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media/image140.jpg" ContentType="image/png"/>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4" r:id="rId2"/>
    <p:sldMasterId id="2147483660" r:id="rId3"/>
    <p:sldMasterId id="2147483785" r:id="rId4"/>
  </p:sldMasterIdLst>
  <p:notesMasterIdLst>
    <p:notesMasterId r:id="rId168"/>
  </p:notesMasterIdLst>
  <p:handoutMasterIdLst>
    <p:handoutMasterId r:id="rId169"/>
  </p:handoutMasterIdLst>
  <p:sldIdLst>
    <p:sldId id="257" r:id="rId5"/>
    <p:sldId id="268" r:id="rId6"/>
    <p:sldId id="661" r:id="rId7"/>
    <p:sldId id="270" r:id="rId8"/>
    <p:sldId id="274" r:id="rId9"/>
    <p:sldId id="276" r:id="rId10"/>
    <p:sldId id="277" r:id="rId11"/>
    <p:sldId id="645" r:id="rId12"/>
    <p:sldId id="2273" r:id="rId13"/>
    <p:sldId id="291" r:id="rId14"/>
    <p:sldId id="909" r:id="rId15"/>
    <p:sldId id="669" r:id="rId16"/>
    <p:sldId id="670" r:id="rId17"/>
    <p:sldId id="671" r:id="rId18"/>
    <p:sldId id="930" r:id="rId19"/>
    <p:sldId id="932" r:id="rId20"/>
    <p:sldId id="662" r:id="rId21"/>
    <p:sldId id="663" r:id="rId22"/>
    <p:sldId id="664" r:id="rId23"/>
    <p:sldId id="665" r:id="rId24"/>
    <p:sldId id="666" r:id="rId25"/>
    <p:sldId id="667" r:id="rId26"/>
    <p:sldId id="894" r:id="rId27"/>
    <p:sldId id="896" r:id="rId28"/>
    <p:sldId id="895" r:id="rId29"/>
    <p:sldId id="897" r:id="rId30"/>
    <p:sldId id="898" r:id="rId31"/>
    <p:sldId id="899" r:id="rId32"/>
    <p:sldId id="900" r:id="rId33"/>
    <p:sldId id="901" r:id="rId34"/>
    <p:sldId id="955" r:id="rId35"/>
    <p:sldId id="956" r:id="rId36"/>
    <p:sldId id="933" r:id="rId37"/>
    <p:sldId id="934" r:id="rId38"/>
    <p:sldId id="935" r:id="rId39"/>
    <p:sldId id="936" r:id="rId40"/>
    <p:sldId id="937" r:id="rId41"/>
    <p:sldId id="938" r:id="rId42"/>
    <p:sldId id="939" r:id="rId43"/>
    <p:sldId id="940" r:id="rId44"/>
    <p:sldId id="941" r:id="rId45"/>
    <p:sldId id="942" r:id="rId46"/>
    <p:sldId id="943" r:id="rId47"/>
    <p:sldId id="944" r:id="rId48"/>
    <p:sldId id="945" r:id="rId49"/>
    <p:sldId id="381" r:id="rId50"/>
    <p:sldId id="946" r:id="rId51"/>
    <p:sldId id="948" r:id="rId52"/>
    <p:sldId id="947" r:id="rId53"/>
    <p:sldId id="949" r:id="rId54"/>
    <p:sldId id="951" r:id="rId55"/>
    <p:sldId id="950" r:id="rId56"/>
    <p:sldId id="952" r:id="rId57"/>
    <p:sldId id="957" r:id="rId58"/>
    <p:sldId id="361" r:id="rId59"/>
    <p:sldId id="364" r:id="rId60"/>
    <p:sldId id="363" r:id="rId61"/>
    <p:sldId id="313" r:id="rId62"/>
    <p:sldId id="2266" r:id="rId63"/>
    <p:sldId id="2260" r:id="rId64"/>
    <p:sldId id="797" r:id="rId65"/>
    <p:sldId id="798" r:id="rId66"/>
    <p:sldId id="2261" r:id="rId67"/>
    <p:sldId id="2262" r:id="rId68"/>
    <p:sldId id="801" r:id="rId69"/>
    <p:sldId id="802" r:id="rId70"/>
    <p:sldId id="803" r:id="rId71"/>
    <p:sldId id="2263" r:id="rId72"/>
    <p:sldId id="805" r:id="rId73"/>
    <p:sldId id="806" r:id="rId74"/>
    <p:sldId id="324" r:id="rId75"/>
    <p:sldId id="808" r:id="rId76"/>
    <p:sldId id="809" r:id="rId77"/>
    <p:sldId id="810" r:id="rId78"/>
    <p:sldId id="811" r:id="rId79"/>
    <p:sldId id="2264" r:id="rId80"/>
    <p:sldId id="813" r:id="rId81"/>
    <p:sldId id="814" r:id="rId82"/>
    <p:sldId id="815" r:id="rId83"/>
    <p:sldId id="816" r:id="rId84"/>
    <p:sldId id="817" r:id="rId85"/>
    <p:sldId id="818" r:id="rId86"/>
    <p:sldId id="819" r:id="rId87"/>
    <p:sldId id="820" r:id="rId88"/>
    <p:sldId id="821" r:id="rId89"/>
    <p:sldId id="822" r:id="rId90"/>
    <p:sldId id="823" r:id="rId91"/>
    <p:sldId id="824" r:id="rId92"/>
    <p:sldId id="825" r:id="rId93"/>
    <p:sldId id="826" r:id="rId94"/>
    <p:sldId id="827" r:id="rId95"/>
    <p:sldId id="828" r:id="rId96"/>
    <p:sldId id="829" r:id="rId97"/>
    <p:sldId id="830" r:id="rId98"/>
    <p:sldId id="831" r:id="rId99"/>
    <p:sldId id="832" r:id="rId100"/>
    <p:sldId id="833" r:id="rId101"/>
    <p:sldId id="834" r:id="rId102"/>
    <p:sldId id="835" r:id="rId103"/>
    <p:sldId id="836" r:id="rId104"/>
    <p:sldId id="837" r:id="rId105"/>
    <p:sldId id="838" r:id="rId106"/>
    <p:sldId id="839" r:id="rId107"/>
    <p:sldId id="840" r:id="rId108"/>
    <p:sldId id="2265" r:id="rId109"/>
    <p:sldId id="842" r:id="rId110"/>
    <p:sldId id="843" r:id="rId111"/>
    <p:sldId id="844" r:id="rId112"/>
    <p:sldId id="845" r:id="rId113"/>
    <p:sldId id="846" r:id="rId114"/>
    <p:sldId id="848" r:id="rId115"/>
    <p:sldId id="849" r:id="rId116"/>
    <p:sldId id="850" r:id="rId117"/>
    <p:sldId id="851" r:id="rId118"/>
    <p:sldId id="852" r:id="rId119"/>
    <p:sldId id="853" r:id="rId120"/>
    <p:sldId id="854" r:id="rId121"/>
    <p:sldId id="855" r:id="rId122"/>
    <p:sldId id="856" r:id="rId123"/>
    <p:sldId id="857" r:id="rId124"/>
    <p:sldId id="878" r:id="rId125"/>
    <p:sldId id="880" r:id="rId126"/>
    <p:sldId id="860" r:id="rId127"/>
    <p:sldId id="2267" r:id="rId128"/>
    <p:sldId id="647" r:id="rId129"/>
    <p:sldId id="648" r:id="rId130"/>
    <p:sldId id="649" r:id="rId131"/>
    <p:sldId id="650" r:id="rId132"/>
    <p:sldId id="651" r:id="rId133"/>
    <p:sldId id="652" r:id="rId134"/>
    <p:sldId id="653" r:id="rId135"/>
    <p:sldId id="654" r:id="rId136"/>
    <p:sldId id="655" r:id="rId137"/>
    <p:sldId id="656" r:id="rId138"/>
    <p:sldId id="892" r:id="rId139"/>
    <p:sldId id="883" r:id="rId140"/>
    <p:sldId id="884" r:id="rId141"/>
    <p:sldId id="888" r:id="rId142"/>
    <p:sldId id="890" r:id="rId143"/>
    <p:sldId id="598" r:id="rId144"/>
    <p:sldId id="594" r:id="rId145"/>
    <p:sldId id="593" r:id="rId146"/>
    <p:sldId id="603" r:id="rId147"/>
    <p:sldId id="585" r:id="rId148"/>
    <p:sldId id="559" r:id="rId149"/>
    <p:sldId id="571" r:id="rId150"/>
    <p:sldId id="893" r:id="rId151"/>
    <p:sldId id="602" r:id="rId152"/>
    <p:sldId id="599" r:id="rId153"/>
    <p:sldId id="891" r:id="rId154"/>
    <p:sldId id="505" r:id="rId155"/>
    <p:sldId id="567" r:id="rId156"/>
    <p:sldId id="568" r:id="rId157"/>
    <p:sldId id="504" r:id="rId158"/>
    <p:sldId id="583" r:id="rId159"/>
    <p:sldId id="634" r:id="rId160"/>
    <p:sldId id="635" r:id="rId161"/>
    <p:sldId id="637" r:id="rId162"/>
    <p:sldId id="638" r:id="rId163"/>
    <p:sldId id="639" r:id="rId164"/>
    <p:sldId id="421" r:id="rId165"/>
    <p:sldId id="422" r:id="rId166"/>
    <p:sldId id="262" r:id="rId167"/>
  </p:sldIdLst>
  <p:sldSz cx="9144000" cy="5143500" type="screen16x9"/>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8">
          <p15:clr>
            <a:srgbClr val="A4A3A4"/>
          </p15:clr>
        </p15:guide>
        <p15:guide id="2" pos="451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8" autoAdjust="0"/>
    <p:restoredTop sz="83671" autoAdjust="0"/>
  </p:normalViewPr>
  <p:slideViewPr>
    <p:cSldViewPr showGuides="1">
      <p:cViewPr varScale="1">
        <p:scale>
          <a:sx n="74" d="100"/>
          <a:sy n="74" d="100"/>
        </p:scale>
        <p:origin x="1072" y="36"/>
      </p:cViewPr>
      <p:guideLst>
        <p:guide orient="horz" pos="758"/>
        <p:guide pos="4513"/>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55" d="100"/>
          <a:sy n="55" d="100"/>
        </p:scale>
        <p:origin x="-2840"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https://hnengagecom.sharepoint.com/sites/HumanEngageApS/2%20Kunder/CFL/9.%20Analyse%20af%20Ledergruppeudvikling%20-%20Maj%202021/4.%20Rapportering/CfL_Ledergruppeudvikling_2021_data_27052021.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https://hnengagecom.sharepoint.com/sites/HumanEngageApS/2%20Kunder/CFL/9.%20Analyse%20af%20Ledergruppeudvikling%20-%20Maj%202021/4.%20Rapportering/CfL_Ledergruppeudvikling_2021_data_2705202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48C7-443C-98BF-2D068C1750EE}"/>
              </c:ext>
            </c:extLst>
          </c:dPt>
          <c:dPt>
            <c:idx val="1"/>
            <c:bubble3D val="0"/>
            <c:spPr>
              <a:solidFill>
                <a:schemeClr val="accent3"/>
              </a:solidFill>
              <a:ln w="44450">
                <a:noFill/>
              </a:ln>
              <a:effectLst/>
            </c:spPr>
            <c:extLst>
              <c:ext xmlns:c16="http://schemas.microsoft.com/office/drawing/2014/chart" uri="{C3380CC4-5D6E-409C-BE32-E72D297353CC}">
                <c16:uniqueId val="{00000003-48C7-443C-98BF-2D068C1750EE}"/>
              </c:ext>
            </c:extLst>
          </c:dPt>
          <c:cat>
            <c:strRef>
              <c:f>'Ark1'!$A$2:$A$3</c:f>
              <c:strCache>
                <c:ptCount val="2"/>
                <c:pt idx="0">
                  <c:v>Score</c:v>
                </c:pt>
                <c:pt idx="1">
                  <c:v>10 - score</c:v>
                </c:pt>
              </c:strCache>
            </c:strRef>
          </c:cat>
          <c:val>
            <c:numRef>
              <c:f>'Ark1'!$B$2:$B$3</c:f>
              <c:numCache>
                <c:formatCode>General</c:formatCode>
                <c:ptCount val="2"/>
                <c:pt idx="0">
                  <c:v>6.7</c:v>
                </c:pt>
                <c:pt idx="1">
                  <c:v>3.3</c:v>
                </c:pt>
              </c:numCache>
            </c:numRef>
          </c:val>
          <c:extLst>
            <c:ext xmlns:c16="http://schemas.microsoft.com/office/drawing/2014/chart" uri="{C3380CC4-5D6E-409C-BE32-E72D297353CC}">
              <c16:uniqueId val="{00000004-48C7-443C-98BF-2D068C1750EE}"/>
            </c:ext>
          </c:extLst>
        </c:ser>
        <c:dLbls>
          <c:showLegendKey val="0"/>
          <c:showVal val="0"/>
          <c:showCatName val="0"/>
          <c:showSerName val="0"/>
          <c:showPercent val="0"/>
          <c:showBubbleSize val="0"/>
          <c:showLeaderLines val="1"/>
        </c:dLbls>
        <c:firstSliceAng val="180"/>
        <c:holeSize val="64"/>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57653358064877E-2"/>
          <c:y val="4.9129658590027048E-2"/>
          <c:w val="0.92869793917110088"/>
          <c:h val="0.86406925014435521"/>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'Vigtighed-overordnet'!$J$2:$J$8</c:f>
              <c:strCache>
                <c:ptCount val="7"/>
                <c:pt idx="0">
                  <c:v>Den fælles opgave </c:v>
                </c:pt>
                <c:pt idx="1">
                  <c:v>Strategi og fremtid</c:v>
                </c:pt>
                <c:pt idx="2">
                  <c:v>Kommunikation og samarbejde</c:v>
                </c:pt>
                <c:pt idx="3">
                  <c:v>Psykologisk sikkerhed og intern tillid</c:v>
                </c:pt>
                <c:pt idx="4">
                  <c:v>Lederrollen</c:v>
                </c:pt>
                <c:pt idx="5">
                  <c:v>Ressourcer og gruppedynamik</c:v>
                </c:pt>
                <c:pt idx="6">
                  <c:v>Mødestruktur og rammer</c:v>
                </c:pt>
              </c:strCache>
            </c:strRef>
          </c:cat>
          <c:val>
            <c:numRef>
              <c:f>'Vigtighed-overordnet'!$L$2:$L$8</c:f>
              <c:numCache>
                <c:formatCode>###0.0</c:formatCode>
                <c:ptCount val="7"/>
                <c:pt idx="0">
                  <c:v>6.8246204278813005</c:v>
                </c:pt>
                <c:pt idx="1">
                  <c:v>7.1856389986824825</c:v>
                </c:pt>
                <c:pt idx="2">
                  <c:v>6.9392135642135653</c:v>
                </c:pt>
                <c:pt idx="3">
                  <c:v>7.8682853378505513</c:v>
                </c:pt>
                <c:pt idx="4">
                  <c:v>6.8808959156785257</c:v>
                </c:pt>
                <c:pt idx="5">
                  <c:v>7.0523715415019739</c:v>
                </c:pt>
                <c:pt idx="6">
                  <c:v>6.3992800677583297</c:v>
                </c:pt>
              </c:numCache>
            </c:numRef>
          </c:val>
          <c:extLst>
            <c:ext xmlns:c16="http://schemas.microsoft.com/office/drawing/2014/chart" uri="{C3380CC4-5D6E-409C-BE32-E72D297353CC}">
              <c16:uniqueId val="{00000000-F319-455F-8FAB-AA8482486274}"/>
            </c:ext>
          </c:extLst>
        </c:ser>
        <c:dLbls>
          <c:showLegendKey val="0"/>
          <c:showVal val="0"/>
          <c:showCatName val="0"/>
          <c:showSerName val="0"/>
          <c:showPercent val="0"/>
          <c:showBubbleSize val="0"/>
        </c:dLbls>
        <c:gapWidth val="50"/>
        <c:axId val="173927424"/>
        <c:axId val="173937408"/>
      </c:barChart>
      <c:catAx>
        <c:axId val="173927424"/>
        <c:scaling>
          <c:orientation val="maxMin"/>
        </c:scaling>
        <c:delete val="1"/>
        <c:axPos val="l"/>
        <c:numFmt formatCode="General" sourceLinked="1"/>
        <c:majorTickMark val="none"/>
        <c:minorTickMark val="none"/>
        <c:tickLblPos val="nextTo"/>
        <c:crossAx val="173937408"/>
        <c:crosses val="autoZero"/>
        <c:auto val="1"/>
        <c:lblAlgn val="ctr"/>
        <c:lblOffset val="100"/>
        <c:noMultiLvlLbl val="0"/>
      </c:catAx>
      <c:valAx>
        <c:axId val="173937408"/>
        <c:scaling>
          <c:orientation val="minMax"/>
          <c:max val="10"/>
          <c:min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a-DK"/>
          </a:p>
        </c:txPr>
        <c:crossAx val="173927424"/>
        <c:crosses val="max"/>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da-DK"/>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25069463385983"/>
          <c:y val="5.0925925925925923E-2"/>
          <c:w val="0.72752716340605872"/>
          <c:h val="0.62003062117235341"/>
        </c:manualLayout>
      </c:layout>
      <c:barChart>
        <c:barDir val="bar"/>
        <c:grouping val="clustered"/>
        <c:varyColors val="0"/>
        <c:ser>
          <c:idx val="0"/>
          <c:order val="0"/>
          <c:tx>
            <c:strRef>
              <c:f>Means!$A$110</c:f>
              <c:strCache>
                <c:ptCount val="1"/>
                <c:pt idx="0">
                  <c:v>Leder af ledergruppe</c:v>
                </c:pt>
              </c:strCache>
            </c:strRef>
          </c:tx>
          <c:spPr>
            <a:solidFill>
              <a:srgbClr val="B4C23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Means!$B$109:$I$109</c:f>
              <c:strCache>
                <c:ptCount val="8"/>
                <c:pt idx="0">
                  <c:v>Overordnet vurdering af ledergruppen</c:v>
                </c:pt>
                <c:pt idx="1">
                  <c:v>Den fælles opgave </c:v>
                </c:pt>
                <c:pt idx="2">
                  <c:v>Kommunikation og samarbejde</c:v>
                </c:pt>
                <c:pt idx="3">
                  <c:v>Ressourcer og gruppedynamik</c:v>
                </c:pt>
                <c:pt idx="4">
                  <c:v>Lederrollen</c:v>
                </c:pt>
                <c:pt idx="5">
                  <c:v>Strategi og fremtid</c:v>
                </c:pt>
                <c:pt idx="6">
                  <c:v>Mødestruktur og rammer</c:v>
                </c:pt>
                <c:pt idx="7">
                  <c:v>Psykologisk sikkerhed og intern tillid</c:v>
                </c:pt>
              </c:strCache>
            </c:strRef>
          </c:cat>
          <c:val>
            <c:numRef>
              <c:f>Means!$B$110:$I$110</c:f>
              <c:numCache>
                <c:formatCode>###0.0000</c:formatCode>
                <c:ptCount val="8"/>
                <c:pt idx="0">
                  <c:v>7.690972222222225</c:v>
                </c:pt>
                <c:pt idx="1">
                  <c:v>7.5582010582010586</c:v>
                </c:pt>
                <c:pt idx="2">
                  <c:v>7.6770833333333321</c:v>
                </c:pt>
                <c:pt idx="3">
                  <c:v>7.6514136904761916</c:v>
                </c:pt>
                <c:pt idx="4">
                  <c:v>8.0416666666666661</c:v>
                </c:pt>
                <c:pt idx="5">
                  <c:v>7.8083333333333336</c:v>
                </c:pt>
                <c:pt idx="6">
                  <c:v>7.260416666666667</c:v>
                </c:pt>
                <c:pt idx="7">
                  <c:v>8.6904761904761916</c:v>
                </c:pt>
              </c:numCache>
            </c:numRef>
          </c:val>
          <c:extLst>
            <c:ext xmlns:c16="http://schemas.microsoft.com/office/drawing/2014/chart" uri="{C3380CC4-5D6E-409C-BE32-E72D297353CC}">
              <c16:uniqueId val="{00000000-7B48-4E4E-B145-579C097B9517}"/>
            </c:ext>
          </c:extLst>
        </c:ser>
        <c:ser>
          <c:idx val="1"/>
          <c:order val="1"/>
          <c:tx>
            <c:strRef>
              <c:f>Means!$A$111</c:f>
              <c:strCache>
                <c:ptCount val="1"/>
                <c:pt idx="0">
                  <c:v>Medlem af ledergruppe</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Means!$B$109:$I$109</c:f>
              <c:strCache>
                <c:ptCount val="8"/>
                <c:pt idx="0">
                  <c:v>Overordnet vurdering af ledergruppen</c:v>
                </c:pt>
                <c:pt idx="1">
                  <c:v>Den fælles opgave </c:v>
                </c:pt>
                <c:pt idx="2">
                  <c:v>Kommunikation og samarbejde</c:v>
                </c:pt>
                <c:pt idx="3">
                  <c:v>Ressourcer og gruppedynamik</c:v>
                </c:pt>
                <c:pt idx="4">
                  <c:v>Lederrollen</c:v>
                </c:pt>
                <c:pt idx="5">
                  <c:v>Strategi og fremtid</c:v>
                </c:pt>
                <c:pt idx="6">
                  <c:v>Mødestruktur og rammer</c:v>
                </c:pt>
                <c:pt idx="7">
                  <c:v>Psykologisk sikkerhed og intern tillid</c:v>
                </c:pt>
              </c:strCache>
            </c:strRef>
          </c:cat>
          <c:val>
            <c:numRef>
              <c:f>Means!$B$111:$I$111</c:f>
              <c:numCache>
                <c:formatCode>###0.0000</c:formatCode>
                <c:ptCount val="8"/>
                <c:pt idx="0">
                  <c:v>6.6479871175523364</c:v>
                </c:pt>
                <c:pt idx="1">
                  <c:v>6.6642607928839821</c:v>
                </c:pt>
                <c:pt idx="2">
                  <c:v>6.7826566214247359</c:v>
                </c:pt>
                <c:pt idx="3">
                  <c:v>6.9280538302277463</c:v>
                </c:pt>
                <c:pt idx="4">
                  <c:v>6.6283413848631252</c:v>
                </c:pt>
                <c:pt idx="5">
                  <c:v>7.0539452495974215</c:v>
                </c:pt>
                <c:pt idx="6">
                  <c:v>6.2235162180814365</c:v>
                </c:pt>
                <c:pt idx="7">
                  <c:v>7.6885668276972572</c:v>
                </c:pt>
              </c:numCache>
            </c:numRef>
          </c:val>
          <c:extLst>
            <c:ext xmlns:c16="http://schemas.microsoft.com/office/drawing/2014/chart" uri="{C3380CC4-5D6E-409C-BE32-E72D297353CC}">
              <c16:uniqueId val="{00000001-7B48-4E4E-B145-579C097B9517}"/>
            </c:ext>
          </c:extLst>
        </c:ser>
        <c:dLbls>
          <c:showLegendKey val="0"/>
          <c:showVal val="0"/>
          <c:showCatName val="0"/>
          <c:showSerName val="0"/>
          <c:showPercent val="0"/>
          <c:showBubbleSize val="0"/>
        </c:dLbls>
        <c:gapWidth val="75"/>
        <c:axId val="174008576"/>
        <c:axId val="174018560"/>
      </c:barChart>
      <c:catAx>
        <c:axId val="174008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74018560"/>
        <c:crosses val="autoZero"/>
        <c:auto val="1"/>
        <c:lblAlgn val="ctr"/>
        <c:lblOffset val="100"/>
        <c:noMultiLvlLbl val="0"/>
      </c:catAx>
      <c:valAx>
        <c:axId val="174018560"/>
        <c:scaling>
          <c:orientation val="minMax"/>
          <c:max val="10"/>
          <c:min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a-DK"/>
          </a:p>
        </c:txPr>
        <c:crossAx val="174008576"/>
        <c:crosses val="max"/>
        <c:crossBetween val="between"/>
        <c:majorUnit val="1"/>
      </c:valAx>
      <c:spPr>
        <a:noFill/>
        <a:ln>
          <a:noFill/>
        </a:ln>
        <a:effectLst/>
      </c:spPr>
    </c:plotArea>
    <c:legend>
      <c:legendPos val="b"/>
      <c:layout>
        <c:manualLayout>
          <c:xMode val="edge"/>
          <c:yMode val="edge"/>
          <c:x val="8.636419495907155E-3"/>
          <c:y val="0.84780037911927675"/>
          <c:w val="0.97551999376553"/>
          <c:h val="0.1244218431029454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48C7-443C-98BF-2D068C1750EE}"/>
              </c:ext>
            </c:extLst>
          </c:dPt>
          <c:dPt>
            <c:idx val="1"/>
            <c:bubble3D val="0"/>
            <c:spPr>
              <a:solidFill>
                <a:schemeClr val="accent3"/>
              </a:solidFill>
              <a:ln w="44450">
                <a:noFill/>
              </a:ln>
              <a:effectLst/>
            </c:spPr>
            <c:extLst>
              <c:ext xmlns:c16="http://schemas.microsoft.com/office/drawing/2014/chart" uri="{C3380CC4-5D6E-409C-BE32-E72D297353CC}">
                <c16:uniqueId val="{00000003-48C7-443C-98BF-2D068C1750EE}"/>
              </c:ext>
            </c:extLst>
          </c:dPt>
          <c:cat>
            <c:strRef>
              <c:f>'Ark1'!$A$2:$A$3</c:f>
              <c:strCache>
                <c:ptCount val="2"/>
                <c:pt idx="0">
                  <c:v>Score</c:v>
                </c:pt>
                <c:pt idx="1">
                  <c:v>10 - score</c:v>
                </c:pt>
              </c:strCache>
            </c:strRef>
          </c:cat>
          <c:val>
            <c:numRef>
              <c:f>'Ark1'!$B$2:$B$3</c:f>
              <c:numCache>
                <c:formatCode>General</c:formatCode>
                <c:ptCount val="2"/>
                <c:pt idx="0">
                  <c:v>6.7</c:v>
                </c:pt>
                <c:pt idx="1">
                  <c:v>3.3</c:v>
                </c:pt>
              </c:numCache>
            </c:numRef>
          </c:val>
          <c:extLst>
            <c:ext xmlns:c16="http://schemas.microsoft.com/office/drawing/2014/chart" uri="{C3380CC4-5D6E-409C-BE32-E72D297353CC}">
              <c16:uniqueId val="{00000004-48C7-443C-98BF-2D068C1750EE}"/>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ln w="44450">
              <a:noFill/>
            </a:ln>
          </c:spPr>
          <c:dPt>
            <c:idx val="0"/>
            <c:bubble3D val="0"/>
            <c:spPr>
              <a:solidFill>
                <a:srgbClr val="B1C20C"/>
              </a:solidFill>
              <a:ln w="44450">
                <a:noFill/>
              </a:ln>
              <a:effectLst/>
            </c:spPr>
            <c:extLst>
              <c:ext xmlns:c16="http://schemas.microsoft.com/office/drawing/2014/chart" uri="{C3380CC4-5D6E-409C-BE32-E72D297353CC}">
                <c16:uniqueId val="{00000001-5821-483F-9A70-5433BF0D61E6}"/>
              </c:ext>
            </c:extLst>
          </c:dPt>
          <c:dPt>
            <c:idx val="1"/>
            <c:bubble3D val="0"/>
            <c:spPr>
              <a:solidFill>
                <a:schemeClr val="accent2"/>
              </a:solidFill>
              <a:ln w="44450">
                <a:noFill/>
              </a:ln>
              <a:effectLst/>
            </c:spPr>
            <c:extLst>
              <c:ext xmlns:c16="http://schemas.microsoft.com/office/drawing/2014/chart" uri="{C3380CC4-5D6E-409C-BE32-E72D297353CC}">
                <c16:uniqueId val="{00000003-5821-483F-9A70-5433BF0D61E6}"/>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5821-483F-9A70-5433BF0D61E6}"/>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FFC000"/>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754B-49D2-9EA2-A9C5C8A705E4}"/>
              </c:ext>
            </c:extLst>
          </c:dPt>
          <c:dPt>
            <c:idx val="1"/>
            <c:bubble3D val="0"/>
            <c:spPr>
              <a:solidFill>
                <a:schemeClr val="accent2"/>
              </a:solidFill>
              <a:ln w="44450">
                <a:noFill/>
              </a:ln>
              <a:effectLst/>
            </c:spPr>
            <c:extLst>
              <c:ext xmlns:c16="http://schemas.microsoft.com/office/drawing/2014/chart" uri="{C3380CC4-5D6E-409C-BE32-E72D297353CC}">
                <c16:uniqueId val="{00000003-754B-49D2-9EA2-A9C5C8A705E4}"/>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754B-49D2-9EA2-A9C5C8A705E4}"/>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ln w="44450">
              <a:noFill/>
            </a:ln>
          </c:spPr>
          <c:dPt>
            <c:idx val="0"/>
            <c:bubble3D val="0"/>
            <c:spPr>
              <a:solidFill>
                <a:srgbClr val="B1C20C"/>
              </a:solidFill>
              <a:ln w="44450">
                <a:noFill/>
              </a:ln>
              <a:effectLst/>
            </c:spPr>
            <c:extLst>
              <c:ext xmlns:c16="http://schemas.microsoft.com/office/drawing/2014/chart" uri="{C3380CC4-5D6E-409C-BE32-E72D297353CC}">
                <c16:uniqueId val="{00000001-8835-4075-8BD4-5A1B77B9373B}"/>
              </c:ext>
            </c:extLst>
          </c:dPt>
          <c:dPt>
            <c:idx val="1"/>
            <c:bubble3D val="0"/>
            <c:spPr>
              <a:solidFill>
                <a:schemeClr val="accent2"/>
              </a:solidFill>
              <a:ln w="44450">
                <a:noFill/>
              </a:ln>
              <a:effectLst/>
            </c:spPr>
            <c:extLst>
              <c:ext xmlns:c16="http://schemas.microsoft.com/office/drawing/2014/chart" uri="{C3380CC4-5D6E-409C-BE32-E72D297353CC}">
                <c16:uniqueId val="{00000003-8835-4075-8BD4-5A1B77B9373B}"/>
              </c:ext>
            </c:extLst>
          </c:dPt>
          <c:cat>
            <c:strRef>
              <c:f>'Ark1'!$A$2:$A$3</c:f>
              <c:strCache>
                <c:ptCount val="2"/>
                <c:pt idx="0">
                  <c:v>Score</c:v>
                </c:pt>
                <c:pt idx="1">
                  <c:v>10 - score</c:v>
                </c:pt>
              </c:strCache>
            </c:strRef>
          </c:cat>
          <c:val>
            <c:numRef>
              <c:f>'Ark1'!$B$2:$B$3</c:f>
              <c:numCache>
                <c:formatCode>General</c:formatCode>
                <c:ptCount val="2"/>
                <c:pt idx="0">
                  <c:v>7</c:v>
                </c:pt>
                <c:pt idx="1">
                  <c:v>3</c:v>
                </c:pt>
              </c:numCache>
            </c:numRef>
          </c:val>
          <c:extLst>
            <c:ext xmlns:c16="http://schemas.microsoft.com/office/drawing/2014/chart" uri="{C3380CC4-5D6E-409C-BE32-E72D297353CC}">
              <c16:uniqueId val="{00000004-8835-4075-8BD4-5A1B77B9373B}"/>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03437791999373"/>
          <c:y val="0.11824703218570794"/>
          <c:w val="0.60593124416001243"/>
          <c:h val="0.76350593562858415"/>
        </c:manualLayout>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A4CA-4B64-812F-305CF55CEC7B}"/>
              </c:ext>
            </c:extLst>
          </c:dPt>
          <c:dPt>
            <c:idx val="1"/>
            <c:bubble3D val="0"/>
            <c:spPr>
              <a:solidFill>
                <a:schemeClr val="accent2"/>
              </a:solidFill>
              <a:ln w="44450">
                <a:noFill/>
              </a:ln>
              <a:effectLst/>
            </c:spPr>
            <c:extLst>
              <c:ext xmlns:c16="http://schemas.microsoft.com/office/drawing/2014/chart" uri="{C3380CC4-5D6E-409C-BE32-E72D297353CC}">
                <c16:uniqueId val="{00000003-A4CA-4B64-812F-305CF55CEC7B}"/>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A4CA-4B64-812F-305CF55CEC7B}"/>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9840-4250-A987-E61EB3214C43}"/>
              </c:ext>
            </c:extLst>
          </c:dPt>
          <c:dPt>
            <c:idx val="1"/>
            <c:bubble3D val="0"/>
            <c:spPr>
              <a:solidFill>
                <a:schemeClr val="accent2"/>
              </a:solidFill>
              <a:ln w="44450">
                <a:noFill/>
              </a:ln>
              <a:effectLst/>
            </c:spPr>
            <c:extLst>
              <c:ext xmlns:c16="http://schemas.microsoft.com/office/drawing/2014/chart" uri="{C3380CC4-5D6E-409C-BE32-E72D297353CC}">
                <c16:uniqueId val="{00000003-9840-4250-A987-E61EB3214C43}"/>
              </c:ext>
            </c:extLst>
          </c:dPt>
          <c:cat>
            <c:strRef>
              <c:f>'Ark1'!$A$2:$A$3</c:f>
              <c:strCache>
                <c:ptCount val="2"/>
                <c:pt idx="0">
                  <c:v>Score</c:v>
                </c:pt>
                <c:pt idx="1">
                  <c:v>10 - score</c:v>
                </c:pt>
              </c:strCache>
            </c:strRef>
          </c:cat>
          <c:val>
            <c:numRef>
              <c:f>'Ark1'!$B$2:$B$3</c:f>
              <c:numCache>
                <c:formatCode>General</c:formatCode>
                <c:ptCount val="2"/>
                <c:pt idx="0">
                  <c:v>7.1</c:v>
                </c:pt>
                <c:pt idx="1">
                  <c:v>2.9000000000000004</c:v>
                </c:pt>
              </c:numCache>
            </c:numRef>
          </c:val>
          <c:extLst>
            <c:ext xmlns:c16="http://schemas.microsoft.com/office/drawing/2014/chart" uri="{C3380CC4-5D6E-409C-BE32-E72D297353CC}">
              <c16:uniqueId val="{00000004-9840-4250-A987-E61EB3214C43}"/>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5CF0-4DC0-8F8F-397125D8E7E8}"/>
              </c:ext>
            </c:extLst>
          </c:dPt>
          <c:dPt>
            <c:idx val="1"/>
            <c:bubble3D val="0"/>
            <c:spPr>
              <a:solidFill>
                <a:schemeClr val="accent2"/>
              </a:solidFill>
              <a:ln w="44450">
                <a:noFill/>
              </a:ln>
              <a:effectLst/>
            </c:spPr>
            <c:extLst>
              <c:ext xmlns:c16="http://schemas.microsoft.com/office/drawing/2014/chart" uri="{C3380CC4-5D6E-409C-BE32-E72D297353CC}">
                <c16:uniqueId val="{00000003-5CF0-4DC0-8F8F-397125D8E7E8}"/>
              </c:ext>
            </c:extLst>
          </c:dPt>
          <c:cat>
            <c:strRef>
              <c:f>'Ark1'!$A$2:$A$3</c:f>
              <c:strCache>
                <c:ptCount val="2"/>
                <c:pt idx="0">
                  <c:v>Score</c:v>
                </c:pt>
                <c:pt idx="1">
                  <c:v>10 - score</c:v>
                </c:pt>
              </c:strCache>
            </c:strRef>
          </c:cat>
          <c:val>
            <c:numRef>
              <c:f>'Ark1'!$B$2:$B$3</c:f>
              <c:numCache>
                <c:formatCode>General</c:formatCode>
                <c:ptCount val="2"/>
                <c:pt idx="0">
                  <c:v>6.3</c:v>
                </c:pt>
                <c:pt idx="1">
                  <c:v>3.7</c:v>
                </c:pt>
              </c:numCache>
            </c:numRef>
          </c:val>
          <c:extLst>
            <c:ext xmlns:c16="http://schemas.microsoft.com/office/drawing/2014/chart" uri="{C3380CC4-5D6E-409C-BE32-E72D297353CC}">
              <c16:uniqueId val="{00000004-5CF0-4DC0-8F8F-397125D8E7E8}"/>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331F-433F-95A6-D2A248152A65}"/>
              </c:ext>
            </c:extLst>
          </c:dPt>
          <c:dPt>
            <c:idx val="1"/>
            <c:bubble3D val="0"/>
            <c:spPr>
              <a:solidFill>
                <a:schemeClr val="accent2"/>
              </a:solidFill>
              <a:ln w="44450">
                <a:noFill/>
              </a:ln>
              <a:effectLst/>
            </c:spPr>
            <c:extLst>
              <c:ext xmlns:c16="http://schemas.microsoft.com/office/drawing/2014/chart" uri="{C3380CC4-5D6E-409C-BE32-E72D297353CC}">
                <c16:uniqueId val="{00000003-331F-433F-95A6-D2A248152A65}"/>
              </c:ext>
            </c:extLst>
          </c:dPt>
          <c:cat>
            <c:strRef>
              <c:f>'Ark1'!$A$2:$A$3</c:f>
              <c:strCache>
                <c:ptCount val="2"/>
                <c:pt idx="0">
                  <c:v>Score</c:v>
                </c:pt>
                <c:pt idx="1">
                  <c:v>10 - score</c:v>
                </c:pt>
              </c:strCache>
            </c:strRef>
          </c:cat>
          <c:val>
            <c:numRef>
              <c:f>'Ark1'!$B$2:$B$3</c:f>
              <c:numCache>
                <c:formatCode>General</c:formatCode>
                <c:ptCount val="2"/>
                <c:pt idx="0">
                  <c:v>7.9</c:v>
                </c:pt>
                <c:pt idx="1">
                  <c:v>2.0999999999999996</c:v>
                </c:pt>
              </c:numCache>
            </c:numRef>
          </c:val>
          <c:extLst>
            <c:ext xmlns:c16="http://schemas.microsoft.com/office/drawing/2014/chart" uri="{C3380CC4-5D6E-409C-BE32-E72D297353CC}">
              <c16:uniqueId val="{00000004-331F-433F-95A6-D2A248152A65}"/>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A200F-B71E-4132-A76C-10220CDC4124}" type="doc">
      <dgm:prSet loTypeId="urn:microsoft.com/office/officeart/2005/8/layout/cycle8" loCatId="cycle" qsTypeId="urn:microsoft.com/office/officeart/2005/8/quickstyle/simple1" qsCatId="simple" csTypeId="urn:microsoft.com/office/officeart/2005/8/colors/accent1_2" csCatId="accent1" phldr="1"/>
      <dgm:spPr/>
    </dgm:pt>
    <dgm:pt modelId="{22635730-52D4-4A92-850B-EC15FE92DB04}">
      <dgm:prSet phldrT="[Tekst]" custT="1"/>
      <dgm:spPr/>
      <dgm:t>
        <a:bodyPr/>
        <a:lstStyle/>
        <a:p>
          <a:r>
            <a:rPr lang="da-DK" sz="900" b="1" dirty="0">
              <a:solidFill>
                <a:schemeClr val="bg1"/>
              </a:solidFill>
            </a:rPr>
            <a:t>2. Oppe - nede</a:t>
          </a:r>
        </a:p>
      </dgm:t>
    </dgm:pt>
    <dgm:pt modelId="{63B14C26-868B-47DC-BEE7-F4788D9FB97D}" type="parTrans" cxnId="{67E5E1BF-1534-4741-B60E-061856897543}">
      <dgm:prSet/>
      <dgm:spPr/>
      <dgm:t>
        <a:bodyPr/>
        <a:lstStyle/>
        <a:p>
          <a:endParaRPr lang="da-DK"/>
        </a:p>
      </dgm:t>
    </dgm:pt>
    <dgm:pt modelId="{4E123EE5-8D36-49E4-9990-FF020D6C6521}" type="sibTrans" cxnId="{67E5E1BF-1534-4741-B60E-061856897543}">
      <dgm:prSet/>
      <dgm:spPr/>
      <dgm:t>
        <a:bodyPr/>
        <a:lstStyle/>
        <a:p>
          <a:endParaRPr lang="da-DK"/>
        </a:p>
      </dgm:t>
    </dgm:pt>
    <dgm:pt modelId="{211BA0F8-DA3F-4B62-91C0-E4DEE6F6DD88}">
      <dgm:prSet phldrT="[Tekst]" custT="1"/>
      <dgm:spPr>
        <a:solidFill>
          <a:schemeClr val="accent1">
            <a:lumMod val="20000"/>
            <a:lumOff val="80000"/>
          </a:schemeClr>
        </a:solidFill>
      </dgm:spPr>
      <dgm:t>
        <a:bodyPr/>
        <a:lstStyle/>
        <a:p>
          <a:r>
            <a:rPr lang="da-DK" sz="900" dirty="0">
              <a:solidFill>
                <a:schemeClr val="tx1"/>
              </a:solidFill>
            </a:rPr>
            <a:t>Hybris</a:t>
          </a:r>
        </a:p>
      </dgm:t>
    </dgm:pt>
    <dgm:pt modelId="{682464F1-745C-4823-BD88-4C5D42C144A9}" type="parTrans" cxnId="{0010FF73-763B-46FC-8724-A0C39D723A9D}">
      <dgm:prSet/>
      <dgm:spPr/>
      <dgm:t>
        <a:bodyPr/>
        <a:lstStyle/>
        <a:p>
          <a:endParaRPr lang="da-DK"/>
        </a:p>
      </dgm:t>
    </dgm:pt>
    <dgm:pt modelId="{6ED91B25-EE63-48C3-80F3-A731694F315D}" type="sibTrans" cxnId="{0010FF73-763B-46FC-8724-A0C39D723A9D}">
      <dgm:prSet/>
      <dgm:spPr/>
      <dgm:t>
        <a:bodyPr/>
        <a:lstStyle/>
        <a:p>
          <a:endParaRPr lang="da-DK"/>
        </a:p>
      </dgm:t>
    </dgm:pt>
    <dgm:pt modelId="{E1634F19-2C2F-4F2C-BE61-58AA3D908BED}">
      <dgm:prSet phldrT="[Tekst]" custT="1"/>
      <dgm:spPr>
        <a:solidFill>
          <a:schemeClr val="accent1">
            <a:lumMod val="20000"/>
            <a:lumOff val="80000"/>
          </a:schemeClr>
        </a:solidFill>
      </dgm:spPr>
      <dgm:t>
        <a:bodyPr/>
        <a:lstStyle/>
        <a:p>
          <a:r>
            <a:rPr lang="da-DK" sz="900" dirty="0">
              <a:solidFill>
                <a:schemeClr val="tx1"/>
              </a:solidFill>
            </a:rPr>
            <a:t>Honey-</a:t>
          </a:r>
          <a:r>
            <a:rPr lang="da-DK" sz="900" dirty="0" err="1">
              <a:solidFill>
                <a:schemeClr val="tx1"/>
              </a:solidFill>
            </a:rPr>
            <a:t>moon</a:t>
          </a:r>
          <a:endParaRPr lang="da-DK" sz="900" dirty="0">
            <a:solidFill>
              <a:schemeClr val="tx1"/>
            </a:solidFill>
          </a:endParaRPr>
        </a:p>
      </dgm:t>
    </dgm:pt>
    <dgm:pt modelId="{79F2A2F3-B3E1-40BD-827B-B128A320B424}" type="parTrans" cxnId="{A0DFFA2F-27FB-48EC-978E-048C02BCC1EA}">
      <dgm:prSet/>
      <dgm:spPr/>
      <dgm:t>
        <a:bodyPr/>
        <a:lstStyle/>
        <a:p>
          <a:endParaRPr lang="da-DK"/>
        </a:p>
      </dgm:t>
    </dgm:pt>
    <dgm:pt modelId="{0808E2F7-16C6-4754-9B16-B43CB688B3E7}" type="sibTrans" cxnId="{A0DFFA2F-27FB-48EC-978E-048C02BCC1EA}">
      <dgm:prSet/>
      <dgm:spPr/>
      <dgm:t>
        <a:bodyPr/>
        <a:lstStyle/>
        <a:p>
          <a:endParaRPr lang="da-DK"/>
        </a:p>
      </dgm:t>
    </dgm:pt>
    <dgm:pt modelId="{1E5404AF-0513-46C1-9092-1389654726B1}">
      <dgm:prSet custT="1"/>
      <dgm:spPr/>
      <dgm:t>
        <a:bodyPr/>
        <a:lstStyle/>
        <a:p>
          <a:r>
            <a:rPr lang="da-DK" sz="900" b="1" dirty="0">
              <a:solidFill>
                <a:schemeClr val="bg1"/>
              </a:solidFill>
            </a:rPr>
            <a:t>3. Tæt på - nærhed</a:t>
          </a:r>
        </a:p>
      </dgm:t>
    </dgm:pt>
    <dgm:pt modelId="{BF9335FF-44A9-4755-AAC4-9BBBD2CAF871}" type="parTrans" cxnId="{070B0C9D-9879-4DEA-80CB-A640E42B94ED}">
      <dgm:prSet/>
      <dgm:spPr/>
      <dgm:t>
        <a:bodyPr/>
        <a:lstStyle/>
        <a:p>
          <a:endParaRPr lang="da-DK"/>
        </a:p>
      </dgm:t>
    </dgm:pt>
    <dgm:pt modelId="{0D224CCB-3885-410B-8BE6-52B2B5491520}" type="sibTrans" cxnId="{070B0C9D-9879-4DEA-80CB-A640E42B94ED}">
      <dgm:prSet/>
      <dgm:spPr/>
      <dgm:t>
        <a:bodyPr/>
        <a:lstStyle/>
        <a:p>
          <a:endParaRPr lang="da-DK"/>
        </a:p>
      </dgm:t>
    </dgm:pt>
    <dgm:pt modelId="{9FAE6884-6E06-4F31-B65A-33D1A9B9A3E3}">
      <dgm:prSet custT="1"/>
      <dgm:spPr>
        <a:solidFill>
          <a:schemeClr val="accent1">
            <a:lumMod val="20000"/>
            <a:lumOff val="80000"/>
          </a:schemeClr>
        </a:solidFill>
      </dgm:spPr>
      <dgm:t>
        <a:bodyPr/>
        <a:lstStyle/>
        <a:p>
          <a:r>
            <a:rPr lang="da-DK" sz="900" dirty="0">
              <a:solidFill>
                <a:schemeClr val="tx1"/>
              </a:solidFill>
            </a:rPr>
            <a:t>Sorg</a:t>
          </a:r>
        </a:p>
      </dgm:t>
    </dgm:pt>
    <dgm:pt modelId="{E1D3C3B9-1E5F-4041-9012-2A04B3AF4218}" type="parTrans" cxnId="{83AF9D12-7F05-4703-AF31-138346341DB2}">
      <dgm:prSet/>
      <dgm:spPr/>
      <dgm:t>
        <a:bodyPr/>
        <a:lstStyle/>
        <a:p>
          <a:endParaRPr lang="da-DK"/>
        </a:p>
      </dgm:t>
    </dgm:pt>
    <dgm:pt modelId="{1CFFD15F-C83C-4369-85DA-9A77F855A8D3}" type="sibTrans" cxnId="{83AF9D12-7F05-4703-AF31-138346341DB2}">
      <dgm:prSet/>
      <dgm:spPr/>
      <dgm:t>
        <a:bodyPr/>
        <a:lstStyle/>
        <a:p>
          <a:endParaRPr lang="da-DK"/>
        </a:p>
      </dgm:t>
    </dgm:pt>
    <dgm:pt modelId="{721E0FEE-A96F-48FC-817B-8A31694BBCE7}">
      <dgm:prSet custT="1"/>
      <dgm:spPr/>
      <dgm:t>
        <a:bodyPr/>
        <a:lstStyle/>
        <a:p>
          <a:r>
            <a:rPr lang="da-DK" sz="900" b="1" dirty="0">
              <a:solidFill>
                <a:schemeClr val="bg1"/>
              </a:solidFill>
            </a:rPr>
            <a:t>1. Inde-ude</a:t>
          </a:r>
        </a:p>
      </dgm:t>
    </dgm:pt>
    <dgm:pt modelId="{F9ECDD14-C973-466D-8200-D16A2051E38D}" type="parTrans" cxnId="{9A9A9A1E-22A8-48B2-85BF-8B2369DBA622}">
      <dgm:prSet/>
      <dgm:spPr/>
      <dgm:t>
        <a:bodyPr/>
        <a:lstStyle/>
        <a:p>
          <a:endParaRPr lang="da-DK"/>
        </a:p>
      </dgm:t>
    </dgm:pt>
    <dgm:pt modelId="{D6168500-0E51-4A64-91CE-216A5BB3C546}" type="sibTrans" cxnId="{9A9A9A1E-22A8-48B2-85BF-8B2369DBA622}">
      <dgm:prSet/>
      <dgm:spPr/>
      <dgm:t>
        <a:bodyPr/>
        <a:lstStyle/>
        <a:p>
          <a:endParaRPr lang="da-DK"/>
        </a:p>
      </dgm:t>
    </dgm:pt>
    <dgm:pt modelId="{838FD9AC-479E-4918-88EE-251B540F8038}" type="pres">
      <dgm:prSet presAssocID="{6A1A200F-B71E-4132-A76C-10220CDC4124}" presName="compositeShape" presStyleCnt="0">
        <dgm:presLayoutVars>
          <dgm:chMax val="7"/>
          <dgm:dir/>
          <dgm:resizeHandles val="exact"/>
        </dgm:presLayoutVars>
      </dgm:prSet>
      <dgm:spPr/>
    </dgm:pt>
    <dgm:pt modelId="{41E3BD48-05AD-4D25-8AA4-B9491A8FE846}" type="pres">
      <dgm:prSet presAssocID="{6A1A200F-B71E-4132-A76C-10220CDC4124}" presName="wedge1" presStyleLbl="node1" presStyleIdx="0" presStyleCnt="6"/>
      <dgm:spPr/>
    </dgm:pt>
    <dgm:pt modelId="{29EFF33C-F57A-49C5-8AE8-C492888E424A}" type="pres">
      <dgm:prSet presAssocID="{6A1A200F-B71E-4132-A76C-10220CDC4124}" presName="dummy1a" presStyleCnt="0"/>
      <dgm:spPr/>
    </dgm:pt>
    <dgm:pt modelId="{D9A8461C-999A-44EB-8D29-E88D10EDF5E7}" type="pres">
      <dgm:prSet presAssocID="{6A1A200F-B71E-4132-A76C-10220CDC4124}" presName="dummy1b" presStyleCnt="0"/>
      <dgm:spPr/>
    </dgm:pt>
    <dgm:pt modelId="{81989776-3718-446D-B99A-29B2E4E0FAB1}" type="pres">
      <dgm:prSet presAssocID="{6A1A200F-B71E-4132-A76C-10220CDC4124}" presName="wedge1Tx" presStyleLbl="node1" presStyleIdx="0" presStyleCnt="6">
        <dgm:presLayoutVars>
          <dgm:chMax val="0"/>
          <dgm:chPref val="0"/>
          <dgm:bulletEnabled val="1"/>
        </dgm:presLayoutVars>
      </dgm:prSet>
      <dgm:spPr/>
    </dgm:pt>
    <dgm:pt modelId="{A5FF39C9-33B3-442C-8FFF-2440B33BA0D6}" type="pres">
      <dgm:prSet presAssocID="{6A1A200F-B71E-4132-A76C-10220CDC4124}" presName="wedge2" presStyleLbl="node1" presStyleIdx="1" presStyleCnt="6" custScaleX="70055" custLinFactNeighborX="1624" custLinFactNeighborY="-305"/>
      <dgm:spPr/>
    </dgm:pt>
    <dgm:pt modelId="{44FC8F0B-C0BF-48DD-A71A-D81792C4BE29}" type="pres">
      <dgm:prSet presAssocID="{6A1A200F-B71E-4132-A76C-10220CDC4124}" presName="dummy2a" presStyleCnt="0"/>
      <dgm:spPr/>
    </dgm:pt>
    <dgm:pt modelId="{B97A0017-EAF9-4C4C-A1D9-C26CCF72FCB2}" type="pres">
      <dgm:prSet presAssocID="{6A1A200F-B71E-4132-A76C-10220CDC4124}" presName="dummy2b" presStyleCnt="0"/>
      <dgm:spPr/>
    </dgm:pt>
    <dgm:pt modelId="{EDB0BB0E-CFDA-4ED6-B2E8-8B23B8E54651}" type="pres">
      <dgm:prSet presAssocID="{6A1A200F-B71E-4132-A76C-10220CDC4124}" presName="wedge2Tx" presStyleLbl="node1" presStyleIdx="1" presStyleCnt="6">
        <dgm:presLayoutVars>
          <dgm:chMax val="0"/>
          <dgm:chPref val="0"/>
          <dgm:bulletEnabled val="1"/>
        </dgm:presLayoutVars>
      </dgm:prSet>
      <dgm:spPr/>
    </dgm:pt>
    <dgm:pt modelId="{408064F6-EC06-4EB4-9183-5336293BB631}" type="pres">
      <dgm:prSet presAssocID="{6A1A200F-B71E-4132-A76C-10220CDC4124}" presName="wedge3" presStyleLbl="node1" presStyleIdx="2" presStyleCnt="6" custLinFactNeighborX="735"/>
      <dgm:spPr/>
    </dgm:pt>
    <dgm:pt modelId="{B192B7DC-40A1-489C-960A-E0E3E43F8AB3}" type="pres">
      <dgm:prSet presAssocID="{6A1A200F-B71E-4132-A76C-10220CDC4124}" presName="dummy3a" presStyleCnt="0"/>
      <dgm:spPr/>
    </dgm:pt>
    <dgm:pt modelId="{54598DB7-FB52-4FE6-920D-7D98572AC8F3}" type="pres">
      <dgm:prSet presAssocID="{6A1A200F-B71E-4132-A76C-10220CDC4124}" presName="dummy3b" presStyleCnt="0"/>
      <dgm:spPr/>
    </dgm:pt>
    <dgm:pt modelId="{9FB25E3D-ADF4-4FE2-B4E6-124DD7653BD0}" type="pres">
      <dgm:prSet presAssocID="{6A1A200F-B71E-4132-A76C-10220CDC4124}" presName="wedge3Tx" presStyleLbl="node1" presStyleIdx="2" presStyleCnt="6">
        <dgm:presLayoutVars>
          <dgm:chMax val="0"/>
          <dgm:chPref val="0"/>
          <dgm:bulletEnabled val="1"/>
        </dgm:presLayoutVars>
      </dgm:prSet>
      <dgm:spPr/>
    </dgm:pt>
    <dgm:pt modelId="{81E5F951-0046-4EF0-B43E-24A5D7DE2FAD}" type="pres">
      <dgm:prSet presAssocID="{6A1A200F-B71E-4132-A76C-10220CDC4124}" presName="wedge4" presStyleLbl="node1" presStyleIdx="3" presStyleCnt="6" custScaleX="84754" custScaleY="69847" custLinFactNeighborX="743" custLinFactNeighborY="533"/>
      <dgm:spPr/>
    </dgm:pt>
    <dgm:pt modelId="{E4479C9A-51F9-4E38-B472-9E807D022ED3}" type="pres">
      <dgm:prSet presAssocID="{6A1A200F-B71E-4132-A76C-10220CDC4124}" presName="dummy4a" presStyleCnt="0"/>
      <dgm:spPr/>
    </dgm:pt>
    <dgm:pt modelId="{F15B3543-A947-46D0-81E3-36526780933A}" type="pres">
      <dgm:prSet presAssocID="{6A1A200F-B71E-4132-A76C-10220CDC4124}" presName="dummy4b" presStyleCnt="0"/>
      <dgm:spPr/>
    </dgm:pt>
    <dgm:pt modelId="{B6A8C6A9-0B3B-4904-B2E5-2110984ABA5B}" type="pres">
      <dgm:prSet presAssocID="{6A1A200F-B71E-4132-A76C-10220CDC4124}" presName="wedge4Tx" presStyleLbl="node1" presStyleIdx="3" presStyleCnt="6">
        <dgm:presLayoutVars>
          <dgm:chMax val="0"/>
          <dgm:chPref val="0"/>
          <dgm:bulletEnabled val="1"/>
        </dgm:presLayoutVars>
      </dgm:prSet>
      <dgm:spPr/>
    </dgm:pt>
    <dgm:pt modelId="{EB022FCD-1F05-4DEC-840C-38F2642320E4}" type="pres">
      <dgm:prSet presAssocID="{6A1A200F-B71E-4132-A76C-10220CDC4124}" presName="wedge5" presStyleLbl="node1" presStyleIdx="4" presStyleCnt="6" custLinFactNeighborX="798" custLinFactNeighborY="266"/>
      <dgm:spPr/>
    </dgm:pt>
    <dgm:pt modelId="{7DD482E0-104E-430F-9E68-1363E478462E}" type="pres">
      <dgm:prSet presAssocID="{6A1A200F-B71E-4132-A76C-10220CDC4124}" presName="dummy5a" presStyleCnt="0"/>
      <dgm:spPr/>
    </dgm:pt>
    <dgm:pt modelId="{D02E34B6-B568-4A33-9E93-6FB720FD7526}" type="pres">
      <dgm:prSet presAssocID="{6A1A200F-B71E-4132-A76C-10220CDC4124}" presName="dummy5b" presStyleCnt="0"/>
      <dgm:spPr/>
    </dgm:pt>
    <dgm:pt modelId="{1C976A67-AA70-4892-B856-C186C9AC1A6D}" type="pres">
      <dgm:prSet presAssocID="{6A1A200F-B71E-4132-A76C-10220CDC4124}" presName="wedge5Tx" presStyleLbl="node1" presStyleIdx="4" presStyleCnt="6">
        <dgm:presLayoutVars>
          <dgm:chMax val="0"/>
          <dgm:chPref val="0"/>
          <dgm:bulletEnabled val="1"/>
        </dgm:presLayoutVars>
      </dgm:prSet>
      <dgm:spPr/>
    </dgm:pt>
    <dgm:pt modelId="{FFF4CF01-B1B3-486C-B2A1-12EEAF2A0252}" type="pres">
      <dgm:prSet presAssocID="{6A1A200F-B71E-4132-A76C-10220CDC4124}" presName="wedge6" presStyleLbl="node1" presStyleIdx="5" presStyleCnt="6" custScaleX="74872" custScaleY="73325" custLinFactNeighborX="-824" custLinFactNeighborY="-1291"/>
      <dgm:spPr/>
    </dgm:pt>
    <dgm:pt modelId="{D2C24047-AC74-4F24-9C25-7E41CA8C82A1}" type="pres">
      <dgm:prSet presAssocID="{6A1A200F-B71E-4132-A76C-10220CDC4124}" presName="dummy6a" presStyleCnt="0"/>
      <dgm:spPr/>
    </dgm:pt>
    <dgm:pt modelId="{35C930B9-A785-43A2-A76A-775651E17D61}" type="pres">
      <dgm:prSet presAssocID="{6A1A200F-B71E-4132-A76C-10220CDC4124}" presName="dummy6b" presStyleCnt="0"/>
      <dgm:spPr/>
    </dgm:pt>
    <dgm:pt modelId="{039E82BB-948E-4982-ADD9-DB61995CD713}" type="pres">
      <dgm:prSet presAssocID="{6A1A200F-B71E-4132-A76C-10220CDC4124}" presName="wedge6Tx" presStyleLbl="node1" presStyleIdx="5" presStyleCnt="6">
        <dgm:presLayoutVars>
          <dgm:chMax val="0"/>
          <dgm:chPref val="0"/>
          <dgm:bulletEnabled val="1"/>
        </dgm:presLayoutVars>
      </dgm:prSet>
      <dgm:spPr/>
    </dgm:pt>
    <dgm:pt modelId="{9194867E-51EF-456A-A8AF-1F26C51DABDC}" type="pres">
      <dgm:prSet presAssocID="{4E123EE5-8D36-49E4-9990-FF020D6C6521}" presName="arrowWedge1" presStyleLbl="fgSibTrans2D1" presStyleIdx="0" presStyleCnt="6"/>
      <dgm:spPr/>
    </dgm:pt>
    <dgm:pt modelId="{90704832-A25A-4983-90BB-E5DBEB1043E1}" type="pres">
      <dgm:prSet presAssocID="{6ED91B25-EE63-48C3-80F3-A731694F315D}" presName="arrowWedge2" presStyleLbl="fgSibTrans2D1" presStyleIdx="1" presStyleCnt="6" custLinFactNeighborX="-1725" custLinFactNeighborY="725"/>
      <dgm:spPr/>
    </dgm:pt>
    <dgm:pt modelId="{2A948B4C-D1F3-4C06-854D-7F244C2A1D3D}" type="pres">
      <dgm:prSet presAssocID="{0D224CCB-3885-410B-8BE6-52B2B5491520}" presName="arrowWedge3" presStyleLbl="fgSibTrans2D1" presStyleIdx="2" presStyleCnt="6"/>
      <dgm:spPr/>
    </dgm:pt>
    <dgm:pt modelId="{23A5C879-99FE-4C09-84A6-F347BC9F60A9}" type="pres">
      <dgm:prSet presAssocID="{1CFFD15F-C83C-4369-85DA-9A77F855A8D3}" presName="arrowWedge4" presStyleLbl="fgSibTrans2D1" presStyleIdx="3" presStyleCnt="6" custLinFactNeighborX="237" custLinFactNeighborY="-876"/>
      <dgm:spPr/>
    </dgm:pt>
    <dgm:pt modelId="{580F9DFB-06F7-4E84-A919-8F7885728BC9}" type="pres">
      <dgm:prSet presAssocID="{D6168500-0E51-4A64-91CE-216A5BB3C546}" presName="arrowWedge5" presStyleLbl="fgSibTrans2D1" presStyleIdx="4" presStyleCnt="6"/>
      <dgm:spPr/>
    </dgm:pt>
    <dgm:pt modelId="{28AF22D4-56A5-4425-965F-C4F7B28FB2F6}" type="pres">
      <dgm:prSet presAssocID="{0808E2F7-16C6-4754-9B16-B43CB688B3E7}" presName="arrowWedge6" presStyleLbl="fgSibTrans2D1" presStyleIdx="5" presStyleCnt="6" custLinFactNeighborX="948" custLinFactNeighborY="948"/>
      <dgm:spPr/>
    </dgm:pt>
  </dgm:ptLst>
  <dgm:cxnLst>
    <dgm:cxn modelId="{83AF9D12-7F05-4703-AF31-138346341DB2}" srcId="{6A1A200F-B71E-4132-A76C-10220CDC4124}" destId="{9FAE6884-6E06-4F31-B65A-33D1A9B9A3E3}" srcOrd="3" destOrd="0" parTransId="{E1D3C3B9-1E5F-4041-9012-2A04B3AF4218}" sibTransId="{1CFFD15F-C83C-4369-85DA-9A77F855A8D3}"/>
    <dgm:cxn modelId="{AB9F0116-8C5E-4C88-9C21-94AAE99094BC}" type="presOf" srcId="{211BA0F8-DA3F-4B62-91C0-E4DEE6F6DD88}" destId="{EDB0BB0E-CFDA-4ED6-B2E8-8B23B8E54651}" srcOrd="1" destOrd="0" presId="urn:microsoft.com/office/officeart/2005/8/layout/cycle8"/>
    <dgm:cxn modelId="{9A9A9A1E-22A8-48B2-85BF-8B2369DBA622}" srcId="{6A1A200F-B71E-4132-A76C-10220CDC4124}" destId="{721E0FEE-A96F-48FC-817B-8A31694BBCE7}" srcOrd="4" destOrd="0" parTransId="{F9ECDD14-C973-466D-8200-D16A2051E38D}" sibTransId="{D6168500-0E51-4A64-91CE-216A5BB3C546}"/>
    <dgm:cxn modelId="{4811A026-E3C3-47E4-8860-FF5C1471FDFF}" type="presOf" srcId="{E1634F19-2C2F-4F2C-BE61-58AA3D908BED}" destId="{039E82BB-948E-4982-ADD9-DB61995CD713}" srcOrd="1" destOrd="0" presId="urn:microsoft.com/office/officeart/2005/8/layout/cycle8"/>
    <dgm:cxn modelId="{D2BDCA28-E24A-4681-897E-07D3405185E2}" type="presOf" srcId="{211BA0F8-DA3F-4B62-91C0-E4DEE6F6DD88}" destId="{A5FF39C9-33B3-442C-8FFF-2440B33BA0D6}" srcOrd="0" destOrd="0" presId="urn:microsoft.com/office/officeart/2005/8/layout/cycle8"/>
    <dgm:cxn modelId="{D719A32A-4E90-43F2-B5C5-4398744AE8FE}" type="presOf" srcId="{1E5404AF-0513-46C1-9092-1389654726B1}" destId="{408064F6-EC06-4EB4-9183-5336293BB631}" srcOrd="0" destOrd="0" presId="urn:microsoft.com/office/officeart/2005/8/layout/cycle8"/>
    <dgm:cxn modelId="{A0DFFA2F-27FB-48EC-978E-048C02BCC1EA}" srcId="{6A1A200F-B71E-4132-A76C-10220CDC4124}" destId="{E1634F19-2C2F-4F2C-BE61-58AA3D908BED}" srcOrd="5" destOrd="0" parTransId="{79F2A2F3-B3E1-40BD-827B-B128A320B424}" sibTransId="{0808E2F7-16C6-4754-9B16-B43CB688B3E7}"/>
    <dgm:cxn modelId="{1F18C13F-9D6C-4779-9B30-FADD373B6516}" type="presOf" srcId="{9FAE6884-6E06-4F31-B65A-33D1A9B9A3E3}" destId="{B6A8C6A9-0B3B-4904-B2E5-2110984ABA5B}" srcOrd="1" destOrd="0" presId="urn:microsoft.com/office/officeart/2005/8/layout/cycle8"/>
    <dgm:cxn modelId="{086BD46B-825C-4F6C-BF34-E6E2F828A654}" type="presOf" srcId="{22635730-52D4-4A92-850B-EC15FE92DB04}" destId="{81989776-3718-446D-B99A-29B2E4E0FAB1}" srcOrd="1" destOrd="0" presId="urn:microsoft.com/office/officeart/2005/8/layout/cycle8"/>
    <dgm:cxn modelId="{0010FF73-763B-46FC-8724-A0C39D723A9D}" srcId="{6A1A200F-B71E-4132-A76C-10220CDC4124}" destId="{211BA0F8-DA3F-4B62-91C0-E4DEE6F6DD88}" srcOrd="1" destOrd="0" parTransId="{682464F1-745C-4823-BD88-4C5D42C144A9}" sibTransId="{6ED91B25-EE63-48C3-80F3-A731694F315D}"/>
    <dgm:cxn modelId="{FB018E77-7F2A-479E-9B9C-E2D71AAA168D}" type="presOf" srcId="{721E0FEE-A96F-48FC-817B-8A31694BBCE7}" destId="{1C976A67-AA70-4892-B856-C186C9AC1A6D}" srcOrd="1" destOrd="0" presId="urn:microsoft.com/office/officeart/2005/8/layout/cycle8"/>
    <dgm:cxn modelId="{3A338879-2975-4265-ADC8-1239AEA9F628}" type="presOf" srcId="{6A1A200F-B71E-4132-A76C-10220CDC4124}" destId="{838FD9AC-479E-4918-88EE-251B540F8038}" srcOrd="0" destOrd="0" presId="urn:microsoft.com/office/officeart/2005/8/layout/cycle8"/>
    <dgm:cxn modelId="{3605C596-9A4A-4F81-8922-ED84EE45E781}" type="presOf" srcId="{721E0FEE-A96F-48FC-817B-8A31694BBCE7}" destId="{EB022FCD-1F05-4DEC-840C-38F2642320E4}" srcOrd="0" destOrd="0" presId="urn:microsoft.com/office/officeart/2005/8/layout/cycle8"/>
    <dgm:cxn modelId="{070B0C9D-9879-4DEA-80CB-A640E42B94ED}" srcId="{6A1A200F-B71E-4132-A76C-10220CDC4124}" destId="{1E5404AF-0513-46C1-9092-1389654726B1}" srcOrd="2" destOrd="0" parTransId="{BF9335FF-44A9-4755-AAC4-9BBBD2CAF871}" sibTransId="{0D224CCB-3885-410B-8BE6-52B2B5491520}"/>
    <dgm:cxn modelId="{67E5E1BF-1534-4741-B60E-061856897543}" srcId="{6A1A200F-B71E-4132-A76C-10220CDC4124}" destId="{22635730-52D4-4A92-850B-EC15FE92DB04}" srcOrd="0" destOrd="0" parTransId="{63B14C26-868B-47DC-BEE7-F4788D9FB97D}" sibTransId="{4E123EE5-8D36-49E4-9990-FF020D6C6521}"/>
    <dgm:cxn modelId="{FB6379DE-FD28-4493-A36E-195AB3F0E03C}" type="presOf" srcId="{1E5404AF-0513-46C1-9092-1389654726B1}" destId="{9FB25E3D-ADF4-4FE2-B4E6-124DD7653BD0}" srcOrd="1" destOrd="0" presId="urn:microsoft.com/office/officeart/2005/8/layout/cycle8"/>
    <dgm:cxn modelId="{57649FDE-DC08-4D61-BC99-6F6895168225}" type="presOf" srcId="{9FAE6884-6E06-4F31-B65A-33D1A9B9A3E3}" destId="{81E5F951-0046-4EF0-B43E-24A5D7DE2FAD}" srcOrd="0" destOrd="0" presId="urn:microsoft.com/office/officeart/2005/8/layout/cycle8"/>
    <dgm:cxn modelId="{22257AE9-F80B-4115-9238-AA593969A8FD}" type="presOf" srcId="{E1634F19-2C2F-4F2C-BE61-58AA3D908BED}" destId="{FFF4CF01-B1B3-486C-B2A1-12EEAF2A0252}" srcOrd="0" destOrd="0" presId="urn:microsoft.com/office/officeart/2005/8/layout/cycle8"/>
    <dgm:cxn modelId="{C8CEE9EB-C3A0-4059-B166-B2D0BA286674}" type="presOf" srcId="{22635730-52D4-4A92-850B-EC15FE92DB04}" destId="{41E3BD48-05AD-4D25-8AA4-B9491A8FE846}" srcOrd="0" destOrd="0" presId="urn:microsoft.com/office/officeart/2005/8/layout/cycle8"/>
    <dgm:cxn modelId="{3D6B29AA-AD39-4DCD-A417-16FFE5AF683B}" type="presParOf" srcId="{838FD9AC-479E-4918-88EE-251B540F8038}" destId="{41E3BD48-05AD-4D25-8AA4-B9491A8FE846}" srcOrd="0" destOrd="0" presId="urn:microsoft.com/office/officeart/2005/8/layout/cycle8"/>
    <dgm:cxn modelId="{2AE80C18-7653-4695-9032-3880407C4F4F}" type="presParOf" srcId="{838FD9AC-479E-4918-88EE-251B540F8038}" destId="{29EFF33C-F57A-49C5-8AE8-C492888E424A}" srcOrd="1" destOrd="0" presId="urn:microsoft.com/office/officeart/2005/8/layout/cycle8"/>
    <dgm:cxn modelId="{D916262E-BE25-4EEF-9DA2-BB35D1B9B2DB}" type="presParOf" srcId="{838FD9AC-479E-4918-88EE-251B540F8038}" destId="{D9A8461C-999A-44EB-8D29-E88D10EDF5E7}" srcOrd="2" destOrd="0" presId="urn:microsoft.com/office/officeart/2005/8/layout/cycle8"/>
    <dgm:cxn modelId="{FBB8F9CF-88BB-454D-873C-B0C651AA216A}" type="presParOf" srcId="{838FD9AC-479E-4918-88EE-251B540F8038}" destId="{81989776-3718-446D-B99A-29B2E4E0FAB1}" srcOrd="3" destOrd="0" presId="urn:microsoft.com/office/officeart/2005/8/layout/cycle8"/>
    <dgm:cxn modelId="{C349AC49-0449-4E7F-8FDC-16664858971C}" type="presParOf" srcId="{838FD9AC-479E-4918-88EE-251B540F8038}" destId="{A5FF39C9-33B3-442C-8FFF-2440B33BA0D6}" srcOrd="4" destOrd="0" presId="urn:microsoft.com/office/officeart/2005/8/layout/cycle8"/>
    <dgm:cxn modelId="{A2D0676F-A70F-4F67-B691-1650E0945907}" type="presParOf" srcId="{838FD9AC-479E-4918-88EE-251B540F8038}" destId="{44FC8F0B-C0BF-48DD-A71A-D81792C4BE29}" srcOrd="5" destOrd="0" presId="urn:microsoft.com/office/officeart/2005/8/layout/cycle8"/>
    <dgm:cxn modelId="{848F36DE-CB13-49BC-A315-71B7977BB2F1}" type="presParOf" srcId="{838FD9AC-479E-4918-88EE-251B540F8038}" destId="{B97A0017-EAF9-4C4C-A1D9-C26CCF72FCB2}" srcOrd="6" destOrd="0" presId="urn:microsoft.com/office/officeart/2005/8/layout/cycle8"/>
    <dgm:cxn modelId="{42314032-10C3-4601-BB60-765C3E014FA4}" type="presParOf" srcId="{838FD9AC-479E-4918-88EE-251B540F8038}" destId="{EDB0BB0E-CFDA-4ED6-B2E8-8B23B8E54651}" srcOrd="7" destOrd="0" presId="urn:microsoft.com/office/officeart/2005/8/layout/cycle8"/>
    <dgm:cxn modelId="{D5808CCD-2B23-469E-816E-2CBC854D138E}" type="presParOf" srcId="{838FD9AC-479E-4918-88EE-251B540F8038}" destId="{408064F6-EC06-4EB4-9183-5336293BB631}" srcOrd="8" destOrd="0" presId="urn:microsoft.com/office/officeart/2005/8/layout/cycle8"/>
    <dgm:cxn modelId="{2CC23F49-F744-4E9D-A108-EBFB9A01C26D}" type="presParOf" srcId="{838FD9AC-479E-4918-88EE-251B540F8038}" destId="{B192B7DC-40A1-489C-960A-E0E3E43F8AB3}" srcOrd="9" destOrd="0" presId="urn:microsoft.com/office/officeart/2005/8/layout/cycle8"/>
    <dgm:cxn modelId="{4BB688E8-0966-4222-B798-6703362A1459}" type="presParOf" srcId="{838FD9AC-479E-4918-88EE-251B540F8038}" destId="{54598DB7-FB52-4FE6-920D-7D98572AC8F3}" srcOrd="10" destOrd="0" presId="urn:microsoft.com/office/officeart/2005/8/layout/cycle8"/>
    <dgm:cxn modelId="{13FB4A6E-19FB-4023-BC21-80B60D680735}" type="presParOf" srcId="{838FD9AC-479E-4918-88EE-251B540F8038}" destId="{9FB25E3D-ADF4-4FE2-B4E6-124DD7653BD0}" srcOrd="11" destOrd="0" presId="urn:microsoft.com/office/officeart/2005/8/layout/cycle8"/>
    <dgm:cxn modelId="{ABCA8739-0222-42B7-A44C-1ADD35A90130}" type="presParOf" srcId="{838FD9AC-479E-4918-88EE-251B540F8038}" destId="{81E5F951-0046-4EF0-B43E-24A5D7DE2FAD}" srcOrd="12" destOrd="0" presId="urn:microsoft.com/office/officeart/2005/8/layout/cycle8"/>
    <dgm:cxn modelId="{A0BE4858-BA7B-48FB-BD3E-DC9ACE74F044}" type="presParOf" srcId="{838FD9AC-479E-4918-88EE-251B540F8038}" destId="{E4479C9A-51F9-4E38-B472-9E807D022ED3}" srcOrd="13" destOrd="0" presId="urn:microsoft.com/office/officeart/2005/8/layout/cycle8"/>
    <dgm:cxn modelId="{78B96EA3-3D80-4A6C-8FCE-AC59D3FCA263}" type="presParOf" srcId="{838FD9AC-479E-4918-88EE-251B540F8038}" destId="{F15B3543-A947-46D0-81E3-36526780933A}" srcOrd="14" destOrd="0" presId="urn:microsoft.com/office/officeart/2005/8/layout/cycle8"/>
    <dgm:cxn modelId="{BCC346D8-1EC2-4478-A8C4-1CEDAE4F97D7}" type="presParOf" srcId="{838FD9AC-479E-4918-88EE-251B540F8038}" destId="{B6A8C6A9-0B3B-4904-B2E5-2110984ABA5B}" srcOrd="15" destOrd="0" presId="urn:microsoft.com/office/officeart/2005/8/layout/cycle8"/>
    <dgm:cxn modelId="{32CC323A-455E-4EEA-9E6B-C2FFEF64768B}" type="presParOf" srcId="{838FD9AC-479E-4918-88EE-251B540F8038}" destId="{EB022FCD-1F05-4DEC-840C-38F2642320E4}" srcOrd="16" destOrd="0" presId="urn:microsoft.com/office/officeart/2005/8/layout/cycle8"/>
    <dgm:cxn modelId="{2A0CE20D-801B-49F4-9EDB-DCD177676485}" type="presParOf" srcId="{838FD9AC-479E-4918-88EE-251B540F8038}" destId="{7DD482E0-104E-430F-9E68-1363E478462E}" srcOrd="17" destOrd="0" presId="urn:microsoft.com/office/officeart/2005/8/layout/cycle8"/>
    <dgm:cxn modelId="{42B6AAC5-9FBE-40FF-90AB-6ABF4C5574DE}" type="presParOf" srcId="{838FD9AC-479E-4918-88EE-251B540F8038}" destId="{D02E34B6-B568-4A33-9E93-6FB720FD7526}" srcOrd="18" destOrd="0" presId="urn:microsoft.com/office/officeart/2005/8/layout/cycle8"/>
    <dgm:cxn modelId="{28495DD2-F4B8-40A3-9F34-91B3F27938F0}" type="presParOf" srcId="{838FD9AC-479E-4918-88EE-251B540F8038}" destId="{1C976A67-AA70-4892-B856-C186C9AC1A6D}" srcOrd="19" destOrd="0" presId="urn:microsoft.com/office/officeart/2005/8/layout/cycle8"/>
    <dgm:cxn modelId="{76E77B89-6A67-4C4B-A0CC-0454E803538D}" type="presParOf" srcId="{838FD9AC-479E-4918-88EE-251B540F8038}" destId="{FFF4CF01-B1B3-486C-B2A1-12EEAF2A0252}" srcOrd="20" destOrd="0" presId="urn:microsoft.com/office/officeart/2005/8/layout/cycle8"/>
    <dgm:cxn modelId="{11770099-D5BC-431D-98BB-4A4CC2388869}" type="presParOf" srcId="{838FD9AC-479E-4918-88EE-251B540F8038}" destId="{D2C24047-AC74-4F24-9C25-7E41CA8C82A1}" srcOrd="21" destOrd="0" presId="urn:microsoft.com/office/officeart/2005/8/layout/cycle8"/>
    <dgm:cxn modelId="{7FC4568B-1807-4910-82A0-80B2F17E62B8}" type="presParOf" srcId="{838FD9AC-479E-4918-88EE-251B540F8038}" destId="{35C930B9-A785-43A2-A76A-775651E17D61}" srcOrd="22" destOrd="0" presId="urn:microsoft.com/office/officeart/2005/8/layout/cycle8"/>
    <dgm:cxn modelId="{9B1CC8F8-66C3-468D-ABB5-0D47FF9422E6}" type="presParOf" srcId="{838FD9AC-479E-4918-88EE-251B540F8038}" destId="{039E82BB-948E-4982-ADD9-DB61995CD713}" srcOrd="23" destOrd="0" presId="urn:microsoft.com/office/officeart/2005/8/layout/cycle8"/>
    <dgm:cxn modelId="{1DA803A0-2AC7-4E2F-8156-5DFC5BE485F9}" type="presParOf" srcId="{838FD9AC-479E-4918-88EE-251B540F8038}" destId="{9194867E-51EF-456A-A8AF-1F26C51DABDC}" srcOrd="24" destOrd="0" presId="urn:microsoft.com/office/officeart/2005/8/layout/cycle8"/>
    <dgm:cxn modelId="{D1CEF4B3-788B-48F7-A3F7-59EACA5A28C0}" type="presParOf" srcId="{838FD9AC-479E-4918-88EE-251B540F8038}" destId="{90704832-A25A-4983-90BB-E5DBEB1043E1}" srcOrd="25" destOrd="0" presId="urn:microsoft.com/office/officeart/2005/8/layout/cycle8"/>
    <dgm:cxn modelId="{B5819FF1-EAEB-49A3-A524-3F4462896092}" type="presParOf" srcId="{838FD9AC-479E-4918-88EE-251B540F8038}" destId="{2A948B4C-D1F3-4C06-854D-7F244C2A1D3D}" srcOrd="26" destOrd="0" presId="urn:microsoft.com/office/officeart/2005/8/layout/cycle8"/>
    <dgm:cxn modelId="{D0AF97F5-92E3-4358-9D83-C345489249A2}" type="presParOf" srcId="{838FD9AC-479E-4918-88EE-251B540F8038}" destId="{23A5C879-99FE-4C09-84A6-F347BC9F60A9}" srcOrd="27" destOrd="0" presId="urn:microsoft.com/office/officeart/2005/8/layout/cycle8"/>
    <dgm:cxn modelId="{F2B00FB0-C561-4561-8ED4-D391CFA4A7FB}" type="presParOf" srcId="{838FD9AC-479E-4918-88EE-251B540F8038}" destId="{580F9DFB-06F7-4E84-A919-8F7885728BC9}" srcOrd="28" destOrd="0" presId="urn:microsoft.com/office/officeart/2005/8/layout/cycle8"/>
    <dgm:cxn modelId="{A20033FB-3A74-4C32-848F-9AF4B1E8CAB1}" type="presParOf" srcId="{838FD9AC-479E-4918-88EE-251B540F8038}" destId="{28AF22D4-56A5-4425-965F-C4F7B28FB2F6}" srcOrd="2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3BD48-05AD-4D25-8AA4-B9491A8FE846}">
      <dsp:nvSpPr>
        <dsp:cNvPr id="0" name=""/>
        <dsp:cNvSpPr/>
      </dsp:nvSpPr>
      <dsp:spPr>
        <a:xfrm>
          <a:off x="2788689" y="195903"/>
          <a:ext cx="2865691" cy="2865691"/>
        </a:xfrm>
        <a:prstGeom prst="pie">
          <a:avLst>
            <a:gd name="adj1" fmla="val 16200000"/>
            <a:gd name="adj2" fmla="val 19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2. Oppe - nede</a:t>
          </a:r>
        </a:p>
      </dsp:txBody>
      <dsp:txXfrm>
        <a:off x="4289766" y="561961"/>
        <a:ext cx="750538" cy="579961"/>
      </dsp:txXfrm>
    </dsp:sp>
    <dsp:sp modelId="{A5FF39C9-33B3-442C-8FFF-2440B33BA0D6}">
      <dsp:nvSpPr>
        <dsp:cNvPr id="0" name=""/>
        <dsp:cNvSpPr/>
      </dsp:nvSpPr>
      <dsp:spPr>
        <a:xfrm>
          <a:off x="3298409" y="246182"/>
          <a:ext cx="2007560" cy="2865691"/>
        </a:xfrm>
        <a:prstGeom prst="pie">
          <a:avLst>
            <a:gd name="adj1" fmla="val 19800000"/>
            <a:gd name="adj2" fmla="val 18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Hybris</a:t>
          </a:r>
        </a:p>
      </dsp:txBody>
      <dsp:txXfrm>
        <a:off x="4660682" y="1406105"/>
        <a:ext cx="549689" cy="562903"/>
      </dsp:txXfrm>
    </dsp:sp>
    <dsp:sp modelId="{408064F6-EC06-4EB4-9183-5336293BB631}">
      <dsp:nvSpPr>
        <dsp:cNvPr id="0" name=""/>
        <dsp:cNvSpPr/>
      </dsp:nvSpPr>
      <dsp:spPr>
        <a:xfrm>
          <a:off x="2809752" y="313942"/>
          <a:ext cx="2865691" cy="2865691"/>
        </a:xfrm>
        <a:prstGeom prst="pie">
          <a:avLst>
            <a:gd name="adj1" fmla="val 18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3. Tæt på - nærhed</a:t>
          </a:r>
        </a:p>
      </dsp:txBody>
      <dsp:txXfrm>
        <a:off x="4310829" y="2250672"/>
        <a:ext cx="750538" cy="579961"/>
      </dsp:txXfrm>
    </dsp:sp>
    <dsp:sp modelId="{81E5F951-0046-4EF0-B43E-24A5D7DE2FAD}">
      <dsp:nvSpPr>
        <dsp:cNvPr id="0" name=""/>
        <dsp:cNvSpPr/>
      </dsp:nvSpPr>
      <dsp:spPr>
        <a:xfrm>
          <a:off x="2960202" y="761262"/>
          <a:ext cx="2428788" cy="2001599"/>
        </a:xfrm>
        <a:prstGeom prst="pie">
          <a:avLst>
            <a:gd name="adj1" fmla="val 5400000"/>
            <a:gd name="adj2" fmla="val 90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Sorg</a:t>
          </a:r>
        </a:p>
      </dsp:txBody>
      <dsp:txXfrm>
        <a:off x="3480657" y="2114010"/>
        <a:ext cx="636111" cy="405085"/>
      </dsp:txXfrm>
    </dsp:sp>
    <dsp:sp modelId="{EB022FCD-1F05-4DEC-840C-38F2642320E4}">
      <dsp:nvSpPr>
        <dsp:cNvPr id="0" name=""/>
        <dsp:cNvSpPr/>
      </dsp:nvSpPr>
      <dsp:spPr>
        <a:xfrm>
          <a:off x="2709211" y="262545"/>
          <a:ext cx="2865691" cy="2865691"/>
        </a:xfrm>
        <a:prstGeom prst="pie">
          <a:avLst>
            <a:gd name="adj1" fmla="val 9000000"/>
            <a:gd name="adj2" fmla="val 126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1. Inde-ude</a:t>
          </a:r>
        </a:p>
      </dsp:txBody>
      <dsp:txXfrm>
        <a:off x="2845673" y="1422468"/>
        <a:ext cx="784653" cy="562903"/>
      </dsp:txXfrm>
    </dsp:sp>
    <dsp:sp modelId="{FFF4CF01-B1B3-486C-B2A1-12EEAF2A0252}">
      <dsp:nvSpPr>
        <dsp:cNvPr id="0" name=""/>
        <dsp:cNvSpPr/>
      </dsp:nvSpPr>
      <dsp:spPr>
        <a:xfrm>
          <a:off x="3056891" y="541119"/>
          <a:ext cx="2145600" cy="2101268"/>
        </a:xfrm>
        <a:prstGeom prst="pie">
          <a:avLst>
            <a:gd name="adj1" fmla="val 12600000"/>
            <a:gd name="adj2" fmla="val 162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Honey-</a:t>
          </a:r>
          <a:r>
            <a:rPr lang="da-DK" sz="900" kern="1200" dirty="0" err="1">
              <a:solidFill>
                <a:schemeClr val="tx1"/>
              </a:solidFill>
            </a:rPr>
            <a:t>moon</a:t>
          </a:r>
          <a:endParaRPr lang="da-DK" sz="900" kern="1200" dirty="0">
            <a:solidFill>
              <a:schemeClr val="tx1"/>
            </a:solidFill>
          </a:endParaRPr>
        </a:p>
      </dsp:txBody>
      <dsp:txXfrm>
        <a:off x="3516662" y="809531"/>
        <a:ext cx="561943" cy="425256"/>
      </dsp:txXfrm>
    </dsp:sp>
    <dsp:sp modelId="{9194867E-51EF-456A-A8AF-1F26C51DABDC}">
      <dsp:nvSpPr>
        <dsp:cNvPr id="0" name=""/>
        <dsp:cNvSpPr/>
      </dsp:nvSpPr>
      <dsp:spPr>
        <a:xfrm>
          <a:off x="2611185" y="18503"/>
          <a:ext cx="3220491" cy="3220491"/>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704832-A25A-4983-90BB-E5DBEB1043E1}">
      <dsp:nvSpPr>
        <dsp:cNvPr id="0" name=""/>
        <dsp:cNvSpPr/>
      </dsp:nvSpPr>
      <dsp:spPr>
        <a:xfrm>
          <a:off x="2641675" y="92131"/>
          <a:ext cx="3220491" cy="3220491"/>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948B4C-D1F3-4C06-854D-7F244C2A1D3D}">
      <dsp:nvSpPr>
        <dsp:cNvPr id="0" name=""/>
        <dsp:cNvSpPr/>
      </dsp:nvSpPr>
      <dsp:spPr>
        <a:xfrm>
          <a:off x="2632247" y="136542"/>
          <a:ext cx="3220491" cy="3220491"/>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5C879-99FE-4C09-84A6-F347BC9F60A9}">
      <dsp:nvSpPr>
        <dsp:cNvPr id="0" name=""/>
        <dsp:cNvSpPr/>
      </dsp:nvSpPr>
      <dsp:spPr>
        <a:xfrm>
          <a:off x="2574832" y="129032"/>
          <a:ext cx="3220491" cy="3220491"/>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0F9DFB-06F7-4E84-A919-8F7885728BC9}">
      <dsp:nvSpPr>
        <dsp:cNvPr id="0" name=""/>
        <dsp:cNvSpPr/>
      </dsp:nvSpPr>
      <dsp:spPr>
        <a:xfrm>
          <a:off x="2531916" y="85145"/>
          <a:ext cx="3220491" cy="3220491"/>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AF22D4-56A5-4425-965F-C4F7B28FB2F6}">
      <dsp:nvSpPr>
        <dsp:cNvPr id="0" name=""/>
        <dsp:cNvSpPr/>
      </dsp:nvSpPr>
      <dsp:spPr>
        <a:xfrm>
          <a:off x="2554603" y="16839"/>
          <a:ext cx="3220491" cy="3220491"/>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83C4C9-6DDA-4450-9484-0BF6595D0514}" type="datetimeFigureOut">
              <a:rPr lang="da-DK" smtClean="0"/>
              <a:t>08-11-2022</a:t>
            </a:fld>
            <a:endParaRPr lang="da-DK"/>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1CA3AEF-8FB2-4DC1-ABD8-2E48263DF44D}" type="slidenum">
              <a:rPr lang="da-DK" smtClean="0"/>
              <a:t>‹nr.›</a:t>
            </a:fld>
            <a:endParaRPr lang="da-DK"/>
          </a:p>
        </p:txBody>
      </p:sp>
    </p:spTree>
    <p:extLst>
      <p:ext uri="{BB962C8B-B14F-4D97-AF65-F5344CB8AC3E}">
        <p14:creationId xmlns:p14="http://schemas.microsoft.com/office/powerpoint/2010/main" val="415084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F26440F-B724-440C-A715-C514AEDF4C9C}" type="datetimeFigureOut">
              <a:rPr lang="da-DK" smtClean="0"/>
              <a:t>08-11-2022</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AD076F6-7418-4260-BC54-78B88DB37E18}" type="slidenum">
              <a:rPr lang="da-DK" smtClean="0"/>
              <a:t>‹nr.›</a:t>
            </a:fld>
            <a:endParaRPr lang="da-DK"/>
          </a:p>
        </p:txBody>
      </p:sp>
    </p:spTree>
    <p:extLst>
      <p:ext uri="{BB962C8B-B14F-4D97-AF65-F5344CB8AC3E}">
        <p14:creationId xmlns:p14="http://schemas.microsoft.com/office/powerpoint/2010/main" val="408516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youtube.com/watch?v=o8BkzvP19v4"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CfLs</a:t>
            </a:r>
            <a:r>
              <a:rPr lang="da-DK" dirty="0"/>
              <a:t> opgave</a:t>
            </a:r>
          </a:p>
        </p:txBody>
      </p:sp>
      <p:sp>
        <p:nvSpPr>
          <p:cNvPr id="4" name="Pladsholder til diasnummer 3"/>
          <p:cNvSpPr>
            <a:spLocks noGrp="1"/>
          </p:cNvSpPr>
          <p:nvPr>
            <p:ph type="sldNum" sz="quarter" idx="10"/>
          </p:nvPr>
        </p:nvSpPr>
        <p:spPr/>
        <p:txBody>
          <a:bodyPr/>
          <a:lstStyle/>
          <a:p>
            <a:fld id="{7AD076F6-7418-4260-BC54-78B88DB37E18}" type="slidenum">
              <a:rPr lang="da-DK" smtClean="0"/>
              <a:t>2</a:t>
            </a:fld>
            <a:endParaRPr lang="da-DK"/>
          </a:p>
        </p:txBody>
      </p:sp>
    </p:spTree>
    <p:extLst>
      <p:ext uri="{BB962C8B-B14F-4D97-AF65-F5344CB8AC3E}">
        <p14:creationId xmlns:p14="http://schemas.microsoft.com/office/powerpoint/2010/main" val="325492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7AD076F6-7418-4260-BC54-78B88DB37E18}" type="slidenum">
              <a:rPr lang="da-DK" smtClean="0"/>
              <a:t>19</a:t>
            </a:fld>
            <a:endParaRPr lang="da-DK"/>
          </a:p>
        </p:txBody>
      </p:sp>
    </p:spTree>
    <p:extLst>
      <p:ext uri="{BB962C8B-B14F-4D97-AF65-F5344CB8AC3E}">
        <p14:creationId xmlns:p14="http://schemas.microsoft.com/office/powerpoint/2010/main" val="3889526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147</a:t>
            </a:fld>
            <a:endParaRPr lang="da-DK"/>
          </a:p>
        </p:txBody>
      </p:sp>
    </p:spTree>
    <p:extLst>
      <p:ext uri="{BB962C8B-B14F-4D97-AF65-F5344CB8AC3E}">
        <p14:creationId xmlns:p14="http://schemas.microsoft.com/office/powerpoint/2010/main" val="2005295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148</a:t>
            </a:fld>
            <a:endParaRPr lang="da-DK"/>
          </a:p>
        </p:txBody>
      </p:sp>
    </p:spTree>
    <p:extLst>
      <p:ext uri="{BB962C8B-B14F-4D97-AF65-F5344CB8AC3E}">
        <p14:creationId xmlns:p14="http://schemas.microsoft.com/office/powerpoint/2010/main" val="37571857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 </a:t>
            </a:r>
            <a:endParaRPr lang="da-DK" baseline="0"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152</a:t>
            </a:fld>
            <a:endParaRPr lang="da-DK"/>
          </a:p>
        </p:txBody>
      </p:sp>
    </p:spTree>
    <p:extLst>
      <p:ext uri="{BB962C8B-B14F-4D97-AF65-F5344CB8AC3E}">
        <p14:creationId xmlns:p14="http://schemas.microsoft.com/office/powerpoint/2010/main" val="1888848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153</a:t>
            </a:fld>
            <a:endParaRPr lang="da-DK"/>
          </a:p>
        </p:txBody>
      </p:sp>
    </p:spTree>
    <p:extLst>
      <p:ext uri="{BB962C8B-B14F-4D97-AF65-F5344CB8AC3E}">
        <p14:creationId xmlns:p14="http://schemas.microsoft.com/office/powerpoint/2010/main" val="845771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154</a:t>
            </a:fld>
            <a:endParaRPr lang="da-DK"/>
          </a:p>
        </p:txBody>
      </p:sp>
    </p:spTree>
    <p:extLst>
      <p:ext uri="{BB962C8B-B14F-4D97-AF65-F5344CB8AC3E}">
        <p14:creationId xmlns:p14="http://schemas.microsoft.com/office/powerpoint/2010/main" val="22130596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156</a:t>
            </a:fld>
            <a:endParaRPr lang="da-DK"/>
          </a:p>
        </p:txBody>
      </p:sp>
    </p:spTree>
    <p:extLst>
      <p:ext uri="{BB962C8B-B14F-4D97-AF65-F5344CB8AC3E}">
        <p14:creationId xmlns:p14="http://schemas.microsoft.com/office/powerpoint/2010/main" val="13195141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157</a:t>
            </a:fld>
            <a:endParaRPr lang="da-DK"/>
          </a:p>
        </p:txBody>
      </p:sp>
    </p:spTree>
    <p:extLst>
      <p:ext uri="{BB962C8B-B14F-4D97-AF65-F5344CB8AC3E}">
        <p14:creationId xmlns:p14="http://schemas.microsoft.com/office/powerpoint/2010/main" val="29171029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som</a:t>
            </a:r>
            <a:r>
              <a:rPr lang="da-DK" baseline="0" dirty="0"/>
              <a:t> gåtur </a:t>
            </a:r>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158</a:t>
            </a:fld>
            <a:endParaRPr lang="da-DK"/>
          </a:p>
        </p:txBody>
      </p:sp>
    </p:spTree>
    <p:extLst>
      <p:ext uri="{BB962C8B-B14F-4D97-AF65-F5344CB8AC3E}">
        <p14:creationId xmlns:p14="http://schemas.microsoft.com/office/powerpoint/2010/main" val="18618166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 til elementerne –</a:t>
            </a:r>
            <a:r>
              <a:rPr lang="da-DK" baseline="0" dirty="0"/>
              <a:t> fortæl… giv eksempler. </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159</a:t>
            </a:fld>
            <a:endParaRPr lang="da-DK"/>
          </a:p>
        </p:txBody>
      </p:sp>
    </p:spTree>
    <p:extLst>
      <p:ext uri="{BB962C8B-B14F-4D97-AF65-F5344CB8AC3E}">
        <p14:creationId xmlns:p14="http://schemas.microsoft.com/office/powerpoint/2010/main" val="35262563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baseline="0" dirty="0" err="1"/>
              <a:t>pgr</a:t>
            </a:r>
            <a:endParaRPr lang="da-DK" baseline="0" dirty="0"/>
          </a:p>
        </p:txBody>
      </p:sp>
      <p:sp>
        <p:nvSpPr>
          <p:cNvPr id="4" name="Pladsholder til diasnummer 3"/>
          <p:cNvSpPr>
            <a:spLocks noGrp="1"/>
          </p:cNvSpPr>
          <p:nvPr>
            <p:ph type="sldNum" sz="quarter" idx="10"/>
          </p:nvPr>
        </p:nvSpPr>
        <p:spPr/>
        <p:txBody>
          <a:bodyPr/>
          <a:lstStyle/>
          <a:p>
            <a:fld id="{379D7299-CD54-4006-AF66-76E81566F4F3}" type="slidenum">
              <a:rPr lang="da-DK" smtClean="0"/>
              <a:t>160</a:t>
            </a:fld>
            <a:endParaRPr lang="da-DK"/>
          </a:p>
        </p:txBody>
      </p:sp>
    </p:spTree>
    <p:extLst>
      <p:ext uri="{BB962C8B-B14F-4D97-AF65-F5344CB8AC3E}">
        <p14:creationId xmlns:p14="http://schemas.microsoft.com/office/powerpoint/2010/main" val="411169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20</a:t>
            </a:fld>
            <a:endParaRPr lang="da-DK"/>
          </a:p>
        </p:txBody>
      </p:sp>
    </p:spTree>
    <p:extLst>
      <p:ext uri="{BB962C8B-B14F-4D97-AF65-F5344CB8AC3E}">
        <p14:creationId xmlns:p14="http://schemas.microsoft.com/office/powerpoint/2010/main" val="24869711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162</a:t>
            </a:fld>
            <a:endParaRPr lang="da-DK"/>
          </a:p>
        </p:txBody>
      </p:sp>
    </p:spTree>
    <p:extLst>
      <p:ext uri="{BB962C8B-B14F-4D97-AF65-F5344CB8AC3E}">
        <p14:creationId xmlns:p14="http://schemas.microsoft.com/office/powerpoint/2010/main" val="15650671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163</a:t>
            </a:fld>
            <a:endParaRPr lang="da-DK"/>
          </a:p>
        </p:txBody>
      </p:sp>
    </p:spTree>
    <p:extLst>
      <p:ext uri="{BB962C8B-B14F-4D97-AF65-F5344CB8AC3E}">
        <p14:creationId xmlns:p14="http://schemas.microsoft.com/office/powerpoint/2010/main" val="198252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Køn,</a:t>
            </a:r>
            <a:r>
              <a:rPr lang="da-DK" baseline="0"/>
              <a:t> na</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21</a:t>
            </a:fld>
            <a:endParaRPr lang="da-DK"/>
          </a:p>
        </p:txBody>
      </p:sp>
    </p:spTree>
    <p:extLst>
      <p:ext uri="{BB962C8B-B14F-4D97-AF65-F5344CB8AC3E}">
        <p14:creationId xmlns:p14="http://schemas.microsoft.com/office/powerpoint/2010/main" val="316441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7AD076F6-7418-4260-BC54-78B88DB37E18}" type="slidenum">
              <a:rPr lang="da-DK" smtClean="0"/>
              <a:t>22</a:t>
            </a:fld>
            <a:endParaRPr lang="da-DK"/>
          </a:p>
        </p:txBody>
      </p:sp>
    </p:spTree>
    <p:extLst>
      <p:ext uri="{BB962C8B-B14F-4D97-AF65-F5344CB8AC3E}">
        <p14:creationId xmlns:p14="http://schemas.microsoft.com/office/powerpoint/2010/main" val="308042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buClrTx/>
              <a:defRPr/>
            </a:pPr>
            <a:r>
              <a:rPr lang="da-DK" dirty="0"/>
              <a:t>Hvad definerer en gruppe?</a:t>
            </a:r>
          </a:p>
          <a:p>
            <a:pPr>
              <a:buClrTx/>
              <a:defRPr/>
            </a:pPr>
            <a:r>
              <a:rPr lang="da-DK" dirty="0"/>
              <a:t>Hvad definerer et team?</a:t>
            </a:r>
          </a:p>
          <a:p>
            <a:pPr>
              <a:buClrTx/>
              <a:defRPr/>
            </a:pPr>
            <a:endParaRPr lang="da-DK" dirty="0"/>
          </a:p>
          <a:p>
            <a:pPr>
              <a:buClrTx/>
              <a:defRPr/>
            </a:pPr>
            <a:r>
              <a:rPr lang="da-DK" dirty="0"/>
              <a:t>En gruppe er fra 3-20 personer. </a:t>
            </a:r>
          </a:p>
          <a:p>
            <a:pPr>
              <a:buClrTx/>
              <a:defRPr/>
            </a:pPr>
            <a:r>
              <a:rPr lang="da-DK" dirty="0"/>
              <a:t>Samspil og gensidig påvirkning som i dag også godt kan være virtuelt.  </a:t>
            </a:r>
          </a:p>
          <a:p>
            <a:pPr>
              <a:buClrTx/>
              <a:defRPr/>
            </a:pPr>
            <a:r>
              <a:rPr lang="da-DK" dirty="0"/>
              <a:t>Fælles interesser gennem længere tid</a:t>
            </a:r>
          </a:p>
          <a:p>
            <a:pPr>
              <a:buClrTx/>
              <a:defRPr/>
            </a:pPr>
            <a:r>
              <a:rPr lang="da-DK" dirty="0"/>
              <a:t>Fælles normer (spilleregler for adfærd, forbud og påbud, formelle/uformelle)</a:t>
            </a:r>
          </a:p>
          <a:p>
            <a:pPr>
              <a:buClrTx/>
              <a:defRPr/>
            </a:pPr>
            <a:r>
              <a:rPr lang="da-DK" dirty="0"/>
              <a:t>Synligt medlemskab</a:t>
            </a:r>
          </a:p>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24</a:t>
            </a:fld>
            <a:endParaRPr lang="da-DK"/>
          </a:p>
        </p:txBody>
      </p:sp>
    </p:spTree>
    <p:extLst>
      <p:ext uri="{BB962C8B-B14F-4D97-AF65-F5344CB8AC3E}">
        <p14:creationId xmlns:p14="http://schemas.microsoft.com/office/powerpoint/2010/main" val="178722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2 min hver til at skrive nøgleord ned</a:t>
            </a:r>
          </a:p>
          <a:p>
            <a:r>
              <a:rPr lang="da-DK" dirty="0"/>
              <a:t>Skriv</a:t>
            </a:r>
            <a:r>
              <a:rPr lang="da-DK" baseline="0" dirty="0"/>
              <a:t> nøgleord på flip</a:t>
            </a:r>
          </a:p>
          <a:p>
            <a:endParaRPr lang="da-DK" baseline="0" dirty="0"/>
          </a:p>
          <a:p>
            <a:r>
              <a:rPr lang="da-DK" baseline="0" dirty="0"/>
              <a:t>Spille hinanden gode og stå sammen som et team. </a:t>
            </a:r>
            <a:endParaRPr lang="da-DK" dirty="0"/>
          </a:p>
        </p:txBody>
      </p:sp>
      <p:sp>
        <p:nvSpPr>
          <p:cNvPr id="4" name="Pladsholder til diasnummer 3"/>
          <p:cNvSpPr>
            <a:spLocks noGrp="1"/>
          </p:cNvSpPr>
          <p:nvPr>
            <p:ph type="sldNum" sz="quarter" idx="10"/>
          </p:nvPr>
        </p:nvSpPr>
        <p:spPr/>
        <p:txBody>
          <a:bodyPr/>
          <a:lstStyle/>
          <a:p>
            <a:fld id="{379D7299-CD54-4006-AF66-76E81566F4F3}" type="slidenum">
              <a:rPr lang="da-DK" smtClean="0"/>
              <a:t>25</a:t>
            </a:fld>
            <a:endParaRPr lang="da-DK"/>
          </a:p>
        </p:txBody>
      </p:sp>
    </p:spTree>
    <p:extLst>
      <p:ext uri="{BB962C8B-B14F-4D97-AF65-F5344CB8AC3E}">
        <p14:creationId xmlns:p14="http://schemas.microsoft.com/office/powerpoint/2010/main" val="13356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28</a:t>
            </a:fld>
            <a:endParaRPr lang="da-DK"/>
          </a:p>
        </p:txBody>
      </p:sp>
    </p:spTree>
    <p:extLst>
      <p:ext uri="{BB962C8B-B14F-4D97-AF65-F5344CB8AC3E}">
        <p14:creationId xmlns:p14="http://schemas.microsoft.com/office/powerpoint/2010/main" val="2187995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03188" y="750888"/>
            <a:ext cx="6681787" cy="3759200"/>
          </a:xfrm>
        </p:spPr>
      </p:sp>
      <p:sp>
        <p:nvSpPr>
          <p:cNvPr id="3" name="Pladsholder til noter 2"/>
          <p:cNvSpPr>
            <a:spLocks noGrp="1"/>
          </p:cNvSpPr>
          <p:nvPr>
            <p:ph type="body" idx="1"/>
          </p:nvPr>
        </p:nvSpPr>
        <p:spPr/>
        <p:txBody>
          <a:bodyPr/>
          <a:lstStyle/>
          <a:p>
            <a:r>
              <a:rPr lang="da-DK" dirty="0"/>
              <a:t>Team er noget man gør,</a:t>
            </a:r>
            <a:r>
              <a:rPr lang="da-DK" baseline="0" dirty="0"/>
              <a:t> en måde at arbejde på.</a:t>
            </a:r>
          </a:p>
          <a:p>
            <a:r>
              <a:rPr lang="da-DK" baseline="0" dirty="0"/>
              <a:t>De tider, hvor man kun var en del at </a:t>
            </a:r>
            <a:r>
              <a:rPr lang="da-DK" baseline="0" dirty="0" err="1"/>
              <a:t>eet</a:t>
            </a:r>
            <a:r>
              <a:rPr lang="da-DK" baseline="0" dirty="0"/>
              <a:t> team, og kunne bruge år på at bygge det op, er forbi.</a:t>
            </a:r>
          </a:p>
          <a:p>
            <a:r>
              <a:rPr lang="da-DK" baseline="0" dirty="0"/>
              <a:t>Vi er en del af rigtig mange team, og de er tit midlertidige,</a:t>
            </a:r>
          </a:p>
          <a:p>
            <a:r>
              <a:rPr lang="da-DK" baseline="0" dirty="0"/>
              <a:t>Derfor bliver </a:t>
            </a:r>
            <a:r>
              <a:rPr lang="da-DK" baseline="0" dirty="0" err="1"/>
              <a:t>teaming</a:t>
            </a:r>
            <a:r>
              <a:rPr lang="da-DK" baseline="0" dirty="0"/>
              <a:t>, dvs. evnen til hurtigt og løbende at få samarbejdet til at fungere, en helt afgørende kompetence</a:t>
            </a:r>
          </a:p>
          <a:p>
            <a:endParaRPr lang="da-DK" dirty="0"/>
          </a:p>
        </p:txBody>
      </p:sp>
      <p:sp>
        <p:nvSpPr>
          <p:cNvPr id="4" name="Pladsholder til diasnummer 3"/>
          <p:cNvSpPr>
            <a:spLocks noGrp="1"/>
          </p:cNvSpPr>
          <p:nvPr>
            <p:ph type="sldNum" sz="quarter" idx="10"/>
          </p:nvPr>
        </p:nvSpPr>
        <p:spPr/>
        <p:txBody>
          <a:bodyPr/>
          <a:lstStyle/>
          <a:p>
            <a:fld id="{AD14CC64-18D6-4DE7-9ECB-A4EA9F54C419}" type="slidenum">
              <a:rPr lang="da-DK" smtClean="0"/>
              <a:t>29</a:t>
            </a:fld>
            <a:endParaRPr lang="da-DK"/>
          </a:p>
        </p:txBody>
      </p:sp>
    </p:spTree>
    <p:extLst>
      <p:ext uri="{BB962C8B-B14F-4D97-AF65-F5344CB8AC3E}">
        <p14:creationId xmlns:p14="http://schemas.microsoft.com/office/powerpoint/2010/main" val="205452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de teams I</a:t>
            </a:r>
            <a:r>
              <a:rPr lang="da-DK" baseline="0" dirty="0"/>
              <a:t> leder</a:t>
            </a:r>
            <a:endParaRPr lang="da-DK" dirty="0"/>
          </a:p>
        </p:txBody>
      </p:sp>
      <p:sp>
        <p:nvSpPr>
          <p:cNvPr id="4" name="Pladsholder til diasnummer 3"/>
          <p:cNvSpPr>
            <a:spLocks noGrp="1"/>
          </p:cNvSpPr>
          <p:nvPr>
            <p:ph type="sldNum" sz="quarter" idx="10"/>
          </p:nvPr>
        </p:nvSpPr>
        <p:spPr/>
        <p:txBody>
          <a:bodyPr/>
          <a:lstStyle/>
          <a:p>
            <a:fld id="{379D7299-CD54-4006-AF66-76E81566F4F3}" type="slidenum">
              <a:rPr lang="da-DK" smtClean="0"/>
              <a:t>30</a:t>
            </a:fld>
            <a:endParaRPr lang="da-DK"/>
          </a:p>
        </p:txBody>
      </p:sp>
    </p:spTree>
    <p:extLst>
      <p:ext uri="{BB962C8B-B14F-4D97-AF65-F5344CB8AC3E}">
        <p14:creationId xmlns:p14="http://schemas.microsoft.com/office/powerpoint/2010/main" val="411169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itchFamily="18" charset="0"/>
            </a:endParaRPr>
          </a:p>
        </p:txBody>
      </p:sp>
      <p:sp>
        <p:nvSpPr>
          <p:cNvPr id="185348"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0913" eaLnBrk="0" hangingPunct="0">
              <a:spcBef>
                <a:spcPct val="30000"/>
              </a:spcBef>
              <a:defRPr sz="1200">
                <a:solidFill>
                  <a:schemeClr val="tx1"/>
                </a:solidFill>
                <a:latin typeface="Calibri" pitchFamily="34" charset="0"/>
              </a:defRPr>
            </a:lvl1pPr>
            <a:lvl2pPr marL="741363" indent="-284163" defTabSz="950913" eaLnBrk="0" hangingPunct="0">
              <a:spcBef>
                <a:spcPct val="30000"/>
              </a:spcBef>
              <a:defRPr sz="1200">
                <a:solidFill>
                  <a:schemeClr val="tx1"/>
                </a:solidFill>
                <a:latin typeface="Calibri" pitchFamily="34" charset="0"/>
              </a:defRPr>
            </a:lvl2pPr>
            <a:lvl3pPr marL="1141413" indent="-227013" defTabSz="950913" eaLnBrk="0" hangingPunct="0">
              <a:spcBef>
                <a:spcPct val="30000"/>
              </a:spcBef>
              <a:defRPr sz="1200">
                <a:solidFill>
                  <a:schemeClr val="tx1"/>
                </a:solidFill>
                <a:latin typeface="Calibri" pitchFamily="34" charset="0"/>
              </a:defRPr>
            </a:lvl3pPr>
            <a:lvl4pPr marL="1598613" indent="-227013" defTabSz="950913" eaLnBrk="0" hangingPunct="0">
              <a:spcBef>
                <a:spcPct val="30000"/>
              </a:spcBef>
              <a:defRPr sz="1200">
                <a:solidFill>
                  <a:schemeClr val="tx1"/>
                </a:solidFill>
                <a:latin typeface="Calibri" pitchFamily="34" charset="0"/>
              </a:defRPr>
            </a:lvl4pPr>
            <a:lvl5pPr marL="2055813" indent="-227013" defTabSz="950913" eaLnBrk="0" hangingPunct="0">
              <a:spcBef>
                <a:spcPct val="30000"/>
              </a:spcBef>
              <a:defRPr sz="1200">
                <a:solidFill>
                  <a:schemeClr val="tx1"/>
                </a:solidFill>
                <a:latin typeface="Calibri" pitchFamily="34" charset="0"/>
              </a:defRPr>
            </a:lvl5pPr>
            <a:lvl6pPr marL="2513013" indent="-227013" defTabSz="950913" eaLnBrk="0" fontAlgn="base" hangingPunct="0">
              <a:spcBef>
                <a:spcPct val="30000"/>
              </a:spcBef>
              <a:spcAft>
                <a:spcPct val="0"/>
              </a:spcAft>
              <a:defRPr sz="1200">
                <a:solidFill>
                  <a:schemeClr val="tx1"/>
                </a:solidFill>
                <a:latin typeface="Calibri" pitchFamily="34" charset="0"/>
              </a:defRPr>
            </a:lvl6pPr>
            <a:lvl7pPr marL="2970213" indent="-227013" defTabSz="950913" eaLnBrk="0" fontAlgn="base" hangingPunct="0">
              <a:spcBef>
                <a:spcPct val="30000"/>
              </a:spcBef>
              <a:spcAft>
                <a:spcPct val="0"/>
              </a:spcAft>
              <a:defRPr sz="1200">
                <a:solidFill>
                  <a:schemeClr val="tx1"/>
                </a:solidFill>
                <a:latin typeface="Calibri" pitchFamily="34" charset="0"/>
              </a:defRPr>
            </a:lvl7pPr>
            <a:lvl8pPr marL="3427413" indent="-227013" defTabSz="950913" eaLnBrk="0" fontAlgn="base" hangingPunct="0">
              <a:spcBef>
                <a:spcPct val="30000"/>
              </a:spcBef>
              <a:spcAft>
                <a:spcPct val="0"/>
              </a:spcAft>
              <a:defRPr sz="1200">
                <a:solidFill>
                  <a:schemeClr val="tx1"/>
                </a:solidFill>
                <a:latin typeface="Calibri" pitchFamily="34" charset="0"/>
              </a:defRPr>
            </a:lvl8pPr>
            <a:lvl9pPr marL="3884613" indent="-227013" defTabSz="950913"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571E681E-34E0-41E4-B847-BC036BAE1FE0}" type="slidenum">
              <a:rPr lang="da-DK" altLang="en-US" smtClean="0">
                <a:latin typeface="Arial" charset="0"/>
              </a:rPr>
              <a:pPr eaLnBrk="1" hangingPunct="1">
                <a:spcBef>
                  <a:spcPct val="50000"/>
                </a:spcBef>
              </a:pPr>
              <a:t>31</a:t>
            </a:fld>
            <a:endParaRPr lang="da-DK"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CfLs</a:t>
            </a:r>
            <a:r>
              <a:rPr lang="da-DK" dirty="0"/>
              <a:t> opgave</a:t>
            </a:r>
          </a:p>
        </p:txBody>
      </p:sp>
      <p:sp>
        <p:nvSpPr>
          <p:cNvPr id="4" name="Pladsholder til diasnummer 3"/>
          <p:cNvSpPr>
            <a:spLocks noGrp="1"/>
          </p:cNvSpPr>
          <p:nvPr>
            <p:ph type="sldNum" sz="quarter" idx="10"/>
          </p:nvPr>
        </p:nvSpPr>
        <p:spPr/>
        <p:txBody>
          <a:bodyPr/>
          <a:lstStyle/>
          <a:p>
            <a:fld id="{7AD076F6-7418-4260-BC54-78B88DB37E18}" type="slidenum">
              <a:rPr lang="da-DK" smtClean="0">
                <a:solidFill>
                  <a:prstClr val="black"/>
                </a:solidFill>
              </a:rPr>
              <a:pPr/>
              <a:t>3</a:t>
            </a:fld>
            <a:endParaRPr lang="da-DK">
              <a:solidFill>
                <a:prstClr val="black"/>
              </a:solidFill>
            </a:endParaRPr>
          </a:p>
        </p:txBody>
      </p:sp>
    </p:spTree>
    <p:extLst>
      <p:ext uri="{BB962C8B-B14F-4D97-AF65-F5344CB8AC3E}">
        <p14:creationId xmlns:p14="http://schemas.microsoft.com/office/powerpoint/2010/main" val="112083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92" tIns="46046" rIns="92092" bIns="46046" numCol="1" anchor="t" anchorCtr="0" compatLnSpc="1">
            <a:prstTxWarp prst="textNoShape">
              <a:avLst/>
            </a:prstTxWarp>
          </a:bodyPr>
          <a:lstStyle/>
          <a:p>
            <a:pPr>
              <a:spcBef>
                <a:spcPts val="600"/>
              </a:spcBef>
            </a:pPr>
            <a:r>
              <a:rPr lang="da-DK" altLang="en-US" sz="2000" dirty="0">
                <a:latin typeface="Times New Roman"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spcBef>
                <a:spcPts val="600"/>
              </a:spcBef>
            </a:pPr>
            <a:endParaRPr lang="da-DK" altLang="en-US" sz="2000" dirty="0">
              <a:latin typeface="Times New Roman" pitchFamily="18" charset="0"/>
            </a:endParaRPr>
          </a:p>
        </p:txBody>
      </p:sp>
      <p:sp>
        <p:nvSpPr>
          <p:cNvPr id="183300"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8850" eaLnBrk="0" hangingPunct="0">
              <a:spcBef>
                <a:spcPct val="30000"/>
              </a:spcBef>
              <a:defRPr sz="1200">
                <a:solidFill>
                  <a:schemeClr val="tx1"/>
                </a:solidFill>
                <a:latin typeface="Calibri" pitchFamily="34" charset="0"/>
              </a:defRPr>
            </a:lvl1pPr>
            <a:lvl2pPr marL="747713" indent="-287338" defTabSz="958850" eaLnBrk="0" hangingPunct="0">
              <a:spcBef>
                <a:spcPct val="30000"/>
              </a:spcBef>
              <a:defRPr sz="1200">
                <a:solidFill>
                  <a:schemeClr val="tx1"/>
                </a:solidFill>
                <a:latin typeface="Calibri" pitchFamily="34" charset="0"/>
              </a:defRPr>
            </a:lvl2pPr>
            <a:lvl3pPr marL="1150938" indent="-230188" defTabSz="958850" eaLnBrk="0" hangingPunct="0">
              <a:spcBef>
                <a:spcPct val="30000"/>
              </a:spcBef>
              <a:defRPr sz="1200">
                <a:solidFill>
                  <a:schemeClr val="tx1"/>
                </a:solidFill>
                <a:latin typeface="Calibri" pitchFamily="34" charset="0"/>
              </a:defRPr>
            </a:lvl3pPr>
            <a:lvl4pPr marL="1611313" indent="-230188" defTabSz="958850" eaLnBrk="0" hangingPunct="0">
              <a:spcBef>
                <a:spcPct val="30000"/>
              </a:spcBef>
              <a:defRPr sz="1200">
                <a:solidFill>
                  <a:schemeClr val="tx1"/>
                </a:solidFill>
                <a:latin typeface="Calibri" pitchFamily="34" charset="0"/>
              </a:defRPr>
            </a:lvl4pPr>
            <a:lvl5pPr marL="2071688" indent="-230188" defTabSz="958850" eaLnBrk="0" hangingPunct="0">
              <a:spcBef>
                <a:spcPct val="30000"/>
              </a:spcBef>
              <a:defRPr sz="1200">
                <a:solidFill>
                  <a:schemeClr val="tx1"/>
                </a:solidFill>
                <a:latin typeface="Calibri" pitchFamily="34" charset="0"/>
              </a:defRPr>
            </a:lvl5pPr>
            <a:lvl6pPr marL="2528888" indent="-230188" defTabSz="958850" eaLnBrk="0" fontAlgn="base" hangingPunct="0">
              <a:spcBef>
                <a:spcPct val="30000"/>
              </a:spcBef>
              <a:spcAft>
                <a:spcPct val="0"/>
              </a:spcAft>
              <a:defRPr sz="1200">
                <a:solidFill>
                  <a:schemeClr val="tx1"/>
                </a:solidFill>
                <a:latin typeface="Calibri" pitchFamily="34" charset="0"/>
              </a:defRPr>
            </a:lvl6pPr>
            <a:lvl7pPr marL="2986088" indent="-230188" defTabSz="958850" eaLnBrk="0" fontAlgn="base" hangingPunct="0">
              <a:spcBef>
                <a:spcPct val="30000"/>
              </a:spcBef>
              <a:spcAft>
                <a:spcPct val="0"/>
              </a:spcAft>
              <a:defRPr sz="1200">
                <a:solidFill>
                  <a:schemeClr val="tx1"/>
                </a:solidFill>
                <a:latin typeface="Calibri" pitchFamily="34" charset="0"/>
              </a:defRPr>
            </a:lvl7pPr>
            <a:lvl8pPr marL="3443288" indent="-230188" defTabSz="958850" eaLnBrk="0" fontAlgn="base" hangingPunct="0">
              <a:spcBef>
                <a:spcPct val="30000"/>
              </a:spcBef>
              <a:spcAft>
                <a:spcPct val="0"/>
              </a:spcAft>
              <a:defRPr sz="1200">
                <a:solidFill>
                  <a:schemeClr val="tx1"/>
                </a:solidFill>
                <a:latin typeface="Calibri" pitchFamily="34" charset="0"/>
              </a:defRPr>
            </a:lvl8pPr>
            <a:lvl9pPr marL="3900488" indent="-230188" defTabSz="958850" eaLnBrk="0" fontAlgn="base" hangingPunct="0">
              <a:spcBef>
                <a:spcPct val="30000"/>
              </a:spcBef>
              <a:spcAft>
                <a:spcPct val="0"/>
              </a:spcAft>
              <a:defRPr sz="1200">
                <a:solidFill>
                  <a:schemeClr val="tx1"/>
                </a:solidFill>
                <a:latin typeface="Calibri" pitchFamily="34" charset="0"/>
              </a:defRPr>
            </a:lvl9pPr>
          </a:lstStyle>
          <a:p>
            <a:pPr>
              <a:spcBef>
                <a:spcPct val="50000"/>
              </a:spcBef>
            </a:pPr>
            <a:fld id="{420DB898-88CE-4E75-AD68-E31B5D0ED4A9}" type="slidenum">
              <a:rPr lang="da-DK" altLang="en-US" smtClean="0">
                <a:latin typeface="Arial" charset="0"/>
              </a:rPr>
              <a:pPr>
                <a:spcBef>
                  <a:spcPct val="50000"/>
                </a:spcBef>
              </a:pPr>
              <a:t>32</a:t>
            </a:fld>
            <a:endParaRPr lang="da-DK" alt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33</a:t>
            </a:fld>
            <a:endParaRPr lang="da-DK"/>
          </a:p>
        </p:txBody>
      </p:sp>
    </p:spTree>
    <p:extLst>
      <p:ext uri="{BB962C8B-B14F-4D97-AF65-F5344CB8AC3E}">
        <p14:creationId xmlns:p14="http://schemas.microsoft.com/office/powerpoint/2010/main" val="34758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37</a:t>
            </a:fld>
            <a:endParaRPr lang="da-DK"/>
          </a:p>
        </p:txBody>
      </p:sp>
    </p:spTree>
    <p:extLst>
      <p:ext uri="{BB962C8B-B14F-4D97-AF65-F5344CB8AC3E}">
        <p14:creationId xmlns:p14="http://schemas.microsoft.com/office/powerpoint/2010/main" val="2745300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39</a:t>
            </a:fld>
            <a:endParaRPr lang="da-DK"/>
          </a:p>
        </p:txBody>
      </p:sp>
    </p:spTree>
    <p:extLst>
      <p:ext uri="{BB962C8B-B14F-4D97-AF65-F5344CB8AC3E}">
        <p14:creationId xmlns:p14="http://schemas.microsoft.com/office/powerpoint/2010/main" val="892282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45</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48</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50</a:t>
            </a:fld>
            <a:endParaRPr lang="da-DK"/>
          </a:p>
        </p:txBody>
      </p:sp>
    </p:spTree>
    <p:extLst>
      <p:ext uri="{BB962C8B-B14F-4D97-AF65-F5344CB8AC3E}">
        <p14:creationId xmlns:p14="http://schemas.microsoft.com/office/powerpoint/2010/main" val="2182219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51</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54</a:t>
            </a:fld>
            <a:endParaRPr lang="da-DK"/>
          </a:p>
        </p:txBody>
      </p:sp>
    </p:spTree>
    <p:extLst>
      <p:ext uri="{BB962C8B-B14F-4D97-AF65-F5344CB8AC3E}">
        <p14:creationId xmlns:p14="http://schemas.microsoft.com/office/powerpoint/2010/main" val="80456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57</a:t>
            </a:fld>
            <a:endParaRPr lang="da-DK"/>
          </a:p>
        </p:txBody>
      </p:sp>
    </p:spTree>
    <p:extLst>
      <p:ext uri="{BB962C8B-B14F-4D97-AF65-F5344CB8AC3E}">
        <p14:creationId xmlns:p14="http://schemas.microsoft.com/office/powerpoint/2010/main" val="156506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8</a:t>
            </a:fld>
            <a:endParaRPr lang="da-DK"/>
          </a:p>
        </p:txBody>
      </p:sp>
    </p:spTree>
    <p:extLst>
      <p:ext uri="{BB962C8B-B14F-4D97-AF65-F5344CB8AC3E}">
        <p14:creationId xmlns:p14="http://schemas.microsoft.com/office/powerpoint/2010/main" val="572723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58</a:t>
            </a:fld>
            <a:endParaRPr lang="da-DK"/>
          </a:p>
        </p:txBody>
      </p:sp>
    </p:spTree>
    <p:extLst>
      <p:ext uri="{BB962C8B-B14F-4D97-AF65-F5344CB8AC3E}">
        <p14:creationId xmlns:p14="http://schemas.microsoft.com/office/powerpoint/2010/main" val="246654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29">
              <a:defRPr/>
            </a:pPr>
            <a:endParaRPr lang="da-DK" dirty="0"/>
          </a:p>
        </p:txBody>
      </p:sp>
      <p:sp>
        <p:nvSpPr>
          <p:cNvPr id="4" name="Slide Number Placeholder 3"/>
          <p:cNvSpPr>
            <a:spLocks noGrp="1"/>
          </p:cNvSpPr>
          <p:nvPr>
            <p:ph type="sldNum" sz="quarter" idx="5"/>
          </p:nvPr>
        </p:nvSpPr>
        <p:spPr/>
        <p:txBody>
          <a:bodyPr/>
          <a:lstStyle/>
          <a:p>
            <a:fld id="{BFE1A045-EE51-4BD2-A0F9-7E1B96A9B8F4}" type="slidenum">
              <a:rPr lang="da-DK" smtClean="0"/>
              <a:t>59</a:t>
            </a:fld>
            <a:endParaRPr lang="da-DK"/>
          </a:p>
        </p:txBody>
      </p:sp>
    </p:spTree>
    <p:extLst>
      <p:ext uri="{BB962C8B-B14F-4D97-AF65-F5344CB8AC3E}">
        <p14:creationId xmlns:p14="http://schemas.microsoft.com/office/powerpoint/2010/main" val="80439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Pladsholder til diasbillede 1"/>
          <p:cNvSpPr>
            <a:spLocks noGrp="1" noRot="1" noChangeAspect="1" noTextEdit="1"/>
          </p:cNvSpPr>
          <p:nvPr>
            <p:ph type="sldImg"/>
          </p:nvPr>
        </p:nvSpPr>
        <p:spPr>
          <a:ln/>
        </p:spPr>
      </p:sp>
      <p:sp>
        <p:nvSpPr>
          <p:cNvPr id="3153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539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61B082F8-C655-45F4-80A8-6A880762BEF3}" type="slidenum">
              <a:rPr lang="da-DK" altLang="da-DK" sz="1200"/>
              <a:pPr/>
              <a:t>61</a:t>
            </a:fld>
            <a:endParaRPr lang="da-DK" altLang="da-DK" sz="1200"/>
          </a:p>
        </p:txBody>
      </p:sp>
    </p:spTree>
    <p:extLst>
      <p:ext uri="{BB962C8B-B14F-4D97-AF65-F5344CB8AC3E}">
        <p14:creationId xmlns:p14="http://schemas.microsoft.com/office/powerpoint/2010/main" val="196026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Pladsholder til diasbillede 1"/>
          <p:cNvSpPr>
            <a:spLocks noGrp="1" noRot="1" noChangeAspect="1" noTextEdit="1"/>
          </p:cNvSpPr>
          <p:nvPr>
            <p:ph type="sldImg"/>
          </p:nvPr>
        </p:nvSpPr>
        <p:spPr>
          <a:ln/>
        </p:spPr>
      </p:sp>
      <p:sp>
        <p:nvSpPr>
          <p:cNvPr id="31641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642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A38D08E4-98EB-4468-B238-3D714FECB33D}" type="slidenum">
              <a:rPr lang="da-DK" altLang="da-DK" sz="1200"/>
              <a:pPr/>
              <a:t>62</a:t>
            </a:fld>
            <a:endParaRPr lang="da-DK" altLang="da-DK" sz="1200"/>
          </a:p>
        </p:txBody>
      </p:sp>
    </p:spTree>
    <p:extLst>
      <p:ext uri="{BB962C8B-B14F-4D97-AF65-F5344CB8AC3E}">
        <p14:creationId xmlns:p14="http://schemas.microsoft.com/office/powerpoint/2010/main" val="2444836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a:latin typeface="Times New Roman" pitchFamily="18" charset="0"/>
              </a:rPr>
              <a:t>Type er et tænkt som information som skal hjælpe dig til bedre at forstå.</a:t>
            </a:r>
          </a:p>
          <a:p>
            <a:endParaRPr lang="da-DK" altLang="da-DK">
              <a:latin typeface="Times New Roman" pitchFamily="18" charset="0"/>
            </a:endParaRPr>
          </a:p>
          <a:p>
            <a:r>
              <a:rPr lang="da-DK" altLang="da-DK">
                <a:latin typeface="Times New Roman" pitchFamily="18" charset="0"/>
              </a:rPr>
              <a:t>Din type består af fire præferencer, som du selv vælger og du bestemmer selv din typekode. </a:t>
            </a:r>
          </a:p>
          <a:p>
            <a:endParaRPr lang="da-DK" altLang="da-DK">
              <a:latin typeface="Times New Roman" pitchFamily="18" charset="0"/>
            </a:endParaRPr>
          </a:p>
          <a:p>
            <a:r>
              <a:rPr lang="da-DK" altLang="da-DK">
                <a:latin typeface="Times New Roman" pitchFamily="18" charset="0"/>
              </a:rPr>
              <a:t>Der er i alt 16 forskellige typer  og der er ingen gode eller dårlige typer – der heller ingen bedre eller være kombinationer. </a:t>
            </a:r>
          </a:p>
          <a:p>
            <a:endParaRPr lang="da-DK" altLang="da-DK">
              <a:latin typeface="Times New Roman" pitchFamily="18" charset="0"/>
            </a:endParaRPr>
          </a:p>
          <a:p>
            <a:r>
              <a:rPr lang="da-DK" altLang="da-DK">
                <a:latin typeface="Times New Roman" pitchFamily="18" charset="0"/>
              </a:rPr>
              <a:t>Vi bruger alle præferencer på forskellige tidspunkter,  også dem som ikke er repræsenteret i typekoden. </a:t>
            </a:r>
          </a:p>
          <a:p>
            <a:endParaRPr lang="da-DK" altLang="da-DK">
              <a:latin typeface="Times New Roman" pitchFamily="18" charset="0"/>
            </a:endParaRPr>
          </a:p>
          <a:p>
            <a:r>
              <a:rPr lang="da-DK" altLang="da-DK">
                <a:latin typeface="Times New Roman" pitchFamily="18" charset="0"/>
              </a:rPr>
              <a:t>Type er ikke en undskyldning for at gøre noget eller ikke at gøre noget. Så befinder du dig i en situation hvor en opgave kræver, at du skal anstrenge dig og handle udover egne præferencer er typeteorien ikke tiltænkt  til at du med god grund kan trække dig fra opgaven – tvært imod. Du kan bruge viden om type til at udvide dit kompetencefelt og arbejde bevidst henimod at opbygge nye tillærte kompetencer. </a:t>
            </a:r>
          </a:p>
          <a:p>
            <a:endParaRPr lang="da-DK" altLang="da-DK">
              <a:latin typeface="Times New Roman" pitchFamily="18" charset="0"/>
            </a:endParaRPr>
          </a:p>
          <a:p>
            <a:r>
              <a:rPr lang="da-DK" altLang="da-DK">
                <a:latin typeface="Times New Roman" pitchFamily="18" charset="0"/>
              </a:rPr>
              <a:t>Type kan sige noget om ligheder og forskelle mellem mennesker. Type tager udgangspunkt I præferencer, men forklarer langt fra alting.</a:t>
            </a:r>
          </a:p>
          <a:p>
            <a:pPr eaLnBrk="1" hangingPunct="1"/>
            <a:endParaRPr lang="da-DK" altLang="da-DK" sz="2000">
              <a:latin typeface="Times New Roman" pitchFamily="18" charset="0"/>
            </a:endParaRPr>
          </a:p>
        </p:txBody>
      </p:sp>
    </p:spTree>
    <p:extLst>
      <p:ext uri="{BB962C8B-B14F-4D97-AF65-F5344CB8AC3E}">
        <p14:creationId xmlns:p14="http://schemas.microsoft.com/office/powerpoint/2010/main" val="202999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Pladsholder til diasbillede 1"/>
          <p:cNvSpPr>
            <a:spLocks noGrp="1" noRot="1" noChangeAspect="1" noTextEdit="1"/>
          </p:cNvSpPr>
          <p:nvPr>
            <p:ph type="sldImg"/>
          </p:nvPr>
        </p:nvSpPr>
        <p:spPr>
          <a:ln/>
        </p:spPr>
      </p:sp>
      <p:sp>
        <p:nvSpPr>
          <p:cNvPr id="31846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399691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Pladsholder til diasbillede 1"/>
          <p:cNvSpPr>
            <a:spLocks noGrp="1" noRot="1" noChangeAspect="1" noTextEdit="1"/>
          </p:cNvSpPr>
          <p:nvPr>
            <p:ph type="sldImg"/>
          </p:nvPr>
        </p:nvSpPr>
        <p:spPr>
          <a:ln/>
        </p:spPr>
      </p:sp>
      <p:sp>
        <p:nvSpPr>
          <p:cNvPr id="31949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949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CC7FCD39-D87B-4E33-99DB-4128255FF038}" type="slidenum">
              <a:rPr lang="da-DK" altLang="da-DK" sz="1200"/>
              <a:pPr/>
              <a:t>65</a:t>
            </a:fld>
            <a:endParaRPr lang="da-DK" altLang="da-DK" sz="1200"/>
          </a:p>
        </p:txBody>
      </p:sp>
    </p:spTree>
    <p:extLst>
      <p:ext uri="{BB962C8B-B14F-4D97-AF65-F5344CB8AC3E}">
        <p14:creationId xmlns:p14="http://schemas.microsoft.com/office/powerpoint/2010/main" val="2877984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Pladsholder til diasbillede 1"/>
          <p:cNvSpPr>
            <a:spLocks noGrp="1" noRot="1" noChangeAspect="1" noTextEdit="1"/>
          </p:cNvSpPr>
          <p:nvPr>
            <p:ph type="sldImg"/>
          </p:nvPr>
        </p:nvSpPr>
        <p:spPr>
          <a:ln/>
        </p:spPr>
      </p:sp>
      <p:sp>
        <p:nvSpPr>
          <p:cNvPr id="3205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049180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Pladsholder til diasbillede 1"/>
          <p:cNvSpPr>
            <a:spLocks noGrp="1" noRot="1" noChangeAspect="1" noTextEdit="1"/>
          </p:cNvSpPr>
          <p:nvPr>
            <p:ph type="sldImg"/>
          </p:nvPr>
        </p:nvSpPr>
        <p:spPr>
          <a:ln/>
        </p:spPr>
      </p:sp>
      <p:sp>
        <p:nvSpPr>
          <p:cNvPr id="3215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3192579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da-DK" sz="2000">
                <a:latin typeface="Times New Roman" pitchFamily="18" charset="0"/>
              </a:rPr>
              <a:t>Typologien indeolder 4 dimensioner  som handler om: </a:t>
            </a:r>
          </a:p>
          <a:p>
            <a:pPr eaLnBrk="1" hangingPunct="1"/>
            <a:endParaRPr lang="en-GB" altLang="da-DK" sz="2000">
              <a:latin typeface="Times New Roman" pitchFamily="18" charset="0"/>
            </a:endParaRPr>
          </a:p>
          <a:p>
            <a:pPr eaLnBrk="1" hangingPunct="1"/>
            <a:r>
              <a:rPr lang="en-GB" altLang="da-DK" sz="2000">
                <a:latin typeface="Times New Roman" pitchFamily="18" charset="0"/>
              </a:rPr>
              <a:t>Hvorhen den enkelte foretrækker at rette sin opmærksomhed. Vil man være rettet mod den ydre eller den indre verden</a:t>
            </a:r>
          </a:p>
          <a:p>
            <a:pPr eaLnBrk="1" hangingPunct="1"/>
            <a:endParaRPr lang="en-GB" altLang="da-DK" sz="2000">
              <a:latin typeface="Times New Roman" pitchFamily="18" charset="0"/>
            </a:endParaRPr>
          </a:p>
          <a:p>
            <a:pPr eaLnBrk="1" hangingPunct="1"/>
            <a:r>
              <a:rPr lang="en-GB" altLang="da-DK" sz="2000">
                <a:latin typeface="Times New Roman" pitchFamily="18" charset="0"/>
              </a:rPr>
              <a:t>Hvordan den enkelte foretrækker at modtage indtryk  - vil man være optaget af de enklete dele eller helheden?</a:t>
            </a:r>
          </a:p>
          <a:p>
            <a:pPr eaLnBrk="1" hangingPunct="1"/>
            <a:r>
              <a:rPr lang="en-GB" altLang="da-DK" sz="2000">
                <a:latin typeface="Times New Roman" pitchFamily="18" charset="0"/>
              </a:rPr>
              <a:t> </a:t>
            </a:r>
          </a:p>
          <a:p>
            <a:pPr eaLnBrk="1" hangingPunct="1"/>
            <a:r>
              <a:rPr lang="en-GB" altLang="da-DK" sz="2000">
                <a:latin typeface="Times New Roman" pitchFamily="18" charset="0"/>
              </a:rPr>
              <a:t>Hvordan den enkelte foretrækker af trække afgørelser – vil det være udfra det logiske og rationelle eller vil være udfra en personlig stillingstagen</a:t>
            </a:r>
          </a:p>
          <a:p>
            <a:pPr eaLnBrk="1" hangingPunct="1"/>
            <a:endParaRPr lang="en-GB" altLang="da-DK" sz="2000">
              <a:latin typeface="Times New Roman" pitchFamily="18" charset="0"/>
            </a:endParaRPr>
          </a:p>
          <a:p>
            <a:pPr eaLnBrk="1" hangingPunct="1"/>
            <a:r>
              <a:rPr lang="en-GB" altLang="da-DK" sz="2000">
                <a:latin typeface="Times New Roman" pitchFamily="18" charset="0"/>
              </a:rPr>
              <a:t>Hvilke livsstil han eller hun foretrækker – Vil dernvære struktureret og styret eller fleksibel og flydende</a:t>
            </a:r>
          </a:p>
        </p:txBody>
      </p:sp>
    </p:spTree>
    <p:extLst>
      <p:ext uri="{BB962C8B-B14F-4D97-AF65-F5344CB8AC3E}">
        <p14:creationId xmlns:p14="http://schemas.microsoft.com/office/powerpoint/2010/main" val="98039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solidFill>
                  <a:prstClr val="black"/>
                </a:solidFill>
              </a:rPr>
              <a:pPr/>
              <a:t>10</a:t>
            </a:fld>
            <a:endParaRPr lang="da-DK">
              <a:solidFill>
                <a:prstClr val="black"/>
              </a:solidFill>
            </a:endParaRPr>
          </a:p>
        </p:txBody>
      </p:sp>
    </p:spTree>
    <p:extLst>
      <p:ext uri="{BB962C8B-B14F-4D97-AF65-F5344CB8AC3E}">
        <p14:creationId xmlns:p14="http://schemas.microsoft.com/office/powerpoint/2010/main" val="3538288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657367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2651631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Pladsholder til diasbillede 1"/>
          <p:cNvSpPr>
            <a:spLocks noGrp="1" noRot="1" noChangeAspect="1" noTextEdit="1"/>
          </p:cNvSpPr>
          <p:nvPr>
            <p:ph type="sldImg"/>
          </p:nvPr>
        </p:nvSpPr>
        <p:spPr>
          <a:ln/>
        </p:spPr>
      </p:sp>
      <p:sp>
        <p:nvSpPr>
          <p:cNvPr id="32665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dirty="0"/>
          </a:p>
          <a:p>
            <a:endParaRPr lang="da-DK" altLang="da-DK" dirty="0">
              <a:latin typeface="Times New Roman" pitchFamily="18" charset="0"/>
            </a:endParaRPr>
          </a:p>
        </p:txBody>
      </p:sp>
      <p:sp>
        <p:nvSpPr>
          <p:cNvPr id="32666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EC15E4FE-C56D-482B-B8BF-1826E1FDBAD9}" type="slidenum">
              <a:rPr lang="da-DK" altLang="da-DK" sz="1200"/>
              <a:pPr/>
              <a:t>72</a:t>
            </a:fld>
            <a:endParaRPr lang="da-DK" altLang="da-DK" sz="1200"/>
          </a:p>
        </p:txBody>
      </p:sp>
    </p:spTree>
    <p:extLst>
      <p:ext uri="{BB962C8B-B14F-4D97-AF65-F5344CB8AC3E}">
        <p14:creationId xmlns:p14="http://schemas.microsoft.com/office/powerpoint/2010/main" val="1637369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3074"/>
          <p:cNvSpPr>
            <a:spLocks noGrp="1" noRot="1" noChangeAspect="1" noChangeArrowheads="1" noTextEdit="1"/>
          </p:cNvSpPr>
          <p:nvPr>
            <p:ph type="sldImg"/>
          </p:nvPr>
        </p:nvSpPr>
        <p:spPr>
          <a:ln/>
        </p:spPr>
      </p:sp>
      <p:sp>
        <p:nvSpPr>
          <p:cNvPr id="327683" name="Pladsholder til noter 4"/>
          <p:cNvSpPr>
            <a:spLocks noGrp="1"/>
          </p:cNvSpPr>
          <p:nvPr>
            <p:ph type="body" sz="quarter" idx="3"/>
          </p:nvPr>
        </p:nvSpPr>
        <p:spPr>
          <a:xfrm>
            <a:off x="1146423" y="4761646"/>
            <a:ext cx="4994077"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første dimension siger noget om, hvor man primært fokuserer sin energi. Fokusere man indad eller udad?</a:t>
            </a:r>
          </a:p>
          <a:p>
            <a:r>
              <a:rPr lang="da-DK" altLang="da-DK" sz="1400">
                <a:latin typeface="Times New Roman" pitchFamily="18" charset="0"/>
              </a:rPr>
              <a:t>Og hvordan bearbejder man sine tanker bedst?</a:t>
            </a:r>
          </a:p>
          <a:p>
            <a:endParaRPr lang="da-DK" altLang="da-DK" sz="1400">
              <a:latin typeface="Times New Roman" pitchFamily="18" charset="0"/>
            </a:endParaRPr>
          </a:p>
          <a:p>
            <a:r>
              <a:rPr lang="da-DK" altLang="da-DK" sz="1400">
                <a:latin typeface="Times New Roman" pitchFamily="18" charset="0"/>
              </a:rPr>
              <a:t>E</a:t>
            </a:r>
          </a:p>
          <a:p>
            <a:r>
              <a:rPr lang="da-DK" altLang="da-DK" sz="1400">
                <a:latin typeface="Times New Roman" pitchFamily="18" charset="0"/>
              </a:rPr>
              <a:t>Ekstroverte har behov for at få tilført stimuli udefra og arbejde med sine tanker i tale og handling. Det at tale er at tænke. De har en høj tærskel for hvor meget stimuli, de kan kapere og en lav tærskel for varigheden af ro og eftertanke.</a:t>
            </a:r>
          </a:p>
          <a:p>
            <a:endParaRPr lang="da-DK" altLang="da-DK" sz="1400">
              <a:latin typeface="Times New Roman" pitchFamily="18" charset="0"/>
            </a:endParaRPr>
          </a:p>
          <a:p>
            <a:r>
              <a:rPr lang="da-DK" altLang="da-DK" sz="1400">
                <a:latin typeface="Times New Roman" pitchFamily="18" charset="0"/>
              </a:rPr>
              <a:t>Man kan sige at E’er er som en solcelle, som løbende skal ud i solen for at generere energi.</a:t>
            </a:r>
          </a:p>
          <a:p>
            <a:endParaRPr lang="da-DK" altLang="da-DK" sz="1400">
              <a:latin typeface="Times New Roman" pitchFamily="18" charset="0"/>
            </a:endParaRPr>
          </a:p>
          <a:p>
            <a:r>
              <a:rPr lang="da-DK" altLang="da-DK" sz="1400">
                <a:latin typeface="Times New Roman" pitchFamily="18" charset="0"/>
              </a:rPr>
              <a:t>I:</a:t>
            </a:r>
          </a:p>
          <a:p>
            <a:r>
              <a:rPr lang="da-DK" altLang="da-DK" sz="1400">
                <a:latin typeface="Times New Roman" pitchFamily="18" charset="0"/>
              </a:rPr>
              <a:t>Introverte har behov for at behandle stimuli for sig selv og tænke sagen igennem inden, der bliver sat ord og handling på. Det at tie stille er at tænke. Introverte har en lav tærskel i forhold til hvornår de har fået tilført nok stimuli.  De har en høj tærskel for ro og eftertanke. I’ernes energiceller et genopladeligt batteri der har brug for en stikkontakt ind imellem.</a:t>
            </a:r>
            <a:endParaRPr lang="da-DK" altLang="en-US" sz="1400">
              <a:latin typeface="Times New Roman" pitchFamily="18" charset="0"/>
            </a:endParaRPr>
          </a:p>
        </p:txBody>
      </p:sp>
    </p:spTree>
    <p:extLst>
      <p:ext uri="{BB962C8B-B14F-4D97-AF65-F5344CB8AC3E}">
        <p14:creationId xmlns:p14="http://schemas.microsoft.com/office/powerpoint/2010/main" val="2452450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1026"/>
          <p:cNvSpPr>
            <a:spLocks noGrp="1" noRot="1" noChangeAspect="1" noChangeArrowheads="1" noTextEdit="1"/>
          </p:cNvSpPr>
          <p:nvPr>
            <p:ph type="sldImg"/>
          </p:nvPr>
        </p:nvSpPr>
        <p:spPr>
          <a:ln/>
        </p:spPr>
      </p:sp>
      <p:sp>
        <p:nvSpPr>
          <p:cNvPr id="328707"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z="2000" dirty="0">
              <a:latin typeface="Times New Roman" pitchFamily="18" charset="0"/>
            </a:endParaRPr>
          </a:p>
        </p:txBody>
      </p:sp>
    </p:spTree>
    <p:extLst>
      <p:ext uri="{BB962C8B-B14F-4D97-AF65-F5344CB8AC3E}">
        <p14:creationId xmlns:p14="http://schemas.microsoft.com/office/powerpoint/2010/main" val="13977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2273512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Pladsholder til diasbillede 1"/>
          <p:cNvSpPr>
            <a:spLocks noGrp="1" noRot="1" noChangeAspect="1" noTextEdit="1"/>
          </p:cNvSpPr>
          <p:nvPr>
            <p:ph type="sldImg"/>
          </p:nvPr>
        </p:nvSpPr>
        <p:spPr>
          <a:ln/>
        </p:spPr>
      </p:sp>
      <p:sp>
        <p:nvSpPr>
          <p:cNvPr id="3317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615252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Pladsholder til diasbillede 1"/>
          <p:cNvSpPr>
            <a:spLocks noGrp="1" noRot="1" noChangeAspect="1" noTextEdit="1"/>
          </p:cNvSpPr>
          <p:nvPr>
            <p:ph type="sldImg"/>
          </p:nvPr>
        </p:nvSpPr>
        <p:spPr>
          <a:ln/>
        </p:spPr>
      </p:sp>
      <p:sp>
        <p:nvSpPr>
          <p:cNvPr id="333827"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F44B161B-D502-4648-A3DB-FB15DE3157CA}" type="slidenum">
              <a:rPr lang="da-DK" altLang="da-DK" sz="1200"/>
              <a:pPr/>
              <a:t>80</a:t>
            </a:fld>
            <a:endParaRPr lang="da-DK" altLang="da-DK" sz="1200"/>
          </a:p>
        </p:txBody>
      </p:sp>
      <p:sp>
        <p:nvSpPr>
          <p:cNvPr id="333828"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z="2400" u="sng" dirty="0">
              <a:latin typeface="Times New Roman" pitchFamily="18" charset="0"/>
            </a:endParaRPr>
          </a:p>
        </p:txBody>
      </p:sp>
    </p:spTree>
    <p:extLst>
      <p:ext uri="{BB962C8B-B14F-4D97-AF65-F5344CB8AC3E}">
        <p14:creationId xmlns:p14="http://schemas.microsoft.com/office/powerpoint/2010/main" val="1927095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6098309-F150-4589-9C4F-3623D48DD148}" type="slidenum">
              <a:rPr lang="da-DK" smtClean="0"/>
              <a:pPr/>
              <a:t>81</a:t>
            </a:fld>
            <a:endParaRPr lang="da-DK"/>
          </a:p>
        </p:txBody>
      </p:sp>
      <p:sp>
        <p:nvSpPr>
          <p:cNvPr id="59395" name="Rectangle 2"/>
          <p:cNvSpPr>
            <a:spLocks noGrp="1" noRot="1" noChangeAspect="1" noChangeArrowheads="1" noTextEdit="1"/>
          </p:cNvSpPr>
          <p:nvPr>
            <p:ph type="sldImg"/>
          </p:nvPr>
        </p:nvSpPr>
        <p:spPr>
          <a:xfrm>
            <a:off x="107950" y="750888"/>
            <a:ext cx="6678613" cy="3756025"/>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sz="2000" dirty="0"/>
          </a:p>
        </p:txBody>
      </p:sp>
    </p:spTree>
    <p:extLst>
      <p:ext uri="{BB962C8B-B14F-4D97-AF65-F5344CB8AC3E}">
        <p14:creationId xmlns:p14="http://schemas.microsoft.com/office/powerpoint/2010/main" val="2162400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Pladsholder til diasbillede 1"/>
          <p:cNvSpPr>
            <a:spLocks noGrp="1" noRot="1" noChangeAspect="1" noTextEdit="1"/>
          </p:cNvSpPr>
          <p:nvPr>
            <p:ph type="sldImg"/>
          </p:nvPr>
        </p:nvSpPr>
        <p:spPr>
          <a:ln/>
        </p:spPr>
      </p:sp>
      <p:sp>
        <p:nvSpPr>
          <p:cNvPr id="33485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326707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Lav herefter spilleregler for kurset og hæng på FO</a:t>
            </a:r>
          </a:p>
        </p:txBody>
      </p:sp>
      <p:sp>
        <p:nvSpPr>
          <p:cNvPr id="4" name="Pladsholder til diasnummer 3"/>
          <p:cNvSpPr>
            <a:spLocks noGrp="1"/>
          </p:cNvSpPr>
          <p:nvPr>
            <p:ph type="sldNum" sz="quarter" idx="10"/>
          </p:nvPr>
        </p:nvSpPr>
        <p:spPr/>
        <p:txBody>
          <a:bodyPr/>
          <a:lstStyle/>
          <a:p>
            <a:fld id="{7AD076F6-7418-4260-BC54-78B88DB37E18}" type="slidenum">
              <a:rPr lang="da-DK" smtClean="0"/>
              <a:t>11</a:t>
            </a:fld>
            <a:endParaRPr lang="da-DK"/>
          </a:p>
        </p:txBody>
      </p:sp>
    </p:spTree>
    <p:extLst>
      <p:ext uri="{BB962C8B-B14F-4D97-AF65-F5344CB8AC3E}">
        <p14:creationId xmlns:p14="http://schemas.microsoft.com/office/powerpoint/2010/main" val="1579729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074"/>
          <p:cNvSpPr>
            <a:spLocks noGrp="1" noRot="1" noChangeAspect="1" noChangeArrowheads="1" noTextEdit="1"/>
          </p:cNvSpPr>
          <p:nvPr>
            <p:ph type="sldImg"/>
          </p:nvPr>
        </p:nvSpPr>
        <p:spPr>
          <a:ln/>
        </p:spPr>
      </p:sp>
      <p:sp>
        <p:nvSpPr>
          <p:cNvPr id="335875"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næste dimension hedder opfattefunktionen og siger noget hvad man målretter sig mod? Dvs. hvilken information man </a:t>
            </a:r>
            <a:r>
              <a:rPr lang="da-DK" altLang="da-DK" sz="1400" b="1">
                <a:latin typeface="Times New Roman" pitchFamily="18" charset="0"/>
              </a:rPr>
              <a:t>fokuserer</a:t>
            </a:r>
            <a:r>
              <a:rPr lang="da-DK" altLang="da-DK" sz="1400">
                <a:latin typeface="Times New Roman" pitchFamily="18" charset="0"/>
              </a:rPr>
              <a:t> på og hvilken information man </a:t>
            </a:r>
            <a:r>
              <a:rPr lang="da-DK" altLang="da-DK" sz="1400" b="1">
                <a:latin typeface="Times New Roman" pitchFamily="18" charset="0"/>
              </a:rPr>
              <a:t>stoler</a:t>
            </a:r>
            <a:r>
              <a:rPr lang="da-DK" altLang="da-DK" sz="1400">
                <a:latin typeface="Times New Roman" pitchFamily="18" charset="0"/>
              </a:rPr>
              <a:t> på.</a:t>
            </a:r>
          </a:p>
          <a:p>
            <a:endParaRPr lang="da-DK" altLang="da-DK" sz="1400">
              <a:latin typeface="Times New Roman" pitchFamily="18" charset="0"/>
            </a:endParaRPr>
          </a:p>
          <a:p>
            <a:r>
              <a:rPr lang="da-DK" altLang="da-DK" sz="1400">
                <a:latin typeface="Times New Roman" pitchFamily="18" charset="0"/>
              </a:rPr>
              <a:t>Opfattefunktionen bruges når vi f.eks. får en ny opgave, hvor vi skal orientere os i informationen:</a:t>
            </a:r>
          </a:p>
          <a:p>
            <a:endParaRPr lang="da-DK" altLang="da-DK" sz="1400">
              <a:latin typeface="Times New Roman" pitchFamily="18" charset="0"/>
            </a:endParaRPr>
          </a:p>
          <a:p>
            <a:r>
              <a:rPr lang="da-DK" altLang="da-DK" sz="1400">
                <a:latin typeface="Times New Roman" pitchFamily="18" charset="0"/>
              </a:rPr>
              <a:t>S</a:t>
            </a:r>
          </a:p>
          <a:p>
            <a:r>
              <a:rPr lang="da-DK" altLang="da-DK" sz="1400">
                <a:latin typeface="Times New Roman" pitchFamily="18" charset="0"/>
              </a:rPr>
              <a:t>Sansetyper vil have fokus på hvad de allerede ved om opgaven, har de lavet samme type opgave før. De vil være optaget af om opgaven synes at være realistisk, om de har de fornødne ressourcer og om de kan skabe klarhed om opgaven og dens omfang.   </a:t>
            </a:r>
          </a:p>
          <a:p>
            <a:endParaRPr lang="da-DK" altLang="da-DK" sz="1400">
              <a:latin typeface="Times New Roman" pitchFamily="18" charset="0"/>
            </a:endParaRPr>
          </a:p>
          <a:p>
            <a:r>
              <a:rPr lang="da-DK" altLang="da-DK" sz="1400">
                <a:latin typeface="Times New Roman" pitchFamily="18" charset="0"/>
              </a:rPr>
              <a:t>N</a:t>
            </a:r>
          </a:p>
          <a:p>
            <a:r>
              <a:rPr lang="da-DK" altLang="da-DK" sz="1400">
                <a:latin typeface="Times New Roman" pitchFamily="18" charset="0"/>
              </a:rPr>
              <a:t>Intuitive typer vil være optaget af  hvad meningen med opgaven er og hvad ideen bag opgaven er. De vil have fokus på hvilke muligheder opgaven kan bidrage til og hvordan den passer ind i det overordnede perspektiv.</a:t>
            </a:r>
          </a:p>
          <a:p>
            <a:endParaRPr lang="da-DK" altLang="en-US" sz="2000">
              <a:latin typeface="Times New Roman" pitchFamily="18" charset="0"/>
            </a:endParaRPr>
          </a:p>
        </p:txBody>
      </p:sp>
    </p:spTree>
    <p:extLst>
      <p:ext uri="{BB962C8B-B14F-4D97-AF65-F5344CB8AC3E}">
        <p14:creationId xmlns:p14="http://schemas.microsoft.com/office/powerpoint/2010/main" val="479542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1026"/>
          <p:cNvSpPr>
            <a:spLocks noGrp="1" noRot="1" noChangeAspect="1" noChangeArrowheads="1" noTextEdit="1"/>
          </p:cNvSpPr>
          <p:nvPr>
            <p:ph type="sldImg"/>
          </p:nvPr>
        </p:nvSpPr>
        <p:spPr>
          <a:ln/>
        </p:spPr>
      </p:sp>
      <p:sp>
        <p:nvSpPr>
          <p:cNvPr id="336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dirty="0">
              <a:latin typeface="Times New Roman" pitchFamily="18" charset="0"/>
            </a:endParaRPr>
          </a:p>
        </p:txBody>
      </p:sp>
    </p:spTree>
    <p:extLst>
      <p:ext uri="{BB962C8B-B14F-4D97-AF65-F5344CB8AC3E}">
        <p14:creationId xmlns:p14="http://schemas.microsoft.com/office/powerpoint/2010/main" val="1872387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dsholder til diasbillede 1"/>
          <p:cNvSpPr>
            <a:spLocks noGrp="1" noRot="1" noChangeAspect="1" noTextEdit="1"/>
          </p:cNvSpPr>
          <p:nvPr>
            <p:ph type="sldImg"/>
          </p:nvPr>
        </p:nvSpPr>
        <p:spPr>
          <a:xfrm>
            <a:off x="107950" y="750888"/>
            <a:ext cx="6678613" cy="3756025"/>
          </a:xfrm>
          <a:ln/>
        </p:spPr>
      </p:sp>
      <p:sp>
        <p:nvSpPr>
          <p:cNvPr id="399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p>
        </p:txBody>
      </p:sp>
      <p:sp>
        <p:nvSpPr>
          <p:cNvPr id="3994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1180" indent="-288915" eaLnBrk="0" hangingPunct="0">
              <a:defRPr sz="1600">
                <a:solidFill>
                  <a:schemeClr val="tx1"/>
                </a:solidFill>
                <a:latin typeface="Arial" charset="0"/>
              </a:defRPr>
            </a:lvl2pPr>
            <a:lvl3pPr marL="1155662" indent="-231132" eaLnBrk="0" hangingPunct="0">
              <a:defRPr sz="1600">
                <a:solidFill>
                  <a:schemeClr val="tx1"/>
                </a:solidFill>
                <a:latin typeface="Arial" charset="0"/>
              </a:defRPr>
            </a:lvl3pPr>
            <a:lvl4pPr marL="1617927" indent="-231132" eaLnBrk="0" hangingPunct="0">
              <a:defRPr sz="1600">
                <a:solidFill>
                  <a:schemeClr val="tx1"/>
                </a:solidFill>
                <a:latin typeface="Arial" charset="0"/>
              </a:defRPr>
            </a:lvl4pPr>
            <a:lvl5pPr marL="2080191" indent="-231132" eaLnBrk="0" hangingPunct="0">
              <a:defRPr sz="1600">
                <a:solidFill>
                  <a:schemeClr val="tx1"/>
                </a:solidFill>
                <a:latin typeface="Arial" charset="0"/>
              </a:defRPr>
            </a:lvl5pPr>
            <a:lvl6pPr marL="2542457" indent="-231132" eaLnBrk="0" fontAlgn="base" hangingPunct="0">
              <a:spcBef>
                <a:spcPct val="0"/>
              </a:spcBef>
              <a:spcAft>
                <a:spcPct val="0"/>
              </a:spcAft>
              <a:defRPr sz="1600">
                <a:solidFill>
                  <a:schemeClr val="tx1"/>
                </a:solidFill>
                <a:latin typeface="Arial" charset="0"/>
              </a:defRPr>
            </a:lvl6pPr>
            <a:lvl7pPr marL="3004720" indent="-231132" eaLnBrk="0" fontAlgn="base" hangingPunct="0">
              <a:spcBef>
                <a:spcPct val="0"/>
              </a:spcBef>
              <a:spcAft>
                <a:spcPct val="0"/>
              </a:spcAft>
              <a:defRPr sz="1600">
                <a:solidFill>
                  <a:schemeClr val="tx1"/>
                </a:solidFill>
                <a:latin typeface="Arial" charset="0"/>
              </a:defRPr>
            </a:lvl7pPr>
            <a:lvl8pPr marL="3466986" indent="-231132" eaLnBrk="0" fontAlgn="base" hangingPunct="0">
              <a:spcBef>
                <a:spcPct val="0"/>
              </a:spcBef>
              <a:spcAft>
                <a:spcPct val="0"/>
              </a:spcAft>
              <a:defRPr sz="1600">
                <a:solidFill>
                  <a:schemeClr val="tx1"/>
                </a:solidFill>
                <a:latin typeface="Arial" charset="0"/>
              </a:defRPr>
            </a:lvl8pPr>
            <a:lvl9pPr marL="3929249" indent="-231132" eaLnBrk="0" fontAlgn="base" hangingPunct="0">
              <a:spcBef>
                <a:spcPct val="0"/>
              </a:spcBef>
              <a:spcAft>
                <a:spcPct val="0"/>
              </a:spcAft>
              <a:defRPr sz="1600">
                <a:solidFill>
                  <a:schemeClr val="tx1"/>
                </a:solidFill>
                <a:latin typeface="Arial" charset="0"/>
              </a:defRPr>
            </a:lvl9pPr>
          </a:lstStyle>
          <a:p>
            <a:pPr eaLnBrk="1" hangingPunct="1"/>
            <a:fld id="{AE61533E-AB71-44A5-8AA3-244C1F89BD97}" type="slidenum">
              <a:rPr lang="en-GB" altLang="da-DK" sz="1200"/>
              <a:pPr eaLnBrk="1" hangingPunct="1"/>
              <a:t>85</a:t>
            </a:fld>
            <a:endParaRPr lang="en-GB" altLang="da-DK" sz="1200"/>
          </a:p>
        </p:txBody>
      </p:sp>
    </p:spTree>
    <p:extLst>
      <p:ext uri="{BB962C8B-B14F-4D97-AF65-F5344CB8AC3E}">
        <p14:creationId xmlns:p14="http://schemas.microsoft.com/office/powerpoint/2010/main" val="3388923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64415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Pladsholder til diasbillede 1"/>
          <p:cNvSpPr>
            <a:spLocks noGrp="1" noRot="1" noChangeAspect="1" noTextEdit="1"/>
          </p:cNvSpPr>
          <p:nvPr>
            <p:ph type="sldImg"/>
          </p:nvPr>
        </p:nvSpPr>
        <p:spPr>
          <a:ln/>
        </p:spPr>
      </p:sp>
      <p:sp>
        <p:nvSpPr>
          <p:cNvPr id="33997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2240538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dirty="0"/>
              <a:t>Lav</a:t>
            </a:r>
          </a:p>
          <a:p>
            <a:r>
              <a:rPr lang="da-DK" dirty="0"/>
              <a:t>Maria ESTJ</a:t>
            </a:r>
          </a:p>
          <a:p>
            <a:pPr defTabSz="924529">
              <a:defRPr/>
            </a:pPr>
            <a:r>
              <a:rPr lang="da-DK" dirty="0"/>
              <a:t>Niels ENTP</a:t>
            </a:r>
          </a:p>
          <a:p>
            <a:pPr defTabSz="924529">
              <a:defRPr/>
            </a:pPr>
            <a:r>
              <a:rPr lang="da-DK" dirty="0"/>
              <a:t>Karl INTP</a:t>
            </a:r>
          </a:p>
          <a:p>
            <a:pPr defTabSz="924529">
              <a:defRPr/>
            </a:pPr>
            <a:r>
              <a:rPr lang="da-DK" dirty="0"/>
              <a:t>Nynne ENFJ</a:t>
            </a:r>
          </a:p>
          <a:p>
            <a:endParaRPr lang="da-DK" dirty="0"/>
          </a:p>
          <a:p>
            <a:r>
              <a:rPr lang="da-DK" dirty="0"/>
              <a:t>mellem</a:t>
            </a:r>
          </a:p>
          <a:p>
            <a:pPr defTabSz="924529">
              <a:defRPr/>
            </a:pPr>
            <a:r>
              <a:rPr lang="da-DK" dirty="0"/>
              <a:t>Carina ISTP</a:t>
            </a:r>
          </a:p>
          <a:p>
            <a:pPr defTabSz="924529">
              <a:defRPr/>
            </a:pPr>
            <a:r>
              <a:rPr lang="da-DK" dirty="0" err="1"/>
              <a:t>Geeske</a:t>
            </a:r>
            <a:r>
              <a:rPr lang="da-DK" dirty="0"/>
              <a:t> INTP</a:t>
            </a:r>
          </a:p>
          <a:p>
            <a:r>
              <a:rPr lang="da-DK" dirty="0"/>
              <a:t>Connie ESTJ</a:t>
            </a:r>
          </a:p>
          <a:p>
            <a:r>
              <a:rPr lang="da-DK" dirty="0"/>
              <a:t>Malene ISTJ</a:t>
            </a:r>
          </a:p>
          <a:p>
            <a:endParaRPr lang="da-DK" dirty="0"/>
          </a:p>
          <a:p>
            <a:r>
              <a:rPr lang="da-DK" dirty="0"/>
              <a:t>høj</a:t>
            </a:r>
          </a:p>
          <a:p>
            <a:pPr defTabSz="924529">
              <a:defRPr/>
            </a:pPr>
            <a:r>
              <a:rPr lang="da-DK" dirty="0"/>
              <a:t>Daniel ISTJ</a:t>
            </a:r>
          </a:p>
          <a:p>
            <a:r>
              <a:rPr lang="da-DK" dirty="0"/>
              <a:t>Lisbeth INTP</a:t>
            </a:r>
          </a:p>
          <a:p>
            <a:r>
              <a:rPr lang="da-DK" dirty="0"/>
              <a:t>Mette ENTP</a:t>
            </a:r>
          </a:p>
          <a:p>
            <a:endParaRPr lang="da-DK" dirty="0"/>
          </a:p>
          <a:p>
            <a:endParaRPr lang="da-DK" dirty="0"/>
          </a:p>
          <a:p>
            <a:endParaRPr lang="da-DK" dirty="0"/>
          </a:p>
          <a:p>
            <a:endParaRPr lang="da-DK" dirty="0"/>
          </a:p>
          <a:p>
            <a:pPr eaLnBrk="1" hangingPunct="1"/>
            <a:endParaRPr lang="en-GB" altLang="da-DK" dirty="0">
              <a:latin typeface="Times New Roman" pitchFamily="18" charset="0"/>
            </a:endParaRPr>
          </a:p>
        </p:txBody>
      </p:sp>
    </p:spTree>
    <p:extLst>
      <p:ext uri="{BB962C8B-B14F-4D97-AF65-F5344CB8AC3E}">
        <p14:creationId xmlns:p14="http://schemas.microsoft.com/office/powerpoint/2010/main" val="4088557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Pladsholder til diasbillede 1"/>
          <p:cNvSpPr>
            <a:spLocks noGrp="1" noRot="1" noChangeAspect="1" noTextEdit="1"/>
          </p:cNvSpPr>
          <p:nvPr>
            <p:ph type="sldImg"/>
          </p:nvPr>
        </p:nvSpPr>
        <p:spPr>
          <a:ln/>
        </p:spPr>
      </p:sp>
      <p:sp>
        <p:nvSpPr>
          <p:cNvPr id="34201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778927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3074"/>
          <p:cNvSpPr>
            <a:spLocks noGrp="1" noRot="1" noChangeAspect="1" noChangeArrowheads="1" noTextEdit="1"/>
          </p:cNvSpPr>
          <p:nvPr>
            <p:ph type="sldImg"/>
          </p:nvPr>
        </p:nvSpPr>
        <p:spPr>
          <a:ln/>
        </p:spPr>
      </p:sp>
      <p:sp>
        <p:nvSpPr>
          <p:cNvPr id="343043"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tredje dimension siger noget om hvordan træffer vi en afgørelse eller en beslutning?</a:t>
            </a:r>
          </a:p>
          <a:p>
            <a:endParaRPr lang="da-DK" altLang="da-DK" sz="1400">
              <a:latin typeface="Times New Roman" pitchFamily="18" charset="0"/>
            </a:endParaRPr>
          </a:p>
          <a:p>
            <a:r>
              <a:rPr lang="da-DK" altLang="da-DK" sz="1400">
                <a:latin typeface="Times New Roman" pitchFamily="18" charset="0"/>
              </a:rPr>
              <a:t>T</a:t>
            </a:r>
          </a:p>
          <a:p>
            <a:r>
              <a:rPr lang="da-DK" altLang="da-DK" sz="1400">
                <a:latin typeface="Times New Roman" pitchFamily="18" charset="0"/>
              </a:rPr>
              <a:t>Tænkning handler om at analyserer og tænketyper foretrækker at tænke i kriterier. Deres argumentation skal være som en kæde, der skal hænge sammen. Kæden i argumentation skal være sammenhængende og der må ikke være et svagt led.  Der skal være konsistens. Tænketyperne bevarer distancen til opgaven, hvilket skaber klarhed.</a:t>
            </a:r>
          </a:p>
          <a:p>
            <a:endParaRPr lang="da-DK" altLang="da-DK" sz="1400">
              <a:latin typeface="Times New Roman" pitchFamily="18" charset="0"/>
            </a:endParaRPr>
          </a:p>
          <a:p>
            <a:r>
              <a:rPr lang="da-DK" altLang="da-DK" sz="1400">
                <a:latin typeface="Times New Roman" pitchFamily="18" charset="0"/>
              </a:rPr>
              <a:t>F</a:t>
            </a:r>
          </a:p>
          <a:p>
            <a:r>
              <a:rPr lang="da-DK" altLang="da-DK" sz="1400">
                <a:latin typeface="Times New Roman" pitchFamily="18" charset="0"/>
              </a:rPr>
              <a:t>Følen handler om at stille sig ind i sagen og tage udgangspunkt i personlige værdier. Der skal være overensstemmelse mellem Føletypernes værdigrundlag og sagen.  Beslutningen må ikke stritte mod værdierne. De søger sammenhæng mellem deres værdier og den beslutning de skal træffe. De vil ofte have større accept af at der kan være inkonsistens pga. individuelle betragtninger.   </a:t>
            </a:r>
          </a:p>
          <a:p>
            <a:endParaRPr lang="da-DK" altLang="en-US" sz="1400">
              <a:latin typeface="Times New Roman" pitchFamily="18" charset="0"/>
            </a:endParaRPr>
          </a:p>
        </p:txBody>
      </p:sp>
    </p:spTree>
    <p:extLst>
      <p:ext uri="{BB962C8B-B14F-4D97-AF65-F5344CB8AC3E}">
        <p14:creationId xmlns:p14="http://schemas.microsoft.com/office/powerpoint/2010/main" val="1013127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550472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26"/>
          <p:cNvSpPr>
            <a:spLocks noGrp="1" noRot="1" noChangeAspect="1" noChangeArrowheads="1" noTextEdit="1"/>
          </p:cNvSpPr>
          <p:nvPr>
            <p:ph type="sldImg"/>
          </p:nvPr>
        </p:nvSpPr>
        <p:spPr>
          <a:ln/>
        </p:spPr>
      </p:sp>
      <p:sp>
        <p:nvSpPr>
          <p:cNvPr id="344067" name="Pladsholder til noter 4"/>
          <p:cNvSpPr>
            <a:spLocks noGrp="1"/>
          </p:cNvSpPr>
          <p:nvPr>
            <p:ph type="body" sz="quarter" idx="3"/>
          </p:nvPr>
        </p:nvSpPr>
        <p:spPr>
          <a:xfrm>
            <a:off x="1148028" y="4761646"/>
            <a:ext cx="4588893"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a-DK" altLang="da-DK" sz="2000" dirty="0">
              <a:latin typeface="Times New Roman" pitchFamily="18" charset="0"/>
            </a:endParaRPr>
          </a:p>
        </p:txBody>
      </p:sp>
    </p:spTree>
    <p:extLst>
      <p:ext uri="{BB962C8B-B14F-4D97-AF65-F5344CB8AC3E}">
        <p14:creationId xmlns:p14="http://schemas.microsoft.com/office/powerpoint/2010/main" val="309823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Tre områder, man skal udvikle for at skabe succes som leder på de respektive niveauer</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13</a:t>
            </a:fld>
            <a:endParaRPr lang="da-DK"/>
          </a:p>
        </p:txBody>
      </p:sp>
    </p:spTree>
    <p:extLst>
      <p:ext uri="{BB962C8B-B14F-4D97-AF65-F5344CB8AC3E}">
        <p14:creationId xmlns:p14="http://schemas.microsoft.com/office/powerpoint/2010/main" val="1564954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526440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Pladsholder til diasbillede 1"/>
          <p:cNvSpPr>
            <a:spLocks noGrp="1" noRot="1" noChangeAspect="1" noTextEdit="1"/>
          </p:cNvSpPr>
          <p:nvPr>
            <p:ph type="sldImg"/>
          </p:nvPr>
        </p:nvSpPr>
        <p:spPr>
          <a:ln/>
        </p:spPr>
      </p:sp>
      <p:sp>
        <p:nvSpPr>
          <p:cNvPr id="348163"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F4124C5F-7AFC-4459-AE68-B12D9D59F312}" type="slidenum">
              <a:rPr lang="da-DK" altLang="da-DK" sz="1200"/>
              <a:pPr/>
              <a:t>100</a:t>
            </a:fld>
            <a:endParaRPr lang="da-DK" altLang="da-DK" sz="1200"/>
          </a:p>
        </p:txBody>
      </p:sp>
      <p:sp>
        <p:nvSpPr>
          <p:cNvPr id="34816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z="2400" u="sng" dirty="0">
              <a:latin typeface="Times New Roman" pitchFamily="18" charset="0"/>
            </a:endParaRPr>
          </a:p>
        </p:txBody>
      </p:sp>
    </p:spTree>
    <p:extLst>
      <p:ext uri="{BB962C8B-B14F-4D97-AF65-F5344CB8AC3E}">
        <p14:creationId xmlns:p14="http://schemas.microsoft.com/office/powerpoint/2010/main" val="465509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3074"/>
          <p:cNvSpPr>
            <a:spLocks noGrp="1" noRot="1" noChangeAspect="1" noChangeArrowheads="1" noTextEdit="1"/>
          </p:cNvSpPr>
          <p:nvPr>
            <p:ph type="sldImg"/>
          </p:nvPr>
        </p:nvSpPr>
        <p:spPr>
          <a:ln/>
        </p:spPr>
      </p:sp>
      <p:sp>
        <p:nvSpPr>
          <p:cNvPr id="349187"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J og P dimensionen handler om måden man strukturer på</a:t>
            </a:r>
          </a:p>
          <a:p>
            <a:endParaRPr lang="da-DK" altLang="da-DK" sz="1400">
              <a:latin typeface="Times New Roman" pitchFamily="18" charset="0"/>
            </a:endParaRPr>
          </a:p>
          <a:p>
            <a:r>
              <a:rPr lang="da-DK" altLang="da-DK" sz="1400">
                <a:latin typeface="Times New Roman" pitchFamily="18" charset="0"/>
              </a:rPr>
              <a:t>J:</a:t>
            </a:r>
          </a:p>
          <a:p>
            <a:r>
              <a:rPr lang="da-DK" altLang="da-DK" sz="1400">
                <a:latin typeface="Times New Roman" pitchFamily="18" charset="0"/>
              </a:rPr>
              <a:t>For J’typen handler det om at synlig strukturering. I opgaveløsningen vil J’erne tidligt i processen lave tydelige til- og fravalg. De har lavet en klar og kommunikerbar plan for hvordan opgaven skal gribes an. De har en vis evne til at holde fast i planen og vil foretrække at denne ikke laves for meget om.  </a:t>
            </a:r>
          </a:p>
          <a:p>
            <a:endParaRPr lang="da-DK" altLang="da-DK" sz="1400">
              <a:latin typeface="Times New Roman" pitchFamily="18" charset="0"/>
            </a:endParaRPr>
          </a:p>
          <a:p>
            <a:r>
              <a:rPr lang="da-DK" altLang="da-DK" sz="1400">
                <a:latin typeface="Times New Roman" pitchFamily="18" charset="0"/>
              </a:rPr>
              <a:t>P: </a:t>
            </a:r>
          </a:p>
          <a:p>
            <a:r>
              <a:rPr lang="da-DK" altLang="da-DK" sz="1400">
                <a:latin typeface="Times New Roman" pitchFamily="18" charset="0"/>
              </a:rPr>
              <a:t>For P’erne det det mere om en indre eller usynlig strukturer. I opgaveløsningen vil de lave en kort overvejelse om hvordan opgaven nogenlunde skal se ud. Efterhånden som de arbejder med  opgaven vi</a:t>
            </a:r>
          </a:p>
          <a:p>
            <a:r>
              <a:rPr lang="da-DK" altLang="da-DK" sz="1400">
                <a:latin typeface="Times New Roman" pitchFamily="18" charset="0"/>
              </a:rPr>
              <a:t>l de lave usynlige til og fravalg.  Planen udvikler sig sammen med opgaven. Principielt er alt flytbart og kan laves om – også meget tæt på deadline. </a:t>
            </a:r>
          </a:p>
          <a:p>
            <a:endParaRPr lang="da-DK" altLang="en-US" sz="2000">
              <a:latin typeface="Times New Roman" pitchFamily="18" charset="0"/>
            </a:endParaRPr>
          </a:p>
        </p:txBody>
      </p:sp>
    </p:spTree>
    <p:extLst>
      <p:ext uri="{BB962C8B-B14F-4D97-AF65-F5344CB8AC3E}">
        <p14:creationId xmlns:p14="http://schemas.microsoft.com/office/powerpoint/2010/main" val="2659027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26"/>
          <p:cNvSpPr>
            <a:spLocks noGrp="1" noRot="1" noChangeAspect="1" noChangeArrowheads="1" noTextEdit="1"/>
          </p:cNvSpPr>
          <p:nvPr>
            <p:ph type="sldImg"/>
          </p:nvPr>
        </p:nvSpPr>
        <p:spPr>
          <a:ln/>
        </p:spPr>
      </p:sp>
      <p:sp>
        <p:nvSpPr>
          <p:cNvPr id="344067" name="Pladsholder til noter 4"/>
          <p:cNvSpPr>
            <a:spLocks noGrp="1"/>
          </p:cNvSpPr>
          <p:nvPr>
            <p:ph type="body" sz="quarter" idx="3"/>
          </p:nvPr>
        </p:nvSpPr>
        <p:spPr>
          <a:xfrm>
            <a:off x="1148028" y="4761646"/>
            <a:ext cx="4588893"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a-DK" altLang="da-DK" sz="2000" dirty="0">
              <a:latin typeface="Times New Roman" pitchFamily="18" charset="0"/>
            </a:endParaRPr>
          </a:p>
        </p:txBody>
      </p:sp>
    </p:spTree>
    <p:extLst>
      <p:ext uri="{BB962C8B-B14F-4D97-AF65-F5344CB8AC3E}">
        <p14:creationId xmlns:p14="http://schemas.microsoft.com/office/powerpoint/2010/main" val="2331862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xfrm>
            <a:off x="144463" y="773113"/>
            <a:ext cx="6602412" cy="3713162"/>
          </a:xfrm>
          <a:solidFill>
            <a:srgbClr val="FFFFFF"/>
          </a:solidFill>
          <a:ln w="12700" cap="flat"/>
        </p:spPr>
      </p:sp>
      <p:sp>
        <p:nvSpPr>
          <p:cNvPr id="350211" name="Rectangle 3"/>
          <p:cNvSpPr>
            <a:spLocks noGrp="1" noChangeArrowheads="1"/>
          </p:cNvSpPr>
          <p:nvPr>
            <p:ph type="body" idx="1"/>
          </p:nvPr>
        </p:nvSpPr>
        <p:spPr>
          <a:xfrm>
            <a:off x="918102" y="4795315"/>
            <a:ext cx="5048746" cy="4485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96" tIns="47249" rIns="94496" bIns="47249"/>
          <a:lstStyle/>
          <a:p>
            <a:r>
              <a:rPr lang="en-GB" altLang="da-DK" dirty="0">
                <a:latin typeface="Times New Roman" pitchFamily="18" charset="0"/>
              </a:rPr>
              <a:t>A person who prefers Judging will work in a methodical way, perhaps ticking off milestones to demonstrate progress.</a:t>
            </a:r>
          </a:p>
          <a:p>
            <a:r>
              <a:rPr lang="en-GB" altLang="da-DK" dirty="0">
                <a:latin typeface="Times New Roman" pitchFamily="18" charset="0"/>
              </a:rPr>
              <a:t>A person who prefers Perceiving may take longer to search for information and will be triggered into action by an impending deadline. NB Click once and the </a:t>
            </a:r>
            <a:r>
              <a:rPr lang="en-GB" altLang="da-DK" dirty="0" err="1">
                <a:latin typeface="Times New Roman" pitchFamily="18" charset="0"/>
              </a:rPr>
              <a:t>powerpoint</a:t>
            </a:r>
            <a:r>
              <a:rPr lang="en-GB" altLang="da-DK" dirty="0">
                <a:latin typeface="Times New Roman" pitchFamily="18" charset="0"/>
              </a:rPr>
              <a:t> will draw all the lines for P automatically.</a:t>
            </a:r>
          </a:p>
          <a:p>
            <a:endParaRPr lang="en-GB" altLang="da-DK" dirty="0">
              <a:latin typeface="Times New Roman" pitchFamily="18" charset="0"/>
            </a:endParaRPr>
          </a:p>
          <a:p>
            <a:endParaRPr lang="en-GB" altLang="da-DK" dirty="0">
              <a:latin typeface="Times New Roman" pitchFamily="18" charset="0"/>
            </a:endParaRPr>
          </a:p>
          <a:p>
            <a:r>
              <a:rPr lang="da-DK" dirty="0"/>
              <a:t>Maria ESTJ</a:t>
            </a:r>
          </a:p>
          <a:p>
            <a:r>
              <a:rPr lang="da-DK" dirty="0"/>
              <a:t>Connie ESTJ</a:t>
            </a:r>
          </a:p>
          <a:p>
            <a:r>
              <a:rPr lang="da-DK" dirty="0"/>
              <a:t>Daniel ISTJ</a:t>
            </a:r>
          </a:p>
          <a:p>
            <a:r>
              <a:rPr lang="da-DK" dirty="0"/>
              <a:t>Malene ISTJ</a:t>
            </a:r>
          </a:p>
          <a:p>
            <a:pPr defTabSz="924529">
              <a:defRPr/>
            </a:pPr>
            <a:r>
              <a:rPr lang="da-DK" dirty="0"/>
              <a:t>Nynne ENFJ</a:t>
            </a:r>
          </a:p>
          <a:p>
            <a:endParaRPr lang="da-DK" dirty="0"/>
          </a:p>
          <a:p>
            <a:endParaRPr lang="da-DK" dirty="0"/>
          </a:p>
          <a:p>
            <a:r>
              <a:rPr lang="da-DK" dirty="0"/>
              <a:t>Carina ISTP</a:t>
            </a:r>
          </a:p>
          <a:p>
            <a:r>
              <a:rPr lang="da-DK" dirty="0"/>
              <a:t>Karl INTP</a:t>
            </a:r>
          </a:p>
          <a:p>
            <a:r>
              <a:rPr lang="da-DK" dirty="0" err="1"/>
              <a:t>Geeske</a:t>
            </a:r>
            <a:r>
              <a:rPr lang="da-DK" dirty="0"/>
              <a:t> INTP</a:t>
            </a:r>
          </a:p>
          <a:p>
            <a:r>
              <a:rPr lang="da-DK" dirty="0"/>
              <a:t>Lisbeth INTP</a:t>
            </a:r>
          </a:p>
          <a:p>
            <a:r>
              <a:rPr lang="da-DK" dirty="0"/>
              <a:t>Mette ENTP</a:t>
            </a:r>
          </a:p>
          <a:p>
            <a:pPr defTabSz="924529">
              <a:defRPr/>
            </a:pPr>
            <a:r>
              <a:rPr lang="da-DK" dirty="0"/>
              <a:t>Niels ENTP</a:t>
            </a:r>
          </a:p>
          <a:p>
            <a:endParaRPr lang="en-US" altLang="da-DK" dirty="0">
              <a:latin typeface="Times New Roman" pitchFamily="18" charset="0"/>
            </a:endParaRPr>
          </a:p>
        </p:txBody>
      </p:sp>
    </p:spTree>
    <p:extLst>
      <p:ext uri="{BB962C8B-B14F-4D97-AF65-F5344CB8AC3E}">
        <p14:creationId xmlns:p14="http://schemas.microsoft.com/office/powerpoint/2010/main" val="837348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1248611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Pladsholder til diasbillede 1"/>
          <p:cNvSpPr>
            <a:spLocks noGrp="1" noRot="1" noChangeAspect="1" noTextEdit="1"/>
          </p:cNvSpPr>
          <p:nvPr>
            <p:ph type="sldImg"/>
          </p:nvPr>
        </p:nvSpPr>
        <p:spPr>
          <a:ln/>
        </p:spPr>
      </p:sp>
      <p:sp>
        <p:nvSpPr>
          <p:cNvPr id="35328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0429423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Pladsholder til diasbillede 1"/>
          <p:cNvSpPr>
            <a:spLocks noGrp="1" noRot="1" noChangeAspect="1" noTextEdit="1"/>
          </p:cNvSpPr>
          <p:nvPr>
            <p:ph type="sldImg"/>
          </p:nvPr>
        </p:nvSpPr>
        <p:spPr>
          <a:ln/>
        </p:spPr>
      </p:sp>
      <p:sp>
        <p:nvSpPr>
          <p:cNvPr id="3543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2932107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Pladsholder til diasbillede 1"/>
          <p:cNvSpPr>
            <a:spLocks noGrp="1" noRot="1" noChangeAspect="1" noTextEdit="1"/>
          </p:cNvSpPr>
          <p:nvPr>
            <p:ph type="sldImg"/>
          </p:nvPr>
        </p:nvSpPr>
        <p:spPr>
          <a:ln/>
        </p:spPr>
      </p:sp>
      <p:sp>
        <p:nvSpPr>
          <p:cNvPr id="3563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563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B9D26785-C626-4A80-B0F2-1581504CDC98}" type="slidenum">
              <a:rPr lang="da-DK" altLang="da-DK" sz="1200"/>
              <a:pPr/>
              <a:t>111</a:t>
            </a:fld>
            <a:endParaRPr lang="da-DK" altLang="da-DK" sz="1200"/>
          </a:p>
        </p:txBody>
      </p:sp>
    </p:spTree>
    <p:extLst>
      <p:ext uri="{BB962C8B-B14F-4D97-AF65-F5344CB8AC3E}">
        <p14:creationId xmlns:p14="http://schemas.microsoft.com/office/powerpoint/2010/main" val="997114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Pladsholder til diasbillede 1"/>
          <p:cNvSpPr>
            <a:spLocks noGrp="1" noRot="1" noChangeAspect="1" noTextEdit="1"/>
          </p:cNvSpPr>
          <p:nvPr>
            <p:ph type="sldImg"/>
          </p:nvPr>
        </p:nvSpPr>
        <p:spPr>
          <a:ln/>
        </p:spPr>
      </p:sp>
      <p:sp>
        <p:nvSpPr>
          <p:cNvPr id="315395" name="Pladsholder til noter 2"/>
          <p:cNvSpPr>
            <a:spLocks noGrp="1"/>
          </p:cNvSpPr>
          <p:nvPr>
            <p:ph type="body" idx="1"/>
          </p:nvPr>
        </p:nvSpPr>
        <p:spPr>
          <a:noFill/>
          <a:ln/>
        </p:spPr>
        <p:txBody>
          <a:bodyPr/>
          <a:lstStyle/>
          <a:p>
            <a:endParaRPr lang="da-DK"/>
          </a:p>
        </p:txBody>
      </p:sp>
      <p:sp>
        <p:nvSpPr>
          <p:cNvPr id="2" name="Pladsholder til sidefod 1"/>
          <p:cNvSpPr>
            <a:spLocks noGrp="1"/>
          </p:cNvSpPr>
          <p:nvPr>
            <p:ph type="ftr" sz="quarter" idx="10"/>
          </p:nvPr>
        </p:nvSpPr>
        <p:spPr/>
        <p:txBody>
          <a:bodyPr/>
          <a:lstStyle/>
          <a:p>
            <a:endParaRPr lang="da-DK"/>
          </a:p>
        </p:txBody>
      </p:sp>
    </p:spTree>
    <p:extLst>
      <p:ext uri="{BB962C8B-B14F-4D97-AF65-F5344CB8AC3E}">
        <p14:creationId xmlns:p14="http://schemas.microsoft.com/office/powerpoint/2010/main" val="193814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14</a:t>
            </a:fld>
            <a:endParaRPr lang="da-DK"/>
          </a:p>
        </p:txBody>
      </p:sp>
    </p:spTree>
    <p:extLst>
      <p:ext uri="{BB962C8B-B14F-4D97-AF65-F5344CB8AC3E}">
        <p14:creationId xmlns:p14="http://schemas.microsoft.com/office/powerpoint/2010/main" val="2807210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Pladsholder til diasbillede 1"/>
          <p:cNvSpPr>
            <a:spLocks noGrp="1" noRot="1" noChangeAspect="1" noTextEdit="1"/>
          </p:cNvSpPr>
          <p:nvPr>
            <p:ph type="sldImg"/>
          </p:nvPr>
        </p:nvSpPr>
        <p:spPr>
          <a:ln/>
        </p:spPr>
      </p:sp>
      <p:sp>
        <p:nvSpPr>
          <p:cNvPr id="316419" name="Pladsholder til noter 2"/>
          <p:cNvSpPr>
            <a:spLocks noGrp="1"/>
          </p:cNvSpPr>
          <p:nvPr>
            <p:ph type="body" idx="1"/>
          </p:nvPr>
        </p:nvSpPr>
        <p:spPr>
          <a:noFill/>
          <a:ln/>
        </p:spPr>
        <p:txBody>
          <a:bodyPr/>
          <a:lstStyle/>
          <a:p>
            <a:endParaRPr lang="da-DK"/>
          </a:p>
        </p:txBody>
      </p:sp>
      <p:sp>
        <p:nvSpPr>
          <p:cNvPr id="2" name="Pladsholder til sidefod 1"/>
          <p:cNvSpPr>
            <a:spLocks noGrp="1"/>
          </p:cNvSpPr>
          <p:nvPr>
            <p:ph type="ftr" sz="quarter" idx="10"/>
          </p:nvPr>
        </p:nvSpPr>
        <p:spPr/>
        <p:txBody>
          <a:bodyPr/>
          <a:lstStyle/>
          <a:p>
            <a:endParaRPr lang="da-DK"/>
          </a:p>
        </p:txBody>
      </p:sp>
    </p:spTree>
    <p:extLst>
      <p:ext uri="{BB962C8B-B14F-4D97-AF65-F5344CB8AC3E}">
        <p14:creationId xmlns:p14="http://schemas.microsoft.com/office/powerpoint/2010/main" val="2795412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A44976F3-0CAD-40F8-9EAD-18CEF25B387D}" type="slidenum">
              <a:rPr lang="da-DK" altLang="da-DK" sz="1200"/>
              <a:pPr/>
              <a:t>115</a:t>
            </a:fld>
            <a:endParaRPr lang="da-DK" altLang="da-DK" sz="1200"/>
          </a:p>
        </p:txBody>
      </p:sp>
      <p:sp>
        <p:nvSpPr>
          <p:cNvPr id="357379" name="Rectangle 2"/>
          <p:cNvSpPr>
            <a:spLocks noGrp="1" noRot="1" noChangeAspect="1" noChangeArrowheads="1" noTextEdit="1"/>
          </p:cNvSpPr>
          <p:nvPr>
            <p:ph type="sldImg"/>
          </p:nvPr>
        </p:nvSpPr>
        <p:spPr>
          <a:ln/>
        </p:spPr>
      </p:sp>
      <p:sp>
        <p:nvSpPr>
          <p:cNvPr id="357380" name="Rectangle 4"/>
          <p:cNvSpPr>
            <a:spLocks noGrp="1" noChangeArrowheads="1"/>
          </p:cNvSpPr>
          <p:nvPr/>
        </p:nvSpPr>
        <p:spPr bwMode="auto">
          <a:xfrm>
            <a:off x="916495" y="4761646"/>
            <a:ext cx="5051961" cy="45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3" tIns="48268" rIns="96533" bIns="48268"/>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hangingPunct="1">
              <a:spcBef>
                <a:spcPct val="30000"/>
              </a:spcBef>
            </a:pPr>
            <a:r>
              <a:rPr lang="da-DK" altLang="da-DK" sz="2400" u="sng">
                <a:latin typeface="Times New Roman" pitchFamily="18" charset="0"/>
              </a:rPr>
              <a:t>																																																												</a:t>
            </a:r>
          </a:p>
        </p:txBody>
      </p:sp>
    </p:spTree>
    <p:extLst>
      <p:ext uri="{BB962C8B-B14F-4D97-AF65-F5344CB8AC3E}">
        <p14:creationId xmlns:p14="http://schemas.microsoft.com/office/powerpoint/2010/main" val="15479064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Pladsholder til diasbillede 1"/>
          <p:cNvSpPr>
            <a:spLocks noGrp="1" noRot="1" noChangeAspect="1" noTextEdit="1"/>
          </p:cNvSpPr>
          <p:nvPr>
            <p:ph type="sldImg"/>
          </p:nvPr>
        </p:nvSpPr>
        <p:spPr>
          <a:ln/>
        </p:spPr>
      </p:sp>
      <p:sp>
        <p:nvSpPr>
          <p:cNvPr id="35840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41664926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1919645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dsholder til diasbillede 1"/>
          <p:cNvSpPr>
            <a:spLocks noGrp="1" noRot="1" noChangeAspect="1" noTextEdit="1"/>
          </p:cNvSpPr>
          <p:nvPr>
            <p:ph type="sldImg"/>
          </p:nvPr>
        </p:nvSpPr>
        <p:spPr>
          <a:ln/>
        </p:spPr>
      </p:sp>
      <p:sp>
        <p:nvSpPr>
          <p:cNvPr id="13824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339124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84AC3A7-C3FD-477F-BBA7-CB010C62056B}" type="slidenum">
              <a:rPr lang="da-DK" smtClean="0"/>
              <a:t>120</a:t>
            </a:fld>
            <a:endParaRPr lang="da-DK" dirty="0"/>
          </a:p>
        </p:txBody>
      </p:sp>
    </p:spTree>
    <p:extLst>
      <p:ext uri="{BB962C8B-B14F-4D97-AF65-F5344CB8AC3E}">
        <p14:creationId xmlns:p14="http://schemas.microsoft.com/office/powerpoint/2010/main" val="1665822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Pladsholder til diasbillede 1"/>
          <p:cNvSpPr>
            <a:spLocks noGrp="1" noRot="1" noChangeAspect="1" noTextEdit="1"/>
          </p:cNvSpPr>
          <p:nvPr>
            <p:ph type="sldImg"/>
          </p:nvPr>
        </p:nvSpPr>
        <p:spPr>
          <a:xfrm>
            <a:off x="103188" y="750888"/>
            <a:ext cx="6681787" cy="3759200"/>
          </a:xfrm>
          <a:ln/>
        </p:spPr>
      </p:sp>
      <p:sp>
        <p:nvSpPr>
          <p:cNvPr id="18022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5" tIns="46553" rIns="93105" bIns="46553"/>
          <a:lstStyle/>
          <a:p>
            <a:pPr>
              <a:spcBef>
                <a:spcPts val="607"/>
              </a:spcBef>
            </a:pPr>
            <a:endParaRPr lang="da-DK" altLang="da-DK" sz="2000" dirty="0"/>
          </a:p>
        </p:txBody>
      </p:sp>
      <p:sp>
        <p:nvSpPr>
          <p:cNvPr id="18022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itchFamily="18" charset="0"/>
              </a:defRPr>
            </a:lvl1pPr>
            <a:lvl2pPr marL="751122" indent="-288893" defTabSz="942113" eaLnBrk="0" hangingPunct="0">
              <a:spcBef>
                <a:spcPct val="30000"/>
              </a:spcBef>
              <a:defRPr sz="1200">
                <a:solidFill>
                  <a:schemeClr val="tx1"/>
                </a:solidFill>
                <a:latin typeface="Times New Roman" pitchFamily="18" charset="0"/>
              </a:defRPr>
            </a:lvl2pPr>
            <a:lvl3pPr marL="1155573" indent="-231115" defTabSz="942113" eaLnBrk="0" hangingPunct="0">
              <a:spcBef>
                <a:spcPct val="30000"/>
              </a:spcBef>
              <a:defRPr sz="1200">
                <a:solidFill>
                  <a:schemeClr val="tx1"/>
                </a:solidFill>
                <a:latin typeface="Times New Roman" pitchFamily="18" charset="0"/>
              </a:defRPr>
            </a:lvl3pPr>
            <a:lvl4pPr marL="1617802" indent="-231115" defTabSz="942113" eaLnBrk="0" hangingPunct="0">
              <a:spcBef>
                <a:spcPct val="30000"/>
              </a:spcBef>
              <a:defRPr sz="1200">
                <a:solidFill>
                  <a:schemeClr val="tx1"/>
                </a:solidFill>
                <a:latin typeface="Times New Roman" pitchFamily="18" charset="0"/>
              </a:defRPr>
            </a:lvl4pPr>
            <a:lvl5pPr marL="2080031" indent="-231115" defTabSz="942113" eaLnBrk="0" hangingPunct="0">
              <a:spcBef>
                <a:spcPct val="30000"/>
              </a:spcBef>
              <a:defRPr sz="1200">
                <a:solidFill>
                  <a:schemeClr val="tx1"/>
                </a:solidFill>
                <a:latin typeface="Times New Roman" pitchFamily="18" charset="0"/>
              </a:defRPr>
            </a:lvl5pPr>
            <a:lvl6pPr marL="2542261" indent="-231115" defTabSz="942113" eaLnBrk="0" fontAlgn="base" hangingPunct="0">
              <a:spcBef>
                <a:spcPct val="30000"/>
              </a:spcBef>
              <a:spcAft>
                <a:spcPct val="0"/>
              </a:spcAft>
              <a:defRPr sz="1200">
                <a:solidFill>
                  <a:schemeClr val="tx1"/>
                </a:solidFill>
                <a:latin typeface="Times New Roman" pitchFamily="18" charset="0"/>
              </a:defRPr>
            </a:lvl6pPr>
            <a:lvl7pPr marL="3004490" indent="-231115" defTabSz="942113" eaLnBrk="0" fontAlgn="base" hangingPunct="0">
              <a:spcBef>
                <a:spcPct val="30000"/>
              </a:spcBef>
              <a:spcAft>
                <a:spcPct val="0"/>
              </a:spcAft>
              <a:defRPr sz="1200">
                <a:solidFill>
                  <a:schemeClr val="tx1"/>
                </a:solidFill>
                <a:latin typeface="Times New Roman" pitchFamily="18" charset="0"/>
              </a:defRPr>
            </a:lvl7pPr>
            <a:lvl8pPr marL="3466719" indent="-231115" defTabSz="942113" eaLnBrk="0" fontAlgn="base" hangingPunct="0">
              <a:spcBef>
                <a:spcPct val="30000"/>
              </a:spcBef>
              <a:spcAft>
                <a:spcPct val="0"/>
              </a:spcAft>
              <a:defRPr sz="1200">
                <a:solidFill>
                  <a:schemeClr val="tx1"/>
                </a:solidFill>
                <a:latin typeface="Times New Roman" pitchFamily="18" charset="0"/>
              </a:defRPr>
            </a:lvl8pPr>
            <a:lvl9pPr marL="3928948" indent="-231115" defTabSz="942113" eaLnBrk="0" fontAlgn="base" hangingPunct="0">
              <a:spcBef>
                <a:spcPct val="30000"/>
              </a:spcBef>
              <a:spcAft>
                <a:spcPct val="0"/>
              </a:spcAft>
              <a:defRPr sz="1200">
                <a:solidFill>
                  <a:schemeClr val="tx1"/>
                </a:solidFill>
                <a:latin typeface="Times New Roman" pitchFamily="18" charset="0"/>
              </a:defRPr>
            </a:lvl9pPr>
          </a:lstStyle>
          <a:p>
            <a:pPr>
              <a:spcBef>
                <a:spcPct val="50000"/>
              </a:spcBef>
            </a:pPr>
            <a:fld id="{76F10FCD-70A5-4FCA-9D22-943B71B63730}" type="slidenum">
              <a:rPr lang="da-DK" altLang="da-DK" smtClean="0">
                <a:latin typeface="Arial" charset="0"/>
              </a:rPr>
              <a:pPr>
                <a:spcBef>
                  <a:spcPct val="50000"/>
                </a:spcBef>
              </a:pPr>
              <a:t>121</a:t>
            </a:fld>
            <a:endParaRPr lang="da-DK" altLang="da-DK">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Pladsholder til diasbillede 1"/>
          <p:cNvSpPr>
            <a:spLocks noGrp="1" noRot="1" noChangeAspect="1" noTextEdit="1"/>
          </p:cNvSpPr>
          <p:nvPr>
            <p:ph type="sldImg"/>
          </p:nvPr>
        </p:nvSpPr>
        <p:spPr>
          <a:xfrm>
            <a:off x="103188" y="750888"/>
            <a:ext cx="6681787" cy="3759200"/>
          </a:xfrm>
          <a:ln/>
        </p:spPr>
      </p:sp>
      <p:sp>
        <p:nvSpPr>
          <p:cNvPr id="18227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5" tIns="46553" rIns="93105" bIns="46553"/>
          <a:lstStyle/>
          <a:p>
            <a:pPr>
              <a:spcBef>
                <a:spcPts val="607"/>
              </a:spcBef>
            </a:pPr>
            <a:endParaRPr lang="da-DK" altLang="da-DK" sz="2000" dirty="0"/>
          </a:p>
        </p:txBody>
      </p:sp>
      <p:sp>
        <p:nvSpPr>
          <p:cNvPr id="18227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itchFamily="18" charset="0"/>
              </a:defRPr>
            </a:lvl1pPr>
            <a:lvl2pPr marL="751122" indent="-288893" defTabSz="942113" eaLnBrk="0" hangingPunct="0">
              <a:spcBef>
                <a:spcPct val="30000"/>
              </a:spcBef>
              <a:defRPr sz="1200">
                <a:solidFill>
                  <a:schemeClr val="tx1"/>
                </a:solidFill>
                <a:latin typeface="Times New Roman" pitchFamily="18" charset="0"/>
              </a:defRPr>
            </a:lvl2pPr>
            <a:lvl3pPr marL="1155573" indent="-231115" defTabSz="942113" eaLnBrk="0" hangingPunct="0">
              <a:spcBef>
                <a:spcPct val="30000"/>
              </a:spcBef>
              <a:defRPr sz="1200">
                <a:solidFill>
                  <a:schemeClr val="tx1"/>
                </a:solidFill>
                <a:latin typeface="Times New Roman" pitchFamily="18" charset="0"/>
              </a:defRPr>
            </a:lvl3pPr>
            <a:lvl4pPr marL="1617802" indent="-231115" defTabSz="942113" eaLnBrk="0" hangingPunct="0">
              <a:spcBef>
                <a:spcPct val="30000"/>
              </a:spcBef>
              <a:defRPr sz="1200">
                <a:solidFill>
                  <a:schemeClr val="tx1"/>
                </a:solidFill>
                <a:latin typeface="Times New Roman" pitchFamily="18" charset="0"/>
              </a:defRPr>
            </a:lvl4pPr>
            <a:lvl5pPr marL="2080031" indent="-231115" defTabSz="942113" eaLnBrk="0" hangingPunct="0">
              <a:spcBef>
                <a:spcPct val="30000"/>
              </a:spcBef>
              <a:defRPr sz="1200">
                <a:solidFill>
                  <a:schemeClr val="tx1"/>
                </a:solidFill>
                <a:latin typeface="Times New Roman" pitchFamily="18" charset="0"/>
              </a:defRPr>
            </a:lvl5pPr>
            <a:lvl6pPr marL="2542261" indent="-231115" defTabSz="942113" eaLnBrk="0" fontAlgn="base" hangingPunct="0">
              <a:spcBef>
                <a:spcPct val="30000"/>
              </a:spcBef>
              <a:spcAft>
                <a:spcPct val="0"/>
              </a:spcAft>
              <a:defRPr sz="1200">
                <a:solidFill>
                  <a:schemeClr val="tx1"/>
                </a:solidFill>
                <a:latin typeface="Times New Roman" pitchFamily="18" charset="0"/>
              </a:defRPr>
            </a:lvl6pPr>
            <a:lvl7pPr marL="3004490" indent="-231115" defTabSz="942113" eaLnBrk="0" fontAlgn="base" hangingPunct="0">
              <a:spcBef>
                <a:spcPct val="30000"/>
              </a:spcBef>
              <a:spcAft>
                <a:spcPct val="0"/>
              </a:spcAft>
              <a:defRPr sz="1200">
                <a:solidFill>
                  <a:schemeClr val="tx1"/>
                </a:solidFill>
                <a:latin typeface="Times New Roman" pitchFamily="18" charset="0"/>
              </a:defRPr>
            </a:lvl7pPr>
            <a:lvl8pPr marL="3466719" indent="-231115" defTabSz="942113" eaLnBrk="0" fontAlgn="base" hangingPunct="0">
              <a:spcBef>
                <a:spcPct val="30000"/>
              </a:spcBef>
              <a:spcAft>
                <a:spcPct val="0"/>
              </a:spcAft>
              <a:defRPr sz="1200">
                <a:solidFill>
                  <a:schemeClr val="tx1"/>
                </a:solidFill>
                <a:latin typeface="Times New Roman" pitchFamily="18" charset="0"/>
              </a:defRPr>
            </a:lvl8pPr>
            <a:lvl9pPr marL="3928948" indent="-231115" defTabSz="942113" eaLnBrk="0" fontAlgn="base" hangingPunct="0">
              <a:spcBef>
                <a:spcPct val="30000"/>
              </a:spcBef>
              <a:spcAft>
                <a:spcPct val="0"/>
              </a:spcAft>
              <a:defRPr sz="1200">
                <a:solidFill>
                  <a:schemeClr val="tx1"/>
                </a:solidFill>
                <a:latin typeface="Times New Roman" pitchFamily="18" charset="0"/>
              </a:defRPr>
            </a:lvl9pPr>
          </a:lstStyle>
          <a:p>
            <a:pPr>
              <a:spcBef>
                <a:spcPct val="50000"/>
              </a:spcBef>
            </a:pPr>
            <a:fld id="{337E9CBA-300D-444D-B703-AE06CE6EFF12}" type="slidenum">
              <a:rPr lang="da-DK" altLang="da-DK" smtClean="0">
                <a:latin typeface="Arial" charset="0"/>
              </a:rPr>
              <a:pPr>
                <a:spcBef>
                  <a:spcPct val="50000"/>
                </a:spcBef>
              </a:pPr>
              <a:t>122</a:t>
            </a:fld>
            <a:endParaRPr lang="da-DK" altLang="da-DK">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A84AC3A7-C3FD-477F-BBA7-CB010C62056B}" type="slidenum">
              <a:rPr lang="da-DK" smtClean="0"/>
              <a:t>123</a:t>
            </a:fld>
            <a:endParaRPr lang="da-DK" dirty="0"/>
          </a:p>
        </p:txBody>
      </p:sp>
    </p:spTree>
    <p:extLst>
      <p:ext uri="{BB962C8B-B14F-4D97-AF65-F5344CB8AC3E}">
        <p14:creationId xmlns:p14="http://schemas.microsoft.com/office/powerpoint/2010/main" val="23554981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125</a:t>
            </a:fld>
            <a:endParaRPr lang="da-DK"/>
          </a:p>
        </p:txBody>
      </p:sp>
    </p:spTree>
    <p:extLst>
      <p:ext uri="{BB962C8B-B14F-4D97-AF65-F5344CB8AC3E}">
        <p14:creationId xmlns:p14="http://schemas.microsoft.com/office/powerpoint/2010/main" val="146791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Tre områder, man skal udvikle for at skabe succes som leder på de respektive niveauer</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a:t>
            </a:fld>
            <a:endParaRPr lang="da-DK"/>
          </a:p>
        </p:txBody>
      </p:sp>
    </p:spTree>
    <p:extLst>
      <p:ext uri="{BB962C8B-B14F-4D97-AF65-F5344CB8AC3E}">
        <p14:creationId xmlns:p14="http://schemas.microsoft.com/office/powerpoint/2010/main" val="2151016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126</a:t>
            </a:fld>
            <a:endParaRPr lang="da-DK"/>
          </a:p>
        </p:txBody>
      </p:sp>
    </p:spTree>
    <p:extLst>
      <p:ext uri="{BB962C8B-B14F-4D97-AF65-F5344CB8AC3E}">
        <p14:creationId xmlns:p14="http://schemas.microsoft.com/office/powerpoint/2010/main" val="39899802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127</a:t>
            </a:fld>
            <a:endParaRPr lang="da-DK"/>
          </a:p>
        </p:txBody>
      </p:sp>
    </p:spTree>
    <p:extLst>
      <p:ext uri="{BB962C8B-B14F-4D97-AF65-F5344CB8AC3E}">
        <p14:creationId xmlns:p14="http://schemas.microsoft.com/office/powerpoint/2010/main" val="17808554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128</a:t>
            </a:fld>
            <a:endParaRPr lang="da-DK"/>
          </a:p>
        </p:txBody>
      </p:sp>
    </p:spTree>
    <p:extLst>
      <p:ext uri="{BB962C8B-B14F-4D97-AF65-F5344CB8AC3E}">
        <p14:creationId xmlns:p14="http://schemas.microsoft.com/office/powerpoint/2010/main" val="841727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129</a:t>
            </a:fld>
            <a:endParaRPr lang="da-DK"/>
          </a:p>
        </p:txBody>
      </p:sp>
    </p:spTree>
    <p:extLst>
      <p:ext uri="{BB962C8B-B14F-4D97-AF65-F5344CB8AC3E}">
        <p14:creationId xmlns:p14="http://schemas.microsoft.com/office/powerpoint/2010/main" val="9862416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130</a:t>
            </a:fld>
            <a:endParaRPr lang="da-DK"/>
          </a:p>
        </p:txBody>
      </p:sp>
    </p:spTree>
    <p:extLst>
      <p:ext uri="{BB962C8B-B14F-4D97-AF65-F5344CB8AC3E}">
        <p14:creationId xmlns:p14="http://schemas.microsoft.com/office/powerpoint/2010/main" val="32215557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131</a:t>
            </a:fld>
            <a:endParaRPr lang="da-DK"/>
          </a:p>
        </p:txBody>
      </p:sp>
    </p:spTree>
    <p:extLst>
      <p:ext uri="{BB962C8B-B14F-4D97-AF65-F5344CB8AC3E}">
        <p14:creationId xmlns:p14="http://schemas.microsoft.com/office/powerpoint/2010/main" val="14332673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132</a:t>
            </a:fld>
            <a:endParaRPr lang="da-DK"/>
          </a:p>
        </p:txBody>
      </p:sp>
    </p:spTree>
    <p:extLst>
      <p:ext uri="{BB962C8B-B14F-4D97-AF65-F5344CB8AC3E}">
        <p14:creationId xmlns:p14="http://schemas.microsoft.com/office/powerpoint/2010/main" val="32628014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133</a:t>
            </a:fld>
            <a:endParaRPr lang="da-DK"/>
          </a:p>
        </p:txBody>
      </p:sp>
    </p:spTree>
    <p:extLst>
      <p:ext uri="{BB962C8B-B14F-4D97-AF65-F5344CB8AC3E}">
        <p14:creationId xmlns:p14="http://schemas.microsoft.com/office/powerpoint/2010/main" val="32078014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134</a:t>
            </a:fld>
            <a:endParaRPr lang="da-DK"/>
          </a:p>
        </p:txBody>
      </p:sp>
    </p:spTree>
    <p:extLst>
      <p:ext uri="{BB962C8B-B14F-4D97-AF65-F5344CB8AC3E}">
        <p14:creationId xmlns:p14="http://schemas.microsoft.com/office/powerpoint/2010/main" val="6906267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(Rock, 2009).</a:t>
            </a:r>
          </a:p>
          <a:p>
            <a:endParaRPr lang="da-DK" sz="1200" b="0" i="0" kern="1200" dirty="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8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18</a:t>
            </a:fld>
            <a:endParaRPr lang="da-DK"/>
          </a:p>
        </p:txBody>
      </p:sp>
    </p:spTree>
    <p:extLst>
      <p:ext uri="{BB962C8B-B14F-4D97-AF65-F5344CB8AC3E}">
        <p14:creationId xmlns:p14="http://schemas.microsoft.com/office/powerpoint/2010/main" val="31322506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https://www.youtube.com/watch?v=o8BkzvP19v4</a:t>
            </a:r>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6857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3774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9120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140</a:t>
            </a:fld>
            <a:endParaRPr lang="da-DK"/>
          </a:p>
        </p:txBody>
      </p:sp>
    </p:spTree>
    <p:extLst>
      <p:ext uri="{BB962C8B-B14F-4D97-AF65-F5344CB8AC3E}">
        <p14:creationId xmlns:p14="http://schemas.microsoft.com/office/powerpoint/2010/main" val="936865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7AD076F6-7418-4260-BC54-78B88DB37E18}" type="slidenum">
              <a:rPr lang="da-DK" smtClean="0"/>
              <a:t>141</a:t>
            </a:fld>
            <a:endParaRPr lang="da-DK"/>
          </a:p>
        </p:txBody>
      </p:sp>
    </p:spTree>
    <p:extLst>
      <p:ext uri="{BB962C8B-B14F-4D97-AF65-F5344CB8AC3E}">
        <p14:creationId xmlns:p14="http://schemas.microsoft.com/office/powerpoint/2010/main" val="9618770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142</a:t>
            </a:fld>
            <a:endParaRPr lang="da-DK"/>
          </a:p>
        </p:txBody>
      </p:sp>
    </p:spTree>
    <p:extLst>
      <p:ext uri="{BB962C8B-B14F-4D97-AF65-F5344CB8AC3E}">
        <p14:creationId xmlns:p14="http://schemas.microsoft.com/office/powerpoint/2010/main" val="13063395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 samtale</a:t>
            </a:r>
          </a:p>
          <a:p>
            <a:r>
              <a:rPr lang="da-DK" dirty="0"/>
              <a:t>10 min opsamling</a:t>
            </a:r>
          </a:p>
        </p:txBody>
      </p:sp>
      <p:sp>
        <p:nvSpPr>
          <p:cNvPr id="4" name="Pladsholder til slidenummer 3"/>
          <p:cNvSpPr>
            <a:spLocks noGrp="1"/>
          </p:cNvSpPr>
          <p:nvPr>
            <p:ph type="sldNum" sz="quarter" idx="5"/>
          </p:nvPr>
        </p:nvSpPr>
        <p:spPr/>
        <p:txBody>
          <a:bodyPr/>
          <a:lstStyle/>
          <a:p>
            <a:fld id="{7AD076F6-7418-4260-BC54-78B88DB37E18}" type="slidenum">
              <a:rPr lang="da-DK" smtClean="0"/>
              <a:t>143</a:t>
            </a:fld>
            <a:endParaRPr lang="da-DK"/>
          </a:p>
        </p:txBody>
      </p:sp>
    </p:spTree>
    <p:extLst>
      <p:ext uri="{BB962C8B-B14F-4D97-AF65-F5344CB8AC3E}">
        <p14:creationId xmlns:p14="http://schemas.microsoft.com/office/powerpoint/2010/main" val="23995158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lvl="0" indent="0">
              <a:buFontTx/>
              <a:buNone/>
            </a:pPr>
            <a:endParaRPr lang="en-US" sz="1200" b="0" i="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7AD076F6-7418-4260-BC54-78B88DB37E18}" type="slidenum">
              <a:rPr lang="da-DK" smtClean="0"/>
              <a:t>144</a:t>
            </a:fld>
            <a:endParaRPr lang="da-DK"/>
          </a:p>
        </p:txBody>
      </p:sp>
    </p:spTree>
    <p:extLst>
      <p:ext uri="{BB962C8B-B14F-4D97-AF65-F5344CB8AC3E}">
        <p14:creationId xmlns:p14="http://schemas.microsoft.com/office/powerpoint/2010/main" val="28309368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145</a:t>
            </a:fld>
            <a:endParaRPr lang="da-DK"/>
          </a:p>
        </p:txBody>
      </p:sp>
    </p:spTree>
    <p:extLst>
      <p:ext uri="{BB962C8B-B14F-4D97-AF65-F5344CB8AC3E}">
        <p14:creationId xmlns:p14="http://schemas.microsoft.com/office/powerpoint/2010/main" val="13689590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146</a:t>
            </a:fld>
            <a:endParaRPr lang="da-DK"/>
          </a:p>
        </p:txBody>
      </p:sp>
    </p:spTree>
    <p:extLst>
      <p:ext uri="{BB962C8B-B14F-4D97-AF65-F5344CB8AC3E}">
        <p14:creationId xmlns:p14="http://schemas.microsoft.com/office/powerpoint/2010/main" val="703465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2" y="0"/>
            <a:ext cx="9144000" cy="3216100"/>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7801"/>
            <a:ext cx="1749054" cy="520132"/>
          </a:xfrm>
          <a:prstGeom prst="rect">
            <a:avLst/>
          </a:prstGeom>
        </p:spPr>
      </p:pic>
    </p:spTree>
    <p:extLst>
      <p:ext uri="{BB962C8B-B14F-4D97-AF65-F5344CB8AC3E}">
        <p14:creationId xmlns:p14="http://schemas.microsoft.com/office/powerpoint/2010/main" val="376448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3" name="Content Placeholder 2"/>
          <p:cNvSpPr>
            <a:spLocks noGrp="1"/>
          </p:cNvSpPr>
          <p:nvPr>
            <p:ph idx="1" hasCustomPrompt="1"/>
          </p:nvPr>
        </p:nvSpPr>
        <p:spPr>
          <a:noFill/>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a:xfrm>
            <a:off x="4626000" y="102600"/>
            <a:ext cx="738000" cy="135000"/>
          </a:xfrm>
          <a:prstGeom prst="rect">
            <a:avLst/>
          </a:prstGeom>
        </p:spPr>
        <p:txBody>
          <a:bodyPr/>
          <a:lstStyle/>
          <a:p>
            <a:fld id="{16103321-A533-4F87-8840-D02202C65F07}" type="datetimeFigureOut">
              <a:rPr lang="da-DK" smtClean="0"/>
              <a:pPr/>
              <a:t>08-11-2022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3347864" y="4776713"/>
            <a:ext cx="2520280" cy="315317"/>
          </a:xfrm>
          <a:prstGeom prst="rect">
            <a:avLst/>
          </a:prstGeom>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Tree>
    <p:extLst>
      <p:ext uri="{BB962C8B-B14F-4D97-AF65-F5344CB8AC3E}">
        <p14:creationId xmlns:p14="http://schemas.microsoft.com/office/powerpoint/2010/main" val="24443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6" cy="675000"/>
          </a:xfrm>
        </p:spPr>
        <p:txBody>
          <a:bodyPr/>
          <a:lstStyle/>
          <a:p>
            <a:r>
              <a:rPr lang="da-DK"/>
              <a:t>Klik for at redigere titeltypografien i masteren</a:t>
            </a:r>
          </a:p>
        </p:txBody>
      </p:sp>
      <p:sp>
        <p:nvSpPr>
          <p:cNvPr id="3" name="Content Placeholder 2"/>
          <p:cNvSpPr>
            <a:spLocks noGrp="1"/>
          </p:cNvSpPr>
          <p:nvPr>
            <p:ph idx="1"/>
          </p:nvPr>
        </p:nvSpPr>
        <p:spPr>
          <a:xfrm>
            <a:off x="395288" y="915566"/>
            <a:ext cx="8341095" cy="3384376"/>
          </a:xfrm>
          <a:noFill/>
        </p:spPr>
        <p:txBody>
          <a:bodyPr/>
          <a:lstStyle>
            <a:lvl1pPr marL="0" indent="0">
              <a:spcBef>
                <a:spcPts val="200"/>
              </a:spcBef>
              <a:spcAft>
                <a:spcPts val="200"/>
              </a:spcAft>
              <a:buNone/>
              <a:defRPr sz="1800"/>
            </a:lvl1pPr>
            <a:lvl2pPr>
              <a:spcBef>
                <a:spcPts val="300"/>
              </a:spcBef>
              <a:spcAft>
                <a:spcPts val="600"/>
              </a:spcAft>
              <a:defRPr sz="1600"/>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3"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r>
              <a:rPr lang="da-DK"/>
              <a:t>Side #</a:t>
            </a:r>
          </a:p>
        </p:txBody>
      </p:sp>
      <p:sp>
        <p:nvSpPr>
          <p:cNvPr id="14"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a:p>
        </p:txBody>
      </p:sp>
    </p:spTree>
    <p:extLst>
      <p:ext uri="{BB962C8B-B14F-4D97-AF65-F5344CB8AC3E}">
        <p14:creationId xmlns:p14="http://schemas.microsoft.com/office/powerpoint/2010/main" val="80375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770400" y="353700"/>
            <a:ext cx="7599600" cy="675000"/>
          </a:xfrm>
        </p:spPr>
        <p:txBody>
          <a:bodyPr/>
          <a:lstStyle/>
          <a:p>
            <a:r>
              <a:rPr lang="en-US" dirty="0"/>
              <a:t>Click to edit Master title style</a:t>
            </a:r>
            <a:endParaRPr lang="da-DK" dirty="0"/>
          </a:p>
        </p:txBody>
      </p:sp>
      <p:sp>
        <p:nvSpPr>
          <p:cNvPr id="3" name="Content Placeholder 2"/>
          <p:cNvSpPr>
            <a:spLocks noGrp="1"/>
          </p:cNvSpPr>
          <p:nvPr>
            <p:ph idx="1" hasCustomPrompt="1"/>
          </p:nvPr>
        </p:nvSpPr>
        <p:spPr>
          <a:xfrm>
            <a:off x="756000" y="1220401"/>
            <a:ext cx="3673124" cy="3394472"/>
          </a:xfrm>
          <a:noFill/>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a:xfrm>
            <a:off x="4626000" y="102600"/>
            <a:ext cx="738000" cy="135000"/>
          </a:xfrm>
          <a:prstGeom prst="rect">
            <a:avLst/>
          </a:prstGeom>
        </p:spPr>
        <p:txBody>
          <a:bodyPr/>
          <a:lstStyle/>
          <a:p>
            <a:fld id="{16103321-A533-4F87-8840-D02202C65F07}" type="datetimeFigureOut">
              <a:rPr lang="da-DK" smtClean="0"/>
              <a:pPr/>
              <a:t>08-11-2022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4" name="Content Placeholder 13"/>
          <p:cNvSpPr>
            <a:spLocks noGrp="1"/>
          </p:cNvSpPr>
          <p:nvPr>
            <p:ph sz="quarter" idx="13" hasCustomPrompt="1"/>
          </p:nvPr>
        </p:nvSpPr>
        <p:spPr>
          <a:xfrm>
            <a:off x="4698000" y="1220400"/>
            <a:ext cx="3672000" cy="3393900"/>
          </a:xfrm>
          <a:noFill/>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8895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ADAC5F1-4F49-5B4B-BB24-09ED77B376C3}"/>
              </a:ext>
            </a:extLst>
          </p:cNvPr>
          <p:cNvSpPr>
            <a:spLocks noGrp="1"/>
          </p:cNvSpPr>
          <p:nvPr>
            <p:ph type="dt" sz="half" idx="10"/>
          </p:nvPr>
        </p:nvSpPr>
        <p:spPr>
          <a:xfrm>
            <a:off x="628650" y="4767264"/>
            <a:ext cx="2057400" cy="273844"/>
          </a:xfrm>
          <a:prstGeom prst="rect">
            <a:avLst/>
          </a:prstGeom>
        </p:spPr>
        <p:txBody>
          <a:bodyPr/>
          <a:lstStyle/>
          <a:p>
            <a:pPr fontAlgn="base">
              <a:spcBef>
                <a:spcPct val="0"/>
              </a:spcBef>
              <a:spcAft>
                <a:spcPct val="0"/>
              </a:spcAft>
            </a:pPr>
            <a:fld id="{F3F2F969-D534-4303-8C87-9B2680EB79EB}" type="datetime1">
              <a:rPr lang="da-DK" sz="2800">
                <a:solidFill>
                  <a:prstClr val="black">
                    <a:tint val="75000"/>
                  </a:prstClr>
                </a:solidFill>
                <a:latin typeface="Arial" charset="0"/>
                <a:ea typeface="ＭＳ Ｐゴシック" charset="0"/>
              </a:rPr>
              <a:pPr fontAlgn="base">
                <a:spcBef>
                  <a:spcPct val="0"/>
                </a:spcBef>
                <a:spcAft>
                  <a:spcPct val="0"/>
                </a:spcAft>
              </a:pPr>
              <a:t>08-11-2022</a:t>
            </a:fld>
            <a:endParaRPr lang="da-DK" sz="2800" dirty="0">
              <a:solidFill>
                <a:prstClr val="black">
                  <a:tint val="75000"/>
                </a:prstClr>
              </a:solidFill>
              <a:latin typeface="Arial" charset="0"/>
              <a:ea typeface="ＭＳ Ｐゴシック" charset="0"/>
            </a:endParaRPr>
          </a:p>
        </p:txBody>
      </p:sp>
      <p:sp>
        <p:nvSpPr>
          <p:cNvPr id="3" name="Pladsholder til sidefod 2">
            <a:extLst>
              <a:ext uri="{FF2B5EF4-FFF2-40B4-BE49-F238E27FC236}">
                <a16:creationId xmlns:a16="http://schemas.microsoft.com/office/drawing/2014/main" id="{CB2330F5-9160-1F47-B7B3-BE2B15C39438}"/>
              </a:ext>
            </a:extLst>
          </p:cNvPr>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slidenummer 3">
            <a:extLst>
              <a:ext uri="{FF2B5EF4-FFF2-40B4-BE49-F238E27FC236}">
                <a16:creationId xmlns:a16="http://schemas.microsoft.com/office/drawing/2014/main" id="{10466807-8F16-0F43-9188-1C94687AE6D3}"/>
              </a:ext>
            </a:extLst>
          </p:cNvPr>
          <p:cNvSpPr>
            <a:spLocks noGrp="1"/>
          </p:cNvSpPr>
          <p:nvPr>
            <p:ph type="sldNum" sz="quarter" idx="12"/>
          </p:nvPr>
        </p:nvSpPr>
        <p:spPr/>
        <p:txBody>
          <a:bodyPr/>
          <a:lstStyle/>
          <a:p>
            <a:fld id="{E5A5555D-8C9F-C347-9B2D-BE03826B37C7}"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267206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rside_4">
    <p:spTree>
      <p:nvGrpSpPr>
        <p:cNvPr id="1" name=""/>
        <p:cNvGrpSpPr/>
        <p:nvPr/>
      </p:nvGrpSpPr>
      <p:grpSpPr>
        <a:xfrm>
          <a:off x="0" y="0"/>
          <a:ext cx="0" cy="0"/>
          <a:chOff x="0" y="0"/>
          <a:chExt cx="0" cy="0"/>
        </a:xfrm>
      </p:grpSpPr>
      <p:pic>
        <p:nvPicPr>
          <p:cNvPr id="9" name="Billede 8" descr="Et billede, der indeholder person&#10;&#10;Automatisk genereret beskrivelse">
            <a:extLst>
              <a:ext uri="{FF2B5EF4-FFF2-40B4-BE49-F238E27FC236}">
                <a16:creationId xmlns:a16="http://schemas.microsoft.com/office/drawing/2014/main" id="{5CC51DA8-3D9E-45C6-A9D5-351F9013EA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7" t="26079" b="20170"/>
          <a:stretch/>
        </p:blipFill>
        <p:spPr>
          <a:xfrm>
            <a:off x="-1421" y="0"/>
            <a:ext cx="9144000" cy="3363838"/>
          </a:xfrm>
          <a:prstGeom prst="rect">
            <a:avLst/>
          </a:prstGeom>
        </p:spPr>
      </p:pic>
      <p:sp>
        <p:nvSpPr>
          <p:cNvPr id="15" name="Rectangle 8"/>
          <p:cNvSpPr>
            <a:spLocks noChangeArrowheads="1"/>
          </p:cNvSpPr>
          <p:nvPr userDrawn="1"/>
        </p:nvSpPr>
        <p:spPr bwMode="auto">
          <a:xfrm>
            <a:off x="0" y="3363838"/>
            <a:ext cx="9144000" cy="1814919"/>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hasCustomPrompt="1"/>
          </p:nvPr>
        </p:nvSpPr>
        <p:spPr>
          <a:xfrm>
            <a:off x="395288" y="3211318"/>
            <a:ext cx="6048920" cy="1404000"/>
          </a:xfrm>
        </p:spPr>
        <p:txBody>
          <a:bodyPr lIns="180000" tIns="360000" rIns="180000">
            <a:normAutofit/>
          </a:bodyPr>
          <a:lstStyle>
            <a:lvl1pPr algn="l">
              <a:spcBef>
                <a:spcPts val="200"/>
              </a:spcBef>
              <a:spcAft>
                <a:spcPts val="200"/>
              </a:spcAft>
              <a:defRPr sz="2000" b="0">
                <a:solidFill>
                  <a:schemeClr val="bg1"/>
                </a:solidFill>
              </a:defRPr>
            </a:lvl1pPr>
          </a:lstStyle>
          <a:p>
            <a:r>
              <a:rPr lang="da-DK" dirty="0"/>
              <a:t>Klik for at redigere i master </a:t>
            </a:r>
            <a:br>
              <a:rPr lang="da-DK" dirty="0"/>
            </a:br>
            <a:r>
              <a:rPr lang="da-DK" dirty="0"/>
              <a:t>(</a:t>
            </a:r>
            <a:r>
              <a:rPr lang="da-DK" dirty="0" err="1"/>
              <a:t>verdana</a:t>
            </a:r>
            <a:r>
              <a:rPr lang="da-DK" dirty="0"/>
              <a:t> pkt. 20)</a:t>
            </a:r>
          </a:p>
        </p:txBody>
      </p:sp>
      <p:sp>
        <p:nvSpPr>
          <p:cNvPr id="12" name="Subtitle 2"/>
          <p:cNvSpPr>
            <a:spLocks noGrp="1"/>
          </p:cNvSpPr>
          <p:nvPr>
            <p:ph type="subTitle" idx="1" hasCustomPrompt="1"/>
          </p:nvPr>
        </p:nvSpPr>
        <p:spPr>
          <a:xfrm>
            <a:off x="395288" y="4668106"/>
            <a:ext cx="5832896" cy="207900"/>
          </a:xfrm>
          <a:noFill/>
        </p:spPr>
        <p:txBody>
          <a:bodyPr lIns="180000" tIns="46800" rIns="90000" bIns="46800">
            <a:no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 (</a:t>
            </a:r>
            <a:r>
              <a:rPr lang="da-DK" dirty="0" err="1"/>
              <a:t>verdana</a:t>
            </a:r>
            <a:r>
              <a:rPr lang="da-DK" dirty="0"/>
              <a:t> pkt. 12)</a:t>
            </a:r>
          </a:p>
        </p:txBody>
      </p:sp>
      <p:sp>
        <p:nvSpPr>
          <p:cNvPr id="18" name="Rektangel 17"/>
          <p:cNvSpPr/>
          <p:nvPr userDrawn="1"/>
        </p:nvSpPr>
        <p:spPr>
          <a:xfrm>
            <a:off x="1421" y="3133714"/>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64389" y="4407801"/>
            <a:ext cx="1743340" cy="517895"/>
          </a:xfrm>
          <a:prstGeom prst="rect">
            <a:avLst/>
          </a:prstGeom>
        </p:spPr>
      </p:pic>
    </p:spTree>
    <p:extLst>
      <p:ext uri="{BB962C8B-B14F-4D97-AF65-F5344CB8AC3E}">
        <p14:creationId xmlns:p14="http://schemas.microsoft.com/office/powerpoint/2010/main" val="9729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a-DK"/>
              <a:t>Klik for at redigere i master</a:t>
            </a:r>
          </a:p>
        </p:txBody>
      </p:sp>
      <p:sp>
        <p:nvSpPr>
          <p:cNvPr id="3" name="U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a:xfrm>
            <a:off x="457200" y="4767263"/>
            <a:ext cx="2133600" cy="273844"/>
          </a:xfrm>
          <a:prstGeom prst="rect">
            <a:avLst/>
          </a:prstGeom>
        </p:spPr>
        <p:txBody>
          <a:bodyPr/>
          <a:lstStyle/>
          <a:p>
            <a:fld id="{175FBC40-6C19-415C-970E-A15504C10CCB}" type="datetimeFigureOut">
              <a:rPr lang="da-DK" smtClean="0"/>
              <a:t>08-11-2022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954E03F-E26F-457D-89B0-7A8BE1FEA24F}" type="slidenum">
              <a:rPr lang="da-DK" smtClean="0"/>
              <a:t>‹nr.›</a:t>
            </a:fld>
            <a:endParaRPr lang="da-DK"/>
          </a:p>
        </p:txBody>
      </p:sp>
    </p:spTree>
    <p:extLst>
      <p:ext uri="{BB962C8B-B14F-4D97-AF65-F5344CB8AC3E}">
        <p14:creationId xmlns:p14="http://schemas.microsoft.com/office/powerpoint/2010/main" val="283634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6" cy="675000"/>
          </a:xfrm>
        </p:spPr>
        <p:txBody>
          <a:bodyPr/>
          <a:lstStyle/>
          <a:p>
            <a:r>
              <a:rPr lang="da-DK"/>
              <a:t>Klik for at redigere i master</a:t>
            </a:r>
            <a:endParaRPr lang="da-DK" dirty="0"/>
          </a:p>
        </p:txBody>
      </p:sp>
      <p:sp>
        <p:nvSpPr>
          <p:cNvPr id="3" name="Content Placeholder 2"/>
          <p:cNvSpPr>
            <a:spLocks noGrp="1"/>
          </p:cNvSpPr>
          <p:nvPr>
            <p:ph idx="1"/>
          </p:nvPr>
        </p:nvSpPr>
        <p:spPr>
          <a:xfrm>
            <a:off x="395290" y="1203325"/>
            <a:ext cx="8341095" cy="3411548"/>
          </a:xfrm>
          <a:noFill/>
        </p:spPr>
        <p:txBody>
          <a:bodyPr/>
          <a:lstStyle>
            <a:lvl1pPr marL="0" indent="0">
              <a:spcBef>
                <a:spcPts val="0"/>
              </a:spcBef>
              <a:spcAft>
                <a:spcPts val="0"/>
              </a:spcAft>
              <a:buNone/>
              <a:defRPr sz="1800"/>
            </a:lvl1pPr>
            <a:lvl2pPr>
              <a:spcBef>
                <a:spcPts val="300"/>
              </a:spcBef>
              <a:spcAft>
                <a:spcPts val="600"/>
              </a:spcAft>
              <a:defRPr sz="1600"/>
            </a:lvl2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7" name="Group 24"/>
          <p:cNvGrpSpPr>
            <a:grpSpLocks noChangeAspect="1"/>
          </p:cNvGrpSpPr>
          <p:nvPr userDrawn="1"/>
        </p:nvGrpSpPr>
        <p:grpSpPr bwMode="auto">
          <a:xfrm>
            <a:off x="8460434" y="4718613"/>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3"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4" name="Slide Number Placeholder 5"/>
          <p:cNvSpPr>
            <a:spLocks noGrp="1"/>
          </p:cNvSpPr>
          <p:nvPr>
            <p:ph type="sldNum" sz="quarter" idx="4"/>
          </p:nvPr>
        </p:nvSpPr>
        <p:spPr>
          <a:xfrm>
            <a:off x="3347864" y="4776714"/>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428516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a:xfrm>
            <a:off x="457200" y="4767263"/>
            <a:ext cx="2133600" cy="273844"/>
          </a:xfrm>
          <a:prstGeom prst="rect">
            <a:avLst/>
          </a:prstGeom>
        </p:spPr>
        <p:txBody>
          <a:bodyPr/>
          <a:lstStyle/>
          <a:p>
            <a:fld id="{175FBC40-6C19-415C-970E-A15504C10CCB}" type="datetimeFigureOut">
              <a:rPr lang="da-DK" smtClean="0">
                <a:solidFill>
                  <a:srgbClr val="000000"/>
                </a:solidFill>
              </a:rPr>
              <a:pPr/>
              <a:t>08-11-2022</a:t>
            </a:fld>
            <a:endParaRPr lang="da-DK">
              <a:solidFill>
                <a:srgbClr val="000000"/>
              </a:solidFill>
            </a:endParaRPr>
          </a:p>
        </p:txBody>
      </p:sp>
      <p:sp>
        <p:nvSpPr>
          <p:cNvPr id="4" name="Pladsholder til sidefod 3"/>
          <p:cNvSpPr>
            <a:spLocks noGrp="1"/>
          </p:cNvSpPr>
          <p:nvPr>
            <p:ph type="ftr" sz="quarter" idx="11"/>
          </p:nvPr>
        </p:nvSpPr>
        <p:spPr/>
        <p:txBody>
          <a:bodyPr/>
          <a:lstStyle/>
          <a:p>
            <a:endParaRPr lang="da-DK">
              <a:solidFill>
                <a:srgbClr val="000000"/>
              </a:solidFill>
            </a:endParaRPr>
          </a:p>
        </p:txBody>
      </p:sp>
      <p:sp>
        <p:nvSpPr>
          <p:cNvPr id="5" name="Pladsholder til diasnummer 4"/>
          <p:cNvSpPr>
            <a:spLocks noGrp="1"/>
          </p:cNvSpPr>
          <p:nvPr>
            <p:ph type="sldNum" sz="quarter" idx="12"/>
          </p:nvPr>
        </p:nvSpPr>
        <p:spPr/>
        <p:txBody>
          <a:bodyPr/>
          <a:lstStyle/>
          <a:p>
            <a:fld id="{9954E03F-E26F-457D-89B0-7A8BE1FEA24F}" type="slidenum">
              <a:rPr lang="da-DK" smtClean="0">
                <a:solidFill>
                  <a:srgbClr val="000000"/>
                </a:solidFill>
              </a:rPr>
              <a:pPr/>
              <a:t>‹nr.›</a:t>
            </a:fld>
            <a:endParaRPr lang="da-DK">
              <a:solidFill>
                <a:srgbClr val="000000"/>
              </a:solidFill>
            </a:endParaRPr>
          </a:p>
        </p:txBody>
      </p:sp>
    </p:spTree>
    <p:extLst>
      <p:ext uri="{BB962C8B-B14F-4D97-AF65-F5344CB8AC3E}">
        <p14:creationId xmlns:p14="http://schemas.microsoft.com/office/powerpoint/2010/main" val="282572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14" name="Content Placeholder 13"/>
          <p:cNvSpPr>
            <a:spLocks noGrp="1"/>
          </p:cNvSpPr>
          <p:nvPr>
            <p:ph sz="quarter" idx="13"/>
          </p:nvPr>
        </p:nvSpPr>
        <p:spPr>
          <a:xfrm>
            <a:off x="4716423" y="1203325"/>
            <a:ext cx="4019959" cy="3410975"/>
          </a:xfrm>
          <a:noFill/>
        </p:spPr>
        <p:txBody>
          <a:bodyPr/>
          <a:lstStyle>
            <a:lvl1pPr marL="0" indent="0">
              <a:spcBef>
                <a:spcPts val="200"/>
              </a:spcBef>
              <a:spcAft>
                <a:spcPts val="200"/>
              </a:spcAft>
              <a:buNone/>
              <a:defRPr sz="1200"/>
            </a:lvl1pPr>
            <a:lvl2pPr>
              <a:spcBef>
                <a:spcPts val="300"/>
              </a:spcBef>
              <a:spcAft>
                <a:spcPts val="600"/>
              </a:spcAft>
              <a:defRPr sz="1000"/>
            </a:lvl2pPr>
            <a:lvl3pPr>
              <a:spcBef>
                <a:spcPts val="300"/>
              </a:spcBef>
              <a:spcAft>
                <a:spcPts val="600"/>
              </a:spcAft>
              <a:defRPr sz="1000"/>
            </a:lvl3pPr>
            <a:lvl4pPr>
              <a:spcBef>
                <a:spcPts val="300"/>
              </a:spcBef>
              <a:spcAft>
                <a:spcPts val="600"/>
              </a:spcAft>
              <a:defRPr sz="1000"/>
            </a:lvl4pPr>
            <a:lvl5pPr>
              <a:spcBef>
                <a:spcPts val="300"/>
              </a:spcBef>
              <a:spcAft>
                <a:spcPts val="600"/>
              </a:spcAft>
              <a:defRPr sz="10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6" name="Content Placeholder 13"/>
          <p:cNvSpPr>
            <a:spLocks noGrp="1"/>
          </p:cNvSpPr>
          <p:nvPr>
            <p:ph sz="quarter" idx="16"/>
          </p:nvPr>
        </p:nvSpPr>
        <p:spPr>
          <a:xfrm>
            <a:off x="395536" y="1203326"/>
            <a:ext cx="4019959" cy="3413256"/>
          </a:xfrm>
          <a:noFill/>
        </p:spPr>
        <p:txBody>
          <a:bodyPr/>
          <a:lstStyle>
            <a:lvl1pPr marL="0" indent="0">
              <a:spcBef>
                <a:spcPts val="200"/>
              </a:spcBef>
              <a:spcAft>
                <a:spcPts val="200"/>
              </a:spcAft>
              <a:buNone/>
              <a:defRPr sz="1200"/>
            </a:lvl1pPr>
            <a:lvl2pPr>
              <a:spcBef>
                <a:spcPts val="300"/>
              </a:spcBef>
              <a:spcAft>
                <a:spcPts val="600"/>
              </a:spcAft>
              <a:defRPr sz="1000"/>
            </a:lvl2pPr>
            <a:lvl3pPr>
              <a:spcBef>
                <a:spcPts val="300"/>
              </a:spcBef>
              <a:spcAft>
                <a:spcPts val="600"/>
              </a:spcAft>
              <a:defRPr sz="1000"/>
            </a:lvl3pPr>
            <a:lvl4pPr>
              <a:spcBef>
                <a:spcPts val="300"/>
              </a:spcBef>
              <a:spcAft>
                <a:spcPts val="600"/>
              </a:spcAft>
              <a:defRPr sz="1000"/>
            </a:lvl4pPr>
            <a:lvl5pPr>
              <a:spcBef>
                <a:spcPts val="300"/>
              </a:spcBef>
              <a:spcAft>
                <a:spcPts val="600"/>
              </a:spcAft>
              <a:defRPr sz="10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574116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4" name="Date Placeholder 3"/>
          <p:cNvSpPr>
            <a:spLocks noGrp="1"/>
          </p:cNvSpPr>
          <p:nvPr>
            <p:ph type="dt" sz="half" idx="10"/>
          </p:nvPr>
        </p:nvSpPr>
        <p:spPr/>
        <p:txBody>
          <a:bodyPr/>
          <a:lstStyle/>
          <a:p>
            <a:fld id="{16103321-A533-4F87-8840-D02202C65F07}" type="datetimeFigureOut">
              <a:rPr lang="da-DK" smtClean="0"/>
              <a:pPr/>
              <a:t>08-11-2022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sz="1350"/>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sz="1350"/>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sz="1350"/>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sz="1350"/>
            </a:p>
          </p:txBody>
        </p:sp>
      </p:grpSp>
      <p:sp>
        <p:nvSpPr>
          <p:cNvPr id="12" name="Content Placeholder 2"/>
          <p:cNvSpPr>
            <a:spLocks noGrp="1"/>
          </p:cNvSpPr>
          <p:nvPr>
            <p:ph idx="13" hasCustomPrompt="1"/>
          </p:nvPr>
        </p:nvSpPr>
        <p:spPr>
          <a:xfrm>
            <a:off x="2879901" y="1220401"/>
            <a:ext cx="3673124" cy="3394472"/>
          </a:xfrm>
          <a:noFill/>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6159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546"/>
            <a:ext cx="9144000" cy="3216100"/>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7801"/>
            <a:ext cx="1749054" cy="520132"/>
          </a:xfrm>
          <a:prstGeom prst="rect">
            <a:avLst/>
          </a:prstGeom>
        </p:spPr>
      </p:pic>
    </p:spTree>
    <p:extLst>
      <p:ext uri="{BB962C8B-B14F-4D97-AF65-F5344CB8AC3E}">
        <p14:creationId xmlns:p14="http://schemas.microsoft.com/office/powerpoint/2010/main" val="1168639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5"/>
          <a:stretch/>
        </p:blipFill>
        <p:spPr>
          <a:xfrm>
            <a:off x="4716017" y="1755741"/>
            <a:ext cx="4335519" cy="2303134"/>
          </a:xfrm>
          <a:prstGeom prst="rect">
            <a:avLst/>
          </a:prstGeom>
        </p:spPr>
      </p:pic>
      <p:sp>
        <p:nvSpPr>
          <p:cNvPr id="7" name="Rectangle 8"/>
          <p:cNvSpPr>
            <a:spLocks noChangeArrowheads="1"/>
          </p:cNvSpPr>
          <p:nvPr userDrawn="1"/>
        </p:nvSpPr>
        <p:spPr bwMode="auto">
          <a:xfrm>
            <a:off x="88901" y="1762159"/>
            <a:ext cx="4479925" cy="2296715"/>
          </a:xfrm>
          <a:prstGeom prst="rect">
            <a:avLst/>
          </a:prstGeom>
          <a:solidFill>
            <a:schemeClr val="accent1"/>
          </a:solidFill>
          <a:ln w="9525">
            <a:noFill/>
            <a:miter lim="800000"/>
            <a:headEnd/>
            <a:tailEnd/>
          </a:ln>
          <a:effectLst/>
        </p:spPr>
        <p:txBody>
          <a:bodyPr wrap="none" anchor="ctr"/>
          <a:lstStyle/>
          <a:p>
            <a:endParaRPr lang="da-DK" sz="1350" dirty="0"/>
          </a:p>
        </p:txBody>
      </p:sp>
      <p:sp>
        <p:nvSpPr>
          <p:cNvPr id="4" name="Date Placeholder 3"/>
          <p:cNvSpPr>
            <a:spLocks noGrp="1"/>
          </p:cNvSpPr>
          <p:nvPr>
            <p:ph type="dt" sz="half" idx="10"/>
          </p:nvPr>
        </p:nvSpPr>
        <p:spPr>
          <a:xfrm>
            <a:off x="4713090" y="4857300"/>
            <a:ext cx="738000" cy="135000"/>
          </a:xfrm>
        </p:spPr>
        <p:txBody>
          <a:bodyPr/>
          <a:lstStyle/>
          <a:p>
            <a:fld id="{17E5FE0D-8F48-4B75-A0DE-D19D702E34B7}" type="datetime1">
              <a:rPr lang="da-DK" smtClean="0"/>
              <a:t>08-11-2022</a:t>
            </a:fld>
            <a:endParaRPr lang="da-DK" dirty="0"/>
          </a:p>
        </p:txBody>
      </p:sp>
      <p:sp>
        <p:nvSpPr>
          <p:cNvPr id="5" name="Footer Placeholder 4"/>
          <p:cNvSpPr>
            <a:spLocks noGrp="1"/>
          </p:cNvSpPr>
          <p:nvPr>
            <p:ph type="ftr" sz="quarter" idx="11"/>
          </p:nvPr>
        </p:nvSpPr>
        <p:spPr>
          <a:xfrm>
            <a:off x="5465490" y="4857300"/>
            <a:ext cx="2995200" cy="135000"/>
          </a:xfrm>
        </p:spPr>
        <p:txBody>
          <a:bodyPr/>
          <a:lstStyle/>
          <a:p>
            <a:endParaRPr lang="da-DK" dirty="0"/>
          </a:p>
        </p:txBody>
      </p:sp>
      <p:sp>
        <p:nvSpPr>
          <p:cNvPr id="10" name="Rectangle 5"/>
          <p:cNvSpPr>
            <a:spLocks noChangeArrowheads="1"/>
          </p:cNvSpPr>
          <p:nvPr userDrawn="1"/>
        </p:nvSpPr>
        <p:spPr bwMode="auto">
          <a:xfrm>
            <a:off x="4716016" y="1755740"/>
            <a:ext cx="1644650" cy="2297700"/>
          </a:xfrm>
          <a:prstGeom prst="rect">
            <a:avLst/>
          </a:prstGeom>
          <a:solidFill>
            <a:schemeClr val="accent1">
              <a:alpha val="50000"/>
            </a:schemeClr>
          </a:solidFill>
          <a:ln w="9525">
            <a:noFill/>
            <a:miter lim="800000"/>
            <a:headEnd/>
            <a:tailEnd/>
          </a:ln>
          <a:effectLst/>
        </p:spPr>
        <p:txBody>
          <a:bodyPr wrap="none" anchor="ctr"/>
          <a:lstStyle/>
          <a:p>
            <a:endParaRPr lang="da-DK" sz="1350" dirty="0"/>
          </a:p>
        </p:txBody>
      </p:sp>
      <p:sp>
        <p:nvSpPr>
          <p:cNvPr id="11" name="Title 1"/>
          <p:cNvSpPr>
            <a:spLocks noGrp="1"/>
          </p:cNvSpPr>
          <p:nvPr>
            <p:ph type="ctrTitle"/>
          </p:nvPr>
        </p:nvSpPr>
        <p:spPr>
          <a:xfrm>
            <a:off x="90000" y="2357100"/>
            <a:ext cx="4478400" cy="1404000"/>
          </a:xfrm>
        </p:spPr>
        <p:txBody>
          <a:bodyPr lIns="180000" tIns="360000" rIns="180000">
            <a:normAutofit/>
          </a:bodyPr>
          <a:lstStyle>
            <a:lvl1pPr algn="l">
              <a:defRPr sz="1650" b="1">
                <a:solidFill>
                  <a:schemeClr val="bg1"/>
                </a:solidFill>
              </a:defRPr>
            </a:lvl1pPr>
          </a:lstStyle>
          <a:p>
            <a:r>
              <a:rPr lang="da-DK" dirty="0"/>
              <a:t>Klik for at redigere titeltypografi i masteren</a:t>
            </a:r>
          </a:p>
        </p:txBody>
      </p:sp>
      <p:sp>
        <p:nvSpPr>
          <p:cNvPr id="12" name="Subtitle 2"/>
          <p:cNvSpPr>
            <a:spLocks noGrp="1"/>
          </p:cNvSpPr>
          <p:nvPr>
            <p:ph type="subTitle" idx="1"/>
          </p:nvPr>
        </p:nvSpPr>
        <p:spPr>
          <a:xfrm>
            <a:off x="90000" y="3813888"/>
            <a:ext cx="4478400" cy="207900"/>
          </a:xfrm>
          <a:noFill/>
        </p:spPr>
        <p:txBody>
          <a:bodyPr lIns="180000" tIns="46800" rIns="90000" bIns="46800">
            <a:normAutofit/>
          </a:bodyPr>
          <a:lstStyle>
            <a:lvl1pPr marL="0" indent="0" algn="l">
              <a:buNone/>
              <a:defRPr sz="9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dirty="0"/>
              <a:t>Klik for at redigere undertiteltypografien i masteren</a:t>
            </a:r>
          </a:p>
        </p:txBody>
      </p:sp>
      <p:pic>
        <p:nvPicPr>
          <p:cNvPr id="13" name="Bille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081" y="516958"/>
            <a:ext cx="2198558" cy="920666"/>
          </a:xfrm>
          <a:prstGeom prst="rect">
            <a:avLst/>
          </a:prstGeom>
        </p:spPr>
      </p:pic>
    </p:spTree>
    <p:extLst>
      <p:ext uri="{BB962C8B-B14F-4D97-AF65-F5344CB8AC3E}">
        <p14:creationId xmlns:p14="http://schemas.microsoft.com/office/powerpoint/2010/main" val="2041797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Kun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86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2" y="-20538"/>
            <a:ext cx="9155302" cy="3169028"/>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0" y="2817786"/>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29451"/>
            <a:ext cx="1749054" cy="518563"/>
          </a:xfrm>
          <a:prstGeom prst="rect">
            <a:avLst/>
          </a:prstGeom>
        </p:spPr>
      </p:pic>
    </p:spTree>
    <p:extLst>
      <p:ext uri="{BB962C8B-B14F-4D97-AF65-F5344CB8AC3E}">
        <p14:creationId xmlns:p14="http://schemas.microsoft.com/office/powerpoint/2010/main" val="1423247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2546"/>
            <a:ext cx="9144000" cy="3165116"/>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8585"/>
            <a:ext cx="1749054" cy="518563"/>
          </a:xfrm>
          <a:prstGeom prst="rect">
            <a:avLst/>
          </a:prstGeom>
        </p:spPr>
      </p:pic>
    </p:spTree>
    <p:extLst>
      <p:ext uri="{BB962C8B-B14F-4D97-AF65-F5344CB8AC3E}">
        <p14:creationId xmlns:p14="http://schemas.microsoft.com/office/powerpoint/2010/main" val="3985296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403383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Content Placeholder 13"/>
          <p:cNvSpPr>
            <a:spLocks noGrp="1"/>
          </p:cNvSpPr>
          <p:nvPr>
            <p:ph sz="quarter" idx="13"/>
          </p:nvPr>
        </p:nvSpPr>
        <p:spPr>
          <a:xfrm>
            <a:off x="4716424" y="1203327"/>
            <a:ext cx="4019960" cy="3410973"/>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0" name="Group 24"/>
          <p:cNvGrpSpPr>
            <a:grpSpLocks noChangeAspect="1"/>
          </p:cNvGrpSpPr>
          <p:nvPr userDrawn="1"/>
        </p:nvGrpSpPr>
        <p:grpSpPr bwMode="auto">
          <a:xfrm>
            <a:off x="8460432" y="4718612"/>
            <a:ext cx="565787" cy="333374"/>
            <a:chOff x="2744" y="3974"/>
            <a:chExt cx="326" cy="192"/>
          </a:xfrm>
        </p:grpSpPr>
        <p:sp>
          <p:nvSpPr>
            <p:cNvPr id="2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1"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2"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Tree>
    <p:extLst>
      <p:ext uri="{BB962C8B-B14F-4D97-AF65-F5344CB8AC3E}">
        <p14:creationId xmlns:p14="http://schemas.microsoft.com/office/powerpoint/2010/main" val="2041945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12" name="Content Placeholder 2"/>
          <p:cNvSpPr>
            <a:spLocks noGrp="1"/>
          </p:cNvSpPr>
          <p:nvPr>
            <p:ph idx="13"/>
          </p:nvPr>
        </p:nvSpPr>
        <p:spPr>
          <a:xfrm>
            <a:off x="1979612" y="1203325"/>
            <a:ext cx="5184775"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56232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834109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8" name="Group 24"/>
          <p:cNvGrpSpPr>
            <a:grpSpLocks noChangeAspect="1"/>
          </p:cNvGrpSpPr>
          <p:nvPr userDrawn="1"/>
        </p:nvGrpSpPr>
        <p:grpSpPr bwMode="auto">
          <a:xfrm>
            <a:off x="8460432" y="4718612"/>
            <a:ext cx="565787" cy="333374"/>
            <a:chOff x="2744" y="3974"/>
            <a:chExt cx="326" cy="192"/>
          </a:xfrm>
        </p:grpSpPr>
        <p:sp>
          <p:nvSpPr>
            <p:cNvPr id="19"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0"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788186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a:xfrm>
            <a:off x="395288" y="353700"/>
            <a:ext cx="8341096" cy="675000"/>
          </a:xfrm>
        </p:spPr>
        <p:txBody>
          <a:bodyPr/>
          <a:lstStyle/>
          <a:p>
            <a:r>
              <a:rPr lang="da-DK" dirty="0"/>
              <a:t>Klik for at redigere i master</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9"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0"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1"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1009038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taktdata side">
    <p:spTree>
      <p:nvGrpSpPr>
        <p:cNvPr id="1" name=""/>
        <p:cNvGrpSpPr/>
        <p:nvPr/>
      </p:nvGrpSpPr>
      <p:grpSpPr>
        <a:xfrm>
          <a:off x="0" y="0"/>
          <a:ext cx="0" cy="0"/>
          <a:chOff x="0" y="0"/>
          <a:chExt cx="0" cy="0"/>
        </a:xfrm>
      </p:grpSpPr>
      <p:sp>
        <p:nvSpPr>
          <p:cNvPr id="6" name="Titel 1"/>
          <p:cNvSpPr txBox="1">
            <a:spLocks/>
          </p:cNvSpPr>
          <p:nvPr userDrawn="1"/>
        </p:nvSpPr>
        <p:spPr>
          <a:xfrm>
            <a:off x="-3799800" y="-1460698"/>
            <a:ext cx="7599600" cy="900000"/>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da-DK" dirty="0">
              <a:solidFill>
                <a:srgbClr val="000000"/>
              </a:solidFill>
            </a:endParaRPr>
          </a:p>
        </p:txBody>
      </p:sp>
      <p:sp>
        <p:nvSpPr>
          <p:cNvPr id="8" name="Pladsholder til indhold 3"/>
          <p:cNvSpPr>
            <a:spLocks noGrp="1"/>
          </p:cNvSpPr>
          <p:nvPr>
            <p:ph sz="quarter" idx="13" hasCustomPrompt="1"/>
          </p:nvPr>
        </p:nvSpPr>
        <p:spPr>
          <a:xfrm>
            <a:off x="4716423" y="1203325"/>
            <a:ext cx="4019959" cy="3240634"/>
          </a:xfrm>
        </p:spPr>
        <p:txBody>
          <a:bodyPr anchor="b"/>
          <a:lstStyle>
            <a:lvl1pPr marL="0" indent="0">
              <a:buNone/>
              <a:defRPr sz="1800" b="0" i="0" u="none"/>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[Title]</a:t>
            </a:r>
            <a:br>
              <a:rPr lang="en-US" dirty="0"/>
            </a:br>
            <a:r>
              <a:rPr lang="en-US" dirty="0"/>
              <a:t>[</a:t>
            </a:r>
            <a:r>
              <a:rPr lang="en-US" dirty="0" err="1"/>
              <a:t>Telefon</a:t>
            </a:r>
            <a:r>
              <a:rPr lang="en-US" dirty="0"/>
              <a:t> </a:t>
            </a:r>
            <a:r>
              <a:rPr lang="en-US" dirty="0" err="1"/>
              <a:t>nummer</a:t>
            </a:r>
            <a:r>
              <a:rPr lang="en-US" dirty="0"/>
              <a:t>]</a:t>
            </a:r>
            <a:br>
              <a:rPr lang="en-US" dirty="0"/>
            </a:br>
            <a:r>
              <a:rPr lang="en-US" dirty="0"/>
              <a:t>[E-mail]</a:t>
            </a:r>
          </a:p>
        </p:txBody>
      </p:sp>
      <p:grpSp>
        <p:nvGrpSpPr>
          <p:cNvPr id="10" name="Group 24"/>
          <p:cNvGrpSpPr>
            <a:grpSpLocks noChangeAspect="1"/>
          </p:cNvGrpSpPr>
          <p:nvPr userDrawn="1"/>
        </p:nvGrpSpPr>
        <p:grpSpPr bwMode="auto">
          <a:xfrm>
            <a:off x="8460432" y="4718612"/>
            <a:ext cx="565787" cy="333374"/>
            <a:chOff x="2744" y="3974"/>
            <a:chExt cx="326" cy="192"/>
          </a:xfrm>
        </p:grpSpPr>
        <p:sp>
          <p:nvSpPr>
            <p:cNvPr id="1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1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1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8"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22" name="Pladsholder til billede 3"/>
          <p:cNvSpPr>
            <a:spLocks noGrp="1"/>
          </p:cNvSpPr>
          <p:nvPr>
            <p:ph type="pic" sz="quarter" idx="16" hasCustomPrompt="1"/>
          </p:nvPr>
        </p:nvSpPr>
        <p:spPr>
          <a:xfrm>
            <a:off x="1691680" y="1203325"/>
            <a:ext cx="2735858" cy="3240088"/>
          </a:xfrm>
        </p:spPr>
        <p:txBody>
          <a:bodyPr anchor="b"/>
          <a:lstStyle>
            <a:lvl1pPr algn="r">
              <a:defRPr/>
            </a:lvl1pPr>
          </a:lstStyle>
          <a:p>
            <a:r>
              <a:rPr lang="da-DK" dirty="0"/>
              <a:t>Indsæt foto</a:t>
            </a:r>
            <a:br>
              <a:rPr lang="da-DK" dirty="0"/>
            </a:br>
            <a:br>
              <a:rPr lang="da-DK" dirty="0"/>
            </a:br>
            <a:endParaRPr lang="da-DK" dirty="0"/>
          </a:p>
        </p:txBody>
      </p:sp>
      <p:sp>
        <p:nvSpPr>
          <p:cNvPr id="23" name="Rektangel 22"/>
          <p:cNvSpPr/>
          <p:nvPr userDrawn="1"/>
        </p:nvSpPr>
        <p:spPr>
          <a:xfrm>
            <a:off x="1691680" y="4217823"/>
            <a:ext cx="2736304"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
        <p:nvSpPr>
          <p:cNvPr id="15"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198988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9" name="Rektangel 8"/>
          <p:cNvSpPr/>
          <p:nvPr userDrawn="1"/>
        </p:nvSpPr>
        <p:spPr>
          <a:xfrm>
            <a:off x="-9858" y="3050862"/>
            <a:ext cx="9153857" cy="2105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
        <p:nvSpPr>
          <p:cNvPr id="18" name="Title 1"/>
          <p:cNvSpPr>
            <a:spLocks noGrp="1"/>
          </p:cNvSpPr>
          <p:nvPr>
            <p:ph type="ctrTitle"/>
          </p:nvPr>
        </p:nvSpPr>
        <p:spPr>
          <a:xfrm>
            <a:off x="395536" y="3211318"/>
            <a:ext cx="4172864"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9" name="Subtitle 2"/>
          <p:cNvSpPr>
            <a:spLocks noGrp="1"/>
          </p:cNvSpPr>
          <p:nvPr>
            <p:ph type="subTitle" idx="1"/>
          </p:nvPr>
        </p:nvSpPr>
        <p:spPr>
          <a:xfrm>
            <a:off x="395536" y="4668106"/>
            <a:ext cx="4172864"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20" name="Rektangel 19"/>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365870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403383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Content Placeholder 13"/>
          <p:cNvSpPr>
            <a:spLocks noGrp="1"/>
          </p:cNvSpPr>
          <p:nvPr>
            <p:ph sz="quarter" idx="13"/>
          </p:nvPr>
        </p:nvSpPr>
        <p:spPr>
          <a:xfrm>
            <a:off x="4716424" y="1203327"/>
            <a:ext cx="4019960" cy="3410973"/>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0" name="Group 24"/>
          <p:cNvGrpSpPr>
            <a:grpSpLocks noChangeAspect="1"/>
          </p:cNvGrpSpPr>
          <p:nvPr userDrawn="1"/>
        </p:nvGrpSpPr>
        <p:grpSpPr bwMode="auto">
          <a:xfrm>
            <a:off x="8460432" y="4718612"/>
            <a:ext cx="565787" cy="333374"/>
            <a:chOff x="2744" y="3974"/>
            <a:chExt cx="326" cy="192"/>
          </a:xfrm>
        </p:grpSpPr>
        <p:sp>
          <p:nvSpPr>
            <p:cNvPr id="2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1"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2"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2259138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ut side">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2" b="44252"/>
          <a:stretch/>
        </p:blipFill>
        <p:spPr>
          <a:xfrm>
            <a:off x="0" y="3047910"/>
            <a:ext cx="9144000" cy="2095590"/>
          </a:xfrm>
          <a:prstGeom prst="rect">
            <a:avLst/>
          </a:prstGeom>
        </p:spPr>
      </p:pic>
      <p:sp>
        <p:nvSpPr>
          <p:cNvPr id="7" name="Rektangel 6"/>
          <p:cNvSpPr/>
          <p:nvPr userDrawn="1"/>
        </p:nvSpPr>
        <p:spPr>
          <a:xfrm>
            <a:off x="1421" y="3047910"/>
            <a:ext cx="9144000" cy="2095591"/>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FFFFFF"/>
                </a:solidFill>
              </a:rPr>
              <a:t> </a:t>
            </a:r>
          </a:p>
        </p:txBody>
      </p:sp>
      <p:pic>
        <p:nvPicPr>
          <p:cNvPr id="3"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987574"/>
            <a:ext cx="1252327" cy="1039598"/>
          </a:xfrm>
          <a:prstGeom prst="rect">
            <a:avLst/>
          </a:prstGeom>
        </p:spPr>
      </p:pic>
      <p:sp>
        <p:nvSpPr>
          <p:cNvPr id="9" name="Rektangel 8"/>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96088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12" name="Content Placeholder 2"/>
          <p:cNvSpPr>
            <a:spLocks noGrp="1"/>
          </p:cNvSpPr>
          <p:nvPr>
            <p:ph idx="13"/>
          </p:nvPr>
        </p:nvSpPr>
        <p:spPr>
          <a:xfrm>
            <a:off x="1979612" y="1203325"/>
            <a:ext cx="5184775"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74291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834109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8" name="Group 24"/>
          <p:cNvGrpSpPr>
            <a:grpSpLocks noChangeAspect="1"/>
          </p:cNvGrpSpPr>
          <p:nvPr userDrawn="1"/>
        </p:nvGrpSpPr>
        <p:grpSpPr bwMode="auto">
          <a:xfrm>
            <a:off x="8460432" y="4718612"/>
            <a:ext cx="565787" cy="333374"/>
            <a:chOff x="2744" y="3974"/>
            <a:chExt cx="326" cy="192"/>
          </a:xfrm>
        </p:grpSpPr>
        <p:sp>
          <p:nvSpPr>
            <p:cNvPr id="19"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0"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1"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2"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4569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a:xfrm>
            <a:off x="395288" y="353700"/>
            <a:ext cx="8341096" cy="675000"/>
          </a:xfrm>
        </p:spPr>
        <p:txBody>
          <a:bodyPr/>
          <a:lstStyle/>
          <a:p>
            <a:r>
              <a:rPr lang="da-DK" dirty="0"/>
              <a:t>Klik for at redigere i master</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9"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0"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1"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398291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ntaktdata side">
    <p:spTree>
      <p:nvGrpSpPr>
        <p:cNvPr id="1" name=""/>
        <p:cNvGrpSpPr/>
        <p:nvPr/>
      </p:nvGrpSpPr>
      <p:grpSpPr>
        <a:xfrm>
          <a:off x="0" y="0"/>
          <a:ext cx="0" cy="0"/>
          <a:chOff x="0" y="0"/>
          <a:chExt cx="0" cy="0"/>
        </a:xfrm>
      </p:grpSpPr>
      <p:sp>
        <p:nvSpPr>
          <p:cNvPr id="6" name="Titel 1"/>
          <p:cNvSpPr txBox="1">
            <a:spLocks/>
          </p:cNvSpPr>
          <p:nvPr userDrawn="1"/>
        </p:nvSpPr>
        <p:spPr>
          <a:xfrm>
            <a:off x="-3799800" y="-1460698"/>
            <a:ext cx="7599600" cy="900000"/>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da-DK" dirty="0"/>
          </a:p>
        </p:txBody>
      </p:sp>
      <p:sp>
        <p:nvSpPr>
          <p:cNvPr id="8" name="Pladsholder til indhold 3"/>
          <p:cNvSpPr>
            <a:spLocks noGrp="1"/>
          </p:cNvSpPr>
          <p:nvPr>
            <p:ph sz="quarter" idx="13" hasCustomPrompt="1"/>
          </p:nvPr>
        </p:nvSpPr>
        <p:spPr>
          <a:xfrm>
            <a:off x="4716423" y="1203325"/>
            <a:ext cx="4019959" cy="3240634"/>
          </a:xfrm>
        </p:spPr>
        <p:txBody>
          <a:bodyPr anchor="b"/>
          <a:lstStyle>
            <a:lvl1pPr marL="0" indent="0">
              <a:buNone/>
              <a:defRPr sz="1800" b="0" i="0" u="none"/>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[Title]</a:t>
            </a:r>
            <a:br>
              <a:rPr lang="en-US" dirty="0"/>
            </a:br>
            <a:r>
              <a:rPr lang="en-US" dirty="0"/>
              <a:t>[</a:t>
            </a:r>
            <a:r>
              <a:rPr lang="en-US" dirty="0" err="1"/>
              <a:t>Telefon</a:t>
            </a:r>
            <a:r>
              <a:rPr lang="en-US" dirty="0"/>
              <a:t> </a:t>
            </a:r>
            <a:r>
              <a:rPr lang="en-US" dirty="0" err="1"/>
              <a:t>nummer</a:t>
            </a:r>
            <a:r>
              <a:rPr lang="en-US" dirty="0"/>
              <a:t>]</a:t>
            </a:r>
            <a:br>
              <a:rPr lang="en-US" dirty="0"/>
            </a:br>
            <a:r>
              <a:rPr lang="en-US" dirty="0"/>
              <a:t>[E-mail]</a:t>
            </a:r>
          </a:p>
        </p:txBody>
      </p:sp>
      <p:grpSp>
        <p:nvGrpSpPr>
          <p:cNvPr id="10" name="Group 24"/>
          <p:cNvGrpSpPr>
            <a:grpSpLocks noChangeAspect="1"/>
          </p:cNvGrpSpPr>
          <p:nvPr userDrawn="1"/>
        </p:nvGrpSpPr>
        <p:grpSpPr bwMode="auto">
          <a:xfrm>
            <a:off x="8460432" y="4718612"/>
            <a:ext cx="565787" cy="333374"/>
            <a:chOff x="2744" y="3974"/>
            <a:chExt cx="326" cy="192"/>
          </a:xfrm>
        </p:grpSpPr>
        <p:sp>
          <p:nvSpPr>
            <p:cNvPr id="1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8"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22" name="Pladsholder til billede 3"/>
          <p:cNvSpPr>
            <a:spLocks noGrp="1"/>
          </p:cNvSpPr>
          <p:nvPr>
            <p:ph type="pic" sz="quarter" idx="16" hasCustomPrompt="1"/>
          </p:nvPr>
        </p:nvSpPr>
        <p:spPr>
          <a:xfrm>
            <a:off x="1691680" y="1203325"/>
            <a:ext cx="2735858" cy="3240088"/>
          </a:xfrm>
        </p:spPr>
        <p:txBody>
          <a:bodyPr anchor="b"/>
          <a:lstStyle>
            <a:lvl1pPr algn="r">
              <a:defRPr/>
            </a:lvl1pPr>
          </a:lstStyle>
          <a:p>
            <a:r>
              <a:rPr lang="da-DK" dirty="0"/>
              <a:t>Indsæt foto</a:t>
            </a:r>
            <a:br>
              <a:rPr lang="da-DK" dirty="0"/>
            </a:br>
            <a:br>
              <a:rPr lang="da-DK" dirty="0"/>
            </a:br>
            <a:endParaRPr lang="da-DK" dirty="0"/>
          </a:p>
        </p:txBody>
      </p:sp>
      <p:sp>
        <p:nvSpPr>
          <p:cNvPr id="23" name="Rektangel 22"/>
          <p:cNvSpPr/>
          <p:nvPr userDrawn="1"/>
        </p:nvSpPr>
        <p:spPr>
          <a:xfrm>
            <a:off x="1691680" y="4217823"/>
            <a:ext cx="2736304"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303582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9" name="Rektangel 8"/>
          <p:cNvSpPr/>
          <p:nvPr userDrawn="1"/>
        </p:nvSpPr>
        <p:spPr>
          <a:xfrm>
            <a:off x="-9858" y="3050862"/>
            <a:ext cx="9153857" cy="2105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itle 1"/>
          <p:cNvSpPr>
            <a:spLocks noGrp="1"/>
          </p:cNvSpPr>
          <p:nvPr>
            <p:ph type="ctrTitle"/>
          </p:nvPr>
        </p:nvSpPr>
        <p:spPr>
          <a:xfrm>
            <a:off x="395536" y="3211318"/>
            <a:ext cx="4172864"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9" name="Subtitle 2"/>
          <p:cNvSpPr>
            <a:spLocks noGrp="1"/>
          </p:cNvSpPr>
          <p:nvPr>
            <p:ph type="subTitle" idx="1"/>
          </p:nvPr>
        </p:nvSpPr>
        <p:spPr>
          <a:xfrm>
            <a:off x="395536" y="4668106"/>
            <a:ext cx="4172864"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20" name="Rektangel 19"/>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9369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ide">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2" b="44252"/>
          <a:stretch/>
        </p:blipFill>
        <p:spPr>
          <a:xfrm>
            <a:off x="0" y="3047910"/>
            <a:ext cx="9144000" cy="2095590"/>
          </a:xfrm>
          <a:prstGeom prst="rect">
            <a:avLst/>
          </a:prstGeom>
        </p:spPr>
      </p:pic>
      <p:sp>
        <p:nvSpPr>
          <p:cNvPr id="7" name="Rektangel 6"/>
          <p:cNvSpPr/>
          <p:nvPr userDrawn="1"/>
        </p:nvSpPr>
        <p:spPr>
          <a:xfrm>
            <a:off x="1421" y="3047910"/>
            <a:ext cx="9144000" cy="2095591"/>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p>
        </p:txBody>
      </p:sp>
      <p:pic>
        <p:nvPicPr>
          <p:cNvPr id="3"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987574"/>
            <a:ext cx="1252327" cy="1039598"/>
          </a:xfrm>
          <a:prstGeom prst="rect">
            <a:avLst/>
          </a:prstGeom>
        </p:spPr>
      </p:pic>
      <p:sp>
        <p:nvSpPr>
          <p:cNvPr id="9" name="Rektangel 8"/>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9412424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9" y="353700"/>
            <a:ext cx="8353424"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8"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1099938564"/>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5"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690989014"/>
      </p:ext>
    </p:extLst>
  </p:cSld>
  <p:clrMap bg1="lt1" tx1="dk1" bg2="lt2" tx2="dk2" accent1="accent1" accent2="accent2" accent3="accent3" accent4="accent4" accent5="accent5" accent6="accent6" hlink="hlink" folHlink="folHlink"/>
  <p:sldLayoutIdLst>
    <p:sldLayoutId id="2147483753" r:id="rId1"/>
    <p:sldLayoutId id="2147483784" r:id="rId2"/>
    <p:sldLayoutId id="2147483677" r:id="rId3"/>
    <p:sldLayoutId id="2147483742" r:id="rId4"/>
    <p:sldLayoutId id="2147483676" r:id="rId5"/>
    <p:sldLayoutId id="2147483678" r:id="rId6"/>
    <p:sldLayoutId id="2147483758" r:id="rId7"/>
    <p:sldLayoutId id="2147483759" r:id="rId8"/>
    <p:sldLayoutId id="2147483760" r:id="rId9"/>
    <p:sldLayoutId id="2147483795"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Lst>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6"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6"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5"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2451802118"/>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5"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2362182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Lst>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17.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0.png"/><Relationship Id="rId7" Type="http://schemas.openxmlformats.org/officeDocument/2006/relationships/diagramColors" Target="../diagrams/colors1.xm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1.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hyperlink" Target="Social%20Conformity%20-%20Brain%20Games.mp4" TargetMode="External"/><Relationship Id="rId2" Type="http://schemas.openxmlformats.org/officeDocument/2006/relationships/notesSlide" Target="../notesSlides/notesSlide90.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138.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6.xml"/><Relationship Id="rId1" Type="http://schemas.openxmlformats.org/officeDocument/2006/relationships/slideLayout" Target="../slideLayouts/slideLayout16.xml"/><Relationship Id="rId4" Type="http://schemas.openxmlformats.org/officeDocument/2006/relationships/image" Target="../media/image148.svg"/></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150.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watch?v=LF1253YhEc8" TargetMode="External"/><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51.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1.xml"/><Relationship Id="rId1" Type="http://schemas.openxmlformats.org/officeDocument/2006/relationships/slideLayout" Target="../slideLayouts/slideLayout12.xml"/><Relationship Id="rId5" Type="http://schemas.openxmlformats.org/officeDocument/2006/relationships/image" Target="../media/image154.png"/><Relationship Id="rId4" Type="http://schemas.openxmlformats.org/officeDocument/2006/relationships/image" Target="../media/image15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gif"/></Relationships>
</file>

<file path=ppt/slides/_rels/slide15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hyperlink" Target="https://www.ted.com/talks/amy_edmondson_how_to_turn_a_group_of_strangers_into_a_team" TargetMode="External"/><Relationship Id="rId2" Type="http://schemas.openxmlformats.org/officeDocument/2006/relationships/hyperlink" Target="https://www.youtube.com/watch?v=LhoLuui9gX8" TargetMode="External"/><Relationship Id="rId1" Type="http://schemas.openxmlformats.org/officeDocument/2006/relationships/slideLayout" Target="../slideLayouts/slideLayout5.xml"/><Relationship Id="rId5" Type="http://schemas.openxmlformats.org/officeDocument/2006/relationships/hyperlink" Target="https://implementconsultinggroup.com/media/6638/psykologisk-tryghed.pdf" TargetMode="External"/><Relationship Id="rId4" Type="http://schemas.openxmlformats.org/officeDocument/2006/relationships/hyperlink" Target="https://www.rigshospitalet.dk/afdelinger-og-klinikker/administrationen/forbedringsafdelingen/Documents/psykologsisk-tryghed-guide-0320-web.pdf"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cfl.dk/raadgivning" TargetMode="External"/><Relationship Id="rId2" Type="http://schemas.openxmlformats.org/officeDocument/2006/relationships/hyperlink" Target="https://www.cfl.dk/cfl-hvem-er-vi" TargetMode="External"/><Relationship Id="rId1" Type="http://schemas.openxmlformats.org/officeDocument/2006/relationships/slideLayout" Target="../slideLayouts/slideLayout5.xml"/><Relationship Id="rId6" Type="http://schemas.openxmlformats.org/officeDocument/2006/relationships/hyperlink" Target="https://www.cfl.dk/netvaerk" TargetMode="External"/><Relationship Id="rId5" Type="http://schemas.openxmlformats.org/officeDocument/2006/relationships/hyperlink" Target="https://www.cfl.dk/testvaerktoejer" TargetMode="External"/><Relationship Id="rId4" Type="http://schemas.openxmlformats.org/officeDocument/2006/relationships/hyperlink" Target="https://www.cfl.dk/kompetenceudvikl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60.tiff"/></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jpeg"/></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a-DK" dirty="0"/>
              <a:t>Velkommen til modul 1</a:t>
            </a:r>
            <a:br>
              <a:rPr lang="da-DK" dirty="0"/>
            </a:br>
            <a:br>
              <a:rPr lang="da-DK" dirty="0"/>
            </a:br>
            <a:endParaRPr lang="da-DK" dirty="0"/>
          </a:p>
        </p:txBody>
      </p:sp>
      <p:sp>
        <p:nvSpPr>
          <p:cNvPr id="9" name="Undertitel 8"/>
          <p:cNvSpPr>
            <a:spLocks noGrp="1"/>
          </p:cNvSpPr>
          <p:nvPr>
            <p:ph type="subTitle" idx="1"/>
          </p:nvPr>
        </p:nvSpPr>
        <p:spPr/>
        <p:txBody>
          <a:bodyPr>
            <a:noAutofit/>
          </a:bodyPr>
          <a:lstStyle/>
          <a:p>
            <a:r>
              <a:rPr lang="da-DK" dirty="0"/>
              <a:t>Udvikling af ledergruppen</a:t>
            </a:r>
          </a:p>
        </p:txBody>
      </p:sp>
      <p:sp>
        <p:nvSpPr>
          <p:cNvPr id="10" name="Pladsholder til billede 9"/>
          <p:cNvSpPr>
            <a:spLocks noGrp="1"/>
          </p:cNvSpPr>
          <p:nvPr>
            <p:ph type="pic" sz="quarter" idx="15"/>
          </p:nvPr>
        </p:nvSpPr>
        <p:spPr/>
      </p:sp>
    </p:spTree>
    <p:extLst>
      <p:ext uri="{BB962C8B-B14F-4D97-AF65-F5344CB8AC3E}">
        <p14:creationId xmlns:p14="http://schemas.microsoft.com/office/powerpoint/2010/main" val="339274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øb, Fodbold, Græs, Spil, Strategi, Taktik, Sport"/>
          <p:cNvPicPr>
            <a:picLocks noChangeAspect="1" noChangeArrowheads="1"/>
          </p:cNvPicPr>
          <p:nvPr/>
        </p:nvPicPr>
        <p:blipFill rotWithShape="1">
          <a:blip r:embed="rId3">
            <a:extLst>
              <a:ext uri="{28A0092B-C50C-407E-A947-70E740481C1C}">
                <a14:useLocalDpi xmlns:a14="http://schemas.microsoft.com/office/drawing/2010/main" val="0"/>
              </a:ext>
            </a:extLst>
          </a:blip>
          <a:srcRect t="27199"/>
          <a:stretch/>
        </p:blipFill>
        <p:spPr bwMode="auto">
          <a:xfrm>
            <a:off x="0" y="-20663"/>
            <a:ext cx="9144000" cy="46806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algn="l"/>
            <a:r>
              <a:rPr lang="da-DK" dirty="0">
                <a:solidFill>
                  <a:schemeClr val="bg1"/>
                </a:solidFill>
              </a:rPr>
              <a:t>Spillereglerne på forløbet</a:t>
            </a:r>
          </a:p>
        </p:txBody>
      </p:sp>
      <p:sp>
        <p:nvSpPr>
          <p:cNvPr id="3" name="Pladsholder til indhold 2"/>
          <p:cNvSpPr>
            <a:spLocks noGrp="1"/>
          </p:cNvSpPr>
          <p:nvPr>
            <p:ph idx="1"/>
          </p:nvPr>
        </p:nvSpPr>
        <p:spPr/>
        <p:txBody>
          <a:bodyPr/>
          <a:lstStyle/>
          <a:p>
            <a:endParaRPr lang="da-DK" dirty="0">
              <a:solidFill>
                <a:schemeClr val="bg1"/>
              </a:solidFill>
            </a:endParaRPr>
          </a:p>
        </p:txBody>
      </p:sp>
      <p:sp>
        <p:nvSpPr>
          <p:cNvPr id="5" name="Pladsholder til billede 4"/>
          <p:cNvSpPr>
            <a:spLocks noGrp="1"/>
          </p:cNvSpPr>
          <p:nvPr>
            <p:ph type="pic" sz="quarter" idx="15"/>
          </p:nvPr>
        </p:nvSpPr>
        <p:spPr/>
      </p:sp>
    </p:spTree>
    <p:extLst>
      <p:ext uri="{BB962C8B-B14F-4D97-AF65-F5344CB8AC3E}">
        <p14:creationId xmlns:p14="http://schemas.microsoft.com/office/powerpoint/2010/main" val="5200711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07504" y="240566"/>
            <a:ext cx="8928992" cy="675000"/>
          </a:xfrm>
        </p:spPr>
        <p:txBody>
          <a:bodyPr/>
          <a:lstStyle/>
          <a:p>
            <a:pPr eaLnBrk="1" hangingPunct="1"/>
            <a:r>
              <a:rPr lang="da-DK" altLang="da-DK" sz="2200" b="1" dirty="0"/>
              <a:t>Forskellige præferencer – et eksempel</a:t>
            </a:r>
          </a:p>
        </p:txBody>
      </p:sp>
      <p:sp>
        <p:nvSpPr>
          <p:cNvPr id="301059" name="Rectangle 3"/>
          <p:cNvSpPr>
            <a:spLocks noGrp="1" noChangeArrowheads="1"/>
          </p:cNvSpPr>
          <p:nvPr>
            <p:ph idx="1"/>
          </p:nvPr>
        </p:nvSpPr>
        <p:spPr>
          <a:xfrm>
            <a:off x="1331640" y="807262"/>
            <a:ext cx="6552728" cy="4034651"/>
          </a:xfrm>
        </p:spPr>
        <p:txBody>
          <a:bodyPr/>
          <a:lstStyle/>
          <a:p>
            <a:pPr>
              <a:lnSpc>
                <a:spcPct val="90000"/>
              </a:lnSpc>
            </a:pPr>
            <a:r>
              <a:rPr lang="da-DK" altLang="da-DK" sz="1050" dirty="0"/>
              <a:t>Knut er daglig leder for en lille videns-virksomhed. Han har samlet ledergruppen for at diskutere en mulig fusion med en konkurrerende virksomhed af tilsvarende størrelse. Der er udarbejdet en konsulentrapport, som entydigt konkluderer, at en sammenlægning vil give store gevinster fagligt, markedsmæssigt og økonomisk. Knut har vist det konkluderende diagram fra konsulentrapporten og inviterer ledergruppen til at kommentere.</a:t>
            </a:r>
            <a:br>
              <a:rPr lang="da-DK" altLang="da-DK" sz="1050" dirty="0"/>
            </a:br>
            <a:endParaRPr lang="da-DK" altLang="da-DK" sz="1050" dirty="0"/>
          </a:p>
          <a:p>
            <a:pPr>
              <a:lnSpc>
                <a:spcPct val="90000"/>
              </a:lnSpc>
            </a:pPr>
            <a:r>
              <a:rPr lang="da-DK" altLang="da-DK" sz="1050" b="1" dirty="0"/>
              <a:t>Anne</a:t>
            </a:r>
            <a:r>
              <a:rPr lang="da-DK" altLang="da-DK" sz="1050" dirty="0"/>
              <a:t>: - Ja, men tror vi på dette?</a:t>
            </a:r>
          </a:p>
          <a:p>
            <a:pPr>
              <a:lnSpc>
                <a:spcPct val="90000"/>
              </a:lnSpc>
            </a:pPr>
            <a:r>
              <a:rPr lang="da-DK" altLang="da-DK" sz="1050" b="1" dirty="0"/>
              <a:t>Knut</a:t>
            </a:r>
            <a:r>
              <a:rPr lang="da-DK" altLang="da-DK" sz="1050" dirty="0"/>
              <a:t> (peger mod tallene og graferne fra projektoren): - Tja, tallenes tale er jo rimelig klar. Analyserne viser, at vi har meget at hente.</a:t>
            </a:r>
          </a:p>
          <a:p>
            <a:pPr>
              <a:lnSpc>
                <a:spcPct val="90000"/>
              </a:lnSpc>
            </a:pPr>
            <a:br>
              <a:rPr lang="da-DK" altLang="da-DK" sz="1050" b="1" dirty="0"/>
            </a:br>
            <a:r>
              <a:rPr lang="da-DK" altLang="da-DK" sz="1050" b="1" dirty="0"/>
              <a:t>Anne</a:t>
            </a:r>
            <a:r>
              <a:rPr lang="da-DK" altLang="da-DK" sz="1050" dirty="0"/>
              <a:t>: - Ja, det ser jeg. Men der er noget, der skurrer her. De er vores største konkurrent, og vi ved, at de står for noget helt andet, end vi gør. Vi har mere end én gang snakket om, hvordan det må være at arbejde der. Og nu skal vi pludselig slå os sammen – nej, jeg ved ikke . . .</a:t>
            </a:r>
          </a:p>
          <a:p>
            <a:pPr>
              <a:lnSpc>
                <a:spcPct val="90000"/>
              </a:lnSpc>
            </a:pPr>
            <a:r>
              <a:rPr lang="da-DK" altLang="da-DK" sz="1050" b="1" dirty="0"/>
              <a:t>Knut</a:t>
            </a:r>
            <a:r>
              <a:rPr lang="da-DK" altLang="da-DK" sz="1050" dirty="0"/>
              <a:t>: - Kan du begrunde din bekymring nærmere?</a:t>
            </a:r>
          </a:p>
          <a:p>
            <a:pPr>
              <a:lnSpc>
                <a:spcPct val="90000"/>
              </a:lnSpc>
            </a:pPr>
            <a:br>
              <a:rPr lang="da-DK" altLang="da-DK" sz="1050" b="1" dirty="0"/>
            </a:br>
            <a:r>
              <a:rPr lang="da-DK" altLang="da-DK" sz="1050" b="1" dirty="0"/>
              <a:t>Anne</a:t>
            </a:r>
            <a:r>
              <a:rPr lang="da-DK" altLang="da-DK" sz="1050" dirty="0"/>
              <a:t>: - Jeg er bare ikke sikker på, at jeg tror, at dette vil gå godt. Der er noget med sjælen i virksomheden, vi har opbygget, hele vores identitet – jeg er bange for, at vi vil miste noget vigtigt, hvis vi gør det her.</a:t>
            </a:r>
          </a:p>
          <a:p>
            <a:pPr>
              <a:lnSpc>
                <a:spcPct val="90000"/>
              </a:lnSpc>
            </a:pPr>
            <a:r>
              <a:rPr lang="da-DK" altLang="da-DK" sz="1050" b="1" dirty="0"/>
              <a:t>Knut</a:t>
            </a:r>
            <a:r>
              <a:rPr lang="da-DK" altLang="da-DK" sz="1050" dirty="0"/>
              <a:t>: - Jeg er fortsat ikke sikker på, at jeg forstår, hvad du mener. Konsulentrapporten viser også, hvordan vi kan designe et nyt fælles logo med en strategi for branding, så dette ser jeg ikke som et logisk argument imod fusionen.</a:t>
            </a:r>
          </a:p>
          <a:p>
            <a:pPr>
              <a:lnSpc>
                <a:spcPct val="90000"/>
              </a:lnSpc>
            </a:pPr>
            <a:br>
              <a:rPr lang="da-DK" altLang="da-DK" sz="1050" b="1" dirty="0"/>
            </a:br>
            <a:r>
              <a:rPr lang="da-DK" altLang="da-DK" sz="1050" b="1" dirty="0"/>
              <a:t>Anne</a:t>
            </a:r>
            <a:r>
              <a:rPr lang="da-DK" altLang="da-DK" sz="1050" dirty="0"/>
              <a:t>: - Ja, lad mig sige det lige ud, jeg kan ikke lide dem, og jeg har en fornemmelse af, at dette ikke er det rigtige for os at gøre.</a:t>
            </a:r>
          </a:p>
          <a:p>
            <a:pPr>
              <a:lnSpc>
                <a:spcPct val="90000"/>
              </a:lnSpc>
            </a:pPr>
            <a:r>
              <a:rPr lang="da-DK" altLang="da-DK" sz="1050" b="1" dirty="0"/>
              <a:t>Knut</a:t>
            </a:r>
            <a:r>
              <a:rPr lang="da-DK" altLang="da-DK" sz="1050" dirty="0"/>
              <a:t>: - Er der andre, der har kommentarer?</a:t>
            </a:r>
          </a:p>
          <a:p>
            <a:pPr>
              <a:lnSpc>
                <a:spcPct val="90000"/>
              </a:lnSpc>
            </a:pPr>
            <a:endParaRPr lang="da-DK" altLang="da-DK" sz="1050" i="1" dirty="0"/>
          </a:p>
        </p:txBody>
      </p:sp>
    </p:spTree>
    <p:extLst>
      <p:ext uri="{BB962C8B-B14F-4D97-AF65-F5344CB8AC3E}">
        <p14:creationId xmlns:p14="http://schemas.microsoft.com/office/powerpoint/2010/main" val="332130869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p:txBody>
          <a:bodyPr/>
          <a:lstStyle/>
          <a:p>
            <a:pPr algn="ctr" eaLnBrk="1" hangingPunct="1"/>
            <a:r>
              <a:rPr lang="da-DK" altLang="en-US" sz="2200" b="1" dirty="0"/>
              <a:t>Orientering/ Livsstil </a:t>
            </a:r>
          </a:p>
        </p:txBody>
      </p:sp>
      <p:sp>
        <p:nvSpPr>
          <p:cNvPr id="302083" name="Pladsholder til indhold 40"/>
          <p:cNvSpPr>
            <a:spLocks noGrp="1"/>
          </p:cNvSpPr>
          <p:nvPr>
            <p:ph idx="1"/>
          </p:nvPr>
        </p:nvSpPr>
        <p:spPr>
          <a:xfrm>
            <a:off x="756000" y="905470"/>
            <a:ext cx="3673124" cy="3394472"/>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J</a:t>
            </a:r>
            <a:endParaRPr lang="da-DK" altLang="en-US" sz="1350" dirty="0"/>
          </a:p>
          <a:p>
            <a:pPr algn="ctr" eaLnBrk="1" hangingPunct="1">
              <a:buFont typeface="Wingdings" pitchFamily="2" charset="2"/>
              <a:buNone/>
            </a:pPr>
            <a:r>
              <a:rPr kumimoji="1" lang="da-DK" altLang="en-US" sz="1600" dirty="0"/>
              <a:t>Klarhed/retning</a:t>
            </a:r>
          </a:p>
          <a:p>
            <a:pPr algn="ctr" eaLnBrk="1" hangingPunct="1">
              <a:buFont typeface="Wingdings" pitchFamily="2" charset="2"/>
              <a:buNone/>
            </a:pPr>
            <a:r>
              <a:rPr kumimoji="1" lang="da-DK" altLang="en-US" sz="1600" dirty="0"/>
              <a:t>Mål</a:t>
            </a:r>
          </a:p>
          <a:p>
            <a:pPr algn="ctr" eaLnBrk="1" hangingPunct="1">
              <a:buFont typeface="Wingdings" pitchFamily="2" charset="2"/>
              <a:buNone/>
            </a:pPr>
            <a:r>
              <a:rPr kumimoji="1" lang="da-DK" altLang="en-US" sz="1600" dirty="0"/>
              <a:t>Handling - NU</a:t>
            </a:r>
          </a:p>
          <a:p>
            <a:pPr algn="ctr" eaLnBrk="1" hangingPunct="1">
              <a:buFont typeface="Wingdings" pitchFamily="2" charset="2"/>
              <a:buNone/>
            </a:pPr>
            <a:r>
              <a:rPr kumimoji="1" lang="da-DK" altLang="en-US" sz="1600" dirty="0"/>
              <a:t>Tid &amp; tidsfrister</a:t>
            </a:r>
          </a:p>
          <a:p>
            <a:pPr algn="ctr" eaLnBrk="1" hangingPunct="1">
              <a:buFont typeface="Wingdings" pitchFamily="2" charset="2"/>
              <a:buNone/>
            </a:pPr>
            <a:r>
              <a:rPr kumimoji="1" lang="da-DK" altLang="en-US" sz="1600" dirty="0"/>
              <a:t>Afslutning/afklaring</a:t>
            </a:r>
          </a:p>
          <a:p>
            <a:pPr algn="ctr" eaLnBrk="1" hangingPunct="1">
              <a:buFont typeface="Wingdings" pitchFamily="2" charset="2"/>
              <a:buNone/>
            </a:pPr>
            <a:r>
              <a:rPr kumimoji="1" lang="da-DK" altLang="en-US" sz="1600" dirty="0"/>
              <a:t>Produkt</a:t>
            </a:r>
          </a:p>
        </p:txBody>
      </p:sp>
      <p:sp>
        <p:nvSpPr>
          <p:cNvPr id="302084" name="Pladsholder til indhold 41"/>
          <p:cNvSpPr>
            <a:spLocks noGrp="1"/>
          </p:cNvSpPr>
          <p:nvPr>
            <p:ph sz="quarter" idx="13"/>
          </p:nvPr>
        </p:nvSpPr>
        <p:spPr>
          <a:xfrm>
            <a:off x="4716424" y="915566"/>
            <a:ext cx="3672000" cy="3393900"/>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P</a:t>
            </a:r>
            <a:endParaRPr lang="da-DK" altLang="en-US" sz="1350" dirty="0"/>
          </a:p>
          <a:p>
            <a:pPr algn="ctr" eaLnBrk="1" hangingPunct="1">
              <a:buFont typeface="Wingdings" pitchFamily="2" charset="2"/>
              <a:buNone/>
            </a:pPr>
            <a:r>
              <a:rPr kumimoji="1" lang="da-DK" altLang="en-US" sz="1600" dirty="0"/>
              <a:t>Informationsindsamling</a:t>
            </a:r>
          </a:p>
          <a:p>
            <a:pPr algn="ctr" eaLnBrk="1" hangingPunct="1">
              <a:buFont typeface="Wingdings" pitchFamily="2" charset="2"/>
              <a:buNone/>
            </a:pPr>
            <a:r>
              <a:rPr kumimoji="1" lang="da-DK" altLang="en-US" sz="1600" dirty="0"/>
              <a:t>Afsøgning</a:t>
            </a:r>
          </a:p>
          <a:p>
            <a:pPr algn="ctr" eaLnBrk="1" hangingPunct="1">
              <a:buFont typeface="Wingdings" pitchFamily="2" charset="2"/>
              <a:buNone/>
            </a:pPr>
            <a:r>
              <a:rPr kumimoji="1" lang="da-DK" altLang="en-US" sz="1600" dirty="0"/>
              <a:t>Fleksibilitet</a:t>
            </a:r>
          </a:p>
          <a:p>
            <a:pPr algn="ctr" eaLnBrk="1" hangingPunct="1">
              <a:buFont typeface="Wingdings" pitchFamily="2" charset="2"/>
              <a:buNone/>
            </a:pPr>
            <a:r>
              <a:rPr kumimoji="1" lang="da-DK" altLang="en-US" sz="1600" dirty="0"/>
              <a:t>Forandre planer</a:t>
            </a:r>
          </a:p>
          <a:p>
            <a:pPr algn="ctr" eaLnBrk="1" hangingPunct="1">
              <a:buFont typeface="Wingdings" pitchFamily="2" charset="2"/>
              <a:buNone/>
            </a:pPr>
            <a:r>
              <a:rPr kumimoji="1" lang="da-DK" altLang="en-US" sz="1600" dirty="0"/>
              <a:t>Spontanitet</a:t>
            </a:r>
          </a:p>
          <a:p>
            <a:pPr algn="ctr" eaLnBrk="1" hangingPunct="1">
              <a:buFont typeface="Wingdings" pitchFamily="2" charset="2"/>
              <a:buNone/>
            </a:pPr>
            <a:r>
              <a:rPr kumimoji="1" lang="da-DK" altLang="en-US" sz="1600" dirty="0"/>
              <a:t>Proces</a:t>
            </a:r>
          </a:p>
        </p:txBody>
      </p:sp>
      <p:grpSp>
        <p:nvGrpSpPr>
          <p:cNvPr id="7" name="Gruppe 7">
            <a:extLst>
              <a:ext uri="{FF2B5EF4-FFF2-40B4-BE49-F238E27FC236}">
                <a16:creationId xmlns:a16="http://schemas.microsoft.com/office/drawing/2014/main" id="{5A400B3B-76C9-6E4C-AEFA-67AD8692C59E}"/>
              </a:ext>
            </a:extLst>
          </p:cNvPr>
          <p:cNvGrpSpPr/>
          <p:nvPr/>
        </p:nvGrpSpPr>
        <p:grpSpPr>
          <a:xfrm>
            <a:off x="6084168" y="627534"/>
            <a:ext cx="1888445" cy="1828855"/>
            <a:chOff x="5508104" y="1136808"/>
            <a:chExt cx="2664296" cy="2580224"/>
          </a:xfrm>
        </p:grpSpPr>
        <p:pic>
          <p:nvPicPr>
            <p:cNvPr id="8" name="Billede 32">
              <a:extLst>
                <a:ext uri="{FF2B5EF4-FFF2-40B4-BE49-F238E27FC236}">
                  <a16:creationId xmlns:a16="http://schemas.microsoft.com/office/drawing/2014/main" id="{3B8C4F3A-A5FD-4841-A3B1-AB9E1182B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420888"/>
              <a:ext cx="1296144" cy="1296144"/>
            </a:xfrm>
            <a:prstGeom prst="rect">
              <a:avLst/>
            </a:prstGeom>
          </p:spPr>
        </p:pic>
        <p:pic>
          <p:nvPicPr>
            <p:cNvPr id="9" name="Billede 6">
              <a:extLst>
                <a:ext uri="{FF2B5EF4-FFF2-40B4-BE49-F238E27FC236}">
                  <a16:creationId xmlns:a16="http://schemas.microsoft.com/office/drawing/2014/main" id="{D6F8FE8B-DAF2-044E-9BED-7D0A7B237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136808"/>
              <a:ext cx="2016224" cy="1932151"/>
            </a:xfrm>
            <a:prstGeom prst="rect">
              <a:avLst/>
            </a:prstGeom>
          </p:spPr>
        </p:pic>
      </p:grpSp>
      <p:pic>
        <p:nvPicPr>
          <p:cNvPr id="10" name="Billede 30">
            <a:extLst>
              <a:ext uri="{FF2B5EF4-FFF2-40B4-BE49-F238E27FC236}">
                <a16:creationId xmlns:a16="http://schemas.microsoft.com/office/drawing/2014/main" id="{6FEAFFFB-F728-1E4A-B545-CCF908C21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915566"/>
            <a:ext cx="1485098" cy="1525601"/>
          </a:xfrm>
          <a:prstGeom prst="rect">
            <a:avLst/>
          </a:prstGeom>
        </p:spPr>
      </p:pic>
    </p:spTree>
    <p:extLst>
      <p:ext uri="{BB962C8B-B14F-4D97-AF65-F5344CB8AC3E}">
        <p14:creationId xmlns:p14="http://schemas.microsoft.com/office/powerpoint/2010/main" val="3780353594"/>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059"/>
          <p:cNvSpPr>
            <a:spLocks noGrp="1" noChangeArrowheads="1"/>
          </p:cNvSpPr>
          <p:nvPr>
            <p:ph type="title"/>
          </p:nvPr>
        </p:nvSpPr>
        <p:spPr>
          <a:xfrm>
            <a:off x="770400" y="141480"/>
            <a:ext cx="7599600" cy="675000"/>
          </a:xfrm>
        </p:spPr>
        <p:txBody>
          <a:bodyPr/>
          <a:lstStyle/>
          <a:p>
            <a:pPr algn="ctr" eaLnBrk="1" hangingPunct="1">
              <a:buClr>
                <a:schemeClr val="bg2"/>
              </a:buClr>
            </a:pPr>
            <a:r>
              <a:rPr lang="da-DK" altLang="da-DK" sz="2475" b="1" dirty="0"/>
              <a:t>Orientering</a:t>
            </a:r>
          </a:p>
        </p:txBody>
      </p:sp>
      <p:grpSp>
        <p:nvGrpSpPr>
          <p:cNvPr id="296965" name="Gruppe 29"/>
          <p:cNvGrpSpPr>
            <a:grpSpLocks/>
          </p:cNvGrpSpPr>
          <p:nvPr/>
        </p:nvGrpSpPr>
        <p:grpSpPr bwMode="auto">
          <a:xfrm>
            <a:off x="1444328" y="1285878"/>
            <a:ext cx="6296025" cy="622787"/>
            <a:chOff x="785786" y="2015471"/>
            <a:chExt cx="7572428" cy="829845"/>
          </a:xfrm>
        </p:grpSpPr>
        <p:sp>
          <p:nvSpPr>
            <p:cNvPr id="22" name="Tekstboks 21"/>
            <p:cNvSpPr txBox="1"/>
            <p:nvPr/>
          </p:nvSpPr>
          <p:spPr>
            <a:xfrm>
              <a:off x="785786" y="2045615"/>
              <a:ext cx="1584335" cy="461367"/>
            </a:xfrm>
            <a:prstGeom prst="rect">
              <a:avLst/>
            </a:prstGeom>
            <a:noFill/>
          </p:spPr>
          <p:txBody>
            <a:bodyPr>
              <a:spAutoFit/>
            </a:bodyPr>
            <a:lstStyle/>
            <a:p>
              <a:pPr>
                <a:defRPr/>
              </a:pPr>
              <a:r>
                <a:rPr kumimoji="1" lang="da-DK" sz="1650" dirty="0">
                  <a:latin typeface="+mj-lt"/>
                </a:rPr>
                <a:t>Vurdering</a:t>
              </a:r>
              <a:endParaRPr lang="da-DK" sz="1650" dirty="0">
                <a:latin typeface="+mj-lt"/>
              </a:endParaRPr>
            </a:p>
          </p:txBody>
        </p:sp>
        <p:sp>
          <p:nvSpPr>
            <p:cNvPr id="23" name="Tekstboks 22"/>
            <p:cNvSpPr txBox="1"/>
            <p:nvPr/>
          </p:nvSpPr>
          <p:spPr>
            <a:xfrm>
              <a:off x="6858014" y="2045615"/>
              <a:ext cx="1500200" cy="799701"/>
            </a:xfrm>
            <a:prstGeom prst="rect">
              <a:avLst/>
            </a:prstGeom>
            <a:noFill/>
          </p:spPr>
          <p:txBody>
            <a:bodyPr>
              <a:spAutoFit/>
            </a:bodyPr>
            <a:lstStyle/>
            <a:p>
              <a:pPr>
                <a:defRPr/>
              </a:pPr>
              <a:r>
                <a:rPr kumimoji="1" lang="da-DK" sz="1650" dirty="0">
                  <a:latin typeface="+mj-lt"/>
                </a:rPr>
                <a:t>Opfattelse</a:t>
              </a:r>
              <a:endParaRPr lang="da-DK" sz="1650" dirty="0">
                <a:latin typeface="+mj-lt"/>
              </a:endParaRPr>
            </a:p>
          </p:txBody>
        </p:sp>
        <p:sp>
          <p:nvSpPr>
            <p:cNvPr id="24" name="Tekstboks 23"/>
            <p:cNvSpPr txBox="1"/>
            <p:nvPr/>
          </p:nvSpPr>
          <p:spPr>
            <a:xfrm>
              <a:off x="2246295" y="2015471"/>
              <a:ext cx="357188" cy="451113"/>
            </a:xfrm>
            <a:prstGeom prst="rect">
              <a:avLst/>
            </a:prstGeom>
            <a:noFill/>
          </p:spPr>
          <p:txBody>
            <a:bodyPr>
              <a:spAutoFit/>
            </a:bodyPr>
            <a:lstStyle/>
            <a:p>
              <a:pPr>
                <a:defRPr/>
              </a:pPr>
              <a:r>
                <a:rPr lang="da-DK" sz="1600" b="1" dirty="0">
                  <a:latin typeface="+mj-lt"/>
                </a:rPr>
                <a:t>J</a:t>
              </a:r>
            </a:p>
          </p:txBody>
        </p:sp>
        <p:sp>
          <p:nvSpPr>
            <p:cNvPr id="25" name="Tekstboks 24"/>
            <p:cNvSpPr txBox="1"/>
            <p:nvPr/>
          </p:nvSpPr>
          <p:spPr>
            <a:xfrm>
              <a:off x="6500826" y="2015471"/>
              <a:ext cx="357188" cy="451113"/>
            </a:xfrm>
            <a:prstGeom prst="rect">
              <a:avLst/>
            </a:prstGeom>
            <a:noFill/>
          </p:spPr>
          <p:txBody>
            <a:bodyPr>
              <a:spAutoFit/>
            </a:bodyPr>
            <a:lstStyle/>
            <a:p>
              <a:pPr>
                <a:defRPr/>
              </a:pPr>
              <a:r>
                <a:rPr lang="da-DK" sz="1600" b="1" dirty="0">
                  <a:latin typeface="+mj-lt"/>
                </a:rPr>
                <a:t>P</a:t>
              </a:r>
            </a:p>
          </p:txBody>
        </p:sp>
        <p:cxnSp>
          <p:nvCxnSpPr>
            <p:cNvPr id="29" name="Lige forbindelse 28"/>
            <p:cNvCxnSpPr/>
            <p:nvPr/>
          </p:nvCxnSpPr>
          <p:spPr>
            <a:xfrm rot="5400000">
              <a:off x="4408580" y="2272480"/>
              <a:ext cx="287153" cy="15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Line 2053"/>
          <p:cNvSpPr>
            <a:spLocks noChangeShapeType="1"/>
          </p:cNvSpPr>
          <p:nvPr/>
        </p:nvSpPr>
        <p:spPr bwMode="auto">
          <a:xfrm>
            <a:off x="3216452" y="1470852"/>
            <a:ext cx="2628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13" name="Line 2054"/>
          <p:cNvSpPr>
            <a:spLocks noChangeShapeType="1"/>
          </p:cNvSpPr>
          <p:nvPr/>
        </p:nvSpPr>
        <p:spPr bwMode="auto">
          <a:xfrm>
            <a:off x="4559477" y="1356552"/>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14" name="Pladsholder til indhold 20">
            <a:extLst>
              <a:ext uri="{FF2B5EF4-FFF2-40B4-BE49-F238E27FC236}">
                <a16:creationId xmlns:a16="http://schemas.microsoft.com/office/drawing/2014/main" id="{446101A6-2394-1A42-85FF-3AD92549D0EA}"/>
              </a:ext>
            </a:extLst>
          </p:cNvPr>
          <p:cNvSpPr txBox="1">
            <a:spLocks/>
          </p:cNvSpPr>
          <p:nvPr/>
        </p:nvSpPr>
        <p:spPr>
          <a:xfrm>
            <a:off x="4464295" y="2058170"/>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eaLnBrk="0" fontAlgn="ctr" hangingPunct="0">
              <a:spcBef>
                <a:spcPts val="900"/>
              </a:spcBef>
              <a:buFont typeface="Arial" panose="020B0604020202020204" pitchFamily="34" charset="0"/>
              <a:buChar char="•"/>
            </a:pPr>
            <a:r>
              <a:rPr kumimoji="1" lang="da-DK" sz="1500" dirty="0"/>
              <a:t>Foretrækker frihed til at gå på opdagelse  uden grænser</a:t>
            </a:r>
            <a:endParaRPr lang="da-DK" sz="1500" dirty="0"/>
          </a:p>
          <a:p>
            <a:pPr marL="257175" indent="-257175" eaLnBrk="0" fontAlgn="ctr" hangingPunct="0">
              <a:spcBef>
                <a:spcPts val="900"/>
              </a:spcBef>
              <a:buFont typeface="Arial" panose="020B0604020202020204" pitchFamily="34" charset="0"/>
              <a:buChar char="•"/>
            </a:pPr>
            <a:r>
              <a:rPr kumimoji="1" lang="da-DK" sz="1500" dirty="0"/>
              <a:t>Kan lide at bevare muligheder åbne</a:t>
            </a:r>
            <a:endParaRPr lang="da-DK" sz="1500" dirty="0"/>
          </a:p>
          <a:p>
            <a:pPr marL="257175" indent="-257175" eaLnBrk="0" fontAlgn="ctr" hangingPunct="0">
              <a:spcBef>
                <a:spcPts val="900"/>
              </a:spcBef>
              <a:buFont typeface="Arial" panose="020B0604020202020204" pitchFamily="34" charset="0"/>
              <a:buChar char="•"/>
            </a:pPr>
            <a:r>
              <a:rPr kumimoji="1" lang="da-DK" sz="1500" dirty="0"/>
              <a:t>Foretrækker en fleksibel livsstil</a:t>
            </a:r>
            <a:endParaRPr lang="da-DK" sz="1500" dirty="0"/>
          </a:p>
          <a:p>
            <a:pPr marL="257175" indent="-257175" eaLnBrk="0" fontAlgn="ctr" hangingPunct="0">
              <a:spcBef>
                <a:spcPts val="900"/>
              </a:spcBef>
              <a:buFont typeface="Arial" panose="020B0604020202020204" pitchFamily="34" charset="0"/>
              <a:buChar char="•"/>
            </a:pPr>
            <a:r>
              <a:rPr kumimoji="1" lang="da-DK" sz="1500" dirty="0"/>
              <a:t>Kan lide at flyde med strømmen</a:t>
            </a:r>
            <a:endParaRPr lang="da-DK" sz="1500" dirty="0"/>
          </a:p>
          <a:p>
            <a:pPr marL="257175" indent="-257175" eaLnBrk="0" fontAlgn="ctr" hangingPunct="0">
              <a:spcBef>
                <a:spcPts val="900"/>
              </a:spcBef>
              <a:buFont typeface="Arial" panose="020B0604020202020204" pitchFamily="34" charset="0"/>
              <a:buChar char="•"/>
            </a:pPr>
            <a:r>
              <a:rPr kumimoji="1" lang="da-DK" sz="1500" dirty="0"/>
              <a:t>Foretrækker at opleve tingene, </a:t>
            </a:r>
            <a:br>
              <a:rPr kumimoji="1" lang="da-DK" sz="1500" dirty="0"/>
            </a:br>
            <a:r>
              <a:rPr kumimoji="1" lang="da-DK" sz="1500" dirty="0"/>
              <a:t>som de kommer</a:t>
            </a:r>
            <a:endParaRPr lang="da-DK" sz="1500" dirty="0"/>
          </a:p>
          <a:p>
            <a:pPr indent="-285743">
              <a:lnSpc>
                <a:spcPct val="120000"/>
              </a:lnSpc>
              <a:spcBef>
                <a:spcPts val="900"/>
              </a:spcBef>
              <a:buFont typeface="Arial" panose="020B0604020202020204" pitchFamily="34" charset="0"/>
              <a:buChar char="•"/>
              <a:defRPr/>
            </a:pPr>
            <a:endParaRPr kumimoji="1" lang="da-DK" altLang="da-DK" sz="1500" dirty="0"/>
          </a:p>
        </p:txBody>
      </p:sp>
      <p:sp>
        <p:nvSpPr>
          <p:cNvPr id="16" name="Pladsholder til indhold 20">
            <a:extLst>
              <a:ext uri="{FF2B5EF4-FFF2-40B4-BE49-F238E27FC236}">
                <a16:creationId xmlns:a16="http://schemas.microsoft.com/office/drawing/2014/main" id="{F814CB7D-78A3-014A-BB19-26001A869B56}"/>
              </a:ext>
            </a:extLst>
          </p:cNvPr>
          <p:cNvSpPr txBox="1">
            <a:spLocks/>
          </p:cNvSpPr>
          <p:nvPr/>
        </p:nvSpPr>
        <p:spPr>
          <a:xfrm>
            <a:off x="179512" y="2050972"/>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eaLnBrk="0" fontAlgn="ctr" hangingPunct="0">
              <a:spcBef>
                <a:spcPts val="900"/>
              </a:spcBef>
            </a:pPr>
            <a:r>
              <a:rPr kumimoji="1" lang="da-DK" sz="1500" dirty="0"/>
              <a:t>Foretrækker klare rammer og </a:t>
            </a:r>
            <a:br>
              <a:rPr kumimoji="1" lang="da-DK" sz="1500" dirty="0"/>
            </a:br>
            <a:r>
              <a:rPr kumimoji="1" lang="da-DK" sz="1500" dirty="0"/>
              <a:t>faste kategorier</a:t>
            </a:r>
            <a:endParaRPr lang="da-DK" sz="1500" dirty="0"/>
          </a:p>
          <a:p>
            <a:pPr algn="r" eaLnBrk="0" fontAlgn="ctr" hangingPunct="0">
              <a:spcBef>
                <a:spcPts val="900"/>
              </a:spcBef>
            </a:pPr>
            <a:r>
              <a:rPr kumimoji="1" lang="da-DK" sz="1500" dirty="0"/>
              <a:t>Kan lide at afslutte sager</a:t>
            </a:r>
            <a:endParaRPr lang="da-DK" sz="1500" dirty="0"/>
          </a:p>
          <a:p>
            <a:pPr algn="r" eaLnBrk="0" fontAlgn="ctr" hangingPunct="0">
              <a:spcBef>
                <a:spcPts val="900"/>
              </a:spcBef>
            </a:pPr>
            <a:r>
              <a:rPr kumimoji="1" lang="da-DK" sz="1500" dirty="0"/>
              <a:t>Foretrækker en organiseret livsstil</a:t>
            </a:r>
            <a:endParaRPr lang="da-DK" sz="1500" dirty="0"/>
          </a:p>
          <a:p>
            <a:pPr algn="r" eaLnBrk="0" fontAlgn="ctr" hangingPunct="0">
              <a:spcBef>
                <a:spcPts val="900"/>
              </a:spcBef>
            </a:pPr>
            <a:r>
              <a:rPr kumimoji="1" lang="da-DK" sz="1500" dirty="0"/>
              <a:t>Kan lide orden og struktur</a:t>
            </a:r>
            <a:endParaRPr lang="da-DK" sz="1500" dirty="0"/>
          </a:p>
          <a:p>
            <a:pPr algn="r" eaLnBrk="0" fontAlgn="ctr" hangingPunct="0">
              <a:spcBef>
                <a:spcPts val="900"/>
              </a:spcBef>
            </a:pPr>
            <a:r>
              <a:rPr kumimoji="1" lang="da-DK" sz="1500" dirty="0"/>
              <a:t>Kan lide at have </a:t>
            </a:r>
            <a:br>
              <a:rPr kumimoji="1" lang="da-DK" sz="1500" dirty="0"/>
            </a:br>
            <a:r>
              <a:rPr kumimoji="1" lang="da-DK" sz="1500" dirty="0"/>
              <a:t>styr på tingene</a:t>
            </a:r>
            <a:endParaRPr lang="da-DK" sz="1500" dirty="0"/>
          </a:p>
          <a:p>
            <a:pPr algn="r">
              <a:lnSpc>
                <a:spcPct val="120000"/>
              </a:lnSpc>
              <a:spcBef>
                <a:spcPts val="900"/>
              </a:spcBef>
              <a:defRPr/>
            </a:pPr>
            <a:endParaRPr kumimoji="1" lang="da-DK" altLang="da-DK" sz="1500" dirty="0"/>
          </a:p>
        </p:txBody>
      </p:sp>
    </p:spTree>
    <p:extLst>
      <p:ext uri="{BB962C8B-B14F-4D97-AF65-F5344CB8AC3E}">
        <p14:creationId xmlns:p14="http://schemas.microsoft.com/office/powerpoint/2010/main" val="91685868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e 14"/>
          <p:cNvGrpSpPr>
            <a:grpSpLocks/>
          </p:cNvGrpSpPr>
          <p:nvPr/>
        </p:nvGrpSpPr>
        <p:grpSpPr bwMode="auto">
          <a:xfrm>
            <a:off x="2964656" y="589360"/>
            <a:ext cx="3392091" cy="3543300"/>
            <a:chOff x="2428875" y="785813"/>
            <a:chExt cx="4522788" cy="4724400"/>
          </a:xfrm>
        </p:grpSpPr>
        <p:grpSp>
          <p:nvGrpSpPr>
            <p:cNvPr id="35851" name="Gruppe 9"/>
            <p:cNvGrpSpPr>
              <a:grpSpLocks/>
            </p:cNvGrpSpPr>
            <p:nvPr/>
          </p:nvGrpSpPr>
          <p:grpSpPr bwMode="auto">
            <a:xfrm>
              <a:off x="2428875" y="785813"/>
              <a:ext cx="4522788" cy="4724400"/>
              <a:chOff x="2428875" y="785813"/>
              <a:chExt cx="4522788" cy="4724400"/>
            </a:xfrm>
          </p:grpSpPr>
          <p:pic>
            <p:nvPicPr>
              <p:cNvPr id="35853" name="Picture 5" descr="K:\sannes billeder\Sticky-J-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875" y="785813"/>
                <a:ext cx="45227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Rektangel 7"/>
              <p:cNvSpPr>
                <a:spLocks noChangeArrowheads="1"/>
              </p:cNvSpPr>
              <p:nvPr/>
            </p:nvSpPr>
            <p:spPr bwMode="auto">
              <a:xfrm>
                <a:off x="5256076" y="1628800"/>
                <a:ext cx="1044116" cy="216024"/>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35852" name="Rektangel 10"/>
            <p:cNvSpPr>
              <a:spLocks noChangeArrowheads="1"/>
            </p:cNvSpPr>
            <p:nvPr/>
          </p:nvSpPr>
          <p:spPr bwMode="auto">
            <a:xfrm>
              <a:off x="3284066" y="5138349"/>
              <a:ext cx="1791990"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grpSp>
        <p:nvGrpSpPr>
          <p:cNvPr id="35843" name="Gruppe 2"/>
          <p:cNvGrpSpPr>
            <a:grpSpLocks/>
          </p:cNvGrpSpPr>
          <p:nvPr/>
        </p:nvGrpSpPr>
        <p:grpSpPr bwMode="auto">
          <a:xfrm>
            <a:off x="4193381" y="1502569"/>
            <a:ext cx="891779" cy="1200329"/>
            <a:chOff x="4175956" y="1867352"/>
            <a:chExt cx="1188132" cy="1600053"/>
          </a:xfrm>
        </p:grpSpPr>
        <p:sp>
          <p:nvSpPr>
            <p:cNvPr id="35849" name="Rektangel 3"/>
            <p:cNvSpPr>
              <a:spLocks noChangeArrowheads="1"/>
            </p:cNvSpPr>
            <p:nvPr/>
          </p:nvSpPr>
          <p:spPr bwMode="auto">
            <a:xfrm>
              <a:off x="4175956" y="2060847"/>
              <a:ext cx="1188132" cy="1163365"/>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464463" y="1867352"/>
              <a:ext cx="791559" cy="160005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J</a:t>
              </a:r>
            </a:p>
          </p:txBody>
        </p:sp>
      </p:grpSp>
      <p:sp>
        <p:nvSpPr>
          <p:cNvPr id="6" name="Rektangel 5"/>
          <p:cNvSpPr/>
          <p:nvPr/>
        </p:nvSpPr>
        <p:spPr>
          <a:xfrm>
            <a:off x="3006330" y="1531144"/>
            <a:ext cx="1187053" cy="323165"/>
          </a:xfrm>
          <a:prstGeom prst="rect">
            <a:avLst/>
          </a:prstGeom>
          <a:solidFill>
            <a:schemeClr val="bg2"/>
          </a:solidFill>
        </p:spPr>
        <p:txBody>
          <a:bodyPr>
            <a:spAutoFit/>
          </a:bodyPr>
          <a:lstStyle/>
          <a:p>
            <a:pPr algn="ctr">
              <a:defRPr/>
            </a:pPr>
            <a:r>
              <a:rPr lang="da-DK" sz="750" dirty="0">
                <a:latin typeface="+mj-lt"/>
              </a:rPr>
              <a:t>Foretrækker en</a:t>
            </a:r>
            <a:br>
              <a:rPr lang="da-DK" sz="750" dirty="0">
                <a:latin typeface="+mj-lt"/>
              </a:rPr>
            </a:br>
            <a:r>
              <a:rPr lang="da-DK" sz="750" dirty="0">
                <a:latin typeface="+mj-lt"/>
              </a:rPr>
              <a:t>organiseret livsstil</a:t>
            </a:r>
          </a:p>
        </p:txBody>
      </p:sp>
      <p:sp>
        <p:nvSpPr>
          <p:cNvPr id="9" name="Rektangel 8"/>
          <p:cNvSpPr/>
          <p:nvPr/>
        </p:nvSpPr>
        <p:spPr>
          <a:xfrm>
            <a:off x="5112545" y="1313260"/>
            <a:ext cx="1403747" cy="323165"/>
          </a:xfrm>
          <a:prstGeom prst="rect">
            <a:avLst/>
          </a:prstGeom>
          <a:solidFill>
            <a:schemeClr val="bg2"/>
          </a:solidFill>
        </p:spPr>
        <p:txBody>
          <a:bodyPr>
            <a:spAutoFit/>
          </a:bodyPr>
          <a:lstStyle/>
          <a:p>
            <a:pPr algn="ctr">
              <a:defRPr/>
            </a:pPr>
            <a:r>
              <a:rPr lang="da-DK" sz="750" dirty="0">
                <a:latin typeface="+mj-lt"/>
              </a:rPr>
              <a:t>Kan lide at have</a:t>
            </a:r>
            <a:br>
              <a:rPr lang="da-DK" sz="750" dirty="0">
                <a:latin typeface="+mj-lt"/>
              </a:rPr>
            </a:br>
            <a:r>
              <a:rPr lang="da-DK" sz="750" dirty="0">
                <a:latin typeface="+mj-lt"/>
              </a:rPr>
              <a:t>styr på tingene</a:t>
            </a:r>
          </a:p>
        </p:txBody>
      </p:sp>
      <p:sp>
        <p:nvSpPr>
          <p:cNvPr id="12" name="Rektangel 11"/>
          <p:cNvSpPr/>
          <p:nvPr/>
        </p:nvSpPr>
        <p:spPr>
          <a:xfrm>
            <a:off x="2903935" y="2943226"/>
            <a:ext cx="1403747" cy="323165"/>
          </a:xfrm>
          <a:prstGeom prst="rect">
            <a:avLst/>
          </a:prstGeom>
          <a:solidFill>
            <a:schemeClr val="bg2"/>
          </a:solidFill>
        </p:spPr>
        <p:txBody>
          <a:bodyPr>
            <a:spAutoFit/>
          </a:bodyPr>
          <a:lstStyle/>
          <a:p>
            <a:pPr algn="ctr">
              <a:defRPr/>
            </a:pPr>
            <a:r>
              <a:rPr lang="da-DK" sz="750" dirty="0">
                <a:latin typeface="+mj-lt"/>
              </a:rPr>
              <a:t>Kan lide orden og struktur</a:t>
            </a:r>
          </a:p>
        </p:txBody>
      </p:sp>
      <p:sp>
        <p:nvSpPr>
          <p:cNvPr id="13" name="Rektangel 12"/>
          <p:cNvSpPr/>
          <p:nvPr/>
        </p:nvSpPr>
        <p:spPr>
          <a:xfrm>
            <a:off x="5057775" y="2993232"/>
            <a:ext cx="1404938" cy="207749"/>
          </a:xfrm>
          <a:prstGeom prst="rect">
            <a:avLst/>
          </a:prstGeom>
          <a:solidFill>
            <a:schemeClr val="bg2"/>
          </a:solidFill>
        </p:spPr>
        <p:txBody>
          <a:bodyPr>
            <a:spAutoFit/>
          </a:bodyPr>
          <a:lstStyle/>
          <a:p>
            <a:pPr algn="ctr">
              <a:defRPr/>
            </a:pPr>
            <a:r>
              <a:rPr lang="da-DK" sz="750" dirty="0">
                <a:latin typeface="+mj-lt"/>
              </a:rPr>
              <a:t>Kan lide at afslutte sager</a:t>
            </a:r>
          </a:p>
        </p:txBody>
      </p:sp>
      <p:sp>
        <p:nvSpPr>
          <p:cNvPr id="14" name="Rektangel 13"/>
          <p:cNvSpPr/>
          <p:nvPr/>
        </p:nvSpPr>
        <p:spPr>
          <a:xfrm>
            <a:off x="3783806" y="4154091"/>
            <a:ext cx="1614488" cy="323165"/>
          </a:xfrm>
          <a:prstGeom prst="rect">
            <a:avLst/>
          </a:prstGeom>
          <a:solidFill>
            <a:schemeClr val="bg2"/>
          </a:solidFill>
        </p:spPr>
        <p:txBody>
          <a:bodyPr>
            <a:spAutoFit/>
          </a:bodyPr>
          <a:lstStyle/>
          <a:p>
            <a:pPr algn="ctr">
              <a:defRPr/>
            </a:pPr>
            <a:r>
              <a:rPr lang="da-DK" sz="750" dirty="0">
                <a:latin typeface="+mj-lt"/>
              </a:rPr>
              <a:t>Foretrækker klare rammer</a:t>
            </a:r>
            <a:br>
              <a:rPr lang="da-DK" sz="750" dirty="0">
                <a:latin typeface="+mj-lt"/>
              </a:rPr>
            </a:br>
            <a:r>
              <a:rPr lang="da-DK" sz="750" dirty="0">
                <a:latin typeface="+mj-lt"/>
              </a:rPr>
              <a:t>og faste kategorier</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103</a:t>
            </a:fld>
            <a:endParaRPr lang="da-DK" sz="750" b="1">
              <a:solidFill>
                <a:schemeClr val="tx2"/>
              </a:solidFill>
            </a:endParaRPr>
          </a:p>
        </p:txBody>
      </p:sp>
    </p:spTree>
    <p:extLst>
      <p:ext uri="{BB962C8B-B14F-4D97-AF65-F5344CB8AC3E}">
        <p14:creationId xmlns:p14="http://schemas.microsoft.com/office/powerpoint/2010/main" val="30393810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sannes billeder\Sticky-P-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078" y="696516"/>
            <a:ext cx="33480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7" name="Gruppe 2"/>
          <p:cNvGrpSpPr>
            <a:grpSpLocks/>
          </p:cNvGrpSpPr>
          <p:nvPr/>
        </p:nvGrpSpPr>
        <p:grpSpPr bwMode="auto">
          <a:xfrm>
            <a:off x="4218385" y="1502569"/>
            <a:ext cx="947738" cy="1200329"/>
            <a:chOff x="4175956" y="1867352"/>
            <a:chExt cx="1264245" cy="1600053"/>
          </a:xfrm>
        </p:grpSpPr>
        <p:sp>
          <p:nvSpPr>
            <p:cNvPr id="36873" name="Rektangel 3"/>
            <p:cNvSpPr>
              <a:spLocks noChangeArrowheads="1"/>
            </p:cNvSpPr>
            <p:nvPr/>
          </p:nvSpPr>
          <p:spPr bwMode="auto">
            <a:xfrm>
              <a:off x="4175956" y="2060847"/>
              <a:ext cx="1264245" cy="944117"/>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175956" y="1867352"/>
              <a:ext cx="792535" cy="160005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P</a:t>
              </a:r>
            </a:p>
          </p:txBody>
        </p:sp>
      </p:grpSp>
      <p:sp>
        <p:nvSpPr>
          <p:cNvPr id="6" name="Rektangel 5"/>
          <p:cNvSpPr/>
          <p:nvPr/>
        </p:nvSpPr>
        <p:spPr>
          <a:xfrm>
            <a:off x="2913461" y="1368029"/>
            <a:ext cx="1188244" cy="323165"/>
          </a:xfrm>
          <a:prstGeom prst="rect">
            <a:avLst/>
          </a:prstGeom>
          <a:solidFill>
            <a:schemeClr val="bg2"/>
          </a:solidFill>
        </p:spPr>
        <p:txBody>
          <a:bodyPr>
            <a:spAutoFit/>
          </a:bodyPr>
          <a:lstStyle/>
          <a:p>
            <a:pPr algn="ctr">
              <a:defRPr/>
            </a:pPr>
            <a:r>
              <a:rPr lang="da-DK" sz="750" dirty="0">
                <a:latin typeface="+mj-lt"/>
              </a:rPr>
              <a:t>Kan lide at bevare</a:t>
            </a:r>
            <a:br>
              <a:rPr lang="da-DK" sz="750" dirty="0">
                <a:latin typeface="+mj-lt"/>
              </a:rPr>
            </a:br>
            <a:r>
              <a:rPr lang="da-DK" sz="750" dirty="0">
                <a:latin typeface="+mj-lt"/>
              </a:rPr>
              <a:t>åbne muligheder</a:t>
            </a:r>
          </a:p>
        </p:txBody>
      </p:sp>
      <p:sp>
        <p:nvSpPr>
          <p:cNvPr id="9" name="Rektangel 8"/>
          <p:cNvSpPr/>
          <p:nvPr/>
        </p:nvSpPr>
        <p:spPr>
          <a:xfrm>
            <a:off x="4950619" y="1491854"/>
            <a:ext cx="1187054" cy="323165"/>
          </a:xfrm>
          <a:prstGeom prst="rect">
            <a:avLst/>
          </a:prstGeom>
          <a:solidFill>
            <a:schemeClr val="bg2"/>
          </a:solidFill>
        </p:spPr>
        <p:txBody>
          <a:bodyPr>
            <a:spAutoFit/>
          </a:bodyPr>
          <a:lstStyle/>
          <a:p>
            <a:pPr algn="ctr">
              <a:defRPr/>
            </a:pPr>
            <a:r>
              <a:rPr lang="da-DK" sz="750" dirty="0">
                <a:latin typeface="+mj-lt"/>
              </a:rPr>
              <a:t>Foretrækker en fleksibel livsstil</a:t>
            </a:r>
          </a:p>
        </p:txBody>
      </p:sp>
      <p:sp>
        <p:nvSpPr>
          <p:cNvPr id="10" name="Rektangel 9"/>
          <p:cNvSpPr/>
          <p:nvPr/>
        </p:nvSpPr>
        <p:spPr>
          <a:xfrm>
            <a:off x="4518422" y="2680098"/>
            <a:ext cx="1937147" cy="207749"/>
          </a:xfrm>
          <a:prstGeom prst="rect">
            <a:avLst/>
          </a:prstGeom>
          <a:solidFill>
            <a:schemeClr val="bg2"/>
          </a:solidFill>
        </p:spPr>
        <p:txBody>
          <a:bodyPr>
            <a:spAutoFit/>
          </a:bodyPr>
          <a:lstStyle/>
          <a:p>
            <a:pPr algn="ctr">
              <a:defRPr/>
            </a:pPr>
            <a:r>
              <a:rPr lang="da-DK" sz="750" dirty="0">
                <a:latin typeface="+mj-lt"/>
              </a:rPr>
              <a:t>Kan lide at flyde med strømmen</a:t>
            </a:r>
          </a:p>
        </p:txBody>
      </p:sp>
      <p:sp>
        <p:nvSpPr>
          <p:cNvPr id="11" name="Rektangel 10"/>
          <p:cNvSpPr/>
          <p:nvPr/>
        </p:nvSpPr>
        <p:spPr>
          <a:xfrm>
            <a:off x="2526508" y="2895600"/>
            <a:ext cx="1937147" cy="323165"/>
          </a:xfrm>
          <a:prstGeom prst="rect">
            <a:avLst/>
          </a:prstGeom>
          <a:solidFill>
            <a:schemeClr val="bg2"/>
          </a:solidFill>
        </p:spPr>
        <p:txBody>
          <a:bodyPr>
            <a:spAutoFit/>
          </a:bodyPr>
          <a:lstStyle/>
          <a:p>
            <a:pPr algn="ctr">
              <a:defRPr/>
            </a:pPr>
            <a:r>
              <a:rPr lang="da-DK" sz="750" dirty="0">
                <a:latin typeface="+mj-lt"/>
              </a:rPr>
              <a:t>Foretrækker frihed til at gå</a:t>
            </a:r>
            <a:br>
              <a:rPr lang="da-DK" sz="750" dirty="0">
                <a:latin typeface="+mj-lt"/>
              </a:rPr>
            </a:br>
            <a:r>
              <a:rPr lang="da-DK" sz="750" dirty="0">
                <a:latin typeface="+mj-lt"/>
              </a:rPr>
              <a:t>på opdagelse uden grænser</a:t>
            </a:r>
          </a:p>
        </p:txBody>
      </p:sp>
      <p:sp>
        <p:nvSpPr>
          <p:cNvPr id="12" name="Rektangel 11"/>
          <p:cNvSpPr/>
          <p:nvPr/>
        </p:nvSpPr>
        <p:spPr>
          <a:xfrm>
            <a:off x="3821906" y="4089798"/>
            <a:ext cx="1938338" cy="323165"/>
          </a:xfrm>
          <a:prstGeom prst="rect">
            <a:avLst/>
          </a:prstGeom>
          <a:solidFill>
            <a:schemeClr val="bg2"/>
          </a:solidFill>
        </p:spPr>
        <p:txBody>
          <a:bodyPr>
            <a:spAutoFit/>
          </a:bodyPr>
          <a:lstStyle/>
          <a:p>
            <a:pPr algn="ctr">
              <a:defRPr/>
            </a:pPr>
            <a:r>
              <a:rPr lang="da-DK" sz="750" dirty="0">
                <a:latin typeface="+mj-lt"/>
              </a:rPr>
              <a:t>Foretrækker at opleve tingene</a:t>
            </a:r>
            <a:br>
              <a:rPr lang="da-DK" sz="750" dirty="0">
                <a:latin typeface="+mj-lt"/>
              </a:rPr>
            </a:br>
            <a:r>
              <a:rPr lang="da-DK" sz="750" dirty="0">
                <a:latin typeface="+mj-lt"/>
              </a:rPr>
              <a:t>som de kommer</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104</a:t>
            </a:fld>
            <a:endParaRPr lang="da-DK" sz="750" b="1">
              <a:solidFill>
                <a:schemeClr val="tx2"/>
              </a:solidFill>
            </a:endParaRPr>
          </a:p>
        </p:txBody>
      </p:sp>
    </p:spTree>
    <p:extLst>
      <p:ext uri="{BB962C8B-B14F-4D97-AF65-F5344CB8AC3E}">
        <p14:creationId xmlns:p14="http://schemas.microsoft.com/office/powerpoint/2010/main" val="24666421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Documents and Settings\jgj\Dokumenter\Igangværende\P - J kopi.jpg"/>
          <p:cNvPicPr>
            <a:picLocks noChangeAspect="1" noChangeArrowheads="1"/>
          </p:cNvPicPr>
          <p:nvPr/>
        </p:nvPicPr>
        <p:blipFill>
          <a:blip r:embed="rId2" cstate="print">
            <a:extLst>
              <a:ext uri="{28A0092B-C50C-407E-A947-70E740481C1C}">
                <a14:useLocalDpi xmlns:a14="http://schemas.microsoft.com/office/drawing/2010/main" val="0"/>
              </a:ext>
            </a:extLst>
          </a:blip>
          <a:srcRect l="50000" b="27110"/>
          <a:stretch>
            <a:fillRect/>
          </a:stretch>
        </p:blipFill>
        <p:spPr bwMode="auto">
          <a:xfrm>
            <a:off x="4706205" y="881064"/>
            <a:ext cx="3430191"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679973" y="3106463"/>
            <a:ext cx="2189950" cy="1107996"/>
          </a:xfrm>
          <a:prstGeom prst="rect">
            <a:avLst/>
          </a:prstGeom>
          <a:solidFill>
            <a:schemeClr val="bg2"/>
          </a:solidFill>
        </p:spPr>
        <p:txBody>
          <a:bodyPr wrap="square">
            <a:spAutoFit/>
          </a:bodyPr>
          <a:lstStyle/>
          <a:p>
            <a:pPr algn="ctr">
              <a:defRPr/>
            </a:pPr>
            <a:r>
              <a:rPr lang="da-DK" sz="1650" dirty="0" err="1">
                <a:latin typeface="+mj-lt"/>
              </a:rPr>
              <a:t>P’ere</a:t>
            </a:r>
            <a:r>
              <a:rPr lang="da-DK" sz="1650" dirty="0">
                <a:latin typeface="+mj-lt"/>
              </a:rPr>
              <a:t> kan opfatte </a:t>
            </a:r>
            <a:r>
              <a:rPr lang="da-DK" sz="1650" dirty="0" err="1">
                <a:latin typeface="+mj-lt"/>
              </a:rPr>
              <a:t>J’ere</a:t>
            </a:r>
            <a:r>
              <a:rPr lang="da-DK" sz="1650" dirty="0">
                <a:latin typeface="+mj-lt"/>
              </a:rPr>
              <a:t> som</a:t>
            </a:r>
            <a:br>
              <a:rPr lang="da-DK" sz="1650" dirty="0">
                <a:latin typeface="+mj-lt"/>
              </a:rPr>
            </a:br>
            <a:r>
              <a:rPr lang="da-DK" sz="1650" dirty="0">
                <a:latin typeface="+mj-lt"/>
              </a:rPr>
              <a:t>krævende, stive og firkantede</a:t>
            </a:r>
          </a:p>
        </p:txBody>
      </p:sp>
      <p:pic>
        <p:nvPicPr>
          <p:cNvPr id="37892" name="Picture 3" descr="C:\Documents and Settings\jgj\Dokumenter\Igangværende\P - J kopi.jpg"/>
          <p:cNvPicPr>
            <a:picLocks noChangeAspect="1" noChangeArrowheads="1"/>
          </p:cNvPicPr>
          <p:nvPr/>
        </p:nvPicPr>
        <p:blipFill>
          <a:blip r:embed="rId3" cstate="print">
            <a:extLst>
              <a:ext uri="{28A0092B-C50C-407E-A947-70E740481C1C}">
                <a14:useLocalDpi xmlns:a14="http://schemas.microsoft.com/office/drawing/2010/main" val="0"/>
              </a:ext>
            </a:extLst>
          </a:blip>
          <a:srcRect r="60634" b="31200"/>
          <a:stretch>
            <a:fillRect/>
          </a:stretch>
        </p:blipFill>
        <p:spPr bwMode="auto">
          <a:xfrm>
            <a:off x="1385646" y="972741"/>
            <a:ext cx="2700338" cy="192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5166066" y="3123132"/>
            <a:ext cx="2376545" cy="1361911"/>
          </a:xfrm>
          <a:prstGeom prst="rect">
            <a:avLst/>
          </a:prstGeom>
          <a:solidFill>
            <a:schemeClr val="bg2"/>
          </a:solidFill>
        </p:spPr>
        <p:txBody>
          <a:bodyPr wrap="square">
            <a:spAutoFit/>
          </a:bodyPr>
          <a:lstStyle/>
          <a:p>
            <a:pPr algn="ctr">
              <a:defRPr/>
            </a:pPr>
            <a:r>
              <a:rPr lang="da-DK" sz="1650" dirty="0" err="1">
                <a:latin typeface="+mj-lt"/>
              </a:rPr>
              <a:t>J’ere</a:t>
            </a:r>
            <a:r>
              <a:rPr lang="da-DK" sz="1650" dirty="0">
                <a:latin typeface="+mj-lt"/>
              </a:rPr>
              <a:t> kan opfatte P</a:t>
            </a:r>
            <a:r>
              <a:rPr lang="da-DK" sz="1650">
                <a:latin typeface="+mj-lt"/>
              </a:rPr>
              <a:t>’ere</a:t>
            </a:r>
            <a:r>
              <a:rPr lang="da-DK" sz="1650" dirty="0">
                <a:latin typeface="+mj-lt"/>
              </a:rPr>
              <a:t> som</a:t>
            </a:r>
            <a:br>
              <a:rPr lang="da-DK" sz="1650" dirty="0">
                <a:latin typeface="+mj-lt"/>
              </a:rPr>
            </a:br>
            <a:r>
              <a:rPr lang="da-DK" sz="1650" dirty="0">
                <a:latin typeface="+mj-lt"/>
              </a:rPr>
              <a:t>rodede, uorganiserede og uansvarlige</a:t>
            </a:r>
          </a:p>
        </p:txBody>
      </p:sp>
      <p:sp>
        <p:nvSpPr>
          <p:cNvPr id="2" name="Pladsholder til diasnummer 1"/>
          <p:cNvSpPr>
            <a:spLocks noGrp="1"/>
          </p:cNvSpPr>
          <p:nvPr>
            <p:ph type="sldNum" sz="quarter" idx="12"/>
          </p:nvPr>
        </p:nvSpPr>
        <p:spPr/>
        <p:txBody>
          <a:bodyPr/>
          <a:lstStyle/>
          <a:p>
            <a:pPr>
              <a:defRPr/>
            </a:pPr>
            <a:r>
              <a:rPr lang="da-DK">
                <a:solidFill>
                  <a:srgbClr val="000000"/>
                </a:solidFill>
              </a:rPr>
              <a:t> </a:t>
            </a:r>
            <a:r>
              <a:rPr lang="da-DK" sz="750">
                <a:solidFill>
                  <a:srgbClr val="82C2BF"/>
                </a:solidFill>
              </a:rPr>
              <a:t> </a:t>
            </a:r>
            <a:fld id="{D8C42749-CBC9-43A3-A7E6-6A5E3B4F1938}" type="slidenum">
              <a:rPr lang="da-DK" sz="750" b="1">
                <a:solidFill>
                  <a:srgbClr val="000000"/>
                </a:solidFill>
              </a:rPr>
              <a:pPr>
                <a:defRPr/>
              </a:pPr>
              <a:t>105</a:t>
            </a:fld>
            <a:endParaRPr lang="da-DK" sz="750" b="1">
              <a:solidFill>
                <a:srgbClr val="000000"/>
              </a:solidFill>
            </a:endParaRPr>
          </a:p>
        </p:txBody>
      </p:sp>
    </p:spTree>
    <p:extLst>
      <p:ext uri="{BB962C8B-B14F-4D97-AF65-F5344CB8AC3E}">
        <p14:creationId xmlns:p14="http://schemas.microsoft.com/office/powerpoint/2010/main" val="7393293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p1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868" y="1210867"/>
            <a:ext cx="2857500"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Rectangle 3"/>
          <p:cNvSpPr>
            <a:spLocks noChangeArrowheads="1"/>
          </p:cNvSpPr>
          <p:nvPr/>
        </p:nvSpPr>
        <p:spPr bwMode="auto">
          <a:xfrm>
            <a:off x="5255468" y="1600200"/>
            <a:ext cx="2457450" cy="182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endParaRPr lang="en-GB" altLang="da-DK" sz="1650">
              <a:solidFill>
                <a:srgbClr val="000000"/>
              </a:solidFill>
              <a:latin typeface="Times New Roman" pitchFamily="18" charset="0"/>
              <a:ea typeface="MS PGothic" pitchFamily="34" charset="-128"/>
            </a:endParaRPr>
          </a:p>
        </p:txBody>
      </p:sp>
      <p:pic>
        <p:nvPicPr>
          <p:cNvPr id="211972" name="Picture 4" descr="p1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207294"/>
            <a:ext cx="2857500"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9" name="Rectangle 5"/>
          <p:cNvSpPr>
            <a:spLocks noChangeArrowheads="1"/>
          </p:cNvSpPr>
          <p:nvPr/>
        </p:nvSpPr>
        <p:spPr bwMode="auto">
          <a:xfrm>
            <a:off x="1437655" y="1600200"/>
            <a:ext cx="2286000" cy="188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hangingPunct="1"/>
            <a:endParaRPr lang="da-DK" altLang="da-DK" sz="825">
              <a:solidFill>
                <a:srgbClr val="000000"/>
              </a:solidFill>
            </a:endParaRPr>
          </a:p>
        </p:txBody>
      </p:sp>
      <p:grpSp>
        <p:nvGrpSpPr>
          <p:cNvPr id="2" name="Group 6"/>
          <p:cNvGrpSpPr>
            <a:grpSpLocks/>
          </p:cNvGrpSpPr>
          <p:nvPr/>
        </p:nvGrpSpPr>
        <p:grpSpPr bwMode="auto">
          <a:xfrm>
            <a:off x="1570534" y="1815704"/>
            <a:ext cx="1714500" cy="1593056"/>
            <a:chOff x="1104" y="1536"/>
            <a:chExt cx="1440" cy="1338"/>
          </a:xfrm>
        </p:grpSpPr>
        <p:sp>
          <p:nvSpPr>
            <p:cNvPr id="220178" name="Line 7"/>
            <p:cNvSpPr>
              <a:spLocks noChangeShapeType="1"/>
            </p:cNvSpPr>
            <p:nvPr/>
          </p:nvSpPr>
          <p:spPr bwMode="auto">
            <a:xfrm>
              <a:off x="1104" y="2874"/>
              <a:ext cx="99"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79" name="Line 8"/>
            <p:cNvSpPr>
              <a:spLocks noChangeShapeType="1"/>
            </p:cNvSpPr>
            <p:nvPr/>
          </p:nvSpPr>
          <p:spPr bwMode="auto">
            <a:xfrm>
              <a:off x="1200" y="2688"/>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0" name="Line 9"/>
            <p:cNvSpPr>
              <a:spLocks noChangeShapeType="1"/>
            </p:cNvSpPr>
            <p:nvPr/>
          </p:nvSpPr>
          <p:spPr bwMode="auto">
            <a:xfrm rot="-5400000">
              <a:off x="1296" y="2595"/>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1" name="Line 10"/>
            <p:cNvSpPr>
              <a:spLocks noChangeShapeType="1"/>
            </p:cNvSpPr>
            <p:nvPr/>
          </p:nvSpPr>
          <p:spPr bwMode="auto">
            <a:xfrm flipH="1">
              <a:off x="1389" y="249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2" name="Line 11"/>
            <p:cNvSpPr>
              <a:spLocks noChangeShapeType="1"/>
            </p:cNvSpPr>
            <p:nvPr/>
          </p:nvSpPr>
          <p:spPr bwMode="auto">
            <a:xfrm rot="-5400000">
              <a:off x="1487" y="2399"/>
              <a:ext cx="0" cy="19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3" name="Line 12"/>
            <p:cNvSpPr>
              <a:spLocks noChangeShapeType="1"/>
            </p:cNvSpPr>
            <p:nvPr/>
          </p:nvSpPr>
          <p:spPr bwMode="auto">
            <a:xfrm>
              <a:off x="1584" y="2304"/>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4" name="Line 13"/>
            <p:cNvSpPr>
              <a:spLocks noChangeShapeType="1"/>
            </p:cNvSpPr>
            <p:nvPr/>
          </p:nvSpPr>
          <p:spPr bwMode="auto">
            <a:xfrm rot="-5400000">
              <a:off x="1683" y="2211"/>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5" name="Line 14"/>
            <p:cNvSpPr>
              <a:spLocks noChangeShapeType="1"/>
            </p:cNvSpPr>
            <p:nvPr/>
          </p:nvSpPr>
          <p:spPr bwMode="auto">
            <a:xfrm>
              <a:off x="1776" y="2112"/>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6" name="Line 15"/>
            <p:cNvSpPr>
              <a:spLocks noChangeShapeType="1"/>
            </p:cNvSpPr>
            <p:nvPr/>
          </p:nvSpPr>
          <p:spPr bwMode="auto">
            <a:xfrm rot="-5400000">
              <a:off x="1872" y="201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7" name="Line 16"/>
            <p:cNvSpPr>
              <a:spLocks noChangeShapeType="1"/>
            </p:cNvSpPr>
            <p:nvPr/>
          </p:nvSpPr>
          <p:spPr bwMode="auto">
            <a:xfrm>
              <a:off x="1968" y="1920"/>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8" name="Line 17"/>
            <p:cNvSpPr>
              <a:spLocks noChangeShapeType="1"/>
            </p:cNvSpPr>
            <p:nvPr/>
          </p:nvSpPr>
          <p:spPr bwMode="auto">
            <a:xfrm rot="-5400000">
              <a:off x="2064" y="1824"/>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9" name="Line 18"/>
            <p:cNvSpPr>
              <a:spLocks noChangeShapeType="1"/>
            </p:cNvSpPr>
            <p:nvPr/>
          </p:nvSpPr>
          <p:spPr bwMode="auto">
            <a:xfrm>
              <a:off x="2160" y="1728"/>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0" name="Line 19"/>
            <p:cNvSpPr>
              <a:spLocks noChangeShapeType="1"/>
            </p:cNvSpPr>
            <p:nvPr/>
          </p:nvSpPr>
          <p:spPr bwMode="auto">
            <a:xfrm rot="-5400000">
              <a:off x="2259" y="1629"/>
              <a:ext cx="0" cy="19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1" name="Line 20"/>
            <p:cNvSpPr>
              <a:spLocks noChangeShapeType="1"/>
            </p:cNvSpPr>
            <p:nvPr/>
          </p:nvSpPr>
          <p:spPr bwMode="auto">
            <a:xfrm>
              <a:off x="2352" y="153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2" name="Line 21"/>
            <p:cNvSpPr>
              <a:spLocks noChangeShapeType="1"/>
            </p:cNvSpPr>
            <p:nvPr/>
          </p:nvSpPr>
          <p:spPr bwMode="auto">
            <a:xfrm rot="-5400000">
              <a:off x="2451" y="1443"/>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grpSp>
      <p:sp>
        <p:nvSpPr>
          <p:cNvPr id="211990" name="Line 22"/>
          <p:cNvSpPr>
            <a:spLocks noChangeShapeType="1"/>
          </p:cNvSpPr>
          <p:nvPr/>
        </p:nvSpPr>
        <p:spPr bwMode="auto">
          <a:xfrm>
            <a:off x="1570534"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1" name="Line 23"/>
          <p:cNvSpPr>
            <a:spLocks noChangeShapeType="1"/>
          </p:cNvSpPr>
          <p:nvPr/>
        </p:nvSpPr>
        <p:spPr bwMode="auto">
          <a:xfrm>
            <a:off x="3513634"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2" name="Line 24"/>
          <p:cNvSpPr>
            <a:spLocks noChangeShapeType="1"/>
          </p:cNvSpPr>
          <p:nvPr/>
        </p:nvSpPr>
        <p:spPr bwMode="auto">
          <a:xfrm>
            <a:off x="5484068" y="1607344"/>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3" name="Line 25"/>
          <p:cNvSpPr>
            <a:spLocks noChangeShapeType="1"/>
          </p:cNvSpPr>
          <p:nvPr/>
        </p:nvSpPr>
        <p:spPr bwMode="auto">
          <a:xfrm>
            <a:off x="7427168"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303115" name="Rectangle 26"/>
          <p:cNvSpPr>
            <a:spLocks noGrp="1"/>
          </p:cNvSpPr>
          <p:nvPr>
            <p:ph type="title"/>
          </p:nvPr>
        </p:nvSpPr>
        <p:spPr/>
        <p:txBody>
          <a:bodyPr/>
          <a:lstStyle/>
          <a:p>
            <a:pPr algn="ctr" eaLnBrk="1" hangingPunct="1"/>
            <a:r>
              <a:rPr lang="en-US" altLang="da-DK" sz="2200" b="1" dirty="0" err="1"/>
              <a:t>Forskellige</a:t>
            </a:r>
            <a:r>
              <a:rPr lang="en-US" altLang="da-DK" sz="2200" b="1" dirty="0"/>
              <a:t> </a:t>
            </a:r>
            <a:r>
              <a:rPr lang="en-US" altLang="da-DK" sz="2200" b="1" dirty="0" err="1"/>
              <a:t>arbejdsprocesser</a:t>
            </a:r>
            <a:endParaRPr lang="en-US" altLang="da-DK" sz="2200" b="1" dirty="0"/>
          </a:p>
        </p:txBody>
      </p:sp>
      <p:sp>
        <p:nvSpPr>
          <p:cNvPr id="211995" name="Rectangle 27"/>
          <p:cNvSpPr>
            <a:spLocks noChangeArrowheads="1"/>
          </p:cNvSpPr>
          <p:nvPr/>
        </p:nvSpPr>
        <p:spPr bwMode="auto">
          <a:xfrm>
            <a:off x="2321397" y="3706416"/>
            <a:ext cx="571500" cy="628650"/>
          </a:xfrm>
          <a:prstGeom prst="rect">
            <a:avLst/>
          </a:prstGeom>
          <a:solidFill>
            <a:srgbClr val="FFC000"/>
          </a:solidFill>
          <a:ln w="9525">
            <a:solidFill>
              <a:schemeClr val="accent1"/>
            </a:solidFill>
            <a:miter lim="800000"/>
            <a:headEnd/>
            <a:tailEnd/>
          </a:ln>
        </p:spPr>
        <p:txBody>
          <a:bodyPr lIns="69056" tIns="34529" rIns="69056" bIns="34529"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r>
              <a:rPr lang="en-GB" altLang="da-DK" sz="3750" b="1">
                <a:solidFill>
                  <a:srgbClr val="000000"/>
                </a:solidFill>
                <a:ea typeface="MS PGothic" pitchFamily="34" charset="-128"/>
              </a:rPr>
              <a:t>J</a:t>
            </a:r>
          </a:p>
        </p:txBody>
      </p:sp>
      <p:sp>
        <p:nvSpPr>
          <p:cNvPr id="211996" name="Rectangle 28"/>
          <p:cNvSpPr>
            <a:spLocks noChangeArrowheads="1"/>
          </p:cNvSpPr>
          <p:nvPr/>
        </p:nvSpPr>
        <p:spPr bwMode="auto">
          <a:xfrm>
            <a:off x="6113909" y="3706416"/>
            <a:ext cx="571500" cy="628650"/>
          </a:xfrm>
          <a:prstGeom prst="rect">
            <a:avLst/>
          </a:prstGeom>
          <a:solidFill>
            <a:srgbClr val="FFC000"/>
          </a:solidFill>
          <a:ln w="9525">
            <a:solidFill>
              <a:schemeClr val="accent1"/>
            </a:solidFill>
            <a:miter lim="800000"/>
            <a:headEnd/>
            <a:tailEnd/>
          </a:ln>
        </p:spPr>
        <p:txBody>
          <a:bodyPr lIns="69056" tIns="34529" rIns="69056" bIns="34529"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r>
              <a:rPr lang="en-GB" altLang="da-DK" sz="3750" b="1">
                <a:solidFill>
                  <a:srgbClr val="000000"/>
                </a:solidFill>
                <a:ea typeface="MS PGothic" pitchFamily="34" charset="-128"/>
              </a:rPr>
              <a:t>P</a:t>
            </a:r>
          </a:p>
        </p:txBody>
      </p:sp>
      <p:sp>
        <p:nvSpPr>
          <p:cNvPr id="211997" name="Freeform 29"/>
          <p:cNvSpPr>
            <a:spLocks/>
          </p:cNvSpPr>
          <p:nvPr/>
        </p:nvSpPr>
        <p:spPr bwMode="auto">
          <a:xfrm>
            <a:off x="5635278" y="2055019"/>
            <a:ext cx="583406" cy="957263"/>
          </a:xfrm>
          <a:custGeom>
            <a:avLst/>
            <a:gdLst>
              <a:gd name="T0" fmla="*/ 0 w 490"/>
              <a:gd name="T1" fmla="*/ 614918125 h 804"/>
              <a:gd name="T2" fmla="*/ 274697825 w 490"/>
              <a:gd name="T3" fmla="*/ 468749063 h 804"/>
              <a:gd name="T4" fmla="*/ 380544388 w 490"/>
              <a:gd name="T5" fmla="*/ 214214075 h 804"/>
              <a:gd name="T6" fmla="*/ 569555313 w 490"/>
              <a:gd name="T7" fmla="*/ 5040313 h 804"/>
              <a:gd name="T8" fmla="*/ 652721263 w 490"/>
              <a:gd name="T9" fmla="*/ 25201563 h 804"/>
              <a:gd name="T10" fmla="*/ 695563125 w 490"/>
              <a:gd name="T11" fmla="*/ 236894688 h 804"/>
              <a:gd name="T12" fmla="*/ 758567825 w 490"/>
              <a:gd name="T13" fmla="*/ 1539816263 h 804"/>
              <a:gd name="T14" fmla="*/ 821570938 w 490"/>
              <a:gd name="T15" fmla="*/ 1940520313 h 804"/>
              <a:gd name="T16" fmla="*/ 947578750 w 490"/>
              <a:gd name="T17" fmla="*/ 2023686263 h 804"/>
              <a:gd name="T18" fmla="*/ 1136591263 w 490"/>
              <a:gd name="T19" fmla="*/ 2003525013 h 804"/>
              <a:gd name="T20" fmla="*/ 1179433125 w 490"/>
              <a:gd name="T21" fmla="*/ 1834673750 h 804"/>
              <a:gd name="T22" fmla="*/ 1219755625 w 490"/>
              <a:gd name="T23" fmla="*/ 1562496875 h 8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804"/>
              <a:gd name="T38" fmla="*/ 490 w 490"/>
              <a:gd name="T39" fmla="*/ 804 h 8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804">
                <a:moveTo>
                  <a:pt x="0" y="244"/>
                </a:moveTo>
                <a:cubicBezTo>
                  <a:pt x="110" y="234"/>
                  <a:pt x="67" y="248"/>
                  <a:pt x="109" y="186"/>
                </a:cubicBezTo>
                <a:cubicBezTo>
                  <a:pt x="120" y="150"/>
                  <a:pt x="130" y="117"/>
                  <a:pt x="151" y="85"/>
                </a:cubicBezTo>
                <a:cubicBezTo>
                  <a:pt x="163" y="37"/>
                  <a:pt x="179" y="17"/>
                  <a:pt x="226" y="2"/>
                </a:cubicBezTo>
                <a:cubicBezTo>
                  <a:pt x="237" y="5"/>
                  <a:pt x="253" y="0"/>
                  <a:pt x="259" y="10"/>
                </a:cubicBezTo>
                <a:cubicBezTo>
                  <a:pt x="274" y="34"/>
                  <a:pt x="266" y="67"/>
                  <a:pt x="276" y="94"/>
                </a:cubicBezTo>
                <a:cubicBezTo>
                  <a:pt x="283" y="271"/>
                  <a:pt x="293" y="431"/>
                  <a:pt x="301" y="611"/>
                </a:cubicBezTo>
                <a:cubicBezTo>
                  <a:pt x="303" y="665"/>
                  <a:pt x="288" y="732"/>
                  <a:pt x="326" y="770"/>
                </a:cubicBezTo>
                <a:cubicBezTo>
                  <a:pt x="340" y="784"/>
                  <a:pt x="376" y="803"/>
                  <a:pt x="376" y="803"/>
                </a:cubicBezTo>
                <a:cubicBezTo>
                  <a:pt x="401" y="800"/>
                  <a:pt x="428" y="804"/>
                  <a:pt x="451" y="795"/>
                </a:cubicBezTo>
                <a:cubicBezTo>
                  <a:pt x="456" y="793"/>
                  <a:pt x="464" y="742"/>
                  <a:pt x="468" y="728"/>
                </a:cubicBezTo>
                <a:cubicBezTo>
                  <a:pt x="490" y="647"/>
                  <a:pt x="484" y="709"/>
                  <a:pt x="484" y="620"/>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211998" name="Freeform 30"/>
          <p:cNvSpPr>
            <a:spLocks/>
          </p:cNvSpPr>
          <p:nvPr/>
        </p:nvSpPr>
        <p:spPr bwMode="auto">
          <a:xfrm>
            <a:off x="6415137" y="2315766"/>
            <a:ext cx="516731" cy="626269"/>
          </a:xfrm>
          <a:custGeom>
            <a:avLst/>
            <a:gdLst>
              <a:gd name="T0" fmla="*/ 0 w 434"/>
              <a:gd name="T1" fmla="*/ 1073586563 h 526"/>
              <a:gd name="T2" fmla="*/ 168851263 w 434"/>
              <a:gd name="T3" fmla="*/ 1325602188 h 526"/>
              <a:gd name="T4" fmla="*/ 504031250 w 434"/>
              <a:gd name="T5" fmla="*/ 1113909063 h 526"/>
              <a:gd name="T6" fmla="*/ 609877813 w 434"/>
              <a:gd name="T7" fmla="*/ 357862188 h 526"/>
              <a:gd name="T8" fmla="*/ 461189388 w 434"/>
              <a:gd name="T9" fmla="*/ 0 h 526"/>
              <a:gd name="T10" fmla="*/ 524192500 w 434"/>
              <a:gd name="T11" fmla="*/ 441028138 h 526"/>
              <a:gd name="T12" fmla="*/ 1008062500 w 434"/>
              <a:gd name="T13" fmla="*/ 294859075 h 526"/>
              <a:gd name="T14" fmla="*/ 1073586563 w 434"/>
              <a:gd name="T15" fmla="*/ 420866888 h 526"/>
              <a:gd name="T16" fmla="*/ 1093747813 w 434"/>
              <a:gd name="T17" fmla="*/ 483870000 h 5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
              <a:gd name="T28" fmla="*/ 0 h 526"/>
              <a:gd name="T29" fmla="*/ 434 w 434"/>
              <a:gd name="T30" fmla="*/ 526 h 5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 h="526">
                <a:moveTo>
                  <a:pt x="0" y="426"/>
                </a:moveTo>
                <a:cubicBezTo>
                  <a:pt x="9" y="485"/>
                  <a:pt x="9" y="507"/>
                  <a:pt x="67" y="526"/>
                </a:cubicBezTo>
                <a:cubicBezTo>
                  <a:pt x="165" y="506"/>
                  <a:pt x="151" y="518"/>
                  <a:pt x="200" y="442"/>
                </a:cubicBezTo>
                <a:cubicBezTo>
                  <a:pt x="203" y="373"/>
                  <a:pt x="191" y="217"/>
                  <a:pt x="242" y="142"/>
                </a:cubicBezTo>
                <a:cubicBezTo>
                  <a:pt x="235" y="38"/>
                  <a:pt x="261" y="25"/>
                  <a:pt x="183" y="0"/>
                </a:cubicBezTo>
                <a:cubicBezTo>
                  <a:pt x="115" y="22"/>
                  <a:pt x="133" y="151"/>
                  <a:pt x="208" y="175"/>
                </a:cubicBezTo>
                <a:cubicBezTo>
                  <a:pt x="429" y="152"/>
                  <a:pt x="306" y="181"/>
                  <a:pt x="400" y="117"/>
                </a:cubicBezTo>
                <a:cubicBezTo>
                  <a:pt x="426" y="188"/>
                  <a:pt x="389" y="93"/>
                  <a:pt x="426" y="167"/>
                </a:cubicBezTo>
                <a:cubicBezTo>
                  <a:pt x="430" y="175"/>
                  <a:pt x="434" y="192"/>
                  <a:pt x="434" y="192"/>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211999" name="Freeform 31"/>
          <p:cNvSpPr>
            <a:spLocks/>
          </p:cNvSpPr>
          <p:nvPr/>
        </p:nvSpPr>
        <p:spPr bwMode="auto">
          <a:xfrm>
            <a:off x="7037834" y="1578769"/>
            <a:ext cx="441722" cy="1857375"/>
          </a:xfrm>
          <a:custGeom>
            <a:avLst/>
            <a:gdLst>
              <a:gd name="T0" fmla="*/ 0 w 371"/>
              <a:gd name="T1" fmla="*/ 1980842813 h 1560"/>
              <a:gd name="T2" fmla="*/ 30241849 w 371"/>
              <a:gd name="T3" fmla="*/ 1701106263 h 1560"/>
              <a:gd name="T4" fmla="*/ 52922443 w 371"/>
              <a:gd name="T5" fmla="*/ 1693545000 h 1560"/>
              <a:gd name="T6" fmla="*/ 113406141 w 371"/>
              <a:gd name="T7" fmla="*/ 1633061250 h 1560"/>
              <a:gd name="T8" fmla="*/ 120967397 w 371"/>
              <a:gd name="T9" fmla="*/ 2147483647 h 1560"/>
              <a:gd name="T10" fmla="*/ 128527066 w 371"/>
              <a:gd name="T11" fmla="*/ 2147483647 h 1560"/>
              <a:gd name="T12" fmla="*/ 173889840 w 371"/>
              <a:gd name="T13" fmla="*/ 2147483647 h 1560"/>
              <a:gd name="T14" fmla="*/ 196572021 w 371"/>
              <a:gd name="T15" fmla="*/ 2086689375 h 1560"/>
              <a:gd name="T16" fmla="*/ 189010765 w 371"/>
              <a:gd name="T17" fmla="*/ 1428929388 h 1560"/>
              <a:gd name="T18" fmla="*/ 181451096 w 371"/>
              <a:gd name="T19" fmla="*/ 997981875 h 1560"/>
              <a:gd name="T20" fmla="*/ 249494463 w 371"/>
              <a:gd name="T21" fmla="*/ 1625501575 h 1560"/>
              <a:gd name="T22" fmla="*/ 279736313 w 371"/>
              <a:gd name="T23" fmla="*/ 1995963750 h 1560"/>
              <a:gd name="T24" fmla="*/ 325099087 w 371"/>
              <a:gd name="T25" fmla="*/ 2147483647 h 1560"/>
              <a:gd name="T26" fmla="*/ 332660343 w 371"/>
              <a:gd name="T27" fmla="*/ 2147483647 h 1560"/>
              <a:gd name="T28" fmla="*/ 362902192 w 371"/>
              <a:gd name="T29" fmla="*/ 1670864388 h 1560"/>
              <a:gd name="T30" fmla="*/ 446066484 w 371"/>
              <a:gd name="T31" fmla="*/ 907256250 h 1560"/>
              <a:gd name="T32" fmla="*/ 385582785 w 371"/>
              <a:gd name="T33" fmla="*/ 733366263 h 1560"/>
              <a:gd name="T34" fmla="*/ 340220011 w 371"/>
              <a:gd name="T35" fmla="*/ 529232813 h 1560"/>
              <a:gd name="T36" fmla="*/ 302418493 w 371"/>
              <a:gd name="T37" fmla="*/ 378023438 h 1560"/>
              <a:gd name="T38" fmla="*/ 287297569 w 371"/>
              <a:gd name="T39" fmla="*/ 105846563 h 1560"/>
              <a:gd name="T40" fmla="*/ 340220011 w 371"/>
              <a:gd name="T41" fmla="*/ 166330313 h 1560"/>
              <a:gd name="T42" fmla="*/ 408264966 w 371"/>
              <a:gd name="T43" fmla="*/ 302418750 h 1560"/>
              <a:gd name="T44" fmla="*/ 453627740 w 371"/>
              <a:gd name="T45" fmla="*/ 551915013 h 1560"/>
              <a:gd name="T46" fmla="*/ 491429258 w 371"/>
              <a:gd name="T47" fmla="*/ 1088707500 h 1560"/>
              <a:gd name="T48" fmla="*/ 521671107 w 371"/>
              <a:gd name="T49" fmla="*/ 1769149688 h 1560"/>
              <a:gd name="T50" fmla="*/ 498990514 w 371"/>
              <a:gd name="T51" fmla="*/ 2147483647 h 1560"/>
              <a:gd name="T52" fmla="*/ 514111439 w 371"/>
              <a:gd name="T53" fmla="*/ 2147483647 h 1560"/>
              <a:gd name="T54" fmla="*/ 567033881 w 371"/>
              <a:gd name="T55" fmla="*/ 2147483647 h 1560"/>
              <a:gd name="T56" fmla="*/ 597275730 w 371"/>
              <a:gd name="T57" fmla="*/ 2147483647 h 1560"/>
              <a:gd name="T58" fmla="*/ 544353288 w 371"/>
              <a:gd name="T59" fmla="*/ 2147483647 h 1560"/>
              <a:gd name="T60" fmla="*/ 567033881 w 371"/>
              <a:gd name="T61" fmla="*/ 2147483647 h 1560"/>
              <a:gd name="T62" fmla="*/ 582154806 w 371"/>
              <a:gd name="T63" fmla="*/ 1670864388 h 1560"/>
              <a:gd name="T64" fmla="*/ 582154806 w 371"/>
              <a:gd name="T65" fmla="*/ 0 h 1560"/>
              <a:gd name="T66" fmla="*/ 718243128 w 371"/>
              <a:gd name="T67" fmla="*/ 1406247188 h 1560"/>
              <a:gd name="T68" fmla="*/ 695562535 w 371"/>
              <a:gd name="T69" fmla="*/ 2147483647 h 1560"/>
              <a:gd name="T70" fmla="*/ 688001278 w 371"/>
              <a:gd name="T71" fmla="*/ 2147483647 h 1560"/>
              <a:gd name="T72" fmla="*/ 695562535 w 371"/>
              <a:gd name="T73" fmla="*/ 2147483647 h 1560"/>
              <a:gd name="T74" fmla="*/ 740925308 w 371"/>
              <a:gd name="T75" fmla="*/ 2147483647 h 1560"/>
              <a:gd name="T76" fmla="*/ 793847751 w 371"/>
              <a:gd name="T77" fmla="*/ 2147483647 h 1560"/>
              <a:gd name="T78" fmla="*/ 771167158 w 371"/>
              <a:gd name="T79" fmla="*/ 2147483647 h 1560"/>
              <a:gd name="T80" fmla="*/ 748484977 w 371"/>
              <a:gd name="T81" fmla="*/ 2147483647 h 1560"/>
              <a:gd name="T82" fmla="*/ 786288082 w 371"/>
              <a:gd name="T83" fmla="*/ 1814512500 h 15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1560"/>
              <a:gd name="T128" fmla="*/ 371 w 371"/>
              <a:gd name="T129" fmla="*/ 1560 h 15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1560">
                <a:moveTo>
                  <a:pt x="0" y="786"/>
                </a:moveTo>
                <a:cubicBezTo>
                  <a:pt x="1" y="766"/>
                  <a:pt x="1" y="700"/>
                  <a:pt x="12" y="675"/>
                </a:cubicBezTo>
                <a:cubicBezTo>
                  <a:pt x="13" y="672"/>
                  <a:pt x="18" y="673"/>
                  <a:pt x="21" y="672"/>
                </a:cubicBezTo>
                <a:cubicBezTo>
                  <a:pt x="32" y="667"/>
                  <a:pt x="39" y="658"/>
                  <a:pt x="45" y="648"/>
                </a:cubicBezTo>
                <a:cubicBezTo>
                  <a:pt x="46" y="752"/>
                  <a:pt x="46" y="856"/>
                  <a:pt x="48" y="960"/>
                </a:cubicBezTo>
                <a:cubicBezTo>
                  <a:pt x="48" y="970"/>
                  <a:pt x="50" y="940"/>
                  <a:pt x="51" y="930"/>
                </a:cubicBezTo>
                <a:cubicBezTo>
                  <a:pt x="54" y="903"/>
                  <a:pt x="60" y="880"/>
                  <a:pt x="69" y="855"/>
                </a:cubicBezTo>
                <a:cubicBezTo>
                  <a:pt x="72" y="846"/>
                  <a:pt x="78" y="828"/>
                  <a:pt x="78" y="828"/>
                </a:cubicBezTo>
                <a:cubicBezTo>
                  <a:pt x="90" y="741"/>
                  <a:pt x="91" y="653"/>
                  <a:pt x="75" y="567"/>
                </a:cubicBezTo>
                <a:cubicBezTo>
                  <a:pt x="71" y="508"/>
                  <a:pt x="70" y="455"/>
                  <a:pt x="72" y="396"/>
                </a:cubicBezTo>
                <a:cubicBezTo>
                  <a:pt x="76" y="479"/>
                  <a:pt x="87" y="563"/>
                  <a:pt x="99" y="645"/>
                </a:cubicBezTo>
                <a:cubicBezTo>
                  <a:pt x="102" y="694"/>
                  <a:pt x="101" y="744"/>
                  <a:pt x="111" y="792"/>
                </a:cubicBezTo>
                <a:cubicBezTo>
                  <a:pt x="114" y="868"/>
                  <a:pt x="120" y="942"/>
                  <a:pt x="129" y="1017"/>
                </a:cubicBezTo>
                <a:cubicBezTo>
                  <a:pt x="130" y="1048"/>
                  <a:pt x="130" y="1079"/>
                  <a:pt x="132" y="1110"/>
                </a:cubicBezTo>
                <a:cubicBezTo>
                  <a:pt x="148" y="1376"/>
                  <a:pt x="133" y="823"/>
                  <a:pt x="144" y="663"/>
                </a:cubicBezTo>
                <a:cubicBezTo>
                  <a:pt x="147" y="535"/>
                  <a:pt x="148" y="475"/>
                  <a:pt x="177" y="360"/>
                </a:cubicBezTo>
                <a:cubicBezTo>
                  <a:pt x="169" y="337"/>
                  <a:pt x="160" y="314"/>
                  <a:pt x="153" y="291"/>
                </a:cubicBezTo>
                <a:cubicBezTo>
                  <a:pt x="145" y="264"/>
                  <a:pt x="144" y="237"/>
                  <a:pt x="135" y="210"/>
                </a:cubicBezTo>
                <a:cubicBezTo>
                  <a:pt x="132" y="188"/>
                  <a:pt x="128" y="170"/>
                  <a:pt x="120" y="150"/>
                </a:cubicBezTo>
                <a:cubicBezTo>
                  <a:pt x="109" y="68"/>
                  <a:pt x="109" y="104"/>
                  <a:pt x="114" y="42"/>
                </a:cubicBezTo>
                <a:cubicBezTo>
                  <a:pt x="125" y="49"/>
                  <a:pt x="126" y="57"/>
                  <a:pt x="135" y="66"/>
                </a:cubicBezTo>
                <a:cubicBezTo>
                  <a:pt x="140" y="86"/>
                  <a:pt x="153" y="102"/>
                  <a:pt x="162" y="120"/>
                </a:cubicBezTo>
                <a:cubicBezTo>
                  <a:pt x="169" y="153"/>
                  <a:pt x="173" y="186"/>
                  <a:pt x="180" y="219"/>
                </a:cubicBezTo>
                <a:cubicBezTo>
                  <a:pt x="182" y="290"/>
                  <a:pt x="186" y="361"/>
                  <a:pt x="195" y="432"/>
                </a:cubicBezTo>
                <a:cubicBezTo>
                  <a:pt x="197" y="536"/>
                  <a:pt x="200" y="605"/>
                  <a:pt x="207" y="702"/>
                </a:cubicBezTo>
                <a:cubicBezTo>
                  <a:pt x="193" y="922"/>
                  <a:pt x="196" y="1104"/>
                  <a:pt x="198" y="1338"/>
                </a:cubicBezTo>
                <a:cubicBezTo>
                  <a:pt x="200" y="1496"/>
                  <a:pt x="184" y="1447"/>
                  <a:pt x="204" y="1506"/>
                </a:cubicBezTo>
                <a:cubicBezTo>
                  <a:pt x="218" y="1485"/>
                  <a:pt x="217" y="1343"/>
                  <a:pt x="225" y="1278"/>
                </a:cubicBezTo>
                <a:cubicBezTo>
                  <a:pt x="227" y="1243"/>
                  <a:pt x="226" y="1201"/>
                  <a:pt x="237" y="1167"/>
                </a:cubicBezTo>
                <a:cubicBezTo>
                  <a:pt x="229" y="1128"/>
                  <a:pt x="229" y="1082"/>
                  <a:pt x="216" y="1044"/>
                </a:cubicBezTo>
                <a:cubicBezTo>
                  <a:pt x="218" y="999"/>
                  <a:pt x="221" y="973"/>
                  <a:pt x="225" y="933"/>
                </a:cubicBezTo>
                <a:cubicBezTo>
                  <a:pt x="227" y="891"/>
                  <a:pt x="246" y="723"/>
                  <a:pt x="231" y="663"/>
                </a:cubicBezTo>
                <a:cubicBezTo>
                  <a:pt x="219" y="449"/>
                  <a:pt x="210" y="212"/>
                  <a:pt x="231" y="0"/>
                </a:cubicBezTo>
                <a:cubicBezTo>
                  <a:pt x="371" y="12"/>
                  <a:pt x="244" y="394"/>
                  <a:pt x="285" y="558"/>
                </a:cubicBezTo>
                <a:cubicBezTo>
                  <a:pt x="286" y="761"/>
                  <a:pt x="324" y="1293"/>
                  <a:pt x="276" y="1485"/>
                </a:cubicBezTo>
                <a:cubicBezTo>
                  <a:pt x="270" y="1545"/>
                  <a:pt x="264" y="1560"/>
                  <a:pt x="273" y="1533"/>
                </a:cubicBezTo>
                <a:cubicBezTo>
                  <a:pt x="274" y="1441"/>
                  <a:pt x="274" y="1349"/>
                  <a:pt x="276" y="1257"/>
                </a:cubicBezTo>
                <a:cubicBezTo>
                  <a:pt x="276" y="1240"/>
                  <a:pt x="283" y="1226"/>
                  <a:pt x="294" y="1215"/>
                </a:cubicBezTo>
                <a:cubicBezTo>
                  <a:pt x="298" y="1189"/>
                  <a:pt x="300" y="1162"/>
                  <a:pt x="315" y="1140"/>
                </a:cubicBezTo>
                <a:cubicBezTo>
                  <a:pt x="308" y="1118"/>
                  <a:pt x="311" y="1128"/>
                  <a:pt x="306" y="1110"/>
                </a:cubicBezTo>
                <a:cubicBezTo>
                  <a:pt x="305" y="1042"/>
                  <a:pt x="312" y="955"/>
                  <a:pt x="297" y="882"/>
                </a:cubicBezTo>
                <a:cubicBezTo>
                  <a:pt x="300" y="716"/>
                  <a:pt x="246" y="720"/>
                  <a:pt x="312" y="720"/>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3" name="Rektangel 2"/>
          <p:cNvSpPr/>
          <p:nvPr/>
        </p:nvSpPr>
        <p:spPr>
          <a:xfrm>
            <a:off x="5506691" y="3296841"/>
            <a:ext cx="464344" cy="215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350">
              <a:solidFill>
                <a:srgbClr val="FFFFFF"/>
              </a:solidFill>
            </a:endParaRPr>
          </a:p>
        </p:txBody>
      </p:sp>
      <p:sp>
        <p:nvSpPr>
          <p:cNvPr id="5" name="Pladsholder til indhold 4">
            <a:extLst>
              <a:ext uri="{FF2B5EF4-FFF2-40B4-BE49-F238E27FC236}">
                <a16:creationId xmlns:a16="http://schemas.microsoft.com/office/drawing/2014/main" id="{59870731-5A7C-4E11-9FD7-A4EF4F49C65D}"/>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261981804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9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19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199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3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1197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19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199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199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1997"/>
                                        </p:tgtEl>
                                        <p:attrNameLst>
                                          <p:attrName>style.visibility</p:attrName>
                                        </p:attrNameLst>
                                      </p:cBhvr>
                                      <p:to>
                                        <p:strVal val="visible"/>
                                      </p:to>
                                    </p:set>
                                    <p:animEffect transition="in" filter="wipe(left)">
                                      <p:cBhvr>
                                        <p:cTn id="32" dur="2000"/>
                                        <p:tgtEl>
                                          <p:spTgt spid="211997"/>
                                        </p:tgtEl>
                                      </p:cBhvr>
                                    </p:animEffect>
                                  </p:childTnLst>
                                </p:cTn>
                              </p:par>
                            </p:childTnLst>
                          </p:cTn>
                        </p:par>
                        <p:par>
                          <p:cTn id="33" fill="hold" nodeType="afterGroup">
                            <p:stCondLst>
                              <p:cond delay="2000"/>
                            </p:stCondLst>
                            <p:childTnLst>
                              <p:par>
                                <p:cTn id="34" presetID="21" presetClass="entr" presetSubtype="4" fill="hold" nodeType="afterEffect">
                                  <p:stCondLst>
                                    <p:cond delay="2000"/>
                                  </p:stCondLst>
                                  <p:childTnLst>
                                    <p:set>
                                      <p:cBhvr>
                                        <p:cTn id="35" dur="1" fill="hold">
                                          <p:stCondLst>
                                            <p:cond delay="0"/>
                                          </p:stCondLst>
                                        </p:cTn>
                                        <p:tgtEl>
                                          <p:spTgt spid="211998"/>
                                        </p:tgtEl>
                                        <p:attrNameLst>
                                          <p:attrName>style.visibility</p:attrName>
                                        </p:attrNameLst>
                                      </p:cBhvr>
                                      <p:to>
                                        <p:strVal val="visible"/>
                                      </p:to>
                                    </p:set>
                                    <p:animEffect transition="in" filter="wheel(4)">
                                      <p:cBhvr>
                                        <p:cTn id="36" dur="2000"/>
                                        <p:tgtEl>
                                          <p:spTgt spid="211998"/>
                                        </p:tgtEl>
                                      </p:cBhvr>
                                    </p:animEffect>
                                  </p:childTnLst>
                                </p:cTn>
                              </p:par>
                            </p:childTnLst>
                          </p:cTn>
                        </p:par>
                        <p:par>
                          <p:cTn id="37" fill="hold" nodeType="afterGroup">
                            <p:stCondLst>
                              <p:cond delay="6000"/>
                            </p:stCondLst>
                            <p:childTnLst>
                              <p:par>
                                <p:cTn id="38" presetID="22" presetClass="entr" presetSubtype="8" fill="hold" nodeType="afterEffect">
                                  <p:stCondLst>
                                    <p:cond delay="1000"/>
                                  </p:stCondLst>
                                  <p:childTnLst>
                                    <p:set>
                                      <p:cBhvr>
                                        <p:cTn id="39" dur="1" fill="hold">
                                          <p:stCondLst>
                                            <p:cond delay="0"/>
                                          </p:stCondLst>
                                        </p:cTn>
                                        <p:tgtEl>
                                          <p:spTgt spid="211999"/>
                                        </p:tgtEl>
                                        <p:attrNameLst>
                                          <p:attrName>style.visibility</p:attrName>
                                        </p:attrNameLst>
                                      </p:cBhvr>
                                      <p:to>
                                        <p:strVal val="visible"/>
                                      </p:to>
                                    </p:set>
                                    <p:animEffect transition="in" filter="wipe(left)">
                                      <p:cBhvr>
                                        <p:cTn id="40" dur="500"/>
                                        <p:tgtEl>
                                          <p:spTgt spid="21199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5" grpId="0" animBg="1"/>
      <p:bldP spid="21199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J-P </a:t>
            </a:r>
            <a:r>
              <a:rPr lang="da-DK" altLang="da-DK" sz="2200" b="1" dirty="0"/>
              <a:t>dimensionen</a:t>
            </a:r>
          </a:p>
        </p:txBody>
      </p:sp>
      <p:grpSp>
        <p:nvGrpSpPr>
          <p:cNvPr id="305155"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040"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30515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dirty="0">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253"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231"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1965"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405448396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1027"/>
          <p:cNvSpPr>
            <a:spLocks noGrp="1" noChangeArrowheads="1"/>
          </p:cNvSpPr>
          <p:nvPr>
            <p:ph type="title"/>
          </p:nvPr>
        </p:nvSpPr>
        <p:spPr/>
        <p:txBody>
          <a:bodyPr/>
          <a:lstStyle/>
          <a:p>
            <a:pPr algn="ctr" eaLnBrk="1" hangingPunct="1"/>
            <a:r>
              <a:rPr lang="da-DK" altLang="da-DK" sz="2200" b="1" dirty="0"/>
              <a:t>Hi and Louis </a:t>
            </a:r>
          </a:p>
        </p:txBody>
      </p:sp>
      <p:pic>
        <p:nvPicPr>
          <p:cNvPr id="306179" name="Picture 1026" descr="C:\DESKSCAN\Hi and lois.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1801" y="806054"/>
            <a:ext cx="3816423" cy="4275809"/>
          </a:xfrm>
        </p:spPr>
      </p:pic>
      <p:sp>
        <p:nvSpPr>
          <p:cNvPr id="306180" name="Pladsholder til dias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Tree>
    <p:extLst>
      <p:ext uri="{BB962C8B-B14F-4D97-AF65-F5344CB8AC3E}">
        <p14:creationId xmlns:p14="http://schemas.microsoft.com/office/powerpoint/2010/main" val="119501367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026"/>
          <p:cNvSpPr>
            <a:spLocks noGrp="1" noChangeArrowheads="1"/>
          </p:cNvSpPr>
          <p:nvPr>
            <p:ph type="title"/>
          </p:nvPr>
        </p:nvSpPr>
        <p:spPr/>
        <p:txBody>
          <a:bodyPr/>
          <a:lstStyle/>
          <a:p>
            <a:pPr algn="ctr" eaLnBrk="1" hangingPunct="1"/>
            <a:r>
              <a:rPr lang="en-GB" altLang="da-DK" sz="2200" b="1" dirty="0"/>
              <a:t>Den </a:t>
            </a:r>
            <a:r>
              <a:rPr lang="en-GB" altLang="da-DK" sz="2200" b="1" dirty="0" err="1"/>
              <a:t>rette</a:t>
            </a:r>
            <a:r>
              <a:rPr lang="en-GB" altLang="da-DK" sz="2200" b="1" dirty="0"/>
              <a:t> </a:t>
            </a:r>
            <a:r>
              <a:rPr lang="en-GB" altLang="da-DK" sz="2200" b="1" dirty="0" err="1"/>
              <a:t>stemning</a:t>
            </a:r>
            <a:endParaRPr lang="en-GB" altLang="da-DK" sz="2200" b="1" dirty="0"/>
          </a:p>
        </p:txBody>
      </p:sp>
      <p:pic>
        <p:nvPicPr>
          <p:cNvPr id="307203" name="Picture 1027" descr="K:\Videncentre og afdelinger\Erhvervspsykologi\Team OPP\JTI\Mat. revideret til aut-mappe\Hand out M1\jti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12336" y="1252678"/>
            <a:ext cx="7919327" cy="2638144"/>
          </a:xfrm>
        </p:spPr>
      </p:pic>
      <p:sp>
        <p:nvSpPr>
          <p:cNvPr id="307204" name="Pladsholder til dias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Tree>
    <p:extLst>
      <p:ext uri="{BB962C8B-B14F-4D97-AF65-F5344CB8AC3E}">
        <p14:creationId xmlns:p14="http://schemas.microsoft.com/office/powerpoint/2010/main" val="23133494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p:cNvSpPr>
            <a:spLocks noGrp="1"/>
          </p:cNvSpPr>
          <p:nvPr>
            <p:ph type="title"/>
          </p:nvPr>
        </p:nvSpPr>
        <p:spPr/>
        <p:txBody>
          <a:bodyPr/>
          <a:lstStyle/>
          <a:p>
            <a:r>
              <a:rPr lang="da-DK" dirty="0"/>
              <a:t>Præsentationsrunde - Hvem er du?</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6" r="16664"/>
          <a:stretch/>
        </p:blipFill>
        <p:spPr bwMode="auto">
          <a:xfrm>
            <a:off x="1907704" y="915566"/>
            <a:ext cx="4427984" cy="397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54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el 1"/>
          <p:cNvSpPr>
            <a:spLocks noGrp="1"/>
          </p:cNvSpPr>
          <p:nvPr>
            <p:ph type="title"/>
          </p:nvPr>
        </p:nvSpPr>
        <p:spPr>
          <a:xfrm>
            <a:off x="1720453" y="195263"/>
            <a:ext cx="5699522" cy="675085"/>
          </a:xfrm>
        </p:spPr>
        <p:txBody>
          <a:bodyPr/>
          <a:lstStyle/>
          <a:p>
            <a:pPr algn="ctr" eaLnBrk="1" hangingPunct="1"/>
            <a:r>
              <a:rPr lang="da-DK" altLang="da-DK" sz="2200" b="1" dirty="0"/>
              <a:t>Udlevering af profil</a:t>
            </a:r>
          </a:p>
        </p:txBody>
      </p:sp>
      <p:pic>
        <p:nvPicPr>
          <p:cNvPr id="308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953" y="740391"/>
            <a:ext cx="6082383" cy="427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330246"/>
      </p:ext>
    </p:extLst>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el 1"/>
          <p:cNvSpPr>
            <a:spLocks noGrp="1"/>
          </p:cNvSpPr>
          <p:nvPr>
            <p:ph type="title"/>
          </p:nvPr>
        </p:nvSpPr>
        <p:spPr/>
        <p:txBody>
          <a:bodyPr/>
          <a:lstStyle/>
          <a:p>
            <a:pPr algn="ctr"/>
            <a:r>
              <a:rPr lang="da-DK" altLang="da-DK" sz="2200" b="1" dirty="0"/>
              <a:t>Individuel afklaring og </a:t>
            </a:r>
            <a:r>
              <a:rPr lang="nl-NL" altLang="da-DK" sz="2200" b="1" dirty="0" err="1"/>
              <a:t>reflektion</a:t>
            </a:r>
            <a:endParaRPr lang="nl-NL" altLang="da-DK" sz="2200" b="1" dirty="0"/>
          </a:p>
        </p:txBody>
      </p:sp>
      <p:sp>
        <p:nvSpPr>
          <p:cNvPr id="310275" name="Pladsholder til indhold 2"/>
          <p:cNvSpPr>
            <a:spLocks noGrp="1"/>
          </p:cNvSpPr>
          <p:nvPr>
            <p:ph idx="1"/>
          </p:nvPr>
        </p:nvSpPr>
        <p:spPr>
          <a:xfrm>
            <a:off x="756000" y="1337518"/>
            <a:ext cx="4248048" cy="3394472"/>
          </a:xfrm>
        </p:spPr>
        <p:txBody>
          <a:bodyPr/>
          <a:lstStyle/>
          <a:p>
            <a:pPr>
              <a:spcBef>
                <a:spcPts val="1500"/>
              </a:spcBef>
            </a:pPr>
            <a:r>
              <a:rPr lang="da-DK" altLang="da-DK" sz="1500" dirty="0"/>
              <a:t>Bestem hvilken JTI typekode, </a:t>
            </a:r>
            <a:br>
              <a:rPr lang="da-DK" altLang="da-DK" sz="1500" dirty="0"/>
            </a:br>
            <a:r>
              <a:rPr lang="da-DK" altLang="da-DK" sz="1500" dirty="0"/>
              <a:t>der udgør det bedste match for dig</a:t>
            </a:r>
          </a:p>
          <a:p>
            <a:pPr marL="681750" indent="-285750">
              <a:spcBef>
                <a:spcPts val="1500"/>
              </a:spcBef>
              <a:buFont typeface="Arial" panose="020B0604020202020204" pitchFamily="34" charset="0"/>
              <a:buChar char="•"/>
            </a:pPr>
            <a:r>
              <a:rPr lang="da-DK" altLang="da-DK" sz="1500" dirty="0"/>
              <a:t>Spørg hvis du er i tvivl</a:t>
            </a:r>
          </a:p>
          <a:p>
            <a:pPr marL="681750" indent="-285750">
              <a:spcBef>
                <a:spcPts val="1500"/>
              </a:spcBef>
              <a:buFont typeface="Arial" panose="020B0604020202020204" pitchFamily="34" charset="0"/>
              <a:buChar char="•"/>
            </a:pPr>
            <a:r>
              <a:rPr lang="da-DK" altLang="da-DK" sz="1500" dirty="0"/>
              <a:t>Læs om din JTI profil i typehæftet</a:t>
            </a:r>
            <a:br>
              <a:rPr lang="da-DK" altLang="da-DK" sz="1500" dirty="0"/>
            </a:br>
            <a:endParaRPr lang="da-DK" altLang="da-DK" sz="1500" dirty="0"/>
          </a:p>
          <a:p>
            <a:pPr>
              <a:spcBef>
                <a:spcPts val="900"/>
              </a:spcBef>
            </a:pPr>
            <a:r>
              <a:rPr lang="da-DK" altLang="da-DK" sz="1500" b="1" dirty="0"/>
              <a:t>Med afsæt i din viden om JTI: </a:t>
            </a:r>
          </a:p>
          <a:p>
            <a:pPr lvl="1">
              <a:spcBef>
                <a:spcPts val="900"/>
              </a:spcBef>
            </a:pPr>
            <a:r>
              <a:rPr lang="da-DK" altLang="da-DK" sz="1500" dirty="0"/>
              <a:t>Hvad vil du fremadrettet være mere opmærksom på?</a:t>
            </a:r>
            <a:endParaRPr lang="da-DK" altLang="da-DK" sz="500" dirty="0"/>
          </a:p>
          <a:p>
            <a:pPr marL="360000" lvl="1" indent="0">
              <a:spcBef>
                <a:spcPts val="900"/>
              </a:spcBef>
              <a:buNone/>
            </a:pPr>
            <a:r>
              <a:rPr lang="da-DK" altLang="da-DK" sz="1800" b="1" dirty="0"/>
              <a:t>Skriv type på typekortet</a:t>
            </a:r>
          </a:p>
          <a:p>
            <a:pPr lvl="1">
              <a:spcBef>
                <a:spcPts val="900"/>
              </a:spcBef>
            </a:pPr>
            <a:endParaRPr lang="da-DK" altLang="da-DK" sz="1500" dirty="0"/>
          </a:p>
          <a:p>
            <a:pPr>
              <a:spcBef>
                <a:spcPts val="1500"/>
              </a:spcBef>
            </a:pPr>
            <a:endParaRPr lang="da-DK" altLang="da-DK" sz="1500" dirty="0"/>
          </a:p>
        </p:txBody>
      </p:sp>
      <p:pic>
        <p:nvPicPr>
          <p:cNvPr id="310277" name="Pladsholder til indho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63638"/>
            <a:ext cx="2561575" cy="284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6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806" y="303499"/>
            <a:ext cx="4700260" cy="47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6AAA577-43E9-0E4C-B2C3-0ACE784CF211}"/>
              </a:ext>
            </a:extLst>
          </p:cNvPr>
          <p:cNvPicPr>
            <a:picLocks noChangeAspect="1"/>
          </p:cNvPicPr>
          <p:nvPr/>
        </p:nvPicPr>
        <p:blipFill rotWithShape="1">
          <a:blip r:embed="rId3">
            <a:extLst>
              <a:ext uri="{28A0092B-C50C-407E-A947-70E740481C1C}">
                <a14:useLocalDpi xmlns:a14="http://schemas.microsoft.com/office/drawing/2010/main" val="0"/>
              </a:ext>
            </a:extLst>
          </a:blip>
          <a:srcRect r="7881"/>
          <a:stretch/>
        </p:blipFill>
        <p:spPr>
          <a:xfrm>
            <a:off x="5389755" y="2886739"/>
            <a:ext cx="3610738" cy="2277299"/>
          </a:xfrm>
          <a:prstGeom prst="rect">
            <a:avLst/>
          </a:prstGeom>
        </p:spPr>
      </p:pic>
    </p:spTree>
    <p:extLst>
      <p:ext uri="{BB962C8B-B14F-4D97-AF65-F5344CB8AC3E}">
        <p14:creationId xmlns:p14="http://schemas.microsoft.com/office/powerpoint/2010/main" val="2682707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p:txBody>
          <a:bodyPr/>
          <a:lstStyle/>
          <a:p>
            <a:pPr eaLnBrk="1" hangingPunct="1"/>
            <a:r>
              <a:rPr lang="da-DK" sz="2200" b="1" dirty="0"/>
              <a:t>Focus</a:t>
            </a:r>
          </a:p>
        </p:txBody>
      </p:sp>
      <p:sp>
        <p:nvSpPr>
          <p:cNvPr id="160772" name="Rectangle 2"/>
          <p:cNvSpPr>
            <a:spLocks noChangeArrowheads="1"/>
          </p:cNvSpPr>
          <p:nvPr/>
        </p:nvSpPr>
        <p:spPr bwMode="auto">
          <a:xfrm>
            <a:off x="3758803" y="2540559"/>
            <a:ext cx="49694" cy="173124"/>
          </a:xfrm>
          <a:prstGeom prst="rect">
            <a:avLst/>
          </a:prstGeom>
          <a:noFill/>
          <a:ln w="9525">
            <a:noFill/>
            <a:miter lim="800000"/>
            <a:headEnd/>
            <a:tailEnd/>
          </a:ln>
        </p:spPr>
        <p:txBody>
          <a:bodyPr wrap="none" lIns="0" tIns="0" rIns="0" bIns="0">
            <a:spAutoFit/>
          </a:bodyPr>
          <a:lstStyle/>
          <a:p>
            <a:pPr eaLnBrk="0" hangingPunct="0"/>
            <a:r>
              <a:rPr lang="da-DK" sz="1125" b="1">
                <a:solidFill>
                  <a:srgbClr val="000000"/>
                </a:solidFill>
              </a:rPr>
              <a:t> </a:t>
            </a:r>
            <a:endParaRPr lang="da-DK" sz="1125" b="1">
              <a:solidFill>
                <a:srgbClr val="000066"/>
              </a:solidFill>
            </a:endParaRPr>
          </a:p>
        </p:txBody>
      </p:sp>
      <p:sp>
        <p:nvSpPr>
          <p:cNvPr id="160773" name="Rectangle 3"/>
          <p:cNvSpPr>
            <a:spLocks noChangeArrowheads="1"/>
          </p:cNvSpPr>
          <p:nvPr/>
        </p:nvSpPr>
        <p:spPr bwMode="auto">
          <a:xfrm>
            <a:off x="4901803" y="2540559"/>
            <a:ext cx="49694" cy="173124"/>
          </a:xfrm>
          <a:prstGeom prst="rect">
            <a:avLst/>
          </a:prstGeom>
          <a:noFill/>
          <a:ln w="9525">
            <a:noFill/>
            <a:miter lim="800000"/>
            <a:headEnd/>
            <a:tailEnd/>
          </a:ln>
        </p:spPr>
        <p:txBody>
          <a:bodyPr wrap="none" lIns="0" tIns="0" rIns="0" bIns="0">
            <a:spAutoFit/>
          </a:bodyPr>
          <a:lstStyle/>
          <a:p>
            <a:pPr eaLnBrk="0" hangingPunct="0"/>
            <a:r>
              <a:rPr lang="da-DK" sz="1125" b="1">
                <a:solidFill>
                  <a:srgbClr val="000000"/>
                </a:solidFill>
              </a:rPr>
              <a:t> </a:t>
            </a:r>
            <a:endParaRPr lang="da-DK" sz="1125" b="1">
              <a:solidFill>
                <a:srgbClr val="000066"/>
              </a:solidFill>
            </a:endParaRPr>
          </a:p>
        </p:txBody>
      </p:sp>
      <p:sp>
        <p:nvSpPr>
          <p:cNvPr id="160774" name="Rectangle 5"/>
          <p:cNvSpPr>
            <a:spLocks noChangeArrowheads="1"/>
          </p:cNvSpPr>
          <p:nvPr/>
        </p:nvSpPr>
        <p:spPr bwMode="auto">
          <a:xfrm>
            <a:off x="2159860" y="915566"/>
            <a:ext cx="5029200" cy="3543300"/>
          </a:xfrm>
          <a:prstGeom prst="rect">
            <a:avLst/>
          </a:prstGeom>
          <a:noFill/>
          <a:ln w="9525">
            <a:solidFill>
              <a:srgbClr val="002E37"/>
            </a:solidFill>
            <a:miter lim="800000"/>
            <a:headEnd/>
            <a:tailEnd/>
          </a:ln>
        </p:spPr>
        <p:txBody>
          <a:bodyPr wrap="none" anchor="ctr"/>
          <a:lstStyle/>
          <a:p>
            <a:pPr>
              <a:defRPr/>
            </a:pPr>
            <a:endParaRPr lang="da-DK" sz="1350" dirty="0">
              <a:latin typeface="+mj-lt"/>
            </a:endParaRPr>
          </a:p>
        </p:txBody>
      </p:sp>
      <p:sp>
        <p:nvSpPr>
          <p:cNvPr id="160775" name="Line 6"/>
          <p:cNvSpPr>
            <a:spLocks noChangeShapeType="1"/>
          </p:cNvSpPr>
          <p:nvPr/>
        </p:nvSpPr>
        <p:spPr bwMode="auto">
          <a:xfrm>
            <a:off x="4674460"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76" name="Line 7"/>
          <p:cNvSpPr>
            <a:spLocks noChangeShapeType="1"/>
          </p:cNvSpPr>
          <p:nvPr/>
        </p:nvSpPr>
        <p:spPr bwMode="auto">
          <a:xfrm>
            <a:off x="2159860" y="2709627"/>
            <a:ext cx="5029200" cy="0"/>
          </a:xfrm>
          <a:prstGeom prst="line">
            <a:avLst/>
          </a:prstGeom>
          <a:noFill/>
          <a:ln w="9525">
            <a:solidFill>
              <a:srgbClr val="002E37"/>
            </a:solidFill>
            <a:round/>
            <a:headEnd/>
            <a:tailEnd/>
          </a:ln>
        </p:spPr>
        <p:txBody>
          <a:bodyPr wrap="none" anchor="ctr"/>
          <a:lstStyle/>
          <a:p>
            <a:endParaRPr lang="da-DK" sz="1125" b="1"/>
          </a:p>
        </p:txBody>
      </p:sp>
      <p:sp>
        <p:nvSpPr>
          <p:cNvPr id="160777" name="Line 8"/>
          <p:cNvSpPr>
            <a:spLocks noChangeShapeType="1"/>
          </p:cNvSpPr>
          <p:nvPr/>
        </p:nvSpPr>
        <p:spPr bwMode="auto">
          <a:xfrm>
            <a:off x="2159860" y="1795227"/>
            <a:ext cx="5029200" cy="0"/>
          </a:xfrm>
          <a:prstGeom prst="line">
            <a:avLst/>
          </a:prstGeom>
          <a:noFill/>
          <a:ln w="9525">
            <a:solidFill>
              <a:srgbClr val="002E37"/>
            </a:solidFill>
            <a:round/>
            <a:headEnd/>
            <a:tailEnd/>
          </a:ln>
        </p:spPr>
        <p:txBody>
          <a:bodyPr wrap="none" anchor="ctr"/>
          <a:lstStyle/>
          <a:p>
            <a:endParaRPr lang="da-DK" sz="1125" b="1"/>
          </a:p>
        </p:txBody>
      </p:sp>
      <p:sp>
        <p:nvSpPr>
          <p:cNvPr id="160778" name="Line 9"/>
          <p:cNvSpPr>
            <a:spLocks noChangeShapeType="1"/>
          </p:cNvSpPr>
          <p:nvPr/>
        </p:nvSpPr>
        <p:spPr bwMode="auto">
          <a:xfrm>
            <a:off x="2159860" y="3624027"/>
            <a:ext cx="5029200" cy="0"/>
          </a:xfrm>
          <a:prstGeom prst="line">
            <a:avLst/>
          </a:prstGeom>
          <a:noFill/>
          <a:ln w="9525">
            <a:solidFill>
              <a:srgbClr val="002E37"/>
            </a:solidFill>
            <a:round/>
            <a:headEnd/>
            <a:tailEnd/>
          </a:ln>
        </p:spPr>
        <p:txBody>
          <a:bodyPr wrap="none" anchor="ctr"/>
          <a:lstStyle/>
          <a:p>
            <a:endParaRPr lang="da-DK" sz="1125" b="1"/>
          </a:p>
        </p:txBody>
      </p:sp>
      <p:sp>
        <p:nvSpPr>
          <p:cNvPr id="160779" name="Line 10"/>
          <p:cNvSpPr>
            <a:spLocks noChangeShapeType="1"/>
          </p:cNvSpPr>
          <p:nvPr/>
        </p:nvSpPr>
        <p:spPr bwMode="auto">
          <a:xfrm>
            <a:off x="3383868"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80" name="Line 11"/>
          <p:cNvSpPr>
            <a:spLocks noChangeShapeType="1"/>
          </p:cNvSpPr>
          <p:nvPr/>
        </p:nvSpPr>
        <p:spPr bwMode="auto">
          <a:xfrm>
            <a:off x="5940152"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81" name="Text Box 12"/>
          <p:cNvSpPr txBox="1">
            <a:spLocks noChangeArrowheads="1"/>
          </p:cNvSpPr>
          <p:nvPr/>
        </p:nvSpPr>
        <p:spPr bwMode="auto">
          <a:xfrm>
            <a:off x="2587391" y="1203599"/>
            <a:ext cx="54373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ISTJ</a:t>
            </a:r>
          </a:p>
        </p:txBody>
      </p:sp>
      <p:sp>
        <p:nvSpPr>
          <p:cNvPr id="160782" name="Text Box 13"/>
          <p:cNvSpPr txBox="1">
            <a:spLocks noChangeArrowheads="1"/>
          </p:cNvSpPr>
          <p:nvPr/>
        </p:nvSpPr>
        <p:spPr bwMode="auto">
          <a:xfrm>
            <a:off x="3887995" y="1203599"/>
            <a:ext cx="54053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ISFJ</a:t>
            </a:r>
          </a:p>
        </p:txBody>
      </p:sp>
      <p:sp>
        <p:nvSpPr>
          <p:cNvPr id="160783" name="Text Box 14"/>
          <p:cNvSpPr txBox="1">
            <a:spLocks noChangeArrowheads="1"/>
          </p:cNvSpPr>
          <p:nvPr/>
        </p:nvSpPr>
        <p:spPr bwMode="auto">
          <a:xfrm>
            <a:off x="5125575" y="1203598"/>
            <a:ext cx="55976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INFJ</a:t>
            </a:r>
          </a:p>
        </p:txBody>
      </p:sp>
      <p:sp>
        <p:nvSpPr>
          <p:cNvPr id="160784" name="Text Box 15"/>
          <p:cNvSpPr txBox="1">
            <a:spLocks noChangeArrowheads="1"/>
          </p:cNvSpPr>
          <p:nvPr/>
        </p:nvSpPr>
        <p:spPr bwMode="auto">
          <a:xfrm>
            <a:off x="6384168" y="1203599"/>
            <a:ext cx="562975"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INTJ</a:t>
            </a:r>
          </a:p>
        </p:txBody>
      </p:sp>
      <p:sp>
        <p:nvSpPr>
          <p:cNvPr id="160785" name="Text Box 16"/>
          <p:cNvSpPr txBox="1">
            <a:spLocks noChangeArrowheads="1"/>
          </p:cNvSpPr>
          <p:nvPr/>
        </p:nvSpPr>
        <p:spPr bwMode="auto">
          <a:xfrm>
            <a:off x="2564770" y="2211777"/>
            <a:ext cx="569387"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ISTP</a:t>
            </a:r>
          </a:p>
        </p:txBody>
      </p:sp>
      <p:sp>
        <p:nvSpPr>
          <p:cNvPr id="160786" name="Text Box 17"/>
          <p:cNvSpPr txBox="1">
            <a:spLocks noChangeArrowheads="1"/>
          </p:cNvSpPr>
          <p:nvPr/>
        </p:nvSpPr>
        <p:spPr bwMode="auto">
          <a:xfrm>
            <a:off x="3887995" y="2204029"/>
            <a:ext cx="566181"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ISFP</a:t>
            </a:r>
          </a:p>
        </p:txBody>
      </p:sp>
      <p:sp>
        <p:nvSpPr>
          <p:cNvPr id="160787" name="Text Box 18"/>
          <p:cNvSpPr txBox="1">
            <a:spLocks noChangeArrowheads="1"/>
          </p:cNvSpPr>
          <p:nvPr/>
        </p:nvSpPr>
        <p:spPr bwMode="auto">
          <a:xfrm>
            <a:off x="5058900" y="2215395"/>
            <a:ext cx="585417"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INFP</a:t>
            </a:r>
          </a:p>
        </p:txBody>
      </p:sp>
      <p:sp>
        <p:nvSpPr>
          <p:cNvPr id="160788" name="Text Box 19"/>
          <p:cNvSpPr txBox="1">
            <a:spLocks noChangeArrowheads="1"/>
          </p:cNvSpPr>
          <p:nvPr/>
        </p:nvSpPr>
        <p:spPr bwMode="auto">
          <a:xfrm>
            <a:off x="6384168" y="2204029"/>
            <a:ext cx="588623"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INTP</a:t>
            </a:r>
          </a:p>
        </p:txBody>
      </p:sp>
      <p:sp>
        <p:nvSpPr>
          <p:cNvPr id="160789" name="Text Box 20"/>
          <p:cNvSpPr txBox="1">
            <a:spLocks noChangeArrowheads="1"/>
          </p:cNvSpPr>
          <p:nvPr/>
        </p:nvSpPr>
        <p:spPr bwMode="auto">
          <a:xfrm>
            <a:off x="2565337" y="3084938"/>
            <a:ext cx="58862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ESTP</a:t>
            </a:r>
          </a:p>
        </p:txBody>
      </p:sp>
      <p:sp>
        <p:nvSpPr>
          <p:cNvPr id="160790" name="Text Box 21"/>
          <p:cNvSpPr txBox="1">
            <a:spLocks noChangeArrowheads="1"/>
          </p:cNvSpPr>
          <p:nvPr/>
        </p:nvSpPr>
        <p:spPr bwMode="auto">
          <a:xfrm>
            <a:off x="3887995" y="3071995"/>
            <a:ext cx="585417"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ESFP</a:t>
            </a:r>
          </a:p>
        </p:txBody>
      </p:sp>
      <p:sp>
        <p:nvSpPr>
          <p:cNvPr id="160791" name="Text Box 22"/>
          <p:cNvSpPr txBox="1">
            <a:spLocks noChangeArrowheads="1"/>
          </p:cNvSpPr>
          <p:nvPr/>
        </p:nvSpPr>
        <p:spPr bwMode="auto">
          <a:xfrm>
            <a:off x="5092833" y="3071995"/>
            <a:ext cx="60465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ENFP</a:t>
            </a:r>
          </a:p>
        </p:txBody>
      </p:sp>
      <p:sp>
        <p:nvSpPr>
          <p:cNvPr id="160792" name="Text Box 23"/>
          <p:cNvSpPr txBox="1">
            <a:spLocks noChangeArrowheads="1"/>
          </p:cNvSpPr>
          <p:nvPr/>
        </p:nvSpPr>
        <p:spPr bwMode="auto">
          <a:xfrm>
            <a:off x="6384168" y="3071995"/>
            <a:ext cx="607859"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ENTP</a:t>
            </a:r>
          </a:p>
        </p:txBody>
      </p:sp>
      <p:sp>
        <p:nvSpPr>
          <p:cNvPr id="160793" name="Text Box 24"/>
          <p:cNvSpPr txBox="1">
            <a:spLocks noChangeArrowheads="1"/>
          </p:cNvSpPr>
          <p:nvPr/>
        </p:nvSpPr>
        <p:spPr bwMode="auto">
          <a:xfrm>
            <a:off x="2565337" y="3985561"/>
            <a:ext cx="562975"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ESTJ</a:t>
            </a:r>
          </a:p>
        </p:txBody>
      </p:sp>
      <p:sp>
        <p:nvSpPr>
          <p:cNvPr id="160794" name="Text Box 25"/>
          <p:cNvSpPr txBox="1">
            <a:spLocks noChangeArrowheads="1"/>
          </p:cNvSpPr>
          <p:nvPr/>
        </p:nvSpPr>
        <p:spPr bwMode="auto">
          <a:xfrm>
            <a:off x="3887995" y="3975679"/>
            <a:ext cx="55976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ESFJ</a:t>
            </a:r>
          </a:p>
        </p:txBody>
      </p:sp>
      <p:sp>
        <p:nvSpPr>
          <p:cNvPr id="160795" name="Text Box 26"/>
          <p:cNvSpPr txBox="1">
            <a:spLocks noChangeArrowheads="1"/>
          </p:cNvSpPr>
          <p:nvPr/>
        </p:nvSpPr>
        <p:spPr bwMode="auto">
          <a:xfrm>
            <a:off x="5085094" y="3985561"/>
            <a:ext cx="579005"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ENFJ</a:t>
            </a:r>
          </a:p>
        </p:txBody>
      </p:sp>
      <p:sp>
        <p:nvSpPr>
          <p:cNvPr id="160796" name="Text Box 27"/>
          <p:cNvSpPr txBox="1">
            <a:spLocks noChangeArrowheads="1"/>
          </p:cNvSpPr>
          <p:nvPr/>
        </p:nvSpPr>
        <p:spPr bwMode="auto">
          <a:xfrm>
            <a:off x="6384168" y="3975679"/>
            <a:ext cx="582211"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ENTJ</a:t>
            </a:r>
          </a:p>
        </p:txBody>
      </p:sp>
      <p:sp>
        <p:nvSpPr>
          <p:cNvPr id="160797" name="Rectangle 28"/>
          <p:cNvSpPr>
            <a:spLocks noChangeArrowheads="1"/>
          </p:cNvSpPr>
          <p:nvPr/>
        </p:nvSpPr>
        <p:spPr bwMode="auto">
          <a:xfrm>
            <a:off x="2843808" y="1488046"/>
            <a:ext cx="102870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Kontinuitet</a:t>
            </a:r>
            <a:br>
              <a:rPr kumimoji="1" lang="da-DK" sz="1200" b="1" dirty="0">
                <a:solidFill>
                  <a:srgbClr val="002E37"/>
                </a:solidFill>
                <a:latin typeface="+mj-lt"/>
              </a:rPr>
            </a:br>
            <a:r>
              <a:rPr kumimoji="1" lang="da-DK" sz="1200" b="1" dirty="0">
                <a:solidFill>
                  <a:srgbClr val="002E37"/>
                </a:solidFill>
                <a:latin typeface="+mj-lt"/>
              </a:rPr>
              <a:t>(</a:t>
            </a:r>
            <a:r>
              <a:rPr kumimoji="1" lang="da-DK" sz="1200" b="1" dirty="0">
                <a:solidFill>
                  <a:srgbClr val="002E37"/>
                </a:solidFill>
              </a:rPr>
              <a:t>IS</a:t>
            </a:r>
            <a:r>
              <a:rPr kumimoji="1" lang="da-DK" sz="1200" b="1" dirty="0">
                <a:solidFill>
                  <a:srgbClr val="002E37"/>
                </a:solidFill>
                <a:latin typeface="+mj-lt"/>
              </a:rPr>
              <a:t>)</a:t>
            </a:r>
          </a:p>
        </p:txBody>
      </p:sp>
      <p:sp>
        <p:nvSpPr>
          <p:cNvPr id="160798" name="Rectangle 29"/>
          <p:cNvSpPr>
            <a:spLocks noChangeArrowheads="1"/>
          </p:cNvSpPr>
          <p:nvPr/>
        </p:nvSpPr>
        <p:spPr bwMode="auto">
          <a:xfrm>
            <a:off x="5322354" y="1508411"/>
            <a:ext cx="108585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Visioner</a:t>
            </a:r>
          </a:p>
          <a:p>
            <a:pPr algn="ctr" eaLnBrk="0" hangingPunct="0">
              <a:defRPr/>
            </a:pPr>
            <a:r>
              <a:rPr kumimoji="1" lang="da-DK" sz="1200" b="1" dirty="0">
                <a:solidFill>
                  <a:srgbClr val="002E37"/>
                </a:solidFill>
                <a:latin typeface="+mj-lt"/>
              </a:rPr>
              <a:t>(</a:t>
            </a:r>
            <a:r>
              <a:rPr kumimoji="1" lang="da-DK" sz="1200" b="1" dirty="0">
                <a:solidFill>
                  <a:srgbClr val="002E37"/>
                </a:solidFill>
              </a:rPr>
              <a:t>IN</a:t>
            </a:r>
            <a:r>
              <a:rPr kumimoji="1" lang="da-DK" sz="1200" b="1" dirty="0">
                <a:solidFill>
                  <a:srgbClr val="002E37"/>
                </a:solidFill>
                <a:latin typeface="+mj-lt"/>
              </a:rPr>
              <a:t>)</a:t>
            </a:r>
          </a:p>
        </p:txBody>
      </p:sp>
      <p:sp>
        <p:nvSpPr>
          <p:cNvPr id="160799" name="Rectangle 30"/>
          <p:cNvSpPr>
            <a:spLocks noChangeArrowheads="1"/>
          </p:cNvSpPr>
          <p:nvPr/>
        </p:nvSpPr>
        <p:spPr bwMode="auto">
          <a:xfrm>
            <a:off x="2869159" y="3309702"/>
            <a:ext cx="102870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Resultater</a:t>
            </a:r>
          </a:p>
          <a:p>
            <a:pPr algn="ctr" eaLnBrk="0" hangingPunct="0">
              <a:defRPr/>
            </a:pPr>
            <a:r>
              <a:rPr kumimoji="1" lang="da-DK" sz="1200" b="1" dirty="0">
                <a:solidFill>
                  <a:srgbClr val="002E37"/>
                </a:solidFill>
              </a:rPr>
              <a:t>(ES</a:t>
            </a:r>
            <a:r>
              <a:rPr kumimoji="1" lang="da-DK" sz="1200" b="1" dirty="0">
                <a:solidFill>
                  <a:srgbClr val="002E37"/>
                </a:solidFill>
                <a:latin typeface="+mj-lt"/>
              </a:rPr>
              <a:t>)</a:t>
            </a:r>
            <a:endParaRPr kumimoji="1" lang="da-DK" sz="1200" b="1" dirty="0">
              <a:solidFill>
                <a:srgbClr val="002E37"/>
              </a:solidFill>
            </a:endParaRPr>
          </a:p>
        </p:txBody>
      </p:sp>
      <p:sp>
        <p:nvSpPr>
          <p:cNvPr id="160800" name="Rectangle 31"/>
          <p:cNvSpPr>
            <a:spLocks noChangeArrowheads="1"/>
          </p:cNvSpPr>
          <p:nvPr/>
        </p:nvSpPr>
        <p:spPr bwMode="auto">
          <a:xfrm>
            <a:off x="5316615" y="3313274"/>
            <a:ext cx="108585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Forandring</a:t>
            </a:r>
          </a:p>
          <a:p>
            <a:pPr algn="ctr" eaLnBrk="0" hangingPunct="0">
              <a:defRPr/>
            </a:pPr>
            <a:r>
              <a:rPr kumimoji="1" lang="da-DK" sz="1200" b="1" dirty="0">
                <a:solidFill>
                  <a:srgbClr val="002E37"/>
                </a:solidFill>
                <a:latin typeface="+mj-lt"/>
              </a:rPr>
              <a:t>(</a:t>
            </a:r>
            <a:r>
              <a:rPr kumimoji="1" lang="da-DK" sz="1200" b="1" dirty="0">
                <a:solidFill>
                  <a:srgbClr val="002E37"/>
                </a:solidFill>
              </a:rPr>
              <a:t>EN</a:t>
            </a:r>
            <a:r>
              <a:rPr kumimoji="1" lang="da-DK" sz="1200" b="1" dirty="0">
                <a:solidFill>
                  <a:srgbClr val="002E37"/>
                </a:solidFill>
                <a:latin typeface="+mj-lt"/>
              </a:rPr>
              <a:t>)</a:t>
            </a:r>
          </a:p>
        </p:txBody>
      </p:sp>
      <p:sp>
        <p:nvSpPr>
          <p:cNvPr id="2" name="Pladsholder til diasnummer 1"/>
          <p:cNvSpPr>
            <a:spLocks noGrp="1"/>
          </p:cNvSpPr>
          <p:nvPr>
            <p:ph type="sldNum" sz="quarter" idx="4294967295"/>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B5977-8373-4423-86A9-75DB4F9097CF}" type="slidenum">
              <a:rPr lang="en-US" smtClean="0"/>
              <a:pPr/>
              <a:t>113</a:t>
            </a:fld>
            <a:endParaRPr lang="da-DK"/>
          </a:p>
        </p:txBody>
      </p:sp>
    </p:spTree>
    <p:extLst>
      <p:ext uri="{BB962C8B-B14F-4D97-AF65-F5344CB8AC3E}">
        <p14:creationId xmlns:p14="http://schemas.microsoft.com/office/powerpoint/2010/main" val="2709196736"/>
      </p:ext>
    </p:extLst>
  </p:cSld>
  <p:clrMapOvr>
    <a:masterClrMapping/>
  </p:clrMapOvr>
  <p:transition spd="slow">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itel 41"/>
          <p:cNvSpPr>
            <a:spLocks noGrp="1"/>
          </p:cNvSpPr>
          <p:nvPr>
            <p:ph type="title"/>
          </p:nvPr>
        </p:nvSpPr>
        <p:spPr>
          <a:xfrm>
            <a:off x="1691680" y="339502"/>
            <a:ext cx="5699700" cy="675000"/>
          </a:xfrm>
        </p:spPr>
        <p:txBody>
          <a:bodyPr/>
          <a:lstStyle/>
          <a:p>
            <a:r>
              <a:rPr lang="da-DK" sz="2200" b="1" dirty="0"/>
              <a:t>Fire lederstile</a:t>
            </a:r>
          </a:p>
        </p:txBody>
      </p:sp>
      <p:grpSp>
        <p:nvGrpSpPr>
          <p:cNvPr id="2" name="Group 3"/>
          <p:cNvGrpSpPr>
            <a:grpSpLocks/>
          </p:cNvGrpSpPr>
          <p:nvPr/>
        </p:nvGrpSpPr>
        <p:grpSpPr bwMode="auto">
          <a:xfrm>
            <a:off x="1337737" y="899607"/>
            <a:ext cx="6399563" cy="3967729"/>
            <a:chOff x="432" y="1056"/>
            <a:chExt cx="4800" cy="2976"/>
          </a:xfrm>
        </p:grpSpPr>
        <p:sp>
          <p:nvSpPr>
            <p:cNvPr id="161798" name="Rectangle 4"/>
            <p:cNvSpPr>
              <a:spLocks noChangeArrowheads="1"/>
            </p:cNvSpPr>
            <p:nvPr/>
          </p:nvSpPr>
          <p:spPr bwMode="auto">
            <a:xfrm>
              <a:off x="2265" y="2402"/>
              <a:ext cx="11" cy="39"/>
            </a:xfrm>
            <a:prstGeom prst="rect">
              <a:avLst/>
            </a:prstGeom>
            <a:noFill/>
            <a:ln w="9525">
              <a:noFill/>
              <a:miter lim="800000"/>
              <a:headEnd/>
              <a:tailEnd/>
            </a:ln>
          </p:spPr>
          <p:txBody>
            <a:bodyPr wrap="none" lIns="0" tIns="0" rIns="0" bIns="0">
              <a:spAutoFit/>
            </a:bodyPr>
            <a:lstStyle/>
            <a:p>
              <a:pPr eaLnBrk="0" hangingPunct="0"/>
              <a:r>
                <a:rPr lang="da-DK" sz="300">
                  <a:solidFill>
                    <a:srgbClr val="000000"/>
                  </a:solidFill>
                </a:rPr>
                <a:t> </a:t>
              </a:r>
              <a:endParaRPr lang="da-DK">
                <a:solidFill>
                  <a:srgbClr val="000066"/>
                </a:solidFill>
              </a:endParaRPr>
            </a:p>
          </p:txBody>
        </p:sp>
        <p:sp>
          <p:nvSpPr>
            <p:cNvPr id="161799" name="Rectangle 5"/>
            <p:cNvSpPr>
              <a:spLocks noChangeArrowheads="1"/>
            </p:cNvSpPr>
            <p:nvPr/>
          </p:nvSpPr>
          <p:spPr bwMode="auto">
            <a:xfrm>
              <a:off x="3225" y="2402"/>
              <a:ext cx="11" cy="39"/>
            </a:xfrm>
            <a:prstGeom prst="rect">
              <a:avLst/>
            </a:prstGeom>
            <a:noFill/>
            <a:ln w="9525">
              <a:noFill/>
              <a:miter lim="800000"/>
              <a:headEnd/>
              <a:tailEnd/>
            </a:ln>
          </p:spPr>
          <p:txBody>
            <a:bodyPr wrap="none" lIns="0" tIns="0" rIns="0" bIns="0">
              <a:spAutoFit/>
            </a:bodyPr>
            <a:lstStyle/>
            <a:p>
              <a:pPr eaLnBrk="0" hangingPunct="0"/>
              <a:r>
                <a:rPr lang="da-DK" sz="300">
                  <a:solidFill>
                    <a:srgbClr val="000000"/>
                  </a:solidFill>
                </a:rPr>
                <a:t> </a:t>
              </a:r>
              <a:endParaRPr lang="da-DK">
                <a:solidFill>
                  <a:srgbClr val="000066"/>
                </a:solidFill>
              </a:endParaRPr>
            </a:p>
          </p:txBody>
        </p:sp>
        <p:sp>
          <p:nvSpPr>
            <p:cNvPr id="161800" name="Rectangle 6"/>
            <p:cNvSpPr>
              <a:spLocks noChangeArrowheads="1"/>
            </p:cNvSpPr>
            <p:nvPr/>
          </p:nvSpPr>
          <p:spPr bwMode="auto">
            <a:xfrm>
              <a:off x="432" y="1056"/>
              <a:ext cx="4800" cy="2976"/>
            </a:xfrm>
            <a:prstGeom prst="rect">
              <a:avLst/>
            </a:prstGeom>
            <a:noFill/>
            <a:ln w="9525">
              <a:solidFill>
                <a:schemeClr val="tx1"/>
              </a:solidFill>
              <a:miter lim="800000"/>
              <a:headEnd/>
              <a:tailEnd/>
            </a:ln>
          </p:spPr>
          <p:txBody>
            <a:bodyPr wrap="none" anchor="ctr"/>
            <a:lstStyle/>
            <a:p>
              <a:endParaRPr lang="da-DK" sz="1350"/>
            </a:p>
          </p:txBody>
        </p:sp>
        <p:sp>
          <p:nvSpPr>
            <p:cNvPr id="161801" name="Line 7"/>
            <p:cNvSpPr>
              <a:spLocks noChangeShapeType="1"/>
            </p:cNvSpPr>
            <p:nvPr/>
          </p:nvSpPr>
          <p:spPr bwMode="auto">
            <a:xfrm>
              <a:off x="2819" y="1056"/>
              <a:ext cx="0" cy="2976"/>
            </a:xfrm>
            <a:prstGeom prst="line">
              <a:avLst/>
            </a:prstGeom>
            <a:noFill/>
            <a:ln w="9525">
              <a:solidFill>
                <a:schemeClr val="tx1"/>
              </a:solidFill>
              <a:round/>
              <a:headEnd/>
              <a:tailEnd/>
            </a:ln>
          </p:spPr>
          <p:txBody>
            <a:bodyPr wrap="none" anchor="ctr"/>
            <a:lstStyle/>
            <a:p>
              <a:endParaRPr lang="da-DK" sz="1350"/>
            </a:p>
          </p:txBody>
        </p:sp>
        <p:sp>
          <p:nvSpPr>
            <p:cNvPr id="161802" name="Line 8"/>
            <p:cNvSpPr>
              <a:spLocks noChangeShapeType="1"/>
            </p:cNvSpPr>
            <p:nvPr/>
          </p:nvSpPr>
          <p:spPr bwMode="auto">
            <a:xfrm>
              <a:off x="432" y="2544"/>
              <a:ext cx="4800" cy="0"/>
            </a:xfrm>
            <a:prstGeom prst="line">
              <a:avLst/>
            </a:prstGeom>
            <a:noFill/>
            <a:ln w="9525">
              <a:solidFill>
                <a:schemeClr val="tx1"/>
              </a:solidFill>
              <a:round/>
              <a:headEnd/>
              <a:tailEnd/>
            </a:ln>
          </p:spPr>
          <p:txBody>
            <a:bodyPr wrap="none" anchor="ctr"/>
            <a:lstStyle/>
            <a:p>
              <a:endParaRPr lang="da-DK" sz="1350"/>
            </a:p>
          </p:txBody>
        </p:sp>
        <p:sp>
          <p:nvSpPr>
            <p:cNvPr id="161803" name="Line 9"/>
            <p:cNvSpPr>
              <a:spLocks noChangeShapeType="1"/>
            </p:cNvSpPr>
            <p:nvPr/>
          </p:nvSpPr>
          <p:spPr bwMode="auto">
            <a:xfrm>
              <a:off x="432" y="1824"/>
              <a:ext cx="4800" cy="0"/>
            </a:xfrm>
            <a:prstGeom prst="line">
              <a:avLst/>
            </a:prstGeom>
            <a:noFill/>
            <a:ln w="9525">
              <a:solidFill>
                <a:schemeClr val="tx1"/>
              </a:solidFill>
              <a:round/>
              <a:headEnd/>
              <a:tailEnd/>
            </a:ln>
          </p:spPr>
          <p:txBody>
            <a:bodyPr wrap="none" anchor="ctr"/>
            <a:lstStyle/>
            <a:p>
              <a:endParaRPr lang="da-DK" sz="1350"/>
            </a:p>
          </p:txBody>
        </p:sp>
        <p:sp>
          <p:nvSpPr>
            <p:cNvPr id="161804" name="Line 10"/>
            <p:cNvSpPr>
              <a:spLocks noChangeShapeType="1"/>
            </p:cNvSpPr>
            <p:nvPr/>
          </p:nvSpPr>
          <p:spPr bwMode="auto">
            <a:xfrm>
              <a:off x="432" y="3360"/>
              <a:ext cx="4800" cy="0"/>
            </a:xfrm>
            <a:prstGeom prst="line">
              <a:avLst/>
            </a:prstGeom>
            <a:noFill/>
            <a:ln w="9525">
              <a:solidFill>
                <a:schemeClr val="tx1"/>
              </a:solidFill>
              <a:round/>
              <a:headEnd/>
              <a:tailEnd/>
            </a:ln>
          </p:spPr>
          <p:txBody>
            <a:bodyPr wrap="none" anchor="ctr"/>
            <a:lstStyle/>
            <a:p>
              <a:endParaRPr lang="da-DK" sz="1350"/>
            </a:p>
          </p:txBody>
        </p:sp>
        <p:sp>
          <p:nvSpPr>
            <p:cNvPr id="161805" name="Line 11"/>
            <p:cNvSpPr>
              <a:spLocks noChangeShapeType="1"/>
            </p:cNvSpPr>
            <p:nvPr/>
          </p:nvSpPr>
          <p:spPr bwMode="auto">
            <a:xfrm>
              <a:off x="1653" y="1056"/>
              <a:ext cx="0" cy="2976"/>
            </a:xfrm>
            <a:prstGeom prst="line">
              <a:avLst/>
            </a:prstGeom>
            <a:noFill/>
            <a:ln w="9525">
              <a:solidFill>
                <a:schemeClr val="tx1"/>
              </a:solidFill>
              <a:round/>
              <a:headEnd/>
              <a:tailEnd/>
            </a:ln>
          </p:spPr>
          <p:txBody>
            <a:bodyPr wrap="none" anchor="ctr"/>
            <a:lstStyle/>
            <a:p>
              <a:endParaRPr lang="da-DK" sz="1350"/>
            </a:p>
          </p:txBody>
        </p:sp>
        <p:sp>
          <p:nvSpPr>
            <p:cNvPr id="161806" name="Line 12"/>
            <p:cNvSpPr>
              <a:spLocks noChangeShapeType="1"/>
            </p:cNvSpPr>
            <p:nvPr/>
          </p:nvSpPr>
          <p:spPr bwMode="auto">
            <a:xfrm>
              <a:off x="3997" y="1056"/>
              <a:ext cx="0" cy="2976"/>
            </a:xfrm>
            <a:prstGeom prst="line">
              <a:avLst/>
            </a:prstGeom>
            <a:noFill/>
            <a:ln w="9525">
              <a:solidFill>
                <a:schemeClr val="tx1"/>
              </a:solidFill>
              <a:round/>
              <a:headEnd/>
              <a:tailEnd/>
            </a:ln>
          </p:spPr>
          <p:txBody>
            <a:bodyPr wrap="none" anchor="ctr"/>
            <a:lstStyle/>
            <a:p>
              <a:endParaRPr lang="da-DK" sz="1350"/>
            </a:p>
          </p:txBody>
        </p:sp>
        <p:sp>
          <p:nvSpPr>
            <p:cNvPr id="161807" name="Text Box 13"/>
            <p:cNvSpPr txBox="1">
              <a:spLocks noChangeArrowheads="1"/>
            </p:cNvSpPr>
            <p:nvPr/>
          </p:nvSpPr>
          <p:spPr bwMode="auto">
            <a:xfrm>
              <a:off x="576" y="1113"/>
              <a:ext cx="457"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ISTJ</a:t>
              </a:r>
            </a:p>
          </p:txBody>
        </p:sp>
        <p:sp>
          <p:nvSpPr>
            <p:cNvPr id="161808" name="Text Box 14"/>
            <p:cNvSpPr txBox="1">
              <a:spLocks noChangeArrowheads="1"/>
            </p:cNvSpPr>
            <p:nvPr/>
          </p:nvSpPr>
          <p:spPr bwMode="auto">
            <a:xfrm>
              <a:off x="2400" y="1113"/>
              <a:ext cx="45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ISFJ</a:t>
              </a:r>
            </a:p>
          </p:txBody>
        </p:sp>
        <p:sp>
          <p:nvSpPr>
            <p:cNvPr id="161809" name="Text Box 15"/>
            <p:cNvSpPr txBox="1">
              <a:spLocks noChangeArrowheads="1"/>
            </p:cNvSpPr>
            <p:nvPr/>
          </p:nvSpPr>
          <p:spPr bwMode="auto">
            <a:xfrm>
              <a:off x="2861" y="1113"/>
              <a:ext cx="470"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INFJ</a:t>
              </a:r>
            </a:p>
          </p:txBody>
        </p:sp>
        <p:sp>
          <p:nvSpPr>
            <p:cNvPr id="161810" name="Text Box 16"/>
            <p:cNvSpPr txBox="1">
              <a:spLocks noChangeArrowheads="1"/>
            </p:cNvSpPr>
            <p:nvPr/>
          </p:nvSpPr>
          <p:spPr bwMode="auto">
            <a:xfrm>
              <a:off x="4685" y="1113"/>
              <a:ext cx="473"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INTJ</a:t>
              </a:r>
            </a:p>
          </p:txBody>
        </p:sp>
        <p:sp>
          <p:nvSpPr>
            <p:cNvPr id="161811" name="Text Box 17"/>
            <p:cNvSpPr txBox="1">
              <a:spLocks noChangeArrowheads="1"/>
            </p:cNvSpPr>
            <p:nvPr/>
          </p:nvSpPr>
          <p:spPr bwMode="auto">
            <a:xfrm>
              <a:off x="576" y="1872"/>
              <a:ext cx="478"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ISTP</a:t>
              </a:r>
            </a:p>
          </p:txBody>
        </p:sp>
        <p:sp>
          <p:nvSpPr>
            <p:cNvPr id="161812" name="Text Box 18"/>
            <p:cNvSpPr txBox="1">
              <a:spLocks noChangeArrowheads="1"/>
            </p:cNvSpPr>
            <p:nvPr/>
          </p:nvSpPr>
          <p:spPr bwMode="auto">
            <a:xfrm>
              <a:off x="2400" y="1872"/>
              <a:ext cx="476"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ISFP</a:t>
              </a:r>
            </a:p>
          </p:txBody>
        </p:sp>
        <p:sp>
          <p:nvSpPr>
            <p:cNvPr id="161813" name="Text Box 19"/>
            <p:cNvSpPr txBox="1">
              <a:spLocks noChangeArrowheads="1"/>
            </p:cNvSpPr>
            <p:nvPr/>
          </p:nvSpPr>
          <p:spPr bwMode="auto">
            <a:xfrm>
              <a:off x="2832" y="1872"/>
              <a:ext cx="492"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INFP</a:t>
              </a:r>
            </a:p>
          </p:txBody>
        </p:sp>
        <p:sp>
          <p:nvSpPr>
            <p:cNvPr id="161814" name="Text Box 20"/>
            <p:cNvSpPr txBox="1">
              <a:spLocks noChangeArrowheads="1"/>
            </p:cNvSpPr>
            <p:nvPr/>
          </p:nvSpPr>
          <p:spPr bwMode="auto">
            <a:xfrm>
              <a:off x="4662" y="1872"/>
              <a:ext cx="49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INTP</a:t>
              </a:r>
            </a:p>
          </p:txBody>
        </p:sp>
        <p:sp>
          <p:nvSpPr>
            <p:cNvPr id="161815" name="Text Box 21"/>
            <p:cNvSpPr txBox="1">
              <a:spLocks noChangeArrowheads="1"/>
            </p:cNvSpPr>
            <p:nvPr/>
          </p:nvSpPr>
          <p:spPr bwMode="auto">
            <a:xfrm>
              <a:off x="576" y="2601"/>
              <a:ext cx="49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ESTP</a:t>
              </a:r>
            </a:p>
          </p:txBody>
        </p:sp>
        <p:sp>
          <p:nvSpPr>
            <p:cNvPr id="161816" name="Text Box 22"/>
            <p:cNvSpPr txBox="1">
              <a:spLocks noChangeArrowheads="1"/>
            </p:cNvSpPr>
            <p:nvPr/>
          </p:nvSpPr>
          <p:spPr bwMode="auto">
            <a:xfrm>
              <a:off x="2400" y="2601"/>
              <a:ext cx="492"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ESFP</a:t>
              </a:r>
            </a:p>
          </p:txBody>
        </p:sp>
        <p:sp>
          <p:nvSpPr>
            <p:cNvPr id="161817" name="Text Box 23"/>
            <p:cNvSpPr txBox="1">
              <a:spLocks noChangeArrowheads="1"/>
            </p:cNvSpPr>
            <p:nvPr/>
          </p:nvSpPr>
          <p:spPr bwMode="auto">
            <a:xfrm>
              <a:off x="2832" y="2592"/>
              <a:ext cx="508"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ENFP</a:t>
              </a:r>
            </a:p>
          </p:txBody>
        </p:sp>
        <p:sp>
          <p:nvSpPr>
            <p:cNvPr id="161818" name="Text Box 24"/>
            <p:cNvSpPr txBox="1">
              <a:spLocks noChangeArrowheads="1"/>
            </p:cNvSpPr>
            <p:nvPr/>
          </p:nvSpPr>
          <p:spPr bwMode="auto">
            <a:xfrm>
              <a:off x="4657" y="2611"/>
              <a:ext cx="511"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ENTP</a:t>
              </a:r>
            </a:p>
          </p:txBody>
        </p:sp>
        <p:sp>
          <p:nvSpPr>
            <p:cNvPr id="161819" name="Text Box 25"/>
            <p:cNvSpPr txBox="1">
              <a:spLocks noChangeArrowheads="1"/>
            </p:cNvSpPr>
            <p:nvPr/>
          </p:nvSpPr>
          <p:spPr bwMode="auto">
            <a:xfrm>
              <a:off x="576" y="3360"/>
              <a:ext cx="473"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ESTJ</a:t>
              </a:r>
            </a:p>
          </p:txBody>
        </p:sp>
        <p:sp>
          <p:nvSpPr>
            <p:cNvPr id="161820" name="Text Box 26"/>
            <p:cNvSpPr txBox="1">
              <a:spLocks noChangeArrowheads="1"/>
            </p:cNvSpPr>
            <p:nvPr/>
          </p:nvSpPr>
          <p:spPr bwMode="auto">
            <a:xfrm>
              <a:off x="2400" y="3360"/>
              <a:ext cx="470"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ESFJ</a:t>
              </a:r>
            </a:p>
          </p:txBody>
        </p:sp>
        <p:sp>
          <p:nvSpPr>
            <p:cNvPr id="161821" name="Text Box 27"/>
            <p:cNvSpPr txBox="1">
              <a:spLocks noChangeArrowheads="1"/>
            </p:cNvSpPr>
            <p:nvPr/>
          </p:nvSpPr>
          <p:spPr bwMode="auto">
            <a:xfrm>
              <a:off x="2856" y="3360"/>
              <a:ext cx="486"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ENFJ</a:t>
              </a:r>
            </a:p>
          </p:txBody>
        </p:sp>
        <p:sp>
          <p:nvSpPr>
            <p:cNvPr id="161822" name="Text Box 28"/>
            <p:cNvSpPr txBox="1">
              <a:spLocks noChangeArrowheads="1"/>
            </p:cNvSpPr>
            <p:nvPr/>
          </p:nvSpPr>
          <p:spPr bwMode="auto">
            <a:xfrm>
              <a:off x="4680" y="3360"/>
              <a:ext cx="489"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ENTJ</a:t>
              </a:r>
            </a:p>
          </p:txBody>
        </p:sp>
        <p:sp>
          <p:nvSpPr>
            <p:cNvPr id="161823" name="Rectangle 29"/>
            <p:cNvSpPr>
              <a:spLocks noChangeArrowheads="1"/>
            </p:cNvSpPr>
            <p:nvPr/>
          </p:nvSpPr>
          <p:spPr bwMode="auto">
            <a:xfrm>
              <a:off x="1043" y="2784"/>
              <a:ext cx="1344" cy="960"/>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grpSp>
          <p:nvGrpSpPr>
            <p:cNvPr id="3" name="Group 30"/>
            <p:cNvGrpSpPr>
              <a:grpSpLocks/>
            </p:cNvGrpSpPr>
            <p:nvPr/>
          </p:nvGrpSpPr>
          <p:grpSpPr bwMode="auto">
            <a:xfrm>
              <a:off x="871" y="1356"/>
              <a:ext cx="1660" cy="958"/>
              <a:chOff x="945" y="1356"/>
              <a:chExt cx="1660" cy="958"/>
            </a:xfrm>
          </p:grpSpPr>
          <p:sp>
            <p:nvSpPr>
              <p:cNvPr id="161832" name="Rectangle 31"/>
              <p:cNvSpPr>
                <a:spLocks noChangeArrowheads="1"/>
              </p:cNvSpPr>
              <p:nvPr/>
            </p:nvSpPr>
            <p:spPr bwMode="auto">
              <a:xfrm>
                <a:off x="1091" y="1392"/>
                <a:ext cx="1344" cy="912"/>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33" name="Rectangle 32"/>
              <p:cNvSpPr>
                <a:spLocks noChangeArrowheads="1"/>
              </p:cNvSpPr>
              <p:nvPr/>
            </p:nvSpPr>
            <p:spPr bwMode="auto">
              <a:xfrm>
                <a:off x="945" y="1356"/>
                <a:ext cx="1660" cy="958"/>
              </a:xfrm>
              <a:prstGeom prst="rect">
                <a:avLst/>
              </a:prstGeom>
              <a:noFill/>
              <a:ln w="9525">
                <a:noFill/>
                <a:miter lim="800000"/>
                <a:headEnd/>
                <a:tailEnd/>
              </a:ln>
            </p:spPr>
            <p:txBody>
              <a:bodyPr anchor="ctr">
                <a:spAutoFit/>
              </a:bodyPr>
              <a:lstStyle/>
              <a:p>
                <a:pPr algn="ctr" eaLnBrk="0" hangingPunct="0">
                  <a:defRPr/>
                </a:pPr>
                <a:r>
                  <a:rPr kumimoji="1" lang="da-DK" sz="1100" b="1" dirty="0">
                    <a:latin typeface="+mj-lt"/>
                  </a:rPr>
                  <a:t>Eftertænksom realist</a:t>
                </a:r>
              </a:p>
              <a:p>
                <a:pPr algn="ctr" eaLnBrk="0" hangingPunct="0">
                  <a:defRPr/>
                </a:pPr>
                <a:r>
                  <a:rPr kumimoji="1" lang="da-DK" sz="1100" dirty="0">
                    <a:latin typeface="+mj-lt"/>
                  </a:rPr>
                  <a:t>Leder gennem </a:t>
                </a:r>
                <a:br>
                  <a:rPr kumimoji="1" lang="da-DK" sz="1100" dirty="0">
                    <a:latin typeface="+mj-lt"/>
                  </a:rPr>
                </a:br>
                <a:r>
                  <a:rPr kumimoji="1" lang="da-DK" sz="1100" dirty="0">
                    <a:latin typeface="+mj-lt"/>
                  </a:rPr>
                  <a:t>opmærksomhed på, </a:t>
                </a:r>
                <a:br>
                  <a:rPr kumimoji="1" lang="da-DK" sz="1100" dirty="0">
                    <a:latin typeface="+mj-lt"/>
                  </a:rPr>
                </a:br>
                <a:r>
                  <a:rPr kumimoji="1" lang="da-DK" sz="1100" dirty="0">
                    <a:latin typeface="+mj-lt"/>
                  </a:rPr>
                  <a:t>hvad der bør gøres. </a:t>
                </a:r>
              </a:p>
              <a:p>
                <a:pPr algn="ctr" eaLnBrk="0" hangingPunct="0">
                  <a:defRPr/>
                </a:pPr>
                <a:r>
                  <a:rPr kumimoji="1" lang="da-DK" sz="1100" dirty="0">
                    <a:latin typeface="+mj-lt"/>
                  </a:rPr>
                  <a:t>Fokus på </a:t>
                </a:r>
              </a:p>
              <a:p>
                <a:pPr algn="ctr" eaLnBrk="0" hangingPunct="0">
                  <a:defRPr/>
                </a:pPr>
                <a:r>
                  <a:rPr kumimoji="1" lang="da-DK" sz="1100" dirty="0">
                    <a:latin typeface="+mj-lt"/>
                  </a:rPr>
                  <a:t>praktiske overvejelser</a:t>
                </a:r>
              </a:p>
              <a:p>
                <a:pPr algn="ctr" eaLnBrk="0" hangingPunct="0">
                  <a:defRPr/>
                </a:pPr>
                <a:r>
                  <a:rPr kumimoji="1" lang="da-DK" sz="1100" dirty="0">
                    <a:latin typeface="+mj-lt"/>
                  </a:rPr>
                  <a:t>og kontinuitet</a:t>
                </a:r>
              </a:p>
            </p:txBody>
          </p:sp>
        </p:grpSp>
        <p:grpSp>
          <p:nvGrpSpPr>
            <p:cNvPr id="4" name="Group 33"/>
            <p:cNvGrpSpPr>
              <a:grpSpLocks/>
            </p:cNvGrpSpPr>
            <p:nvPr/>
          </p:nvGrpSpPr>
          <p:grpSpPr bwMode="auto">
            <a:xfrm>
              <a:off x="3263" y="1392"/>
              <a:ext cx="1392" cy="979"/>
              <a:chOff x="3203" y="1392"/>
              <a:chExt cx="1392" cy="979"/>
            </a:xfrm>
          </p:grpSpPr>
          <p:sp>
            <p:nvSpPr>
              <p:cNvPr id="161830" name="Rectangle 34"/>
              <p:cNvSpPr>
                <a:spLocks noChangeArrowheads="1"/>
              </p:cNvSpPr>
              <p:nvPr/>
            </p:nvSpPr>
            <p:spPr bwMode="auto">
              <a:xfrm>
                <a:off x="3203" y="1392"/>
                <a:ext cx="1392" cy="912"/>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31" name="Rectangle 35"/>
              <p:cNvSpPr>
                <a:spLocks noChangeArrowheads="1"/>
              </p:cNvSpPr>
              <p:nvPr/>
            </p:nvSpPr>
            <p:spPr bwMode="auto">
              <a:xfrm>
                <a:off x="3276" y="1413"/>
                <a:ext cx="1242" cy="958"/>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Eftertænksom </a:t>
                </a:r>
                <a:br>
                  <a:rPr kumimoji="1" lang="da-DK" sz="1100" b="1" dirty="0">
                    <a:latin typeface="+mj-lt"/>
                  </a:rPr>
                </a:br>
                <a:r>
                  <a:rPr kumimoji="1" lang="da-DK" sz="1100" b="1" dirty="0">
                    <a:latin typeface="+mj-lt"/>
                  </a:rPr>
                  <a:t>fornyer</a:t>
                </a:r>
              </a:p>
              <a:p>
                <a:pPr algn="ctr" eaLnBrk="0" hangingPunct="0">
                  <a:defRPr/>
                </a:pPr>
                <a:r>
                  <a:rPr kumimoji="1" lang="da-DK" sz="1100" dirty="0">
                    <a:latin typeface="+mj-lt"/>
                  </a:rPr>
                  <a:t>Leder gennem idéer.</a:t>
                </a:r>
              </a:p>
              <a:p>
                <a:pPr algn="ctr" eaLnBrk="0" hangingPunct="0">
                  <a:defRPr/>
                </a:pPr>
                <a:r>
                  <a:rPr kumimoji="1" lang="da-DK" sz="1100" dirty="0">
                    <a:latin typeface="+mj-lt"/>
                  </a:rPr>
                  <a:t>Fokus på </a:t>
                </a:r>
                <a:br>
                  <a:rPr kumimoji="1" lang="da-DK" sz="1100" dirty="0">
                    <a:latin typeface="+mj-lt"/>
                  </a:rPr>
                </a:br>
                <a:r>
                  <a:rPr kumimoji="1" lang="da-DK" sz="1100" dirty="0">
                    <a:latin typeface="+mj-lt"/>
                  </a:rPr>
                  <a:t>abstrakte tanker,   </a:t>
                </a:r>
              </a:p>
              <a:p>
                <a:pPr algn="ctr" eaLnBrk="0" hangingPunct="0">
                  <a:defRPr/>
                </a:pPr>
                <a:r>
                  <a:rPr kumimoji="1" lang="da-DK" sz="1100" dirty="0">
                    <a:latin typeface="+mj-lt"/>
                  </a:rPr>
                  <a:t>idéer og visioner</a:t>
                </a:r>
              </a:p>
              <a:p>
                <a:pPr algn="ctr" eaLnBrk="0" hangingPunct="0">
                  <a:defRPr/>
                </a:pPr>
                <a:endParaRPr kumimoji="1" lang="da-DK" sz="1100" dirty="0">
                  <a:latin typeface="+mj-lt"/>
                </a:endParaRPr>
              </a:p>
            </p:txBody>
          </p:sp>
        </p:grpSp>
        <p:sp>
          <p:nvSpPr>
            <p:cNvPr id="161826" name="Rectangle 36"/>
            <p:cNvSpPr>
              <a:spLocks noChangeArrowheads="1"/>
            </p:cNvSpPr>
            <p:nvPr/>
          </p:nvSpPr>
          <p:spPr bwMode="auto">
            <a:xfrm>
              <a:off x="963" y="2834"/>
              <a:ext cx="1509" cy="831"/>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Handleorienteret</a:t>
              </a:r>
            </a:p>
            <a:p>
              <a:pPr algn="ctr" eaLnBrk="0" hangingPunct="0">
                <a:defRPr/>
              </a:pPr>
              <a:r>
                <a:rPr kumimoji="1" lang="da-DK" sz="1100" b="1" dirty="0">
                  <a:latin typeface="+mj-lt"/>
                </a:rPr>
                <a:t>realist</a:t>
              </a:r>
            </a:p>
            <a:p>
              <a:pPr algn="ctr" eaLnBrk="0" hangingPunct="0">
                <a:defRPr/>
              </a:pPr>
              <a:r>
                <a:rPr kumimoji="1" lang="da-DK" sz="1100" dirty="0">
                  <a:latin typeface="+mj-lt"/>
                </a:rPr>
                <a:t>Leder gennem handling </a:t>
              </a:r>
              <a:br>
                <a:rPr kumimoji="1" lang="da-DK" sz="1100" dirty="0">
                  <a:latin typeface="+mj-lt"/>
                </a:rPr>
              </a:br>
              <a:r>
                <a:rPr kumimoji="1" lang="da-DK" sz="1100" dirty="0">
                  <a:latin typeface="+mj-lt"/>
                </a:rPr>
                <a:t>- det at gøre tingene.</a:t>
              </a:r>
            </a:p>
            <a:p>
              <a:pPr algn="ctr" eaLnBrk="0" hangingPunct="0">
                <a:defRPr/>
              </a:pPr>
              <a:r>
                <a:rPr kumimoji="1" lang="da-DK" sz="1100" dirty="0">
                  <a:latin typeface="+mj-lt"/>
                </a:rPr>
                <a:t>Fokus på praktiske</a:t>
              </a:r>
            </a:p>
            <a:p>
              <a:pPr algn="ctr" eaLnBrk="0" hangingPunct="0">
                <a:defRPr/>
              </a:pPr>
              <a:r>
                <a:rPr kumimoji="1" lang="da-DK" sz="1100" dirty="0">
                  <a:latin typeface="+mj-lt"/>
                </a:rPr>
                <a:t>overvejelser og resultater</a:t>
              </a:r>
            </a:p>
          </p:txBody>
        </p:sp>
        <p:grpSp>
          <p:nvGrpSpPr>
            <p:cNvPr id="5" name="Group 37"/>
            <p:cNvGrpSpPr>
              <a:grpSpLocks/>
            </p:cNvGrpSpPr>
            <p:nvPr/>
          </p:nvGrpSpPr>
          <p:grpSpPr bwMode="auto">
            <a:xfrm>
              <a:off x="3185" y="2784"/>
              <a:ext cx="1575" cy="960"/>
              <a:chOff x="3229" y="2784"/>
              <a:chExt cx="1575" cy="960"/>
            </a:xfrm>
          </p:grpSpPr>
          <p:sp>
            <p:nvSpPr>
              <p:cNvPr id="161828" name="Rectangle 38"/>
              <p:cNvSpPr>
                <a:spLocks noChangeArrowheads="1"/>
              </p:cNvSpPr>
              <p:nvPr/>
            </p:nvSpPr>
            <p:spPr bwMode="auto">
              <a:xfrm>
                <a:off x="3312" y="2784"/>
                <a:ext cx="1392" cy="960"/>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29" name="Rectangle 39"/>
              <p:cNvSpPr>
                <a:spLocks noChangeArrowheads="1"/>
              </p:cNvSpPr>
              <p:nvPr/>
            </p:nvSpPr>
            <p:spPr bwMode="auto">
              <a:xfrm>
                <a:off x="3229" y="2845"/>
                <a:ext cx="1575" cy="831"/>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Handleorienteret</a:t>
                </a:r>
              </a:p>
              <a:p>
                <a:pPr algn="ctr" eaLnBrk="0" hangingPunct="0">
                  <a:defRPr/>
                </a:pPr>
                <a:r>
                  <a:rPr kumimoji="1" lang="da-DK" sz="1100" b="1" dirty="0">
                    <a:latin typeface="+mj-lt"/>
                  </a:rPr>
                  <a:t>fornyer</a:t>
                </a:r>
              </a:p>
              <a:p>
                <a:pPr algn="ctr" eaLnBrk="0" hangingPunct="0">
                  <a:defRPr/>
                </a:pPr>
                <a:r>
                  <a:rPr kumimoji="1" lang="da-DK" sz="1100" dirty="0">
                    <a:latin typeface="+mj-lt"/>
                  </a:rPr>
                  <a:t>Leder gennem begejstring.</a:t>
                </a:r>
              </a:p>
              <a:p>
                <a:pPr algn="ctr" eaLnBrk="0" hangingPunct="0">
                  <a:defRPr/>
                </a:pPr>
                <a:r>
                  <a:rPr kumimoji="1" lang="da-DK" sz="1100" dirty="0">
                    <a:latin typeface="+mj-lt"/>
                  </a:rPr>
                  <a:t>Fokus på systemer, </a:t>
                </a:r>
              </a:p>
              <a:p>
                <a:pPr algn="ctr" eaLnBrk="0" hangingPunct="0">
                  <a:defRPr/>
                </a:pPr>
                <a:r>
                  <a:rPr kumimoji="1" lang="da-DK" sz="1100" dirty="0">
                    <a:latin typeface="+mj-lt"/>
                  </a:rPr>
                  <a:t>sammenhæng og </a:t>
                </a:r>
              </a:p>
              <a:p>
                <a:pPr algn="ctr" eaLnBrk="0" hangingPunct="0">
                  <a:defRPr/>
                </a:pPr>
                <a:r>
                  <a:rPr kumimoji="1" lang="da-DK" sz="1100" dirty="0">
                    <a:latin typeface="+mj-lt"/>
                  </a:rPr>
                  <a:t>forandringer</a:t>
                </a:r>
              </a:p>
            </p:txBody>
          </p:sp>
        </p:grpSp>
      </p:grpSp>
      <p:sp>
        <p:nvSpPr>
          <p:cNvPr id="6" name="Pladsholder til diasnummer 5"/>
          <p:cNvSpPr>
            <a:spLocks noGrp="1"/>
          </p:cNvSpPr>
          <p:nvPr>
            <p:ph type="sldNum" sz="quarter" idx="4294967295"/>
          </p:nvPr>
        </p:nvSpPr>
        <p:spPr>
          <a:xfrm>
            <a:off x="6333780" y="6611383"/>
            <a:ext cx="2389170" cy="201561"/>
          </a:xfrm>
          <a:prstGeom prst="rect">
            <a:avLst/>
          </a:prstGeom>
        </p:spPr>
        <p:txBody>
          <a:bodyPr vert="horz" lIns="0" tIns="0" rIns="0" bIns="0" rtlCol="0" anchor="b" anchorCtr="0"/>
          <a:lstStyle>
            <a:defPPr>
              <a:defRPr lang="da-DK"/>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F3CFDD-2D56-4519-B779-BFFEF2995BE6}" type="slidenum">
              <a:rPr lang="da-DK" smtClean="0"/>
              <a:pPr/>
              <a:t>114</a:t>
            </a:fld>
            <a:endParaRPr lang="da-DK"/>
          </a:p>
        </p:txBody>
      </p:sp>
    </p:spTree>
    <p:extLst>
      <p:ext uri="{BB962C8B-B14F-4D97-AF65-F5344CB8AC3E}">
        <p14:creationId xmlns:p14="http://schemas.microsoft.com/office/powerpoint/2010/main" val="1722226603"/>
      </p:ext>
    </p:extLst>
  </p:cSld>
  <p:clrMapOvr>
    <a:masterClrMapping/>
  </p:clrMapOvr>
  <p:transition spd="slow">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algn="ctr" eaLnBrk="1" hangingPunct="1"/>
            <a:r>
              <a:rPr lang="da-DK" altLang="da-DK" sz="2200" b="1" dirty="0"/>
              <a:t>Balanceret brug af præferencer</a:t>
            </a:r>
          </a:p>
        </p:txBody>
      </p:sp>
      <p:sp>
        <p:nvSpPr>
          <p:cNvPr id="311299" name="Rectangle 3"/>
          <p:cNvSpPr>
            <a:spLocks noGrp="1" noChangeArrowheads="1"/>
          </p:cNvSpPr>
          <p:nvPr>
            <p:ph idx="1"/>
          </p:nvPr>
        </p:nvSpPr>
        <p:spPr>
          <a:xfrm>
            <a:off x="756000" y="1220401"/>
            <a:ext cx="6696320" cy="3394472"/>
          </a:xfrm>
        </p:spPr>
        <p:txBody>
          <a:bodyPr/>
          <a:lstStyle/>
          <a:p>
            <a:pPr eaLnBrk="1" hangingPunct="1">
              <a:spcBef>
                <a:spcPts val="1800"/>
              </a:spcBef>
            </a:pPr>
            <a:r>
              <a:rPr lang="da-DK" altLang="da-DK" sz="1500" dirty="0"/>
              <a:t>Opgaver og situationer kræver forskellig tilgang.</a:t>
            </a:r>
            <a:br>
              <a:rPr lang="da-DK" altLang="da-DK" sz="1500" dirty="0"/>
            </a:br>
            <a:endParaRPr lang="da-DK" altLang="da-DK" sz="1500" dirty="0"/>
          </a:p>
          <a:p>
            <a:pPr eaLnBrk="1" hangingPunct="1">
              <a:spcBef>
                <a:spcPts val="1800"/>
              </a:spcBef>
            </a:pPr>
            <a:r>
              <a:rPr lang="da-DK" altLang="da-DK" sz="1500" b="1" dirty="0"/>
              <a:t>Vær opmærksomhed på egen adfærd i forskellige situationer: </a:t>
            </a:r>
          </a:p>
          <a:p>
            <a:pPr marL="285750" indent="-285750">
              <a:spcBef>
                <a:spcPts val="1200"/>
              </a:spcBef>
              <a:buFont typeface="Arial" panose="020B0604020202020204" pitchFamily="34" charset="0"/>
              <a:buChar char="•"/>
            </a:pPr>
            <a:r>
              <a:rPr lang="da-DK" altLang="da-DK" sz="1500" dirty="0"/>
              <a:t>Efterspørg og modtag feedback</a:t>
            </a:r>
          </a:p>
          <a:p>
            <a:pPr marL="285750" indent="-285750">
              <a:spcBef>
                <a:spcPts val="1200"/>
              </a:spcBef>
              <a:buFont typeface="Arial" panose="020B0604020202020204" pitchFamily="34" charset="0"/>
              <a:buChar char="•"/>
            </a:pPr>
            <a:r>
              <a:rPr lang="da-DK" altLang="da-DK" sz="1500" dirty="0"/>
              <a:t>Udfordr egen komfort-zone</a:t>
            </a:r>
          </a:p>
          <a:p>
            <a:pPr marL="285750" indent="-285750">
              <a:spcBef>
                <a:spcPts val="1200"/>
              </a:spcBef>
              <a:buFont typeface="Arial" panose="020B0604020202020204" pitchFamily="34" charset="0"/>
              <a:buChar char="•"/>
            </a:pPr>
            <a:r>
              <a:rPr lang="da-DK" altLang="da-DK" sz="1500" dirty="0"/>
              <a:t>Undgå at låse dig fast</a:t>
            </a:r>
          </a:p>
          <a:p>
            <a:pPr>
              <a:spcBef>
                <a:spcPts val="1800"/>
              </a:spcBef>
            </a:pPr>
            <a:r>
              <a:rPr lang="da-DK" altLang="da-DK" sz="1500" dirty="0"/>
              <a:t>Accepter, at man ikke er lige god til alting, </a:t>
            </a:r>
            <a:br>
              <a:rPr lang="da-DK" altLang="da-DK" sz="1500" dirty="0"/>
            </a:br>
            <a:r>
              <a:rPr lang="da-DK" altLang="da-DK" sz="1500" dirty="0"/>
              <a:t>men at man kan blive bedre til det meste.</a:t>
            </a:r>
          </a:p>
          <a:p>
            <a:pPr>
              <a:spcBef>
                <a:spcPts val="1800"/>
              </a:spcBef>
            </a:pPr>
            <a:endParaRPr lang="da-DK" altLang="da-DK" sz="1500" dirty="0"/>
          </a:p>
          <a:p>
            <a:pPr eaLnBrk="1" hangingPunct="1">
              <a:spcBef>
                <a:spcPts val="1800"/>
              </a:spcBef>
            </a:pPr>
            <a:endParaRPr lang="da-DK" altLang="da-DK" sz="1500" dirty="0"/>
          </a:p>
          <a:p>
            <a:pPr eaLnBrk="1" hangingPunct="1">
              <a:spcBef>
                <a:spcPts val="1800"/>
              </a:spcBef>
              <a:buFontTx/>
              <a:buNone/>
            </a:pPr>
            <a:endParaRPr lang="da-DK" altLang="da-DK" sz="1500" dirty="0"/>
          </a:p>
        </p:txBody>
      </p:sp>
      <p:pic>
        <p:nvPicPr>
          <p:cNvPr id="5" name="Billede 4" descr="meanicons_33-512.png">
            <a:extLst>
              <a:ext uri="{FF2B5EF4-FFF2-40B4-BE49-F238E27FC236}">
                <a16:creationId xmlns:a16="http://schemas.microsoft.com/office/drawing/2014/main" id="{6473B37B-73A4-9E4F-8282-D979A61EC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868" y="2755744"/>
            <a:ext cx="2807580" cy="1760222"/>
          </a:xfrm>
          <a:prstGeom prst="rect">
            <a:avLst/>
          </a:prstGeom>
        </p:spPr>
      </p:pic>
    </p:spTree>
    <p:extLst>
      <p:ext uri="{BB962C8B-B14F-4D97-AF65-F5344CB8AC3E}">
        <p14:creationId xmlns:p14="http://schemas.microsoft.com/office/powerpoint/2010/main" val="369100735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el 46"/>
          <p:cNvSpPr>
            <a:spLocks noGrp="1"/>
          </p:cNvSpPr>
          <p:nvPr>
            <p:ph type="title"/>
          </p:nvPr>
        </p:nvSpPr>
        <p:spPr/>
        <p:txBody>
          <a:bodyPr/>
          <a:lstStyle/>
          <a:p>
            <a:pPr algn="ctr" eaLnBrk="1" hangingPunct="1"/>
            <a:r>
              <a:rPr kumimoji="1" lang="da-DK" altLang="da-DK" b="1" dirty="0"/>
              <a:t>JTI BØNNER</a:t>
            </a:r>
            <a:endParaRPr lang="da-DK" altLang="da-DK" b="1" dirty="0"/>
          </a:p>
        </p:txBody>
      </p:sp>
      <p:sp>
        <p:nvSpPr>
          <p:cNvPr id="312323"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solidFill>
                  <a:srgbClr val="000000"/>
                </a:solidFill>
              </a:rPr>
              <a:t> </a:t>
            </a:r>
            <a:r>
              <a:rPr lang="da-DK" altLang="da-DK" sz="675">
                <a:solidFill>
                  <a:srgbClr val="82C2BF"/>
                </a:solidFill>
              </a:rPr>
              <a:t> </a:t>
            </a:r>
            <a:endParaRPr lang="da-DK" altLang="da-DK" sz="675">
              <a:solidFill>
                <a:srgbClr val="000000"/>
              </a:solidFill>
            </a:endParaRPr>
          </a:p>
        </p:txBody>
      </p:sp>
      <p:grpSp>
        <p:nvGrpSpPr>
          <p:cNvPr id="312324" name="Gruppe 45"/>
          <p:cNvGrpSpPr>
            <a:grpSpLocks/>
          </p:cNvGrpSpPr>
          <p:nvPr/>
        </p:nvGrpSpPr>
        <p:grpSpPr bwMode="auto">
          <a:xfrm>
            <a:off x="539303" y="987574"/>
            <a:ext cx="8497193" cy="3476447"/>
            <a:chOff x="223838" y="1600200"/>
            <a:chExt cx="8078461" cy="4967264"/>
          </a:xfrm>
        </p:grpSpPr>
        <p:sp>
          <p:nvSpPr>
            <p:cNvPr id="158723" name="Rectangle 2"/>
            <p:cNvSpPr>
              <a:spLocks noChangeArrowheads="1"/>
            </p:cNvSpPr>
            <p:nvPr/>
          </p:nvSpPr>
          <p:spPr bwMode="auto">
            <a:xfrm>
              <a:off x="3692797" y="3973382"/>
              <a:ext cx="77943" cy="296839"/>
            </a:xfrm>
            <a:prstGeom prst="rect">
              <a:avLst/>
            </a:prstGeom>
            <a:noFill/>
            <a:ln w="9525">
              <a:noFill/>
              <a:miter lim="800000"/>
              <a:headEnd/>
              <a:tailEnd/>
            </a:ln>
          </p:spPr>
          <p:txBody>
            <a:bodyPr wrap="none" lIns="0" tIns="0" rIns="0" bIns="0">
              <a:spAutoFit/>
            </a:bodyPr>
            <a:lstStyle/>
            <a:p>
              <a:pPr>
                <a:defRPr/>
              </a:pPr>
              <a:r>
                <a:rPr lang="da-DK" sz="1350">
                  <a:solidFill>
                    <a:srgbClr val="000000"/>
                  </a:solidFill>
                  <a:latin typeface="Verdana"/>
                </a:rPr>
                <a:t> </a:t>
              </a:r>
              <a:endParaRPr lang="da-DK" sz="1350">
                <a:solidFill>
                  <a:srgbClr val="000066"/>
                </a:solidFill>
                <a:latin typeface="Verdana"/>
              </a:endParaRPr>
            </a:p>
          </p:txBody>
        </p:sp>
        <p:sp>
          <p:nvSpPr>
            <p:cNvPr id="2" name="Rectangle 3"/>
            <p:cNvSpPr>
              <a:spLocks noChangeArrowheads="1"/>
            </p:cNvSpPr>
            <p:nvPr/>
          </p:nvSpPr>
          <p:spPr bwMode="auto">
            <a:xfrm>
              <a:off x="5216275" y="3973382"/>
              <a:ext cx="77943" cy="296839"/>
            </a:xfrm>
            <a:prstGeom prst="rect">
              <a:avLst/>
            </a:prstGeom>
            <a:noFill/>
            <a:ln w="9525">
              <a:noFill/>
              <a:miter lim="800000"/>
              <a:headEnd/>
              <a:tailEnd/>
            </a:ln>
          </p:spPr>
          <p:txBody>
            <a:bodyPr wrap="none" lIns="0" tIns="0" rIns="0" bIns="0">
              <a:spAutoFit/>
            </a:bodyPr>
            <a:lstStyle/>
            <a:p>
              <a:pPr>
                <a:defRPr/>
              </a:pPr>
              <a:r>
                <a:rPr lang="da-DK" sz="1350">
                  <a:solidFill>
                    <a:srgbClr val="000000"/>
                  </a:solidFill>
                  <a:latin typeface="Verdana"/>
                </a:rPr>
                <a:t> </a:t>
              </a:r>
              <a:endParaRPr lang="da-DK" sz="1350">
                <a:solidFill>
                  <a:srgbClr val="000066"/>
                </a:solidFill>
                <a:latin typeface="Verdana"/>
              </a:endParaRPr>
            </a:p>
          </p:txBody>
        </p:sp>
        <p:grpSp>
          <p:nvGrpSpPr>
            <p:cNvPr id="312327" name="Group 4"/>
            <p:cNvGrpSpPr>
              <a:grpSpLocks/>
            </p:cNvGrpSpPr>
            <p:nvPr/>
          </p:nvGrpSpPr>
          <p:grpSpPr bwMode="auto">
            <a:xfrm>
              <a:off x="228600" y="1600200"/>
              <a:ext cx="7772400" cy="4940300"/>
              <a:chOff x="1016" y="1325"/>
              <a:chExt cx="3833" cy="2437"/>
            </a:xfrm>
          </p:grpSpPr>
          <p:sp>
            <p:nvSpPr>
              <p:cNvPr id="158759" name="Rectangle 5"/>
              <p:cNvSpPr>
                <a:spLocks noChangeArrowheads="1"/>
              </p:cNvSpPr>
              <p:nvPr/>
            </p:nvSpPr>
            <p:spPr bwMode="auto">
              <a:xfrm>
                <a:off x="1016" y="1325"/>
                <a:ext cx="3833" cy="2431"/>
              </a:xfrm>
              <a:prstGeom prst="rect">
                <a:avLst/>
              </a:prstGeom>
              <a:noFill/>
              <a:ln w="9525">
                <a:solidFill>
                  <a:schemeClr val="tx1"/>
                </a:solidFill>
                <a:miter lim="800000"/>
                <a:headEnd/>
                <a:tailEnd/>
              </a:ln>
            </p:spPr>
            <p:txBody>
              <a:bodyPr wrap="none" anchor="ctr"/>
              <a:lstStyle/>
              <a:p>
                <a:pPr>
                  <a:defRPr/>
                </a:pPr>
                <a:endParaRPr lang="da-DK" sz="1350" dirty="0">
                  <a:solidFill>
                    <a:prstClr val="black"/>
                  </a:solidFill>
                  <a:latin typeface="Verdana"/>
                </a:endParaRPr>
              </a:p>
            </p:txBody>
          </p:sp>
          <p:sp>
            <p:nvSpPr>
              <p:cNvPr id="158760" name="Line 6"/>
              <p:cNvSpPr>
                <a:spLocks noChangeShapeType="1"/>
              </p:cNvSpPr>
              <p:nvPr/>
            </p:nvSpPr>
            <p:spPr bwMode="auto">
              <a:xfrm>
                <a:off x="2933" y="1331"/>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1" name="Line 7"/>
              <p:cNvSpPr>
                <a:spLocks noChangeShapeType="1"/>
              </p:cNvSpPr>
              <p:nvPr/>
            </p:nvSpPr>
            <p:spPr bwMode="auto">
              <a:xfrm flipV="1">
                <a:off x="1022" y="2534"/>
                <a:ext cx="3827"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2" name="Line 8"/>
              <p:cNvSpPr>
                <a:spLocks noChangeShapeType="1"/>
              </p:cNvSpPr>
              <p:nvPr/>
            </p:nvSpPr>
            <p:spPr bwMode="auto">
              <a:xfrm>
                <a:off x="1016" y="1913"/>
                <a:ext cx="3833"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3" name="Line 9"/>
              <p:cNvSpPr>
                <a:spLocks noChangeShapeType="1"/>
              </p:cNvSpPr>
              <p:nvPr/>
            </p:nvSpPr>
            <p:spPr bwMode="auto">
              <a:xfrm>
                <a:off x="1016" y="3167"/>
                <a:ext cx="3833"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4" name="Line 10"/>
              <p:cNvSpPr>
                <a:spLocks noChangeShapeType="1"/>
              </p:cNvSpPr>
              <p:nvPr/>
            </p:nvSpPr>
            <p:spPr bwMode="auto">
              <a:xfrm>
                <a:off x="1931" y="1325"/>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5" name="Line 11"/>
              <p:cNvSpPr>
                <a:spLocks noChangeShapeType="1"/>
              </p:cNvSpPr>
              <p:nvPr/>
            </p:nvSpPr>
            <p:spPr bwMode="auto">
              <a:xfrm>
                <a:off x="3891" y="1325"/>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grpSp>
        <p:sp>
          <p:nvSpPr>
            <p:cNvPr id="158726" name="Text Box 12"/>
            <p:cNvSpPr txBox="1">
              <a:spLocks noChangeArrowheads="1"/>
            </p:cNvSpPr>
            <p:nvPr/>
          </p:nvSpPr>
          <p:spPr bwMode="auto">
            <a:xfrm>
              <a:off x="228409" y="1603602"/>
              <a:ext cx="790100"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ISTJ</a:t>
              </a:r>
            </a:p>
          </p:txBody>
        </p:sp>
        <p:sp>
          <p:nvSpPr>
            <p:cNvPr id="3" name="Text Box 13"/>
            <p:cNvSpPr txBox="1">
              <a:spLocks noChangeArrowheads="1"/>
            </p:cNvSpPr>
            <p:nvPr/>
          </p:nvSpPr>
          <p:spPr bwMode="auto">
            <a:xfrm>
              <a:off x="2097716" y="1603602"/>
              <a:ext cx="781895"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ISFJ</a:t>
              </a:r>
            </a:p>
          </p:txBody>
        </p:sp>
        <p:sp>
          <p:nvSpPr>
            <p:cNvPr id="158728" name="Text Box 14"/>
            <p:cNvSpPr txBox="1">
              <a:spLocks noChangeArrowheads="1"/>
            </p:cNvSpPr>
            <p:nvPr/>
          </p:nvSpPr>
          <p:spPr bwMode="auto">
            <a:xfrm>
              <a:off x="4120895" y="1603602"/>
              <a:ext cx="810611"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INFJ</a:t>
              </a:r>
            </a:p>
          </p:txBody>
        </p:sp>
        <p:sp>
          <p:nvSpPr>
            <p:cNvPr id="158729" name="Text Box 15"/>
            <p:cNvSpPr txBox="1">
              <a:spLocks noChangeArrowheads="1"/>
            </p:cNvSpPr>
            <p:nvPr/>
          </p:nvSpPr>
          <p:spPr bwMode="auto">
            <a:xfrm>
              <a:off x="6064853" y="1603602"/>
              <a:ext cx="818816"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INTJ</a:t>
              </a:r>
            </a:p>
          </p:txBody>
        </p:sp>
        <p:sp>
          <p:nvSpPr>
            <p:cNvPr id="158730" name="Text Box 16"/>
            <p:cNvSpPr txBox="1">
              <a:spLocks noChangeArrowheads="1"/>
            </p:cNvSpPr>
            <p:nvPr/>
          </p:nvSpPr>
          <p:spPr bwMode="auto">
            <a:xfrm>
              <a:off x="228409" y="2823367"/>
              <a:ext cx="829071"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ISTP</a:t>
              </a:r>
            </a:p>
          </p:txBody>
        </p:sp>
        <p:sp>
          <p:nvSpPr>
            <p:cNvPr id="158731" name="Text Box 17"/>
            <p:cNvSpPr txBox="1">
              <a:spLocks noChangeArrowheads="1"/>
            </p:cNvSpPr>
            <p:nvPr/>
          </p:nvSpPr>
          <p:spPr bwMode="auto">
            <a:xfrm>
              <a:off x="2082482" y="2808056"/>
              <a:ext cx="82086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ISFP</a:t>
              </a:r>
            </a:p>
          </p:txBody>
        </p:sp>
        <p:sp>
          <p:nvSpPr>
            <p:cNvPr id="158732" name="Text Box 18"/>
            <p:cNvSpPr txBox="1">
              <a:spLocks noChangeArrowheads="1"/>
            </p:cNvSpPr>
            <p:nvPr/>
          </p:nvSpPr>
          <p:spPr bwMode="auto">
            <a:xfrm>
              <a:off x="4120895" y="2808056"/>
              <a:ext cx="849583"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INFP</a:t>
              </a:r>
            </a:p>
          </p:txBody>
        </p:sp>
        <p:sp>
          <p:nvSpPr>
            <p:cNvPr id="158733" name="Text Box 19"/>
            <p:cNvSpPr txBox="1">
              <a:spLocks noChangeArrowheads="1"/>
            </p:cNvSpPr>
            <p:nvPr/>
          </p:nvSpPr>
          <p:spPr bwMode="auto">
            <a:xfrm>
              <a:off x="6064853" y="2823367"/>
              <a:ext cx="85778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INTP</a:t>
              </a:r>
            </a:p>
          </p:txBody>
        </p:sp>
        <p:sp>
          <p:nvSpPr>
            <p:cNvPr id="158734" name="Text Box 20"/>
            <p:cNvSpPr txBox="1">
              <a:spLocks noChangeArrowheads="1"/>
            </p:cNvSpPr>
            <p:nvPr/>
          </p:nvSpPr>
          <p:spPr bwMode="auto">
            <a:xfrm>
              <a:off x="228409" y="4056741"/>
              <a:ext cx="859838"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ESTP</a:t>
              </a:r>
            </a:p>
          </p:txBody>
        </p:sp>
        <p:sp>
          <p:nvSpPr>
            <p:cNvPr id="158735" name="Text Box 21"/>
            <p:cNvSpPr txBox="1">
              <a:spLocks noChangeArrowheads="1"/>
            </p:cNvSpPr>
            <p:nvPr/>
          </p:nvSpPr>
          <p:spPr bwMode="auto">
            <a:xfrm>
              <a:off x="2097716" y="4056741"/>
              <a:ext cx="851634"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ESFP</a:t>
              </a:r>
            </a:p>
          </p:txBody>
        </p:sp>
        <p:sp>
          <p:nvSpPr>
            <p:cNvPr id="158736" name="Text Box 22"/>
            <p:cNvSpPr txBox="1">
              <a:spLocks noChangeArrowheads="1"/>
            </p:cNvSpPr>
            <p:nvPr/>
          </p:nvSpPr>
          <p:spPr bwMode="auto">
            <a:xfrm>
              <a:off x="4120895" y="4056741"/>
              <a:ext cx="880350"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ENFP</a:t>
              </a:r>
            </a:p>
          </p:txBody>
        </p:sp>
        <p:sp>
          <p:nvSpPr>
            <p:cNvPr id="158737" name="Text Box 23"/>
            <p:cNvSpPr txBox="1">
              <a:spLocks noChangeArrowheads="1"/>
            </p:cNvSpPr>
            <p:nvPr/>
          </p:nvSpPr>
          <p:spPr bwMode="auto">
            <a:xfrm>
              <a:off x="6064853" y="4056741"/>
              <a:ext cx="888554"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ENTP</a:t>
              </a:r>
            </a:p>
          </p:txBody>
        </p:sp>
        <p:sp>
          <p:nvSpPr>
            <p:cNvPr id="158738" name="Text Box 24"/>
            <p:cNvSpPr txBox="1">
              <a:spLocks noChangeArrowheads="1"/>
            </p:cNvSpPr>
            <p:nvPr/>
          </p:nvSpPr>
          <p:spPr bwMode="auto">
            <a:xfrm>
              <a:off x="228409" y="5337748"/>
              <a:ext cx="82086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ESTJ</a:t>
              </a:r>
            </a:p>
          </p:txBody>
        </p:sp>
        <p:sp>
          <p:nvSpPr>
            <p:cNvPr id="158739" name="Text Box 25"/>
            <p:cNvSpPr txBox="1">
              <a:spLocks noChangeArrowheads="1"/>
            </p:cNvSpPr>
            <p:nvPr/>
          </p:nvSpPr>
          <p:spPr bwMode="auto">
            <a:xfrm>
              <a:off x="2097716" y="5337748"/>
              <a:ext cx="812662"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ESFJ</a:t>
              </a:r>
            </a:p>
          </p:txBody>
        </p:sp>
        <p:sp>
          <p:nvSpPr>
            <p:cNvPr id="158740" name="Text Box 26"/>
            <p:cNvSpPr txBox="1">
              <a:spLocks noChangeArrowheads="1"/>
            </p:cNvSpPr>
            <p:nvPr/>
          </p:nvSpPr>
          <p:spPr bwMode="auto">
            <a:xfrm>
              <a:off x="4120895" y="5337748"/>
              <a:ext cx="841378"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ENFJ</a:t>
              </a:r>
            </a:p>
          </p:txBody>
        </p:sp>
        <p:sp>
          <p:nvSpPr>
            <p:cNvPr id="158741" name="Text Box 27"/>
            <p:cNvSpPr txBox="1">
              <a:spLocks noChangeArrowheads="1"/>
            </p:cNvSpPr>
            <p:nvPr/>
          </p:nvSpPr>
          <p:spPr bwMode="auto">
            <a:xfrm>
              <a:off x="6064853" y="5337748"/>
              <a:ext cx="849583"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ENTJ</a:t>
              </a:r>
            </a:p>
          </p:txBody>
        </p:sp>
        <p:sp>
          <p:nvSpPr>
            <p:cNvPr id="158743" name="Text Box 29"/>
            <p:cNvSpPr txBox="1">
              <a:spLocks noChangeArrowheads="1"/>
            </p:cNvSpPr>
            <p:nvPr/>
          </p:nvSpPr>
          <p:spPr bwMode="auto">
            <a:xfrm>
              <a:off x="237549" y="1896210"/>
              <a:ext cx="1858745"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a:t>
              </a:r>
            </a:p>
            <a:p>
              <a:pPr>
                <a:defRPr/>
              </a:pPr>
              <a:r>
                <a:rPr lang="da-DK" sz="900" dirty="0">
                  <a:solidFill>
                    <a:prstClr val="black"/>
                  </a:solidFill>
                  <a:latin typeface="Verdana"/>
                </a:rPr>
                <a:t>bekymre mig mindre </a:t>
              </a:r>
            </a:p>
            <a:p>
              <a:pPr>
                <a:defRPr/>
              </a:pPr>
              <a:r>
                <a:rPr lang="da-DK" sz="900" dirty="0">
                  <a:solidFill>
                    <a:prstClr val="black"/>
                  </a:solidFill>
                  <a:latin typeface="Verdana"/>
                </a:rPr>
                <a:t>om detaljer i morgen </a:t>
              </a:r>
            </a:p>
            <a:p>
              <a:pPr>
                <a:defRPr/>
              </a:pPr>
              <a:r>
                <a:rPr lang="da-DK" sz="900" dirty="0">
                  <a:solidFill>
                    <a:prstClr val="black"/>
                  </a:solidFill>
                  <a:latin typeface="Verdana"/>
                </a:rPr>
                <a:t>kl. 11.41.38</a:t>
              </a:r>
            </a:p>
          </p:txBody>
        </p:sp>
        <p:sp>
          <p:nvSpPr>
            <p:cNvPr id="158744" name="Text Box 30"/>
            <p:cNvSpPr txBox="1">
              <a:spLocks noChangeArrowheads="1"/>
            </p:cNvSpPr>
            <p:nvPr/>
          </p:nvSpPr>
          <p:spPr bwMode="auto">
            <a:xfrm>
              <a:off x="2080956" y="1909820"/>
              <a:ext cx="2262819"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være </a:t>
              </a:r>
            </a:p>
            <a:p>
              <a:pPr>
                <a:defRPr/>
              </a:pPr>
              <a:r>
                <a:rPr lang="da-DK" sz="900" dirty="0">
                  <a:solidFill>
                    <a:prstClr val="black"/>
                  </a:solidFill>
                  <a:latin typeface="Verdana"/>
                </a:rPr>
                <a:t>mere afslappet og hjælp </a:t>
              </a:r>
            </a:p>
            <a:p>
              <a:pPr>
                <a:defRPr/>
              </a:pPr>
              <a:r>
                <a:rPr lang="da-DK" sz="900" dirty="0">
                  <a:solidFill>
                    <a:prstClr val="black"/>
                  </a:solidFill>
                  <a:latin typeface="Verdana"/>
                </a:rPr>
                <a:t>mig til at være det på den </a:t>
              </a:r>
            </a:p>
            <a:p>
              <a:pPr>
                <a:defRPr/>
              </a:pPr>
              <a:r>
                <a:rPr lang="da-DK" sz="900" dirty="0">
                  <a:solidFill>
                    <a:prstClr val="black"/>
                  </a:solidFill>
                  <a:latin typeface="Verdana"/>
                </a:rPr>
                <a:t>helt rigtige måde</a:t>
              </a:r>
            </a:p>
          </p:txBody>
        </p:sp>
        <p:sp>
          <p:nvSpPr>
            <p:cNvPr id="158745" name="Text Box 31"/>
            <p:cNvSpPr txBox="1">
              <a:spLocks noChangeArrowheads="1"/>
            </p:cNvSpPr>
            <p:nvPr/>
          </p:nvSpPr>
          <p:spPr bwMode="auto">
            <a:xfrm>
              <a:off x="4123942" y="1909820"/>
              <a:ext cx="2205387"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Herre, hjælp mig med </a:t>
              </a:r>
            </a:p>
            <a:p>
              <a:pPr>
                <a:defRPr/>
              </a:pPr>
              <a:r>
                <a:rPr lang="da-DK" sz="900" dirty="0">
                  <a:solidFill>
                    <a:prstClr val="black"/>
                  </a:solidFill>
                  <a:latin typeface="Verdana"/>
                </a:rPr>
                <a:t>ikke at være perfektionist </a:t>
              </a:r>
            </a:p>
            <a:p>
              <a:pPr>
                <a:defRPr/>
              </a:pPr>
              <a:r>
                <a:rPr lang="da-DK" sz="900" dirty="0">
                  <a:solidFill>
                    <a:prstClr val="black"/>
                  </a:solidFill>
                  <a:latin typeface="Verdana"/>
                </a:rPr>
                <a:t>(stavede jeg det rigtigt?)</a:t>
              </a:r>
            </a:p>
          </p:txBody>
        </p:sp>
        <p:sp>
          <p:nvSpPr>
            <p:cNvPr id="158746" name="Text Box 32"/>
            <p:cNvSpPr txBox="1">
              <a:spLocks noChangeArrowheads="1"/>
            </p:cNvSpPr>
            <p:nvPr/>
          </p:nvSpPr>
          <p:spPr bwMode="auto">
            <a:xfrm>
              <a:off x="6040477" y="1909820"/>
              <a:ext cx="2051552"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Herre, gør mig åben for </a:t>
              </a:r>
            </a:p>
            <a:p>
              <a:pPr>
                <a:defRPr/>
              </a:pPr>
              <a:r>
                <a:rPr lang="da-DK" sz="900" dirty="0">
                  <a:solidFill>
                    <a:prstClr val="black"/>
                  </a:solidFill>
                  <a:latin typeface="Verdana"/>
                </a:rPr>
                <a:t>andres idéer, hvor </a:t>
              </a:r>
            </a:p>
            <a:p>
              <a:pPr>
                <a:defRPr/>
              </a:pPr>
              <a:r>
                <a:rPr lang="da-DK" sz="900" dirty="0">
                  <a:solidFill>
                    <a:prstClr val="black"/>
                  </a:solidFill>
                  <a:latin typeface="Verdana"/>
                </a:rPr>
                <a:t>forkerte de end er</a:t>
              </a:r>
            </a:p>
          </p:txBody>
        </p:sp>
        <p:sp>
          <p:nvSpPr>
            <p:cNvPr id="158747" name="Text Box 33"/>
            <p:cNvSpPr txBox="1">
              <a:spLocks noChangeArrowheads="1"/>
            </p:cNvSpPr>
            <p:nvPr/>
          </p:nvSpPr>
          <p:spPr bwMode="auto">
            <a:xfrm>
              <a:off x="231455" y="3143195"/>
              <a:ext cx="2045398"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tage</a:t>
              </a:r>
            </a:p>
            <a:p>
              <a:pPr>
                <a:defRPr/>
              </a:pPr>
              <a:r>
                <a:rPr lang="da-DK" sz="900" dirty="0">
                  <a:solidFill>
                    <a:prstClr val="black"/>
                  </a:solidFill>
                  <a:latin typeface="Verdana"/>
                </a:rPr>
                <a:t>hensyn til menneskers</a:t>
              </a:r>
            </a:p>
            <a:p>
              <a:pPr>
                <a:defRPr/>
              </a:pPr>
              <a:r>
                <a:rPr lang="da-DK" sz="900" dirty="0">
                  <a:solidFill>
                    <a:prstClr val="black"/>
                  </a:solidFill>
                  <a:latin typeface="Verdana"/>
                </a:rPr>
                <a:t>følelser selvom de fleste</a:t>
              </a:r>
            </a:p>
            <a:p>
              <a:pPr>
                <a:defRPr/>
              </a:pPr>
              <a:r>
                <a:rPr lang="da-DK" sz="900" dirty="0">
                  <a:solidFill>
                    <a:prstClr val="black"/>
                  </a:solidFill>
                  <a:latin typeface="Verdana"/>
                </a:rPr>
                <a:t>er overfølsomme</a:t>
              </a:r>
            </a:p>
          </p:txBody>
        </p:sp>
        <p:sp>
          <p:nvSpPr>
            <p:cNvPr id="158748" name="Text Box 34"/>
            <p:cNvSpPr txBox="1">
              <a:spLocks noChangeArrowheads="1"/>
            </p:cNvSpPr>
            <p:nvPr/>
          </p:nvSpPr>
          <p:spPr bwMode="auto">
            <a:xfrm>
              <a:off x="2096192" y="3143195"/>
              <a:ext cx="2074114"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stå </a:t>
              </a:r>
            </a:p>
            <a:p>
              <a:pPr>
                <a:defRPr/>
              </a:pPr>
              <a:r>
                <a:rPr lang="da-DK" sz="900" dirty="0">
                  <a:solidFill>
                    <a:prstClr val="black"/>
                  </a:solidFill>
                  <a:latin typeface="Verdana"/>
                </a:rPr>
                <a:t>fast ved min ret (håber </a:t>
              </a:r>
            </a:p>
            <a:p>
              <a:pPr>
                <a:defRPr/>
              </a:pPr>
              <a:r>
                <a:rPr lang="da-DK" sz="900" dirty="0">
                  <a:solidFill>
                    <a:prstClr val="black"/>
                  </a:solidFill>
                  <a:latin typeface="Verdana"/>
                </a:rPr>
                <a:t>ikke du har noget imod, </a:t>
              </a:r>
            </a:p>
            <a:p>
              <a:pPr>
                <a:defRPr/>
              </a:pPr>
              <a:r>
                <a:rPr lang="da-DK" sz="900" dirty="0">
                  <a:solidFill>
                    <a:prstClr val="black"/>
                  </a:solidFill>
                  <a:latin typeface="Verdana"/>
                </a:rPr>
                <a:t>at jeg spørger?)</a:t>
              </a:r>
            </a:p>
          </p:txBody>
        </p:sp>
        <p:sp>
          <p:nvSpPr>
            <p:cNvPr id="158749" name="Text Box 35"/>
            <p:cNvSpPr txBox="1">
              <a:spLocks noChangeArrowheads="1"/>
            </p:cNvSpPr>
            <p:nvPr/>
          </p:nvSpPr>
          <p:spPr bwMode="auto">
            <a:xfrm>
              <a:off x="4117848" y="3156803"/>
              <a:ext cx="2024885" cy="527714"/>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a:t>
              </a:r>
            </a:p>
            <a:p>
              <a:pPr>
                <a:defRPr/>
              </a:pPr>
              <a:r>
                <a:rPr lang="da-DK" sz="900" dirty="0">
                  <a:solidFill>
                    <a:prstClr val="black"/>
                  </a:solidFill>
                  <a:latin typeface="Verdana"/>
                </a:rPr>
                <a:t>fuldende, hvad jeg </a:t>
              </a:r>
              <a:r>
                <a:rPr lang="da-DK" sz="900" dirty="0" err="1">
                  <a:solidFill>
                    <a:prstClr val="black"/>
                  </a:solidFill>
                  <a:latin typeface="Verdana"/>
                </a:rPr>
                <a:t>sta</a:t>
              </a:r>
              <a:r>
                <a:rPr lang="da-DK" sz="900" dirty="0">
                  <a:solidFill>
                    <a:prstClr val="black"/>
                  </a:solidFill>
                  <a:latin typeface="Verdana"/>
                </a:rPr>
                <a:t>…</a:t>
              </a:r>
            </a:p>
          </p:txBody>
        </p:sp>
        <p:sp>
          <p:nvSpPr>
            <p:cNvPr id="158750" name="Text Box 36"/>
            <p:cNvSpPr txBox="1">
              <a:spLocks noChangeArrowheads="1"/>
            </p:cNvSpPr>
            <p:nvPr/>
          </p:nvSpPr>
          <p:spPr bwMode="auto">
            <a:xfrm>
              <a:off x="6035907" y="3129584"/>
              <a:ext cx="2232052"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blive </a:t>
              </a:r>
            </a:p>
            <a:p>
              <a:pPr>
                <a:defRPr/>
              </a:pPr>
              <a:r>
                <a:rPr lang="da-DK" sz="900" dirty="0">
                  <a:solidFill>
                    <a:prstClr val="black"/>
                  </a:solidFill>
                  <a:latin typeface="Verdana"/>
                </a:rPr>
                <a:t>mindre egenrådig, men</a:t>
              </a:r>
            </a:p>
            <a:p>
              <a:pPr>
                <a:defRPr/>
              </a:pPr>
              <a:r>
                <a:rPr lang="da-DK" sz="900" dirty="0">
                  <a:solidFill>
                    <a:prstClr val="black"/>
                  </a:solidFill>
                  <a:latin typeface="Verdana"/>
                </a:rPr>
                <a:t>lad mig gøre det på </a:t>
              </a:r>
            </a:p>
            <a:p>
              <a:pPr>
                <a:defRPr/>
              </a:pPr>
              <a:r>
                <a:rPr lang="da-DK" sz="900" dirty="0">
                  <a:solidFill>
                    <a:prstClr val="black"/>
                  </a:solidFill>
                  <a:latin typeface="Verdana"/>
                </a:rPr>
                <a:t>min egen måde</a:t>
              </a:r>
            </a:p>
          </p:txBody>
        </p:sp>
        <p:sp>
          <p:nvSpPr>
            <p:cNvPr id="158751" name="Text Box 37"/>
            <p:cNvSpPr txBox="1">
              <a:spLocks noChangeArrowheads="1"/>
            </p:cNvSpPr>
            <p:nvPr/>
          </p:nvSpPr>
          <p:spPr bwMode="auto">
            <a:xfrm>
              <a:off x="234502" y="4310220"/>
              <a:ext cx="1821800" cy="923499"/>
            </a:xfrm>
            <a:prstGeom prst="rect">
              <a:avLst/>
            </a:prstGeom>
            <a:noFill/>
            <a:ln w="9525">
              <a:noFill/>
              <a:miter lim="800000"/>
              <a:headEnd/>
              <a:tailEnd/>
            </a:ln>
          </p:spPr>
          <p:txBody>
            <a:bodyPr wrap="square">
              <a:spAutoFit/>
            </a:bodyPr>
            <a:lstStyle/>
            <a:p>
              <a:pPr>
                <a:defRPr/>
              </a:pPr>
              <a:r>
                <a:rPr lang="da-DK" sz="900" dirty="0">
                  <a:solidFill>
                    <a:prstClr val="black"/>
                  </a:solidFill>
                  <a:latin typeface="Verdana"/>
                </a:rPr>
                <a:t>Gud, hjælp mig at tage</a:t>
              </a:r>
            </a:p>
            <a:p>
              <a:pPr>
                <a:defRPr/>
              </a:pPr>
              <a:r>
                <a:rPr lang="da-DK" sz="900" dirty="0">
                  <a:solidFill>
                    <a:prstClr val="black"/>
                  </a:solidFill>
                  <a:latin typeface="Verdana"/>
                </a:rPr>
                <a:t>ANSVAR for mine handlinger, </a:t>
              </a:r>
              <a:br>
                <a:rPr lang="da-DK" sz="900" dirty="0">
                  <a:solidFill>
                    <a:prstClr val="black"/>
                  </a:solidFill>
                  <a:latin typeface="Verdana"/>
                </a:rPr>
              </a:br>
              <a:r>
                <a:rPr lang="da-DK" sz="900" dirty="0">
                  <a:solidFill>
                    <a:prstClr val="black"/>
                  </a:solidFill>
                  <a:latin typeface="Verdana"/>
                </a:rPr>
                <a:t>selvom det som regel ikke er min fejl</a:t>
              </a:r>
            </a:p>
          </p:txBody>
        </p:sp>
        <p:sp>
          <p:nvSpPr>
            <p:cNvPr id="158752" name="Text Box 38"/>
            <p:cNvSpPr txBox="1">
              <a:spLocks noChangeArrowheads="1"/>
            </p:cNvSpPr>
            <p:nvPr/>
          </p:nvSpPr>
          <p:spPr bwMode="auto">
            <a:xfrm>
              <a:off x="2084004" y="4310220"/>
              <a:ext cx="2016681"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tage </a:t>
              </a:r>
            </a:p>
            <a:p>
              <a:pPr>
                <a:defRPr/>
              </a:pPr>
              <a:r>
                <a:rPr lang="da-DK" sz="900" dirty="0">
                  <a:solidFill>
                    <a:prstClr val="black"/>
                  </a:solidFill>
                  <a:latin typeface="Verdana"/>
                </a:rPr>
                <a:t>tingene mere alvorligt, </a:t>
              </a:r>
            </a:p>
            <a:p>
              <a:pPr>
                <a:defRPr/>
              </a:pPr>
              <a:r>
                <a:rPr lang="da-DK" sz="900" dirty="0">
                  <a:solidFill>
                    <a:prstClr val="black"/>
                  </a:solidFill>
                  <a:latin typeface="Verdana"/>
                </a:rPr>
                <a:t>især fester og dans</a:t>
              </a:r>
            </a:p>
          </p:txBody>
        </p:sp>
        <p:sp>
          <p:nvSpPr>
            <p:cNvPr id="158753" name="Text Box 39"/>
            <p:cNvSpPr txBox="1">
              <a:spLocks noChangeArrowheads="1"/>
            </p:cNvSpPr>
            <p:nvPr/>
          </p:nvSpPr>
          <p:spPr bwMode="auto">
            <a:xfrm>
              <a:off x="4140698" y="4310220"/>
              <a:ext cx="1912074"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a:t>
              </a:r>
            </a:p>
            <a:p>
              <a:pPr>
                <a:defRPr/>
              </a:pPr>
              <a:r>
                <a:rPr lang="da-DK" sz="900" dirty="0">
                  <a:solidFill>
                    <a:prstClr val="black"/>
                  </a:solidFill>
                  <a:latin typeface="Verdana"/>
                </a:rPr>
                <a:t>holde tankerne en ti… </a:t>
              </a:r>
            </a:p>
            <a:p>
              <a:pPr>
                <a:defRPr/>
              </a:pPr>
              <a:r>
                <a:rPr lang="da-DK" sz="900" dirty="0">
                  <a:solidFill>
                    <a:prstClr val="black"/>
                  </a:solidFill>
                  <a:latin typeface="Verdana"/>
                </a:rPr>
                <a:t>SE EN FUGL ..</a:t>
              </a:r>
              <a:r>
                <a:rPr lang="da-DK" sz="900" dirty="0" err="1">
                  <a:solidFill>
                    <a:prstClr val="black"/>
                  </a:solidFill>
                  <a:latin typeface="Verdana"/>
                </a:rPr>
                <a:t>ng</a:t>
              </a:r>
              <a:r>
                <a:rPr lang="da-DK" sz="900" dirty="0">
                  <a:solidFill>
                    <a:prstClr val="black"/>
                  </a:solidFill>
                  <a:latin typeface="Verdana"/>
                </a:rPr>
                <a:t> ad </a:t>
              </a:r>
            </a:p>
            <a:p>
              <a:pPr>
                <a:defRPr/>
              </a:pPr>
              <a:r>
                <a:rPr lang="da-DK" sz="900" dirty="0">
                  <a:solidFill>
                    <a:prstClr val="black"/>
                  </a:solidFill>
                  <a:latin typeface="Verdana"/>
                </a:rPr>
                <a:t>gangen</a:t>
              </a:r>
            </a:p>
          </p:txBody>
        </p:sp>
        <p:sp>
          <p:nvSpPr>
            <p:cNvPr id="158754" name="Text Box 40"/>
            <p:cNvSpPr txBox="1">
              <a:spLocks noChangeArrowheads="1"/>
            </p:cNvSpPr>
            <p:nvPr/>
          </p:nvSpPr>
          <p:spPr bwMode="auto">
            <a:xfrm>
              <a:off x="6037429" y="4339140"/>
              <a:ext cx="2264870"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følge </a:t>
              </a:r>
            </a:p>
            <a:p>
              <a:pPr>
                <a:defRPr/>
              </a:pPr>
              <a:r>
                <a:rPr lang="da-DK" sz="900" dirty="0">
                  <a:solidFill>
                    <a:prstClr val="black"/>
                  </a:solidFill>
                  <a:latin typeface="Verdana"/>
                </a:rPr>
                <a:t>fastlagte procedurer i dag. </a:t>
              </a:r>
            </a:p>
            <a:p>
              <a:pPr>
                <a:defRPr/>
              </a:pPr>
              <a:r>
                <a:rPr lang="da-DK" sz="900" dirty="0">
                  <a:solidFill>
                    <a:prstClr val="black"/>
                  </a:solidFill>
                  <a:latin typeface="Verdana"/>
                </a:rPr>
                <a:t>Ved nærmere eftertanke, </a:t>
              </a:r>
            </a:p>
            <a:p>
              <a:pPr>
                <a:defRPr/>
              </a:pPr>
              <a:r>
                <a:rPr lang="da-DK" sz="900" dirty="0">
                  <a:solidFill>
                    <a:prstClr val="black"/>
                  </a:solidFill>
                  <a:latin typeface="Verdana"/>
                </a:rPr>
                <a:t>bare nogle få minutter.</a:t>
              </a:r>
            </a:p>
          </p:txBody>
        </p:sp>
        <p:sp>
          <p:nvSpPr>
            <p:cNvPr id="158755" name="Text Box 41"/>
            <p:cNvSpPr txBox="1">
              <a:spLocks noChangeArrowheads="1"/>
            </p:cNvSpPr>
            <p:nvPr/>
          </p:nvSpPr>
          <p:spPr bwMode="auto">
            <a:xfrm>
              <a:off x="223838" y="5643965"/>
              <a:ext cx="2150006"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ikke at </a:t>
              </a:r>
            </a:p>
            <a:p>
              <a:pPr>
                <a:defRPr/>
              </a:pPr>
              <a:r>
                <a:rPr lang="da-DK" sz="900" dirty="0">
                  <a:solidFill>
                    <a:prstClr val="black"/>
                  </a:solidFill>
                  <a:latin typeface="Verdana"/>
                </a:rPr>
                <a:t>styre alting, men hvis du </a:t>
              </a:r>
            </a:p>
            <a:p>
              <a:pPr>
                <a:defRPr/>
              </a:pPr>
              <a:r>
                <a:rPr lang="da-DK" sz="900" dirty="0">
                  <a:solidFill>
                    <a:prstClr val="black"/>
                  </a:solidFill>
                  <a:latin typeface="Verdana"/>
                </a:rPr>
                <a:t>har brug for hjælp, så </a:t>
              </a:r>
            </a:p>
            <a:p>
              <a:pPr>
                <a:defRPr/>
              </a:pPr>
              <a:r>
                <a:rPr lang="da-DK" sz="900" dirty="0">
                  <a:solidFill>
                    <a:prstClr val="black"/>
                  </a:solidFill>
                  <a:latin typeface="Verdana"/>
                </a:rPr>
                <a:t>spørg endelig</a:t>
              </a:r>
            </a:p>
          </p:txBody>
        </p:sp>
        <p:sp>
          <p:nvSpPr>
            <p:cNvPr id="158756" name="Text Box 42"/>
            <p:cNvSpPr txBox="1">
              <a:spLocks noChangeArrowheads="1"/>
            </p:cNvSpPr>
            <p:nvPr/>
          </p:nvSpPr>
          <p:spPr bwMode="auto">
            <a:xfrm>
              <a:off x="2074863" y="5643965"/>
              <a:ext cx="2379735" cy="725606"/>
            </a:xfrm>
            <a:prstGeom prst="rect">
              <a:avLst/>
            </a:prstGeom>
            <a:noFill/>
            <a:ln w="9525">
              <a:noFill/>
              <a:miter lim="800000"/>
              <a:headEnd/>
              <a:tailEnd/>
            </a:ln>
          </p:spPr>
          <p:txBody>
            <a:bodyPr wrap="square">
              <a:spAutoFit/>
            </a:bodyPr>
            <a:lstStyle/>
            <a:p>
              <a:pPr>
                <a:defRPr/>
              </a:pPr>
              <a:r>
                <a:rPr lang="da-DK" sz="900" dirty="0">
                  <a:solidFill>
                    <a:prstClr val="black"/>
                  </a:solidFill>
                  <a:latin typeface="Verdana"/>
                </a:rPr>
                <a:t>Herre, giv mig tålmodighed  </a:t>
              </a:r>
            </a:p>
            <a:p>
              <a:pPr>
                <a:defRPr/>
              </a:pPr>
              <a:r>
                <a:rPr lang="da-DK" sz="900" dirty="0">
                  <a:solidFill>
                    <a:prstClr val="black"/>
                  </a:solidFill>
                  <a:latin typeface="Verdana"/>
                </a:rPr>
                <a:t>og det er lige med det </a:t>
              </a:r>
            </a:p>
            <a:p>
              <a:pPr>
                <a:defRPr/>
              </a:pPr>
              <a:r>
                <a:rPr lang="da-DK" sz="900" dirty="0">
                  <a:solidFill>
                    <a:prstClr val="black"/>
                  </a:solidFill>
                  <a:latin typeface="Verdana"/>
                </a:rPr>
                <a:t>samme</a:t>
              </a:r>
            </a:p>
          </p:txBody>
        </p:sp>
        <p:sp>
          <p:nvSpPr>
            <p:cNvPr id="158757" name="Text Box 43"/>
            <p:cNvSpPr txBox="1">
              <a:spLocks noChangeArrowheads="1"/>
            </p:cNvSpPr>
            <p:nvPr/>
          </p:nvSpPr>
          <p:spPr bwMode="auto">
            <a:xfrm>
              <a:off x="4122420" y="5628654"/>
              <a:ext cx="2074114" cy="923500"/>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kun at </a:t>
              </a:r>
            </a:p>
            <a:p>
              <a:pPr>
                <a:defRPr/>
              </a:pPr>
              <a:r>
                <a:rPr lang="da-DK" sz="900" dirty="0">
                  <a:solidFill>
                    <a:prstClr val="black"/>
                  </a:solidFill>
                  <a:latin typeface="Verdana"/>
                </a:rPr>
                <a:t>gøre det, jeg kan og i </a:t>
              </a:r>
            </a:p>
            <a:p>
              <a:pPr>
                <a:defRPr/>
              </a:pPr>
              <a:r>
                <a:rPr lang="da-DK" sz="900" dirty="0">
                  <a:solidFill>
                    <a:prstClr val="black"/>
                  </a:solidFill>
                  <a:latin typeface="Verdana"/>
                </a:rPr>
                <a:t>øvrigt stole på dig. Må </a:t>
              </a:r>
            </a:p>
            <a:p>
              <a:pPr>
                <a:defRPr/>
              </a:pPr>
              <a:r>
                <a:rPr lang="da-DK" sz="900" dirty="0">
                  <a:solidFill>
                    <a:prstClr val="black"/>
                  </a:solidFill>
                  <a:latin typeface="Verdana"/>
                </a:rPr>
                <a:t>jeg godt få det skriftligt?</a:t>
              </a:r>
            </a:p>
          </p:txBody>
        </p:sp>
        <p:sp>
          <p:nvSpPr>
            <p:cNvPr id="158758" name="Text Box 44"/>
            <p:cNvSpPr txBox="1">
              <a:spLocks noChangeArrowheads="1"/>
            </p:cNvSpPr>
            <p:nvPr/>
          </p:nvSpPr>
          <p:spPr bwMode="auto">
            <a:xfrm>
              <a:off x="6048094" y="5615044"/>
              <a:ext cx="2070012"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a:t>
              </a:r>
            </a:p>
            <a:p>
              <a:pPr>
                <a:defRPr/>
              </a:pPr>
              <a:r>
                <a:rPr lang="da-DK" sz="900" dirty="0">
                  <a:solidFill>
                    <a:prstClr val="black"/>
                  </a:solidFill>
                  <a:latin typeface="Verdana"/>
                </a:rPr>
                <a:t>sætte farten ned og ikke</a:t>
              </a:r>
            </a:p>
            <a:p>
              <a:pPr>
                <a:defRPr/>
              </a:pPr>
              <a:r>
                <a:rPr lang="da-DK" sz="900" dirty="0">
                  <a:solidFill>
                    <a:prstClr val="black"/>
                  </a:solidFill>
                  <a:latin typeface="Verdana"/>
                </a:rPr>
                <a:t>jaske gennem det jeg</a:t>
              </a:r>
            </a:p>
            <a:p>
              <a:pPr>
                <a:defRPr/>
              </a:pPr>
              <a:r>
                <a:rPr lang="da-DK" sz="900" dirty="0">
                  <a:solidFill>
                    <a:prstClr val="black"/>
                  </a:solidFill>
                  <a:latin typeface="Verdana"/>
                </a:rPr>
                <a:t>gør Amen.</a:t>
              </a:r>
            </a:p>
          </p:txBody>
        </p:sp>
      </p:grpSp>
    </p:spTree>
    <p:extLst>
      <p:ext uri="{BB962C8B-B14F-4D97-AF65-F5344CB8AC3E}">
        <p14:creationId xmlns:p14="http://schemas.microsoft.com/office/powerpoint/2010/main" val="3338255844"/>
      </p:ext>
    </p:extLst>
  </p:cSld>
  <p:clrMapOvr>
    <a:masterClrMapping/>
  </p:clrMapOvr>
  <p:transition>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07491" y="3021504"/>
            <a:ext cx="3358800" cy="1782494"/>
          </a:xfrm>
        </p:spPr>
        <p:txBody>
          <a:bodyPr/>
          <a:lstStyle/>
          <a:p>
            <a:r>
              <a:rPr lang="da-DK" dirty="0"/>
              <a:t>Problemløsning i et team</a:t>
            </a:r>
            <a:br>
              <a:rPr lang="da-DK" dirty="0"/>
            </a:br>
            <a:r>
              <a:rPr lang="da-DK" dirty="0"/>
              <a:t>Z-modellen</a:t>
            </a:r>
          </a:p>
        </p:txBody>
      </p:sp>
      <p:sp>
        <p:nvSpPr>
          <p:cNvPr id="4" name="Pladsholder til diasnummer 3"/>
          <p:cNvSpPr>
            <a:spLocks noGrp="1"/>
          </p:cNvSpPr>
          <p:nvPr>
            <p:ph type="sldNum" sz="quarter" idx="4294967295"/>
          </p:nvPr>
        </p:nvSpPr>
        <p:spPr>
          <a:xfrm>
            <a:off x="6224400" y="6462000"/>
            <a:ext cx="2133600" cy="180000"/>
          </a:xfrm>
          <a:prstGeom prst="rect">
            <a:avLst/>
          </a:prstGeom>
        </p:spPr>
        <p:txBody>
          <a:bodyPr vert="horz" lIns="0" tIns="0" rIns="0" bIns="0" rtlCol="0" anchor="b" anchorCtr="0"/>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BFF3CFDD-2D56-4519-B779-BFFEF2995BE6}" type="slidenum">
              <a:rPr lang="da-DK" smtClean="0"/>
              <a:pPr>
                <a:defRPr/>
              </a:pPr>
              <a:t>117</a:t>
            </a:fld>
            <a:endParaRPr lang="da-DK" sz="750" b="1">
              <a:solidFill>
                <a:schemeClr val="tx2"/>
              </a:solidFill>
            </a:endParaRPr>
          </a:p>
        </p:txBody>
      </p:sp>
      <p:pic>
        <p:nvPicPr>
          <p:cNvPr id="9" name="Billede 36">
            <a:extLst>
              <a:ext uri="{FF2B5EF4-FFF2-40B4-BE49-F238E27FC236}">
                <a16:creationId xmlns:a16="http://schemas.microsoft.com/office/drawing/2014/main" id="{981A92A3-C544-614B-83A3-ED6601D9A497}"/>
              </a:ext>
            </a:extLst>
          </p:cNvPr>
          <p:cNvPicPr/>
          <p:nvPr/>
        </p:nvPicPr>
        <p:blipFill rotWithShape="1">
          <a:blip r:embed="rId2" cstate="print">
            <a:extLst>
              <a:ext uri="{28A0092B-C50C-407E-A947-70E740481C1C}">
                <a14:useLocalDpi xmlns:a14="http://schemas.microsoft.com/office/drawing/2010/main" val="0"/>
              </a:ext>
            </a:extLst>
          </a:blip>
          <a:srcRect l="618" t="11322" r="232" b="11578"/>
          <a:stretch/>
        </p:blipFill>
        <p:spPr bwMode="auto">
          <a:xfrm>
            <a:off x="4722081" y="1755741"/>
            <a:ext cx="4314428" cy="2297700"/>
          </a:xfrm>
          <a:prstGeom prst="rect">
            <a:avLst/>
          </a:prstGeom>
          <a:ln>
            <a:noFill/>
          </a:ln>
          <a:extLst>
            <a:ext uri="{53640926-AAD7-44D8-BBD7-CCE9431645EC}">
              <a14:shadowObscured xmlns:a14="http://schemas.microsoft.com/office/drawing/2010/main"/>
            </a:ext>
          </a:extLst>
        </p:spPr>
      </p:pic>
      <p:sp>
        <p:nvSpPr>
          <p:cNvPr id="10" name="Rectangle 5">
            <a:extLst>
              <a:ext uri="{FF2B5EF4-FFF2-40B4-BE49-F238E27FC236}">
                <a16:creationId xmlns:a16="http://schemas.microsoft.com/office/drawing/2014/main" id="{7532C6A1-25DE-2945-BADB-5EF2AAD0325A}"/>
              </a:ext>
            </a:extLst>
          </p:cNvPr>
          <p:cNvSpPr>
            <a:spLocks noChangeArrowheads="1"/>
          </p:cNvSpPr>
          <p:nvPr/>
        </p:nvSpPr>
        <p:spPr bwMode="auto">
          <a:xfrm>
            <a:off x="4716016" y="1755740"/>
            <a:ext cx="1644650" cy="2297700"/>
          </a:xfrm>
          <a:prstGeom prst="rect">
            <a:avLst/>
          </a:prstGeom>
          <a:solidFill>
            <a:schemeClr val="accent1">
              <a:alpha val="50000"/>
            </a:schemeClr>
          </a:solidFill>
          <a:ln w="9525">
            <a:noFill/>
            <a:miter lim="800000"/>
            <a:headEnd/>
            <a:tailEnd/>
          </a:ln>
          <a:effectLst/>
        </p:spPr>
        <p:txBody>
          <a:bodyPr wrap="none" lIns="91432" tIns="45716" rIns="91432" bIns="45716" anchor="ctr"/>
          <a:lstStyle/>
          <a:p>
            <a:endParaRPr lang="da-DK"/>
          </a:p>
        </p:txBody>
      </p:sp>
    </p:spTree>
    <p:extLst>
      <p:ext uri="{BB962C8B-B14F-4D97-AF65-F5344CB8AC3E}">
        <p14:creationId xmlns:p14="http://schemas.microsoft.com/office/powerpoint/2010/main" val="1354981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769939" y="141480"/>
            <a:ext cx="7599362" cy="675084"/>
          </a:xfrm>
        </p:spPr>
        <p:txBody>
          <a:bodyPr/>
          <a:lstStyle/>
          <a:p>
            <a:pPr algn="ctr" eaLnBrk="1" hangingPunct="1"/>
            <a:r>
              <a:rPr lang="da-DK" altLang="da-DK" sz="2475" b="1" dirty="0"/>
              <a:t>Opfattelse og Vurderingsstil </a:t>
            </a:r>
          </a:p>
        </p:txBody>
      </p:sp>
      <p:grpSp>
        <p:nvGrpSpPr>
          <p:cNvPr id="305155" name="Group 3"/>
          <p:cNvGrpSpPr>
            <a:grpSpLocks noGrp="1"/>
          </p:cNvGrpSpPr>
          <p:nvPr/>
        </p:nvGrpSpPr>
        <p:grpSpPr bwMode="auto">
          <a:xfrm>
            <a:off x="1283504" y="844266"/>
            <a:ext cx="7032912" cy="4103748"/>
            <a:chOff x="-155" y="1090"/>
            <a:chExt cx="6258" cy="2843"/>
          </a:xfrm>
        </p:grpSpPr>
        <p:sp>
          <p:nvSpPr>
            <p:cNvPr id="49157" name="Text Box 4"/>
            <p:cNvSpPr txBox="1">
              <a:spLocks noChangeArrowheads="1"/>
            </p:cNvSpPr>
            <p:nvPr/>
          </p:nvSpPr>
          <p:spPr bwMode="auto">
            <a:xfrm>
              <a:off x="2040"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sz="1600">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sz="1600">
                <a:solidFill>
                  <a:srgbClr val="000066"/>
                </a:solidFill>
                <a:latin typeface="+mj-lt"/>
              </a:endParaRPr>
            </a:p>
          </p:txBody>
        </p:sp>
        <p:grpSp>
          <p:nvGrpSpPr>
            <p:cNvPr id="30515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221" cy="499"/>
            </a:xfrm>
            <a:prstGeom prst="rect">
              <a:avLst/>
            </a:prstGeom>
            <a:noFill/>
            <a:ln w="9525">
              <a:noFill/>
              <a:miter lim="800000"/>
              <a:headEnd/>
              <a:tailEnd/>
            </a:ln>
          </p:spPr>
          <p:txBody>
            <a:bodyPr wrap="none">
              <a:spAutoFit/>
            </a:bodyPr>
            <a:lstStyle/>
            <a:p>
              <a:pPr>
                <a:defRPr/>
              </a:pPr>
              <a:r>
                <a:rPr lang="da-DK" sz="1600"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sz="1600" dirty="0">
                <a:latin typeface="+mj-lt"/>
              </a:endParaRPr>
            </a:p>
          </p:txBody>
        </p:sp>
        <p:sp>
          <p:nvSpPr>
            <p:cNvPr id="49170" name="Text Box 19"/>
            <p:cNvSpPr txBox="1">
              <a:spLocks noChangeArrowheads="1"/>
            </p:cNvSpPr>
            <p:nvPr/>
          </p:nvSpPr>
          <p:spPr bwMode="auto">
            <a:xfrm>
              <a:off x="4494" y="1402"/>
              <a:ext cx="1204" cy="499"/>
            </a:xfrm>
            <a:prstGeom prst="rect">
              <a:avLst/>
            </a:prstGeom>
            <a:noFill/>
            <a:ln w="9525">
              <a:noFill/>
              <a:miter lim="800000"/>
              <a:headEnd/>
              <a:tailEnd/>
            </a:ln>
          </p:spPr>
          <p:txBody>
            <a:bodyPr wrap="none">
              <a:spAutoFit/>
            </a:bodyPr>
            <a:lstStyle/>
            <a:p>
              <a:pPr>
                <a:defRPr/>
              </a:pPr>
              <a:r>
                <a:rPr lang="da-DK" sz="1600"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sz="1600" dirty="0">
                <a:latin typeface="+mj-lt"/>
              </a:endParaRPr>
            </a:p>
          </p:txBody>
        </p:sp>
        <p:sp>
          <p:nvSpPr>
            <p:cNvPr id="49171" name="Text Box 20"/>
            <p:cNvSpPr txBox="1">
              <a:spLocks noChangeArrowheads="1"/>
            </p:cNvSpPr>
            <p:nvPr/>
          </p:nvSpPr>
          <p:spPr bwMode="auto">
            <a:xfrm>
              <a:off x="-155" y="2026"/>
              <a:ext cx="1108" cy="499"/>
            </a:xfrm>
            <a:prstGeom prst="rect">
              <a:avLst/>
            </a:prstGeom>
            <a:noFill/>
            <a:ln w="9525">
              <a:noFill/>
              <a:miter lim="800000"/>
              <a:headEnd/>
              <a:tailEnd/>
            </a:ln>
          </p:spPr>
          <p:txBody>
            <a:bodyPr wrap="none">
              <a:spAutoFit/>
            </a:bodyPr>
            <a:lstStyle/>
            <a:p>
              <a:pPr>
                <a:defRPr/>
              </a:pPr>
              <a:r>
                <a:rPr lang="da-DK" sz="1600"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sz="1600" dirty="0">
                <a:latin typeface="+mj-lt"/>
              </a:endParaRPr>
            </a:p>
          </p:txBody>
        </p:sp>
        <p:sp>
          <p:nvSpPr>
            <p:cNvPr id="49172" name="Text Box 21"/>
            <p:cNvSpPr txBox="1">
              <a:spLocks noChangeArrowheads="1"/>
            </p:cNvSpPr>
            <p:nvPr/>
          </p:nvSpPr>
          <p:spPr bwMode="auto">
            <a:xfrm>
              <a:off x="4494" y="2026"/>
              <a:ext cx="1542" cy="499"/>
            </a:xfrm>
            <a:prstGeom prst="rect">
              <a:avLst/>
            </a:prstGeom>
            <a:noFill/>
            <a:ln w="9525">
              <a:noFill/>
              <a:miter lim="800000"/>
              <a:headEnd/>
              <a:tailEnd/>
            </a:ln>
          </p:spPr>
          <p:txBody>
            <a:bodyPr wrap="none">
              <a:spAutoFit/>
            </a:bodyPr>
            <a:lstStyle/>
            <a:p>
              <a:pPr>
                <a:defRPr/>
              </a:pPr>
              <a:r>
                <a:rPr lang="da-DK" sz="1600">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sz="1600">
                <a:latin typeface="+mj-lt"/>
              </a:endParaRPr>
            </a:p>
          </p:txBody>
        </p:sp>
        <p:sp>
          <p:nvSpPr>
            <p:cNvPr id="49173" name="Text Box 22"/>
            <p:cNvSpPr txBox="1">
              <a:spLocks noChangeArrowheads="1"/>
            </p:cNvSpPr>
            <p:nvPr/>
          </p:nvSpPr>
          <p:spPr bwMode="auto">
            <a:xfrm>
              <a:off x="-155" y="2650"/>
              <a:ext cx="1543" cy="611"/>
            </a:xfrm>
            <a:prstGeom prst="rect">
              <a:avLst/>
            </a:prstGeom>
            <a:noFill/>
            <a:ln w="9525">
              <a:noFill/>
              <a:miter lim="800000"/>
              <a:headEnd/>
              <a:tailEnd/>
            </a:ln>
          </p:spPr>
          <p:txBody>
            <a:bodyPr wrap="none">
              <a:spAutoFit/>
            </a:bodyPr>
            <a:lstStyle/>
            <a:p>
              <a:pPr>
                <a:defRPr/>
              </a:pPr>
              <a:r>
                <a:rPr lang="da-DK" sz="1600">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sz="1600">
                <a:latin typeface="+mj-lt"/>
              </a:endParaRPr>
            </a:p>
          </p:txBody>
        </p:sp>
        <p:sp>
          <p:nvSpPr>
            <p:cNvPr id="49174" name="Text Box 23"/>
            <p:cNvSpPr txBox="1">
              <a:spLocks noChangeArrowheads="1"/>
            </p:cNvSpPr>
            <p:nvPr/>
          </p:nvSpPr>
          <p:spPr bwMode="auto">
            <a:xfrm>
              <a:off x="4494" y="2650"/>
              <a:ext cx="1543" cy="499"/>
            </a:xfrm>
            <a:prstGeom prst="rect">
              <a:avLst/>
            </a:prstGeom>
            <a:noFill/>
            <a:ln w="9525">
              <a:noFill/>
              <a:miter lim="800000"/>
              <a:headEnd/>
              <a:tailEnd/>
            </a:ln>
          </p:spPr>
          <p:txBody>
            <a:bodyPr wrap="none">
              <a:spAutoFit/>
            </a:bodyPr>
            <a:lstStyle/>
            <a:p>
              <a:pPr>
                <a:defRPr/>
              </a:pPr>
              <a:r>
                <a:rPr lang="da-DK" sz="1600">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sz="1600">
                <a:latin typeface="+mj-lt"/>
              </a:endParaRPr>
            </a:p>
          </p:txBody>
        </p:sp>
        <p:sp>
          <p:nvSpPr>
            <p:cNvPr id="49175" name="Text Box 24"/>
            <p:cNvSpPr txBox="1">
              <a:spLocks noChangeArrowheads="1"/>
            </p:cNvSpPr>
            <p:nvPr/>
          </p:nvSpPr>
          <p:spPr bwMode="auto">
            <a:xfrm>
              <a:off x="-155" y="3322"/>
              <a:ext cx="1478" cy="611"/>
            </a:xfrm>
            <a:prstGeom prst="rect">
              <a:avLst/>
            </a:prstGeom>
            <a:noFill/>
            <a:ln w="9525">
              <a:noFill/>
              <a:miter lim="800000"/>
              <a:headEnd/>
              <a:tailEnd/>
            </a:ln>
          </p:spPr>
          <p:txBody>
            <a:bodyPr>
              <a:spAutoFit/>
            </a:bodyPr>
            <a:lstStyle/>
            <a:p>
              <a:pPr>
                <a:defRPr/>
              </a:pPr>
              <a:r>
                <a:rPr lang="da-DK" sz="1600"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sz="1600" dirty="0">
                <a:latin typeface="+mj-lt"/>
              </a:endParaRPr>
            </a:p>
          </p:txBody>
        </p:sp>
        <p:sp>
          <p:nvSpPr>
            <p:cNvPr id="49176" name="Text Box 25"/>
            <p:cNvSpPr txBox="1">
              <a:spLocks noChangeArrowheads="1"/>
            </p:cNvSpPr>
            <p:nvPr/>
          </p:nvSpPr>
          <p:spPr bwMode="auto">
            <a:xfrm>
              <a:off x="4494" y="3322"/>
              <a:ext cx="1609" cy="499"/>
            </a:xfrm>
            <a:prstGeom prst="rect">
              <a:avLst/>
            </a:prstGeom>
            <a:noFill/>
            <a:ln w="9525">
              <a:noFill/>
              <a:miter lim="800000"/>
              <a:headEnd/>
              <a:tailEnd/>
            </a:ln>
          </p:spPr>
          <p:txBody>
            <a:bodyPr wrap="none">
              <a:spAutoFit/>
            </a:bodyPr>
            <a:lstStyle/>
            <a:p>
              <a:pPr>
                <a:defRPr/>
              </a:pPr>
              <a:r>
                <a:rPr lang="da-DK" sz="1600"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sz="1600"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253"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231"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1965"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
        <p:nvSpPr>
          <p:cNvPr id="2" name="Rectangle 1">
            <a:extLst>
              <a:ext uri="{FF2B5EF4-FFF2-40B4-BE49-F238E27FC236}">
                <a16:creationId xmlns:a16="http://schemas.microsoft.com/office/drawing/2014/main" id="{518EEBD4-4AD1-4A45-8FD3-36614566AF8B}"/>
              </a:ext>
            </a:extLst>
          </p:cNvPr>
          <p:cNvSpPr/>
          <p:nvPr/>
        </p:nvSpPr>
        <p:spPr>
          <a:xfrm>
            <a:off x="3573956" y="3659298"/>
            <a:ext cx="2149069" cy="31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grpSp>
        <p:nvGrpSpPr>
          <p:cNvPr id="41" name="Gruppe 14">
            <a:extLst>
              <a:ext uri="{FF2B5EF4-FFF2-40B4-BE49-F238E27FC236}">
                <a16:creationId xmlns:a16="http://schemas.microsoft.com/office/drawing/2014/main" id="{80EB6D7C-FAA6-CC4C-845F-6E1C24058A01}"/>
              </a:ext>
            </a:extLst>
          </p:cNvPr>
          <p:cNvGrpSpPr>
            <a:grpSpLocks/>
          </p:cNvGrpSpPr>
          <p:nvPr/>
        </p:nvGrpSpPr>
        <p:grpSpPr bwMode="auto">
          <a:xfrm>
            <a:off x="3158093" y="1996394"/>
            <a:ext cx="3082696" cy="1760336"/>
            <a:chOff x="2485541" y="2380810"/>
            <a:chExt cx="3787759" cy="2025986"/>
          </a:xfrm>
        </p:grpSpPr>
        <p:sp>
          <p:nvSpPr>
            <p:cNvPr id="42" name="Text Box 5">
              <a:extLst>
                <a:ext uri="{FF2B5EF4-FFF2-40B4-BE49-F238E27FC236}">
                  <a16:creationId xmlns:a16="http://schemas.microsoft.com/office/drawing/2014/main" id="{9F46B3EC-E8C6-074E-9F02-8BFD046CB1F3}"/>
                </a:ext>
              </a:extLst>
            </p:cNvPr>
            <p:cNvSpPr txBox="1">
              <a:spLocks noChangeArrowheads="1"/>
            </p:cNvSpPr>
            <p:nvPr/>
          </p:nvSpPr>
          <p:spPr bwMode="auto">
            <a:xfrm>
              <a:off x="2485541" y="2380810"/>
              <a:ext cx="401123"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S</a:t>
              </a:r>
              <a:endParaRPr kumimoji="1" lang="da-DK" sz="2133" dirty="0">
                <a:solidFill>
                  <a:schemeClr val="accent1"/>
                </a:solidFill>
                <a:latin typeface="+mj-lt"/>
              </a:endParaRPr>
            </a:p>
          </p:txBody>
        </p:sp>
        <p:sp>
          <p:nvSpPr>
            <p:cNvPr id="43" name="Text Box 6">
              <a:extLst>
                <a:ext uri="{FF2B5EF4-FFF2-40B4-BE49-F238E27FC236}">
                  <a16:creationId xmlns:a16="http://schemas.microsoft.com/office/drawing/2014/main" id="{AA57814F-C3FA-F54A-A6BC-173E274C5577}"/>
                </a:ext>
              </a:extLst>
            </p:cNvPr>
            <p:cNvSpPr txBox="1">
              <a:spLocks noChangeArrowheads="1"/>
            </p:cNvSpPr>
            <p:nvPr/>
          </p:nvSpPr>
          <p:spPr bwMode="auto">
            <a:xfrm>
              <a:off x="5833119" y="2452819"/>
              <a:ext cx="440181"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N</a:t>
              </a:r>
              <a:endParaRPr kumimoji="1" lang="da-DK" sz="2133" dirty="0">
                <a:solidFill>
                  <a:schemeClr val="accent1"/>
                </a:solidFill>
                <a:latin typeface="+mj-lt"/>
              </a:endParaRPr>
            </a:p>
          </p:txBody>
        </p:sp>
        <p:sp>
          <p:nvSpPr>
            <p:cNvPr id="44" name="Text Box 7">
              <a:extLst>
                <a:ext uri="{FF2B5EF4-FFF2-40B4-BE49-F238E27FC236}">
                  <a16:creationId xmlns:a16="http://schemas.microsoft.com/office/drawing/2014/main" id="{F5967310-FF44-4548-89D7-F138328F0821}"/>
                </a:ext>
              </a:extLst>
            </p:cNvPr>
            <p:cNvSpPr txBox="1">
              <a:spLocks noChangeArrowheads="1"/>
            </p:cNvSpPr>
            <p:nvPr/>
          </p:nvSpPr>
          <p:spPr bwMode="auto">
            <a:xfrm>
              <a:off x="2489788" y="4060829"/>
              <a:ext cx="392631"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T</a:t>
              </a:r>
              <a:endParaRPr kumimoji="1" lang="da-DK" sz="2133" dirty="0">
                <a:solidFill>
                  <a:schemeClr val="accent1"/>
                </a:solidFill>
                <a:latin typeface="+mj-lt"/>
              </a:endParaRPr>
            </a:p>
          </p:txBody>
        </p:sp>
        <p:sp>
          <p:nvSpPr>
            <p:cNvPr id="45" name="Text Box 8">
              <a:extLst>
                <a:ext uri="{FF2B5EF4-FFF2-40B4-BE49-F238E27FC236}">
                  <a16:creationId xmlns:a16="http://schemas.microsoft.com/office/drawing/2014/main" id="{6CF57A73-F08C-EF42-A311-B82A9AFF7704}"/>
                </a:ext>
              </a:extLst>
            </p:cNvPr>
            <p:cNvSpPr txBox="1">
              <a:spLocks noChangeArrowheads="1"/>
            </p:cNvSpPr>
            <p:nvPr/>
          </p:nvSpPr>
          <p:spPr bwMode="auto">
            <a:xfrm>
              <a:off x="5861137" y="4060829"/>
              <a:ext cx="384140"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F</a:t>
              </a:r>
              <a:endParaRPr kumimoji="1" lang="da-DK" sz="2133" dirty="0">
                <a:solidFill>
                  <a:schemeClr val="accent1"/>
                </a:solidFill>
                <a:latin typeface="+mj-lt"/>
              </a:endParaRPr>
            </a:p>
          </p:txBody>
        </p:sp>
        <p:sp>
          <p:nvSpPr>
            <p:cNvPr id="46" name="Line 9">
              <a:extLst>
                <a:ext uri="{FF2B5EF4-FFF2-40B4-BE49-F238E27FC236}">
                  <a16:creationId xmlns:a16="http://schemas.microsoft.com/office/drawing/2014/main" id="{34F52735-EB86-1644-BCD0-559E6BD3FC0D}"/>
                </a:ext>
              </a:extLst>
            </p:cNvPr>
            <p:cNvSpPr>
              <a:spLocks noChangeShapeType="1"/>
            </p:cNvSpPr>
            <p:nvPr/>
          </p:nvSpPr>
          <p:spPr bwMode="auto">
            <a:xfrm>
              <a:off x="2941630" y="2817808"/>
              <a:ext cx="2880652" cy="0"/>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sp>
          <p:nvSpPr>
            <p:cNvPr id="47" name="Line 10">
              <a:extLst>
                <a:ext uri="{FF2B5EF4-FFF2-40B4-BE49-F238E27FC236}">
                  <a16:creationId xmlns:a16="http://schemas.microsoft.com/office/drawing/2014/main" id="{6DED0D07-1E4E-FA4D-A131-75733C395AAF}"/>
                </a:ext>
              </a:extLst>
            </p:cNvPr>
            <p:cNvSpPr>
              <a:spLocks noChangeShapeType="1"/>
            </p:cNvSpPr>
            <p:nvPr/>
          </p:nvSpPr>
          <p:spPr bwMode="auto">
            <a:xfrm flipH="1">
              <a:off x="2941630" y="2817808"/>
              <a:ext cx="2812405" cy="1182695"/>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sp>
          <p:nvSpPr>
            <p:cNvPr id="48" name="Line 11">
              <a:extLst>
                <a:ext uri="{FF2B5EF4-FFF2-40B4-BE49-F238E27FC236}">
                  <a16:creationId xmlns:a16="http://schemas.microsoft.com/office/drawing/2014/main" id="{8C0D5B19-4375-C04C-81F5-64A14E46ACE7}"/>
                </a:ext>
              </a:extLst>
            </p:cNvPr>
            <p:cNvSpPr>
              <a:spLocks noChangeShapeType="1"/>
            </p:cNvSpPr>
            <p:nvPr/>
          </p:nvSpPr>
          <p:spPr bwMode="auto">
            <a:xfrm>
              <a:off x="2941630" y="4000503"/>
              <a:ext cx="2812405" cy="0"/>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grpSp>
      <p:sp>
        <p:nvSpPr>
          <p:cNvPr id="49" name="Rectangle 48">
            <a:extLst>
              <a:ext uri="{FF2B5EF4-FFF2-40B4-BE49-F238E27FC236}">
                <a16:creationId xmlns:a16="http://schemas.microsoft.com/office/drawing/2014/main" id="{1F47D249-A3B8-D944-8E65-A842C21D7F05}"/>
              </a:ext>
            </a:extLst>
          </p:cNvPr>
          <p:cNvSpPr/>
          <p:nvPr/>
        </p:nvSpPr>
        <p:spPr>
          <a:xfrm>
            <a:off x="3473938" y="815631"/>
            <a:ext cx="2149069" cy="31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1401950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14"/>
          <p:cNvSpPr>
            <a:spLocks noGrp="1" noChangeArrowheads="1"/>
          </p:cNvSpPr>
          <p:nvPr>
            <p:ph type="title" idx="4294967295"/>
          </p:nvPr>
        </p:nvSpPr>
        <p:spPr>
          <a:xfrm>
            <a:off x="395289" y="353700"/>
            <a:ext cx="8353424" cy="675000"/>
          </a:xfrm>
        </p:spPr>
        <p:txBody>
          <a:bodyPr/>
          <a:lstStyle/>
          <a:p>
            <a:pPr eaLnBrk="1" hangingPunct="1"/>
            <a:r>
              <a:rPr lang="da-DK" altLang="en-US" sz="2200" b="1" dirty="0"/>
              <a:t>Problemløsning i et team</a:t>
            </a:r>
          </a:p>
        </p:txBody>
      </p:sp>
      <p:sp>
        <p:nvSpPr>
          <p:cNvPr id="117763" name="Pladsholder til diasnummer 3"/>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eaLnBrk="1" hangingPunct="1">
              <a:spcBef>
                <a:spcPct val="0"/>
              </a:spcBef>
              <a:buClrTx/>
              <a:buFontTx/>
              <a:buNone/>
              <a:defRPr/>
            </a:pPr>
            <a:r>
              <a:rPr lang="da-DK"/>
              <a:t> </a:t>
            </a:r>
            <a:r>
              <a:rPr lang="da-DK" sz="1000">
                <a:solidFill>
                  <a:srgbClr val="82C2BF"/>
                </a:solidFill>
              </a:rPr>
              <a:t> </a:t>
            </a:r>
            <a:fld id="{F99D42A1-65F8-4EE4-A942-EA8913E97114}" type="slidenum">
              <a:rPr lang="da-DK" sz="1000" b="1" smtClean="0">
                <a:solidFill>
                  <a:schemeClr val="tx2"/>
                </a:solidFill>
              </a:rPr>
              <a:pPr eaLnBrk="1" hangingPunct="1">
                <a:spcBef>
                  <a:spcPct val="0"/>
                </a:spcBef>
                <a:buClrTx/>
                <a:buFontTx/>
                <a:buNone/>
                <a:defRPr/>
              </a:pPr>
              <a:t>119</a:t>
            </a:fld>
            <a:endParaRPr lang="da-DK" altLang="en-US" sz="675">
              <a:solidFill>
                <a:prstClr val="black"/>
              </a:solidFill>
              <a:latin typeface="Arial" pitchFamily="34" charset="0"/>
            </a:endParaRPr>
          </a:p>
        </p:txBody>
      </p:sp>
      <p:sp>
        <p:nvSpPr>
          <p:cNvPr id="19" name="Rectangle 149"/>
          <p:cNvSpPr>
            <a:spLocks noChangeArrowheads="1"/>
          </p:cNvSpPr>
          <p:nvPr/>
        </p:nvSpPr>
        <p:spPr bwMode="auto">
          <a:xfrm>
            <a:off x="3855244" y="2897981"/>
            <a:ext cx="12824" cy="46166"/>
          </a:xfrm>
          <a:prstGeom prst="rect">
            <a:avLst/>
          </a:prstGeom>
          <a:noFill/>
          <a:ln w="9525">
            <a:noFill/>
            <a:miter lim="800000"/>
            <a:headEnd/>
            <a:tailEnd/>
          </a:ln>
        </p:spPr>
        <p:txBody>
          <a:bodyPr wrap="none" lIns="0" tIns="0" rIns="0" bIns="0">
            <a:spAutoFit/>
          </a:bodyPr>
          <a:lstStyle/>
          <a:p>
            <a:pPr eaLnBrk="0" hangingPunct="0">
              <a:defRPr/>
            </a:pPr>
            <a:r>
              <a:rPr lang="da-DK" sz="300">
                <a:solidFill>
                  <a:srgbClr val="000000"/>
                </a:solidFill>
                <a:latin typeface="Verdana"/>
              </a:rPr>
              <a:t> </a:t>
            </a:r>
            <a:endParaRPr lang="da-DK">
              <a:solidFill>
                <a:srgbClr val="000066"/>
              </a:solidFill>
              <a:latin typeface="Verdana"/>
            </a:endParaRPr>
          </a:p>
        </p:txBody>
      </p:sp>
      <p:sp>
        <p:nvSpPr>
          <p:cNvPr id="20" name="Rectangle 158"/>
          <p:cNvSpPr>
            <a:spLocks noChangeArrowheads="1"/>
          </p:cNvSpPr>
          <p:nvPr/>
        </p:nvSpPr>
        <p:spPr bwMode="auto">
          <a:xfrm>
            <a:off x="4998244" y="2897981"/>
            <a:ext cx="12824" cy="46166"/>
          </a:xfrm>
          <a:prstGeom prst="rect">
            <a:avLst/>
          </a:prstGeom>
          <a:noFill/>
          <a:ln w="9525">
            <a:noFill/>
            <a:miter lim="800000"/>
            <a:headEnd/>
            <a:tailEnd/>
          </a:ln>
        </p:spPr>
        <p:txBody>
          <a:bodyPr wrap="none" lIns="0" tIns="0" rIns="0" bIns="0">
            <a:spAutoFit/>
          </a:bodyPr>
          <a:lstStyle/>
          <a:p>
            <a:pPr eaLnBrk="0" hangingPunct="0">
              <a:defRPr/>
            </a:pPr>
            <a:r>
              <a:rPr lang="da-DK" sz="300">
                <a:solidFill>
                  <a:srgbClr val="000000"/>
                </a:solidFill>
                <a:latin typeface="Verdana"/>
              </a:rPr>
              <a:t> </a:t>
            </a:r>
            <a:endParaRPr lang="da-DK">
              <a:solidFill>
                <a:srgbClr val="000066"/>
              </a:solidFill>
              <a:latin typeface="Verdana"/>
            </a:endParaRPr>
          </a:p>
        </p:txBody>
      </p:sp>
      <p:pic>
        <p:nvPicPr>
          <p:cNvPr id="18" name="Picture 17" descr="A map with text&#10;&#10;Description automatically generated">
            <a:extLst>
              <a:ext uri="{FF2B5EF4-FFF2-40B4-BE49-F238E27FC236}">
                <a16:creationId xmlns:a16="http://schemas.microsoft.com/office/drawing/2014/main" id="{8BD77CFD-5237-A043-8975-15CF900FC882}"/>
              </a:ext>
            </a:extLst>
          </p:cNvPr>
          <p:cNvPicPr/>
          <p:nvPr/>
        </p:nvPicPr>
        <p:blipFill rotWithShape="1">
          <a:blip r:embed="rId3">
            <a:extLst>
              <a:ext uri="{28A0092B-C50C-407E-A947-70E740481C1C}">
                <a14:useLocalDpi xmlns:a14="http://schemas.microsoft.com/office/drawing/2010/main" val="0"/>
              </a:ext>
            </a:extLst>
          </a:blip>
          <a:srcRect t="13811"/>
          <a:stretch/>
        </p:blipFill>
        <p:spPr bwMode="auto">
          <a:xfrm>
            <a:off x="1053997" y="771550"/>
            <a:ext cx="7036005" cy="4203315"/>
          </a:xfrm>
          <a:prstGeom prst="rect">
            <a:avLst/>
          </a:prstGeom>
          <a:noFill/>
          <a:ln>
            <a:noFill/>
          </a:ln>
        </p:spPr>
      </p:pic>
    </p:spTree>
    <p:extLst>
      <p:ext uri="{BB962C8B-B14F-4D97-AF65-F5344CB8AC3E}">
        <p14:creationId xmlns:p14="http://schemas.microsoft.com/office/powerpoint/2010/main" val="3834310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dirty="0"/>
              <a:t>De kritiske transitioner, som ledere skal passere op gennem </a:t>
            </a:r>
            <a:r>
              <a:rPr lang="da-DK" altLang="da-DK" dirty="0" err="1"/>
              <a:t>Leadership</a:t>
            </a:r>
            <a:r>
              <a:rPr lang="da-DK" altLang="da-DK" dirty="0"/>
              <a:t> Pipeline</a:t>
            </a:r>
            <a:endParaRPr lang="da-DK"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153001" y="1419622"/>
            <a:ext cx="6804660" cy="323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8"/>
          <p:cNvSpPr txBox="1"/>
          <p:nvPr/>
        </p:nvSpPr>
        <p:spPr>
          <a:xfrm>
            <a:off x="5148064" y="4542061"/>
            <a:ext cx="3359150" cy="261937"/>
          </a:xfrm>
          <a:prstGeom prst="rect">
            <a:avLst/>
          </a:prstGeom>
          <a:noFill/>
        </p:spPr>
        <p:txBody>
          <a:bodyPr wrap="none">
            <a:spAutoFit/>
          </a:bodyPr>
          <a:lstStyle/>
          <a:p>
            <a:pPr>
              <a:defRPr/>
            </a:pPr>
            <a:r>
              <a:rPr lang="da-DK" sz="1100" dirty="0">
                <a:latin typeface="+mn-lt"/>
              </a:rPr>
              <a:t>Tilvirket efter </a:t>
            </a:r>
            <a:r>
              <a:rPr lang="da-DK" sz="1100" dirty="0" err="1">
                <a:latin typeface="+mn-lt"/>
              </a:rPr>
              <a:t>Charan</a:t>
            </a:r>
            <a:r>
              <a:rPr lang="da-DK" sz="1100" dirty="0">
                <a:latin typeface="+mn-lt"/>
              </a:rPr>
              <a:t>, Drotter &amp; Noel (2001)</a:t>
            </a:r>
          </a:p>
        </p:txBody>
      </p:sp>
    </p:spTree>
    <p:extLst>
      <p:ext uri="{BB962C8B-B14F-4D97-AF65-F5344CB8AC3E}">
        <p14:creationId xmlns:p14="http://schemas.microsoft.com/office/powerpoint/2010/main" val="12879155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mba\AppData\Local\Microsoft\Windows\Temporary Internet Files\Content.Outlook\04R9RAMV\Arkivskab.png">
            <a:extLst>
              <a:ext uri="{FF2B5EF4-FFF2-40B4-BE49-F238E27FC236}">
                <a16:creationId xmlns:a16="http://schemas.microsoft.com/office/drawing/2014/main" id="{CC6C4D5C-3292-164E-AEE8-31262014F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936" y="2106107"/>
            <a:ext cx="688300" cy="681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mba\AppData\Local\Microsoft\Windows\Temporary Internet Files\Content.Outlook\04R9RAMV\Radar.png">
            <a:extLst>
              <a:ext uri="{FF2B5EF4-FFF2-40B4-BE49-F238E27FC236}">
                <a16:creationId xmlns:a16="http://schemas.microsoft.com/office/drawing/2014/main" id="{12D6782D-3590-B346-8438-4DD0A719B0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36" y="2068303"/>
            <a:ext cx="487736" cy="7194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mba\AppData\Local\Microsoft\Windows\Temporary Internet Files\Content.Outlook\04R9RAMV\Pære.png">
            <a:extLst>
              <a:ext uri="{FF2B5EF4-FFF2-40B4-BE49-F238E27FC236}">
                <a16:creationId xmlns:a16="http://schemas.microsoft.com/office/drawing/2014/main" id="{0F5FA750-0A0A-F444-B63D-CE6083C84B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1" y="2100354"/>
            <a:ext cx="492593" cy="795433"/>
          </a:xfrm>
          <a:prstGeom prst="rect">
            <a:avLst/>
          </a:prstGeom>
          <a:noFill/>
          <a:extLst>
            <a:ext uri="{909E8E84-426E-40DD-AFC4-6F175D3DCCD1}">
              <a14:hiddenFill xmlns:a14="http://schemas.microsoft.com/office/drawing/2010/main">
                <a:solidFill>
                  <a:srgbClr val="FFFFFF"/>
                </a:solidFill>
              </a14:hiddenFill>
            </a:ext>
          </a:extLst>
        </p:spPr>
      </p:pic>
      <p:pic>
        <p:nvPicPr>
          <p:cNvPr id="24" name="Billede 4">
            <a:extLst>
              <a:ext uri="{FF2B5EF4-FFF2-40B4-BE49-F238E27FC236}">
                <a16:creationId xmlns:a16="http://schemas.microsoft.com/office/drawing/2014/main" id="{FC867DCE-90AD-A546-AD14-10BCD615B8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5196" y="2091431"/>
            <a:ext cx="830948" cy="804354"/>
          </a:xfrm>
          <a:prstGeom prst="rect">
            <a:avLst/>
          </a:prstGeom>
        </p:spPr>
      </p:pic>
      <p:pic>
        <p:nvPicPr>
          <p:cNvPr id="25" name="Picture 2" descr="C:\Users\mba\AppData\Local\Microsoft\Windows\Temporary Internet Files\Content.Outlook\04R9RAMV\Labyrint.png">
            <a:extLst>
              <a:ext uri="{FF2B5EF4-FFF2-40B4-BE49-F238E27FC236}">
                <a16:creationId xmlns:a16="http://schemas.microsoft.com/office/drawing/2014/main" id="{792DAFF1-56F3-6045-B3DF-BB5321EB0F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4173332"/>
            <a:ext cx="616771" cy="6896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mba\AppData\Local\Microsoft\Windows\Temporary Internet Files\Content.Outlook\04R9RAMV\Tyfon_v2.png">
            <a:extLst>
              <a:ext uri="{FF2B5EF4-FFF2-40B4-BE49-F238E27FC236}">
                <a16:creationId xmlns:a16="http://schemas.microsoft.com/office/drawing/2014/main" id="{5844870E-7BEA-5A44-88F0-3BD2FD039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2186" y="4202527"/>
            <a:ext cx="349459" cy="62501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mba\AppData\Local\Microsoft\Windows\Temporary Internet Files\Content.Outlook\04R9RAMV\Familiefoto.png">
            <a:extLst>
              <a:ext uri="{FF2B5EF4-FFF2-40B4-BE49-F238E27FC236}">
                <a16:creationId xmlns:a16="http://schemas.microsoft.com/office/drawing/2014/main" id="{B955FD70-C86A-9548-8E03-83370EA3D8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9835" y="4137925"/>
            <a:ext cx="488522" cy="7739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mba\AppData\Local\Microsoft\Windows\Temporary Internet Files\Content.Outlook\04R9RAMV\Vulkan.png">
            <a:extLst>
              <a:ext uri="{FF2B5EF4-FFF2-40B4-BE49-F238E27FC236}">
                <a16:creationId xmlns:a16="http://schemas.microsoft.com/office/drawing/2014/main" id="{1A2CC4D6-B5B4-A64B-98E9-F3980D90B0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0222" y="4245936"/>
            <a:ext cx="851105" cy="5925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802">
            <a:extLst>
              <a:ext uri="{FF2B5EF4-FFF2-40B4-BE49-F238E27FC236}">
                <a16:creationId xmlns:a16="http://schemas.microsoft.com/office/drawing/2014/main" id="{B8833C80-0044-2548-9CB6-8906891D8165}"/>
              </a:ext>
            </a:extLst>
          </p:cNvPr>
          <p:cNvSpPr txBox="1">
            <a:spLocks noChangeArrowheads="1"/>
          </p:cNvSpPr>
          <p:nvPr/>
        </p:nvSpPr>
        <p:spPr bwMode="auto">
          <a:xfrm>
            <a:off x="498057" y="1408443"/>
            <a:ext cx="2800767"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Sanse kontekst og omgivelser</a:t>
            </a:r>
          </a:p>
          <a:p>
            <a:pPr algn="ctr" eaLnBrk="0" hangingPunct="0">
              <a:defRPr/>
            </a:pPr>
            <a:r>
              <a:rPr kumimoji="1" lang="da-DK" sz="1350" dirty="0">
                <a:solidFill>
                  <a:prstClr val="black"/>
                </a:solidFill>
                <a:latin typeface="Verdana"/>
              </a:rPr>
              <a:t>(fakta og data)</a:t>
            </a:r>
          </a:p>
        </p:txBody>
      </p:sp>
      <p:sp>
        <p:nvSpPr>
          <p:cNvPr id="31" name="Text Box 804">
            <a:extLst>
              <a:ext uri="{FF2B5EF4-FFF2-40B4-BE49-F238E27FC236}">
                <a16:creationId xmlns:a16="http://schemas.microsoft.com/office/drawing/2014/main" id="{985E4E27-4BC8-0D40-A835-1267F008DFEF}"/>
              </a:ext>
            </a:extLst>
          </p:cNvPr>
          <p:cNvSpPr txBox="1">
            <a:spLocks noChangeArrowheads="1"/>
          </p:cNvSpPr>
          <p:nvPr/>
        </p:nvSpPr>
        <p:spPr bwMode="auto">
          <a:xfrm>
            <a:off x="298715" y="3645337"/>
            <a:ext cx="3366627"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Tanker, regler og rammer</a:t>
            </a:r>
          </a:p>
          <a:p>
            <a:pPr algn="ctr" eaLnBrk="0" hangingPunct="0">
              <a:defRPr/>
            </a:pPr>
            <a:r>
              <a:rPr kumimoji="1" lang="da-DK" sz="1350" dirty="0">
                <a:solidFill>
                  <a:prstClr val="black"/>
                </a:solidFill>
                <a:latin typeface="Verdana"/>
              </a:rPr>
              <a:t>(logisk argument for bedste løsning)</a:t>
            </a:r>
          </a:p>
        </p:txBody>
      </p:sp>
      <p:sp>
        <p:nvSpPr>
          <p:cNvPr id="32" name="Text Box 805">
            <a:extLst>
              <a:ext uri="{FF2B5EF4-FFF2-40B4-BE49-F238E27FC236}">
                <a16:creationId xmlns:a16="http://schemas.microsoft.com/office/drawing/2014/main" id="{940E6FAF-DCAA-A446-A92F-E649B8070F38}"/>
              </a:ext>
            </a:extLst>
          </p:cNvPr>
          <p:cNvSpPr txBox="1">
            <a:spLocks noChangeArrowheads="1"/>
          </p:cNvSpPr>
          <p:nvPr/>
        </p:nvSpPr>
        <p:spPr bwMode="auto">
          <a:xfrm>
            <a:off x="5911720" y="3651871"/>
            <a:ext cx="3143809"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Føle at der er mening</a:t>
            </a:r>
          </a:p>
          <a:p>
            <a:pPr algn="ctr" eaLnBrk="0" hangingPunct="0">
              <a:defRPr/>
            </a:pPr>
            <a:r>
              <a:rPr kumimoji="1" lang="da-DK" sz="1350" dirty="0">
                <a:solidFill>
                  <a:prstClr val="black"/>
                </a:solidFill>
                <a:latin typeface="Verdana"/>
              </a:rPr>
              <a:t>(påvirkning af dig, mig og andre) </a:t>
            </a:r>
          </a:p>
        </p:txBody>
      </p:sp>
      <p:sp>
        <p:nvSpPr>
          <p:cNvPr id="33" name="Text Box 803">
            <a:extLst>
              <a:ext uri="{FF2B5EF4-FFF2-40B4-BE49-F238E27FC236}">
                <a16:creationId xmlns:a16="http://schemas.microsoft.com/office/drawing/2014/main" id="{6091A346-64E7-2444-A9F8-61EB18676468}"/>
              </a:ext>
            </a:extLst>
          </p:cNvPr>
          <p:cNvSpPr txBox="1">
            <a:spLocks noChangeArrowheads="1"/>
          </p:cNvSpPr>
          <p:nvPr/>
        </p:nvSpPr>
        <p:spPr bwMode="auto">
          <a:xfrm>
            <a:off x="5874257" y="1404820"/>
            <a:ext cx="3230693" cy="507831"/>
          </a:xfrm>
          <a:prstGeom prst="rect">
            <a:avLst/>
          </a:prstGeom>
          <a:noFill/>
          <a:ln w="9525">
            <a:noFill/>
            <a:miter lim="800000"/>
            <a:headEnd/>
            <a:tailEnd/>
          </a:ln>
        </p:spPr>
        <p:txBody>
          <a:bodyPr wrap="none">
            <a:spAutoFit/>
          </a:bodyPr>
          <a:lstStyle/>
          <a:p>
            <a:pPr algn="ctr" eaLnBrk="0" hangingPunct="0">
              <a:defRPr/>
            </a:pPr>
            <a:r>
              <a:rPr kumimoji="1" lang="da-DK" sz="1350" dirty="0" err="1">
                <a:solidFill>
                  <a:prstClr val="black"/>
                </a:solidFill>
                <a:latin typeface="Verdana"/>
              </a:rPr>
              <a:t>iNtuition</a:t>
            </a:r>
            <a:r>
              <a:rPr kumimoji="1" lang="da-DK" sz="1350" dirty="0">
                <a:solidFill>
                  <a:prstClr val="black"/>
                </a:solidFill>
                <a:latin typeface="Verdana"/>
              </a:rPr>
              <a:t>, brainstorm og innovation</a:t>
            </a:r>
          </a:p>
          <a:p>
            <a:pPr algn="ctr" eaLnBrk="0" hangingPunct="0">
              <a:defRPr/>
            </a:pPr>
            <a:r>
              <a:rPr kumimoji="1" lang="da-DK" sz="1350" dirty="0">
                <a:solidFill>
                  <a:prstClr val="black"/>
                </a:solidFill>
                <a:latin typeface="Verdana"/>
              </a:rPr>
              <a:t>(muligheder og mønstre) </a:t>
            </a:r>
          </a:p>
        </p:txBody>
      </p:sp>
      <p:grpSp>
        <p:nvGrpSpPr>
          <p:cNvPr id="30" name="Gruppe 14">
            <a:extLst>
              <a:ext uri="{FF2B5EF4-FFF2-40B4-BE49-F238E27FC236}">
                <a16:creationId xmlns:a16="http://schemas.microsoft.com/office/drawing/2014/main" id="{F6D05836-F465-CA44-A456-CEE6E76CAC9A}"/>
              </a:ext>
            </a:extLst>
          </p:cNvPr>
          <p:cNvGrpSpPr>
            <a:grpSpLocks/>
          </p:cNvGrpSpPr>
          <p:nvPr/>
        </p:nvGrpSpPr>
        <p:grpSpPr bwMode="auto">
          <a:xfrm>
            <a:off x="3487377" y="2020777"/>
            <a:ext cx="2727888" cy="1870249"/>
            <a:chOff x="2452652" y="2380810"/>
            <a:chExt cx="3853256" cy="2051357"/>
          </a:xfrm>
        </p:grpSpPr>
        <p:sp>
          <p:nvSpPr>
            <p:cNvPr id="34" name="Text Box 5">
              <a:extLst>
                <a:ext uri="{FF2B5EF4-FFF2-40B4-BE49-F238E27FC236}">
                  <a16:creationId xmlns:a16="http://schemas.microsoft.com/office/drawing/2014/main" id="{7D191BF8-A37B-2E46-947C-2EFFFC06ACE0}"/>
                </a:ext>
              </a:extLst>
            </p:cNvPr>
            <p:cNvSpPr txBox="1">
              <a:spLocks noChangeArrowheads="1"/>
            </p:cNvSpPr>
            <p:nvPr/>
          </p:nvSpPr>
          <p:spPr bwMode="auto">
            <a:xfrm>
              <a:off x="2452652" y="2380810"/>
              <a:ext cx="466902"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S</a:t>
              </a:r>
              <a:endParaRPr kumimoji="1" lang="da-DK" sz="1600" dirty="0">
                <a:solidFill>
                  <a:schemeClr val="accent1"/>
                </a:solidFill>
                <a:latin typeface="+mj-lt"/>
              </a:endParaRPr>
            </a:p>
          </p:txBody>
        </p:sp>
        <p:sp>
          <p:nvSpPr>
            <p:cNvPr id="35" name="Text Box 6">
              <a:extLst>
                <a:ext uri="{FF2B5EF4-FFF2-40B4-BE49-F238E27FC236}">
                  <a16:creationId xmlns:a16="http://schemas.microsoft.com/office/drawing/2014/main" id="{2C0FC1FD-E918-4C43-BF39-9C0D88A2621C}"/>
                </a:ext>
              </a:extLst>
            </p:cNvPr>
            <p:cNvSpPr txBox="1">
              <a:spLocks noChangeArrowheads="1"/>
            </p:cNvSpPr>
            <p:nvPr/>
          </p:nvSpPr>
          <p:spPr bwMode="auto">
            <a:xfrm>
              <a:off x="5800513" y="2452819"/>
              <a:ext cx="505395"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N</a:t>
              </a:r>
              <a:endParaRPr kumimoji="1" lang="da-DK" sz="1600" dirty="0">
                <a:solidFill>
                  <a:schemeClr val="accent1"/>
                </a:solidFill>
                <a:latin typeface="+mj-lt"/>
              </a:endParaRPr>
            </a:p>
          </p:txBody>
        </p:sp>
        <p:sp>
          <p:nvSpPr>
            <p:cNvPr id="36" name="Text Box 7">
              <a:extLst>
                <a:ext uri="{FF2B5EF4-FFF2-40B4-BE49-F238E27FC236}">
                  <a16:creationId xmlns:a16="http://schemas.microsoft.com/office/drawing/2014/main" id="{96071049-52B8-D342-AEF9-C33B6A59F597}"/>
                </a:ext>
              </a:extLst>
            </p:cNvPr>
            <p:cNvSpPr txBox="1">
              <a:spLocks noChangeArrowheads="1"/>
            </p:cNvSpPr>
            <p:nvPr/>
          </p:nvSpPr>
          <p:spPr bwMode="auto">
            <a:xfrm>
              <a:off x="2457182" y="4060829"/>
              <a:ext cx="457844"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T</a:t>
              </a:r>
              <a:endParaRPr kumimoji="1" lang="da-DK" sz="1600" dirty="0">
                <a:solidFill>
                  <a:schemeClr val="accent1"/>
                </a:solidFill>
                <a:latin typeface="+mj-lt"/>
              </a:endParaRPr>
            </a:p>
          </p:txBody>
        </p:sp>
        <p:sp>
          <p:nvSpPr>
            <p:cNvPr id="37" name="Text Box 8">
              <a:extLst>
                <a:ext uri="{FF2B5EF4-FFF2-40B4-BE49-F238E27FC236}">
                  <a16:creationId xmlns:a16="http://schemas.microsoft.com/office/drawing/2014/main" id="{4FED14BF-2017-A34C-8517-515DFDA9BADB}"/>
                </a:ext>
              </a:extLst>
            </p:cNvPr>
            <p:cNvSpPr txBox="1">
              <a:spLocks noChangeArrowheads="1"/>
            </p:cNvSpPr>
            <p:nvPr/>
          </p:nvSpPr>
          <p:spPr bwMode="auto">
            <a:xfrm>
              <a:off x="5828814" y="4060829"/>
              <a:ext cx="448787"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F</a:t>
              </a:r>
              <a:endParaRPr kumimoji="1" lang="da-DK" sz="1600" dirty="0">
                <a:solidFill>
                  <a:schemeClr val="accent1"/>
                </a:solidFill>
                <a:latin typeface="+mj-lt"/>
              </a:endParaRPr>
            </a:p>
          </p:txBody>
        </p:sp>
        <p:sp>
          <p:nvSpPr>
            <p:cNvPr id="38" name="Line 9">
              <a:extLst>
                <a:ext uri="{FF2B5EF4-FFF2-40B4-BE49-F238E27FC236}">
                  <a16:creationId xmlns:a16="http://schemas.microsoft.com/office/drawing/2014/main" id="{916B11CC-A907-8F41-8D8A-25688067AF2D}"/>
                </a:ext>
              </a:extLst>
            </p:cNvPr>
            <p:cNvSpPr>
              <a:spLocks noChangeShapeType="1"/>
            </p:cNvSpPr>
            <p:nvPr/>
          </p:nvSpPr>
          <p:spPr bwMode="auto">
            <a:xfrm>
              <a:off x="2941630" y="2817808"/>
              <a:ext cx="2880652" cy="0"/>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sp>
          <p:nvSpPr>
            <p:cNvPr id="39" name="Line 10">
              <a:extLst>
                <a:ext uri="{FF2B5EF4-FFF2-40B4-BE49-F238E27FC236}">
                  <a16:creationId xmlns:a16="http://schemas.microsoft.com/office/drawing/2014/main" id="{87EEBDCD-EF0F-F947-BF9F-EF6CF86CE2F4}"/>
                </a:ext>
              </a:extLst>
            </p:cNvPr>
            <p:cNvSpPr>
              <a:spLocks noChangeShapeType="1"/>
            </p:cNvSpPr>
            <p:nvPr/>
          </p:nvSpPr>
          <p:spPr bwMode="auto">
            <a:xfrm flipH="1">
              <a:off x="2941630" y="2817808"/>
              <a:ext cx="2812405" cy="1182695"/>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sp>
          <p:nvSpPr>
            <p:cNvPr id="40" name="Line 11">
              <a:extLst>
                <a:ext uri="{FF2B5EF4-FFF2-40B4-BE49-F238E27FC236}">
                  <a16:creationId xmlns:a16="http://schemas.microsoft.com/office/drawing/2014/main" id="{AD4C6CAE-71C6-754F-A5C4-4931EC4FAB39}"/>
                </a:ext>
              </a:extLst>
            </p:cNvPr>
            <p:cNvSpPr>
              <a:spLocks noChangeShapeType="1"/>
            </p:cNvSpPr>
            <p:nvPr/>
          </p:nvSpPr>
          <p:spPr bwMode="auto">
            <a:xfrm>
              <a:off x="2941630" y="4000503"/>
              <a:ext cx="2812405" cy="0"/>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grpSp>
      <p:sp>
        <p:nvSpPr>
          <p:cNvPr id="41" name="Titel 1">
            <a:extLst>
              <a:ext uri="{FF2B5EF4-FFF2-40B4-BE49-F238E27FC236}">
                <a16:creationId xmlns:a16="http://schemas.microsoft.com/office/drawing/2014/main" id="{C357C2B3-AC0D-A24A-8003-32A5039DF35A}"/>
              </a:ext>
            </a:extLst>
          </p:cNvPr>
          <p:cNvSpPr txBox="1">
            <a:spLocks/>
          </p:cNvSpPr>
          <p:nvPr/>
        </p:nvSpPr>
        <p:spPr>
          <a:xfrm>
            <a:off x="547690" y="303498"/>
            <a:ext cx="8353424" cy="675000"/>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da-DK" altLang="en-US" sz="2475" b="1" dirty="0"/>
              <a:t>Problemløsning i et team</a:t>
            </a:r>
            <a:br>
              <a:rPr lang="da-DK" sz="2475" b="1" dirty="0"/>
            </a:br>
            <a:r>
              <a:rPr lang="da-DK" sz="1950" dirty="0"/>
              <a:t>Gå igennem problemløsningsfaserne:</a:t>
            </a:r>
            <a:endParaRPr lang="en-CA" sz="1950" dirty="0"/>
          </a:p>
        </p:txBody>
      </p:sp>
    </p:spTree>
    <p:extLst>
      <p:ext uri="{BB962C8B-B14F-4D97-AF65-F5344CB8AC3E}">
        <p14:creationId xmlns:p14="http://schemas.microsoft.com/office/powerpoint/2010/main" val="55063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eaLnBrk="1" hangingPunct="1"/>
            <a:r>
              <a:rPr lang="da-DK" altLang="da-DK"/>
              <a:t>Eksempel - ENTJ</a:t>
            </a:r>
          </a:p>
        </p:txBody>
      </p:sp>
      <p:sp>
        <p:nvSpPr>
          <p:cNvPr id="163843" name="Rectangle 3"/>
          <p:cNvSpPr>
            <a:spLocks noGrp="1" noChangeArrowheads="1"/>
          </p:cNvSpPr>
          <p:nvPr>
            <p:ph idx="1"/>
          </p:nvPr>
        </p:nvSpPr>
        <p:spPr>
          <a:xfrm>
            <a:off x="1547664" y="1265510"/>
            <a:ext cx="6552728" cy="3394472"/>
          </a:xfrm>
        </p:spPr>
        <p:txBody>
          <a:bodyPr/>
          <a:lstStyle/>
          <a:p>
            <a:pPr eaLnBrk="1" hangingPunct="1">
              <a:spcAft>
                <a:spcPts val="600"/>
              </a:spcAft>
            </a:pPr>
            <a:r>
              <a:rPr lang="da-DK" altLang="da-DK" sz="2000" dirty="0"/>
              <a:t>Dominant funktion – T	8 minutter</a:t>
            </a:r>
          </a:p>
          <a:p>
            <a:pPr eaLnBrk="1" hangingPunct="1">
              <a:spcAft>
                <a:spcPts val="600"/>
              </a:spcAft>
            </a:pPr>
            <a:r>
              <a:rPr lang="da-DK" altLang="da-DK" sz="2000" dirty="0"/>
              <a:t>Støttefunktion – N		4 minutter</a:t>
            </a:r>
          </a:p>
          <a:p>
            <a:pPr eaLnBrk="1" hangingPunct="1">
              <a:spcAft>
                <a:spcPts val="600"/>
              </a:spcAft>
            </a:pPr>
            <a:r>
              <a:rPr lang="da-DK" altLang="da-DK" sz="2000" dirty="0"/>
              <a:t>Tredje funktion – S		2 minutter</a:t>
            </a:r>
          </a:p>
          <a:p>
            <a:pPr eaLnBrk="1" hangingPunct="1">
              <a:spcAft>
                <a:spcPts val="600"/>
              </a:spcAft>
            </a:pPr>
            <a:r>
              <a:rPr lang="da-DK" altLang="da-DK" sz="2000" dirty="0"/>
              <a:t>Inferiøre funktion – F		1 minut</a:t>
            </a:r>
          </a:p>
          <a:p>
            <a:pPr eaLnBrk="1" hangingPunct="1">
              <a:spcAft>
                <a:spcPts val="600"/>
              </a:spcAft>
            </a:pPr>
            <a:endParaRPr lang="da-DK" altLang="da-DK" sz="2000" dirty="0"/>
          </a:p>
          <a:p>
            <a:pPr eaLnBrk="1" hangingPunct="1">
              <a:spcAft>
                <a:spcPts val="600"/>
              </a:spcAft>
            </a:pPr>
            <a:r>
              <a:rPr lang="da-DK" altLang="da-DK" sz="2000" dirty="0"/>
              <a:t>Aktivitetskode: SSNNNNTTTTTTTTF</a:t>
            </a:r>
          </a:p>
          <a:p>
            <a:pPr eaLnBrk="1" hangingPunct="1">
              <a:buFontTx/>
              <a:buNone/>
            </a:pPr>
            <a:endParaRPr lang="da-DK" altLang="da-DK" sz="2000" dirty="0"/>
          </a:p>
          <a:p>
            <a:pPr eaLnBrk="1" hangingPunct="1"/>
            <a:endParaRPr lang="da-DK" altLang="da-DK" sz="2000" dirty="0"/>
          </a:p>
        </p:txBody>
      </p:sp>
    </p:spTree>
    <p:extLst>
      <p:ext uri="{BB962C8B-B14F-4D97-AF65-F5344CB8AC3E}">
        <p14:creationId xmlns:p14="http://schemas.microsoft.com/office/powerpoint/2010/main" val="322160902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45"/>
          <p:cNvSpPr>
            <a:spLocks noGrp="1" noChangeArrowheads="1"/>
          </p:cNvSpPr>
          <p:nvPr>
            <p:ph type="title"/>
          </p:nvPr>
        </p:nvSpPr>
        <p:spPr/>
        <p:txBody>
          <a:bodyPr/>
          <a:lstStyle/>
          <a:p>
            <a:pPr algn="ctr" eaLnBrk="1" hangingPunct="1"/>
            <a:r>
              <a:rPr lang="da-DK" altLang="da-DK"/>
              <a:t>Teamets aktivitetskode i praksis</a:t>
            </a:r>
          </a:p>
        </p:txBody>
      </p:sp>
      <p:sp>
        <p:nvSpPr>
          <p:cNvPr id="165891" name="Rectangle 3"/>
          <p:cNvSpPr txBox="1">
            <a:spLocks noChangeArrowheads="1"/>
          </p:cNvSpPr>
          <p:nvPr/>
        </p:nvSpPr>
        <p:spPr bwMode="auto">
          <a:xfrm>
            <a:off x="755651" y="1220391"/>
            <a:ext cx="7599363"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eaLnBrk="0" hangingPunct="0">
              <a:spcBef>
                <a:spcPts val="25"/>
              </a:spcBef>
              <a:buClr>
                <a:schemeClr val="accent1"/>
              </a:buClr>
              <a:buFont typeface="Wingdings" pitchFamily="2" charset="2"/>
              <a:buChar char="§"/>
              <a:defRPr sz="2000">
                <a:solidFill>
                  <a:schemeClr val="tx1"/>
                </a:solidFill>
                <a:latin typeface="Verdana" pitchFamily="34" charset="0"/>
              </a:defRPr>
            </a:lvl1pPr>
            <a:lvl2pPr marL="742950" indent="-285750" eaLnBrk="0" hangingPunct="0">
              <a:spcBef>
                <a:spcPts val="438"/>
              </a:spcBef>
              <a:buClr>
                <a:schemeClr val="accent1"/>
              </a:buClr>
              <a:buFont typeface="Wingdings" pitchFamily="2" charset="2"/>
              <a:buChar char="§"/>
              <a:defRPr>
                <a:solidFill>
                  <a:schemeClr val="tx1"/>
                </a:solidFill>
                <a:latin typeface="Verdana" pitchFamily="34" charset="0"/>
              </a:defRPr>
            </a:lvl2pPr>
            <a:lvl3pPr marL="1143000" indent="-228600" eaLnBrk="0" hangingPunct="0">
              <a:spcBef>
                <a:spcPct val="20000"/>
              </a:spcBef>
              <a:buClr>
                <a:schemeClr val="accent1"/>
              </a:buClr>
              <a:buFont typeface="Wingdings" pitchFamily="2" charset="2"/>
              <a:buChar char="§"/>
              <a:defRPr sz="1600">
                <a:solidFill>
                  <a:schemeClr val="tx1"/>
                </a:solidFill>
                <a:latin typeface="Verdana" pitchFamily="34" charset="0"/>
              </a:defRPr>
            </a:lvl3pPr>
            <a:lvl4pPr marL="16002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4pPr>
            <a:lvl5pPr marL="20574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9pPr>
          </a:lstStyle>
          <a:p>
            <a:pPr eaLnBrk="1" hangingPunct="1">
              <a:buFontTx/>
              <a:buNone/>
            </a:pPr>
            <a:endParaRPr lang="da-DK" altLang="da-DK"/>
          </a:p>
          <a:p>
            <a:pPr eaLnBrk="1" hangingPunct="1"/>
            <a:endParaRPr lang="da-DK" altLang="da-DK"/>
          </a:p>
        </p:txBody>
      </p:sp>
      <p:sp>
        <p:nvSpPr>
          <p:cNvPr id="6" name="Rectangle 3"/>
          <p:cNvSpPr txBox="1">
            <a:spLocks noChangeArrowheads="1"/>
          </p:cNvSpPr>
          <p:nvPr/>
        </p:nvSpPr>
        <p:spPr>
          <a:xfrm>
            <a:off x="908051" y="1334691"/>
            <a:ext cx="7599363" cy="3394472"/>
          </a:xfrm>
          <a:prstGeom prst="rect">
            <a:avLst/>
          </a:prstGeom>
        </p:spPr>
        <p:txBody>
          <a:bodyPr/>
          <a:lstStyle/>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r>
              <a:rPr lang="da-DK" sz="4000" dirty="0">
                <a:latin typeface="+mn-lt"/>
              </a:rPr>
              <a:t>Den levende Z-model</a:t>
            </a:r>
          </a:p>
          <a:p>
            <a:pPr marL="179388" indent="-179388">
              <a:spcBef>
                <a:spcPts val="25"/>
              </a:spcBef>
              <a:buClr>
                <a:schemeClr val="accent1"/>
              </a:buClr>
              <a:buFont typeface="Wingdings" pitchFamily="2" charset="2"/>
              <a:buChar char="§"/>
              <a:defRPr/>
            </a:pPr>
            <a:endParaRPr lang="da-DK" sz="2000" dirty="0">
              <a:latin typeface="+mn-lt"/>
            </a:endParaRPr>
          </a:p>
          <a:p>
            <a:pPr marL="179388" indent="-179388">
              <a:spcBef>
                <a:spcPts val="25"/>
              </a:spcBef>
              <a:buClr>
                <a:schemeClr val="accent1"/>
              </a:buClr>
              <a:buFont typeface="Wingdings" pitchFamily="2" charset="2"/>
              <a:buChar char="§"/>
              <a:defRPr/>
            </a:pPr>
            <a:endParaRPr lang="da-DK" sz="2000" dirty="0">
              <a:latin typeface="+mn-lt"/>
            </a:endParaRPr>
          </a:p>
        </p:txBody>
      </p:sp>
    </p:spTree>
    <p:extLst>
      <p:ext uri="{BB962C8B-B14F-4D97-AF65-F5344CB8AC3E}">
        <p14:creationId xmlns:p14="http://schemas.microsoft.com/office/powerpoint/2010/main" val="266395802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AE694-C8CF-3F4A-9247-2D2AF8305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170" y="3559319"/>
            <a:ext cx="1794661" cy="1152128"/>
          </a:xfrm>
          <a:prstGeom prst="rect">
            <a:avLst/>
          </a:prstGeom>
        </p:spPr>
      </p:pic>
      <p:sp>
        <p:nvSpPr>
          <p:cNvPr id="6" name="TextBox 5">
            <a:extLst>
              <a:ext uri="{FF2B5EF4-FFF2-40B4-BE49-F238E27FC236}">
                <a16:creationId xmlns:a16="http://schemas.microsoft.com/office/drawing/2014/main" id="{EDFA591B-5AC0-2340-BF15-DFE77DEB5188}"/>
              </a:ext>
            </a:extLst>
          </p:cNvPr>
          <p:cNvSpPr txBox="1"/>
          <p:nvPr/>
        </p:nvSpPr>
        <p:spPr>
          <a:xfrm>
            <a:off x="4788025" y="2715766"/>
            <a:ext cx="184731" cy="338554"/>
          </a:xfrm>
          <a:prstGeom prst="rect">
            <a:avLst/>
          </a:prstGeom>
          <a:noFill/>
        </p:spPr>
        <p:txBody>
          <a:bodyPr wrap="none" rtlCol="0">
            <a:spAutoFit/>
          </a:bodyPr>
          <a:lstStyle/>
          <a:p>
            <a:endParaRPr lang="da-DK" sz="1600" dirty="0"/>
          </a:p>
        </p:txBody>
      </p:sp>
      <p:sp>
        <p:nvSpPr>
          <p:cNvPr id="5" name="Titel 1">
            <a:extLst>
              <a:ext uri="{FF2B5EF4-FFF2-40B4-BE49-F238E27FC236}">
                <a16:creationId xmlns:a16="http://schemas.microsoft.com/office/drawing/2014/main" id="{23868865-E81B-AA41-AFDE-24B5628C8DC2}"/>
              </a:ext>
            </a:extLst>
          </p:cNvPr>
          <p:cNvSpPr txBox="1">
            <a:spLocks/>
          </p:cNvSpPr>
          <p:nvPr/>
        </p:nvSpPr>
        <p:spPr>
          <a:xfrm>
            <a:off x="1021528" y="949034"/>
            <a:ext cx="7902456" cy="3533464"/>
          </a:xfrm>
          <a:prstGeom prst="rect">
            <a:avLst/>
          </a:prstGeom>
        </p:spPr>
        <p:txBody>
          <a:bodyPr vert="horz" lIns="0" tIns="0" rIns="0" bIns="0" rtlCol="0" anchor="t" anchorCtr="0">
            <a:noAutofit/>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lgn="l"/>
            <a:r>
              <a:rPr lang="da-DK" sz="3300" b="1"/>
              <a:t>Læring/refleksion</a:t>
            </a:r>
            <a:br>
              <a:rPr lang="da-DK" b="1"/>
            </a:br>
            <a:br>
              <a:rPr lang="da-DK" b="1"/>
            </a:br>
            <a:br>
              <a:rPr lang="da-DK" b="1"/>
            </a:br>
            <a:r>
              <a:rPr lang="da-DK"/>
              <a:t>1. …om præferencer</a:t>
            </a:r>
            <a:br>
              <a:rPr lang="da-DK"/>
            </a:br>
            <a:r>
              <a:rPr lang="da-DK"/>
              <a:t>2. …om hinanden</a:t>
            </a:r>
            <a:br>
              <a:rPr lang="da-DK"/>
            </a:br>
            <a:r>
              <a:rPr lang="da-DK"/>
              <a:t>3. …om samarbejde</a:t>
            </a:r>
            <a:br>
              <a:rPr lang="da-DK"/>
            </a:br>
            <a:br>
              <a:rPr lang="da-DK"/>
            </a:br>
            <a:br>
              <a:rPr lang="da-DK"/>
            </a:br>
            <a:r>
              <a:rPr lang="da-DK" b="1"/>
              <a:t>Hvad tager i med?</a:t>
            </a:r>
            <a:br>
              <a:rPr lang="da-DK"/>
            </a:br>
            <a:br>
              <a:rPr lang="da-DK"/>
            </a:br>
            <a:br>
              <a:rPr lang="da-DK"/>
            </a:br>
            <a:br>
              <a:rPr lang="da-DK" b="1"/>
            </a:br>
            <a:br>
              <a:rPr lang="da-DK" b="1"/>
            </a:br>
            <a:br>
              <a:rPr lang="da-DK"/>
            </a:br>
            <a:endParaRPr lang="da-DK" dirty="0"/>
          </a:p>
        </p:txBody>
      </p:sp>
    </p:spTree>
    <p:extLst>
      <p:ext uri="{BB962C8B-B14F-4D97-AF65-F5344CB8AC3E}">
        <p14:creationId xmlns:p14="http://schemas.microsoft.com/office/powerpoint/2010/main" val="2171005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0E1A2-D830-4045-A4F2-1FCF335A0124}"/>
              </a:ext>
            </a:extLst>
          </p:cNvPr>
          <p:cNvSpPr>
            <a:spLocks noGrp="1"/>
          </p:cNvSpPr>
          <p:nvPr>
            <p:ph type="ctrTitle"/>
          </p:nvPr>
        </p:nvSpPr>
        <p:spPr/>
        <p:txBody>
          <a:bodyPr/>
          <a:lstStyle/>
          <a:p>
            <a:r>
              <a:rPr lang="da-DK" dirty="0"/>
              <a:t>Lederteamets udviklingsfaser</a:t>
            </a:r>
          </a:p>
        </p:txBody>
      </p:sp>
      <p:sp>
        <p:nvSpPr>
          <p:cNvPr id="4" name="Undertitel 3">
            <a:extLst>
              <a:ext uri="{FF2B5EF4-FFF2-40B4-BE49-F238E27FC236}">
                <a16:creationId xmlns:a16="http://schemas.microsoft.com/office/drawing/2014/main" id="{D2AD1F60-9B80-4D2B-95F9-C24AEE54AC46}"/>
              </a:ext>
            </a:extLst>
          </p:cNvPr>
          <p:cNvSpPr>
            <a:spLocks noGrp="1"/>
          </p:cNvSpPr>
          <p:nvPr>
            <p:ph type="subTitle" idx="1"/>
          </p:nvPr>
        </p:nvSpPr>
        <p:spPr/>
        <p:txBody>
          <a:bodyPr>
            <a:normAutofit fontScale="77500" lnSpcReduction="20000"/>
          </a:bodyPr>
          <a:lstStyle/>
          <a:p>
            <a:endParaRPr lang="da-DK"/>
          </a:p>
        </p:txBody>
      </p:sp>
      <p:sp>
        <p:nvSpPr>
          <p:cNvPr id="5" name="Pladsholder til billede 4">
            <a:extLst>
              <a:ext uri="{FF2B5EF4-FFF2-40B4-BE49-F238E27FC236}">
                <a16:creationId xmlns:a16="http://schemas.microsoft.com/office/drawing/2014/main" id="{875ECD6A-C419-4CC8-9A78-CB49C4350E1D}"/>
              </a:ext>
            </a:extLst>
          </p:cNvPr>
          <p:cNvSpPr>
            <a:spLocks noGrp="1"/>
          </p:cNvSpPr>
          <p:nvPr>
            <p:ph type="pic" sz="quarter" idx="15"/>
          </p:nvPr>
        </p:nvSpPr>
        <p:spPr/>
      </p:sp>
    </p:spTree>
    <p:extLst>
      <p:ext uri="{BB962C8B-B14F-4D97-AF65-F5344CB8AC3E}">
        <p14:creationId xmlns:p14="http://schemas.microsoft.com/office/powerpoint/2010/main" val="29000069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Fremdrift og afdrift</a:t>
            </a:r>
          </a:p>
        </p:txBody>
      </p:sp>
      <p:sp>
        <p:nvSpPr>
          <p:cNvPr id="4" name="Pladsholder til diasnummer 3"/>
          <p:cNvSpPr>
            <a:spLocks noGrp="1"/>
          </p:cNvSpPr>
          <p:nvPr>
            <p:ph type="sldNum" sz="quarter" idx="4"/>
          </p:nvPr>
        </p:nvSpPr>
        <p:spPr/>
        <p:txBody>
          <a:bodyPr/>
          <a:lstStyle/>
          <a:p>
            <a:fld id="{BFF3CFDD-2D56-4519-B779-BFFEF2995BE6}" type="slidenum">
              <a:rPr lang="da-DK" smtClean="0"/>
              <a:pPr/>
              <a:t>125</a:t>
            </a:fld>
            <a:endParaRPr lang="da-DK" dirty="0"/>
          </a:p>
        </p:txBody>
      </p:sp>
      <p:grpSp>
        <p:nvGrpSpPr>
          <p:cNvPr id="24" name="Gruppe 23"/>
          <p:cNvGrpSpPr/>
          <p:nvPr/>
        </p:nvGrpSpPr>
        <p:grpSpPr>
          <a:xfrm>
            <a:off x="296936" y="906758"/>
            <a:ext cx="3384376" cy="3816424"/>
            <a:chOff x="323528" y="915566"/>
            <a:chExt cx="3384376" cy="3816424"/>
          </a:xfrm>
        </p:grpSpPr>
        <p:sp>
          <p:nvSpPr>
            <p:cNvPr id="5" name="Ellipse 4"/>
            <p:cNvSpPr/>
            <p:nvPr/>
          </p:nvSpPr>
          <p:spPr>
            <a:xfrm>
              <a:off x="323528" y="915566"/>
              <a:ext cx="3384376" cy="38164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forbindelse 6"/>
            <p:cNvCxnSpPr/>
            <p:nvPr/>
          </p:nvCxnSpPr>
          <p:spPr>
            <a:xfrm>
              <a:off x="323528" y="2803113"/>
              <a:ext cx="33843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boks 7"/>
            <p:cNvSpPr txBox="1"/>
            <p:nvPr/>
          </p:nvSpPr>
          <p:spPr>
            <a:xfrm>
              <a:off x="899592" y="1419622"/>
              <a:ext cx="2376264" cy="1107996"/>
            </a:xfrm>
            <a:prstGeom prst="rect">
              <a:avLst/>
            </a:prstGeom>
            <a:noFill/>
          </p:spPr>
          <p:txBody>
            <a:bodyPr wrap="square" rtlCol="0">
              <a:spAutoFit/>
            </a:bodyPr>
            <a:lstStyle/>
            <a:p>
              <a:r>
                <a:rPr lang="da-DK" dirty="0">
                  <a:solidFill>
                    <a:schemeClr val="bg1"/>
                  </a:solidFill>
                </a:rPr>
                <a:t>Fremdrift</a:t>
              </a:r>
            </a:p>
            <a:p>
              <a:pPr marL="171450" indent="-171450">
                <a:buFont typeface="Arial" panose="020B0604020202020204" pitchFamily="34" charset="0"/>
                <a:buChar char="•"/>
              </a:pPr>
              <a:r>
                <a:rPr lang="da-DK" sz="1200" dirty="0"/>
                <a:t>Konstruktiv  </a:t>
              </a:r>
            </a:p>
            <a:p>
              <a:pPr marL="171450" indent="-171450">
                <a:buFont typeface="Arial" panose="020B0604020202020204" pitchFamily="34" charset="0"/>
                <a:buChar char="•"/>
              </a:pPr>
              <a:r>
                <a:rPr lang="da-DK" sz="1200" dirty="0"/>
                <a:t>Målrettet opgaveløsende</a:t>
              </a:r>
            </a:p>
            <a:p>
              <a:pPr marL="171450" indent="-171450">
                <a:buFont typeface="Arial" panose="020B0604020202020204" pitchFamily="34" charset="0"/>
                <a:buChar char="•"/>
              </a:pPr>
              <a:r>
                <a:rPr lang="da-DK" sz="1200" dirty="0"/>
                <a:t>Logik</a:t>
              </a:r>
            </a:p>
            <a:p>
              <a:pPr marL="171450" indent="-171450">
                <a:buFont typeface="Arial" panose="020B0604020202020204" pitchFamily="34" charset="0"/>
                <a:buChar char="•"/>
              </a:pPr>
              <a:r>
                <a:rPr lang="da-DK" sz="1200" dirty="0"/>
                <a:t>Resultater</a:t>
              </a:r>
            </a:p>
          </p:txBody>
        </p:sp>
        <p:sp>
          <p:nvSpPr>
            <p:cNvPr id="10" name="Tekstboks 9"/>
            <p:cNvSpPr txBox="1"/>
            <p:nvPr/>
          </p:nvSpPr>
          <p:spPr>
            <a:xfrm>
              <a:off x="899592" y="2823778"/>
              <a:ext cx="2376264" cy="1661993"/>
            </a:xfrm>
            <a:prstGeom prst="rect">
              <a:avLst/>
            </a:prstGeom>
            <a:noFill/>
          </p:spPr>
          <p:txBody>
            <a:bodyPr wrap="square" rtlCol="0">
              <a:spAutoFit/>
            </a:bodyPr>
            <a:lstStyle/>
            <a:p>
              <a:r>
                <a:rPr lang="da-DK" dirty="0">
                  <a:solidFill>
                    <a:schemeClr val="bg1"/>
                  </a:solidFill>
                </a:rPr>
                <a:t>Afdrift</a:t>
              </a:r>
            </a:p>
            <a:p>
              <a:pPr marL="171450" indent="-171450">
                <a:buFont typeface="Arial" panose="020B0604020202020204" pitchFamily="34" charset="0"/>
                <a:buChar char="•"/>
              </a:pPr>
              <a:r>
                <a:rPr lang="da-DK" sz="1200" dirty="0"/>
                <a:t>Etableringsudfordringer</a:t>
              </a:r>
            </a:p>
            <a:p>
              <a:pPr marL="171450" indent="-171450">
                <a:buFont typeface="Arial" panose="020B0604020202020204" pitchFamily="34" charset="0"/>
                <a:buChar char="•"/>
              </a:pPr>
              <a:r>
                <a:rPr lang="da-DK" sz="1200" dirty="0"/>
                <a:t>Indadvendt aktivitet</a:t>
              </a:r>
            </a:p>
            <a:p>
              <a:pPr marL="171450" indent="-171450">
                <a:buFont typeface="Arial" panose="020B0604020202020204" pitchFamily="34" charset="0"/>
                <a:buChar char="•"/>
              </a:pPr>
              <a:r>
                <a:rPr lang="da-DK" sz="1200" dirty="0"/>
                <a:t>Magtkampe</a:t>
              </a:r>
            </a:p>
            <a:p>
              <a:pPr marL="171450" indent="-171450">
                <a:buFont typeface="Arial" panose="020B0604020202020204" pitchFamily="34" charset="0"/>
                <a:buChar char="•"/>
              </a:pPr>
              <a:r>
                <a:rPr lang="da-DK" sz="1200" dirty="0"/>
                <a:t>Ineffektivitet</a:t>
              </a:r>
            </a:p>
            <a:p>
              <a:pPr marL="171450" indent="-171450">
                <a:buFont typeface="Arial" panose="020B0604020202020204" pitchFamily="34" charset="0"/>
                <a:buChar char="•"/>
              </a:pPr>
              <a:r>
                <a:rPr lang="da-DK" sz="1200" dirty="0"/>
                <a:t>Følelsesbetonet: Irritation,</a:t>
              </a:r>
            </a:p>
            <a:p>
              <a:r>
                <a:rPr lang="da-DK" sz="1200" dirty="0"/>
                <a:t>   Frustration, resignation</a:t>
              </a:r>
            </a:p>
          </p:txBody>
        </p:sp>
      </p:grpSp>
      <p:cxnSp>
        <p:nvCxnSpPr>
          <p:cNvPr id="12" name="Lige pilforbindelse 11"/>
          <p:cNvCxnSpPr/>
          <p:nvPr/>
        </p:nvCxnSpPr>
        <p:spPr>
          <a:xfrm flipV="1">
            <a:off x="5103862" y="1275606"/>
            <a:ext cx="0" cy="26642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a:off x="5103862" y="3939902"/>
            <a:ext cx="306853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boks 16"/>
          <p:cNvSpPr txBox="1"/>
          <p:nvPr/>
        </p:nvSpPr>
        <p:spPr>
          <a:xfrm>
            <a:off x="3681312" y="1342500"/>
            <a:ext cx="1584176" cy="369332"/>
          </a:xfrm>
          <a:prstGeom prst="rect">
            <a:avLst/>
          </a:prstGeom>
          <a:noFill/>
        </p:spPr>
        <p:txBody>
          <a:bodyPr wrap="square" rtlCol="0">
            <a:spAutoFit/>
          </a:bodyPr>
          <a:lstStyle/>
          <a:p>
            <a:r>
              <a:rPr lang="da-DK" dirty="0"/>
              <a:t>Effektivitet</a:t>
            </a:r>
          </a:p>
        </p:txBody>
      </p:sp>
      <p:sp>
        <p:nvSpPr>
          <p:cNvPr id="18" name="Tekstboks 17"/>
          <p:cNvSpPr txBox="1"/>
          <p:nvPr/>
        </p:nvSpPr>
        <p:spPr>
          <a:xfrm>
            <a:off x="7380312" y="3939902"/>
            <a:ext cx="1584176" cy="369332"/>
          </a:xfrm>
          <a:prstGeom prst="rect">
            <a:avLst/>
          </a:prstGeom>
          <a:noFill/>
        </p:spPr>
        <p:txBody>
          <a:bodyPr wrap="square" rtlCol="0">
            <a:spAutoFit/>
          </a:bodyPr>
          <a:lstStyle/>
          <a:p>
            <a:r>
              <a:rPr lang="da-DK" dirty="0"/>
              <a:t>Tid</a:t>
            </a:r>
          </a:p>
        </p:txBody>
      </p:sp>
      <p:sp>
        <p:nvSpPr>
          <p:cNvPr id="19" name="Kombinationstegning 18"/>
          <p:cNvSpPr/>
          <p:nvPr/>
        </p:nvSpPr>
        <p:spPr>
          <a:xfrm>
            <a:off x="5105400" y="1524000"/>
            <a:ext cx="3048077" cy="2371725"/>
          </a:xfrm>
          <a:custGeom>
            <a:avLst/>
            <a:gdLst>
              <a:gd name="connsiteX0" fmla="*/ 0 w 3048077"/>
              <a:gd name="connsiteY0" fmla="*/ 1628775 h 2371725"/>
              <a:gd name="connsiteX1" fmla="*/ 19050 w 3048077"/>
              <a:gd name="connsiteY1" fmla="*/ 1552575 h 2371725"/>
              <a:gd name="connsiteX2" fmla="*/ 47625 w 3048077"/>
              <a:gd name="connsiteY2" fmla="*/ 1514475 h 2371725"/>
              <a:gd name="connsiteX3" fmla="*/ 85725 w 3048077"/>
              <a:gd name="connsiteY3" fmla="*/ 1457325 h 2371725"/>
              <a:gd name="connsiteX4" fmla="*/ 104775 w 3048077"/>
              <a:gd name="connsiteY4" fmla="*/ 1428750 h 2371725"/>
              <a:gd name="connsiteX5" fmla="*/ 142875 w 3048077"/>
              <a:gd name="connsiteY5" fmla="*/ 1400175 h 2371725"/>
              <a:gd name="connsiteX6" fmla="*/ 161925 w 3048077"/>
              <a:gd name="connsiteY6" fmla="*/ 1333500 h 2371725"/>
              <a:gd name="connsiteX7" fmla="*/ 180975 w 3048077"/>
              <a:gd name="connsiteY7" fmla="*/ 1304925 h 2371725"/>
              <a:gd name="connsiteX8" fmla="*/ 209550 w 3048077"/>
              <a:gd name="connsiteY8" fmla="*/ 1295400 h 2371725"/>
              <a:gd name="connsiteX9" fmla="*/ 238125 w 3048077"/>
              <a:gd name="connsiteY9" fmla="*/ 1266825 h 2371725"/>
              <a:gd name="connsiteX10" fmla="*/ 257175 w 3048077"/>
              <a:gd name="connsiteY10" fmla="*/ 1238250 h 2371725"/>
              <a:gd name="connsiteX11" fmla="*/ 295275 w 3048077"/>
              <a:gd name="connsiteY11" fmla="*/ 1209675 h 2371725"/>
              <a:gd name="connsiteX12" fmla="*/ 323850 w 3048077"/>
              <a:gd name="connsiteY12" fmla="*/ 1181100 h 2371725"/>
              <a:gd name="connsiteX13" fmla="*/ 352425 w 3048077"/>
              <a:gd name="connsiteY13" fmla="*/ 1171575 h 2371725"/>
              <a:gd name="connsiteX14" fmla="*/ 381000 w 3048077"/>
              <a:gd name="connsiteY14" fmla="*/ 1152525 h 2371725"/>
              <a:gd name="connsiteX15" fmla="*/ 409575 w 3048077"/>
              <a:gd name="connsiteY15" fmla="*/ 1143000 h 2371725"/>
              <a:gd name="connsiteX16" fmla="*/ 457200 w 3048077"/>
              <a:gd name="connsiteY16" fmla="*/ 1123950 h 2371725"/>
              <a:gd name="connsiteX17" fmla="*/ 638175 w 3048077"/>
              <a:gd name="connsiteY17" fmla="*/ 1133475 h 2371725"/>
              <a:gd name="connsiteX18" fmla="*/ 685800 w 3048077"/>
              <a:gd name="connsiteY18" fmla="*/ 1181100 h 2371725"/>
              <a:gd name="connsiteX19" fmla="*/ 695325 w 3048077"/>
              <a:gd name="connsiteY19" fmla="*/ 1209675 h 2371725"/>
              <a:gd name="connsiteX20" fmla="*/ 752475 w 3048077"/>
              <a:gd name="connsiteY20" fmla="*/ 1257300 h 2371725"/>
              <a:gd name="connsiteX21" fmla="*/ 790575 w 3048077"/>
              <a:gd name="connsiteY21" fmla="*/ 1314450 h 2371725"/>
              <a:gd name="connsiteX22" fmla="*/ 819150 w 3048077"/>
              <a:gd name="connsiteY22" fmla="*/ 1381125 h 2371725"/>
              <a:gd name="connsiteX23" fmla="*/ 838200 w 3048077"/>
              <a:gd name="connsiteY23" fmla="*/ 1409700 h 2371725"/>
              <a:gd name="connsiteX24" fmla="*/ 857250 w 3048077"/>
              <a:gd name="connsiteY24" fmla="*/ 1466850 h 2371725"/>
              <a:gd name="connsiteX25" fmla="*/ 876300 w 3048077"/>
              <a:gd name="connsiteY25" fmla="*/ 1524000 h 2371725"/>
              <a:gd name="connsiteX26" fmla="*/ 895350 w 3048077"/>
              <a:gd name="connsiteY26" fmla="*/ 1581150 h 2371725"/>
              <a:gd name="connsiteX27" fmla="*/ 904875 w 3048077"/>
              <a:gd name="connsiteY27" fmla="*/ 1609725 h 2371725"/>
              <a:gd name="connsiteX28" fmla="*/ 923925 w 3048077"/>
              <a:gd name="connsiteY28" fmla="*/ 1685925 h 2371725"/>
              <a:gd name="connsiteX29" fmla="*/ 942975 w 3048077"/>
              <a:gd name="connsiteY29" fmla="*/ 1781175 h 2371725"/>
              <a:gd name="connsiteX30" fmla="*/ 962025 w 3048077"/>
              <a:gd name="connsiteY30" fmla="*/ 1819275 h 2371725"/>
              <a:gd name="connsiteX31" fmla="*/ 971550 w 3048077"/>
              <a:gd name="connsiteY31" fmla="*/ 1857375 h 2371725"/>
              <a:gd name="connsiteX32" fmla="*/ 990600 w 3048077"/>
              <a:gd name="connsiteY32" fmla="*/ 1914525 h 2371725"/>
              <a:gd name="connsiteX33" fmla="*/ 1000125 w 3048077"/>
              <a:gd name="connsiteY33" fmla="*/ 1943100 h 2371725"/>
              <a:gd name="connsiteX34" fmla="*/ 1019175 w 3048077"/>
              <a:gd name="connsiteY34" fmla="*/ 1981200 h 2371725"/>
              <a:gd name="connsiteX35" fmla="*/ 1066800 w 3048077"/>
              <a:gd name="connsiteY35" fmla="*/ 2047875 h 2371725"/>
              <a:gd name="connsiteX36" fmla="*/ 1085850 w 3048077"/>
              <a:gd name="connsiteY36" fmla="*/ 2076450 h 2371725"/>
              <a:gd name="connsiteX37" fmla="*/ 1095375 w 3048077"/>
              <a:gd name="connsiteY37" fmla="*/ 2105025 h 2371725"/>
              <a:gd name="connsiteX38" fmla="*/ 1123950 w 3048077"/>
              <a:gd name="connsiteY38" fmla="*/ 2133600 h 2371725"/>
              <a:gd name="connsiteX39" fmla="*/ 1190625 w 3048077"/>
              <a:gd name="connsiteY39" fmla="*/ 2219325 h 2371725"/>
              <a:gd name="connsiteX40" fmla="*/ 1219200 w 3048077"/>
              <a:gd name="connsiteY40" fmla="*/ 2276475 h 2371725"/>
              <a:gd name="connsiteX41" fmla="*/ 1247775 w 3048077"/>
              <a:gd name="connsiteY41" fmla="*/ 2286000 h 2371725"/>
              <a:gd name="connsiteX42" fmla="*/ 1257300 w 3048077"/>
              <a:gd name="connsiteY42" fmla="*/ 2314575 h 2371725"/>
              <a:gd name="connsiteX43" fmla="*/ 1314450 w 3048077"/>
              <a:gd name="connsiteY43" fmla="*/ 2343150 h 2371725"/>
              <a:gd name="connsiteX44" fmla="*/ 1371600 w 3048077"/>
              <a:gd name="connsiteY44" fmla="*/ 2371725 h 2371725"/>
              <a:gd name="connsiteX45" fmla="*/ 1409700 w 3048077"/>
              <a:gd name="connsiteY45" fmla="*/ 2352675 h 2371725"/>
              <a:gd name="connsiteX46" fmla="*/ 1438275 w 3048077"/>
              <a:gd name="connsiteY46" fmla="*/ 2295525 h 2371725"/>
              <a:gd name="connsiteX47" fmla="*/ 1476375 w 3048077"/>
              <a:gd name="connsiteY47" fmla="*/ 2228850 h 2371725"/>
              <a:gd name="connsiteX48" fmla="*/ 1495425 w 3048077"/>
              <a:gd name="connsiteY48" fmla="*/ 2171700 h 2371725"/>
              <a:gd name="connsiteX49" fmla="*/ 1533525 w 3048077"/>
              <a:gd name="connsiteY49" fmla="*/ 2105025 h 2371725"/>
              <a:gd name="connsiteX50" fmla="*/ 1552575 w 3048077"/>
              <a:gd name="connsiteY50" fmla="*/ 2076450 h 2371725"/>
              <a:gd name="connsiteX51" fmla="*/ 1590675 w 3048077"/>
              <a:gd name="connsiteY51" fmla="*/ 2000250 h 2371725"/>
              <a:gd name="connsiteX52" fmla="*/ 1609725 w 3048077"/>
              <a:gd name="connsiteY52" fmla="*/ 1962150 h 2371725"/>
              <a:gd name="connsiteX53" fmla="*/ 1638300 w 3048077"/>
              <a:gd name="connsiteY53" fmla="*/ 1895475 h 2371725"/>
              <a:gd name="connsiteX54" fmla="*/ 1666875 w 3048077"/>
              <a:gd name="connsiteY54" fmla="*/ 1866900 h 2371725"/>
              <a:gd name="connsiteX55" fmla="*/ 1704975 w 3048077"/>
              <a:gd name="connsiteY55" fmla="*/ 1819275 h 2371725"/>
              <a:gd name="connsiteX56" fmla="*/ 1743075 w 3048077"/>
              <a:gd name="connsiteY56" fmla="*/ 1743075 h 2371725"/>
              <a:gd name="connsiteX57" fmla="*/ 1781175 w 3048077"/>
              <a:gd name="connsiteY57" fmla="*/ 1685925 h 2371725"/>
              <a:gd name="connsiteX58" fmla="*/ 1800225 w 3048077"/>
              <a:gd name="connsiteY58" fmla="*/ 1657350 h 2371725"/>
              <a:gd name="connsiteX59" fmla="*/ 1828800 w 3048077"/>
              <a:gd name="connsiteY59" fmla="*/ 1628775 h 2371725"/>
              <a:gd name="connsiteX60" fmla="*/ 1857375 w 3048077"/>
              <a:gd name="connsiteY60" fmla="*/ 1571625 h 2371725"/>
              <a:gd name="connsiteX61" fmla="*/ 1895475 w 3048077"/>
              <a:gd name="connsiteY61" fmla="*/ 1533525 h 2371725"/>
              <a:gd name="connsiteX62" fmla="*/ 1952625 w 3048077"/>
              <a:gd name="connsiteY62" fmla="*/ 1457325 h 2371725"/>
              <a:gd name="connsiteX63" fmla="*/ 1971675 w 3048077"/>
              <a:gd name="connsiteY63" fmla="*/ 1428750 h 2371725"/>
              <a:gd name="connsiteX64" fmla="*/ 2000250 w 3048077"/>
              <a:gd name="connsiteY64" fmla="*/ 1390650 h 2371725"/>
              <a:gd name="connsiteX65" fmla="*/ 2019300 w 3048077"/>
              <a:gd name="connsiteY65" fmla="*/ 1352550 h 2371725"/>
              <a:gd name="connsiteX66" fmla="*/ 2076450 w 3048077"/>
              <a:gd name="connsiteY66" fmla="*/ 1295400 h 2371725"/>
              <a:gd name="connsiteX67" fmla="*/ 2095500 w 3048077"/>
              <a:gd name="connsiteY67" fmla="*/ 1257300 h 2371725"/>
              <a:gd name="connsiteX68" fmla="*/ 2171700 w 3048077"/>
              <a:gd name="connsiteY68" fmla="*/ 1171575 h 2371725"/>
              <a:gd name="connsiteX69" fmla="*/ 2190750 w 3048077"/>
              <a:gd name="connsiteY69" fmla="*/ 1133475 h 2371725"/>
              <a:gd name="connsiteX70" fmla="*/ 2228850 w 3048077"/>
              <a:gd name="connsiteY70" fmla="*/ 1076325 h 2371725"/>
              <a:gd name="connsiteX71" fmla="*/ 2247900 w 3048077"/>
              <a:gd name="connsiteY71" fmla="*/ 1047750 h 2371725"/>
              <a:gd name="connsiteX72" fmla="*/ 2314575 w 3048077"/>
              <a:gd name="connsiteY72" fmla="*/ 971550 h 2371725"/>
              <a:gd name="connsiteX73" fmla="*/ 2333625 w 3048077"/>
              <a:gd name="connsiteY73" fmla="*/ 942975 h 2371725"/>
              <a:gd name="connsiteX74" fmla="*/ 2362200 w 3048077"/>
              <a:gd name="connsiteY74" fmla="*/ 885825 h 2371725"/>
              <a:gd name="connsiteX75" fmla="*/ 2400300 w 3048077"/>
              <a:gd name="connsiteY75" fmla="*/ 847725 h 2371725"/>
              <a:gd name="connsiteX76" fmla="*/ 2428875 w 3048077"/>
              <a:gd name="connsiteY76" fmla="*/ 790575 h 2371725"/>
              <a:gd name="connsiteX77" fmla="*/ 2457450 w 3048077"/>
              <a:gd name="connsiteY77" fmla="*/ 752475 h 2371725"/>
              <a:gd name="connsiteX78" fmla="*/ 2486025 w 3048077"/>
              <a:gd name="connsiteY78" fmla="*/ 704850 h 2371725"/>
              <a:gd name="connsiteX79" fmla="*/ 2505075 w 3048077"/>
              <a:gd name="connsiteY79" fmla="*/ 676275 h 2371725"/>
              <a:gd name="connsiteX80" fmla="*/ 2533650 w 3048077"/>
              <a:gd name="connsiteY80" fmla="*/ 628650 h 2371725"/>
              <a:gd name="connsiteX81" fmla="*/ 2562225 w 3048077"/>
              <a:gd name="connsiteY81" fmla="*/ 590550 h 2371725"/>
              <a:gd name="connsiteX82" fmla="*/ 2657475 w 3048077"/>
              <a:gd name="connsiteY82" fmla="*/ 438150 h 2371725"/>
              <a:gd name="connsiteX83" fmla="*/ 2676525 w 3048077"/>
              <a:gd name="connsiteY83" fmla="*/ 381000 h 2371725"/>
              <a:gd name="connsiteX84" fmla="*/ 2686050 w 3048077"/>
              <a:gd name="connsiteY84" fmla="*/ 352425 h 2371725"/>
              <a:gd name="connsiteX85" fmla="*/ 2705100 w 3048077"/>
              <a:gd name="connsiteY85" fmla="*/ 323850 h 2371725"/>
              <a:gd name="connsiteX86" fmla="*/ 2752725 w 3048077"/>
              <a:gd name="connsiteY86" fmla="*/ 247650 h 2371725"/>
              <a:gd name="connsiteX87" fmla="*/ 2771775 w 3048077"/>
              <a:gd name="connsiteY87" fmla="*/ 219075 h 2371725"/>
              <a:gd name="connsiteX88" fmla="*/ 2847975 w 3048077"/>
              <a:gd name="connsiteY88" fmla="*/ 180975 h 2371725"/>
              <a:gd name="connsiteX89" fmla="*/ 2857500 w 3048077"/>
              <a:gd name="connsiteY89" fmla="*/ 152400 h 2371725"/>
              <a:gd name="connsiteX90" fmla="*/ 2914650 w 3048077"/>
              <a:gd name="connsiteY90" fmla="*/ 114300 h 2371725"/>
              <a:gd name="connsiteX91" fmla="*/ 2933700 w 3048077"/>
              <a:gd name="connsiteY91" fmla="*/ 85725 h 2371725"/>
              <a:gd name="connsiteX92" fmla="*/ 2962275 w 3048077"/>
              <a:gd name="connsiteY92" fmla="*/ 76200 h 2371725"/>
              <a:gd name="connsiteX93" fmla="*/ 3000375 w 3048077"/>
              <a:gd name="connsiteY93" fmla="*/ 47625 h 2371725"/>
              <a:gd name="connsiteX94" fmla="*/ 3019425 w 3048077"/>
              <a:gd name="connsiteY94" fmla="*/ 19050 h 2371725"/>
              <a:gd name="connsiteX95" fmla="*/ 3048000 w 3048077"/>
              <a:gd name="connsiteY95" fmla="*/ 0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048077" h="2371725">
                <a:moveTo>
                  <a:pt x="0" y="1628775"/>
                </a:moveTo>
                <a:cubicBezTo>
                  <a:pt x="2412" y="1616716"/>
                  <a:pt x="10038" y="1568346"/>
                  <a:pt x="19050" y="1552575"/>
                </a:cubicBezTo>
                <a:cubicBezTo>
                  <a:pt x="26926" y="1538792"/>
                  <a:pt x="38521" y="1527480"/>
                  <a:pt x="47625" y="1514475"/>
                </a:cubicBezTo>
                <a:cubicBezTo>
                  <a:pt x="60755" y="1495718"/>
                  <a:pt x="73025" y="1476375"/>
                  <a:pt x="85725" y="1457325"/>
                </a:cubicBezTo>
                <a:cubicBezTo>
                  <a:pt x="92075" y="1447800"/>
                  <a:pt x="95617" y="1435619"/>
                  <a:pt x="104775" y="1428750"/>
                </a:cubicBezTo>
                <a:lnTo>
                  <a:pt x="142875" y="1400175"/>
                </a:lnTo>
                <a:cubicBezTo>
                  <a:pt x="145927" y="1387968"/>
                  <a:pt x="155093" y="1347165"/>
                  <a:pt x="161925" y="1333500"/>
                </a:cubicBezTo>
                <a:cubicBezTo>
                  <a:pt x="167045" y="1323261"/>
                  <a:pt x="172036" y="1312076"/>
                  <a:pt x="180975" y="1304925"/>
                </a:cubicBezTo>
                <a:cubicBezTo>
                  <a:pt x="188815" y="1298653"/>
                  <a:pt x="200025" y="1298575"/>
                  <a:pt x="209550" y="1295400"/>
                </a:cubicBezTo>
                <a:cubicBezTo>
                  <a:pt x="219075" y="1285875"/>
                  <a:pt x="229501" y="1277173"/>
                  <a:pt x="238125" y="1266825"/>
                </a:cubicBezTo>
                <a:cubicBezTo>
                  <a:pt x="245454" y="1258031"/>
                  <a:pt x="249080" y="1246345"/>
                  <a:pt x="257175" y="1238250"/>
                </a:cubicBezTo>
                <a:cubicBezTo>
                  <a:pt x="268400" y="1227025"/>
                  <a:pt x="283222" y="1220006"/>
                  <a:pt x="295275" y="1209675"/>
                </a:cubicBezTo>
                <a:cubicBezTo>
                  <a:pt x="305502" y="1200909"/>
                  <a:pt x="312642" y="1188572"/>
                  <a:pt x="323850" y="1181100"/>
                </a:cubicBezTo>
                <a:cubicBezTo>
                  <a:pt x="332204" y="1175531"/>
                  <a:pt x="343445" y="1176065"/>
                  <a:pt x="352425" y="1171575"/>
                </a:cubicBezTo>
                <a:cubicBezTo>
                  <a:pt x="362664" y="1166455"/>
                  <a:pt x="370761" y="1157645"/>
                  <a:pt x="381000" y="1152525"/>
                </a:cubicBezTo>
                <a:cubicBezTo>
                  <a:pt x="389980" y="1148035"/>
                  <a:pt x="400174" y="1146525"/>
                  <a:pt x="409575" y="1143000"/>
                </a:cubicBezTo>
                <a:cubicBezTo>
                  <a:pt x="425584" y="1136997"/>
                  <a:pt x="441325" y="1130300"/>
                  <a:pt x="457200" y="1123950"/>
                </a:cubicBezTo>
                <a:cubicBezTo>
                  <a:pt x="517525" y="1127125"/>
                  <a:pt x="578320" y="1125313"/>
                  <a:pt x="638175" y="1133475"/>
                </a:cubicBezTo>
                <a:cubicBezTo>
                  <a:pt x="658619" y="1136263"/>
                  <a:pt x="678056" y="1165612"/>
                  <a:pt x="685800" y="1181100"/>
                </a:cubicBezTo>
                <a:cubicBezTo>
                  <a:pt x="690290" y="1190080"/>
                  <a:pt x="689756" y="1201321"/>
                  <a:pt x="695325" y="1209675"/>
                </a:cubicBezTo>
                <a:cubicBezTo>
                  <a:pt x="709993" y="1231677"/>
                  <a:pt x="731390" y="1243243"/>
                  <a:pt x="752475" y="1257300"/>
                </a:cubicBezTo>
                <a:cubicBezTo>
                  <a:pt x="772907" y="1318597"/>
                  <a:pt x="745982" y="1252020"/>
                  <a:pt x="790575" y="1314450"/>
                </a:cubicBezTo>
                <a:cubicBezTo>
                  <a:pt x="823609" y="1360698"/>
                  <a:pt x="798422" y="1339668"/>
                  <a:pt x="819150" y="1381125"/>
                </a:cubicBezTo>
                <a:cubicBezTo>
                  <a:pt x="824270" y="1391364"/>
                  <a:pt x="833551" y="1399239"/>
                  <a:pt x="838200" y="1409700"/>
                </a:cubicBezTo>
                <a:cubicBezTo>
                  <a:pt x="846355" y="1428050"/>
                  <a:pt x="850900" y="1447800"/>
                  <a:pt x="857250" y="1466850"/>
                </a:cubicBezTo>
                <a:lnTo>
                  <a:pt x="876300" y="1524000"/>
                </a:lnTo>
                <a:lnTo>
                  <a:pt x="895350" y="1581150"/>
                </a:lnTo>
                <a:cubicBezTo>
                  <a:pt x="898525" y="1590675"/>
                  <a:pt x="902906" y="1599880"/>
                  <a:pt x="904875" y="1609725"/>
                </a:cubicBezTo>
                <a:cubicBezTo>
                  <a:pt x="916369" y="1667195"/>
                  <a:pt x="909280" y="1641991"/>
                  <a:pt x="923925" y="1685925"/>
                </a:cubicBezTo>
                <a:cubicBezTo>
                  <a:pt x="929559" y="1725366"/>
                  <a:pt x="928725" y="1747926"/>
                  <a:pt x="942975" y="1781175"/>
                </a:cubicBezTo>
                <a:cubicBezTo>
                  <a:pt x="948568" y="1794226"/>
                  <a:pt x="957039" y="1805980"/>
                  <a:pt x="962025" y="1819275"/>
                </a:cubicBezTo>
                <a:cubicBezTo>
                  <a:pt x="966622" y="1831532"/>
                  <a:pt x="967788" y="1844836"/>
                  <a:pt x="971550" y="1857375"/>
                </a:cubicBezTo>
                <a:cubicBezTo>
                  <a:pt x="977320" y="1876609"/>
                  <a:pt x="984250" y="1895475"/>
                  <a:pt x="990600" y="1914525"/>
                </a:cubicBezTo>
                <a:cubicBezTo>
                  <a:pt x="993775" y="1924050"/>
                  <a:pt x="995635" y="1934120"/>
                  <a:pt x="1000125" y="1943100"/>
                </a:cubicBezTo>
                <a:cubicBezTo>
                  <a:pt x="1006475" y="1955800"/>
                  <a:pt x="1013902" y="1968017"/>
                  <a:pt x="1019175" y="1981200"/>
                </a:cubicBezTo>
                <a:cubicBezTo>
                  <a:pt x="1046529" y="2049585"/>
                  <a:pt x="1016611" y="2031145"/>
                  <a:pt x="1066800" y="2047875"/>
                </a:cubicBezTo>
                <a:cubicBezTo>
                  <a:pt x="1073150" y="2057400"/>
                  <a:pt x="1080730" y="2066211"/>
                  <a:pt x="1085850" y="2076450"/>
                </a:cubicBezTo>
                <a:cubicBezTo>
                  <a:pt x="1090340" y="2085430"/>
                  <a:pt x="1089806" y="2096671"/>
                  <a:pt x="1095375" y="2105025"/>
                </a:cubicBezTo>
                <a:cubicBezTo>
                  <a:pt x="1102847" y="2116233"/>
                  <a:pt x="1115680" y="2122967"/>
                  <a:pt x="1123950" y="2133600"/>
                </a:cubicBezTo>
                <a:cubicBezTo>
                  <a:pt x="1203701" y="2236137"/>
                  <a:pt x="1125751" y="2154451"/>
                  <a:pt x="1190625" y="2219325"/>
                </a:cubicBezTo>
                <a:cubicBezTo>
                  <a:pt x="1196900" y="2238149"/>
                  <a:pt x="1202414" y="2263046"/>
                  <a:pt x="1219200" y="2276475"/>
                </a:cubicBezTo>
                <a:cubicBezTo>
                  <a:pt x="1227040" y="2282747"/>
                  <a:pt x="1238250" y="2282825"/>
                  <a:pt x="1247775" y="2286000"/>
                </a:cubicBezTo>
                <a:cubicBezTo>
                  <a:pt x="1250950" y="2295525"/>
                  <a:pt x="1251028" y="2306735"/>
                  <a:pt x="1257300" y="2314575"/>
                </a:cubicBezTo>
                <a:cubicBezTo>
                  <a:pt x="1275498" y="2337323"/>
                  <a:pt x="1291443" y="2331646"/>
                  <a:pt x="1314450" y="2343150"/>
                </a:cubicBezTo>
                <a:cubicBezTo>
                  <a:pt x="1388308" y="2380079"/>
                  <a:pt x="1299776" y="2347784"/>
                  <a:pt x="1371600" y="2371725"/>
                </a:cubicBezTo>
                <a:cubicBezTo>
                  <a:pt x="1384300" y="2365375"/>
                  <a:pt x="1398792" y="2361765"/>
                  <a:pt x="1409700" y="2352675"/>
                </a:cubicBezTo>
                <a:cubicBezTo>
                  <a:pt x="1433098" y="2333177"/>
                  <a:pt x="1426201" y="2319672"/>
                  <a:pt x="1438275" y="2295525"/>
                </a:cubicBezTo>
                <a:cubicBezTo>
                  <a:pt x="1472641" y="2226792"/>
                  <a:pt x="1442977" y="2312345"/>
                  <a:pt x="1476375" y="2228850"/>
                </a:cubicBezTo>
                <a:cubicBezTo>
                  <a:pt x="1483833" y="2210206"/>
                  <a:pt x="1484286" y="2188408"/>
                  <a:pt x="1495425" y="2171700"/>
                </a:cubicBezTo>
                <a:cubicBezTo>
                  <a:pt x="1541837" y="2102082"/>
                  <a:pt x="1485186" y="2189618"/>
                  <a:pt x="1533525" y="2105025"/>
                </a:cubicBezTo>
                <a:cubicBezTo>
                  <a:pt x="1539205" y="2095086"/>
                  <a:pt x="1547093" y="2086500"/>
                  <a:pt x="1552575" y="2076450"/>
                </a:cubicBezTo>
                <a:cubicBezTo>
                  <a:pt x="1566173" y="2051519"/>
                  <a:pt x="1577975" y="2025650"/>
                  <a:pt x="1590675" y="2000250"/>
                </a:cubicBezTo>
                <a:cubicBezTo>
                  <a:pt x="1597025" y="1987550"/>
                  <a:pt x="1605235" y="1975620"/>
                  <a:pt x="1609725" y="1962150"/>
                </a:cubicBezTo>
                <a:cubicBezTo>
                  <a:pt x="1617498" y="1938831"/>
                  <a:pt x="1623587" y="1916073"/>
                  <a:pt x="1638300" y="1895475"/>
                </a:cubicBezTo>
                <a:cubicBezTo>
                  <a:pt x="1646130" y="1884514"/>
                  <a:pt x="1658005" y="1877037"/>
                  <a:pt x="1666875" y="1866900"/>
                </a:cubicBezTo>
                <a:cubicBezTo>
                  <a:pt x="1680262" y="1851600"/>
                  <a:pt x="1692275" y="1835150"/>
                  <a:pt x="1704975" y="1819275"/>
                </a:cubicBezTo>
                <a:cubicBezTo>
                  <a:pt x="1719463" y="1761324"/>
                  <a:pt x="1705296" y="1797045"/>
                  <a:pt x="1743075" y="1743075"/>
                </a:cubicBezTo>
                <a:cubicBezTo>
                  <a:pt x="1756205" y="1724318"/>
                  <a:pt x="1768475" y="1704975"/>
                  <a:pt x="1781175" y="1685925"/>
                </a:cubicBezTo>
                <a:cubicBezTo>
                  <a:pt x="1787525" y="1676400"/>
                  <a:pt x="1792130" y="1665445"/>
                  <a:pt x="1800225" y="1657350"/>
                </a:cubicBezTo>
                <a:cubicBezTo>
                  <a:pt x="1809750" y="1647825"/>
                  <a:pt x="1821328" y="1639983"/>
                  <a:pt x="1828800" y="1628775"/>
                </a:cubicBezTo>
                <a:cubicBezTo>
                  <a:pt x="1840614" y="1611054"/>
                  <a:pt x="1845161" y="1589073"/>
                  <a:pt x="1857375" y="1571625"/>
                </a:cubicBezTo>
                <a:cubicBezTo>
                  <a:pt x="1867675" y="1556911"/>
                  <a:pt x="1883977" y="1547323"/>
                  <a:pt x="1895475" y="1533525"/>
                </a:cubicBezTo>
                <a:cubicBezTo>
                  <a:pt x="1915801" y="1509134"/>
                  <a:pt x="1935013" y="1483743"/>
                  <a:pt x="1952625" y="1457325"/>
                </a:cubicBezTo>
                <a:cubicBezTo>
                  <a:pt x="1958975" y="1447800"/>
                  <a:pt x="1965021" y="1438065"/>
                  <a:pt x="1971675" y="1428750"/>
                </a:cubicBezTo>
                <a:cubicBezTo>
                  <a:pt x="1980902" y="1415832"/>
                  <a:pt x="1991836" y="1404112"/>
                  <a:pt x="2000250" y="1390650"/>
                </a:cubicBezTo>
                <a:cubicBezTo>
                  <a:pt x="2007775" y="1378609"/>
                  <a:pt x="2010430" y="1363638"/>
                  <a:pt x="2019300" y="1352550"/>
                </a:cubicBezTo>
                <a:cubicBezTo>
                  <a:pt x="2036130" y="1331513"/>
                  <a:pt x="2059620" y="1316437"/>
                  <a:pt x="2076450" y="1295400"/>
                </a:cubicBezTo>
                <a:cubicBezTo>
                  <a:pt x="2085320" y="1284312"/>
                  <a:pt x="2087624" y="1269114"/>
                  <a:pt x="2095500" y="1257300"/>
                </a:cubicBezTo>
                <a:cubicBezTo>
                  <a:pt x="2189636" y="1116095"/>
                  <a:pt x="2079631" y="1294333"/>
                  <a:pt x="2171700" y="1171575"/>
                </a:cubicBezTo>
                <a:cubicBezTo>
                  <a:pt x="2180219" y="1160216"/>
                  <a:pt x="2183445" y="1145651"/>
                  <a:pt x="2190750" y="1133475"/>
                </a:cubicBezTo>
                <a:cubicBezTo>
                  <a:pt x="2202530" y="1113842"/>
                  <a:pt x="2216150" y="1095375"/>
                  <a:pt x="2228850" y="1076325"/>
                </a:cubicBezTo>
                <a:cubicBezTo>
                  <a:pt x="2235200" y="1066800"/>
                  <a:pt x="2239805" y="1055845"/>
                  <a:pt x="2247900" y="1047750"/>
                </a:cubicBezTo>
                <a:cubicBezTo>
                  <a:pt x="2283145" y="1012505"/>
                  <a:pt x="2279689" y="1018065"/>
                  <a:pt x="2314575" y="971550"/>
                </a:cubicBezTo>
                <a:cubicBezTo>
                  <a:pt x="2321444" y="962392"/>
                  <a:pt x="2328066" y="952982"/>
                  <a:pt x="2333625" y="942975"/>
                </a:cubicBezTo>
                <a:cubicBezTo>
                  <a:pt x="2343968" y="924357"/>
                  <a:pt x="2349986" y="903273"/>
                  <a:pt x="2362200" y="885825"/>
                </a:cubicBezTo>
                <a:cubicBezTo>
                  <a:pt x="2372500" y="871111"/>
                  <a:pt x="2390000" y="862439"/>
                  <a:pt x="2400300" y="847725"/>
                </a:cubicBezTo>
                <a:cubicBezTo>
                  <a:pt x="2412514" y="830277"/>
                  <a:pt x="2417917" y="808838"/>
                  <a:pt x="2428875" y="790575"/>
                </a:cubicBezTo>
                <a:cubicBezTo>
                  <a:pt x="2437043" y="776962"/>
                  <a:pt x="2448644" y="765684"/>
                  <a:pt x="2457450" y="752475"/>
                </a:cubicBezTo>
                <a:cubicBezTo>
                  <a:pt x="2467719" y="737071"/>
                  <a:pt x="2476213" y="720549"/>
                  <a:pt x="2486025" y="704850"/>
                </a:cubicBezTo>
                <a:cubicBezTo>
                  <a:pt x="2492092" y="695142"/>
                  <a:pt x="2499008" y="685983"/>
                  <a:pt x="2505075" y="676275"/>
                </a:cubicBezTo>
                <a:cubicBezTo>
                  <a:pt x="2514887" y="660576"/>
                  <a:pt x="2523381" y="644054"/>
                  <a:pt x="2533650" y="628650"/>
                </a:cubicBezTo>
                <a:cubicBezTo>
                  <a:pt x="2542456" y="615441"/>
                  <a:pt x="2553811" y="604012"/>
                  <a:pt x="2562225" y="590550"/>
                </a:cubicBezTo>
                <a:cubicBezTo>
                  <a:pt x="2668902" y="419867"/>
                  <a:pt x="2590917" y="526894"/>
                  <a:pt x="2657475" y="438150"/>
                </a:cubicBezTo>
                <a:lnTo>
                  <a:pt x="2676525" y="381000"/>
                </a:lnTo>
                <a:cubicBezTo>
                  <a:pt x="2679700" y="371475"/>
                  <a:pt x="2680481" y="360779"/>
                  <a:pt x="2686050" y="352425"/>
                </a:cubicBezTo>
                <a:cubicBezTo>
                  <a:pt x="2692400" y="342900"/>
                  <a:pt x="2700451" y="334311"/>
                  <a:pt x="2705100" y="323850"/>
                </a:cubicBezTo>
                <a:cubicBezTo>
                  <a:pt x="2738509" y="248681"/>
                  <a:pt x="2701320" y="281920"/>
                  <a:pt x="2752725" y="247650"/>
                </a:cubicBezTo>
                <a:cubicBezTo>
                  <a:pt x="2759075" y="238125"/>
                  <a:pt x="2763083" y="226525"/>
                  <a:pt x="2771775" y="219075"/>
                </a:cubicBezTo>
                <a:cubicBezTo>
                  <a:pt x="2800403" y="194536"/>
                  <a:pt x="2816808" y="191364"/>
                  <a:pt x="2847975" y="180975"/>
                </a:cubicBezTo>
                <a:cubicBezTo>
                  <a:pt x="2851150" y="171450"/>
                  <a:pt x="2850400" y="159500"/>
                  <a:pt x="2857500" y="152400"/>
                </a:cubicBezTo>
                <a:cubicBezTo>
                  <a:pt x="2873689" y="136211"/>
                  <a:pt x="2914650" y="114300"/>
                  <a:pt x="2914650" y="114300"/>
                </a:cubicBezTo>
                <a:cubicBezTo>
                  <a:pt x="2921000" y="104775"/>
                  <a:pt x="2924761" y="92876"/>
                  <a:pt x="2933700" y="85725"/>
                </a:cubicBezTo>
                <a:cubicBezTo>
                  <a:pt x="2941540" y="79453"/>
                  <a:pt x="2953558" y="81181"/>
                  <a:pt x="2962275" y="76200"/>
                </a:cubicBezTo>
                <a:cubicBezTo>
                  <a:pt x="2976058" y="68324"/>
                  <a:pt x="2989150" y="58850"/>
                  <a:pt x="3000375" y="47625"/>
                </a:cubicBezTo>
                <a:cubicBezTo>
                  <a:pt x="3008470" y="39530"/>
                  <a:pt x="3010486" y="26201"/>
                  <a:pt x="3019425" y="19050"/>
                </a:cubicBezTo>
                <a:cubicBezTo>
                  <a:pt x="3051012" y="-6220"/>
                  <a:pt x="3048000" y="24227"/>
                  <a:pt x="3048000"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Kombinationstegning 20"/>
          <p:cNvSpPr/>
          <p:nvPr/>
        </p:nvSpPr>
        <p:spPr>
          <a:xfrm>
            <a:off x="5086350" y="1781175"/>
            <a:ext cx="2733675" cy="1676400"/>
          </a:xfrm>
          <a:custGeom>
            <a:avLst/>
            <a:gdLst>
              <a:gd name="connsiteX0" fmla="*/ 0 w 2733675"/>
              <a:gd name="connsiteY0" fmla="*/ 1114425 h 1676400"/>
              <a:gd name="connsiteX1" fmla="*/ 47625 w 2733675"/>
              <a:gd name="connsiteY1" fmla="*/ 1076325 h 1676400"/>
              <a:gd name="connsiteX2" fmla="*/ 104775 w 2733675"/>
              <a:gd name="connsiteY2" fmla="*/ 1057275 h 1676400"/>
              <a:gd name="connsiteX3" fmla="*/ 409575 w 2733675"/>
              <a:gd name="connsiteY3" fmla="*/ 1076325 h 1676400"/>
              <a:gd name="connsiteX4" fmla="*/ 504825 w 2733675"/>
              <a:gd name="connsiteY4" fmla="*/ 1095375 h 1676400"/>
              <a:gd name="connsiteX5" fmla="*/ 561975 w 2733675"/>
              <a:gd name="connsiteY5" fmla="*/ 1114425 h 1676400"/>
              <a:gd name="connsiteX6" fmla="*/ 609600 w 2733675"/>
              <a:gd name="connsiteY6" fmla="*/ 1162050 h 1676400"/>
              <a:gd name="connsiteX7" fmla="*/ 638175 w 2733675"/>
              <a:gd name="connsiteY7" fmla="*/ 1219200 h 1676400"/>
              <a:gd name="connsiteX8" fmla="*/ 666750 w 2733675"/>
              <a:gd name="connsiteY8" fmla="*/ 1238250 h 1676400"/>
              <a:gd name="connsiteX9" fmla="*/ 723900 w 2733675"/>
              <a:gd name="connsiteY9" fmla="*/ 1285875 h 1676400"/>
              <a:gd name="connsiteX10" fmla="*/ 733425 w 2733675"/>
              <a:gd name="connsiteY10" fmla="*/ 1314450 h 1676400"/>
              <a:gd name="connsiteX11" fmla="*/ 790575 w 2733675"/>
              <a:gd name="connsiteY11" fmla="*/ 1362075 h 1676400"/>
              <a:gd name="connsiteX12" fmla="*/ 828675 w 2733675"/>
              <a:gd name="connsiteY12" fmla="*/ 1409700 h 1676400"/>
              <a:gd name="connsiteX13" fmla="*/ 838200 w 2733675"/>
              <a:gd name="connsiteY13" fmla="*/ 1438275 h 1676400"/>
              <a:gd name="connsiteX14" fmla="*/ 857250 w 2733675"/>
              <a:gd name="connsiteY14" fmla="*/ 1466850 h 1676400"/>
              <a:gd name="connsiteX15" fmla="*/ 914400 w 2733675"/>
              <a:gd name="connsiteY15" fmla="*/ 1524000 h 1676400"/>
              <a:gd name="connsiteX16" fmla="*/ 923925 w 2733675"/>
              <a:gd name="connsiteY16" fmla="*/ 1552575 h 1676400"/>
              <a:gd name="connsiteX17" fmla="*/ 971550 w 2733675"/>
              <a:gd name="connsiteY17" fmla="*/ 1609725 h 1676400"/>
              <a:gd name="connsiteX18" fmla="*/ 1000125 w 2733675"/>
              <a:gd name="connsiteY18" fmla="*/ 1619250 h 1676400"/>
              <a:gd name="connsiteX19" fmla="*/ 1019175 w 2733675"/>
              <a:gd name="connsiteY19" fmla="*/ 1647825 h 1676400"/>
              <a:gd name="connsiteX20" fmla="*/ 1085850 w 2733675"/>
              <a:gd name="connsiteY20" fmla="*/ 1676400 h 1676400"/>
              <a:gd name="connsiteX21" fmla="*/ 1200150 w 2733675"/>
              <a:gd name="connsiteY21" fmla="*/ 1666875 h 1676400"/>
              <a:gd name="connsiteX22" fmla="*/ 1257300 w 2733675"/>
              <a:gd name="connsiteY22" fmla="*/ 1647825 h 1676400"/>
              <a:gd name="connsiteX23" fmla="*/ 1285875 w 2733675"/>
              <a:gd name="connsiteY23" fmla="*/ 1638300 h 1676400"/>
              <a:gd name="connsiteX24" fmla="*/ 1314450 w 2733675"/>
              <a:gd name="connsiteY24" fmla="*/ 1628775 h 1676400"/>
              <a:gd name="connsiteX25" fmla="*/ 1381125 w 2733675"/>
              <a:gd name="connsiteY25" fmla="*/ 1609725 h 1676400"/>
              <a:gd name="connsiteX26" fmla="*/ 1457325 w 2733675"/>
              <a:gd name="connsiteY26" fmla="*/ 1571625 h 1676400"/>
              <a:gd name="connsiteX27" fmla="*/ 1495425 w 2733675"/>
              <a:gd name="connsiteY27" fmla="*/ 1552575 h 1676400"/>
              <a:gd name="connsiteX28" fmla="*/ 1524000 w 2733675"/>
              <a:gd name="connsiteY28" fmla="*/ 1533525 h 1676400"/>
              <a:gd name="connsiteX29" fmla="*/ 1552575 w 2733675"/>
              <a:gd name="connsiteY29" fmla="*/ 1524000 h 1676400"/>
              <a:gd name="connsiteX30" fmla="*/ 1581150 w 2733675"/>
              <a:gd name="connsiteY30" fmla="*/ 1504950 h 1676400"/>
              <a:gd name="connsiteX31" fmla="*/ 1619250 w 2733675"/>
              <a:gd name="connsiteY31" fmla="*/ 1495425 h 1676400"/>
              <a:gd name="connsiteX32" fmla="*/ 1647825 w 2733675"/>
              <a:gd name="connsiteY32" fmla="*/ 1485900 h 1676400"/>
              <a:gd name="connsiteX33" fmla="*/ 1714500 w 2733675"/>
              <a:gd name="connsiteY33" fmla="*/ 1400175 h 1676400"/>
              <a:gd name="connsiteX34" fmla="*/ 1743075 w 2733675"/>
              <a:gd name="connsiteY34" fmla="*/ 1343025 h 1676400"/>
              <a:gd name="connsiteX35" fmla="*/ 1771650 w 2733675"/>
              <a:gd name="connsiteY35" fmla="*/ 1314450 h 1676400"/>
              <a:gd name="connsiteX36" fmla="*/ 1790700 w 2733675"/>
              <a:gd name="connsiteY36" fmla="*/ 1257300 h 1676400"/>
              <a:gd name="connsiteX37" fmla="*/ 1828800 w 2733675"/>
              <a:gd name="connsiteY37" fmla="*/ 1200150 h 1676400"/>
              <a:gd name="connsiteX38" fmla="*/ 1866900 w 2733675"/>
              <a:gd name="connsiteY38" fmla="*/ 1143000 h 1676400"/>
              <a:gd name="connsiteX39" fmla="*/ 1914525 w 2733675"/>
              <a:gd name="connsiteY39" fmla="*/ 1085850 h 1676400"/>
              <a:gd name="connsiteX40" fmla="*/ 1981200 w 2733675"/>
              <a:gd name="connsiteY40" fmla="*/ 1019175 h 1676400"/>
              <a:gd name="connsiteX41" fmla="*/ 2019300 w 2733675"/>
              <a:gd name="connsiteY41" fmla="*/ 990600 h 1676400"/>
              <a:gd name="connsiteX42" fmla="*/ 2038350 w 2733675"/>
              <a:gd name="connsiteY42" fmla="*/ 962025 h 1676400"/>
              <a:gd name="connsiteX43" fmla="*/ 2095500 w 2733675"/>
              <a:gd name="connsiteY43" fmla="*/ 914400 h 1676400"/>
              <a:gd name="connsiteX44" fmla="*/ 2143125 w 2733675"/>
              <a:gd name="connsiteY44" fmla="*/ 857250 h 1676400"/>
              <a:gd name="connsiteX45" fmla="*/ 2200275 w 2733675"/>
              <a:gd name="connsiteY45" fmla="*/ 800100 h 1676400"/>
              <a:gd name="connsiteX46" fmla="*/ 2238375 w 2733675"/>
              <a:gd name="connsiteY46" fmla="*/ 742950 h 1676400"/>
              <a:gd name="connsiteX47" fmla="*/ 2257425 w 2733675"/>
              <a:gd name="connsiteY47" fmla="*/ 714375 h 1676400"/>
              <a:gd name="connsiteX48" fmla="*/ 2305050 w 2733675"/>
              <a:gd name="connsiteY48" fmla="*/ 657225 h 1676400"/>
              <a:gd name="connsiteX49" fmla="*/ 2343150 w 2733675"/>
              <a:gd name="connsiteY49" fmla="*/ 619125 h 1676400"/>
              <a:gd name="connsiteX50" fmla="*/ 2390775 w 2733675"/>
              <a:gd name="connsiteY50" fmla="*/ 552450 h 1676400"/>
              <a:gd name="connsiteX51" fmla="*/ 2419350 w 2733675"/>
              <a:gd name="connsiteY51" fmla="*/ 533400 h 1676400"/>
              <a:gd name="connsiteX52" fmla="*/ 2428875 w 2733675"/>
              <a:gd name="connsiteY52" fmla="*/ 504825 h 1676400"/>
              <a:gd name="connsiteX53" fmla="*/ 2457450 w 2733675"/>
              <a:gd name="connsiteY53" fmla="*/ 476250 h 1676400"/>
              <a:gd name="connsiteX54" fmla="*/ 2476500 w 2733675"/>
              <a:gd name="connsiteY54" fmla="*/ 447675 h 1676400"/>
              <a:gd name="connsiteX55" fmla="*/ 2486025 w 2733675"/>
              <a:gd name="connsiteY55" fmla="*/ 409575 h 1676400"/>
              <a:gd name="connsiteX56" fmla="*/ 2505075 w 2733675"/>
              <a:gd name="connsiteY56" fmla="*/ 381000 h 1676400"/>
              <a:gd name="connsiteX57" fmla="*/ 2552700 w 2733675"/>
              <a:gd name="connsiteY57" fmla="*/ 314325 h 1676400"/>
              <a:gd name="connsiteX58" fmla="*/ 2571750 w 2733675"/>
              <a:gd name="connsiteY58" fmla="*/ 257175 h 1676400"/>
              <a:gd name="connsiteX59" fmla="*/ 2581275 w 2733675"/>
              <a:gd name="connsiteY59" fmla="*/ 228600 h 1676400"/>
              <a:gd name="connsiteX60" fmla="*/ 2609850 w 2733675"/>
              <a:gd name="connsiteY60" fmla="*/ 190500 h 1676400"/>
              <a:gd name="connsiteX61" fmla="*/ 2647950 w 2733675"/>
              <a:gd name="connsiteY61" fmla="*/ 123825 h 1676400"/>
              <a:gd name="connsiteX62" fmla="*/ 2676525 w 2733675"/>
              <a:gd name="connsiteY62" fmla="*/ 95250 h 1676400"/>
              <a:gd name="connsiteX63" fmla="*/ 2733675 w 2733675"/>
              <a:gd name="connsiteY63"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33675" h="1676400">
                <a:moveTo>
                  <a:pt x="0" y="1114425"/>
                </a:moveTo>
                <a:cubicBezTo>
                  <a:pt x="15875" y="1101725"/>
                  <a:pt x="29777" y="1086060"/>
                  <a:pt x="47625" y="1076325"/>
                </a:cubicBezTo>
                <a:cubicBezTo>
                  <a:pt x="65254" y="1066709"/>
                  <a:pt x="104775" y="1057275"/>
                  <a:pt x="104775" y="1057275"/>
                </a:cubicBezTo>
                <a:cubicBezTo>
                  <a:pt x="465794" y="1070646"/>
                  <a:pt x="261288" y="1049364"/>
                  <a:pt x="409575" y="1076325"/>
                </a:cubicBezTo>
                <a:cubicBezTo>
                  <a:pt x="453145" y="1084247"/>
                  <a:pt x="465946" y="1083711"/>
                  <a:pt x="504825" y="1095375"/>
                </a:cubicBezTo>
                <a:cubicBezTo>
                  <a:pt x="524059" y="1101145"/>
                  <a:pt x="561975" y="1114425"/>
                  <a:pt x="561975" y="1114425"/>
                </a:cubicBezTo>
                <a:cubicBezTo>
                  <a:pt x="612775" y="1190625"/>
                  <a:pt x="546100" y="1098550"/>
                  <a:pt x="609600" y="1162050"/>
                </a:cubicBezTo>
                <a:cubicBezTo>
                  <a:pt x="689894" y="1242344"/>
                  <a:pt x="576200" y="1141731"/>
                  <a:pt x="638175" y="1219200"/>
                </a:cubicBezTo>
                <a:cubicBezTo>
                  <a:pt x="645326" y="1228139"/>
                  <a:pt x="658655" y="1230155"/>
                  <a:pt x="666750" y="1238250"/>
                </a:cubicBezTo>
                <a:cubicBezTo>
                  <a:pt x="718649" y="1290149"/>
                  <a:pt x="669323" y="1267683"/>
                  <a:pt x="723900" y="1285875"/>
                </a:cubicBezTo>
                <a:cubicBezTo>
                  <a:pt x="727075" y="1295400"/>
                  <a:pt x="727856" y="1306096"/>
                  <a:pt x="733425" y="1314450"/>
                </a:cubicBezTo>
                <a:cubicBezTo>
                  <a:pt x="748093" y="1336452"/>
                  <a:pt x="769490" y="1348018"/>
                  <a:pt x="790575" y="1362075"/>
                </a:cubicBezTo>
                <a:cubicBezTo>
                  <a:pt x="814516" y="1433899"/>
                  <a:pt x="779436" y="1348152"/>
                  <a:pt x="828675" y="1409700"/>
                </a:cubicBezTo>
                <a:cubicBezTo>
                  <a:pt x="834947" y="1417540"/>
                  <a:pt x="833710" y="1429295"/>
                  <a:pt x="838200" y="1438275"/>
                </a:cubicBezTo>
                <a:cubicBezTo>
                  <a:pt x="843320" y="1448514"/>
                  <a:pt x="849645" y="1458294"/>
                  <a:pt x="857250" y="1466850"/>
                </a:cubicBezTo>
                <a:cubicBezTo>
                  <a:pt x="875148" y="1486986"/>
                  <a:pt x="914400" y="1524000"/>
                  <a:pt x="914400" y="1524000"/>
                </a:cubicBezTo>
                <a:cubicBezTo>
                  <a:pt x="917575" y="1533525"/>
                  <a:pt x="919435" y="1543595"/>
                  <a:pt x="923925" y="1552575"/>
                </a:cubicBezTo>
                <a:cubicBezTo>
                  <a:pt x="932710" y="1570146"/>
                  <a:pt x="955751" y="1599192"/>
                  <a:pt x="971550" y="1609725"/>
                </a:cubicBezTo>
                <a:cubicBezTo>
                  <a:pt x="979904" y="1615294"/>
                  <a:pt x="990600" y="1616075"/>
                  <a:pt x="1000125" y="1619250"/>
                </a:cubicBezTo>
                <a:cubicBezTo>
                  <a:pt x="1006475" y="1628775"/>
                  <a:pt x="1010381" y="1640496"/>
                  <a:pt x="1019175" y="1647825"/>
                </a:cubicBezTo>
                <a:cubicBezTo>
                  <a:pt x="1034868" y="1660903"/>
                  <a:pt x="1065998" y="1669783"/>
                  <a:pt x="1085850" y="1676400"/>
                </a:cubicBezTo>
                <a:cubicBezTo>
                  <a:pt x="1123950" y="1673225"/>
                  <a:pt x="1162438" y="1673160"/>
                  <a:pt x="1200150" y="1666875"/>
                </a:cubicBezTo>
                <a:cubicBezTo>
                  <a:pt x="1219957" y="1663574"/>
                  <a:pt x="1238250" y="1654175"/>
                  <a:pt x="1257300" y="1647825"/>
                </a:cubicBezTo>
                <a:lnTo>
                  <a:pt x="1285875" y="1638300"/>
                </a:lnTo>
                <a:cubicBezTo>
                  <a:pt x="1295400" y="1635125"/>
                  <a:pt x="1304710" y="1631210"/>
                  <a:pt x="1314450" y="1628775"/>
                </a:cubicBezTo>
                <a:cubicBezTo>
                  <a:pt x="1330617" y="1624733"/>
                  <a:pt x="1364424" y="1617316"/>
                  <a:pt x="1381125" y="1609725"/>
                </a:cubicBezTo>
                <a:cubicBezTo>
                  <a:pt x="1406978" y="1597974"/>
                  <a:pt x="1431925" y="1584325"/>
                  <a:pt x="1457325" y="1571625"/>
                </a:cubicBezTo>
                <a:cubicBezTo>
                  <a:pt x="1470025" y="1565275"/>
                  <a:pt x="1483611" y="1560451"/>
                  <a:pt x="1495425" y="1552575"/>
                </a:cubicBezTo>
                <a:cubicBezTo>
                  <a:pt x="1504950" y="1546225"/>
                  <a:pt x="1513761" y="1538645"/>
                  <a:pt x="1524000" y="1533525"/>
                </a:cubicBezTo>
                <a:cubicBezTo>
                  <a:pt x="1532980" y="1529035"/>
                  <a:pt x="1543595" y="1528490"/>
                  <a:pt x="1552575" y="1524000"/>
                </a:cubicBezTo>
                <a:cubicBezTo>
                  <a:pt x="1562814" y="1518880"/>
                  <a:pt x="1570628" y="1509459"/>
                  <a:pt x="1581150" y="1504950"/>
                </a:cubicBezTo>
                <a:cubicBezTo>
                  <a:pt x="1593182" y="1499793"/>
                  <a:pt x="1606663" y="1499021"/>
                  <a:pt x="1619250" y="1495425"/>
                </a:cubicBezTo>
                <a:cubicBezTo>
                  <a:pt x="1628904" y="1492667"/>
                  <a:pt x="1638300" y="1489075"/>
                  <a:pt x="1647825" y="1485900"/>
                </a:cubicBezTo>
                <a:cubicBezTo>
                  <a:pt x="1744120" y="1341457"/>
                  <a:pt x="1639893" y="1489704"/>
                  <a:pt x="1714500" y="1400175"/>
                </a:cubicBezTo>
                <a:cubicBezTo>
                  <a:pt x="1789438" y="1310249"/>
                  <a:pt x="1685797" y="1428942"/>
                  <a:pt x="1743075" y="1343025"/>
                </a:cubicBezTo>
                <a:cubicBezTo>
                  <a:pt x="1750547" y="1331817"/>
                  <a:pt x="1762125" y="1323975"/>
                  <a:pt x="1771650" y="1314450"/>
                </a:cubicBezTo>
                <a:cubicBezTo>
                  <a:pt x="1778000" y="1295400"/>
                  <a:pt x="1779561" y="1274008"/>
                  <a:pt x="1790700" y="1257300"/>
                </a:cubicBezTo>
                <a:cubicBezTo>
                  <a:pt x="1803400" y="1238250"/>
                  <a:pt x="1821560" y="1221870"/>
                  <a:pt x="1828800" y="1200150"/>
                </a:cubicBezTo>
                <a:cubicBezTo>
                  <a:pt x="1842585" y="1158796"/>
                  <a:pt x="1831225" y="1178675"/>
                  <a:pt x="1866900" y="1143000"/>
                </a:cubicBezTo>
                <a:cubicBezTo>
                  <a:pt x="1883665" y="1092705"/>
                  <a:pt x="1864883" y="1130979"/>
                  <a:pt x="1914525" y="1085850"/>
                </a:cubicBezTo>
                <a:cubicBezTo>
                  <a:pt x="1937782" y="1064707"/>
                  <a:pt x="1956055" y="1038034"/>
                  <a:pt x="1981200" y="1019175"/>
                </a:cubicBezTo>
                <a:cubicBezTo>
                  <a:pt x="1993900" y="1009650"/>
                  <a:pt x="2008075" y="1001825"/>
                  <a:pt x="2019300" y="990600"/>
                </a:cubicBezTo>
                <a:cubicBezTo>
                  <a:pt x="2027395" y="982505"/>
                  <a:pt x="2031021" y="970819"/>
                  <a:pt x="2038350" y="962025"/>
                </a:cubicBezTo>
                <a:cubicBezTo>
                  <a:pt x="2076296" y="916489"/>
                  <a:pt x="2054632" y="948457"/>
                  <a:pt x="2095500" y="914400"/>
                </a:cubicBezTo>
                <a:cubicBezTo>
                  <a:pt x="2151341" y="867866"/>
                  <a:pt x="2100311" y="905416"/>
                  <a:pt x="2143125" y="857250"/>
                </a:cubicBezTo>
                <a:cubicBezTo>
                  <a:pt x="2161023" y="837114"/>
                  <a:pt x="2185331" y="822516"/>
                  <a:pt x="2200275" y="800100"/>
                </a:cubicBezTo>
                <a:lnTo>
                  <a:pt x="2238375" y="742950"/>
                </a:lnTo>
                <a:cubicBezTo>
                  <a:pt x="2244725" y="733425"/>
                  <a:pt x="2249330" y="722470"/>
                  <a:pt x="2257425" y="714375"/>
                </a:cubicBezTo>
                <a:cubicBezTo>
                  <a:pt x="2356511" y="615289"/>
                  <a:pt x="2225484" y="750052"/>
                  <a:pt x="2305050" y="657225"/>
                </a:cubicBezTo>
                <a:cubicBezTo>
                  <a:pt x="2316739" y="643588"/>
                  <a:pt x="2331461" y="632762"/>
                  <a:pt x="2343150" y="619125"/>
                </a:cubicBezTo>
                <a:cubicBezTo>
                  <a:pt x="2375600" y="581266"/>
                  <a:pt x="2348960" y="594265"/>
                  <a:pt x="2390775" y="552450"/>
                </a:cubicBezTo>
                <a:cubicBezTo>
                  <a:pt x="2398870" y="544355"/>
                  <a:pt x="2409825" y="539750"/>
                  <a:pt x="2419350" y="533400"/>
                </a:cubicBezTo>
                <a:cubicBezTo>
                  <a:pt x="2422525" y="523875"/>
                  <a:pt x="2423306" y="513179"/>
                  <a:pt x="2428875" y="504825"/>
                </a:cubicBezTo>
                <a:cubicBezTo>
                  <a:pt x="2436347" y="493617"/>
                  <a:pt x="2448826" y="486598"/>
                  <a:pt x="2457450" y="476250"/>
                </a:cubicBezTo>
                <a:cubicBezTo>
                  <a:pt x="2464779" y="467456"/>
                  <a:pt x="2470150" y="457200"/>
                  <a:pt x="2476500" y="447675"/>
                </a:cubicBezTo>
                <a:cubicBezTo>
                  <a:pt x="2479675" y="434975"/>
                  <a:pt x="2480868" y="421607"/>
                  <a:pt x="2486025" y="409575"/>
                </a:cubicBezTo>
                <a:cubicBezTo>
                  <a:pt x="2490534" y="399053"/>
                  <a:pt x="2499395" y="390939"/>
                  <a:pt x="2505075" y="381000"/>
                </a:cubicBezTo>
                <a:cubicBezTo>
                  <a:pt x="2538507" y="322494"/>
                  <a:pt x="2506156" y="360869"/>
                  <a:pt x="2552700" y="314325"/>
                </a:cubicBezTo>
                <a:lnTo>
                  <a:pt x="2571750" y="257175"/>
                </a:lnTo>
                <a:cubicBezTo>
                  <a:pt x="2574925" y="247650"/>
                  <a:pt x="2575251" y="236632"/>
                  <a:pt x="2581275" y="228600"/>
                </a:cubicBezTo>
                <a:lnTo>
                  <a:pt x="2609850" y="190500"/>
                </a:lnTo>
                <a:cubicBezTo>
                  <a:pt x="2622406" y="152833"/>
                  <a:pt x="2616496" y="160521"/>
                  <a:pt x="2647950" y="123825"/>
                </a:cubicBezTo>
                <a:cubicBezTo>
                  <a:pt x="2656716" y="113598"/>
                  <a:pt x="2669293" y="106614"/>
                  <a:pt x="2676525" y="95250"/>
                </a:cubicBezTo>
                <a:cubicBezTo>
                  <a:pt x="2750228" y="-20569"/>
                  <a:pt x="2684556" y="49119"/>
                  <a:pt x="273367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boks 21"/>
          <p:cNvSpPr txBox="1"/>
          <p:nvPr/>
        </p:nvSpPr>
        <p:spPr>
          <a:xfrm>
            <a:off x="7452320" y="1524000"/>
            <a:ext cx="1512168" cy="261610"/>
          </a:xfrm>
          <a:prstGeom prst="rect">
            <a:avLst/>
          </a:prstGeom>
          <a:noFill/>
        </p:spPr>
        <p:txBody>
          <a:bodyPr wrap="square" rtlCol="0">
            <a:spAutoFit/>
          </a:bodyPr>
          <a:lstStyle/>
          <a:p>
            <a:r>
              <a:rPr lang="da-DK" sz="1100" dirty="0"/>
              <a:t>High performance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8646" y="3129619"/>
            <a:ext cx="569485" cy="65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kstboks 35"/>
          <p:cNvSpPr txBox="1"/>
          <p:nvPr/>
        </p:nvSpPr>
        <p:spPr>
          <a:xfrm>
            <a:off x="6804248" y="3457575"/>
            <a:ext cx="1800200" cy="430887"/>
          </a:xfrm>
          <a:prstGeom prst="rect">
            <a:avLst/>
          </a:prstGeom>
          <a:noFill/>
        </p:spPr>
        <p:txBody>
          <a:bodyPr wrap="square" rtlCol="0">
            <a:spAutoFit/>
          </a:bodyPr>
          <a:lstStyle/>
          <a:p>
            <a:r>
              <a:rPr lang="da-DK" sz="1100" dirty="0"/>
              <a:t>Etablering/afdrift nødvendig</a:t>
            </a:r>
          </a:p>
        </p:txBody>
      </p:sp>
      <p:cxnSp>
        <p:nvCxnSpPr>
          <p:cNvPr id="38" name="Lige pilforbindelse 37"/>
          <p:cNvCxnSpPr/>
          <p:nvPr/>
        </p:nvCxnSpPr>
        <p:spPr>
          <a:xfrm flipH="1" flipV="1">
            <a:off x="5796136" y="2823778"/>
            <a:ext cx="272510" cy="305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Nedadgående pil 38"/>
          <p:cNvSpPr/>
          <p:nvPr/>
        </p:nvSpPr>
        <p:spPr>
          <a:xfrm>
            <a:off x="539552" y="2504428"/>
            <a:ext cx="268608" cy="621085"/>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Nedadgående pil 39"/>
          <p:cNvSpPr/>
          <p:nvPr/>
        </p:nvSpPr>
        <p:spPr>
          <a:xfrm flipV="1">
            <a:off x="3131840" y="2504428"/>
            <a:ext cx="255833" cy="656976"/>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21547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196" y="4555554"/>
            <a:ext cx="459256" cy="53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2555776" y="869846"/>
            <a:ext cx="4104456" cy="4032448"/>
          </a:xfrm>
          <a:prstGeom prst="ellipse">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dirty="0"/>
              <a:t>Teamudvikling (Schütz/Anders </a:t>
            </a:r>
            <a:r>
              <a:rPr lang="da-DK" dirty="0" err="1"/>
              <a:t>Risling</a:t>
            </a:r>
            <a:r>
              <a:rPr lang="da-DK" dirty="0"/>
              <a:t>)</a:t>
            </a:r>
          </a:p>
        </p:txBody>
      </p:sp>
      <p:graphicFrame>
        <p:nvGraphicFramePr>
          <p:cNvPr id="6" name="Pladsholder til indhold 5"/>
          <p:cNvGraphicFramePr>
            <a:graphicFrameLocks noGrp="1"/>
          </p:cNvGraphicFramePr>
          <p:nvPr>
            <p:ph idx="1"/>
          </p:nvPr>
        </p:nvGraphicFramePr>
        <p:xfrm>
          <a:off x="395288" y="1203325"/>
          <a:ext cx="8340725" cy="3411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dsholder til diasnummer 4"/>
          <p:cNvSpPr>
            <a:spLocks noGrp="1"/>
          </p:cNvSpPr>
          <p:nvPr>
            <p:ph type="sldNum" sz="quarter" idx="4"/>
          </p:nvPr>
        </p:nvSpPr>
        <p:spPr/>
        <p:txBody>
          <a:bodyPr/>
          <a:lstStyle/>
          <a:p>
            <a:fld id="{BFF3CFDD-2D56-4519-B779-BFFEF2995BE6}" type="slidenum">
              <a:rPr lang="da-DK" smtClean="0"/>
              <a:pPr/>
              <a:t>126</a:t>
            </a:fld>
            <a:endParaRPr lang="da-DK" dirty="0"/>
          </a:p>
        </p:txBody>
      </p:sp>
      <p:sp>
        <p:nvSpPr>
          <p:cNvPr id="7" name="Højrepil 6"/>
          <p:cNvSpPr/>
          <p:nvPr/>
        </p:nvSpPr>
        <p:spPr>
          <a:xfrm>
            <a:off x="251520" y="2211710"/>
            <a:ext cx="2592288" cy="12961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Optimal start: ”VI”</a:t>
            </a:r>
          </a:p>
        </p:txBody>
      </p:sp>
      <p:sp>
        <p:nvSpPr>
          <p:cNvPr id="11" name="Højrepil 10"/>
          <p:cNvSpPr/>
          <p:nvPr/>
        </p:nvSpPr>
        <p:spPr>
          <a:xfrm rot="9304321">
            <a:off x="5333503" y="4863186"/>
            <a:ext cx="297241" cy="1118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0358" y="987574"/>
            <a:ext cx="509519" cy="50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Højrepil 14"/>
          <p:cNvSpPr/>
          <p:nvPr/>
        </p:nvSpPr>
        <p:spPr>
          <a:xfrm rot="3197069" flipV="1">
            <a:off x="6335966" y="1593020"/>
            <a:ext cx="297241" cy="8809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boks 11"/>
          <p:cNvSpPr txBox="1"/>
          <p:nvPr/>
        </p:nvSpPr>
        <p:spPr>
          <a:xfrm>
            <a:off x="3959932" y="1016174"/>
            <a:ext cx="1363846" cy="246221"/>
          </a:xfrm>
          <a:prstGeom prst="rect">
            <a:avLst/>
          </a:prstGeom>
          <a:noFill/>
        </p:spPr>
        <p:txBody>
          <a:bodyPr wrap="square" rtlCol="0">
            <a:spAutoFit/>
          </a:bodyPr>
          <a:lstStyle/>
          <a:p>
            <a:r>
              <a:rPr lang="da-DK" sz="1000" b="1" dirty="0">
                <a:solidFill>
                  <a:schemeClr val="bg1"/>
                </a:solidFill>
              </a:rPr>
              <a:t>Arbejdsgruppe</a:t>
            </a:r>
          </a:p>
        </p:txBody>
      </p:sp>
    </p:spTree>
    <p:extLst>
      <p:ext uri="{BB962C8B-B14F-4D97-AF65-F5344CB8AC3E}">
        <p14:creationId xmlns:p14="http://schemas.microsoft.com/office/powerpoint/2010/main" val="32348820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Første fase: Inde- ude</a:t>
            </a:r>
          </a:p>
        </p:txBody>
      </p:sp>
      <p:sp>
        <p:nvSpPr>
          <p:cNvPr id="3" name="Pladsholder til indhold 2"/>
          <p:cNvSpPr>
            <a:spLocks noGrp="1"/>
          </p:cNvSpPr>
          <p:nvPr>
            <p:ph idx="1"/>
          </p:nvPr>
        </p:nvSpPr>
        <p:spPr/>
        <p:txBody>
          <a:bodyPr/>
          <a:lstStyle/>
          <a:p>
            <a:r>
              <a:rPr lang="da-DK" sz="1600" b="1" dirty="0"/>
              <a:t>Tema:</a:t>
            </a:r>
            <a:r>
              <a:rPr lang="da-DK" sz="1600" dirty="0"/>
              <a:t> Gruppen etablerer en fælles identitet.</a:t>
            </a:r>
          </a:p>
          <a:p>
            <a:endParaRPr lang="da-DK" sz="1600" dirty="0"/>
          </a:p>
          <a:p>
            <a:r>
              <a:rPr lang="da-DK" sz="1600" b="1" dirty="0"/>
              <a:t>Afgørende spørgsmål</a:t>
            </a:r>
            <a:r>
              <a:rPr lang="da-DK" sz="1600" dirty="0"/>
              <a:t>: Vil jeg være medlem? Kan jeg blive medlem? Passer jer ind? Kan jeg identificere mig med gruppen?</a:t>
            </a:r>
          </a:p>
          <a:p>
            <a:endParaRPr lang="da-DK" sz="1600" dirty="0"/>
          </a:p>
          <a:p>
            <a:r>
              <a:rPr lang="da-DK" sz="1600" b="1" dirty="0"/>
              <a:t>Kendetegn på vellykket ”vi” fase</a:t>
            </a:r>
            <a:r>
              <a:rPr lang="da-DK" sz="1600" dirty="0"/>
              <a:t>: Social aktivitet, griner højlydt, klare grænser (kantinen), udtrykker ikke egen mening, klare symboler/ens klædt.</a:t>
            </a:r>
          </a:p>
          <a:p>
            <a:endParaRPr lang="da-DK" sz="1600" dirty="0"/>
          </a:p>
          <a:p>
            <a:r>
              <a:rPr lang="da-DK" sz="1600" b="1" dirty="0"/>
              <a:t>Ledelsesbehov</a:t>
            </a:r>
            <a:r>
              <a:rPr lang="da-DK" sz="1600" dirty="0"/>
              <a:t>: Tydelig rammesætning, skabe rammer for ”vi”-etablering, kvantitativ brug for tid sammen, klare mål. Spilleregler etableres. Sikre at alle kommer med. SMART mål orienteret.</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127</a:t>
            </a:fld>
            <a:endParaRPr lang="da-DK" dirty="0"/>
          </a:p>
        </p:txBody>
      </p:sp>
    </p:spTree>
    <p:extLst>
      <p:ext uri="{BB962C8B-B14F-4D97-AF65-F5344CB8AC3E}">
        <p14:creationId xmlns:p14="http://schemas.microsoft.com/office/powerpoint/2010/main" val="38765103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688" y="843558"/>
            <a:ext cx="8341095" cy="675000"/>
          </a:xfrm>
        </p:spPr>
        <p:txBody>
          <a:bodyPr/>
          <a:lstStyle/>
          <a:p>
            <a:r>
              <a:rPr lang="da-DK" sz="6000" b="1" dirty="0" err="1">
                <a:latin typeface="Blackadder ITC" panose="04020505051007020D02" pitchFamily="82" charset="0"/>
              </a:rPr>
              <a:t>Honeymoon</a:t>
            </a:r>
            <a:endParaRPr lang="da-DK" sz="6000" b="1" dirty="0">
              <a:latin typeface="Blackadder ITC" panose="04020505051007020D02" pitchFamily="82" charset="0"/>
            </a:endParaRPr>
          </a:p>
        </p:txBody>
      </p:sp>
      <p:sp>
        <p:nvSpPr>
          <p:cNvPr id="5" name="Pladsholder til diasnummer 4"/>
          <p:cNvSpPr>
            <a:spLocks noGrp="1"/>
          </p:cNvSpPr>
          <p:nvPr>
            <p:ph type="sldNum" sz="quarter" idx="4"/>
          </p:nvPr>
        </p:nvSpPr>
        <p:spPr/>
        <p:txBody>
          <a:bodyPr/>
          <a:lstStyle/>
          <a:p>
            <a:fld id="{BFF3CFDD-2D56-4519-B779-BFFEF2995BE6}" type="slidenum">
              <a:rPr lang="da-DK" smtClean="0"/>
              <a:pPr/>
              <a:t>128</a:t>
            </a:fld>
            <a:endParaRPr lang="da-DK"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372" y="339502"/>
            <a:ext cx="27051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99" y="2533650"/>
            <a:ext cx="553402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226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Anden fase: Oppe-nede</a:t>
            </a:r>
          </a:p>
        </p:txBody>
      </p:sp>
      <p:sp>
        <p:nvSpPr>
          <p:cNvPr id="3" name="Pladsholder til indhold 2"/>
          <p:cNvSpPr>
            <a:spLocks noGrp="1"/>
          </p:cNvSpPr>
          <p:nvPr>
            <p:ph idx="1"/>
          </p:nvPr>
        </p:nvSpPr>
        <p:spPr>
          <a:xfrm>
            <a:off x="395288" y="915566"/>
            <a:ext cx="8341096" cy="3411548"/>
          </a:xfrm>
        </p:spPr>
        <p:txBody>
          <a:bodyPr/>
          <a:lstStyle/>
          <a:p>
            <a:r>
              <a:rPr lang="da-DK" sz="1600" b="1" dirty="0"/>
              <a:t>Tema: </a:t>
            </a:r>
            <a:r>
              <a:rPr lang="da-DK" sz="1600" dirty="0"/>
              <a:t>Konfliktfasen. Gruppen skal bruge forskellighed, og bryde med harmoni.</a:t>
            </a:r>
          </a:p>
          <a:p>
            <a:endParaRPr lang="da-DK" sz="1600" dirty="0"/>
          </a:p>
          <a:p>
            <a:r>
              <a:rPr lang="da-DK" sz="1600" b="1" dirty="0"/>
              <a:t>Afgørende spørgsmål</a:t>
            </a:r>
            <a:r>
              <a:rPr lang="da-DK" sz="1600" dirty="0"/>
              <a:t>: Kan jeg få en rolle her? Hvem bestemmer? Tør jeg være uenig? Hvilket ansvar har jeg/vi? Har vi mandat? Bliver mine kompetencer respekteret?</a:t>
            </a:r>
          </a:p>
          <a:p>
            <a:endParaRPr lang="da-DK" sz="1600" dirty="0"/>
          </a:p>
          <a:p>
            <a:r>
              <a:rPr lang="da-DK" sz="1600" b="1" dirty="0"/>
              <a:t>Kendetegn på roller/magt fasen</a:t>
            </a:r>
            <a:r>
              <a:rPr lang="da-DK" sz="1600" dirty="0"/>
              <a:t>: Uro, individuelle meninger ytres, konflikter og konfrontation tages (eller undertrykkes), effektiviteten falder markant, roller og ansvar fylder.</a:t>
            </a:r>
          </a:p>
          <a:p>
            <a:endParaRPr lang="da-DK" sz="1600" dirty="0"/>
          </a:p>
          <a:p>
            <a:r>
              <a:rPr lang="da-DK" sz="1600" b="1" dirty="0"/>
              <a:t>Ledelsesbehov</a:t>
            </a:r>
            <a:r>
              <a:rPr lang="da-DK" sz="1600" dirty="0"/>
              <a:t>: Balance mellem at lade gruppen klare det selv, konfliktløse, italesætte konflikthåndtering og spilleregler, gentage formål og mål med gruppen. Rumlighed (tryk avler modtryk).</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129</a:t>
            </a:fld>
            <a:endParaRPr lang="da-DK" dirty="0"/>
          </a:p>
        </p:txBody>
      </p:sp>
    </p:spTree>
    <p:extLst>
      <p:ext uri="{BB962C8B-B14F-4D97-AF65-F5344CB8AC3E}">
        <p14:creationId xmlns:p14="http://schemas.microsoft.com/office/powerpoint/2010/main" val="945890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600" dirty="0"/>
              <a:t>Tillæring af ny adfærd og aflæring af gammel adfærd inden for tre områder:</a:t>
            </a:r>
            <a:br>
              <a:rPr lang="da-DK" sz="2600" dirty="0"/>
            </a:br>
            <a:endParaRPr lang="da-DK" sz="2600" dirty="0"/>
          </a:p>
        </p:txBody>
      </p:sp>
      <p:sp>
        <p:nvSpPr>
          <p:cNvPr id="3" name="Pladsholder til indhold 2"/>
          <p:cNvSpPr>
            <a:spLocks noGrp="1"/>
          </p:cNvSpPr>
          <p:nvPr>
            <p:ph idx="1"/>
          </p:nvPr>
        </p:nvSpPr>
        <p:spPr>
          <a:solidFill>
            <a:srgbClr val="F2F2F2">
              <a:alpha val="85098"/>
            </a:srgbClr>
          </a:solidFill>
        </p:spPr>
        <p:txBody>
          <a:bodyPr lIns="144000" tIns="0" rIns="144000" bIns="144000"/>
          <a:lstStyle/>
          <a:p>
            <a:pPr>
              <a:defRPr/>
            </a:pPr>
            <a:endParaRPr lang="da-DK" sz="1600" dirty="0"/>
          </a:p>
          <a:p>
            <a:pPr marL="457200" indent="-457200">
              <a:buFont typeface="+mj-lt"/>
              <a:buAutoNum type="arabicPeriod"/>
              <a:defRPr/>
            </a:pPr>
            <a:r>
              <a:rPr lang="da-DK" sz="1600" b="1" dirty="0"/>
              <a:t>Færdigheder </a:t>
            </a:r>
            <a:r>
              <a:rPr lang="da-DK" sz="1600" dirty="0"/>
              <a:t>– nye færdigheder der matcher de nye ansvarsområder</a:t>
            </a:r>
          </a:p>
          <a:p>
            <a:pPr marL="457200" indent="-457200">
              <a:buFont typeface="+mj-lt"/>
              <a:buAutoNum type="arabicPeriod"/>
              <a:defRPr/>
            </a:pPr>
            <a:endParaRPr lang="da-DK" sz="1600" dirty="0"/>
          </a:p>
          <a:p>
            <a:pPr marL="457200" indent="-457200">
              <a:buFont typeface="+mj-lt"/>
              <a:buAutoNum type="arabicPeriod"/>
              <a:defRPr/>
            </a:pPr>
            <a:r>
              <a:rPr lang="da-DK" sz="1600" b="1" dirty="0"/>
              <a:t>Tidsanvendelse </a:t>
            </a:r>
            <a:r>
              <a:rPr lang="da-DK" sz="1600" dirty="0"/>
              <a:t>– nye betingelser for og prioritering af, hvordan arbejdstiden anvendes</a:t>
            </a:r>
            <a:br>
              <a:rPr lang="da-DK" sz="1600" dirty="0"/>
            </a:br>
            <a:endParaRPr lang="da-DK" sz="1600" dirty="0"/>
          </a:p>
          <a:p>
            <a:pPr marL="457200" indent="-457200">
              <a:buFont typeface="+mj-lt"/>
              <a:buAutoNum type="arabicPeriod"/>
              <a:defRPr/>
            </a:pPr>
            <a:r>
              <a:rPr lang="da-DK" sz="1600" b="1" dirty="0"/>
              <a:t>Arbejdsværdier </a:t>
            </a:r>
            <a:r>
              <a:rPr lang="da-DK" sz="1600" dirty="0"/>
              <a:t>– hvad man anser for vigtigt at fokusere på</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spTree>
    <p:extLst>
      <p:ext uri="{BB962C8B-B14F-4D97-AF65-F5344CB8AC3E}">
        <p14:creationId xmlns:p14="http://schemas.microsoft.com/office/powerpoint/2010/main" val="15662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27534"/>
            <a:ext cx="8341095" cy="675000"/>
          </a:xfrm>
        </p:spPr>
        <p:txBody>
          <a:bodyPr/>
          <a:lstStyle/>
          <a:p>
            <a:r>
              <a:rPr lang="da-DK" dirty="0"/>
              <a:t>Hybris</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130</a:t>
            </a:fld>
            <a:endParaRPr lang="da-DK"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817" y="123478"/>
            <a:ext cx="3482152" cy="24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214" y="1707654"/>
            <a:ext cx="520065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8048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Tredje fase: Tillid og åbenhed</a:t>
            </a:r>
          </a:p>
        </p:txBody>
      </p:sp>
      <p:sp>
        <p:nvSpPr>
          <p:cNvPr id="3" name="Pladsholder til indhold 2"/>
          <p:cNvSpPr>
            <a:spLocks noGrp="1"/>
          </p:cNvSpPr>
          <p:nvPr>
            <p:ph idx="1"/>
          </p:nvPr>
        </p:nvSpPr>
        <p:spPr>
          <a:xfrm>
            <a:off x="395288" y="1059582"/>
            <a:ext cx="8341096" cy="3411548"/>
          </a:xfrm>
        </p:spPr>
        <p:txBody>
          <a:bodyPr/>
          <a:lstStyle/>
          <a:p>
            <a:r>
              <a:rPr lang="da-DK" sz="1600" b="1" dirty="0"/>
              <a:t>Tema</a:t>
            </a:r>
            <a:r>
              <a:rPr lang="da-DK" sz="1600" dirty="0"/>
              <a:t>: Gruppen skal kunne delegere og arbejde simultant, samt tilgodese gruppens opgaver fremfor egne. Oprigtig feedback gives her.</a:t>
            </a:r>
          </a:p>
          <a:p>
            <a:endParaRPr lang="da-DK" sz="1600" b="1" dirty="0"/>
          </a:p>
          <a:p>
            <a:r>
              <a:rPr lang="da-DK" sz="1600" b="1" dirty="0"/>
              <a:t>Afgørende spørgsmål</a:t>
            </a:r>
            <a:r>
              <a:rPr lang="da-DK" sz="1600" dirty="0"/>
              <a:t>: Stoler jeg på dig/dine leverancer? Har jeg tillid til at gruppen vil hinanden det bedste? Tør jeg åbne op og give mere af mig selv?</a:t>
            </a:r>
          </a:p>
          <a:p>
            <a:endParaRPr lang="da-DK" sz="1600" b="1" dirty="0"/>
          </a:p>
          <a:p>
            <a:r>
              <a:rPr lang="da-DK" sz="1600" b="1" dirty="0"/>
              <a:t>Kendetegn på tillid og åbenhedsfasen</a:t>
            </a:r>
            <a:r>
              <a:rPr lang="da-DK" sz="1600" dirty="0"/>
              <a:t>: De er optaget af gruppens/hinandens bedste, der gives oprigtig feedback, gruppen prioriteres, der kan arbejdes simultant.</a:t>
            </a:r>
          </a:p>
          <a:p>
            <a:endParaRPr lang="da-DK" sz="1600" dirty="0"/>
          </a:p>
          <a:p>
            <a:r>
              <a:rPr lang="da-DK" sz="1600" b="1" dirty="0"/>
              <a:t>Ledelsesbehov</a:t>
            </a:r>
            <a:r>
              <a:rPr lang="da-DK" sz="1600" dirty="0"/>
              <a:t>: Reduceret, og bør trække sig. Delegering. Opmuntre til videndeling. Afgive ledelsesmandat til gruppen. Overordnet mål/visionsorienteret.</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131</a:t>
            </a:fld>
            <a:endParaRPr lang="da-DK" dirty="0"/>
          </a:p>
        </p:txBody>
      </p:sp>
    </p:spTree>
    <p:extLst>
      <p:ext uri="{BB962C8B-B14F-4D97-AF65-F5344CB8AC3E}">
        <p14:creationId xmlns:p14="http://schemas.microsoft.com/office/powerpoint/2010/main" val="34008960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066755"/>
            <a:ext cx="8341095" cy="675000"/>
          </a:xfrm>
        </p:spPr>
        <p:txBody>
          <a:bodyPr/>
          <a:lstStyle/>
          <a:p>
            <a:r>
              <a:rPr lang="da-DK" dirty="0"/>
              <a:t>Sorg</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132</a:t>
            </a:fld>
            <a:endParaRPr lang="da-DK"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80112" y="384348"/>
            <a:ext cx="3250234" cy="233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321846"/>
            <a:ext cx="2808312" cy="278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63838"/>
            <a:ext cx="3459203" cy="141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08976"/>
            <a:ext cx="3249538" cy="185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12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4"/>
          </p:nvPr>
        </p:nvSpPr>
        <p:spPr/>
        <p:txBody>
          <a:bodyPr/>
          <a:lstStyle/>
          <a:p>
            <a:fld id="{BFF3CFDD-2D56-4519-B779-BFFEF2995BE6}" type="slidenum">
              <a:rPr lang="da-DK" smtClean="0"/>
              <a:pPr/>
              <a:t>133</a:t>
            </a:fld>
            <a:endParaRPr lang="da-DK" dirty="0"/>
          </a:p>
        </p:txBody>
      </p:sp>
      <p:sp>
        <p:nvSpPr>
          <p:cNvPr id="5" name="Rektangel 4"/>
          <p:cNvSpPr/>
          <p:nvPr/>
        </p:nvSpPr>
        <p:spPr>
          <a:xfrm>
            <a:off x="314713" y="915566"/>
            <a:ext cx="8649775" cy="350110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309129" y="326382"/>
            <a:ext cx="7335974" cy="675085"/>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da-DK" altLang="da-DK" dirty="0"/>
              <a:t>3 psykologiske behov</a:t>
            </a:r>
          </a:p>
        </p:txBody>
      </p:sp>
      <p:sp>
        <p:nvSpPr>
          <p:cNvPr id="7" name="Afrundet rektangel 6"/>
          <p:cNvSpPr/>
          <p:nvPr/>
        </p:nvSpPr>
        <p:spPr>
          <a:xfrm>
            <a:off x="251519" y="915566"/>
            <a:ext cx="8567737" cy="35449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sz="1400" dirty="0">
              <a:solidFill>
                <a:schemeClr val="tx1"/>
              </a:solidFill>
            </a:endParaRPr>
          </a:p>
          <a:p>
            <a:pPr>
              <a:defRPr/>
            </a:pPr>
            <a:r>
              <a:rPr lang="da-DK" sz="1400" dirty="0">
                <a:solidFill>
                  <a:schemeClr val="tx1"/>
                </a:solidFill>
              </a:rPr>
              <a:t>Der er 3 grundlæggende behov, som du skal imødekomme, </a:t>
            </a:r>
          </a:p>
          <a:p>
            <a:pPr>
              <a:defRPr/>
            </a:pPr>
            <a:endParaRPr lang="da-DK" sz="1400" dirty="0">
              <a:solidFill>
                <a:schemeClr val="tx1"/>
              </a:solidFill>
            </a:endParaRPr>
          </a:p>
          <a:p>
            <a:pPr>
              <a:defRPr/>
            </a:pPr>
            <a:endParaRPr lang="da-DK" sz="1400" dirty="0">
              <a:solidFill>
                <a:schemeClr val="tx1"/>
              </a:solidFill>
            </a:endParaRPr>
          </a:p>
          <a:p>
            <a:pPr>
              <a:defRPr/>
            </a:pPr>
            <a:endParaRPr lang="da-DK" sz="1400" dirty="0">
              <a:solidFill>
                <a:schemeClr val="tx1"/>
              </a:solidFill>
            </a:endParaRPr>
          </a:p>
          <a:p>
            <a:pPr>
              <a:defRPr/>
            </a:pPr>
            <a:endParaRPr lang="da-DK" sz="1400" dirty="0">
              <a:solidFill>
                <a:schemeClr val="tx1"/>
              </a:solidFill>
            </a:endParaRPr>
          </a:p>
          <a:p>
            <a:pPr>
              <a:defRPr/>
            </a:pPr>
            <a:r>
              <a:rPr lang="da-DK" sz="1400" dirty="0">
                <a:solidFill>
                  <a:schemeClr val="tx1"/>
                </a:solidFill>
              </a:rPr>
              <a:t>Inddragelse 	</a:t>
            </a:r>
            <a:r>
              <a:rPr lang="da-DK" sz="1400" dirty="0">
                <a:solidFill>
                  <a:schemeClr val="tx1"/>
                </a:solidFill>
                <a:sym typeface="Wingdings" panose="05000000000000000000" pitchFamily="2" charset="2"/>
              </a:rPr>
              <a:t> Vi-følelse, tilhørsforhold og medlemskab	vs ligegyldig</a:t>
            </a:r>
          </a:p>
          <a:p>
            <a:pPr>
              <a:defRPr/>
            </a:pPr>
            <a:r>
              <a:rPr lang="da-DK" sz="1400" dirty="0">
                <a:solidFill>
                  <a:schemeClr val="tx1"/>
                </a:solidFill>
                <a:sym typeface="Wingdings" panose="05000000000000000000" pitchFamily="2" charset="2"/>
              </a:rPr>
              <a:t>Kompetence	 Retning, </a:t>
            </a:r>
            <a:r>
              <a:rPr lang="da-DK" sz="1400" dirty="0" err="1">
                <a:solidFill>
                  <a:schemeClr val="tx1"/>
                </a:solidFill>
                <a:sym typeface="Wingdings" panose="05000000000000000000" pitchFamily="2" charset="2"/>
              </a:rPr>
              <a:t>mestring</a:t>
            </a:r>
            <a:r>
              <a:rPr lang="da-DK" sz="1400" dirty="0">
                <a:solidFill>
                  <a:schemeClr val="tx1"/>
                </a:solidFill>
                <a:sym typeface="Wingdings" panose="05000000000000000000" pitchFamily="2" charset="2"/>
              </a:rPr>
              <a:t> og autonomi		vs værdiløs</a:t>
            </a:r>
          </a:p>
          <a:p>
            <a:pPr>
              <a:defRPr/>
            </a:pPr>
            <a:r>
              <a:rPr lang="da-DK" sz="1400" dirty="0">
                <a:solidFill>
                  <a:schemeClr val="tx1"/>
                </a:solidFill>
                <a:sym typeface="Wingdings" panose="05000000000000000000" pitchFamily="2" charset="2"/>
              </a:rPr>
              <a:t>Nærhed	   	 Afholdt, set og anerkendt			vs ikke vellidt</a:t>
            </a:r>
          </a:p>
          <a:p>
            <a:pPr>
              <a:defRPr/>
            </a:pPr>
            <a:endParaRPr lang="da-DK" sz="1400" dirty="0">
              <a:solidFill>
                <a:schemeClr val="tx1"/>
              </a:solidFill>
            </a:endParaRPr>
          </a:p>
          <a:p>
            <a:pPr marL="285750" indent="-285750">
              <a:buFont typeface="Arial" panose="020B0604020202020204" pitchFamily="34" charset="0"/>
              <a:buChar char="•"/>
              <a:defRPr/>
            </a:pPr>
            <a:r>
              <a:rPr lang="da-DK" sz="1400" dirty="0">
                <a:solidFill>
                  <a:schemeClr val="tx1"/>
                </a:solidFill>
              </a:rPr>
              <a:t>Vi har ikke lige stort behov</a:t>
            </a:r>
          </a:p>
          <a:p>
            <a:pPr marL="285750" indent="-285750">
              <a:buFont typeface="Arial" panose="020B0604020202020204" pitchFamily="34" charset="0"/>
              <a:buChar char="•"/>
              <a:defRPr/>
            </a:pPr>
            <a:r>
              <a:rPr lang="da-DK" sz="1400" dirty="0">
                <a:solidFill>
                  <a:schemeClr val="tx1"/>
                </a:solidFill>
              </a:rPr>
              <a:t>Der er forskel på, hvad du ønsker og hvad du udbyder</a:t>
            </a:r>
          </a:p>
          <a:p>
            <a:pPr marL="285750" indent="-285750">
              <a:buFont typeface="Arial" panose="020B0604020202020204" pitchFamily="34" charset="0"/>
              <a:buChar char="•"/>
              <a:defRPr/>
            </a:pPr>
            <a:endParaRPr lang="da-DK" sz="1200" dirty="0">
              <a:solidFill>
                <a:schemeClr val="tx1"/>
              </a:solidFill>
            </a:endParaRPr>
          </a:p>
          <a:p>
            <a:pPr>
              <a:defRPr/>
            </a:pPr>
            <a:endParaRPr lang="da-DK" sz="1200" dirty="0">
              <a:solidFill>
                <a:schemeClr val="tx1"/>
              </a:solidFill>
            </a:endParaRPr>
          </a:p>
          <a:p>
            <a:pPr>
              <a:defRPr/>
            </a:pPr>
            <a:endParaRPr lang="da-DK" sz="1200" dirty="0">
              <a:solidFill>
                <a:schemeClr val="tx1"/>
              </a:solidFill>
            </a:endParaRPr>
          </a:p>
          <a:p>
            <a:pPr>
              <a:defRPr/>
            </a:pPr>
            <a:r>
              <a:rPr lang="da-DK" sz="1200" dirty="0">
                <a:solidFill>
                  <a:schemeClr val="tx1"/>
                </a:solidFill>
              </a:rPr>
              <a:t>Hvor er du?</a:t>
            </a:r>
          </a:p>
          <a:p>
            <a:pPr marL="285750" indent="-285750">
              <a:buFont typeface="Arial" panose="020B0604020202020204" pitchFamily="34" charset="0"/>
              <a:buChar char="•"/>
              <a:defRPr/>
            </a:pPr>
            <a:endParaRPr lang="da-DK" sz="1200" dirty="0">
              <a:solidFill>
                <a:schemeClr val="tx1"/>
              </a:solidFill>
            </a:endParaRPr>
          </a:p>
        </p:txBody>
      </p:sp>
      <p:sp>
        <p:nvSpPr>
          <p:cNvPr id="9" name="Tekstboks 3"/>
          <p:cNvSpPr txBox="1"/>
          <p:nvPr/>
        </p:nvSpPr>
        <p:spPr>
          <a:xfrm>
            <a:off x="467544" y="1862703"/>
            <a:ext cx="1260000" cy="276999"/>
          </a:xfrm>
          <a:prstGeom prst="rect">
            <a:avLst/>
          </a:prstGeom>
          <a:solidFill>
            <a:schemeClr val="accent4"/>
          </a:solidFill>
        </p:spPr>
        <p:txBody>
          <a:bodyPr wrap="square" rtlCol="0">
            <a:spAutoFit/>
          </a:bodyPr>
          <a:lstStyle/>
          <a:p>
            <a:r>
              <a:rPr lang="da-DK" sz="1200" b="1" dirty="0"/>
              <a:t>Behov</a:t>
            </a:r>
          </a:p>
        </p:txBody>
      </p:sp>
      <p:sp>
        <p:nvSpPr>
          <p:cNvPr id="10" name="Tekstboks 9"/>
          <p:cNvSpPr txBox="1"/>
          <p:nvPr/>
        </p:nvSpPr>
        <p:spPr>
          <a:xfrm>
            <a:off x="2591920" y="1862703"/>
            <a:ext cx="1260000" cy="276999"/>
          </a:xfrm>
          <a:prstGeom prst="rect">
            <a:avLst/>
          </a:prstGeom>
          <a:solidFill>
            <a:schemeClr val="accent4"/>
          </a:solidFill>
        </p:spPr>
        <p:txBody>
          <a:bodyPr wrap="square" rtlCol="0">
            <a:spAutoFit/>
          </a:bodyPr>
          <a:lstStyle/>
          <a:p>
            <a:r>
              <a:rPr lang="da-DK" sz="1200" b="1" dirty="0"/>
              <a:t>Følelse</a:t>
            </a:r>
          </a:p>
        </p:txBody>
      </p:sp>
      <p:sp>
        <p:nvSpPr>
          <p:cNvPr id="11" name="Tekstboks 11"/>
          <p:cNvSpPr txBox="1"/>
          <p:nvPr/>
        </p:nvSpPr>
        <p:spPr>
          <a:xfrm>
            <a:off x="6876256" y="1862703"/>
            <a:ext cx="1260000" cy="276999"/>
          </a:xfrm>
          <a:prstGeom prst="rect">
            <a:avLst/>
          </a:prstGeom>
          <a:solidFill>
            <a:schemeClr val="accent4"/>
          </a:solidFill>
        </p:spPr>
        <p:txBody>
          <a:bodyPr wrap="square" rtlCol="0">
            <a:spAutoFit/>
          </a:bodyPr>
          <a:lstStyle/>
          <a:p>
            <a:r>
              <a:rPr lang="da-DK" sz="1200" b="1" dirty="0"/>
              <a:t>Risiko</a:t>
            </a:r>
          </a:p>
        </p:txBody>
      </p:sp>
    </p:spTree>
    <p:extLst>
      <p:ext uri="{BB962C8B-B14F-4D97-AF65-F5344CB8AC3E}">
        <p14:creationId xmlns:p14="http://schemas.microsoft.com/office/powerpoint/2010/main" val="2939818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Analyseopgave</a:t>
            </a:r>
          </a:p>
        </p:txBody>
      </p:sp>
      <p:sp>
        <p:nvSpPr>
          <p:cNvPr id="4" name="Pladsholder til diasnummer 3"/>
          <p:cNvSpPr>
            <a:spLocks noGrp="1"/>
          </p:cNvSpPr>
          <p:nvPr>
            <p:ph type="sldNum" sz="quarter" idx="4"/>
          </p:nvPr>
        </p:nvSpPr>
        <p:spPr/>
        <p:txBody>
          <a:bodyPr/>
          <a:lstStyle/>
          <a:p>
            <a:fld id="{BFF3CFDD-2D56-4519-B779-BFFEF2995BE6}" type="slidenum">
              <a:rPr lang="da-DK" smtClean="0"/>
              <a:pPr/>
              <a:t>134</a:t>
            </a:fld>
            <a:endParaRPr lang="da-DK" dirty="0"/>
          </a:p>
        </p:txBody>
      </p:sp>
      <p:sp>
        <p:nvSpPr>
          <p:cNvPr id="5" name="Rektangel 4"/>
          <p:cNvSpPr/>
          <p:nvPr/>
        </p:nvSpPr>
        <p:spPr>
          <a:xfrm>
            <a:off x="395536" y="1347614"/>
            <a:ext cx="7704856" cy="2808312"/>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Overvej med dig selv:</a:t>
            </a:r>
          </a:p>
          <a:p>
            <a:pPr algn="ctr"/>
            <a:r>
              <a:rPr lang="da-DK" dirty="0"/>
              <a:t>Hvor i faserne er dit team?</a:t>
            </a:r>
          </a:p>
          <a:p>
            <a:pPr algn="ctr"/>
            <a:endParaRPr lang="da-DK" dirty="0"/>
          </a:p>
          <a:p>
            <a:pPr algn="ctr"/>
            <a:r>
              <a:rPr lang="da-DK" dirty="0"/>
              <a:t>To og to:</a:t>
            </a:r>
          </a:p>
          <a:p>
            <a:pPr algn="ctr"/>
            <a:r>
              <a:rPr lang="da-DK" dirty="0"/>
              <a:t>Hvor er dit team nu?</a:t>
            </a:r>
          </a:p>
          <a:p>
            <a:pPr algn="ctr"/>
            <a:r>
              <a:rPr lang="da-DK" dirty="0"/>
              <a:t>Hvilket ledelsesfokus har de brug for?</a:t>
            </a:r>
          </a:p>
          <a:p>
            <a:pPr algn="ctr"/>
            <a:endParaRPr lang="da-DK" dirty="0"/>
          </a:p>
          <a:p>
            <a:pPr algn="ctr"/>
            <a:endParaRPr lang="da-DK" dirty="0"/>
          </a:p>
        </p:txBody>
      </p:sp>
    </p:spTree>
    <p:extLst>
      <p:ext uri="{BB962C8B-B14F-4D97-AF65-F5344CB8AC3E}">
        <p14:creationId xmlns:p14="http://schemas.microsoft.com/office/powerpoint/2010/main" val="23744078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670B4F-F2AB-4942-A7A1-1F2F387939F3}"/>
              </a:ext>
            </a:extLst>
          </p:cNvPr>
          <p:cNvSpPr>
            <a:spLocks noGrp="1"/>
          </p:cNvSpPr>
          <p:nvPr>
            <p:ph type="ctrTitle"/>
          </p:nvPr>
        </p:nvSpPr>
        <p:spPr/>
        <p:txBody>
          <a:bodyPr/>
          <a:lstStyle/>
          <a:p>
            <a:r>
              <a:rPr lang="da-DK" dirty="0"/>
              <a:t>Psykologisk tryghed</a:t>
            </a:r>
          </a:p>
        </p:txBody>
      </p:sp>
      <p:sp>
        <p:nvSpPr>
          <p:cNvPr id="5" name="Undertitel 4">
            <a:extLst>
              <a:ext uri="{FF2B5EF4-FFF2-40B4-BE49-F238E27FC236}">
                <a16:creationId xmlns:a16="http://schemas.microsoft.com/office/drawing/2014/main" id="{0C693CF1-AA6D-4D3B-9E1D-D801203BD495}"/>
              </a:ext>
            </a:extLst>
          </p:cNvPr>
          <p:cNvSpPr>
            <a:spLocks noGrp="1"/>
          </p:cNvSpPr>
          <p:nvPr>
            <p:ph type="subTitle" idx="1"/>
          </p:nvPr>
        </p:nvSpPr>
        <p:spPr/>
        <p:txBody>
          <a:bodyPr/>
          <a:lstStyle/>
          <a:p>
            <a:endParaRPr lang="da-DK"/>
          </a:p>
        </p:txBody>
      </p:sp>
      <p:sp>
        <p:nvSpPr>
          <p:cNvPr id="6" name="Pladsholder til billede 5">
            <a:extLst>
              <a:ext uri="{FF2B5EF4-FFF2-40B4-BE49-F238E27FC236}">
                <a16:creationId xmlns:a16="http://schemas.microsoft.com/office/drawing/2014/main" id="{1500758C-B35B-4852-8CB0-C6E489F3B614}"/>
              </a:ext>
            </a:extLst>
          </p:cNvPr>
          <p:cNvSpPr>
            <a:spLocks noGrp="1"/>
          </p:cNvSpPr>
          <p:nvPr>
            <p:ph type="pic" sz="quarter" idx="15"/>
          </p:nvPr>
        </p:nvSpPr>
        <p:spPr/>
      </p:sp>
    </p:spTree>
    <p:extLst>
      <p:ext uri="{BB962C8B-B14F-4D97-AF65-F5344CB8AC3E}">
        <p14:creationId xmlns:p14="http://schemas.microsoft.com/office/powerpoint/2010/main" val="9679008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ias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954E03F-E26F-457D-89B0-7A8BE1FEA24F}"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da-DK" sz="900" b="0" i="0" u="none" strike="noStrike" kern="1200" cap="none" spc="0" normalizeH="0" baseline="0" noProof="0">
              <a:ln>
                <a:noFill/>
              </a:ln>
              <a:solidFill>
                <a:srgbClr val="000000"/>
              </a:solidFill>
              <a:effectLst/>
              <a:uLnTx/>
              <a:uFillTx/>
              <a:latin typeface="Verdana"/>
              <a:ea typeface="+mn-ea"/>
              <a:cs typeface="+mn-cs"/>
            </a:endParaRPr>
          </a:p>
        </p:txBody>
      </p:sp>
      <p:pic>
        <p:nvPicPr>
          <p:cNvPr id="7" name="Pladsholder til ind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68" y="0"/>
            <a:ext cx="9180512" cy="5482880"/>
          </a:xfrm>
        </p:spPr>
      </p:pic>
      <p:sp>
        <p:nvSpPr>
          <p:cNvPr id="3" name="Tekstboks 2"/>
          <p:cNvSpPr txBox="1"/>
          <p:nvPr/>
        </p:nvSpPr>
        <p:spPr>
          <a:xfrm>
            <a:off x="899592" y="3614702"/>
            <a:ext cx="6840760" cy="1477328"/>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j-ea"/>
                <a:cs typeface="+mj-cs"/>
              </a:rPr>
              <a:t>Hjernen reagere som om du i fare, når du udsættes for kritik, afvisning, irettesættelse mm. (frygt for udstødelse af 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j-ea"/>
                <a:cs typeface="+mj-cs"/>
              </a:rPr>
              <a:t>Anstrengende og forbruger hjernens energi</a:t>
            </a:r>
          </a:p>
        </p:txBody>
      </p:sp>
    </p:spTree>
    <p:extLst>
      <p:ext uri="{BB962C8B-B14F-4D97-AF65-F5344CB8AC3E}">
        <p14:creationId xmlns:p14="http://schemas.microsoft.com/office/powerpoint/2010/main" val="38761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dias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954E03F-E26F-457D-89B0-7A8BE1FEA24F}"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da-DK" sz="900" b="0" i="0" u="none" strike="noStrike" kern="1200" cap="none" spc="0" normalizeH="0" baseline="0" noProof="0">
              <a:ln>
                <a:noFill/>
              </a:ln>
              <a:solidFill>
                <a:srgbClr val="000000"/>
              </a:solidFill>
              <a:effectLst/>
              <a:uLnTx/>
              <a:uFillTx/>
              <a:latin typeface="Verdana"/>
              <a:ea typeface="+mn-ea"/>
              <a:cs typeface="+mn-cs"/>
            </a:endParaRPr>
          </a:p>
        </p:txBody>
      </p:sp>
      <p:pic>
        <p:nvPicPr>
          <p:cNvPr id="3074"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felt 4">
            <a:extLst>
              <a:ext uri="{FF2B5EF4-FFF2-40B4-BE49-F238E27FC236}">
                <a16:creationId xmlns:a16="http://schemas.microsoft.com/office/drawing/2014/main" id="{B4BEB673-3CAD-439F-93ED-55164B6B8584}"/>
              </a:ext>
            </a:extLst>
          </p:cNvPr>
          <p:cNvSpPr txBox="1"/>
          <p:nvPr/>
        </p:nvSpPr>
        <p:spPr>
          <a:xfrm>
            <a:off x="3491880" y="1779662"/>
            <a:ext cx="47525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Gør som de andre: Ti stille på møder</a:t>
            </a:r>
          </a:p>
        </p:txBody>
      </p:sp>
      <p:sp>
        <p:nvSpPr>
          <p:cNvPr id="7" name="Tekstfelt 6">
            <a:extLst>
              <a:ext uri="{FF2B5EF4-FFF2-40B4-BE49-F238E27FC236}">
                <a16:creationId xmlns:a16="http://schemas.microsoft.com/office/drawing/2014/main" id="{8D695934-CBF0-4DAD-8F84-497A206E0E10}"/>
              </a:ext>
            </a:extLst>
          </p:cNvPr>
          <p:cNvSpPr txBox="1"/>
          <p:nvPr/>
        </p:nvSpPr>
        <p:spPr>
          <a:xfrm>
            <a:off x="3719736" y="2300423"/>
            <a:ext cx="47525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Gør som de andre: Sig noget på møder</a:t>
            </a:r>
          </a:p>
        </p:txBody>
      </p:sp>
    </p:spTree>
    <p:extLst>
      <p:ext uri="{BB962C8B-B14F-4D97-AF65-F5344CB8AC3E}">
        <p14:creationId xmlns:p14="http://schemas.microsoft.com/office/powerpoint/2010/main" val="356245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da-DK"/>
          </a:p>
        </p:txBody>
      </p:sp>
      <p:pic>
        <p:nvPicPr>
          <p:cNvPr id="10" name="Pladsholder til indhold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672" y="51470"/>
            <a:ext cx="5829622" cy="5095090"/>
          </a:xfrm>
        </p:spPr>
      </p:pic>
      <p:sp>
        <p:nvSpPr>
          <p:cNvPr id="9" name="Pladsholder til billede 8"/>
          <p:cNvSpPr>
            <a:spLocks noGrp="1"/>
          </p:cNvSpPr>
          <p:nvPr>
            <p:ph type="pic" sz="quarter" idx="15"/>
          </p:nvPr>
        </p:nvSpPr>
        <p:spPr/>
      </p:sp>
      <p:sp>
        <p:nvSpPr>
          <p:cNvPr id="6" name="Pladsholder til diasnumm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7656459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261037" y="-92546"/>
            <a:ext cx="10081120" cy="55446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Titel 1"/>
          <p:cNvSpPr>
            <a:spLocks noGrp="1"/>
          </p:cNvSpPr>
          <p:nvPr>
            <p:ph type="title"/>
          </p:nvPr>
        </p:nvSpPr>
        <p:spPr/>
        <p:txBody>
          <a:bodyPr/>
          <a:lstStyle/>
          <a:p>
            <a:r>
              <a:rPr lang="da-DK" dirty="0" err="1">
                <a:solidFill>
                  <a:schemeClr val="bg1"/>
                </a:solidFill>
              </a:rPr>
              <a:t>Groupthink</a:t>
            </a:r>
            <a:endParaRPr lang="da-DK" dirty="0">
              <a:solidFill>
                <a:schemeClr val="bg1"/>
              </a:solidFill>
            </a:endParaRPr>
          </a:p>
        </p:txBody>
      </p:sp>
      <p:sp>
        <p:nvSpPr>
          <p:cNvPr id="3" name="Pladsholder til indhold 2"/>
          <p:cNvSpPr>
            <a:spLocks noGrp="1"/>
          </p:cNvSpPr>
          <p:nvPr>
            <p:ph idx="1"/>
          </p:nvPr>
        </p:nvSpPr>
        <p:spPr>
          <a:xfrm>
            <a:off x="395290" y="1203324"/>
            <a:ext cx="8341095" cy="3744689"/>
          </a:xfrm>
        </p:spPr>
        <p:txBody>
          <a:bodyPr>
            <a:noAutofit/>
          </a:bodyPr>
          <a:lstStyle/>
          <a:p>
            <a:pPr marL="342900" indent="-342900">
              <a:spcBef>
                <a:spcPts val="600"/>
              </a:spcBef>
              <a:buFont typeface="+mj-lt"/>
              <a:buAutoNum type="arabicPeriod"/>
            </a:pPr>
            <a:r>
              <a:rPr lang="da-DK" sz="1200" b="1" dirty="0">
                <a:solidFill>
                  <a:schemeClr val="bg1"/>
                </a:solidFill>
              </a:rPr>
              <a:t>Usårlighed: </a:t>
            </a:r>
            <a:r>
              <a:rPr lang="da-DK" sz="1200" dirty="0">
                <a:solidFill>
                  <a:schemeClr val="bg1"/>
                </a:solidFill>
              </a:rPr>
              <a:t>Gruppemedlemmerne ignorerer åbenlyse farer, løber ekstreme risici og</a:t>
            </a:r>
            <a:br>
              <a:rPr lang="da-DK" sz="1200" dirty="0">
                <a:solidFill>
                  <a:schemeClr val="bg1"/>
                </a:solidFill>
              </a:rPr>
            </a:br>
            <a:r>
              <a:rPr lang="da-DK" sz="1200" dirty="0">
                <a:solidFill>
                  <a:schemeClr val="bg1"/>
                </a:solidFill>
              </a:rPr>
              <a:t>er overdrevent optimistiske omkring egne evner.</a:t>
            </a:r>
          </a:p>
          <a:p>
            <a:pPr marL="342900" indent="-342900">
              <a:spcBef>
                <a:spcPts val="600"/>
              </a:spcBef>
              <a:buFont typeface="+mj-lt"/>
              <a:buAutoNum type="arabicPeriod"/>
            </a:pPr>
            <a:r>
              <a:rPr lang="da-DK" sz="1200" b="1" dirty="0">
                <a:solidFill>
                  <a:schemeClr val="bg1"/>
                </a:solidFill>
              </a:rPr>
              <a:t>Rationalisering: </a:t>
            </a:r>
            <a:r>
              <a:rPr lang="da-DK" sz="1200" dirty="0">
                <a:solidFill>
                  <a:schemeClr val="bg1"/>
                </a:solidFill>
              </a:rPr>
              <a:t>Gruppemedlemmerne miskrediterer og bortforklarer alle former for</a:t>
            </a:r>
            <a:br>
              <a:rPr lang="da-DK" sz="1200" dirty="0">
                <a:solidFill>
                  <a:schemeClr val="bg1"/>
                </a:solidFill>
              </a:rPr>
            </a:br>
            <a:r>
              <a:rPr lang="da-DK" sz="1200" dirty="0">
                <a:solidFill>
                  <a:schemeClr val="bg1"/>
                </a:solidFill>
              </a:rPr>
              <a:t>advarselssignaler, der adskiller sig fra gruppetænkningen.</a:t>
            </a:r>
          </a:p>
          <a:p>
            <a:pPr marL="342900" indent="-342900">
              <a:spcBef>
                <a:spcPts val="600"/>
              </a:spcBef>
              <a:buFont typeface="+mj-lt"/>
              <a:buAutoNum type="arabicPeriod"/>
            </a:pPr>
            <a:r>
              <a:rPr lang="da-DK" sz="1200" b="1" dirty="0">
                <a:solidFill>
                  <a:schemeClr val="bg1"/>
                </a:solidFill>
              </a:rPr>
              <a:t>Moral: </a:t>
            </a:r>
            <a:r>
              <a:rPr lang="da-DK" sz="1200" dirty="0">
                <a:solidFill>
                  <a:schemeClr val="bg1"/>
                </a:solidFill>
              </a:rPr>
              <a:t>Gruppemedlemmerne er overbevist om, at deres beslutninger er moralsk</a:t>
            </a:r>
            <a:br>
              <a:rPr lang="da-DK" sz="1200" dirty="0">
                <a:solidFill>
                  <a:schemeClr val="bg1"/>
                </a:solidFill>
              </a:rPr>
            </a:br>
            <a:r>
              <a:rPr lang="da-DK" sz="1200" dirty="0">
                <a:solidFill>
                  <a:schemeClr val="bg1"/>
                </a:solidFill>
              </a:rPr>
              <a:t>korrekte og ignorerer derfor alle etiske konsekvenser, disse beslutninger kan medføre.</a:t>
            </a:r>
          </a:p>
          <a:p>
            <a:pPr marL="342900" indent="-342900">
              <a:spcBef>
                <a:spcPts val="600"/>
              </a:spcBef>
              <a:buFont typeface="+mj-lt"/>
              <a:buAutoNum type="arabicPeriod"/>
            </a:pPr>
            <a:r>
              <a:rPr lang="da-DK" sz="1200" b="1" dirty="0">
                <a:solidFill>
                  <a:schemeClr val="bg1"/>
                </a:solidFill>
              </a:rPr>
              <a:t>Stereotyper:</a:t>
            </a:r>
            <a:r>
              <a:rPr lang="da-DK" sz="1200" dirty="0">
                <a:solidFill>
                  <a:schemeClr val="bg1"/>
                </a:solidFill>
              </a:rPr>
              <a:t> Gruppen konstruerer personer, der opfattes som modstandere for gruppen, som negative stereotyper.</a:t>
            </a:r>
          </a:p>
          <a:p>
            <a:pPr marL="342900" indent="-342900">
              <a:spcBef>
                <a:spcPts val="600"/>
              </a:spcBef>
              <a:buFont typeface="+mj-lt"/>
              <a:buAutoNum type="arabicPeriod"/>
            </a:pPr>
            <a:r>
              <a:rPr lang="da-DK" sz="1200" b="1" dirty="0">
                <a:solidFill>
                  <a:schemeClr val="bg1"/>
                </a:solidFill>
              </a:rPr>
              <a:t>Pres: </a:t>
            </a:r>
            <a:r>
              <a:rPr lang="da-DK" sz="1200" dirty="0">
                <a:solidFill>
                  <a:schemeClr val="bg1"/>
                </a:solidFill>
              </a:rPr>
              <a:t>Gruppemedlemmerne presser dem i gruppen, der kommer med argumenter imod gruppens definition af stereotyper, illusioner og forpligtelser og ser enhver form for kritik eller modargumenter, som værende illoyal adfærd.</a:t>
            </a:r>
          </a:p>
          <a:p>
            <a:pPr marL="342900" indent="-342900">
              <a:spcBef>
                <a:spcPts val="600"/>
              </a:spcBef>
              <a:buFont typeface="+mj-lt"/>
              <a:buAutoNum type="arabicPeriod"/>
            </a:pPr>
            <a:r>
              <a:rPr lang="da-DK" sz="1200" b="1" dirty="0">
                <a:solidFill>
                  <a:schemeClr val="bg1"/>
                </a:solidFill>
              </a:rPr>
              <a:t>Selvcensur: </a:t>
            </a:r>
            <a:r>
              <a:rPr lang="da-DK" sz="1200" dirty="0">
                <a:solidFill>
                  <a:schemeClr val="bg1"/>
                </a:solidFill>
              </a:rPr>
              <a:t>Gruppemedlemmerne tilbageholder individuelle holdninger og argumenter, der ikke stemmer overens med gruppens.</a:t>
            </a:r>
          </a:p>
          <a:p>
            <a:pPr marL="342900" indent="-342900">
              <a:spcBef>
                <a:spcPts val="600"/>
              </a:spcBef>
              <a:buFont typeface="+mj-lt"/>
              <a:buAutoNum type="arabicPeriod"/>
            </a:pPr>
            <a:r>
              <a:rPr lang="da-DK" sz="1200" b="1" dirty="0">
                <a:solidFill>
                  <a:schemeClr val="bg1"/>
                </a:solidFill>
              </a:rPr>
              <a:t>Enstemmighed: </a:t>
            </a:r>
            <a:r>
              <a:rPr lang="da-DK" sz="1200" dirty="0">
                <a:solidFill>
                  <a:schemeClr val="bg1"/>
                </a:solidFill>
              </a:rPr>
              <a:t>Gruppemedlemmerne antager fejlagtigt, at alle er enige i gruppens beslutninger; stilhed bliver set som samtykke.</a:t>
            </a:r>
          </a:p>
          <a:p>
            <a:pPr marL="342900" indent="-342900">
              <a:spcBef>
                <a:spcPts val="600"/>
              </a:spcBef>
              <a:buFont typeface="+mj-lt"/>
              <a:buAutoNum type="arabicPeriod"/>
            </a:pPr>
            <a:r>
              <a:rPr lang="da-DK" sz="1200" b="1" dirty="0">
                <a:solidFill>
                  <a:schemeClr val="bg1"/>
                </a:solidFill>
              </a:rPr>
              <a:t>”Mind </a:t>
            </a:r>
            <a:r>
              <a:rPr lang="da-DK" sz="1200" b="1" dirty="0" err="1">
                <a:solidFill>
                  <a:schemeClr val="bg1"/>
                </a:solidFill>
              </a:rPr>
              <a:t>guards</a:t>
            </a:r>
            <a:r>
              <a:rPr lang="da-DK" sz="1200" b="1" dirty="0">
                <a:solidFill>
                  <a:schemeClr val="bg1"/>
                </a:solidFill>
              </a:rPr>
              <a:t>”: </a:t>
            </a:r>
            <a:r>
              <a:rPr lang="da-DK" sz="1200" dirty="0">
                <a:solidFill>
                  <a:schemeClr val="bg1"/>
                </a:solidFill>
              </a:rPr>
              <a:t>Nogle gruppemedlemmer bliver til selvudnævnte ”mind </a:t>
            </a:r>
            <a:r>
              <a:rPr lang="da-DK" sz="1200" dirty="0" err="1">
                <a:solidFill>
                  <a:schemeClr val="bg1"/>
                </a:solidFill>
              </a:rPr>
              <a:t>guards</a:t>
            </a:r>
            <a:r>
              <a:rPr lang="da-DK" sz="1200" dirty="0">
                <a:solidFill>
                  <a:schemeClr val="bg1"/>
                </a:solidFill>
              </a:rPr>
              <a:t>”, der beskytter gruppen mod ugunstig information, der kan true gruppens selvbillede.</a:t>
            </a:r>
          </a:p>
        </p:txBody>
      </p:sp>
      <p:pic>
        <p:nvPicPr>
          <p:cNvPr id="9" name="Pladsholder til indhol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27196"/>
            <a:ext cx="1631742" cy="2453657"/>
          </a:xfrm>
          <a:prstGeom prst="rect">
            <a:avLst/>
          </a:prstGeom>
        </p:spPr>
      </p:pic>
    </p:spTree>
    <p:extLst>
      <p:ext uri="{BB962C8B-B14F-4D97-AF65-F5344CB8AC3E}">
        <p14:creationId xmlns:p14="http://schemas.microsoft.com/office/powerpoint/2010/main" val="323939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600" dirty="0"/>
              <a:t>Niveau 2: Ledelse af ledere</a:t>
            </a:r>
          </a:p>
        </p:txBody>
      </p:sp>
      <p:sp>
        <p:nvSpPr>
          <p:cNvPr id="3" name="Pladsholder til indhold 2"/>
          <p:cNvSpPr>
            <a:spLocks noGrp="1"/>
          </p:cNvSpPr>
          <p:nvPr>
            <p:ph idx="1"/>
          </p:nvPr>
        </p:nvSpPr>
        <p:spPr>
          <a:xfrm>
            <a:off x="395288" y="1203324"/>
            <a:ext cx="4033836" cy="3436633"/>
          </a:xfrm>
          <a:solidFill>
            <a:srgbClr val="F2F2F2">
              <a:alpha val="85098"/>
            </a:srgbClr>
          </a:solidFill>
        </p:spPr>
        <p:txBody>
          <a:bodyPr lIns="144000" tIns="72000" rIns="144000" bIns="144000"/>
          <a:lstStyle/>
          <a:p>
            <a:pPr>
              <a:spcBef>
                <a:spcPts val="1200"/>
              </a:spcBef>
              <a:defRPr/>
            </a:pPr>
            <a:r>
              <a:rPr lang="da-DK" sz="1600" b="1" dirty="0"/>
              <a:t>Færdigheder</a:t>
            </a:r>
          </a:p>
          <a:p>
            <a:pPr marL="285750" indent="-285750">
              <a:buFont typeface="Arial" panose="020B0604020202020204" pitchFamily="34" charset="0"/>
              <a:buChar char="•"/>
            </a:pPr>
            <a:r>
              <a:rPr lang="da-DK" dirty="0"/>
              <a:t>Udvælgelse, monitorering og udvikling af ledere og ledelsesteam</a:t>
            </a:r>
          </a:p>
          <a:p>
            <a:pPr marL="285750" indent="-285750">
              <a:buFont typeface="Arial" panose="020B0604020202020204" pitchFamily="34" charset="0"/>
              <a:buChar char="•"/>
            </a:pPr>
            <a:r>
              <a:rPr lang="da-DK" dirty="0"/>
              <a:t>Gøre førstelinjeledere ansvarlige for ledelsesarbejde</a:t>
            </a:r>
          </a:p>
          <a:p>
            <a:pPr marL="285750" indent="-285750">
              <a:buFont typeface="Arial" panose="020B0604020202020204" pitchFamily="34" charset="0"/>
              <a:buChar char="•"/>
            </a:pPr>
            <a:r>
              <a:rPr lang="da-DK" dirty="0"/>
              <a:t>At være en ”silobuster”</a:t>
            </a:r>
          </a:p>
          <a:p>
            <a:pPr marL="285750" indent="-285750">
              <a:buFont typeface="Arial" panose="020B0604020202020204" pitchFamily="34" charset="0"/>
              <a:buChar char="•"/>
            </a:pPr>
            <a:r>
              <a:rPr lang="da-DK" dirty="0"/>
              <a:t>Strategisk arbejde</a:t>
            </a:r>
          </a:p>
          <a:p>
            <a:pPr marL="285750" indent="-285750">
              <a:buFont typeface="Arial" panose="020B0604020202020204" pitchFamily="34" charset="0"/>
              <a:buChar char="•"/>
            </a:pPr>
            <a:r>
              <a:rPr lang="da-DK" dirty="0"/>
              <a:t>Fordele og omfordele ressourcer mellem enhederne</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sp>
        <p:nvSpPr>
          <p:cNvPr id="6" name="Pladsholder til indhold 2"/>
          <p:cNvSpPr txBox="1">
            <a:spLocks/>
          </p:cNvSpPr>
          <p:nvPr/>
        </p:nvSpPr>
        <p:spPr>
          <a:xfrm>
            <a:off x="4788024" y="1233637"/>
            <a:ext cx="4033836" cy="1554137"/>
          </a:xfrm>
          <a:prstGeom prst="rect">
            <a:avLst/>
          </a:prstGeom>
          <a:solidFill>
            <a:srgbClr val="F2F2F2">
              <a:alpha val="85098"/>
            </a:srgbClr>
          </a:solidFill>
        </p:spPr>
        <p:txBody>
          <a:bodyPr vert="horz" lIns="144000" tIns="72000" rIns="144000" bIns="14400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da-DK" sz="1600" b="1" dirty="0"/>
              <a:t>Tidsanvendelse</a:t>
            </a:r>
          </a:p>
          <a:p>
            <a:pPr marL="285750" indent="-285750">
              <a:buFont typeface="Arial" panose="020B0604020202020204" pitchFamily="34" charset="0"/>
              <a:buChar char="•"/>
            </a:pPr>
            <a:r>
              <a:rPr lang="da-DK" sz="1600" dirty="0"/>
              <a:t>Bidrage til at finde svar på spørgsmål om strategi og implementering</a:t>
            </a:r>
          </a:p>
          <a:p>
            <a:pPr marL="285750" indent="-285750">
              <a:buFont typeface="Arial" panose="020B0604020202020204" pitchFamily="34" charset="0"/>
              <a:buChar char="•"/>
            </a:pPr>
            <a:r>
              <a:rPr lang="da-DK" sz="1600" dirty="0"/>
              <a:t>Coache ledere af medarbejdere</a:t>
            </a:r>
          </a:p>
          <a:p>
            <a:pPr marL="285750" indent="-285750">
              <a:buFont typeface="Arial" panose="020B0604020202020204" pitchFamily="34" charset="0"/>
              <a:buChar char="•"/>
            </a:pPr>
            <a:r>
              <a:rPr lang="da-DK" sz="1600" dirty="0"/>
              <a:t>Deltage i tværorganisatoriske aktiviteter</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7" name="Pladsholder til indhold 2"/>
          <p:cNvSpPr txBox="1">
            <a:spLocks/>
          </p:cNvSpPr>
          <p:nvPr/>
        </p:nvSpPr>
        <p:spPr>
          <a:xfrm>
            <a:off x="4788024" y="3219822"/>
            <a:ext cx="4033836" cy="1420136"/>
          </a:xfrm>
          <a:prstGeom prst="rect">
            <a:avLst/>
          </a:prstGeom>
          <a:solidFill>
            <a:srgbClr val="F2F2F2">
              <a:alpha val="85098"/>
            </a:srgbClr>
          </a:solidFill>
        </p:spPr>
        <p:txBody>
          <a:bodyPr vert="horz" lIns="144000" tIns="72000" rIns="144000" bIns="14400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da-DK" sz="1600" b="1" dirty="0"/>
              <a:t>Arbejdsværdier</a:t>
            </a:r>
          </a:p>
          <a:p>
            <a:pPr marL="285750" indent="-285750">
              <a:buFont typeface="Arial" panose="020B0604020202020204" pitchFamily="34" charset="0"/>
              <a:buChar char="•"/>
            </a:pPr>
            <a:r>
              <a:rPr lang="da-DK" sz="1600" dirty="0"/>
              <a:t>Værdsætte ”ledere af medarbejderes” ledelsesarbejde</a:t>
            </a:r>
          </a:p>
          <a:p>
            <a:pPr marL="285750" indent="-285750">
              <a:buFont typeface="Arial" panose="020B0604020202020204" pitchFamily="34" charset="0"/>
              <a:buChar char="•"/>
            </a:pPr>
            <a:r>
              <a:rPr lang="da-DK" sz="1600" dirty="0"/>
              <a:t>Værdsætte ”ren ledelse”</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Tree>
    <p:extLst>
      <p:ext uri="{BB962C8B-B14F-4D97-AF65-F5344CB8AC3E}">
        <p14:creationId xmlns:p14="http://schemas.microsoft.com/office/powerpoint/2010/main" val="26511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C0273-4AFE-4FEE-8CE5-24F16DF3AE4E}"/>
              </a:ext>
            </a:extLst>
          </p:cNvPr>
          <p:cNvSpPr>
            <a:spLocks noGrp="1"/>
          </p:cNvSpPr>
          <p:nvPr>
            <p:ph type="title"/>
          </p:nvPr>
        </p:nvSpPr>
        <p:spPr/>
        <p:txBody>
          <a:bodyPr/>
          <a:lstStyle/>
          <a:p>
            <a:r>
              <a:rPr lang="da-DK" dirty="0"/>
              <a:t>Harvard Business School - Hospitalstesten</a:t>
            </a:r>
          </a:p>
        </p:txBody>
      </p:sp>
      <p:sp>
        <p:nvSpPr>
          <p:cNvPr id="4" name="Pladsholder til slidenummer 3">
            <a:extLst>
              <a:ext uri="{FF2B5EF4-FFF2-40B4-BE49-F238E27FC236}">
                <a16:creationId xmlns:a16="http://schemas.microsoft.com/office/drawing/2014/main" id="{1A122BF3-AA9F-4AFE-A60B-3A7695E3D60A}"/>
              </a:ext>
            </a:extLst>
          </p:cNvPr>
          <p:cNvSpPr>
            <a:spLocks noGrp="1"/>
          </p:cNvSpPr>
          <p:nvPr>
            <p:ph type="sldNum" sz="quarter" idx="12"/>
          </p:nvPr>
        </p:nvSpPr>
        <p:spPr/>
        <p:txBody>
          <a:bodyPr/>
          <a:lstStyle/>
          <a:p>
            <a:fld id="{BFF3CFDD-2D56-4519-B779-BFFEF2995BE6}" type="slidenum">
              <a:rPr lang="da-DK" smtClean="0">
                <a:solidFill>
                  <a:srgbClr val="000000"/>
                </a:solidFill>
              </a:rPr>
              <a:pPr/>
              <a:t>140</a:t>
            </a:fld>
            <a:endParaRPr lang="da-DK">
              <a:solidFill>
                <a:srgbClr val="000000"/>
              </a:solidFill>
            </a:endParaRPr>
          </a:p>
        </p:txBody>
      </p:sp>
      <p:sp>
        <p:nvSpPr>
          <p:cNvPr id="5" name="Pladsholder til indhold 4">
            <a:extLst>
              <a:ext uri="{FF2B5EF4-FFF2-40B4-BE49-F238E27FC236}">
                <a16:creationId xmlns:a16="http://schemas.microsoft.com/office/drawing/2014/main" id="{3684B88E-1BF1-4616-9CEC-A9D7AFD22567}"/>
              </a:ext>
            </a:extLst>
          </p:cNvPr>
          <p:cNvSpPr>
            <a:spLocks noGrp="1"/>
          </p:cNvSpPr>
          <p:nvPr>
            <p:ph sz="quarter" idx="13"/>
          </p:nvPr>
        </p:nvSpPr>
        <p:spPr/>
        <p:txBody>
          <a:bodyPr/>
          <a:lstStyle/>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r>
              <a:rPr lang="da-DK" b="1" dirty="0"/>
              <a:t>Hvor vil du helst indlægges?</a:t>
            </a:r>
          </a:p>
        </p:txBody>
      </p:sp>
      <p:pic>
        <p:nvPicPr>
          <p:cNvPr id="5122" name="Picture 2" descr="Fostering Psychological Safety in Mob Programming Teams | by Rosie  Highsmith | Medium">
            <a:extLst>
              <a:ext uri="{FF2B5EF4-FFF2-40B4-BE49-F238E27FC236}">
                <a16:creationId xmlns:a16="http://schemas.microsoft.com/office/drawing/2014/main" id="{9C306CB0-5090-468E-9738-BCB8DE3F31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7121" y="1203598"/>
            <a:ext cx="3610533" cy="33940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forbindelse 6">
            <a:extLst>
              <a:ext uri="{FF2B5EF4-FFF2-40B4-BE49-F238E27FC236}">
                <a16:creationId xmlns:a16="http://schemas.microsoft.com/office/drawing/2014/main" id="{ACF4A01F-B187-4493-9B85-C5DDB48B4DE4}"/>
              </a:ext>
            </a:extLst>
          </p:cNvPr>
          <p:cNvCxnSpPr/>
          <p:nvPr/>
        </p:nvCxnSpPr>
        <p:spPr>
          <a:xfrm>
            <a:off x="4237634" y="1347614"/>
            <a:ext cx="576064" cy="576064"/>
          </a:xfrm>
          <a:prstGeom prst="line">
            <a:avLst/>
          </a:prstGeom>
        </p:spPr>
        <p:style>
          <a:lnRef idx="1">
            <a:schemeClr val="dk1"/>
          </a:lnRef>
          <a:fillRef idx="0">
            <a:schemeClr val="dk1"/>
          </a:fillRef>
          <a:effectRef idx="0">
            <a:schemeClr val="dk1"/>
          </a:effectRef>
          <a:fontRef idx="minor">
            <a:schemeClr val="tx1"/>
          </a:fontRef>
        </p:style>
      </p:cxnSp>
      <p:cxnSp>
        <p:nvCxnSpPr>
          <p:cNvPr id="9" name="Lige forbindelse 8">
            <a:extLst>
              <a:ext uri="{FF2B5EF4-FFF2-40B4-BE49-F238E27FC236}">
                <a16:creationId xmlns:a16="http://schemas.microsoft.com/office/drawing/2014/main" id="{027E75A6-6840-4ED8-93F4-974691DD8F6E}"/>
              </a:ext>
            </a:extLst>
          </p:cNvPr>
          <p:cNvCxnSpPr>
            <a:cxnSpLocks/>
          </p:cNvCxnSpPr>
          <p:nvPr/>
        </p:nvCxnSpPr>
        <p:spPr>
          <a:xfrm>
            <a:off x="643105" y="1082011"/>
            <a:ext cx="288032" cy="348207"/>
          </a:xfrm>
          <a:prstGeom prst="line">
            <a:avLst/>
          </a:prstGeom>
        </p:spPr>
        <p:style>
          <a:lnRef idx="1">
            <a:schemeClr val="dk1"/>
          </a:lnRef>
          <a:fillRef idx="0">
            <a:schemeClr val="dk1"/>
          </a:fillRef>
          <a:effectRef idx="0">
            <a:schemeClr val="dk1"/>
          </a:effectRef>
          <a:fontRef idx="minor">
            <a:schemeClr val="tx1"/>
          </a:fontRef>
        </p:style>
      </p:cxnSp>
      <p:sp>
        <p:nvSpPr>
          <p:cNvPr id="8" name="Tekstfelt 7">
            <a:extLst>
              <a:ext uri="{FF2B5EF4-FFF2-40B4-BE49-F238E27FC236}">
                <a16:creationId xmlns:a16="http://schemas.microsoft.com/office/drawing/2014/main" id="{4C9F28A7-4DC8-49D9-84CB-B68D17AFCE92}"/>
              </a:ext>
            </a:extLst>
          </p:cNvPr>
          <p:cNvSpPr txBox="1"/>
          <p:nvPr/>
        </p:nvSpPr>
        <p:spPr>
          <a:xfrm>
            <a:off x="4427577" y="1884545"/>
            <a:ext cx="1122338" cy="830997"/>
          </a:xfrm>
          <a:prstGeom prst="rect">
            <a:avLst/>
          </a:prstGeom>
          <a:noFill/>
        </p:spPr>
        <p:txBody>
          <a:bodyPr wrap="square" rtlCol="0">
            <a:spAutoFit/>
          </a:bodyPr>
          <a:lstStyle/>
          <a:p>
            <a:r>
              <a:rPr lang="da-DK" sz="1200" dirty="0"/>
              <a:t>Antal fejl (fejlmedicinering) på 1000 dage</a:t>
            </a:r>
          </a:p>
        </p:txBody>
      </p:sp>
      <p:sp>
        <p:nvSpPr>
          <p:cNvPr id="11" name="Tekstfelt 10">
            <a:extLst>
              <a:ext uri="{FF2B5EF4-FFF2-40B4-BE49-F238E27FC236}">
                <a16:creationId xmlns:a16="http://schemas.microsoft.com/office/drawing/2014/main" id="{D7B1CB51-4896-4EDC-A7DE-CD1E93CEC4FE}"/>
              </a:ext>
            </a:extLst>
          </p:cNvPr>
          <p:cNvSpPr txBox="1"/>
          <p:nvPr/>
        </p:nvSpPr>
        <p:spPr>
          <a:xfrm>
            <a:off x="266415" y="755218"/>
            <a:ext cx="1122338" cy="369332"/>
          </a:xfrm>
          <a:prstGeom prst="rect">
            <a:avLst/>
          </a:prstGeom>
          <a:noFill/>
        </p:spPr>
        <p:txBody>
          <a:bodyPr wrap="square" rtlCol="0">
            <a:spAutoFit/>
          </a:bodyPr>
          <a:lstStyle/>
          <a:p>
            <a:r>
              <a:rPr lang="da-DK" sz="1200" dirty="0"/>
              <a:t>Afdeling</a:t>
            </a:r>
            <a:r>
              <a:rPr lang="da-DK" dirty="0"/>
              <a:t> </a:t>
            </a:r>
          </a:p>
        </p:txBody>
      </p:sp>
    </p:spTree>
    <p:extLst>
      <p:ext uri="{BB962C8B-B14F-4D97-AF65-F5344CB8AC3E}">
        <p14:creationId xmlns:p14="http://schemas.microsoft.com/office/powerpoint/2010/main" val="3678867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030AA3-185B-4A47-9FDA-3E5959299E52}"/>
              </a:ext>
            </a:extLst>
          </p:cNvPr>
          <p:cNvSpPr>
            <a:spLocks noGrp="1"/>
          </p:cNvSpPr>
          <p:nvPr>
            <p:ph type="title"/>
          </p:nvPr>
        </p:nvSpPr>
        <p:spPr>
          <a:xfrm>
            <a:off x="591162" y="528627"/>
            <a:ext cx="2001400" cy="675000"/>
          </a:xfrm>
        </p:spPr>
        <p:txBody>
          <a:bodyPr/>
          <a:lstStyle/>
          <a:p>
            <a:r>
              <a:rPr lang="en-US" dirty="0"/>
              <a:t>Definition</a:t>
            </a:r>
          </a:p>
        </p:txBody>
      </p:sp>
      <p:sp>
        <p:nvSpPr>
          <p:cNvPr id="7" name="Tekstfelt 6">
            <a:extLst>
              <a:ext uri="{FF2B5EF4-FFF2-40B4-BE49-F238E27FC236}">
                <a16:creationId xmlns:a16="http://schemas.microsoft.com/office/drawing/2014/main" id="{3A6F871E-F17B-401F-BD70-DFB482995E2A}"/>
              </a:ext>
            </a:extLst>
          </p:cNvPr>
          <p:cNvSpPr txBox="1"/>
          <p:nvPr/>
        </p:nvSpPr>
        <p:spPr>
          <a:xfrm>
            <a:off x="756000" y="1392723"/>
            <a:ext cx="4032024" cy="3267259"/>
          </a:xfrm>
          <a:prstGeom prst="rect">
            <a:avLst/>
          </a:prstGeom>
          <a:noFill/>
        </p:spPr>
        <p:txBody>
          <a:bodyPr vert="horz" lIns="0" tIns="0" rIns="0" bIns="0" rtlCol="0">
            <a:normAutofit/>
          </a:bodyPr>
          <a:lstStyle/>
          <a:p>
            <a:pPr marL="11430" marR="5080" indent="0">
              <a:spcBef>
                <a:spcPts val="80"/>
              </a:spcBef>
              <a:buClr>
                <a:schemeClr val="accent1"/>
              </a:buClr>
              <a:buFont typeface="Wingdings" pitchFamily="2" charset="2"/>
              <a:buNone/>
            </a:pPr>
            <a:r>
              <a:rPr lang="da-DK" i="1" spc="-5" dirty="0"/>
              <a:t>Psykologisk tryghed er en persons opfattelse </a:t>
            </a:r>
            <a:r>
              <a:rPr lang="da-DK" i="1" dirty="0"/>
              <a:t>af </a:t>
            </a:r>
            <a:r>
              <a:rPr lang="da-DK" i="1" spc="-5" dirty="0"/>
              <a:t>konsekvenserne </a:t>
            </a:r>
            <a:r>
              <a:rPr lang="da-DK" i="1" dirty="0"/>
              <a:t>af </a:t>
            </a:r>
            <a:br>
              <a:rPr lang="da-DK" i="1" dirty="0"/>
            </a:br>
            <a:r>
              <a:rPr lang="da-DK" i="1" dirty="0"/>
              <a:t>at </a:t>
            </a:r>
            <a:r>
              <a:rPr lang="da-DK" i="1" spc="-5" dirty="0"/>
              <a:t>tage interpersonelle risici </a:t>
            </a:r>
            <a:r>
              <a:rPr lang="da-DK" i="1" dirty="0"/>
              <a:t>i en</a:t>
            </a:r>
            <a:r>
              <a:rPr lang="da-DK" i="1" spc="-30" dirty="0"/>
              <a:t> </a:t>
            </a:r>
            <a:r>
              <a:rPr lang="da-DK" i="1" spc="-5" dirty="0"/>
              <a:t>bestemt sammenhæng. </a:t>
            </a:r>
            <a:r>
              <a:rPr lang="da-DK" spc="-5" dirty="0"/>
              <a:t>(</a:t>
            </a:r>
            <a:r>
              <a:rPr lang="da-DK" spc="-5" dirty="0" err="1"/>
              <a:t>Edmondson</a:t>
            </a:r>
            <a:r>
              <a:rPr lang="da-DK" spc="-5" dirty="0"/>
              <a:t>,</a:t>
            </a:r>
            <a:r>
              <a:rPr lang="da-DK" spc="5" dirty="0"/>
              <a:t> </a:t>
            </a:r>
            <a:r>
              <a:rPr lang="da-DK" spc="-10" dirty="0"/>
              <a:t>2019)</a:t>
            </a:r>
          </a:p>
          <a:p>
            <a:pPr marL="11430" marR="5080" indent="0">
              <a:spcBef>
                <a:spcPts val="80"/>
              </a:spcBef>
              <a:buClr>
                <a:schemeClr val="accent1"/>
              </a:buClr>
              <a:buFont typeface="Wingdings" pitchFamily="2" charset="2"/>
              <a:buNone/>
            </a:pPr>
            <a:endParaRPr lang="da-DK" spc="-10" dirty="0"/>
          </a:p>
          <a:p>
            <a:pPr marL="11430" marR="5080" indent="0">
              <a:spcBef>
                <a:spcPts val="80"/>
              </a:spcBef>
              <a:buClr>
                <a:schemeClr val="accent1"/>
              </a:buClr>
              <a:buFont typeface="Wingdings" pitchFamily="2" charset="2"/>
              <a:buNone/>
            </a:pPr>
            <a:r>
              <a:rPr lang="da-DK" spc="-10" dirty="0">
                <a:sym typeface="Wingdings" panose="05000000000000000000" pitchFamily="2" charset="2"/>
              </a:rPr>
              <a:t> </a:t>
            </a:r>
            <a:r>
              <a:rPr lang="da-DK" spc="-10" dirty="0"/>
              <a:t>At turde sige sin mening, komme med ideer og indrømme fejl</a:t>
            </a:r>
          </a:p>
        </p:txBody>
      </p:sp>
      <p:sp>
        <p:nvSpPr>
          <p:cNvPr id="4" name="Pladsholder til slidenummer 3">
            <a:extLst>
              <a:ext uri="{FF2B5EF4-FFF2-40B4-BE49-F238E27FC236}">
                <a16:creationId xmlns:a16="http://schemas.microsoft.com/office/drawing/2014/main" id="{55FDE5C4-8BE3-4808-8DBB-B35BF6652306}"/>
              </a:ext>
            </a:extLst>
          </p:cNvPr>
          <p:cNvSpPr>
            <a:spLocks noGrp="1"/>
          </p:cNvSpPr>
          <p:nvPr>
            <p:ph type="sldNum" sz="quarter" idx="12"/>
          </p:nvPr>
        </p:nvSpPr>
        <p:spPr>
          <a:xfrm>
            <a:off x="3779912" y="4758860"/>
            <a:ext cx="1081260" cy="459333"/>
          </a:xfrm>
        </p:spPr>
        <p:txBody>
          <a:bodyPr>
            <a:normAutofit/>
          </a:bodyPr>
          <a:lstStyle/>
          <a:p>
            <a:pPr>
              <a:spcAft>
                <a:spcPts val="600"/>
              </a:spcAft>
            </a:pPr>
            <a:fld id="{BFF3CFDD-2D56-4519-B779-BFFEF2995BE6}" type="slidenum">
              <a:rPr lang="da-DK" smtClean="0">
                <a:solidFill>
                  <a:srgbClr val="000000"/>
                </a:solidFill>
              </a:rPr>
              <a:pPr>
                <a:spcAft>
                  <a:spcPts val="600"/>
                </a:spcAft>
              </a:pPr>
              <a:t>141</a:t>
            </a:fld>
            <a:endParaRPr lang="da-DK" dirty="0">
              <a:solidFill>
                <a:srgbClr val="000000"/>
              </a:solidFill>
            </a:endParaRPr>
          </a:p>
        </p:txBody>
      </p:sp>
      <p:pic>
        <p:nvPicPr>
          <p:cNvPr id="5" name="Content Placeholder 4" descr="Få The Fearless Organization af Amy C. Edmondson som Hardback bog ...">
            <a:extLst>
              <a:ext uri="{FF2B5EF4-FFF2-40B4-BE49-F238E27FC236}">
                <a16:creationId xmlns:a16="http://schemas.microsoft.com/office/drawing/2014/main" id="{F65BA311-08DB-4273-AECD-E9E523FCFDE4}"/>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220072" y="339502"/>
            <a:ext cx="3024336" cy="4160463"/>
          </a:xfrm>
          <a:prstGeom prst="rect">
            <a:avLst/>
          </a:prstGeom>
          <a:solidFill>
            <a:srgbClr val="FFFFFF"/>
          </a:solidFill>
          <a:effectLst>
            <a:outerShdw blurRad="50800" dist="38100" dir="8100000" algn="tr" rotWithShape="0">
              <a:prstClr val="black">
                <a:alpha val="40000"/>
              </a:prstClr>
            </a:outerShdw>
          </a:effectLst>
        </p:spPr>
      </p:pic>
      <p:sp>
        <p:nvSpPr>
          <p:cNvPr id="8" name="Rektangel 7">
            <a:extLst>
              <a:ext uri="{FF2B5EF4-FFF2-40B4-BE49-F238E27FC236}">
                <a16:creationId xmlns:a16="http://schemas.microsoft.com/office/drawing/2014/main" id="{73EC9566-CEC2-432C-A656-170CD00739E6}"/>
              </a:ext>
            </a:extLst>
          </p:cNvPr>
          <p:cNvSpPr/>
          <p:nvPr/>
        </p:nvSpPr>
        <p:spPr>
          <a:xfrm>
            <a:off x="769709" y="977334"/>
            <a:ext cx="1223712" cy="81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725482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D29E2-2C28-44CB-8CF2-1A07900126A4}"/>
              </a:ext>
            </a:extLst>
          </p:cNvPr>
          <p:cNvSpPr>
            <a:spLocks noGrp="1"/>
          </p:cNvSpPr>
          <p:nvPr>
            <p:ph type="title"/>
          </p:nvPr>
        </p:nvSpPr>
        <p:spPr>
          <a:xfrm>
            <a:off x="0" y="353700"/>
            <a:ext cx="9143999" cy="675000"/>
          </a:xfrm>
        </p:spPr>
        <p:txBody>
          <a:bodyPr/>
          <a:lstStyle/>
          <a:p>
            <a:r>
              <a:rPr lang="da-DK" dirty="0"/>
              <a:t>Interpersonelle risici – selvbeskyttende adfærd</a:t>
            </a:r>
          </a:p>
        </p:txBody>
      </p:sp>
      <p:sp>
        <p:nvSpPr>
          <p:cNvPr id="4" name="Pladsholder til slidenummer 3">
            <a:extLst>
              <a:ext uri="{FF2B5EF4-FFF2-40B4-BE49-F238E27FC236}">
                <a16:creationId xmlns:a16="http://schemas.microsoft.com/office/drawing/2014/main" id="{F1262E8F-33BB-4CD9-ABF1-61722D759727}"/>
              </a:ext>
            </a:extLst>
          </p:cNvPr>
          <p:cNvSpPr>
            <a:spLocks noGrp="1"/>
          </p:cNvSpPr>
          <p:nvPr>
            <p:ph type="sldNum" sz="quarter" idx="4"/>
          </p:nvPr>
        </p:nvSpPr>
        <p:spPr/>
        <p:txBody>
          <a:bodyPr/>
          <a:lstStyle/>
          <a:p>
            <a:fld id="{BFF3CFDD-2D56-4519-B779-BFFEF2995BE6}" type="slidenum">
              <a:rPr lang="da-DK" smtClean="0">
                <a:solidFill>
                  <a:srgbClr val="000000"/>
                </a:solidFill>
              </a:rPr>
              <a:pPr/>
              <a:t>142</a:t>
            </a:fld>
            <a:endParaRPr lang="da-DK" dirty="0">
              <a:solidFill>
                <a:srgbClr val="000000"/>
              </a:solidFill>
            </a:endParaRPr>
          </a:p>
        </p:txBody>
      </p:sp>
      <p:pic>
        <p:nvPicPr>
          <p:cNvPr id="3076" name="Picture 4" descr="Social conformity: Why do we choose to go with the flow? — GLOBAL YOUNG  VOICES">
            <a:extLst>
              <a:ext uri="{FF2B5EF4-FFF2-40B4-BE49-F238E27FC236}">
                <a16:creationId xmlns:a16="http://schemas.microsoft.com/office/drawing/2014/main" id="{99767E57-4948-4EDD-BC81-C168FB6E9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9" y="1058626"/>
            <a:ext cx="4449979" cy="3503017"/>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indhold 6">
            <a:extLst>
              <a:ext uri="{FF2B5EF4-FFF2-40B4-BE49-F238E27FC236}">
                <a16:creationId xmlns:a16="http://schemas.microsoft.com/office/drawing/2014/main" id="{CC6E120E-4851-475D-BAEE-DE993F268529}"/>
              </a:ext>
            </a:extLst>
          </p:cNvPr>
          <p:cNvSpPr>
            <a:spLocks noGrp="1"/>
          </p:cNvSpPr>
          <p:nvPr>
            <p:ph idx="1"/>
          </p:nvPr>
        </p:nvSpPr>
        <p:spPr>
          <a:xfrm>
            <a:off x="539552" y="1058626"/>
            <a:ext cx="4176467" cy="3503017"/>
          </a:xfrm>
        </p:spPr>
        <p:txBody>
          <a:bodyPr/>
          <a:lstStyle/>
          <a:p>
            <a:r>
              <a:rPr lang="da-DK" b="1" dirty="0"/>
              <a:t>Ønsker ikke at fremstå som: </a:t>
            </a:r>
            <a:r>
              <a:rPr lang="da-DK" dirty="0"/>
              <a:t>Inkompetente, ubegavede, negative, ignorant, dumme, kritiske, besværlige osv.</a:t>
            </a:r>
          </a:p>
          <a:p>
            <a:endParaRPr lang="da-DK" dirty="0"/>
          </a:p>
          <a:p>
            <a:r>
              <a:rPr lang="da-DK" b="1" dirty="0"/>
              <a:t>Overvejer derfor: </a:t>
            </a:r>
          </a:p>
          <a:p>
            <a:r>
              <a:rPr lang="da-DK" dirty="0"/>
              <a:t>”Måske burde jeg vide det”</a:t>
            </a:r>
          </a:p>
          <a:p>
            <a:endParaRPr lang="da-DK" dirty="0"/>
          </a:p>
          <a:p>
            <a:r>
              <a:rPr lang="da-DK" dirty="0"/>
              <a:t>”Måske er det kun mig der ikke forstår det”</a:t>
            </a:r>
          </a:p>
          <a:p>
            <a:endParaRPr lang="da-DK" dirty="0"/>
          </a:p>
          <a:p>
            <a:r>
              <a:rPr lang="da-DK" dirty="0"/>
              <a:t>”Alle de andre ved det nok”</a:t>
            </a:r>
          </a:p>
          <a:p>
            <a:endParaRPr lang="da-DK" dirty="0"/>
          </a:p>
        </p:txBody>
      </p:sp>
    </p:spTree>
    <p:extLst>
      <p:ext uri="{BB962C8B-B14F-4D97-AF65-F5344CB8AC3E}">
        <p14:creationId xmlns:p14="http://schemas.microsoft.com/office/powerpoint/2010/main" val="14905820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9D2C5-A36D-4039-BFCC-585ED4415593}"/>
              </a:ext>
            </a:extLst>
          </p:cNvPr>
          <p:cNvSpPr>
            <a:spLocks noGrp="1"/>
          </p:cNvSpPr>
          <p:nvPr>
            <p:ph type="title"/>
          </p:nvPr>
        </p:nvSpPr>
        <p:spPr/>
        <p:txBody>
          <a:bodyPr/>
          <a:lstStyle/>
          <a:p>
            <a:r>
              <a:rPr lang="da-DK" dirty="0"/>
              <a:t>Gå sammen to-og-to</a:t>
            </a:r>
            <a:br>
              <a:rPr lang="da-DK" dirty="0"/>
            </a:br>
            <a:r>
              <a:rPr lang="da-DK" dirty="0"/>
              <a:t>Hvordan opleves det?</a:t>
            </a:r>
          </a:p>
        </p:txBody>
      </p:sp>
      <p:sp>
        <p:nvSpPr>
          <p:cNvPr id="3" name="Pladsholder til indhold 2">
            <a:extLst>
              <a:ext uri="{FF2B5EF4-FFF2-40B4-BE49-F238E27FC236}">
                <a16:creationId xmlns:a16="http://schemas.microsoft.com/office/drawing/2014/main" id="{090BCF4E-ADDC-4F79-878E-1717BA158792}"/>
              </a:ext>
            </a:extLst>
          </p:cNvPr>
          <p:cNvSpPr>
            <a:spLocks noGrp="1"/>
          </p:cNvSpPr>
          <p:nvPr>
            <p:ph idx="1"/>
          </p:nvPr>
        </p:nvSpPr>
        <p:spPr>
          <a:xfrm>
            <a:off x="4139706" y="1536466"/>
            <a:ext cx="4104702" cy="3411548"/>
          </a:xfrm>
        </p:spPr>
        <p:txBody>
          <a:bodyPr/>
          <a:lstStyle/>
          <a:p>
            <a:pPr marL="342900" indent="-342900">
              <a:buAutoNum type="arabicPeriod"/>
            </a:pPr>
            <a:r>
              <a:rPr lang="da-DK" dirty="0"/>
              <a:t>Del en situation, hvor du har følt dig utryg og det afholdte dig for at sige din mening</a:t>
            </a:r>
            <a:br>
              <a:rPr lang="da-DK" dirty="0"/>
            </a:br>
            <a:endParaRPr lang="da-DK" dirty="0"/>
          </a:p>
          <a:p>
            <a:pPr marL="342900" indent="-342900">
              <a:buAutoNum type="arabicPeriod"/>
            </a:pPr>
            <a:r>
              <a:rPr lang="da-DK" dirty="0"/>
              <a:t>Del en situation, hvor du har følt dig utryg, men du overvandt det og kom frem med din mening</a:t>
            </a:r>
            <a:br>
              <a:rPr lang="da-DK" dirty="0"/>
            </a:br>
            <a:endParaRPr lang="da-DK" dirty="0"/>
          </a:p>
          <a:p>
            <a:pPr marL="342900" indent="-342900">
              <a:buAutoNum type="arabicPeriod"/>
            </a:pPr>
            <a:r>
              <a:rPr lang="da-DK" dirty="0"/>
              <a:t>Del en situation, hvor du har følt dig tryg til at sige din mening</a:t>
            </a:r>
          </a:p>
        </p:txBody>
      </p:sp>
      <p:pic>
        <p:nvPicPr>
          <p:cNvPr id="6" name="Grafik 5" descr="Chat med massiv udfyldning">
            <a:extLst>
              <a:ext uri="{FF2B5EF4-FFF2-40B4-BE49-F238E27FC236}">
                <a16:creationId xmlns:a16="http://schemas.microsoft.com/office/drawing/2014/main" id="{8B9953AA-1AE4-4F83-A05F-0B915613E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592" y="1190586"/>
            <a:ext cx="2664296" cy="2664296"/>
          </a:xfrm>
          <a:prstGeom prst="rect">
            <a:avLst/>
          </a:prstGeom>
        </p:spPr>
      </p:pic>
    </p:spTree>
    <p:extLst>
      <p:ext uri="{BB962C8B-B14F-4D97-AF65-F5344CB8AC3E}">
        <p14:creationId xmlns:p14="http://schemas.microsoft.com/office/powerpoint/2010/main" val="30366777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86E082-AA90-40A0-92B6-C85AE81D65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89" y="267494"/>
            <a:ext cx="4132354" cy="17801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illedresultat for the google aristotle proje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7" name="Picture 2" descr="Billedresultat for aristotl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4072" y="699542"/>
            <a:ext cx="3421856" cy="4032448"/>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40588888-BDE9-4110-AA50-85D98BC898DC}"/>
              </a:ext>
            </a:extLst>
          </p:cNvPr>
          <p:cNvSpPr txBox="1"/>
          <p:nvPr/>
        </p:nvSpPr>
        <p:spPr>
          <a:xfrm>
            <a:off x="425682" y="2047652"/>
            <a:ext cx="4170974" cy="2616101"/>
          </a:xfrm>
          <a:prstGeom prst="rect">
            <a:avLst/>
          </a:prstGeom>
          <a:noFill/>
        </p:spPr>
        <p:txBody>
          <a:bodyPr wrap="square" rtlCol="0">
            <a:spAutoFit/>
          </a:bodyPr>
          <a:lstStyle/>
          <a:p>
            <a:r>
              <a:rPr lang="da-DK" b="1" dirty="0"/>
              <a:t>Project </a:t>
            </a:r>
            <a:r>
              <a:rPr lang="da-DK" b="1" dirty="0" err="1"/>
              <a:t>Aristotle</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sz="1600" dirty="0"/>
              <a:t>Psykologisk tryghed fremmer effektivitet og skaber </a:t>
            </a:r>
            <a:r>
              <a:rPr lang="da-DK" sz="1600" dirty="0" err="1"/>
              <a:t>højtperformende</a:t>
            </a:r>
            <a:r>
              <a:rPr lang="da-DK" sz="1600" dirty="0"/>
              <a:t> teams</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Det vigtigste er Gruppenormer! </a:t>
            </a:r>
            <a:br>
              <a:rPr lang="da-DK" sz="1600" dirty="0"/>
            </a:br>
            <a:r>
              <a:rPr lang="da-DK" sz="1600" dirty="0"/>
              <a:t>Ikke den enkeltes personlighed eller sætte det rette hold</a:t>
            </a:r>
            <a:endParaRPr lang="da-DK" sz="1600" kern="1200" dirty="0">
              <a:solidFill>
                <a:schemeClr val="tx1"/>
              </a:solidFill>
              <a:effectLst/>
              <a:latin typeface="+mn-lt"/>
              <a:ea typeface="+mn-ea"/>
              <a:cs typeface="+mn-cs"/>
            </a:endParaRPr>
          </a:p>
          <a:p>
            <a:r>
              <a:rPr lang="da-DK" sz="1600" dirty="0"/>
              <a:t> </a:t>
            </a:r>
          </a:p>
        </p:txBody>
      </p:sp>
    </p:spTree>
    <p:extLst>
      <p:ext uri="{BB962C8B-B14F-4D97-AF65-F5344CB8AC3E}">
        <p14:creationId xmlns:p14="http://schemas.microsoft.com/office/powerpoint/2010/main" val="39652542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52536" y="-92546"/>
            <a:ext cx="10081120" cy="5544616"/>
          </a:xfrm>
          <a:prstGeom prst="rect">
            <a:avLst/>
          </a:prstGeom>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chemeClr val="bg1"/>
              </a:solidFill>
            </a:endParaRPr>
          </a:p>
        </p:txBody>
      </p:sp>
      <p:sp>
        <p:nvSpPr>
          <p:cNvPr id="2" name="Titel 1"/>
          <p:cNvSpPr>
            <a:spLocks noGrp="1"/>
          </p:cNvSpPr>
          <p:nvPr>
            <p:ph type="title"/>
          </p:nvPr>
        </p:nvSpPr>
        <p:spPr>
          <a:xfrm>
            <a:off x="395536" y="123478"/>
            <a:ext cx="8341096" cy="675000"/>
          </a:xfrm>
        </p:spPr>
        <p:txBody>
          <a:bodyPr>
            <a:normAutofit/>
          </a:bodyPr>
          <a:lstStyle/>
          <a:p>
            <a:r>
              <a:rPr lang="da-DK" dirty="0"/>
              <a:t>Psykologisk tryghed i dit team</a:t>
            </a:r>
            <a:br>
              <a:rPr lang="da-DK" dirty="0"/>
            </a:br>
            <a:r>
              <a:rPr lang="da-DK" sz="1400" dirty="0"/>
              <a:t>(Kilde, Google Aristoteles </a:t>
            </a:r>
            <a:r>
              <a:rPr lang="da-DK" sz="1400" dirty="0" err="1"/>
              <a:t>project</a:t>
            </a:r>
            <a:r>
              <a:rPr lang="da-DK" sz="1400" dirty="0"/>
              <a:t>)</a:t>
            </a:r>
          </a:p>
        </p:txBody>
      </p:sp>
      <p:sp>
        <p:nvSpPr>
          <p:cNvPr id="4" name="Rektangel 3"/>
          <p:cNvSpPr/>
          <p:nvPr/>
        </p:nvSpPr>
        <p:spPr>
          <a:xfrm>
            <a:off x="241975" y="1059582"/>
            <a:ext cx="8676456" cy="3754874"/>
          </a:xfrm>
          <a:prstGeom prst="rect">
            <a:avLst/>
          </a:prstGeom>
        </p:spPr>
        <p:txBody>
          <a:bodyPr wrap="square">
            <a:spAutoFit/>
          </a:bodyPr>
          <a:lstStyle/>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Hvis du laver en fejl i dit team, bliver det ofte brugt mod dig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er muligt for medlemmer i dit team at italesætte problemer og svære situationer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Nogle personer i dit team afviser andre fordi de er anderledes (1-5)? </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føles sikkert at tage en chance på dit team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er svært at bede om hjælp fra andre medlemmer af dit team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Ingen på dit team ville bevidst opføre sig på en måde, der underminerer min indsats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Ved at arbejde med medlemmer i mit team, bliver mine unikke kompetencer og evner værdsat og benyttet (1-5)?</a:t>
            </a:r>
          </a:p>
          <a:p>
            <a:pPr marL="171450" lvl="0" indent="-171450">
              <a:buFont typeface="Arial" panose="020B0604020202020204" pitchFamily="34" charset="0"/>
              <a:buChar char="•"/>
            </a:pPr>
            <a:endParaRPr lang="da-DK" sz="1400" dirty="0">
              <a:solidFill>
                <a:schemeClr val="bg1"/>
              </a:solidFill>
            </a:endParaRPr>
          </a:p>
          <a:p>
            <a:pPr lvl="2"/>
            <a:endParaRPr lang="da-DK" sz="1400" dirty="0">
              <a:solidFill>
                <a:schemeClr val="bg1"/>
              </a:solidFill>
            </a:endParaRPr>
          </a:p>
        </p:txBody>
      </p:sp>
    </p:spTree>
    <p:extLst>
      <p:ext uri="{BB962C8B-B14F-4D97-AF65-F5344CB8AC3E}">
        <p14:creationId xmlns:p14="http://schemas.microsoft.com/office/powerpoint/2010/main" val="32907249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Høj psykologisk tryghed</a:t>
            </a:r>
          </a:p>
        </p:txBody>
      </p:sp>
      <p:sp>
        <p:nvSpPr>
          <p:cNvPr id="3" name="Pladsholder til indhold 2"/>
          <p:cNvSpPr>
            <a:spLocks noGrp="1"/>
          </p:cNvSpPr>
          <p:nvPr>
            <p:ph idx="1"/>
          </p:nvPr>
        </p:nvSpPr>
        <p:spPr/>
        <p:txBody>
          <a:bodyPr/>
          <a:lstStyle/>
          <a:p>
            <a:endParaRPr lang="da-DK" dirty="0"/>
          </a:p>
          <a:p>
            <a:pPr marL="285750" indent="-285750">
              <a:buFont typeface="Arial" panose="020B0604020202020204" pitchFamily="34" charset="0"/>
              <a:buChar char="•"/>
            </a:pPr>
            <a:r>
              <a:rPr lang="da-DK" dirty="0"/>
              <a:t>Læring – og villighed til at prøve nyt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Risikostyring &amp; fejlhåndtering</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Innovation - idegenerering</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Jobtilfredshed &amp; trivsel</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algn="r"/>
            <a:r>
              <a:rPr lang="da-DK" sz="1200" dirty="0" err="1"/>
              <a:t>Edmonson</a:t>
            </a:r>
            <a:r>
              <a:rPr lang="da-DK" sz="1200" dirty="0"/>
              <a:t> (</a:t>
            </a:r>
            <a:r>
              <a:rPr lang="da-DK" sz="1200" dirty="0">
                <a:hlinkClick r:id="rId3">
                  <a:extLst>
                    <a:ext uri="{A12FA001-AC4F-418D-AE19-62706E023703}">
                      <ahyp:hlinkClr xmlns:ahyp="http://schemas.microsoft.com/office/drawing/2018/hyperlinkcolor" val="tx"/>
                    </a:ext>
                  </a:extLst>
                </a:hlinkClick>
              </a:rPr>
              <a:t>https://www.youtube.com/watch?v=LF1253YhEc8</a:t>
            </a:r>
            <a:r>
              <a:rPr lang="da-DK" sz="1200" dirty="0"/>
              <a:t> )</a:t>
            </a:r>
          </a:p>
        </p:txBody>
      </p:sp>
      <p:sp>
        <p:nvSpPr>
          <p:cNvPr id="4" name="Pladsholder til diasnummer 3"/>
          <p:cNvSpPr>
            <a:spLocks noGrp="1"/>
          </p:cNvSpPr>
          <p:nvPr>
            <p:ph type="sldNum" sz="quarter" idx="4"/>
          </p:nvPr>
        </p:nvSpPr>
        <p:spPr/>
        <p:txBody>
          <a:bodyPr/>
          <a:lstStyle/>
          <a:p>
            <a:endParaRPr lang="da-DK" dirty="0">
              <a:solidFill>
                <a:schemeClr val="bg1"/>
              </a:solidFill>
            </a:endParaRPr>
          </a:p>
        </p:txBody>
      </p:sp>
      <p:pic>
        <p:nvPicPr>
          <p:cNvPr id="4098" name="Picture 2" descr="Harvard Professor Amy Edmondson on psychological safety | Quentic">
            <a:extLst>
              <a:ext uri="{FF2B5EF4-FFF2-40B4-BE49-F238E27FC236}">
                <a16:creationId xmlns:a16="http://schemas.microsoft.com/office/drawing/2014/main" id="{6E057AF7-31A8-436D-AAD0-DADED099A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4210" y="1307963"/>
            <a:ext cx="3432175" cy="257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289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AEFA43A-AE95-4594-BEA8-1E43357149BB}"/>
              </a:ext>
            </a:extLst>
          </p:cNvPr>
          <p:cNvSpPr/>
          <p:nvPr/>
        </p:nvSpPr>
        <p:spPr>
          <a:xfrm>
            <a:off x="3424" y="1461671"/>
            <a:ext cx="9140576" cy="288032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4B19DBAE-8362-4C63-A10C-EB7DFAF5F039}"/>
              </a:ext>
            </a:extLst>
          </p:cNvPr>
          <p:cNvSpPr>
            <a:spLocks noGrp="1"/>
          </p:cNvSpPr>
          <p:nvPr>
            <p:ph type="title"/>
          </p:nvPr>
        </p:nvSpPr>
        <p:spPr/>
        <p:txBody>
          <a:bodyPr/>
          <a:lstStyle/>
          <a:p>
            <a:r>
              <a:rPr lang="da-DK" dirty="0"/>
              <a:t>Psykologisk tryghed/sikkerhed</a:t>
            </a:r>
          </a:p>
        </p:txBody>
      </p:sp>
      <p:sp>
        <p:nvSpPr>
          <p:cNvPr id="4" name="Pladsholder til slidenummer 3">
            <a:extLst>
              <a:ext uri="{FF2B5EF4-FFF2-40B4-BE49-F238E27FC236}">
                <a16:creationId xmlns:a16="http://schemas.microsoft.com/office/drawing/2014/main" id="{9A705D37-8969-4FDA-B4BC-29EC91230462}"/>
              </a:ext>
            </a:extLst>
          </p:cNvPr>
          <p:cNvSpPr>
            <a:spLocks noGrp="1"/>
          </p:cNvSpPr>
          <p:nvPr>
            <p:ph type="sldNum" sz="quarter" idx="12"/>
          </p:nvPr>
        </p:nvSpPr>
        <p:spPr/>
        <p:txBody>
          <a:bodyPr/>
          <a:lstStyle/>
          <a:p>
            <a:fld id="{BFF3CFDD-2D56-4519-B779-BFFEF2995BE6}" type="slidenum">
              <a:rPr lang="da-DK" smtClean="0">
                <a:solidFill>
                  <a:srgbClr val="000000"/>
                </a:solidFill>
              </a:rPr>
              <a:pPr/>
              <a:t>147</a:t>
            </a:fld>
            <a:endParaRPr lang="da-DK">
              <a:solidFill>
                <a:srgbClr val="000000"/>
              </a:solidFill>
            </a:endParaRPr>
          </a:p>
        </p:txBody>
      </p:sp>
      <p:graphicFrame>
        <p:nvGraphicFramePr>
          <p:cNvPr id="10" name="Tabel 10">
            <a:extLst>
              <a:ext uri="{FF2B5EF4-FFF2-40B4-BE49-F238E27FC236}">
                <a16:creationId xmlns:a16="http://schemas.microsoft.com/office/drawing/2014/main" id="{1DE8DA14-F939-4669-BBB6-7936A2E2E9F2}"/>
              </a:ext>
            </a:extLst>
          </p:cNvPr>
          <p:cNvGraphicFramePr>
            <a:graphicFrameLocks noGrp="1"/>
          </p:cNvGraphicFramePr>
          <p:nvPr/>
        </p:nvGraphicFramePr>
        <p:xfrm>
          <a:off x="2339752" y="2139702"/>
          <a:ext cx="5061538" cy="1806940"/>
        </p:xfrm>
        <a:graphic>
          <a:graphicData uri="http://schemas.openxmlformats.org/drawingml/2006/table">
            <a:tbl>
              <a:tblPr>
                <a:tableStyleId>{5C22544A-7EE6-4342-B048-85BDC9FD1C3A}</a:tableStyleId>
              </a:tblPr>
              <a:tblGrid>
                <a:gridCol w="2530769">
                  <a:extLst>
                    <a:ext uri="{9D8B030D-6E8A-4147-A177-3AD203B41FA5}">
                      <a16:colId xmlns:a16="http://schemas.microsoft.com/office/drawing/2014/main" val="3213584117"/>
                    </a:ext>
                  </a:extLst>
                </a:gridCol>
                <a:gridCol w="2530769">
                  <a:extLst>
                    <a:ext uri="{9D8B030D-6E8A-4147-A177-3AD203B41FA5}">
                      <a16:colId xmlns:a16="http://schemas.microsoft.com/office/drawing/2014/main" val="4203113496"/>
                    </a:ext>
                  </a:extLst>
                </a:gridCol>
              </a:tblGrid>
              <a:tr h="935245">
                <a:tc>
                  <a:txBody>
                    <a:bodyPr/>
                    <a:lstStyle/>
                    <a:p>
                      <a:pPr algn="ctr"/>
                      <a:r>
                        <a:rPr lang="da-DK" b="0" dirty="0" err="1"/>
                        <a:t>Comfort</a:t>
                      </a:r>
                      <a:r>
                        <a:rPr lang="da-DK" b="0" dirty="0"/>
                        <a:t> zone</a:t>
                      </a:r>
                    </a:p>
                  </a:txBody>
                  <a:tcPr anchor="ctr"/>
                </a:tc>
                <a:tc>
                  <a:txBody>
                    <a:bodyPr/>
                    <a:lstStyle/>
                    <a:p>
                      <a:pPr algn="ctr"/>
                      <a:r>
                        <a:rPr lang="da-DK" b="0" dirty="0">
                          <a:solidFill>
                            <a:srgbClr val="00B050"/>
                          </a:solidFill>
                        </a:rPr>
                        <a:t>Learning &amp; High performance zone</a:t>
                      </a:r>
                    </a:p>
                  </a:txBody>
                  <a:tcPr anchor="ctr"/>
                </a:tc>
                <a:extLst>
                  <a:ext uri="{0D108BD9-81ED-4DB2-BD59-A6C34878D82A}">
                    <a16:rowId xmlns:a16="http://schemas.microsoft.com/office/drawing/2014/main" val="1971242593"/>
                  </a:ext>
                </a:extLst>
              </a:tr>
              <a:tr h="871695">
                <a:tc>
                  <a:txBody>
                    <a:bodyPr/>
                    <a:lstStyle/>
                    <a:p>
                      <a:pPr algn="ctr"/>
                      <a:r>
                        <a:rPr lang="da-DK" b="0" dirty="0" err="1"/>
                        <a:t>Apathy</a:t>
                      </a:r>
                      <a:r>
                        <a:rPr lang="da-DK" b="0" dirty="0"/>
                        <a:t> zone</a:t>
                      </a:r>
                    </a:p>
                  </a:txBody>
                  <a:tcPr anchor="ctr"/>
                </a:tc>
                <a:tc>
                  <a:txBody>
                    <a:bodyPr/>
                    <a:lstStyle/>
                    <a:p>
                      <a:pPr algn="ctr"/>
                      <a:r>
                        <a:rPr lang="da-DK" b="0" dirty="0" err="1">
                          <a:solidFill>
                            <a:srgbClr val="FF0000"/>
                          </a:solidFill>
                        </a:rPr>
                        <a:t>Anxiety</a:t>
                      </a:r>
                      <a:r>
                        <a:rPr lang="da-DK" b="0" dirty="0">
                          <a:solidFill>
                            <a:srgbClr val="FF0000"/>
                          </a:solidFill>
                        </a:rPr>
                        <a:t> zone</a:t>
                      </a:r>
                    </a:p>
                  </a:txBody>
                  <a:tcPr anchor="ctr"/>
                </a:tc>
                <a:extLst>
                  <a:ext uri="{0D108BD9-81ED-4DB2-BD59-A6C34878D82A}">
                    <a16:rowId xmlns:a16="http://schemas.microsoft.com/office/drawing/2014/main" val="1476882804"/>
                  </a:ext>
                </a:extLst>
              </a:tr>
            </a:tbl>
          </a:graphicData>
        </a:graphic>
      </p:graphicFrame>
      <p:sp>
        <p:nvSpPr>
          <p:cNvPr id="12" name="Tekstfelt 11">
            <a:extLst>
              <a:ext uri="{FF2B5EF4-FFF2-40B4-BE49-F238E27FC236}">
                <a16:creationId xmlns:a16="http://schemas.microsoft.com/office/drawing/2014/main" id="{374A49E0-45A7-40D5-B94E-01A5089828AE}"/>
              </a:ext>
            </a:extLst>
          </p:cNvPr>
          <p:cNvSpPr txBox="1"/>
          <p:nvPr/>
        </p:nvSpPr>
        <p:spPr>
          <a:xfrm>
            <a:off x="2221251" y="1674175"/>
            <a:ext cx="661816" cy="307777"/>
          </a:xfrm>
          <a:prstGeom prst="rect">
            <a:avLst/>
          </a:prstGeom>
          <a:noFill/>
        </p:spPr>
        <p:txBody>
          <a:bodyPr wrap="square" rtlCol="0">
            <a:spAutoFit/>
          </a:bodyPr>
          <a:lstStyle/>
          <a:p>
            <a:r>
              <a:rPr lang="da-DK" sz="1400" dirty="0"/>
              <a:t>Lav </a:t>
            </a:r>
          </a:p>
        </p:txBody>
      </p:sp>
      <p:sp>
        <p:nvSpPr>
          <p:cNvPr id="15" name="Tekstfelt 14">
            <a:extLst>
              <a:ext uri="{FF2B5EF4-FFF2-40B4-BE49-F238E27FC236}">
                <a16:creationId xmlns:a16="http://schemas.microsoft.com/office/drawing/2014/main" id="{B36A2652-895B-4D48-857B-BFB1DA248F9F}"/>
              </a:ext>
            </a:extLst>
          </p:cNvPr>
          <p:cNvSpPr txBox="1"/>
          <p:nvPr/>
        </p:nvSpPr>
        <p:spPr>
          <a:xfrm>
            <a:off x="6915515" y="1666485"/>
            <a:ext cx="738408" cy="307777"/>
          </a:xfrm>
          <a:prstGeom prst="rect">
            <a:avLst/>
          </a:prstGeom>
          <a:noFill/>
        </p:spPr>
        <p:txBody>
          <a:bodyPr wrap="square" rtlCol="0">
            <a:spAutoFit/>
          </a:bodyPr>
          <a:lstStyle/>
          <a:p>
            <a:r>
              <a:rPr lang="da-DK" sz="1400" dirty="0"/>
              <a:t>Høj</a:t>
            </a:r>
          </a:p>
        </p:txBody>
      </p:sp>
      <p:sp>
        <p:nvSpPr>
          <p:cNvPr id="16" name="Tekstfelt 15">
            <a:extLst>
              <a:ext uri="{FF2B5EF4-FFF2-40B4-BE49-F238E27FC236}">
                <a16:creationId xmlns:a16="http://schemas.microsoft.com/office/drawing/2014/main" id="{F57557FF-AE49-40A4-95C0-AAD6D27A3DF4}"/>
              </a:ext>
            </a:extLst>
          </p:cNvPr>
          <p:cNvSpPr txBox="1"/>
          <p:nvPr/>
        </p:nvSpPr>
        <p:spPr>
          <a:xfrm>
            <a:off x="1684358" y="2139702"/>
            <a:ext cx="536893" cy="307777"/>
          </a:xfrm>
          <a:prstGeom prst="rect">
            <a:avLst/>
          </a:prstGeom>
          <a:noFill/>
        </p:spPr>
        <p:txBody>
          <a:bodyPr wrap="square" rtlCol="0">
            <a:spAutoFit/>
          </a:bodyPr>
          <a:lstStyle/>
          <a:p>
            <a:r>
              <a:rPr lang="da-DK" sz="1400" dirty="0"/>
              <a:t>Høj </a:t>
            </a:r>
          </a:p>
        </p:txBody>
      </p:sp>
      <p:sp>
        <p:nvSpPr>
          <p:cNvPr id="17" name="Tekstfelt 16">
            <a:extLst>
              <a:ext uri="{FF2B5EF4-FFF2-40B4-BE49-F238E27FC236}">
                <a16:creationId xmlns:a16="http://schemas.microsoft.com/office/drawing/2014/main" id="{B79C9B2D-1CC9-432E-A49E-BF0B18D10D09}"/>
              </a:ext>
            </a:extLst>
          </p:cNvPr>
          <p:cNvSpPr txBox="1"/>
          <p:nvPr/>
        </p:nvSpPr>
        <p:spPr>
          <a:xfrm>
            <a:off x="1684358" y="3702337"/>
            <a:ext cx="915214" cy="307777"/>
          </a:xfrm>
          <a:prstGeom prst="rect">
            <a:avLst/>
          </a:prstGeom>
          <a:noFill/>
        </p:spPr>
        <p:txBody>
          <a:bodyPr wrap="square" rtlCol="0">
            <a:spAutoFit/>
          </a:bodyPr>
          <a:lstStyle/>
          <a:p>
            <a:r>
              <a:rPr lang="da-DK" sz="1400" dirty="0"/>
              <a:t>Lav</a:t>
            </a:r>
          </a:p>
        </p:txBody>
      </p:sp>
      <p:sp>
        <p:nvSpPr>
          <p:cNvPr id="14" name="Tekstfelt 13">
            <a:extLst>
              <a:ext uri="{FF2B5EF4-FFF2-40B4-BE49-F238E27FC236}">
                <a16:creationId xmlns:a16="http://schemas.microsoft.com/office/drawing/2014/main" id="{6E0C3654-E9E7-4AC8-A6D3-EB2FD0551EF4}"/>
              </a:ext>
            </a:extLst>
          </p:cNvPr>
          <p:cNvSpPr txBox="1"/>
          <p:nvPr/>
        </p:nvSpPr>
        <p:spPr>
          <a:xfrm>
            <a:off x="4045684" y="1618382"/>
            <a:ext cx="1656184" cy="369332"/>
          </a:xfrm>
          <a:prstGeom prst="rect">
            <a:avLst/>
          </a:prstGeom>
          <a:noFill/>
        </p:spPr>
        <p:txBody>
          <a:bodyPr wrap="square" rtlCol="0">
            <a:spAutoFit/>
          </a:bodyPr>
          <a:lstStyle/>
          <a:p>
            <a:r>
              <a:rPr lang="da-DK" sz="1400" dirty="0"/>
              <a:t>Præstationskrav</a:t>
            </a:r>
            <a:r>
              <a:rPr lang="da-DK" dirty="0"/>
              <a:t> </a:t>
            </a:r>
          </a:p>
        </p:txBody>
      </p:sp>
      <p:sp>
        <p:nvSpPr>
          <p:cNvPr id="18" name="Tekstfelt 17">
            <a:extLst>
              <a:ext uri="{FF2B5EF4-FFF2-40B4-BE49-F238E27FC236}">
                <a16:creationId xmlns:a16="http://schemas.microsoft.com/office/drawing/2014/main" id="{C7171A68-EE57-433D-ABF4-287DC10B30B3}"/>
              </a:ext>
            </a:extLst>
          </p:cNvPr>
          <p:cNvSpPr txBox="1"/>
          <p:nvPr/>
        </p:nvSpPr>
        <p:spPr>
          <a:xfrm>
            <a:off x="1176101" y="2749085"/>
            <a:ext cx="1553405" cy="523220"/>
          </a:xfrm>
          <a:prstGeom prst="rect">
            <a:avLst/>
          </a:prstGeom>
          <a:noFill/>
        </p:spPr>
        <p:txBody>
          <a:bodyPr wrap="square" rtlCol="0">
            <a:spAutoFit/>
          </a:bodyPr>
          <a:lstStyle/>
          <a:p>
            <a:r>
              <a:rPr lang="da-DK" sz="1400" dirty="0"/>
              <a:t>Psykologisk tryghed </a:t>
            </a:r>
          </a:p>
        </p:txBody>
      </p:sp>
    </p:spTree>
    <p:extLst>
      <p:ext uri="{BB962C8B-B14F-4D97-AF65-F5344CB8AC3E}">
        <p14:creationId xmlns:p14="http://schemas.microsoft.com/office/powerpoint/2010/main" val="21142652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2B5978C-9F27-4C27-A886-34B45060F930}"/>
              </a:ext>
            </a:extLst>
          </p:cNvPr>
          <p:cNvSpPr>
            <a:spLocks noGrp="1"/>
          </p:cNvSpPr>
          <p:nvPr>
            <p:ph idx="1"/>
          </p:nvPr>
        </p:nvSpPr>
        <p:spPr>
          <a:xfrm>
            <a:off x="372773" y="3177600"/>
            <a:ext cx="4536080" cy="291579"/>
          </a:xfrm>
        </p:spPr>
        <p:txBody>
          <a:bodyPr/>
          <a:lstStyle/>
          <a:p>
            <a:r>
              <a:rPr lang="da-DK" sz="1000" dirty="0"/>
              <a:t>Rumfærgerne: </a:t>
            </a:r>
            <a:r>
              <a:rPr lang="da-DK" sz="1000" dirty="0" err="1"/>
              <a:t>Challenger</a:t>
            </a:r>
            <a:r>
              <a:rPr lang="da-DK" sz="1000" dirty="0"/>
              <a:t> / Columbia </a:t>
            </a:r>
          </a:p>
        </p:txBody>
      </p:sp>
      <p:sp>
        <p:nvSpPr>
          <p:cNvPr id="4" name="Pladsholder til slidenummer 3">
            <a:extLst>
              <a:ext uri="{FF2B5EF4-FFF2-40B4-BE49-F238E27FC236}">
                <a16:creationId xmlns:a16="http://schemas.microsoft.com/office/drawing/2014/main" id="{BD9D2E2A-6CBF-4F7B-BC1A-0208DCB7C067}"/>
              </a:ext>
            </a:extLst>
          </p:cNvPr>
          <p:cNvSpPr>
            <a:spLocks noGrp="1"/>
          </p:cNvSpPr>
          <p:nvPr>
            <p:ph type="sldNum" sz="quarter" idx="12"/>
          </p:nvPr>
        </p:nvSpPr>
        <p:spPr/>
        <p:txBody>
          <a:bodyPr/>
          <a:lstStyle/>
          <a:p>
            <a:fld id="{BFF3CFDD-2D56-4519-B779-BFFEF2995BE6}" type="slidenum">
              <a:rPr lang="da-DK" smtClean="0">
                <a:solidFill>
                  <a:srgbClr val="000000"/>
                </a:solidFill>
              </a:rPr>
              <a:pPr/>
              <a:t>148</a:t>
            </a:fld>
            <a:endParaRPr lang="da-DK">
              <a:solidFill>
                <a:srgbClr val="000000"/>
              </a:solidFill>
            </a:endParaRPr>
          </a:p>
        </p:txBody>
      </p:sp>
      <p:pic>
        <p:nvPicPr>
          <p:cNvPr id="1026" name="Picture 2" descr="Space Shuttle Challenger Disaster - HISTORY">
            <a:extLst>
              <a:ext uri="{FF2B5EF4-FFF2-40B4-BE49-F238E27FC236}">
                <a16:creationId xmlns:a16="http://schemas.microsoft.com/office/drawing/2014/main" id="{BACDC746-6F0A-46CA-9A6B-839223133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99542"/>
            <a:ext cx="4297671" cy="2417440"/>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descr="Et billede, der indeholder tekst, skærmbillede&#10;&#10;Automatisk genereret beskrivelse">
            <a:extLst>
              <a:ext uri="{FF2B5EF4-FFF2-40B4-BE49-F238E27FC236}">
                <a16:creationId xmlns:a16="http://schemas.microsoft.com/office/drawing/2014/main" id="{549E2DE5-7AB5-419F-91B5-2D5964163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12929"/>
            <a:ext cx="2376413" cy="4735085"/>
          </a:xfrm>
          <a:prstGeom prst="rect">
            <a:avLst/>
          </a:prstGeom>
          <a:effectLst>
            <a:outerShdw blurRad="50800" dist="38100" dir="16200000" rotWithShape="0">
              <a:prstClr val="black">
                <a:alpha val="40000"/>
              </a:prstClr>
            </a:outerShdw>
          </a:effectLst>
        </p:spPr>
      </p:pic>
      <p:pic>
        <p:nvPicPr>
          <p:cNvPr id="5" name="Picture 2" descr="Volkswagen scandal – the bosses can&amp;#39;t be trusted! | Britain | Europe">
            <a:extLst>
              <a:ext uri="{FF2B5EF4-FFF2-40B4-BE49-F238E27FC236}">
                <a16:creationId xmlns:a16="http://schemas.microsoft.com/office/drawing/2014/main" id="{4BB25B57-A43A-47AE-8271-433AAB7991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6919" y="3327102"/>
            <a:ext cx="1635646" cy="163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756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78322C5-5F3D-45A7-91B0-CD1F68BDF115}"/>
              </a:ext>
            </a:extLst>
          </p:cNvPr>
          <p:cNvSpPr/>
          <p:nvPr/>
        </p:nvSpPr>
        <p:spPr>
          <a:xfrm>
            <a:off x="0" y="0"/>
            <a:ext cx="252028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288E8C7F-D9BF-4036-A94E-9432EEF38F31}"/>
              </a:ext>
            </a:extLst>
          </p:cNvPr>
          <p:cNvSpPr>
            <a:spLocks noGrp="1"/>
          </p:cNvSpPr>
          <p:nvPr>
            <p:ph type="title"/>
          </p:nvPr>
        </p:nvSpPr>
        <p:spPr/>
        <p:txBody>
          <a:bodyPr/>
          <a:lstStyle/>
          <a:p>
            <a:r>
              <a:rPr lang="da-DK" dirty="0"/>
              <a:t>Hvad psykologisk tryghed ikke er </a:t>
            </a:r>
          </a:p>
        </p:txBody>
      </p:sp>
      <p:sp>
        <p:nvSpPr>
          <p:cNvPr id="3" name="Pladsholder til slidenummer 2">
            <a:extLst>
              <a:ext uri="{FF2B5EF4-FFF2-40B4-BE49-F238E27FC236}">
                <a16:creationId xmlns:a16="http://schemas.microsoft.com/office/drawing/2014/main" id="{144C9286-E50E-436A-ADA2-173B8E32E111}"/>
              </a:ext>
            </a:extLst>
          </p:cNvPr>
          <p:cNvSpPr>
            <a:spLocks noGrp="1"/>
          </p:cNvSpPr>
          <p:nvPr>
            <p:ph type="sldNum" sz="quarter" idx="12"/>
          </p:nvPr>
        </p:nvSpPr>
        <p:spPr/>
        <p:txBody>
          <a:bodyPr/>
          <a:lstStyle/>
          <a:p>
            <a:fld id="{9954E03F-E26F-457D-89B0-7A8BE1FEA24F}" type="slidenum">
              <a:rPr lang="da-DK" smtClean="0">
                <a:solidFill>
                  <a:srgbClr val="000000"/>
                </a:solidFill>
              </a:rPr>
              <a:pPr/>
              <a:t>149</a:t>
            </a:fld>
            <a:endParaRPr lang="da-DK">
              <a:solidFill>
                <a:srgbClr val="000000"/>
              </a:solidFill>
            </a:endParaRPr>
          </a:p>
        </p:txBody>
      </p:sp>
      <p:sp>
        <p:nvSpPr>
          <p:cNvPr id="4" name="Tekstfelt 3">
            <a:extLst>
              <a:ext uri="{FF2B5EF4-FFF2-40B4-BE49-F238E27FC236}">
                <a16:creationId xmlns:a16="http://schemas.microsoft.com/office/drawing/2014/main" id="{A6E9B67F-A4DB-4F7C-8555-380FC8581FD5}"/>
              </a:ext>
            </a:extLst>
          </p:cNvPr>
          <p:cNvSpPr txBox="1"/>
          <p:nvPr/>
        </p:nvSpPr>
        <p:spPr>
          <a:xfrm>
            <a:off x="395287" y="1073157"/>
            <a:ext cx="8353424" cy="3570208"/>
          </a:xfrm>
          <a:prstGeom prst="rect">
            <a:avLst/>
          </a:prstGeom>
          <a:noFill/>
        </p:spPr>
        <p:txBody>
          <a:bodyPr wrap="square" rtlCol="0">
            <a:spAutoFit/>
          </a:bodyPr>
          <a:lstStyle/>
          <a:p>
            <a:r>
              <a:rPr lang="da-DK" sz="1600" dirty="0"/>
              <a:t>Psykologisk tryghed handler </a:t>
            </a:r>
            <a:r>
              <a:rPr lang="da-DK" sz="1600" dirty="0">
                <a:solidFill>
                  <a:srgbClr val="FF0000"/>
                </a:solidFill>
              </a:rPr>
              <a:t>ikke</a:t>
            </a:r>
            <a:r>
              <a:rPr lang="da-DK" sz="1600" dirty="0"/>
              <a:t> om at være sød</a:t>
            </a:r>
          </a:p>
          <a:p>
            <a:endParaRPr lang="da-DK" sz="1600" dirty="0"/>
          </a:p>
          <a:p>
            <a:r>
              <a:rPr lang="da-DK" sz="1600" dirty="0"/>
              <a:t>Psykologisk tryghed handler </a:t>
            </a:r>
            <a:r>
              <a:rPr lang="da-DK" sz="1600" dirty="0">
                <a:solidFill>
                  <a:srgbClr val="FF0000"/>
                </a:solidFill>
              </a:rPr>
              <a:t>ikke</a:t>
            </a:r>
            <a:r>
              <a:rPr lang="da-DK" sz="1600" dirty="0"/>
              <a:t> om at undgå konflikter </a:t>
            </a:r>
          </a:p>
          <a:p>
            <a:endParaRPr lang="da-DK" sz="1600" dirty="0"/>
          </a:p>
          <a:p>
            <a:r>
              <a:rPr lang="da-DK" sz="1600" dirty="0"/>
              <a:t>Psykologisk tryghed handler </a:t>
            </a:r>
            <a:r>
              <a:rPr lang="da-DK" sz="1600" dirty="0">
                <a:solidFill>
                  <a:srgbClr val="FF0000"/>
                </a:solidFill>
              </a:rPr>
              <a:t>ikke</a:t>
            </a:r>
            <a:r>
              <a:rPr lang="da-DK" sz="1600" dirty="0"/>
              <a:t> om personlighed hos den enkelte</a:t>
            </a:r>
          </a:p>
          <a:p>
            <a:r>
              <a:rPr lang="da-DK" sz="1600" dirty="0"/>
              <a:t> </a:t>
            </a:r>
          </a:p>
          <a:p>
            <a:r>
              <a:rPr lang="da-DK" sz="1600" dirty="0"/>
              <a:t>Psykologisk tryghed er </a:t>
            </a:r>
            <a:r>
              <a:rPr lang="da-DK" sz="1600" dirty="0">
                <a:solidFill>
                  <a:srgbClr val="FF0000"/>
                </a:solidFill>
              </a:rPr>
              <a:t>ikke</a:t>
            </a:r>
            <a:r>
              <a:rPr lang="da-DK" sz="1600" dirty="0"/>
              <a:t> et andet ord for tillid </a:t>
            </a:r>
          </a:p>
          <a:p>
            <a:endParaRPr lang="da-DK" sz="1600" dirty="0"/>
          </a:p>
          <a:p>
            <a:r>
              <a:rPr lang="da-DK" sz="1600" dirty="0"/>
              <a:t>Psykologisk tryghed handler </a:t>
            </a:r>
            <a:r>
              <a:rPr lang="da-DK" sz="1600" dirty="0">
                <a:solidFill>
                  <a:srgbClr val="FF0000"/>
                </a:solidFill>
              </a:rPr>
              <a:t>ikke</a:t>
            </a:r>
            <a:r>
              <a:rPr lang="da-DK" sz="1600" dirty="0"/>
              <a:t> om at sætte baren lavere for performance </a:t>
            </a:r>
          </a:p>
          <a:p>
            <a:endParaRPr lang="da-DK" sz="1600" dirty="0"/>
          </a:p>
          <a:p>
            <a:r>
              <a:rPr lang="da-DK" sz="1600" dirty="0"/>
              <a:t>Psykologisk tryghed tillader </a:t>
            </a:r>
            <a:r>
              <a:rPr lang="da-DK" sz="1600" dirty="0">
                <a:solidFill>
                  <a:srgbClr val="FF0000"/>
                </a:solidFill>
              </a:rPr>
              <a:t>ikke</a:t>
            </a:r>
            <a:r>
              <a:rPr lang="da-DK" sz="1600" dirty="0"/>
              <a:t> dårlig opførsel</a:t>
            </a:r>
          </a:p>
          <a:p>
            <a:endParaRPr lang="da-DK" sz="1600" dirty="0"/>
          </a:p>
          <a:p>
            <a:r>
              <a:rPr lang="da-DK" sz="1600" dirty="0"/>
              <a:t>Psykologisk tryghed er </a:t>
            </a:r>
            <a:r>
              <a:rPr lang="da-DK" sz="1600" dirty="0">
                <a:solidFill>
                  <a:srgbClr val="FF0000"/>
                </a:solidFill>
              </a:rPr>
              <a:t>ikke</a:t>
            </a:r>
            <a:r>
              <a:rPr lang="da-DK" sz="1600" dirty="0"/>
              <a:t> noget man fikser en gang for alle </a:t>
            </a:r>
          </a:p>
          <a:p>
            <a:endParaRPr lang="da-DK" dirty="0"/>
          </a:p>
        </p:txBody>
      </p:sp>
    </p:spTree>
    <p:extLst>
      <p:ext uri="{BB962C8B-B14F-4D97-AF65-F5344CB8AC3E}">
        <p14:creationId xmlns:p14="http://schemas.microsoft.com/office/powerpoint/2010/main" val="150007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800" b="1" dirty="0"/>
              <a:t>Typiske faresignaler, når transitionen til leder af ledere ikke er lykkedes:</a:t>
            </a:r>
            <a:br>
              <a:rPr lang="da-DK" sz="2800" b="1" dirty="0"/>
            </a:br>
            <a:br>
              <a:rPr lang="da-DK" sz="2600" dirty="0"/>
            </a:br>
            <a:endParaRPr lang="da-DK" sz="2600" dirty="0"/>
          </a:p>
        </p:txBody>
      </p:sp>
      <p:sp>
        <p:nvSpPr>
          <p:cNvPr id="3" name="Pladsholder til indhold 2"/>
          <p:cNvSpPr>
            <a:spLocks noGrp="1"/>
          </p:cNvSpPr>
          <p:nvPr>
            <p:ph idx="1"/>
          </p:nvPr>
        </p:nvSpPr>
        <p:spPr>
          <a:solidFill>
            <a:srgbClr val="F2F2F2">
              <a:alpha val="85098"/>
            </a:srgbClr>
          </a:solidFill>
        </p:spPr>
        <p:txBody>
          <a:bodyPr lIns="144000" tIns="0" rIns="144000" bIns="144000"/>
          <a:lstStyle/>
          <a:p>
            <a:pPr marL="285750" indent="-285750">
              <a:buFont typeface="Arial" panose="020B0604020202020204" pitchFamily="34" charset="0"/>
              <a:buChar char="•"/>
            </a:pPr>
            <a:r>
              <a:rPr lang="da-DK" dirty="0"/>
              <a:t>Leder lederne, som om de var medarbejdere</a:t>
            </a:r>
          </a:p>
          <a:p>
            <a:pPr marL="285750" indent="-285750">
              <a:buFont typeface="Arial" panose="020B0604020202020204" pitchFamily="34" charset="0"/>
              <a:buChar char="•"/>
            </a:pPr>
            <a:r>
              <a:rPr lang="da-DK" dirty="0"/>
              <a:t>Har svært ved at delegere ledelsesansvar</a:t>
            </a:r>
          </a:p>
          <a:p>
            <a:pPr marL="285750" indent="-285750">
              <a:buFont typeface="Arial" panose="020B0604020202020204" pitchFamily="34" charset="0"/>
              <a:buChar char="•"/>
            </a:pPr>
            <a:r>
              <a:rPr lang="da-DK" b="1" dirty="0"/>
              <a:t>Det lykkes ikke at opbygge et stærkt lederteam</a:t>
            </a:r>
          </a:p>
          <a:p>
            <a:pPr marL="285750" indent="-285750">
              <a:buFont typeface="Arial" panose="020B0604020202020204" pitchFamily="34" charset="0"/>
              <a:buChar char="•"/>
            </a:pPr>
            <a:r>
              <a:rPr lang="da-DK" dirty="0"/>
              <a:t>Fokuserer på det konkrete og glemmer det strategiske</a:t>
            </a:r>
          </a:p>
          <a:p>
            <a:pPr marL="285750" indent="-285750">
              <a:buFont typeface="Arial" panose="020B0604020202020204" pitchFamily="34" charset="0"/>
              <a:buChar char="•"/>
            </a:pPr>
            <a:r>
              <a:rPr lang="da-DK" dirty="0"/>
              <a:t>Vælger kloner fremfor talenter</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pic>
        <p:nvPicPr>
          <p:cNvPr id="7" name="Picture 2" descr="C:\Documents and Settings\kbo\Dokumenter\IDA\Udvikling\Faerdselstavler_GIF_72dpi\A_Advarsel\A31.gif">
            <a:extLst>
              <a:ext uri="{FF2B5EF4-FFF2-40B4-BE49-F238E27FC236}">
                <a16:creationId xmlns:a16="http://schemas.microsoft.com/office/drawing/2014/main" id="{634D5BAD-5CCE-4156-9EDB-591C9B982A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789828"/>
            <a:ext cx="2304256" cy="200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395536" y="3183974"/>
            <a:ext cx="7344816" cy="1404000"/>
          </a:xfrm>
        </p:spPr>
        <p:txBody>
          <a:bodyPr>
            <a:noAutofit/>
          </a:bodyPr>
          <a:lstStyle/>
          <a:p>
            <a:r>
              <a:rPr lang="da-DK" sz="1600" dirty="0"/>
              <a:t>Katalog til inspiration - Byg psykologisk tryghed:</a:t>
            </a:r>
            <a:br>
              <a:rPr lang="da-DK" sz="1600" dirty="0"/>
            </a:br>
            <a:r>
              <a:rPr lang="da-DK" sz="1600" dirty="0"/>
              <a:t>Hvad gør i? Hvilke erfaringer har du der bidrager?</a:t>
            </a:r>
            <a:br>
              <a:rPr lang="da-DK" sz="1600" dirty="0"/>
            </a:br>
            <a:br>
              <a:rPr lang="da-DK" sz="1600" dirty="0"/>
            </a:br>
            <a:br>
              <a:rPr lang="da-DK" sz="1600" dirty="0"/>
            </a:br>
            <a:br>
              <a:rPr lang="da-DK" sz="1600" dirty="0"/>
            </a:br>
            <a:endParaRPr lang="da-DK" sz="1600" dirty="0"/>
          </a:p>
        </p:txBody>
      </p:sp>
      <p:sp>
        <p:nvSpPr>
          <p:cNvPr id="6" name="Undertitel 5"/>
          <p:cNvSpPr>
            <a:spLocks noGrp="1"/>
          </p:cNvSpPr>
          <p:nvPr>
            <p:ph type="subTitle" idx="1"/>
          </p:nvPr>
        </p:nvSpPr>
        <p:spPr/>
        <p:txBody>
          <a:bodyPr>
            <a:normAutofit fontScale="77500" lnSpcReduction="20000"/>
          </a:bodyPr>
          <a:lstStyle/>
          <a:p>
            <a:endParaRPr lang="da-DK"/>
          </a:p>
        </p:txBody>
      </p:sp>
      <p:sp>
        <p:nvSpPr>
          <p:cNvPr id="4" name="Pladsholder til diasnummer 3"/>
          <p:cNvSpPr>
            <a:spLocks noGrp="1"/>
          </p:cNvSpPr>
          <p:nvPr>
            <p:ph type="sldNum" sz="quarter" idx="4294967295"/>
          </p:nvPr>
        </p:nvSpPr>
        <p:spPr>
          <a:xfrm>
            <a:off x="6624638" y="4776788"/>
            <a:ext cx="2519362" cy="3159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7" name="Pladsholder til indhold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1" y="0"/>
            <a:ext cx="9159911" cy="2931790"/>
          </a:xfrm>
          <a:prstGeom prst="rect">
            <a:avLst/>
          </a:prstGeom>
          <a:noFill/>
        </p:spPr>
      </p:pic>
    </p:spTree>
    <p:extLst>
      <p:ext uri="{BB962C8B-B14F-4D97-AF65-F5344CB8AC3E}">
        <p14:creationId xmlns:p14="http://schemas.microsoft.com/office/powerpoint/2010/main" val="10680081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52536" y="-92546"/>
            <a:ext cx="10081120" cy="55446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a-DK">
              <a:solidFill>
                <a:schemeClr val="bg1"/>
              </a:solidFill>
            </a:endParaRPr>
          </a:p>
        </p:txBody>
      </p:sp>
      <p:sp>
        <p:nvSpPr>
          <p:cNvPr id="2" name="Titel 1"/>
          <p:cNvSpPr>
            <a:spLocks noGrp="1"/>
          </p:cNvSpPr>
          <p:nvPr>
            <p:ph type="title"/>
          </p:nvPr>
        </p:nvSpPr>
        <p:spPr/>
        <p:txBody>
          <a:bodyPr/>
          <a:lstStyle/>
          <a:p>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699542"/>
            <a:ext cx="8217310" cy="3672408"/>
          </a:xfrm>
        </p:spPr>
      </p:pic>
      <p:sp>
        <p:nvSpPr>
          <p:cNvPr id="4" name="Pladsholder til diasnummer 3"/>
          <p:cNvSpPr>
            <a:spLocks noGrp="1"/>
          </p:cNvSpPr>
          <p:nvPr>
            <p:ph type="sldNum" sz="quarter" idx="4"/>
          </p:nvPr>
        </p:nvSpPr>
        <p:spPr/>
        <p:txBody>
          <a:bodyPr/>
          <a:lstStyle/>
          <a:p>
            <a:endParaRPr lang="da-DK" dirty="0"/>
          </a:p>
        </p:txBody>
      </p:sp>
    </p:spTree>
    <p:extLst>
      <p:ext uri="{BB962C8B-B14F-4D97-AF65-F5344CB8AC3E}">
        <p14:creationId xmlns:p14="http://schemas.microsoft.com/office/powerpoint/2010/main" val="30337474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39552" y="1275607"/>
            <a:ext cx="3111586" cy="2907322"/>
          </a:xfrm>
        </p:spPr>
        <p:txBody>
          <a:bodyPr>
            <a:normAutofit/>
          </a:bodyPr>
          <a:lstStyle/>
          <a:p>
            <a:pPr marL="742950" indent="-742950">
              <a:buFont typeface="+mj-lt"/>
              <a:buAutoNum type="arabicPeriod"/>
            </a:pPr>
            <a:r>
              <a:rPr lang="da-DK" b="1" dirty="0"/>
              <a:t>Sæt rammen for arbejdet</a:t>
            </a:r>
          </a:p>
          <a:p>
            <a:pPr marL="742950" indent="-742950">
              <a:buFont typeface="+mj-lt"/>
              <a:buAutoNum type="arabicPeriod"/>
            </a:pPr>
            <a:endParaRPr lang="da-DK" b="1" dirty="0"/>
          </a:p>
          <a:p>
            <a:pPr marL="742950" indent="-742950">
              <a:buFont typeface="+mj-lt"/>
              <a:buAutoNum type="arabicPeriod"/>
            </a:pPr>
            <a:endParaRPr lang="da-DK" b="1" dirty="0"/>
          </a:p>
          <a:p>
            <a:pPr marL="742950" indent="-742950">
              <a:buFont typeface="+mj-lt"/>
              <a:buAutoNum type="arabicPeriod"/>
            </a:pPr>
            <a:r>
              <a:rPr lang="da-DK" b="1" dirty="0"/>
              <a:t>Invitér til deltagelse  </a:t>
            </a:r>
          </a:p>
          <a:p>
            <a:pPr marL="742950" indent="-742950">
              <a:buFont typeface="+mj-lt"/>
              <a:buAutoNum type="arabicPeriod"/>
            </a:pPr>
            <a:endParaRPr lang="da-DK" b="1" dirty="0"/>
          </a:p>
          <a:p>
            <a:pPr marL="742950" indent="-742950">
              <a:buFont typeface="+mj-lt"/>
              <a:buAutoNum type="arabicPeriod"/>
            </a:pPr>
            <a:endParaRPr lang="da-DK" b="1" dirty="0"/>
          </a:p>
          <a:p>
            <a:pPr marL="742950" indent="-742950">
              <a:buFont typeface="+mj-lt"/>
              <a:buAutoNum type="arabicPeriod"/>
            </a:pPr>
            <a:r>
              <a:rPr lang="da-DK" b="1" dirty="0"/>
              <a:t>Anerkend input</a:t>
            </a:r>
          </a:p>
          <a:p>
            <a:endParaRPr lang="da-DK" sz="3600" dirty="0">
              <a:solidFill>
                <a:schemeClr val="bg1"/>
              </a:solidFill>
            </a:endParaRPr>
          </a:p>
        </p:txBody>
      </p:sp>
      <p:sp>
        <p:nvSpPr>
          <p:cNvPr id="4" name="Tekstboks 3"/>
          <p:cNvSpPr txBox="1"/>
          <p:nvPr/>
        </p:nvSpPr>
        <p:spPr>
          <a:xfrm>
            <a:off x="323528" y="4416990"/>
            <a:ext cx="4752528" cy="338554"/>
          </a:xfrm>
          <a:prstGeom prst="rect">
            <a:avLst/>
          </a:prstGeom>
          <a:noFill/>
        </p:spPr>
        <p:txBody>
          <a:bodyPr wrap="square" rtlCol="0">
            <a:spAutoFit/>
          </a:bodyPr>
          <a:lstStyle/>
          <a:p>
            <a:r>
              <a:rPr lang="da-DK" sz="1600" i="1" dirty="0" err="1"/>
              <a:t>Edmondson</a:t>
            </a:r>
            <a:r>
              <a:rPr lang="da-DK" sz="1600" dirty="0"/>
              <a:t>, 2017 </a:t>
            </a:r>
          </a:p>
        </p:txBody>
      </p:sp>
      <p:sp>
        <p:nvSpPr>
          <p:cNvPr id="2" name="Rektangel 1">
            <a:extLst>
              <a:ext uri="{FF2B5EF4-FFF2-40B4-BE49-F238E27FC236}">
                <a16:creationId xmlns:a16="http://schemas.microsoft.com/office/drawing/2014/main" id="{A9EFEEFA-FAE3-4CC7-94EE-C6B9FBB2A381}"/>
              </a:ext>
            </a:extLst>
          </p:cNvPr>
          <p:cNvSpPr/>
          <p:nvPr/>
        </p:nvSpPr>
        <p:spPr>
          <a:xfrm>
            <a:off x="4572000" y="1501899"/>
            <a:ext cx="4572000" cy="2139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t>Hvordan skaber man psykologisk tryghed?</a:t>
            </a:r>
            <a:endParaRPr lang="da-DK" dirty="0"/>
          </a:p>
        </p:txBody>
      </p:sp>
    </p:spTree>
    <p:extLst>
      <p:ext uri="{BB962C8B-B14F-4D97-AF65-F5344CB8AC3E}">
        <p14:creationId xmlns:p14="http://schemas.microsoft.com/office/powerpoint/2010/main" val="25148806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991964"/>
            <a:ext cx="4824536" cy="3022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4" name="Pladsholder til indhold 3"/>
          <p:cNvSpPr>
            <a:spLocks noGrp="1"/>
          </p:cNvSpPr>
          <p:nvPr>
            <p:ph sz="quarter" idx="16"/>
          </p:nvPr>
        </p:nvSpPr>
        <p:spPr>
          <a:xfrm>
            <a:off x="20340" y="1060450"/>
            <a:ext cx="4824536" cy="2951460"/>
          </a:xfrm>
        </p:spPr>
        <p:txBody>
          <a:bodyPr anchor="ctr"/>
          <a:lstStyle/>
          <a:p>
            <a:pPr algn="ctr"/>
            <a:r>
              <a:rPr lang="da-DK" sz="2400" b="1" dirty="0">
                <a:solidFill>
                  <a:schemeClr val="bg1"/>
                </a:solidFill>
              </a:rPr>
              <a:t>1. </a:t>
            </a:r>
          </a:p>
          <a:p>
            <a:pPr algn="ctr"/>
            <a:r>
              <a:rPr lang="da-DK" sz="2400" b="1" dirty="0">
                <a:solidFill>
                  <a:schemeClr val="bg1"/>
                </a:solidFill>
              </a:rPr>
              <a:t>Sæt rammen for arbejdet</a:t>
            </a:r>
            <a:br>
              <a:rPr lang="da-DK" sz="2400" b="1" dirty="0">
                <a:solidFill>
                  <a:schemeClr val="bg1"/>
                </a:solidFill>
              </a:rPr>
            </a:br>
            <a:r>
              <a:rPr lang="da-DK" sz="2400" b="1" dirty="0">
                <a:solidFill>
                  <a:schemeClr val="bg1"/>
                </a:solidFill>
              </a:rPr>
              <a:t>(lederen</a:t>
            </a:r>
            <a:r>
              <a:rPr lang="da-DK" sz="2400" b="1">
                <a:solidFill>
                  <a:schemeClr val="bg1"/>
                </a:solidFill>
              </a:rPr>
              <a:t>/konsulenten)</a:t>
            </a:r>
            <a:br>
              <a:rPr lang="da-DK" sz="2800" b="1" dirty="0">
                <a:solidFill>
                  <a:schemeClr val="bg1"/>
                </a:solidFill>
              </a:rPr>
            </a:br>
            <a:endParaRPr lang="da-DK" sz="2400" dirty="0">
              <a:solidFill>
                <a:schemeClr val="bg1"/>
              </a:solidFill>
            </a:endParaRPr>
          </a:p>
        </p:txBody>
      </p:sp>
      <p:sp>
        <p:nvSpPr>
          <p:cNvPr id="5" name="Pladsholder til diasnummer 4"/>
          <p:cNvSpPr>
            <a:spLocks noGrp="1"/>
          </p:cNvSpPr>
          <p:nvPr>
            <p:ph type="sldNum" sz="quarter" idx="4"/>
          </p:nvPr>
        </p:nvSpPr>
        <p:spPr/>
        <p:txBody>
          <a:bodyPr/>
          <a:lstStyle/>
          <a:p>
            <a:endParaRPr lang="da-DK" dirty="0">
              <a:solidFill>
                <a:srgbClr val="000000"/>
              </a:solidFill>
            </a:endParaRPr>
          </a:p>
        </p:txBody>
      </p:sp>
      <p:sp>
        <p:nvSpPr>
          <p:cNvPr id="7" name="Tekstfelt 6">
            <a:extLst>
              <a:ext uri="{FF2B5EF4-FFF2-40B4-BE49-F238E27FC236}">
                <a16:creationId xmlns:a16="http://schemas.microsoft.com/office/drawing/2014/main" id="{24B3A8AE-F79B-4373-B9D7-8238E28348A0}"/>
              </a:ext>
            </a:extLst>
          </p:cNvPr>
          <p:cNvSpPr txBox="1"/>
          <p:nvPr/>
        </p:nvSpPr>
        <p:spPr>
          <a:xfrm>
            <a:off x="5220072" y="1071820"/>
            <a:ext cx="3312368" cy="3108543"/>
          </a:xfrm>
          <a:prstGeom prst="rect">
            <a:avLst/>
          </a:prstGeom>
          <a:noFill/>
        </p:spPr>
        <p:txBody>
          <a:bodyPr wrap="square">
            <a:spAutoFit/>
          </a:bodyPr>
          <a:lstStyle/>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Rammesæt (komplekse) opgaver som læringsopgaver, ikke som eksekveringsopgaver. Gør det tydeligt, hvis der er usikkerhed forude, og at i er indbyrdes afhængige af hinanden. </a:t>
            </a:r>
          </a:p>
          <a:p>
            <a:endParaRPr lang="da-DK" sz="1400" dirty="0"/>
          </a:p>
          <a:p>
            <a:pPr marL="285750" indent="-285750">
              <a:buFont typeface="Arial" panose="020B0604020202020204" pitchFamily="34" charset="0"/>
              <a:buChar char="•"/>
            </a:pPr>
            <a:r>
              <a:rPr lang="da-DK" sz="1400" dirty="0"/>
              <a:t>”Vi har brug for at få alles hjerner i spil”. </a:t>
            </a:r>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a:t>
            </a:r>
            <a:r>
              <a:rPr lang="da-DK" sz="1400" dirty="0" err="1"/>
              <a:t>Reframing</a:t>
            </a:r>
            <a:r>
              <a:rPr lang="da-DK" sz="1400" dirty="0"/>
              <a:t> </a:t>
            </a:r>
            <a:r>
              <a:rPr lang="da-DK" sz="1400" dirty="0" err="1"/>
              <a:t>failure</a:t>
            </a:r>
            <a:r>
              <a:rPr lang="da-DK" sz="1400" dirty="0"/>
              <a:t>’ (</a:t>
            </a:r>
            <a:r>
              <a:rPr lang="da-DK" sz="1400" dirty="0" err="1"/>
              <a:t>Pixar</a:t>
            </a:r>
            <a:r>
              <a:rPr lang="da-DK" sz="1400" dirty="0"/>
              <a:t>)</a:t>
            </a:r>
          </a:p>
        </p:txBody>
      </p:sp>
    </p:spTree>
    <p:extLst>
      <p:ext uri="{BB962C8B-B14F-4D97-AF65-F5344CB8AC3E}">
        <p14:creationId xmlns:p14="http://schemas.microsoft.com/office/powerpoint/2010/main" val="38120267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A8F9C0B-A95D-4F39-91B3-4A6B943541B1}"/>
              </a:ext>
            </a:extLst>
          </p:cNvPr>
          <p:cNvSpPr/>
          <p:nvPr/>
        </p:nvSpPr>
        <p:spPr>
          <a:xfrm>
            <a:off x="0" y="991964"/>
            <a:ext cx="4824536" cy="3022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2" name="Titel 1"/>
          <p:cNvSpPr>
            <a:spLocks noGrp="1"/>
          </p:cNvSpPr>
          <p:nvPr>
            <p:ph type="title"/>
          </p:nvPr>
        </p:nvSpPr>
        <p:spPr>
          <a:xfrm>
            <a:off x="0" y="991964"/>
            <a:ext cx="4824536" cy="3022600"/>
          </a:xfrm>
        </p:spPr>
        <p:txBody>
          <a:bodyPr anchor="ctr"/>
          <a:lstStyle/>
          <a:p>
            <a:r>
              <a:rPr lang="da-DK" sz="2000" b="1" dirty="0">
                <a:solidFill>
                  <a:schemeClr val="bg1"/>
                </a:solidFill>
              </a:rPr>
              <a:t>2. + 3.</a:t>
            </a:r>
            <a:br>
              <a:rPr lang="da-DK" sz="2000" b="1" dirty="0">
                <a:solidFill>
                  <a:schemeClr val="bg1"/>
                </a:solidFill>
              </a:rPr>
            </a:br>
            <a:r>
              <a:rPr lang="da-DK" sz="2000" b="1" dirty="0">
                <a:solidFill>
                  <a:schemeClr val="bg1"/>
                </a:solidFill>
              </a:rPr>
              <a:t>Invitér til deltagelse</a:t>
            </a:r>
            <a:br>
              <a:rPr lang="da-DK" sz="2000" b="1" dirty="0">
                <a:solidFill>
                  <a:schemeClr val="bg1"/>
                </a:solidFill>
              </a:rPr>
            </a:br>
            <a:r>
              <a:rPr lang="da-DK" sz="2000" b="1" dirty="0">
                <a:solidFill>
                  <a:schemeClr val="bg1"/>
                </a:solidFill>
              </a:rPr>
              <a:t>&amp;</a:t>
            </a:r>
            <a:br>
              <a:rPr lang="da-DK" sz="2000" b="1" dirty="0">
                <a:solidFill>
                  <a:schemeClr val="bg1"/>
                </a:solidFill>
              </a:rPr>
            </a:br>
            <a:r>
              <a:rPr lang="da-DK" sz="2000" b="1" dirty="0">
                <a:solidFill>
                  <a:schemeClr val="bg1"/>
                </a:solidFill>
              </a:rPr>
              <a:t>Anerkend input  </a:t>
            </a:r>
          </a:p>
        </p:txBody>
      </p:sp>
      <p:sp>
        <p:nvSpPr>
          <p:cNvPr id="5" name="Pladsholder til indhold 4"/>
          <p:cNvSpPr>
            <a:spLocks noGrp="1"/>
          </p:cNvSpPr>
          <p:nvPr>
            <p:ph sz="quarter" idx="13"/>
          </p:nvPr>
        </p:nvSpPr>
        <p:spPr>
          <a:xfrm>
            <a:off x="5148064" y="991964"/>
            <a:ext cx="3516312" cy="3410973"/>
          </a:xfrm>
        </p:spPr>
        <p:txBody>
          <a:bodyPr/>
          <a:lstStyle/>
          <a:p>
            <a:pPr marL="285750" indent="-285750">
              <a:buFont typeface="Arial" panose="020B0604020202020204" pitchFamily="34" charset="0"/>
              <a:buChar char="•"/>
            </a:pPr>
            <a:r>
              <a:rPr lang="da-DK" sz="1400" dirty="0"/>
              <a:t>Alle skal tale (</a:t>
            </a:r>
            <a:r>
              <a:rPr lang="da-DK" sz="1400" dirty="0" err="1"/>
              <a:t>turn</a:t>
            </a:r>
            <a:r>
              <a:rPr lang="da-DK" sz="1400" dirty="0"/>
              <a:t> </a:t>
            </a:r>
            <a:r>
              <a:rPr lang="da-DK" sz="1400" dirty="0" err="1"/>
              <a:t>taking</a:t>
            </a:r>
            <a:r>
              <a:rPr lang="da-DK" sz="1400" dirty="0"/>
              <a:t>). Bed andre om input</a:t>
            </a:r>
          </a:p>
          <a:p>
            <a:pPr marL="285750" indent="-285750">
              <a:buFont typeface="Arial" panose="020B0604020202020204" pitchFamily="34" charset="0"/>
              <a:buChar char="•"/>
            </a:pPr>
            <a:r>
              <a:rPr lang="da-DK" sz="1400" dirty="0"/>
              <a:t>Anerkend din egen </a:t>
            </a:r>
            <a:r>
              <a:rPr lang="da-DK" sz="1400" dirty="0" err="1"/>
              <a:t>fejlbarlighed</a:t>
            </a:r>
            <a:r>
              <a:rPr lang="da-DK" sz="1400" dirty="0"/>
              <a:t>. Sig til når du har lavet en fejl, og når der er noget du ikke ved. </a:t>
            </a:r>
            <a:br>
              <a:rPr lang="da-DK" sz="1400" dirty="0"/>
            </a:br>
            <a:r>
              <a:rPr lang="da-DK" sz="1400" dirty="0"/>
              <a:t>”Hvad har jeg overset?”</a:t>
            </a:r>
          </a:p>
          <a:p>
            <a:pPr marL="285750" indent="-285750">
              <a:buFont typeface="Arial" panose="020B0604020202020204" pitchFamily="34" charset="0"/>
              <a:buChar char="•"/>
            </a:pPr>
            <a:r>
              <a:rPr lang="da-DK" sz="1400" dirty="0"/>
              <a:t>Rollemodel nysgerrighed og læring ved at stille mange spørgsmål</a:t>
            </a:r>
          </a:p>
          <a:p>
            <a:pPr marL="285750" indent="-285750">
              <a:buFont typeface="Arial" panose="020B0604020202020204" pitchFamily="34" charset="0"/>
              <a:buChar char="•"/>
            </a:pPr>
            <a:r>
              <a:rPr lang="da-DK" sz="1400" dirty="0"/>
              <a:t>Vær personlig involveret</a:t>
            </a:r>
          </a:p>
          <a:p>
            <a:pPr marL="285750" indent="-285750">
              <a:buFont typeface="Arial" panose="020B0604020202020204" pitchFamily="34" charset="0"/>
              <a:buChar char="•"/>
            </a:pPr>
            <a:r>
              <a:rPr lang="da-DK" sz="1400" dirty="0"/>
              <a:t>Spørg om hjælp og bed om feedback</a:t>
            </a:r>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Vis andre at du kan lide når de undrer sig, stiller spørgsmål og giver kritik</a:t>
            </a:r>
          </a:p>
          <a:p>
            <a:endParaRPr lang="da-DK" dirty="0"/>
          </a:p>
        </p:txBody>
      </p:sp>
      <p:sp>
        <p:nvSpPr>
          <p:cNvPr id="7" name="Pladsholder til billede 6"/>
          <p:cNvSpPr>
            <a:spLocks noGrp="1"/>
          </p:cNvSpPr>
          <p:nvPr>
            <p:ph type="pic" sz="quarter" idx="15"/>
          </p:nvPr>
        </p:nvSpPr>
        <p:spPr/>
      </p:sp>
    </p:spTree>
    <p:extLst>
      <p:ext uri="{BB962C8B-B14F-4D97-AF65-F5344CB8AC3E}">
        <p14:creationId xmlns:p14="http://schemas.microsoft.com/office/powerpoint/2010/main" val="18609458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29654" y="-92546"/>
            <a:ext cx="10081120" cy="55446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2" name="Titel 1"/>
          <p:cNvSpPr>
            <a:spLocks noGrp="1"/>
          </p:cNvSpPr>
          <p:nvPr>
            <p:ph type="title"/>
          </p:nvPr>
        </p:nvSpPr>
        <p:spPr/>
        <p:txBody>
          <a:bodyPr/>
          <a:lstStyle/>
          <a:p>
            <a:r>
              <a:rPr lang="da-DK" dirty="0">
                <a:solidFill>
                  <a:schemeClr val="bg1"/>
                </a:solidFill>
              </a:rPr>
              <a:t>Nysgerrig for mere – et sted at starte</a:t>
            </a:r>
          </a:p>
        </p:txBody>
      </p:sp>
      <p:sp>
        <p:nvSpPr>
          <p:cNvPr id="3" name="Pladsholder til indhold 2"/>
          <p:cNvSpPr>
            <a:spLocks noGrp="1"/>
          </p:cNvSpPr>
          <p:nvPr>
            <p:ph idx="1"/>
          </p:nvPr>
        </p:nvSpPr>
        <p:spPr/>
        <p:txBody>
          <a:bodyPr/>
          <a:lstStyle/>
          <a:p>
            <a:r>
              <a:rPr lang="da-DK" sz="1400" dirty="0">
                <a:solidFill>
                  <a:schemeClr val="bg1"/>
                </a:solidFill>
              </a:rPr>
              <a:t>Amy C. </a:t>
            </a:r>
            <a:r>
              <a:rPr lang="da-DK" sz="1400" dirty="0" err="1">
                <a:solidFill>
                  <a:schemeClr val="bg1"/>
                </a:solidFill>
              </a:rPr>
              <a:t>Edmonson</a:t>
            </a:r>
            <a:r>
              <a:rPr lang="da-DK" sz="1400" dirty="0">
                <a:solidFill>
                  <a:schemeClr val="bg1"/>
                </a:solidFill>
              </a:rPr>
              <a:t>: Den frygtløse organisation (2020) </a:t>
            </a:r>
          </a:p>
          <a:p>
            <a:r>
              <a:rPr lang="da-DK" sz="1400" dirty="0">
                <a:solidFill>
                  <a:schemeClr val="bg1"/>
                </a:solidFill>
              </a:rPr>
              <a:t>Ted Talks med </a:t>
            </a:r>
            <a:r>
              <a:rPr lang="da-DK" sz="1400" dirty="0" err="1">
                <a:solidFill>
                  <a:schemeClr val="bg1"/>
                </a:solidFill>
              </a:rPr>
              <a:t>Edmonson</a:t>
            </a:r>
            <a:r>
              <a:rPr lang="da-DK" sz="1400" dirty="0">
                <a:solidFill>
                  <a:schemeClr val="bg1"/>
                </a:solidFill>
              </a:rPr>
              <a:t>:</a:t>
            </a:r>
          </a:p>
          <a:p>
            <a:pPr marL="285750" indent="-285750">
              <a:buFont typeface="Arial" panose="020B0604020202020204" pitchFamily="34" charset="0"/>
              <a:buChar char="•"/>
            </a:pPr>
            <a:r>
              <a:rPr lang="da-DK" sz="1400" dirty="0">
                <a:solidFill>
                  <a:schemeClr val="bg1"/>
                </a:solidFill>
                <a:hlinkClick r:id="rId2"/>
              </a:rPr>
              <a:t>https://www.youtube.com/watch?v=LhoLuui9gX8</a:t>
            </a:r>
            <a:r>
              <a:rPr lang="da-DK" sz="1400" dirty="0">
                <a:solidFill>
                  <a:schemeClr val="bg1"/>
                </a:solidFill>
              </a:rPr>
              <a:t> (2014)</a:t>
            </a:r>
          </a:p>
          <a:p>
            <a:pPr marL="285750" indent="-285750">
              <a:buFont typeface="Arial" panose="020B0604020202020204" pitchFamily="34" charset="0"/>
              <a:buChar char="•"/>
            </a:pPr>
            <a:r>
              <a:rPr lang="da-DK" sz="1400" dirty="0">
                <a:solidFill>
                  <a:schemeClr val="bg1"/>
                </a:solidFill>
                <a:hlinkClick r:id="rId3"/>
              </a:rPr>
              <a:t>https://www.ted.com/talks/amy_edmondson_how_to_turn_a_group_of_strangers_into_a_team</a:t>
            </a:r>
            <a:r>
              <a:rPr lang="da-DK" sz="1400" dirty="0">
                <a:solidFill>
                  <a:schemeClr val="bg1"/>
                </a:solidFill>
              </a:rPr>
              <a:t> (2017)</a:t>
            </a:r>
          </a:p>
          <a:p>
            <a:pPr marL="285750" indent="-285750">
              <a:buFont typeface="Arial" panose="020B0604020202020204" pitchFamily="34" charset="0"/>
              <a:buChar char="•"/>
            </a:pPr>
            <a:endParaRPr lang="da-DK" sz="1400" dirty="0">
              <a:solidFill>
                <a:schemeClr val="bg1"/>
              </a:solidFill>
            </a:endParaRPr>
          </a:p>
          <a:p>
            <a:r>
              <a:rPr lang="da-DK" sz="1400" dirty="0">
                <a:solidFill>
                  <a:schemeClr val="bg1"/>
                </a:solidFill>
              </a:rPr>
              <a:t>Vejledning Rigshospitalet: </a:t>
            </a:r>
          </a:p>
          <a:p>
            <a:r>
              <a:rPr lang="da-DK" sz="1400" dirty="0">
                <a:solidFill>
                  <a:schemeClr val="bg1"/>
                </a:solidFill>
                <a:hlinkClick r:id="rId4"/>
              </a:rPr>
              <a:t>https://www.rigshospitalet.dk/afdelinger-og-klinikker/administrationen/forbedringsafdelingen/Documents/psykologsisk-tryghed-guide-0320-web.pdf</a:t>
            </a:r>
            <a:endParaRPr lang="da-DK" sz="1400" dirty="0">
              <a:solidFill>
                <a:schemeClr val="bg1"/>
              </a:solidFill>
            </a:endParaRPr>
          </a:p>
          <a:p>
            <a:endParaRPr lang="da-DK" sz="1400" dirty="0">
              <a:solidFill>
                <a:schemeClr val="bg1"/>
              </a:solidFill>
            </a:endParaRPr>
          </a:p>
          <a:p>
            <a:r>
              <a:rPr lang="da-DK" sz="1400" dirty="0">
                <a:solidFill>
                  <a:schemeClr val="bg1"/>
                </a:solidFill>
              </a:rPr>
              <a:t>Artikler </a:t>
            </a:r>
          </a:p>
          <a:p>
            <a:r>
              <a:rPr lang="da-DK" sz="1400" dirty="0">
                <a:hlinkClick r:id="rId5"/>
              </a:rPr>
              <a:t>Psykologisk tryghed – hvad, hvorfor og hvordan? (implementconsultinggroup.com)</a:t>
            </a:r>
            <a:endParaRPr lang="da-DK" sz="1400" dirty="0">
              <a:solidFill>
                <a:schemeClr val="bg1"/>
              </a:solidFill>
            </a:endParaRPr>
          </a:p>
          <a:p>
            <a:endParaRPr lang="da-DK" dirty="0">
              <a:solidFill>
                <a:schemeClr val="bg1"/>
              </a:solidFill>
            </a:endParaRPr>
          </a:p>
          <a:p>
            <a:pPr marL="285750" indent="-285750">
              <a:buFont typeface="Arial" panose="020B0604020202020204" pitchFamily="34" charset="0"/>
              <a:buChar char="•"/>
            </a:pPr>
            <a:endParaRPr lang="da-DK" dirty="0">
              <a:solidFill>
                <a:schemeClr val="bg1"/>
              </a:solidFill>
            </a:endParaRPr>
          </a:p>
          <a:p>
            <a:endParaRPr lang="da-DK" dirty="0">
              <a:solidFill>
                <a:schemeClr val="bg1"/>
              </a:solidFill>
            </a:endParaRPr>
          </a:p>
        </p:txBody>
      </p:sp>
      <p:sp>
        <p:nvSpPr>
          <p:cNvPr id="4" name="Pladsholder til billede 3"/>
          <p:cNvSpPr>
            <a:spLocks noGrp="1"/>
          </p:cNvSpPr>
          <p:nvPr>
            <p:ph type="pic" sz="quarter" idx="15"/>
          </p:nvPr>
        </p:nvSpPr>
        <p:spPr/>
      </p:sp>
      <p:sp>
        <p:nvSpPr>
          <p:cNvPr id="5" name="Pladsholder til diasnummer 4"/>
          <p:cNvSpPr>
            <a:spLocks noGrp="1"/>
          </p:cNvSpPr>
          <p:nvPr>
            <p:ph type="sldNum" sz="quarter" idx="4"/>
          </p:nvPr>
        </p:nvSpPr>
        <p:spPr/>
        <p:txBody>
          <a:bodyPr/>
          <a:lstStyle/>
          <a:p>
            <a:endParaRPr lang="da-DK" dirty="0">
              <a:solidFill>
                <a:schemeClr val="bg1"/>
              </a:solidFill>
            </a:endParaRPr>
          </a:p>
        </p:txBody>
      </p:sp>
    </p:spTree>
    <p:extLst>
      <p:ext uri="{BB962C8B-B14F-4D97-AF65-F5344CB8AC3E}">
        <p14:creationId xmlns:p14="http://schemas.microsoft.com/office/powerpoint/2010/main" val="42404082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971600" y="1795919"/>
            <a:ext cx="6336704" cy="2215991"/>
          </a:xfrm>
          <a:prstGeom prst="rect">
            <a:avLst/>
          </a:prstGeom>
          <a:noFill/>
        </p:spPr>
        <p:txBody>
          <a:bodyPr wrap="square" rtlCol="0">
            <a:spAutoFit/>
          </a:bodyPr>
          <a:lstStyle/>
          <a:p>
            <a:r>
              <a:rPr lang="da-DK" sz="2800" dirty="0"/>
              <a:t>Tillidsskabende adfærd i ledergruppen</a:t>
            </a:r>
          </a:p>
          <a:p>
            <a:endParaRPr lang="da-DK" sz="2800" dirty="0"/>
          </a:p>
          <a:p>
            <a:r>
              <a:rPr lang="da-DK" dirty="0"/>
              <a:t>Indsigt i tillidsskabende lederadfærd – en konkret model og egen handleplan for flere tillidsskabende mønstre i arbejdet med ledergruppen</a:t>
            </a:r>
          </a:p>
        </p:txBody>
      </p:sp>
    </p:spTree>
    <p:extLst>
      <p:ext uri="{BB962C8B-B14F-4D97-AF65-F5344CB8AC3E}">
        <p14:creationId xmlns:p14="http://schemas.microsoft.com/office/powerpoint/2010/main" val="40053868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Hvorfor er det vigtigt?</a:t>
            </a:r>
          </a:p>
        </p:txBody>
      </p:sp>
      <p:sp>
        <p:nvSpPr>
          <p:cNvPr id="3" name="Pladsholder til billede 2"/>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mtClean="0">
                <a:solidFill>
                  <a:prstClr val="black"/>
                </a:solidFill>
              </a:rPr>
              <a:pPr/>
              <a:t>157</a:t>
            </a:fld>
            <a:endParaRPr lang="da-DK">
              <a:solidFill>
                <a:prstClr val="black"/>
              </a:solidFill>
            </a:endParaRPr>
          </a:p>
        </p:txBody>
      </p:sp>
      <p:sp>
        <p:nvSpPr>
          <p:cNvPr id="8" name="Rectangle 3"/>
          <p:cNvSpPr txBox="1">
            <a:spLocks noChangeArrowheads="1"/>
          </p:cNvSpPr>
          <p:nvPr/>
        </p:nvSpPr>
        <p:spPr bwMode="auto">
          <a:xfrm>
            <a:off x="500120" y="1275606"/>
            <a:ext cx="8229600" cy="2108269"/>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91" indent="-1191" defTabSz="685800">
              <a:spcBef>
                <a:spcPts val="0"/>
              </a:spcBef>
              <a:spcAft>
                <a:spcPts val="1500"/>
              </a:spcAft>
              <a:buClr>
                <a:srgbClr val="1667A2"/>
              </a:buClr>
              <a:tabLst>
                <a:tab pos="1840706" algn="l"/>
              </a:tabLst>
              <a:defRPr/>
            </a:pPr>
            <a:r>
              <a:rPr lang="da" sz="2000" dirty="0"/>
              <a:t>Dedikerede og engagerede medarbejdere, der har tillid til deres ledere, </a:t>
            </a:r>
            <a:r>
              <a:rPr lang="da" sz="2000" b="1" dirty="0"/>
              <a:t>performer 20 % bedre </a:t>
            </a:r>
            <a:r>
              <a:rPr lang="da" sz="2000" dirty="0"/>
              <a:t>og er </a:t>
            </a:r>
            <a:r>
              <a:rPr lang="da" sz="2000" b="1" dirty="0"/>
              <a:t>87 % mindre tilbøjelige til at forlade</a:t>
            </a:r>
            <a:r>
              <a:rPr lang="da" sz="2000" dirty="0"/>
              <a:t> organisationen</a:t>
            </a:r>
            <a:r>
              <a:rPr lang="da" sz="2000" kern="0" dirty="0">
                <a:latin typeface="Arial"/>
                <a:ea typeface="Arial"/>
                <a:cs typeface="Arial"/>
              </a:rPr>
              <a:t>.</a:t>
            </a:r>
          </a:p>
          <a:p>
            <a:pPr marL="1191" indent="-1191" defTabSz="685800">
              <a:spcBef>
                <a:spcPts val="0"/>
              </a:spcBef>
              <a:spcAft>
                <a:spcPts val="1800"/>
              </a:spcAft>
              <a:buClr>
                <a:srgbClr val="1667A2"/>
              </a:buClr>
              <a:tabLst>
                <a:tab pos="1840706" algn="l"/>
              </a:tabLst>
              <a:defRPr/>
            </a:pPr>
            <a:r>
              <a:rPr lang="da" sz="2000" dirty="0"/>
              <a:t>Organisationer med høj </a:t>
            </a:r>
            <a:br>
              <a:rPr lang="da" sz="2000" dirty="0"/>
            </a:br>
            <a:r>
              <a:rPr lang="da" sz="2000" dirty="0"/>
              <a:t>tillid oplever </a:t>
            </a:r>
            <a:r>
              <a:rPr lang="da" sz="2000" b="1" dirty="0"/>
              <a:t>50 % lavere </a:t>
            </a:r>
            <a:r>
              <a:rPr lang="da" sz="2000" dirty="0"/>
              <a:t>medarbejderudskiftning i forhold til organisationer med lav tillid</a:t>
            </a:r>
            <a:r>
              <a:rPr lang="da" sz="2000" kern="0" dirty="0">
                <a:latin typeface="Arial"/>
                <a:ea typeface="Arial"/>
                <a:cs typeface="Arial"/>
              </a:rPr>
              <a:t>.</a:t>
            </a:r>
            <a:endParaRPr lang="en-US" sz="2250" kern="0" dirty="0">
              <a:latin typeface="Arial"/>
              <a:ea typeface="Arial"/>
              <a:cs typeface="Arial"/>
            </a:endParaRPr>
          </a:p>
        </p:txBody>
      </p:sp>
      <p:sp>
        <p:nvSpPr>
          <p:cNvPr id="9" name="Rectangle 3"/>
          <p:cNvSpPr txBox="1">
            <a:spLocks noChangeArrowheads="1"/>
          </p:cNvSpPr>
          <p:nvPr/>
        </p:nvSpPr>
        <p:spPr bwMode="auto">
          <a:xfrm>
            <a:off x="483081" y="3966722"/>
            <a:ext cx="2936791" cy="627350"/>
          </a:xfrm>
          <a:prstGeom prst="rect">
            <a:avLst/>
          </a:prstGeom>
          <a:noFill/>
          <a:ln w="9525">
            <a:noFill/>
            <a:miter lim="800000"/>
            <a:headEnd/>
            <a:tailEnd/>
          </a:ln>
        </p:spPr>
        <p:txBody>
          <a:bodyPr vert="horz" wrap="square" lIns="182880" tIns="0" rIns="68580" bIns="34290" numCol="1" rtlCol="0" anchor="ctr" anchorCtr="0" compatLnSpc="1">
            <a:prstTxWarp prst="textNoShape">
              <a:avLst/>
            </a:prstTxWarp>
          </a:bodyPr>
          <a:lstStyle/>
          <a:p>
            <a:pPr marL="76200" indent="-76200" defTabSz="685800" rtl="0">
              <a:lnSpc>
                <a:spcPts val="1400"/>
              </a:lnSpc>
              <a:spcBef>
                <a:spcPct val="55000"/>
              </a:spcBef>
              <a:spcAft>
                <a:spcPct val="20000"/>
              </a:spcAft>
              <a:buClr>
                <a:srgbClr val="1667A2"/>
              </a:buClr>
              <a:tabLst>
                <a:tab pos="1839913" algn="l"/>
              </a:tabLst>
              <a:defRPr/>
            </a:pPr>
            <a:r>
              <a:rPr lang="da" sz="1200" b="1" i="1" kern="0" dirty="0">
                <a:latin typeface="Arial"/>
                <a:ea typeface="Arial"/>
                <a:cs typeface="Arial"/>
              </a:rPr>
              <a:t>- Great Place to Work Institute, 2016</a:t>
            </a:r>
          </a:p>
        </p:txBody>
      </p:sp>
    </p:spTree>
    <p:extLst>
      <p:ext uri="{BB962C8B-B14F-4D97-AF65-F5344CB8AC3E}">
        <p14:creationId xmlns:p14="http://schemas.microsoft.com/office/powerpoint/2010/main" val="37523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Noter på flips…</a:t>
            </a:r>
          </a:p>
        </p:txBody>
      </p:sp>
      <p:sp>
        <p:nvSpPr>
          <p:cNvPr id="5" name="Title 1"/>
          <p:cNvSpPr>
            <a:spLocks noGrp="1"/>
          </p:cNvSpPr>
          <p:nvPr>
            <p:ph idx="1"/>
          </p:nvPr>
        </p:nvSpPr>
        <p:spPr/>
        <p:txBody>
          <a:bodyPr rtlCol="0">
            <a:noAutofit/>
          </a:bodyPr>
          <a:lstStyle/>
          <a:p>
            <a:pPr rtl="0"/>
            <a:r>
              <a:rPr lang="da" sz="2400" dirty="0"/>
              <a:t>Lederadfærd udvist af personer, der </a:t>
            </a:r>
            <a:r>
              <a:rPr lang="da" sz="2400" b="1" dirty="0"/>
              <a:t>vinder</a:t>
            </a:r>
            <a:r>
              <a:rPr lang="da" sz="2400" dirty="0"/>
              <a:t> andres </a:t>
            </a:r>
            <a:r>
              <a:rPr lang="da" sz="2400" b="1" dirty="0"/>
              <a:t>tillid</a:t>
            </a:r>
          </a:p>
          <a:p>
            <a:pPr rtl="0"/>
            <a:endParaRPr lang="da" sz="2400" b="1" dirty="0"/>
          </a:p>
          <a:p>
            <a:r>
              <a:rPr lang="da" sz="2400" dirty="0">
                <a:ea typeface="Calibri" charset="0"/>
                <a:cs typeface="Calibri" charset="0"/>
              </a:rPr>
              <a:t>Lederadfærd udvist af personer, der </a:t>
            </a:r>
            <a:r>
              <a:rPr lang="da" sz="2400" b="1" dirty="0">
                <a:ea typeface="Calibri" charset="0"/>
                <a:cs typeface="Calibri" charset="0"/>
              </a:rPr>
              <a:t>mister eller bryder</a:t>
            </a:r>
            <a:r>
              <a:rPr lang="da" sz="2400" dirty="0">
                <a:ea typeface="Calibri" charset="0"/>
                <a:cs typeface="Calibri" charset="0"/>
              </a:rPr>
              <a:t> andres </a:t>
            </a:r>
            <a:r>
              <a:rPr lang="da" sz="2400" b="1" dirty="0">
                <a:ea typeface="Calibri" charset="0"/>
                <a:cs typeface="Calibri" charset="0"/>
              </a:rPr>
              <a:t>tillid</a:t>
            </a:r>
            <a:endParaRPr lang="en-US" sz="2400" dirty="0">
              <a:ea typeface="Calibri" charset="0"/>
              <a:cs typeface="Calibri" charset="0"/>
            </a:endParaRPr>
          </a:p>
          <a:p>
            <a:pPr rtl="0"/>
            <a:endParaRPr lang="da" sz="3200" b="1" dirty="0"/>
          </a:p>
          <a:p>
            <a:pPr rtl="0"/>
            <a:endParaRPr lang="en-US" sz="3200" dirty="0">
              <a:solidFill>
                <a:schemeClr val="tx1"/>
              </a:solidFill>
            </a:endParaRPr>
          </a:p>
        </p:txBody>
      </p:sp>
      <p:sp>
        <p:nvSpPr>
          <p:cNvPr id="3" name="Pladsholder til billede 2"/>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mtClean="0">
                <a:solidFill>
                  <a:prstClr val="black"/>
                </a:solidFill>
              </a:rPr>
              <a:pPr/>
              <a:t>158</a:t>
            </a:fld>
            <a:endParaRPr lang="da-DK">
              <a:solidFill>
                <a:prstClr val="black"/>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3336" y="3003798"/>
            <a:ext cx="1728192" cy="14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7481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Lederens tillidselementer</a:t>
            </a:r>
          </a:p>
        </p:txBody>
      </p:sp>
      <p:sp>
        <p:nvSpPr>
          <p:cNvPr id="5" name="Pladsholder til billede 4"/>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z="1000" smtClean="0">
                <a:solidFill>
                  <a:prstClr val="black"/>
                </a:solidFill>
              </a:rPr>
              <a:pPr/>
              <a:t>159</a:t>
            </a:fld>
            <a:endParaRPr lang="da-DK" sz="1000">
              <a:solidFill>
                <a:prstClr val="black"/>
              </a:solidFill>
            </a:endParaRPr>
          </a:p>
        </p:txBody>
      </p:sp>
      <p:sp>
        <p:nvSpPr>
          <p:cNvPr id="9" name="Text Placeholder 8"/>
          <p:cNvSpPr txBox="1">
            <a:spLocks/>
          </p:cNvSpPr>
          <p:nvPr/>
        </p:nvSpPr>
        <p:spPr>
          <a:xfrm>
            <a:off x="611560" y="3317797"/>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a:solidFill>
                  <a:srgbClr val="1365A0"/>
                </a:solidFill>
                <a:latin typeface="+mn-lt"/>
              </a:rPr>
              <a:t>Velvilje </a:t>
            </a:r>
          </a:p>
          <a:p>
            <a:pPr marL="0" indent="0" rtl="0">
              <a:spcBef>
                <a:spcPts val="0"/>
              </a:spcBef>
              <a:spcAft>
                <a:spcPts val="0"/>
              </a:spcAft>
              <a:buNone/>
            </a:pPr>
            <a:r>
              <a:rPr lang="da" sz="1600" b="1">
                <a:solidFill>
                  <a:srgbClr val="1365A0"/>
                </a:solidFill>
                <a:latin typeface="+mn-lt"/>
              </a:rPr>
              <a:t>Kommunikation </a:t>
            </a:r>
          </a:p>
          <a:p>
            <a:pPr marL="0" indent="0" rtl="0">
              <a:spcBef>
                <a:spcPts val="0"/>
              </a:spcBef>
              <a:spcAft>
                <a:spcPts val="0"/>
              </a:spcAft>
              <a:buNone/>
            </a:pPr>
            <a:r>
              <a:rPr lang="da" sz="1600" b="1">
                <a:solidFill>
                  <a:srgbClr val="1365A0"/>
                </a:solidFill>
                <a:latin typeface="+mn-lt"/>
              </a:rPr>
              <a:t>Relationer </a:t>
            </a:r>
          </a:p>
        </p:txBody>
      </p:sp>
      <p:sp>
        <p:nvSpPr>
          <p:cNvPr id="10" name="Text Placeholder 8"/>
          <p:cNvSpPr txBox="1">
            <a:spLocks/>
          </p:cNvSpPr>
          <p:nvPr/>
        </p:nvSpPr>
        <p:spPr>
          <a:xfrm>
            <a:off x="6125945" y="3627061"/>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00A07F"/>
                </a:solidFill>
                <a:latin typeface="+mn-lt"/>
              </a:rPr>
              <a:t>Pålidelighed</a:t>
            </a:r>
            <a:endParaRPr lang="en-US" sz="1600" b="1" dirty="0">
              <a:solidFill>
                <a:srgbClr val="1365A0"/>
              </a:solidFill>
              <a:latin typeface="+mn-lt"/>
            </a:endParaRPr>
          </a:p>
          <a:p>
            <a:pPr marL="0" indent="0" rtl="0">
              <a:spcBef>
                <a:spcPts val="0"/>
              </a:spcBef>
              <a:spcAft>
                <a:spcPts val="0"/>
              </a:spcAft>
              <a:buNone/>
            </a:pPr>
            <a:r>
              <a:rPr lang="da" sz="1600" b="1" dirty="0">
                <a:solidFill>
                  <a:srgbClr val="00A07F"/>
                </a:solidFill>
                <a:latin typeface="+mn-lt"/>
              </a:rPr>
              <a:t>Ansvarlighed</a:t>
            </a:r>
            <a:endParaRPr lang="en-US" sz="1600" b="1" dirty="0">
              <a:solidFill>
                <a:srgbClr val="1365A0"/>
              </a:solidFill>
              <a:latin typeface="+mn-lt"/>
            </a:endParaRPr>
          </a:p>
          <a:p>
            <a:pPr marL="0" indent="0" rtl="0">
              <a:spcBef>
                <a:spcPts val="0"/>
              </a:spcBef>
              <a:spcAft>
                <a:spcPts val="0"/>
              </a:spcAft>
              <a:buNone/>
            </a:pPr>
            <a:r>
              <a:rPr lang="da" sz="1600" b="1" dirty="0">
                <a:solidFill>
                  <a:srgbClr val="00A07F"/>
                </a:solidFill>
                <a:latin typeface="+mn-lt"/>
              </a:rPr>
              <a:t>Lydhørhed</a:t>
            </a:r>
            <a:endParaRPr lang="en-US" sz="1600" b="1" dirty="0">
              <a:solidFill>
                <a:srgbClr val="1365A0"/>
              </a:solidFill>
              <a:latin typeface="+mn-lt"/>
            </a:endParaRPr>
          </a:p>
          <a:p>
            <a:pPr marL="0" indent="0" rtl="0">
              <a:spcBef>
                <a:spcPts val="0"/>
              </a:spcBef>
              <a:spcAft>
                <a:spcPts val="0"/>
              </a:spcAft>
              <a:buNone/>
            </a:pPr>
            <a:endParaRPr lang="en-US" sz="1600" b="1" dirty="0">
              <a:solidFill>
                <a:srgbClr val="1365A0"/>
              </a:solidFill>
              <a:latin typeface="+mn-lt"/>
            </a:endParaRPr>
          </a:p>
        </p:txBody>
      </p:sp>
      <p:sp>
        <p:nvSpPr>
          <p:cNvPr id="11" name="Text Placeholder 8"/>
          <p:cNvSpPr txBox="1">
            <a:spLocks/>
          </p:cNvSpPr>
          <p:nvPr/>
        </p:nvSpPr>
        <p:spPr>
          <a:xfrm>
            <a:off x="658711" y="1421125"/>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FF0000"/>
                </a:solidFill>
                <a:latin typeface="+mn-lt"/>
              </a:rPr>
              <a:t>Ekspertise</a:t>
            </a:r>
          </a:p>
          <a:p>
            <a:pPr marL="0" indent="0" rtl="0">
              <a:spcBef>
                <a:spcPts val="0"/>
              </a:spcBef>
              <a:spcAft>
                <a:spcPts val="0"/>
              </a:spcAft>
              <a:buNone/>
            </a:pPr>
            <a:r>
              <a:rPr lang="da" sz="1600" b="1" dirty="0">
                <a:solidFill>
                  <a:srgbClr val="FF0000"/>
                </a:solidFill>
                <a:latin typeface="+mn-lt"/>
              </a:rPr>
              <a:t>Resultater</a:t>
            </a:r>
          </a:p>
          <a:p>
            <a:pPr marL="0" indent="0" rtl="0">
              <a:spcBef>
                <a:spcPts val="0"/>
              </a:spcBef>
              <a:spcAft>
                <a:spcPts val="0"/>
              </a:spcAft>
              <a:buNone/>
            </a:pPr>
            <a:r>
              <a:rPr lang="da" sz="1600" b="1" dirty="0">
                <a:solidFill>
                  <a:srgbClr val="FF0000"/>
                </a:solidFill>
                <a:latin typeface="+mn-lt"/>
              </a:rPr>
              <a:t>Effektivitet</a:t>
            </a:r>
          </a:p>
        </p:txBody>
      </p:sp>
      <p:sp>
        <p:nvSpPr>
          <p:cNvPr id="12" name="Text Placeholder 8"/>
          <p:cNvSpPr txBox="1">
            <a:spLocks/>
          </p:cNvSpPr>
          <p:nvPr/>
        </p:nvSpPr>
        <p:spPr>
          <a:xfrm>
            <a:off x="6004058" y="1382934"/>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FFC000"/>
                </a:solidFill>
                <a:latin typeface="+mn-lt"/>
              </a:rPr>
              <a:t>Ærlighed</a:t>
            </a:r>
          </a:p>
          <a:p>
            <a:pPr marL="0" indent="0" rtl="0">
              <a:spcBef>
                <a:spcPts val="0"/>
              </a:spcBef>
              <a:spcAft>
                <a:spcPts val="0"/>
              </a:spcAft>
              <a:buNone/>
            </a:pPr>
            <a:r>
              <a:rPr lang="da" sz="1600" b="1" dirty="0">
                <a:solidFill>
                  <a:srgbClr val="FFC000"/>
                </a:solidFill>
                <a:latin typeface="+mn-lt"/>
              </a:rPr>
              <a:t>Værdier</a:t>
            </a:r>
          </a:p>
          <a:p>
            <a:pPr marL="0" indent="0" rtl="0">
              <a:spcBef>
                <a:spcPts val="0"/>
              </a:spcBef>
              <a:spcAft>
                <a:spcPts val="0"/>
              </a:spcAft>
              <a:buNone/>
            </a:pPr>
            <a:r>
              <a:rPr lang="da" sz="1600" b="1" dirty="0">
                <a:solidFill>
                  <a:srgbClr val="FFC000"/>
                </a:solidFill>
                <a:latin typeface="+mn-lt"/>
              </a:rPr>
              <a:t>Retfærdighed</a:t>
            </a:r>
          </a:p>
        </p:txBody>
      </p:sp>
      <p:sp>
        <p:nvSpPr>
          <p:cNvPr id="13" name="Title 1"/>
          <p:cNvSpPr txBox="1">
            <a:spLocks/>
          </p:cNvSpPr>
          <p:nvPr/>
        </p:nvSpPr>
        <p:spPr>
          <a:xfrm>
            <a:off x="611560" y="2770584"/>
            <a:ext cx="1862721"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Bekymrer sig om andre</a:t>
            </a:r>
          </a:p>
        </p:txBody>
      </p:sp>
      <p:sp>
        <p:nvSpPr>
          <p:cNvPr id="14" name="Title 1"/>
          <p:cNvSpPr txBox="1">
            <a:spLocks/>
          </p:cNvSpPr>
          <p:nvPr/>
        </p:nvSpPr>
        <p:spPr>
          <a:xfrm>
            <a:off x="5983810" y="848237"/>
            <a:ext cx="1912620"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Handler med integritet</a:t>
            </a:r>
          </a:p>
        </p:txBody>
      </p:sp>
      <p:sp>
        <p:nvSpPr>
          <p:cNvPr id="15" name="Title 1"/>
          <p:cNvSpPr txBox="1">
            <a:spLocks/>
          </p:cNvSpPr>
          <p:nvPr/>
        </p:nvSpPr>
        <p:spPr>
          <a:xfrm>
            <a:off x="6100395" y="3088596"/>
            <a:ext cx="1853624"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Lever op til forpligtelser</a:t>
            </a:r>
          </a:p>
        </p:txBody>
      </p:sp>
      <p:sp>
        <p:nvSpPr>
          <p:cNvPr id="16" name="Title 1"/>
          <p:cNvSpPr txBox="1">
            <a:spLocks/>
          </p:cNvSpPr>
          <p:nvPr/>
        </p:nvSpPr>
        <p:spPr>
          <a:xfrm>
            <a:off x="667285" y="825146"/>
            <a:ext cx="2334690" cy="574549"/>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Demonstrerer kompetence</a:t>
            </a:r>
          </a:p>
        </p:txBody>
      </p:sp>
      <p:cxnSp>
        <p:nvCxnSpPr>
          <p:cNvPr id="17" name="Straight Connector 25"/>
          <p:cNvCxnSpPr/>
          <p:nvPr/>
        </p:nvCxnSpPr>
        <p:spPr bwMode="auto">
          <a:xfrm>
            <a:off x="658711" y="1421124"/>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18" name="Straight Connector 29"/>
          <p:cNvCxnSpPr/>
          <p:nvPr/>
        </p:nvCxnSpPr>
        <p:spPr bwMode="auto">
          <a:xfrm>
            <a:off x="611560" y="3317797"/>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19" name="Straight Connector 30"/>
          <p:cNvCxnSpPr/>
          <p:nvPr/>
        </p:nvCxnSpPr>
        <p:spPr bwMode="auto">
          <a:xfrm>
            <a:off x="5976190" y="1378067"/>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20" name="Straight Connector 31"/>
          <p:cNvCxnSpPr/>
          <p:nvPr/>
        </p:nvCxnSpPr>
        <p:spPr bwMode="auto">
          <a:xfrm>
            <a:off x="6098077" y="3629935"/>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sp>
        <p:nvSpPr>
          <p:cNvPr id="21" name="Tekstboks 20"/>
          <p:cNvSpPr txBox="1"/>
          <p:nvPr/>
        </p:nvSpPr>
        <p:spPr>
          <a:xfrm>
            <a:off x="2590002" y="2133452"/>
            <a:ext cx="3550972" cy="615553"/>
          </a:xfrm>
          <a:prstGeom prst="rect">
            <a:avLst/>
          </a:prstGeom>
          <a:noFill/>
        </p:spPr>
        <p:txBody>
          <a:bodyPr wrap="none" rtlCol="0">
            <a:spAutoFit/>
          </a:bodyPr>
          <a:lstStyle/>
          <a:p>
            <a:pPr algn="ctr"/>
            <a:r>
              <a:rPr lang="da-DK" u="sng" dirty="0"/>
              <a:t>Strukturel tillid?</a:t>
            </a:r>
          </a:p>
          <a:p>
            <a:pPr algn="ctr"/>
            <a:r>
              <a:rPr lang="da-DK" sz="1600" dirty="0">
                <a:solidFill>
                  <a:schemeClr val="bg1">
                    <a:lumMod val="50000"/>
                  </a:schemeClr>
                </a:solidFill>
              </a:rPr>
              <a:t>(toplederens særlige udfordring)</a:t>
            </a:r>
          </a:p>
        </p:txBody>
      </p:sp>
    </p:spTree>
    <p:extLst>
      <p:ext uri="{BB962C8B-B14F-4D97-AF65-F5344CB8AC3E}">
        <p14:creationId xmlns:p14="http://schemas.microsoft.com/office/powerpoint/2010/main" val="2460229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3CF9D43-B15E-45E8-B783-3B6E6C4CE3E5}"/>
              </a:ext>
            </a:extLst>
          </p:cNvPr>
          <p:cNvSpPr>
            <a:spLocks noGrp="1"/>
          </p:cNvSpPr>
          <p:nvPr>
            <p:ph type="ctrTitle"/>
          </p:nvPr>
        </p:nvSpPr>
        <p:spPr/>
        <p:txBody>
          <a:bodyPr/>
          <a:lstStyle/>
          <a:p>
            <a:r>
              <a:rPr lang="da-DK" dirty="0"/>
              <a:t>Ledergruppers arbejde og effektivitet</a:t>
            </a:r>
          </a:p>
        </p:txBody>
      </p:sp>
      <p:sp>
        <p:nvSpPr>
          <p:cNvPr id="8" name="Undertitel 7">
            <a:extLst>
              <a:ext uri="{FF2B5EF4-FFF2-40B4-BE49-F238E27FC236}">
                <a16:creationId xmlns:a16="http://schemas.microsoft.com/office/drawing/2014/main" id="{FBC1207A-107B-4D24-8944-893BA7E994C7}"/>
              </a:ext>
            </a:extLst>
          </p:cNvPr>
          <p:cNvSpPr>
            <a:spLocks noGrp="1"/>
          </p:cNvSpPr>
          <p:nvPr>
            <p:ph type="subTitle" idx="1"/>
          </p:nvPr>
        </p:nvSpPr>
        <p:spPr/>
        <p:txBody>
          <a:bodyPr>
            <a:normAutofit fontScale="77500" lnSpcReduction="20000"/>
          </a:bodyPr>
          <a:lstStyle/>
          <a:p>
            <a:endParaRPr lang="da-DK"/>
          </a:p>
        </p:txBody>
      </p:sp>
      <p:sp>
        <p:nvSpPr>
          <p:cNvPr id="6" name="Pladsholder til slidenummer 5">
            <a:extLst>
              <a:ext uri="{FF2B5EF4-FFF2-40B4-BE49-F238E27FC236}">
                <a16:creationId xmlns:a16="http://schemas.microsoft.com/office/drawing/2014/main" id="{0AFDDABF-2E01-4DA2-9DED-A8F8AFAA2BFC}"/>
              </a:ext>
            </a:extLst>
          </p:cNvPr>
          <p:cNvSpPr>
            <a:spLocks noGrp="1"/>
          </p:cNvSpPr>
          <p:nvPr>
            <p:ph type="sldNum" sz="quarter" idx="4294967295"/>
          </p:nvPr>
        </p:nvSpPr>
        <p:spPr>
          <a:xfrm>
            <a:off x="6624638" y="4776788"/>
            <a:ext cx="2519362" cy="315912"/>
          </a:xfrm>
        </p:spPr>
        <p:txBody>
          <a:bodyPr/>
          <a:lstStyle/>
          <a:p>
            <a:fld id="{BFF3CFDD-2D56-4519-B779-BFFEF2995BE6}" type="slidenum">
              <a:rPr lang="da-DK" smtClean="0"/>
              <a:pPr/>
              <a:t>16</a:t>
            </a:fld>
            <a:endParaRPr lang="da-DK" dirty="0"/>
          </a:p>
        </p:txBody>
      </p:sp>
    </p:spTree>
    <p:extLst>
      <p:ext uri="{BB962C8B-B14F-4D97-AF65-F5344CB8AC3E}">
        <p14:creationId xmlns:p14="http://schemas.microsoft.com/office/powerpoint/2010/main" val="2556658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Flere tillidsskabende adfærdsmønstre</a:t>
            </a:r>
          </a:p>
        </p:txBody>
      </p:sp>
      <p:sp>
        <p:nvSpPr>
          <p:cNvPr id="3" name="Pladsholder til indhold 2"/>
          <p:cNvSpPr>
            <a:spLocks noGrp="1"/>
          </p:cNvSpPr>
          <p:nvPr>
            <p:ph idx="1"/>
          </p:nvPr>
        </p:nvSpPr>
        <p:spPr/>
        <p:txBody>
          <a:bodyPr/>
          <a:lstStyle/>
          <a:p>
            <a:pPr marL="457200" indent="-457200">
              <a:buClr>
                <a:srgbClr val="92D050"/>
              </a:buClr>
              <a:buFont typeface="+mj-lt"/>
              <a:buAutoNum type="arabicPeriod"/>
            </a:pPr>
            <a:endParaRPr lang="da-DK" dirty="0"/>
          </a:p>
          <a:p>
            <a:pPr>
              <a:buClr>
                <a:srgbClr val="92D050"/>
              </a:buClr>
            </a:pPr>
            <a:r>
              <a:rPr lang="da-DK" dirty="0"/>
              <a:t>Se på tillidselementerne</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Hvor er det lettest for dig at skabe tillid?</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Hvor bliver du typisk udfordret?</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Hvilke tillidsskabende handlinger vil du gøre mere brug af? </a:t>
            </a:r>
          </a:p>
          <a:p>
            <a:pPr marL="285750" indent="-285750">
              <a:buClr>
                <a:srgbClr val="92D050"/>
              </a:buClr>
              <a:buFont typeface="Arial" panose="020B0604020202020204" pitchFamily="34" charset="0"/>
              <a:buChar char="•"/>
            </a:pPr>
            <a:endParaRPr lang="da-DK" dirty="0"/>
          </a:p>
        </p:txBody>
      </p:sp>
      <p:sp>
        <p:nvSpPr>
          <p:cNvPr id="4" name="Pladsholder til indhold 3"/>
          <p:cNvSpPr>
            <a:spLocks noGrp="1"/>
          </p:cNvSpPr>
          <p:nvPr>
            <p:ph sz="quarter" idx="13"/>
          </p:nvPr>
        </p:nvSpPr>
        <p:spPr/>
        <p:txBody>
          <a:bodyPr/>
          <a:lstStyle/>
          <a:p>
            <a:pPr>
              <a:buClr>
                <a:srgbClr val="92D050"/>
              </a:buClr>
            </a:pPr>
            <a:endParaRPr lang="da-DK" dirty="0"/>
          </a:p>
          <a:p>
            <a:pPr>
              <a:buClr>
                <a:srgbClr val="92D050"/>
              </a:buClr>
            </a:pPr>
            <a:r>
              <a:rPr lang="da-DK" dirty="0"/>
              <a:t>Del og drøft jeres individuelle refleksioner</a:t>
            </a:r>
          </a:p>
          <a:p>
            <a:pPr>
              <a:buClr>
                <a:srgbClr val="92D050"/>
              </a:buClr>
            </a:pPr>
            <a:r>
              <a:rPr lang="da-DK" dirty="0"/>
              <a:t>Hjælp hinanden til at få øje på blinde punkter </a:t>
            </a:r>
          </a:p>
          <a:p>
            <a:pPr>
              <a:buClr>
                <a:srgbClr val="92D050"/>
              </a:buClr>
            </a:pPr>
            <a:r>
              <a:rPr lang="da-DK" dirty="0"/>
              <a:t>Afslut med at noterer handlinger ned i jeres personlige handleplaner</a:t>
            </a:r>
          </a:p>
          <a:p>
            <a:pPr>
              <a:buClr>
                <a:srgbClr val="92D050"/>
              </a:buClr>
            </a:pPr>
            <a:endParaRPr lang="da-DK" dirty="0"/>
          </a:p>
          <a:p>
            <a:pPr lvl="1">
              <a:buClr>
                <a:srgbClr val="92D050"/>
              </a:buClr>
            </a:pPr>
            <a:endParaRPr lang="da-DK" dirty="0"/>
          </a:p>
          <a:p>
            <a:pPr lvl="2">
              <a:buClr>
                <a:srgbClr val="92D050"/>
              </a:buClr>
            </a:pPr>
            <a:endParaRPr lang="da-DK" dirty="0"/>
          </a:p>
          <a:p>
            <a:pPr lvl="1">
              <a:buClr>
                <a:srgbClr val="92D050"/>
              </a:buClr>
            </a:pPr>
            <a:endParaRPr lang="da-DK" dirty="0"/>
          </a:p>
          <a:p>
            <a:endParaRPr lang="da-DK" dirty="0"/>
          </a:p>
        </p:txBody>
      </p:sp>
      <p:sp>
        <p:nvSpPr>
          <p:cNvPr id="5" name="Pladsholder til billede 4"/>
          <p:cNvSpPr>
            <a:spLocks noGrp="1"/>
          </p:cNvSpPr>
          <p:nvPr>
            <p:ph type="pic" sz="quarter" idx="15"/>
          </p:nvPr>
        </p:nvSpPr>
        <p:spPr/>
      </p:sp>
      <p:pic>
        <p:nvPicPr>
          <p:cNvPr id="7170" name="Picture 2" descr="C:\Users\msf\Google Drev\Billeder til præsentation\Refleksion_rådgiv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3478"/>
            <a:ext cx="872291" cy="968843"/>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631139" y="983364"/>
            <a:ext cx="3775393" cy="461665"/>
          </a:xfrm>
          <a:prstGeom prst="rect">
            <a:avLst/>
          </a:prstGeom>
          <a:noFill/>
        </p:spPr>
        <p:txBody>
          <a:bodyPr wrap="none" rtlCol="0">
            <a:spAutoFit/>
          </a:bodyPr>
          <a:lstStyle/>
          <a:p>
            <a:r>
              <a:rPr lang="da-DK" sz="2400" b="1" dirty="0"/>
              <a:t>Individuel refleksion</a:t>
            </a:r>
            <a:endParaRPr lang="da-DK"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296285"/>
            <a:ext cx="769226" cy="65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boks 11"/>
          <p:cNvSpPr txBox="1"/>
          <p:nvPr/>
        </p:nvSpPr>
        <p:spPr>
          <a:xfrm>
            <a:off x="4932040" y="1005576"/>
            <a:ext cx="1899879" cy="461665"/>
          </a:xfrm>
          <a:prstGeom prst="rect">
            <a:avLst/>
          </a:prstGeom>
          <a:noFill/>
        </p:spPr>
        <p:txBody>
          <a:bodyPr wrap="none" rtlCol="0">
            <a:spAutoFit/>
          </a:bodyPr>
          <a:lstStyle/>
          <a:p>
            <a:r>
              <a:rPr lang="da-DK" sz="2400" b="1" dirty="0"/>
              <a:t>I gruppen</a:t>
            </a:r>
            <a:endParaRPr lang="da-DK"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627" y="3675306"/>
            <a:ext cx="769226" cy="65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4410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p:cNvSpPr>
            <a:spLocks noGrp="1"/>
          </p:cNvSpPr>
          <p:nvPr>
            <p:ph type="title"/>
          </p:nvPr>
        </p:nvSpPr>
        <p:spPr/>
        <p:txBody>
          <a:bodyPr/>
          <a:lstStyle/>
          <a:p>
            <a:r>
              <a:rPr lang="da-DK" dirty="0"/>
              <a:t>Hjemmeopgave til modul 2</a:t>
            </a:r>
          </a:p>
        </p:txBody>
      </p:sp>
      <p:sp>
        <p:nvSpPr>
          <p:cNvPr id="22" name="Pladsholder til indhold 21"/>
          <p:cNvSpPr>
            <a:spLocks noGrp="1"/>
          </p:cNvSpPr>
          <p:nvPr>
            <p:ph idx="1"/>
          </p:nvPr>
        </p:nvSpPr>
        <p:spPr/>
        <p:txBody>
          <a:bodyPr/>
          <a:lstStyle/>
          <a:p>
            <a:endParaRPr lang="da-DK"/>
          </a:p>
        </p:txBody>
      </p:sp>
      <p:sp>
        <p:nvSpPr>
          <p:cNvPr id="23" name="Pladsholder til indhold 22"/>
          <p:cNvSpPr>
            <a:spLocks noGrp="1"/>
          </p:cNvSpPr>
          <p:nvPr>
            <p:ph sz="quarter" idx="13"/>
          </p:nvPr>
        </p:nvSpPr>
        <p:spPr/>
        <p:txBody>
          <a:bodyPr/>
          <a:lstStyle/>
          <a:p>
            <a:endParaRPr lang="da-DK"/>
          </a:p>
        </p:txBody>
      </p:sp>
      <p:sp>
        <p:nvSpPr>
          <p:cNvPr id="24" name="Pladsholder til billede 23"/>
          <p:cNvSpPr>
            <a:spLocks noGrp="1"/>
          </p:cNvSpPr>
          <p:nvPr>
            <p:ph type="pic" sz="quarter" idx="15"/>
          </p:nvPr>
        </p:nvSpPr>
        <p:spPr/>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7574"/>
            <a:ext cx="9144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adsholder til indhold 4"/>
          <p:cNvSpPr txBox="1">
            <a:spLocks/>
          </p:cNvSpPr>
          <p:nvPr/>
        </p:nvSpPr>
        <p:spPr>
          <a:xfrm>
            <a:off x="4788024" y="1059582"/>
            <a:ext cx="3673124" cy="3528392"/>
          </a:xfrm>
          <a:prstGeom prst="rect">
            <a:avLst/>
          </a:prstGeom>
          <a:solidFill>
            <a:schemeClr val="bg2"/>
          </a:solid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1200"/>
              </a:spcBef>
              <a:buFont typeface="Wingdings" panose="05000000000000000000" pitchFamily="2" charset="2"/>
              <a:buChar char="Ø"/>
            </a:pPr>
            <a:endParaRPr lang="da-DK" sz="100" dirty="0"/>
          </a:p>
          <a:p>
            <a:pPr marL="457200" indent="-457200">
              <a:spcBef>
                <a:spcPts val="1200"/>
              </a:spcBef>
              <a:buFont typeface="Wingdings" panose="05000000000000000000" pitchFamily="2" charset="2"/>
              <a:buChar char="Ø"/>
            </a:pPr>
            <a:r>
              <a:rPr lang="da-DK" sz="1300" dirty="0"/>
              <a:t>Informer din ledergruppe om at de skal udfylde en evaluering af ledergruppens arbejde og effektivitet</a:t>
            </a:r>
          </a:p>
          <a:p>
            <a:pPr marL="457200" indent="-457200">
              <a:spcBef>
                <a:spcPts val="1200"/>
              </a:spcBef>
              <a:buFont typeface="Wingdings" panose="05000000000000000000" pitchFamily="2" charset="2"/>
              <a:buChar char="Ø"/>
            </a:pPr>
            <a:r>
              <a:rPr lang="da-DK" sz="1300" dirty="0"/>
              <a:t>Send navne og e-mail adresser til CfL – evaluering af ledergruppe</a:t>
            </a:r>
          </a:p>
          <a:p>
            <a:pPr marL="457200" indent="-457200">
              <a:spcBef>
                <a:spcPts val="1200"/>
              </a:spcBef>
              <a:buFont typeface="Wingdings" panose="05000000000000000000" pitchFamily="2" charset="2"/>
              <a:buChar char="Ø"/>
            </a:pPr>
            <a:r>
              <a:rPr lang="da-DK" sz="1300" dirty="0"/>
              <a:t>Udfyld evalueringsskema som leder af ledergruppe</a:t>
            </a:r>
            <a:endParaRPr lang="da-DK" sz="1400" dirty="0"/>
          </a:p>
          <a:p>
            <a:pPr marL="457200" indent="-457200">
              <a:spcBef>
                <a:spcPts val="1200"/>
              </a:spcBef>
              <a:buFont typeface="Wingdings" panose="05000000000000000000" pitchFamily="2" charset="2"/>
              <a:buChar char="Ø"/>
            </a:pPr>
            <a:r>
              <a:rPr lang="da-DK" sz="1400" dirty="0"/>
              <a:t>Udfyld test link fra Decision Dynamics – Decision Styles</a:t>
            </a:r>
          </a:p>
          <a:p>
            <a:pPr marL="457200" indent="-457200">
              <a:spcBef>
                <a:spcPts val="1200"/>
              </a:spcBef>
              <a:buFont typeface="Wingdings" panose="05000000000000000000" pitchFamily="2" charset="2"/>
              <a:buChar char="Ø"/>
            </a:pPr>
            <a:r>
              <a:rPr lang="da-DK" sz="1400" dirty="0"/>
              <a:t>Hvis muligt – afhold teamudviklingsdag – om </a:t>
            </a:r>
            <a:r>
              <a:rPr lang="da-DK" sz="1400"/>
              <a:t>teamets fundament</a:t>
            </a:r>
            <a:endParaRPr lang="da-DK" sz="1300" dirty="0"/>
          </a:p>
        </p:txBody>
      </p:sp>
    </p:spTree>
    <p:extLst>
      <p:ext uri="{BB962C8B-B14F-4D97-AF65-F5344CB8AC3E}">
        <p14:creationId xmlns:p14="http://schemas.microsoft.com/office/powerpoint/2010/main" val="6341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På gensyn på modul 2!</a:t>
            </a:r>
          </a:p>
        </p:txBody>
      </p:sp>
      <p:sp>
        <p:nvSpPr>
          <p:cNvPr id="5" name="Pladsholder til billede 4"/>
          <p:cNvSpPr>
            <a:spLocks noGrp="1"/>
          </p:cNvSpPr>
          <p:nvPr>
            <p:ph type="pic" sz="quarter" idx="15"/>
          </p:nvPr>
        </p:nvSpPr>
        <p:spPr/>
      </p:sp>
      <p:sp>
        <p:nvSpPr>
          <p:cNvPr id="7" name="Pladsholder til indhold 2"/>
          <p:cNvSpPr txBox="1">
            <a:spLocks/>
          </p:cNvSpPr>
          <p:nvPr/>
        </p:nvSpPr>
        <p:spPr>
          <a:xfrm>
            <a:off x="756000" y="1627200"/>
            <a:ext cx="3673124" cy="4525963"/>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p:txBody>
      </p:sp>
      <p:sp>
        <p:nvSpPr>
          <p:cNvPr id="8" name="Pladsholder til indhold 1"/>
          <p:cNvSpPr txBox="1">
            <a:spLocks/>
          </p:cNvSpPr>
          <p:nvPr/>
        </p:nvSpPr>
        <p:spPr>
          <a:xfrm>
            <a:off x="4716424" y="1627200"/>
            <a:ext cx="3672000" cy="4525200"/>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p:txBody>
      </p:sp>
      <p:pic>
        <p:nvPicPr>
          <p:cNvPr id="23556" name="Picture 4" descr="Person, Bjergtop, Opnå, Bjerg, Præstation, Succes, Mål"/>
          <p:cNvPicPr>
            <a:picLocks noChangeAspect="1" noChangeArrowheads="1"/>
          </p:cNvPicPr>
          <p:nvPr/>
        </p:nvPicPr>
        <p:blipFill rotWithShape="1">
          <a:blip r:embed="rId3">
            <a:extLst>
              <a:ext uri="{28A0092B-C50C-407E-A947-70E740481C1C}">
                <a14:useLocalDpi xmlns:a14="http://schemas.microsoft.com/office/drawing/2010/main" val="0"/>
              </a:ext>
            </a:extLst>
          </a:blip>
          <a:srcRect t="19867" b="17537"/>
          <a:stretch/>
        </p:blipFill>
        <p:spPr bwMode="auto">
          <a:xfrm>
            <a:off x="0" y="830580"/>
            <a:ext cx="9144000" cy="381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184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320037" y="2387084"/>
            <a:ext cx="3177473" cy="369332"/>
          </a:xfrm>
          <a:prstGeom prst="rect">
            <a:avLst/>
          </a:prstGeom>
        </p:spPr>
        <p:txBody>
          <a:bodyPr wrap="none">
            <a:spAutoFit/>
          </a:bodyPr>
          <a:lstStyle/>
          <a:p>
            <a:r>
              <a:rPr lang="da-DK" dirty="0"/>
              <a:t>Udvikling af ledergruppen</a:t>
            </a:r>
          </a:p>
        </p:txBody>
      </p:sp>
    </p:spTree>
    <p:extLst>
      <p:ext uri="{BB962C8B-B14F-4D97-AF65-F5344CB8AC3E}">
        <p14:creationId xmlns:p14="http://schemas.microsoft.com/office/powerpoint/2010/main" val="1065577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4"/>
          </p:nvPr>
        </p:nvSpPr>
        <p:spPr/>
        <p:txBody>
          <a:bodyPr/>
          <a:lstStyle/>
          <a:p>
            <a:fld id="{BFF3CFDD-2D56-4519-B779-BFFEF2995BE6}" type="slidenum">
              <a:rPr lang="da-DK" smtClean="0"/>
              <a:pPr/>
              <a:t>17</a:t>
            </a:fld>
            <a:endParaRPr lang="da-DK" dirty="0"/>
          </a:p>
        </p:txBody>
      </p:sp>
      <p:pic>
        <p:nvPicPr>
          <p:cNvPr id="3" name="Billede 2"/>
          <p:cNvPicPr>
            <a:picLocks noChangeAspect="1"/>
          </p:cNvPicPr>
          <p:nvPr/>
        </p:nvPicPr>
        <p:blipFill rotWithShape="1">
          <a:blip r:embed="rId2" cstate="print">
            <a:extLst>
              <a:ext uri="{28A0092B-C50C-407E-A947-70E740481C1C}">
                <a14:useLocalDpi xmlns:a14="http://schemas.microsoft.com/office/drawing/2010/main" val="0"/>
              </a:ext>
            </a:extLst>
          </a:blip>
          <a:srcRect l="6984" r="23130"/>
          <a:stretch/>
        </p:blipFill>
        <p:spPr>
          <a:xfrm>
            <a:off x="11460" y="5872"/>
            <a:ext cx="5472608" cy="5143500"/>
          </a:xfrm>
          <a:prstGeom prst="rect">
            <a:avLst/>
          </a:prstGeom>
        </p:spPr>
      </p:pic>
      <p:sp>
        <p:nvSpPr>
          <p:cNvPr id="6" name="Titel 3"/>
          <p:cNvSpPr txBox="1">
            <a:spLocks/>
          </p:cNvSpPr>
          <p:nvPr/>
        </p:nvSpPr>
        <p:spPr>
          <a:xfrm>
            <a:off x="5951522" y="416729"/>
            <a:ext cx="3084974" cy="675000"/>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da-DK" sz="2000" dirty="0"/>
              <a:t>Om undersøgelsen</a:t>
            </a:r>
          </a:p>
          <a:p>
            <a:pPr algn="l"/>
            <a:r>
              <a:rPr lang="da-DK" sz="1200" dirty="0"/>
              <a:t>- Et solidt og unikt fundament</a:t>
            </a:r>
          </a:p>
        </p:txBody>
      </p:sp>
      <p:sp>
        <p:nvSpPr>
          <p:cNvPr id="8" name="Rektangel 7"/>
          <p:cNvSpPr/>
          <p:nvPr/>
        </p:nvSpPr>
        <p:spPr>
          <a:xfrm>
            <a:off x="5940152" y="865736"/>
            <a:ext cx="3168352" cy="3650230"/>
          </a:xfrm>
          <a:prstGeom prst="rect">
            <a:avLst/>
          </a:prstGeom>
        </p:spPr>
        <p:txBody>
          <a:bodyPr wrap="square">
            <a:spAutoFit/>
          </a:bodyPr>
          <a:lstStyle/>
          <a:p>
            <a:pPr fontAlgn="base"/>
            <a:r>
              <a:rPr lang="da-DK" sz="1200" dirty="0"/>
              <a:t> </a:t>
            </a:r>
          </a:p>
          <a:p>
            <a:pPr marL="171450" indent="-171450" fontAlgn="base">
              <a:buFont typeface="Arial" panose="020B0604020202020204" pitchFamily="34" charset="0"/>
              <a:buChar char="•"/>
            </a:pPr>
            <a:r>
              <a:rPr lang="da-DK" sz="1200" dirty="0"/>
              <a:t>Undersøgelsen af ledergruppers arbejde og effektivitet, bygger på svar fra 256 respondenter, hvoraf 48 har svaret som leder af en ledergruppe.</a:t>
            </a:r>
          </a:p>
          <a:p>
            <a:pPr fontAlgn="base"/>
            <a:endParaRPr lang="da-DK" sz="1200" dirty="0"/>
          </a:p>
          <a:p>
            <a:pPr marL="171450" indent="-171450">
              <a:lnSpc>
                <a:spcPct val="90000"/>
              </a:lnSpc>
              <a:spcBef>
                <a:spcPts val="600"/>
              </a:spcBef>
              <a:spcAft>
                <a:spcPts val="200"/>
              </a:spcAft>
              <a:buFont typeface="Arial" panose="020B0604020202020204" pitchFamily="34" charset="0"/>
              <a:buChar char="•"/>
            </a:pPr>
            <a:r>
              <a:rPr lang="da-DK" sz="1200" dirty="0"/>
              <a:t>Undersøgelsen er foretaget af CfL i samarbejde med  </a:t>
            </a:r>
            <a:endParaRPr lang="da-DK" sz="1200" dirty="0">
              <a:latin typeface="+mj-lt"/>
              <a:cs typeface="Calibri" panose="020F0502020204030204" pitchFamily="34" charset="0"/>
            </a:endParaRPr>
          </a:p>
          <a:p>
            <a:pPr>
              <a:lnSpc>
                <a:spcPct val="90000"/>
              </a:lnSpc>
              <a:spcBef>
                <a:spcPts val="600"/>
              </a:spcBef>
              <a:spcAft>
                <a:spcPts val="200"/>
              </a:spcAft>
              <a:buClr>
                <a:schemeClr val="accent1"/>
              </a:buClr>
            </a:pPr>
            <a:endParaRPr lang="da-DK" sz="1200" dirty="0">
              <a:latin typeface="+mj-lt"/>
              <a:cs typeface="Calibri" panose="020F0502020204030204" pitchFamily="34" charset="0"/>
            </a:endParaRPr>
          </a:p>
          <a:p>
            <a:pPr>
              <a:lnSpc>
                <a:spcPct val="90000"/>
              </a:lnSpc>
              <a:spcBef>
                <a:spcPts val="600"/>
              </a:spcBef>
              <a:spcAft>
                <a:spcPts val="200"/>
              </a:spcAft>
              <a:buClr>
                <a:schemeClr val="accent1"/>
              </a:buClr>
            </a:pPr>
            <a:endParaRPr lang="da-DK" sz="1200" dirty="0">
              <a:latin typeface="+mj-lt"/>
              <a:cs typeface="Calibri" panose="020F0502020204030204" pitchFamily="34" charset="0"/>
            </a:endParaRPr>
          </a:p>
          <a:p>
            <a:pPr marL="171450" indent="-171450">
              <a:buFont typeface="Arial" panose="020B0604020202020204" pitchFamily="34" charset="0"/>
              <a:buChar char="•"/>
            </a:pPr>
            <a:r>
              <a:rPr lang="da-DK" sz="1200" dirty="0"/>
              <a:t>Undersøgelsens formål har været at afdække, hvordan danske organisationer prioriterer arbejdet i ledergruppen ud fra antagelsen om, at en velfungerende ledergruppe har afgørende betydning for organisationens performance.</a:t>
            </a:r>
            <a:endParaRPr lang="da-DK" sz="1200" dirty="0">
              <a:latin typeface="+mj-lt"/>
              <a:cs typeface="Calibri" panose="020F0502020204030204"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2679583"/>
            <a:ext cx="1008112" cy="39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4"/>
          </p:nvPr>
        </p:nvSpPr>
        <p:spPr/>
        <p:txBody>
          <a:bodyPr/>
          <a:lstStyle/>
          <a:p>
            <a:fld id="{BFF3CFDD-2D56-4519-B779-BFFEF2995BE6}" type="slidenum">
              <a:rPr lang="da-DK" smtClean="0"/>
              <a:pPr/>
              <a:t>18</a:t>
            </a:fld>
            <a:endParaRPr lang="da-DK"/>
          </a:p>
        </p:txBody>
      </p:sp>
      <p:sp>
        <p:nvSpPr>
          <p:cNvPr id="3" name="Titel 2"/>
          <p:cNvSpPr>
            <a:spLocks noGrp="1"/>
          </p:cNvSpPr>
          <p:nvPr>
            <p:ph type="title"/>
          </p:nvPr>
        </p:nvSpPr>
        <p:spPr>
          <a:xfrm>
            <a:off x="395289" y="353700"/>
            <a:ext cx="3384623" cy="675000"/>
          </a:xfrm>
        </p:spPr>
        <p:txBody>
          <a:bodyPr/>
          <a:lstStyle/>
          <a:p>
            <a:pPr lvl="0"/>
            <a:r>
              <a:rPr lang="da-DK" dirty="0">
                <a:ea typeface="Calibri" panose="020F0502020204030204" pitchFamily="34" charset="0"/>
                <a:cs typeface="Times New Roman" panose="02020603050405020304" pitchFamily="18" charset="0"/>
              </a:rPr>
              <a:t>Overordnet </a:t>
            </a:r>
            <a:br>
              <a:rPr lang="da-DK" dirty="0">
                <a:ea typeface="Calibri" panose="020F0502020204030204" pitchFamily="34" charset="0"/>
                <a:cs typeface="Times New Roman" panose="02020603050405020304" pitchFamily="18" charset="0"/>
              </a:rPr>
            </a:br>
            <a:r>
              <a:rPr lang="da-DK" dirty="0">
                <a:ea typeface="Calibri" panose="020F0502020204030204" pitchFamily="34" charset="0"/>
                <a:cs typeface="Times New Roman" panose="02020603050405020304" pitchFamily="18" charset="0"/>
              </a:rPr>
              <a:t>vurdering af ledergruppen</a:t>
            </a:r>
            <a:br>
              <a:rPr lang="da-DK" b="1" dirty="0">
                <a:ea typeface="Calibri" panose="020F0502020204030204" pitchFamily="34" charset="0"/>
                <a:cs typeface="Times New Roman" panose="02020603050405020304" pitchFamily="18" charset="0"/>
              </a:rPr>
            </a:br>
            <a:endParaRPr lang="da-DK" dirty="0"/>
          </a:p>
        </p:txBody>
      </p:sp>
      <p:grpSp>
        <p:nvGrpSpPr>
          <p:cNvPr id="5" name="Gruppe 4">
            <a:extLst>
              <a:ext uri="{FF2B5EF4-FFF2-40B4-BE49-F238E27FC236}">
                <a16:creationId xmlns:a16="http://schemas.microsoft.com/office/drawing/2014/main" id="{2CC0431A-E32B-4733-A1F3-4A9385908CD8}"/>
              </a:ext>
            </a:extLst>
          </p:cNvPr>
          <p:cNvGrpSpPr/>
          <p:nvPr/>
        </p:nvGrpSpPr>
        <p:grpSpPr>
          <a:xfrm>
            <a:off x="-108520" y="1563638"/>
            <a:ext cx="4513371" cy="3520723"/>
            <a:chOff x="4690330" y="2698919"/>
            <a:chExt cx="4257601" cy="3378906"/>
          </a:xfrm>
        </p:grpSpPr>
        <p:graphicFrame>
          <p:nvGraphicFramePr>
            <p:cNvPr id="7" name="Diagram 6">
              <a:extLst>
                <a:ext uri="{FF2B5EF4-FFF2-40B4-BE49-F238E27FC236}">
                  <a16:creationId xmlns:a16="http://schemas.microsoft.com/office/drawing/2014/main" id="{45E40E10-FCA7-4AAD-B2D1-107F4A3F6D97}"/>
                </a:ext>
              </a:extLst>
            </p:cNvPr>
            <p:cNvGraphicFramePr/>
            <p:nvPr/>
          </p:nvGraphicFramePr>
          <p:xfrm>
            <a:off x="4690330" y="2698919"/>
            <a:ext cx="4257601" cy="33789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55">
              <a:extLst>
                <a:ext uri="{FF2B5EF4-FFF2-40B4-BE49-F238E27FC236}">
                  <a16:creationId xmlns:a16="http://schemas.microsoft.com/office/drawing/2014/main" id="{65E8CE7F-AD46-4E6A-8179-57B6CF925EA4}"/>
                </a:ext>
              </a:extLst>
            </p:cNvPr>
            <p:cNvSpPr txBox="1"/>
            <p:nvPr/>
          </p:nvSpPr>
          <p:spPr>
            <a:xfrm>
              <a:off x="5060309" y="4318029"/>
              <a:ext cx="3478298" cy="566020"/>
            </a:xfrm>
            <a:prstGeom prst="rect">
              <a:avLst/>
            </a:prstGeom>
            <a:noFill/>
          </p:spPr>
          <p:txBody>
            <a:bodyPr wrap="square" lIns="0" tIns="0" rIns="0" bIns="0" rtlCol="0" anchor="b">
              <a:spAutoFit/>
            </a:bodyPr>
            <a:lstStyle/>
            <a:p>
              <a:pPr algn="ctr">
                <a:lnSpc>
                  <a:spcPts val="3733"/>
                </a:lnSpc>
                <a:spcAft>
                  <a:spcPts val="3199"/>
                </a:spcAft>
              </a:pPr>
              <a:r>
                <a:rPr lang="en-US" sz="8800" b="1" dirty="0">
                  <a:solidFill>
                    <a:schemeClr val="tx2"/>
                  </a:solidFill>
                  <a:latin typeface="+mj-lt"/>
                  <a:cs typeface="Montserrat Semi Bold" charset="0"/>
                </a:rPr>
                <a:t>6,8</a:t>
              </a:r>
              <a:endParaRPr lang="en-US" sz="6600" b="1" dirty="0">
                <a:solidFill>
                  <a:schemeClr val="tx2"/>
                </a:solidFill>
                <a:latin typeface="+mj-lt"/>
                <a:cs typeface="Montserrat Semi Bold" charset="0"/>
              </a:endParaRPr>
            </a:p>
          </p:txBody>
        </p:sp>
      </p:grpSp>
      <p:pic>
        <p:nvPicPr>
          <p:cNvPr id="4" name="Billede 3"/>
          <p:cNvPicPr>
            <a:picLocks noChangeAspect="1"/>
          </p:cNvPicPr>
          <p:nvPr/>
        </p:nvPicPr>
        <p:blipFill rotWithShape="1">
          <a:blip r:embed="rId4" cstate="print">
            <a:extLst>
              <a:ext uri="{28A0092B-C50C-407E-A947-70E740481C1C}">
                <a14:useLocalDpi xmlns:a14="http://schemas.microsoft.com/office/drawing/2010/main" val="0"/>
              </a:ext>
            </a:extLst>
          </a:blip>
          <a:srcRect l="20842" t="-1800" r="10586" b="1800"/>
          <a:stretch/>
        </p:blipFill>
        <p:spPr>
          <a:xfrm>
            <a:off x="4211960" y="-106486"/>
            <a:ext cx="5400600" cy="5249986"/>
          </a:xfrm>
          <a:prstGeom prst="rect">
            <a:avLst/>
          </a:prstGeom>
        </p:spPr>
      </p:pic>
    </p:spTree>
    <p:extLst>
      <p:ext uri="{BB962C8B-B14F-4D97-AF65-F5344CB8AC3E}">
        <p14:creationId xmlns:p14="http://schemas.microsoft.com/office/powerpoint/2010/main" val="123975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95486"/>
            <a:ext cx="8341096" cy="675000"/>
          </a:xfrm>
        </p:spPr>
        <p:txBody>
          <a:bodyPr/>
          <a:lstStyle/>
          <a:p>
            <a:r>
              <a:rPr lang="da-DK" b="1" dirty="0">
                <a:effectLst/>
                <a:ea typeface="Calibri" panose="020F0502020204030204" pitchFamily="34" charset="0"/>
                <a:cs typeface="Times New Roman" panose="02020603050405020304" pitchFamily="18" charset="0"/>
              </a:rPr>
              <a:t>Oversigt over resultater for </a:t>
            </a:r>
            <a:br>
              <a:rPr lang="da-DK" b="1" dirty="0">
                <a:effectLst/>
                <a:ea typeface="Calibri" panose="020F0502020204030204" pitchFamily="34" charset="0"/>
                <a:cs typeface="Times New Roman" panose="02020603050405020304" pitchFamily="18" charset="0"/>
              </a:rPr>
            </a:br>
            <a:r>
              <a:rPr lang="da-DK" b="1" dirty="0">
                <a:effectLst/>
                <a:ea typeface="Calibri" panose="020F0502020204030204" pitchFamily="34" charset="0"/>
                <a:cs typeface="Times New Roman" panose="02020603050405020304" pitchFamily="18" charset="0"/>
              </a:rPr>
              <a:t>overordnede områder</a:t>
            </a:r>
            <a:endParaRPr lang="da-DK" sz="4000" i="1" dirty="0"/>
          </a:p>
        </p:txBody>
      </p:sp>
      <p:sp>
        <p:nvSpPr>
          <p:cNvPr id="6" name="Pladsholder til slidenummer 5"/>
          <p:cNvSpPr>
            <a:spLocks noGrp="1"/>
          </p:cNvSpPr>
          <p:nvPr>
            <p:ph type="sldNum" sz="quarter" idx="4"/>
          </p:nvPr>
        </p:nvSpPr>
        <p:spPr/>
        <p:txBody>
          <a:bodyPr/>
          <a:lstStyle/>
          <a:p>
            <a:fld id="{BFF3CFDD-2D56-4519-B779-BFFEF2995BE6}" type="slidenum">
              <a:rPr lang="da-DK" smtClean="0"/>
              <a:pPr/>
              <a:t>19</a:t>
            </a:fld>
            <a:endParaRPr lang="da-DK"/>
          </a:p>
        </p:txBody>
      </p:sp>
      <p:grpSp>
        <p:nvGrpSpPr>
          <p:cNvPr id="31" name="Gruppe 30">
            <a:extLst>
              <a:ext uri="{FF2B5EF4-FFF2-40B4-BE49-F238E27FC236}">
                <a16:creationId xmlns:a16="http://schemas.microsoft.com/office/drawing/2014/main" id="{2CC0431A-E32B-4733-A1F3-4A9385908CD8}"/>
              </a:ext>
            </a:extLst>
          </p:cNvPr>
          <p:cNvGrpSpPr/>
          <p:nvPr/>
        </p:nvGrpSpPr>
        <p:grpSpPr>
          <a:xfrm>
            <a:off x="78426" y="2333026"/>
            <a:ext cx="1937290" cy="1537466"/>
            <a:chOff x="3076649" y="3783234"/>
            <a:chExt cx="4257601" cy="3378906"/>
          </a:xfrm>
        </p:grpSpPr>
        <p:graphicFrame>
          <p:nvGraphicFramePr>
            <p:cNvPr id="32" name="Diagram 31">
              <a:extLst>
                <a:ext uri="{FF2B5EF4-FFF2-40B4-BE49-F238E27FC236}">
                  <a16:creationId xmlns:a16="http://schemas.microsoft.com/office/drawing/2014/main" id="{45E40E10-FCA7-4AAD-B2D1-107F4A3F6D97}"/>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55">
              <a:extLst>
                <a:ext uri="{FF2B5EF4-FFF2-40B4-BE49-F238E27FC236}">
                  <a16:creationId xmlns:a16="http://schemas.microsoft.com/office/drawing/2014/main" id="{65E8CE7F-AD46-4E6A-8179-57B6CF925EA4}"/>
                </a:ext>
              </a:extLst>
            </p:cNvPr>
            <p:cNvSpPr txBox="1"/>
            <p:nvPr/>
          </p:nvSpPr>
          <p:spPr>
            <a:xfrm>
              <a:off x="4248323" y="4940891"/>
              <a:ext cx="1848171" cy="1042790"/>
            </a:xfrm>
            <a:prstGeom prst="rect">
              <a:avLst/>
            </a:prstGeom>
            <a:noFill/>
          </p:spPr>
          <p:txBody>
            <a:bodyPr wrap="square" lIns="0" tIns="0" rIns="0" bIns="0" rtlCol="0" anchor="b">
              <a:spAutoFit/>
            </a:bodyPr>
            <a:lstStyle/>
            <a:p>
              <a:pPr algn="ctr">
                <a:lnSpc>
                  <a:spcPts val="3733"/>
                </a:lnSpc>
                <a:spcAft>
                  <a:spcPts val="3199"/>
                </a:spcAft>
              </a:pPr>
              <a:r>
                <a:rPr lang="en-US" sz="3200" b="1" dirty="0">
                  <a:solidFill>
                    <a:schemeClr val="tx2"/>
                  </a:solidFill>
                  <a:latin typeface="+mj-lt"/>
                  <a:cs typeface="Montserrat Semi Bold" charset="0"/>
                </a:rPr>
                <a:t>6,8</a:t>
              </a:r>
              <a:endParaRPr lang="en-US" sz="2000" b="1" dirty="0">
                <a:solidFill>
                  <a:schemeClr val="tx2"/>
                </a:solidFill>
                <a:latin typeface="+mj-lt"/>
                <a:cs typeface="Montserrat Semi Bold" charset="0"/>
              </a:endParaRPr>
            </a:p>
          </p:txBody>
        </p:sp>
      </p:grpSp>
      <p:sp>
        <p:nvSpPr>
          <p:cNvPr id="34" name="Tekstfelt 33">
            <a:extLst>
              <a:ext uri="{FF2B5EF4-FFF2-40B4-BE49-F238E27FC236}">
                <a16:creationId xmlns:a16="http://schemas.microsoft.com/office/drawing/2014/main" id="{58947A35-4E9D-4750-ACB4-780543CF0E10}"/>
              </a:ext>
            </a:extLst>
          </p:cNvPr>
          <p:cNvSpPr txBox="1"/>
          <p:nvPr/>
        </p:nvSpPr>
        <p:spPr>
          <a:xfrm>
            <a:off x="211023" y="1777997"/>
            <a:ext cx="1747284" cy="635751"/>
          </a:xfrm>
          <a:prstGeom prst="rect">
            <a:avLst/>
          </a:prstGeom>
          <a:noFill/>
        </p:spPr>
        <p:txBody>
          <a:bodyPr wrap="square">
            <a:spAutoFit/>
          </a:bodyPr>
          <a:lstStyle/>
          <a:p>
            <a:pPr lvl="0" algn="ctr">
              <a:lnSpc>
                <a:spcPct val="107000"/>
              </a:lnSpc>
              <a:spcAft>
                <a:spcPts val="800"/>
              </a:spcAft>
            </a:pPr>
            <a:r>
              <a:rPr lang="da-DK" sz="1100" b="1" dirty="0">
                <a:effectLst/>
                <a:latin typeface="+mj-lt"/>
                <a:ea typeface="Calibri" panose="020F0502020204030204" pitchFamily="34" charset="0"/>
                <a:cs typeface="Times New Roman" panose="02020603050405020304" pitchFamily="18" charset="0"/>
              </a:rPr>
              <a:t>Overordnet vurdering af ledergruppen</a:t>
            </a:r>
          </a:p>
        </p:txBody>
      </p:sp>
      <p:grpSp>
        <p:nvGrpSpPr>
          <p:cNvPr id="35" name="Gruppe 34">
            <a:extLst>
              <a:ext uri="{FF2B5EF4-FFF2-40B4-BE49-F238E27FC236}">
                <a16:creationId xmlns:a16="http://schemas.microsoft.com/office/drawing/2014/main" id="{26645F70-045D-474B-BD8D-D4F16FEA7610}"/>
              </a:ext>
            </a:extLst>
          </p:cNvPr>
          <p:cNvGrpSpPr/>
          <p:nvPr/>
        </p:nvGrpSpPr>
        <p:grpSpPr>
          <a:xfrm>
            <a:off x="2973368" y="1750365"/>
            <a:ext cx="1488659" cy="1181425"/>
            <a:chOff x="3076649" y="3783234"/>
            <a:chExt cx="4257601" cy="3378906"/>
          </a:xfrm>
        </p:grpSpPr>
        <p:graphicFrame>
          <p:nvGraphicFramePr>
            <p:cNvPr id="36" name="Diagram 35">
              <a:extLst>
                <a:ext uri="{FF2B5EF4-FFF2-40B4-BE49-F238E27FC236}">
                  <a16:creationId xmlns:a16="http://schemas.microsoft.com/office/drawing/2014/main" id="{C62920BD-DDFE-4500-A805-2556421C495F}"/>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55">
              <a:extLst>
                <a:ext uri="{FF2B5EF4-FFF2-40B4-BE49-F238E27FC236}">
                  <a16:creationId xmlns:a16="http://schemas.microsoft.com/office/drawing/2014/main" id="{45C51639-3CA1-4CE3-9DE9-047C64906DD4}"/>
                </a:ext>
              </a:extLst>
            </p:cNvPr>
            <p:cNvSpPr txBox="1"/>
            <p:nvPr/>
          </p:nvSpPr>
          <p:spPr>
            <a:xfrm>
              <a:off x="4481090" y="4872363"/>
              <a:ext cx="1456167" cy="1154592"/>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6,8</a:t>
              </a:r>
            </a:p>
          </p:txBody>
        </p:sp>
      </p:grpSp>
      <p:grpSp>
        <p:nvGrpSpPr>
          <p:cNvPr id="38" name="Gruppe 37">
            <a:extLst>
              <a:ext uri="{FF2B5EF4-FFF2-40B4-BE49-F238E27FC236}">
                <a16:creationId xmlns:a16="http://schemas.microsoft.com/office/drawing/2014/main" id="{5599C230-7FE1-4870-AD1F-8ADDBB6D536F}"/>
              </a:ext>
            </a:extLst>
          </p:cNvPr>
          <p:cNvGrpSpPr/>
          <p:nvPr/>
        </p:nvGrpSpPr>
        <p:grpSpPr>
          <a:xfrm>
            <a:off x="4497600" y="1750365"/>
            <a:ext cx="1488659" cy="1181425"/>
            <a:chOff x="3076649" y="3783234"/>
            <a:chExt cx="4257601" cy="3378906"/>
          </a:xfrm>
        </p:grpSpPr>
        <p:graphicFrame>
          <p:nvGraphicFramePr>
            <p:cNvPr id="39" name="Diagram 38">
              <a:extLst>
                <a:ext uri="{FF2B5EF4-FFF2-40B4-BE49-F238E27FC236}">
                  <a16:creationId xmlns:a16="http://schemas.microsoft.com/office/drawing/2014/main" id="{6A8CCB37-53BA-4E7B-8B78-FEFC8DF27486}"/>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55">
              <a:extLst>
                <a:ext uri="{FF2B5EF4-FFF2-40B4-BE49-F238E27FC236}">
                  <a16:creationId xmlns:a16="http://schemas.microsoft.com/office/drawing/2014/main" id="{77D498C3-2344-49D1-A892-BB93C887283E}"/>
                </a:ext>
              </a:extLst>
            </p:cNvPr>
            <p:cNvSpPr txBox="1"/>
            <p:nvPr/>
          </p:nvSpPr>
          <p:spPr>
            <a:xfrm>
              <a:off x="4567871" y="4694827"/>
              <a:ext cx="1284540"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6,9</a:t>
              </a:r>
              <a:endParaRPr lang="en-US" sz="1400" b="1" dirty="0">
                <a:solidFill>
                  <a:schemeClr val="tx2"/>
                </a:solidFill>
                <a:latin typeface="+mj-lt"/>
                <a:cs typeface="Montserrat Semi Bold" charset="0"/>
              </a:endParaRPr>
            </a:p>
          </p:txBody>
        </p:sp>
      </p:grpSp>
      <p:grpSp>
        <p:nvGrpSpPr>
          <p:cNvPr id="41" name="Gruppe 40">
            <a:extLst>
              <a:ext uri="{FF2B5EF4-FFF2-40B4-BE49-F238E27FC236}">
                <a16:creationId xmlns:a16="http://schemas.microsoft.com/office/drawing/2014/main" id="{48C7401A-90AC-42EA-932A-4DBF69720F1B}"/>
              </a:ext>
            </a:extLst>
          </p:cNvPr>
          <p:cNvGrpSpPr/>
          <p:nvPr/>
        </p:nvGrpSpPr>
        <p:grpSpPr>
          <a:xfrm>
            <a:off x="6021832" y="1750365"/>
            <a:ext cx="1488659" cy="1181425"/>
            <a:chOff x="3076649" y="3783234"/>
            <a:chExt cx="4257601" cy="3378906"/>
          </a:xfrm>
        </p:grpSpPr>
        <p:graphicFrame>
          <p:nvGraphicFramePr>
            <p:cNvPr id="42" name="Diagram 41">
              <a:extLst>
                <a:ext uri="{FF2B5EF4-FFF2-40B4-BE49-F238E27FC236}">
                  <a16:creationId xmlns:a16="http://schemas.microsoft.com/office/drawing/2014/main" id="{DDA919E4-864C-4F5E-A4F6-CF1956E60AE7}"/>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Box 55">
              <a:extLst>
                <a:ext uri="{FF2B5EF4-FFF2-40B4-BE49-F238E27FC236}">
                  <a16:creationId xmlns:a16="http://schemas.microsoft.com/office/drawing/2014/main" id="{F9FAE708-171D-4DEB-8E0D-0BD98E44950C}"/>
                </a:ext>
              </a:extLst>
            </p:cNvPr>
            <p:cNvSpPr txBox="1"/>
            <p:nvPr/>
          </p:nvSpPr>
          <p:spPr>
            <a:xfrm>
              <a:off x="4511217" y="4642829"/>
              <a:ext cx="1451434"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7,1</a:t>
              </a:r>
            </a:p>
          </p:txBody>
        </p:sp>
      </p:grpSp>
      <p:grpSp>
        <p:nvGrpSpPr>
          <p:cNvPr id="44" name="Gruppe 43">
            <a:extLst>
              <a:ext uri="{FF2B5EF4-FFF2-40B4-BE49-F238E27FC236}">
                <a16:creationId xmlns:a16="http://schemas.microsoft.com/office/drawing/2014/main" id="{D046ED83-23BE-4628-876E-6B3ED8358490}"/>
              </a:ext>
            </a:extLst>
          </p:cNvPr>
          <p:cNvGrpSpPr/>
          <p:nvPr/>
        </p:nvGrpSpPr>
        <p:grpSpPr>
          <a:xfrm>
            <a:off x="7546064" y="1750365"/>
            <a:ext cx="1488659" cy="1181425"/>
            <a:chOff x="3076649" y="3783234"/>
            <a:chExt cx="4257601" cy="3378906"/>
          </a:xfrm>
        </p:grpSpPr>
        <p:graphicFrame>
          <p:nvGraphicFramePr>
            <p:cNvPr id="45" name="Diagram 44">
              <a:extLst>
                <a:ext uri="{FF2B5EF4-FFF2-40B4-BE49-F238E27FC236}">
                  <a16:creationId xmlns:a16="http://schemas.microsoft.com/office/drawing/2014/main" id="{2D551978-90AA-444B-B7F7-0FF09912BC64}"/>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Box 55">
              <a:extLst>
                <a:ext uri="{FF2B5EF4-FFF2-40B4-BE49-F238E27FC236}">
                  <a16:creationId xmlns:a16="http://schemas.microsoft.com/office/drawing/2014/main" id="{8FEAA5E5-0556-4F05-BE4F-4E12DAE5E6F3}"/>
                </a:ext>
              </a:extLst>
            </p:cNvPr>
            <p:cNvSpPr txBox="1"/>
            <p:nvPr/>
          </p:nvSpPr>
          <p:spPr>
            <a:xfrm>
              <a:off x="4529341" y="4642826"/>
              <a:ext cx="1386191"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6,9</a:t>
              </a:r>
            </a:p>
          </p:txBody>
        </p:sp>
      </p:grpSp>
      <p:grpSp>
        <p:nvGrpSpPr>
          <p:cNvPr id="50" name="Gruppe 49">
            <a:extLst>
              <a:ext uri="{FF2B5EF4-FFF2-40B4-BE49-F238E27FC236}">
                <a16:creationId xmlns:a16="http://schemas.microsoft.com/office/drawing/2014/main" id="{98372748-CFCA-4D25-9FCB-626CF5E8D60D}"/>
              </a:ext>
            </a:extLst>
          </p:cNvPr>
          <p:cNvGrpSpPr/>
          <p:nvPr/>
        </p:nvGrpSpPr>
        <p:grpSpPr>
          <a:xfrm>
            <a:off x="3394023" y="3593687"/>
            <a:ext cx="1488659" cy="1181425"/>
            <a:chOff x="3076649" y="3783234"/>
            <a:chExt cx="4257601" cy="3378906"/>
          </a:xfrm>
        </p:grpSpPr>
        <p:graphicFrame>
          <p:nvGraphicFramePr>
            <p:cNvPr id="51" name="Diagram 50">
              <a:extLst>
                <a:ext uri="{FF2B5EF4-FFF2-40B4-BE49-F238E27FC236}">
                  <a16:creationId xmlns:a16="http://schemas.microsoft.com/office/drawing/2014/main" id="{2EDE4987-DD52-45C8-A562-158F46E2CA31}"/>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8"/>
            </a:graphicData>
          </a:graphic>
        </p:graphicFrame>
        <p:sp>
          <p:nvSpPr>
            <p:cNvPr id="52" name="TextBox 55">
              <a:extLst>
                <a:ext uri="{FF2B5EF4-FFF2-40B4-BE49-F238E27FC236}">
                  <a16:creationId xmlns:a16="http://schemas.microsoft.com/office/drawing/2014/main" id="{00EC2FD5-6268-4242-B08E-EB74BD9CDFD9}"/>
                </a:ext>
              </a:extLst>
            </p:cNvPr>
            <p:cNvSpPr txBox="1"/>
            <p:nvPr/>
          </p:nvSpPr>
          <p:spPr>
            <a:xfrm>
              <a:off x="4592190" y="4753850"/>
              <a:ext cx="1305967"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7,2</a:t>
              </a:r>
              <a:endParaRPr lang="en-US" sz="1400" b="1" dirty="0">
                <a:solidFill>
                  <a:schemeClr val="tx2"/>
                </a:solidFill>
                <a:latin typeface="+mj-lt"/>
                <a:cs typeface="Montserrat Semi Bold" charset="0"/>
              </a:endParaRPr>
            </a:p>
          </p:txBody>
        </p:sp>
      </p:grpSp>
      <p:grpSp>
        <p:nvGrpSpPr>
          <p:cNvPr id="53" name="Gruppe 52">
            <a:extLst>
              <a:ext uri="{FF2B5EF4-FFF2-40B4-BE49-F238E27FC236}">
                <a16:creationId xmlns:a16="http://schemas.microsoft.com/office/drawing/2014/main" id="{069B712F-D50F-4B09-A3FC-55DB8C1E3241}"/>
              </a:ext>
            </a:extLst>
          </p:cNvPr>
          <p:cNvGrpSpPr/>
          <p:nvPr/>
        </p:nvGrpSpPr>
        <p:grpSpPr>
          <a:xfrm>
            <a:off x="5073715" y="3601927"/>
            <a:ext cx="1488659" cy="1181425"/>
            <a:chOff x="5256319" y="3850911"/>
            <a:chExt cx="4257601" cy="3378906"/>
          </a:xfrm>
        </p:grpSpPr>
        <p:graphicFrame>
          <p:nvGraphicFramePr>
            <p:cNvPr id="54" name="Diagram 53">
              <a:extLst>
                <a:ext uri="{FF2B5EF4-FFF2-40B4-BE49-F238E27FC236}">
                  <a16:creationId xmlns:a16="http://schemas.microsoft.com/office/drawing/2014/main" id="{F8C26583-0382-4823-8557-3510D3060D50}"/>
                </a:ext>
              </a:extLst>
            </p:cNvPr>
            <p:cNvGraphicFramePr/>
            <p:nvPr/>
          </p:nvGraphicFramePr>
          <p:xfrm>
            <a:off x="5256319" y="3850911"/>
            <a:ext cx="4257601" cy="3378906"/>
          </p:xfrm>
          <a:graphic>
            <a:graphicData uri="http://schemas.openxmlformats.org/drawingml/2006/chart">
              <c:chart xmlns:c="http://schemas.openxmlformats.org/drawingml/2006/chart" xmlns:r="http://schemas.openxmlformats.org/officeDocument/2006/relationships" r:id="rId9"/>
            </a:graphicData>
          </a:graphic>
        </p:graphicFrame>
        <p:sp>
          <p:nvSpPr>
            <p:cNvPr id="55" name="TextBox 55">
              <a:extLst>
                <a:ext uri="{FF2B5EF4-FFF2-40B4-BE49-F238E27FC236}">
                  <a16:creationId xmlns:a16="http://schemas.microsoft.com/office/drawing/2014/main" id="{902D0189-570C-46B7-9F96-C8CD0BE9049C}"/>
                </a:ext>
              </a:extLst>
            </p:cNvPr>
            <p:cNvSpPr txBox="1"/>
            <p:nvPr/>
          </p:nvSpPr>
          <p:spPr>
            <a:xfrm>
              <a:off x="6498682" y="4789626"/>
              <a:ext cx="1638505"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6,4</a:t>
              </a:r>
            </a:p>
          </p:txBody>
        </p:sp>
      </p:grpSp>
      <p:grpSp>
        <p:nvGrpSpPr>
          <p:cNvPr id="56" name="Gruppe 55">
            <a:extLst>
              <a:ext uri="{FF2B5EF4-FFF2-40B4-BE49-F238E27FC236}">
                <a16:creationId xmlns:a16="http://schemas.microsoft.com/office/drawing/2014/main" id="{5D4F9DDD-C125-460B-8BC5-653C91ECB65A}"/>
              </a:ext>
            </a:extLst>
          </p:cNvPr>
          <p:cNvGrpSpPr/>
          <p:nvPr/>
        </p:nvGrpSpPr>
        <p:grpSpPr>
          <a:xfrm>
            <a:off x="6595251" y="3595288"/>
            <a:ext cx="1488659" cy="1181425"/>
            <a:chOff x="3288946" y="3831920"/>
            <a:chExt cx="4257601" cy="3378906"/>
          </a:xfrm>
        </p:grpSpPr>
        <p:graphicFrame>
          <p:nvGraphicFramePr>
            <p:cNvPr id="57" name="Diagram 56">
              <a:extLst>
                <a:ext uri="{FF2B5EF4-FFF2-40B4-BE49-F238E27FC236}">
                  <a16:creationId xmlns:a16="http://schemas.microsoft.com/office/drawing/2014/main" id="{18516191-94FE-4A85-A8CB-6E9C8ECE9C6D}"/>
                </a:ext>
              </a:extLst>
            </p:cNvPr>
            <p:cNvGraphicFramePr/>
            <p:nvPr/>
          </p:nvGraphicFramePr>
          <p:xfrm>
            <a:off x="3288946" y="3831920"/>
            <a:ext cx="4257601" cy="3378906"/>
          </p:xfrm>
          <a:graphic>
            <a:graphicData uri="http://schemas.openxmlformats.org/drawingml/2006/chart">
              <c:chart xmlns:c="http://schemas.openxmlformats.org/drawingml/2006/chart" xmlns:r="http://schemas.openxmlformats.org/officeDocument/2006/relationships" r:id="rId10"/>
            </a:graphicData>
          </a:graphic>
        </p:graphicFrame>
        <p:sp>
          <p:nvSpPr>
            <p:cNvPr id="58" name="TextBox 55">
              <a:extLst>
                <a:ext uri="{FF2B5EF4-FFF2-40B4-BE49-F238E27FC236}">
                  <a16:creationId xmlns:a16="http://schemas.microsoft.com/office/drawing/2014/main" id="{C2ED6E14-664F-4844-9749-D9670FFD2D03}"/>
                </a:ext>
              </a:extLst>
            </p:cNvPr>
            <p:cNvSpPr txBox="1"/>
            <p:nvPr/>
          </p:nvSpPr>
          <p:spPr>
            <a:xfrm>
              <a:off x="4710461" y="4788253"/>
              <a:ext cx="1394722"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7,9</a:t>
              </a:r>
            </a:p>
          </p:txBody>
        </p:sp>
      </p:grpSp>
      <p:sp>
        <p:nvSpPr>
          <p:cNvPr id="59" name="Tekstfelt 58">
            <a:extLst>
              <a:ext uri="{FF2B5EF4-FFF2-40B4-BE49-F238E27FC236}">
                <a16:creationId xmlns:a16="http://schemas.microsoft.com/office/drawing/2014/main" id="{C87AC5AE-140F-4810-8261-FEB00DE16751}"/>
              </a:ext>
            </a:extLst>
          </p:cNvPr>
          <p:cNvSpPr txBox="1"/>
          <p:nvPr/>
        </p:nvSpPr>
        <p:spPr>
          <a:xfrm>
            <a:off x="2805741" y="1163533"/>
            <a:ext cx="1696432"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Den fælles opgave </a:t>
            </a:r>
            <a:r>
              <a:rPr lang="da-DK" sz="1000" dirty="0">
                <a:effectLst/>
                <a:latin typeface="+mj-lt"/>
                <a:ea typeface="Calibri" panose="020F0502020204030204" pitchFamily="34" charset="0"/>
                <a:cs typeface="Times New Roman" panose="02020603050405020304" pitchFamily="18" charset="0"/>
              </a:rPr>
              <a:t>Ledergruppens konkrete formål og kollektive arbejde</a:t>
            </a:r>
          </a:p>
        </p:txBody>
      </p:sp>
      <p:sp>
        <p:nvSpPr>
          <p:cNvPr id="60" name="Tekstfelt 59">
            <a:extLst>
              <a:ext uri="{FF2B5EF4-FFF2-40B4-BE49-F238E27FC236}">
                <a16:creationId xmlns:a16="http://schemas.microsoft.com/office/drawing/2014/main" id="{4E23EDBE-743C-4BA0-818C-77D5C95A85DC}"/>
              </a:ext>
            </a:extLst>
          </p:cNvPr>
          <p:cNvSpPr txBox="1"/>
          <p:nvPr/>
        </p:nvSpPr>
        <p:spPr>
          <a:xfrm>
            <a:off x="4526334" y="1168465"/>
            <a:ext cx="1434472" cy="776623"/>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Kommunikation og samarbejde</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Dialog, tone og det interne samarbejde</a:t>
            </a:r>
          </a:p>
        </p:txBody>
      </p:sp>
      <p:sp>
        <p:nvSpPr>
          <p:cNvPr id="61" name="Tekstfelt 60">
            <a:extLst>
              <a:ext uri="{FF2B5EF4-FFF2-40B4-BE49-F238E27FC236}">
                <a16:creationId xmlns:a16="http://schemas.microsoft.com/office/drawing/2014/main" id="{1A392BBF-00EF-4DF1-96B6-2A2B76ED7654}"/>
              </a:ext>
            </a:extLst>
          </p:cNvPr>
          <p:cNvSpPr txBox="1"/>
          <p:nvPr/>
        </p:nvSpPr>
        <p:spPr>
          <a:xfrm>
            <a:off x="5899449" y="1159751"/>
            <a:ext cx="1848378"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Ressourcer og gruppedynamik</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Kompetencer, muligheder og sammensætning</a:t>
            </a:r>
          </a:p>
        </p:txBody>
      </p:sp>
      <p:sp>
        <p:nvSpPr>
          <p:cNvPr id="62" name="Tekstfelt 61">
            <a:extLst>
              <a:ext uri="{FF2B5EF4-FFF2-40B4-BE49-F238E27FC236}">
                <a16:creationId xmlns:a16="http://schemas.microsoft.com/office/drawing/2014/main" id="{D68DF394-A5BB-4D9F-B05B-660B61595720}"/>
              </a:ext>
            </a:extLst>
          </p:cNvPr>
          <p:cNvSpPr txBox="1"/>
          <p:nvPr/>
        </p:nvSpPr>
        <p:spPr>
          <a:xfrm>
            <a:off x="7546064" y="1126411"/>
            <a:ext cx="1500539" cy="760144"/>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Lederrollen</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Den overordnede leders opgaver og endelige ansvar</a:t>
            </a:r>
          </a:p>
        </p:txBody>
      </p:sp>
      <p:sp>
        <p:nvSpPr>
          <p:cNvPr id="63" name="Tekstfelt 62">
            <a:extLst>
              <a:ext uri="{FF2B5EF4-FFF2-40B4-BE49-F238E27FC236}">
                <a16:creationId xmlns:a16="http://schemas.microsoft.com/office/drawing/2014/main" id="{EDA19D7A-5BEB-4AD8-BAAC-06EF3732D467}"/>
              </a:ext>
            </a:extLst>
          </p:cNvPr>
          <p:cNvSpPr txBox="1"/>
          <p:nvPr/>
        </p:nvSpPr>
        <p:spPr>
          <a:xfrm>
            <a:off x="3347864" y="3047252"/>
            <a:ext cx="1697324"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Strategi </a:t>
            </a:r>
            <a:br>
              <a:rPr lang="da-DK" sz="1000" b="1" dirty="0">
                <a:effectLst/>
                <a:latin typeface="+mj-lt"/>
                <a:ea typeface="Calibri" panose="020F0502020204030204" pitchFamily="34" charset="0"/>
                <a:cs typeface="Times New Roman" panose="02020603050405020304" pitchFamily="18" charset="0"/>
              </a:rPr>
            </a:br>
            <a:r>
              <a:rPr lang="da-DK" sz="1000" b="1" dirty="0">
                <a:effectLst/>
                <a:latin typeface="+mj-lt"/>
                <a:ea typeface="Calibri" panose="020F0502020204030204" pitchFamily="34" charset="0"/>
                <a:cs typeface="Times New Roman" panose="02020603050405020304" pitchFamily="18" charset="0"/>
              </a:rPr>
              <a:t>og fremtid</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Vision og strategi for ledergruppens arbejde</a:t>
            </a:r>
          </a:p>
        </p:txBody>
      </p:sp>
      <p:sp>
        <p:nvSpPr>
          <p:cNvPr id="64" name="Tekstfelt 63">
            <a:extLst>
              <a:ext uri="{FF2B5EF4-FFF2-40B4-BE49-F238E27FC236}">
                <a16:creationId xmlns:a16="http://schemas.microsoft.com/office/drawing/2014/main" id="{362546C4-0610-4EAC-9189-DBEFC1100719}"/>
              </a:ext>
            </a:extLst>
          </p:cNvPr>
          <p:cNvSpPr txBox="1"/>
          <p:nvPr/>
        </p:nvSpPr>
        <p:spPr>
          <a:xfrm>
            <a:off x="4769150" y="3047252"/>
            <a:ext cx="2008020"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Mødestruktur </a:t>
            </a:r>
            <a:br>
              <a:rPr lang="da-DK" sz="1000" b="1" dirty="0">
                <a:latin typeface="+mj-lt"/>
                <a:ea typeface="Calibri" panose="020F0502020204030204" pitchFamily="34" charset="0"/>
                <a:cs typeface="Times New Roman" panose="02020603050405020304" pitchFamily="18" charset="0"/>
              </a:rPr>
            </a:br>
            <a:r>
              <a:rPr lang="da-DK" sz="1000" b="1" dirty="0">
                <a:effectLst/>
                <a:latin typeface="+mj-lt"/>
                <a:ea typeface="Calibri" panose="020F0502020204030204" pitchFamily="34" charset="0"/>
                <a:cs typeface="Times New Roman" panose="02020603050405020304" pitchFamily="18" charset="0"/>
              </a:rPr>
              <a:t>og rammer</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Mødernes effektivitet </a:t>
            </a:r>
            <a:br>
              <a:rPr lang="da-DK" sz="1000" dirty="0">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og formål</a:t>
            </a:r>
          </a:p>
        </p:txBody>
      </p:sp>
      <p:sp>
        <p:nvSpPr>
          <p:cNvPr id="65" name="Tekstfelt 64">
            <a:extLst>
              <a:ext uri="{FF2B5EF4-FFF2-40B4-BE49-F238E27FC236}">
                <a16:creationId xmlns:a16="http://schemas.microsoft.com/office/drawing/2014/main" id="{5F493600-D140-4126-847F-E3A9362A906A}"/>
              </a:ext>
            </a:extLst>
          </p:cNvPr>
          <p:cNvSpPr txBox="1"/>
          <p:nvPr/>
        </p:nvSpPr>
        <p:spPr>
          <a:xfrm>
            <a:off x="6452280" y="3047251"/>
            <a:ext cx="1880907"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Psykologisk sikkerhed og intern tillid</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Ledergruppens miljø og de interne relationer</a:t>
            </a:r>
          </a:p>
        </p:txBody>
      </p:sp>
      <p:sp>
        <p:nvSpPr>
          <p:cNvPr id="5" name="Vinkel 4"/>
          <p:cNvSpPr/>
          <p:nvPr/>
        </p:nvSpPr>
        <p:spPr>
          <a:xfrm rot="10800000">
            <a:off x="1775748" y="1436186"/>
            <a:ext cx="1219468" cy="3168353"/>
          </a:xfrm>
          <a:prstGeom prst="chevron">
            <a:avLst>
              <a:gd name="adj" fmla="val 55571"/>
            </a:avLst>
          </a:prstGeom>
          <a:solidFill>
            <a:srgbClr val="B1C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98062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Billede 5"/>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33064" y="-72792"/>
            <a:ext cx="9180512" cy="4719678"/>
          </a:xfrm>
          <a:prstGeom prst="rect">
            <a:avLst/>
          </a:prstGeom>
        </p:spPr>
      </p:pic>
      <p:sp>
        <p:nvSpPr>
          <p:cNvPr id="3" name="Rektangel 2"/>
          <p:cNvSpPr/>
          <p:nvPr/>
        </p:nvSpPr>
        <p:spPr>
          <a:xfrm>
            <a:off x="4557192" y="2643758"/>
            <a:ext cx="4572000" cy="1569660"/>
          </a:xfrm>
          <a:prstGeom prst="rect">
            <a:avLst/>
          </a:prstGeom>
        </p:spPr>
        <p:txBody>
          <a:bodyPr>
            <a:spAutoFit/>
          </a:bodyPr>
          <a:lstStyle/>
          <a:p>
            <a:pPr algn="ctr"/>
            <a:r>
              <a:rPr lang="da-DK" sz="2400" b="1" i="1" dirty="0">
                <a:solidFill>
                  <a:srgbClr val="000000"/>
                </a:solidFill>
              </a:rPr>
              <a:t>  </a:t>
            </a:r>
            <a:endParaRPr lang="da-DK" sz="2400" i="1" dirty="0">
              <a:solidFill>
                <a:srgbClr val="000000"/>
              </a:solidFill>
            </a:endParaRPr>
          </a:p>
          <a:p>
            <a:pPr algn="ctr"/>
            <a:r>
              <a:rPr lang="da-DK" sz="2400" i="1" dirty="0">
                <a:solidFill>
                  <a:schemeClr val="accent6"/>
                </a:solidFill>
              </a:rPr>
              <a:t>”Vi er sat i verden for at styrke ledelseskvaliteten </a:t>
            </a:r>
            <a:r>
              <a:rPr lang="da-DK" sz="2400" i="1">
                <a:solidFill>
                  <a:schemeClr val="accent6"/>
                </a:solidFill>
              </a:rPr>
              <a:t>i Danmark”</a:t>
            </a:r>
            <a:endParaRPr lang="da-DK" sz="2400" i="1" dirty="0">
              <a:solidFill>
                <a:schemeClr val="accent6"/>
              </a:solidFill>
            </a:endParaRPr>
          </a:p>
        </p:txBody>
      </p:sp>
    </p:spTree>
    <p:extLst>
      <p:ext uri="{BB962C8B-B14F-4D97-AF65-F5344CB8AC3E}">
        <p14:creationId xmlns:p14="http://schemas.microsoft.com/office/powerpoint/2010/main" val="315371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FA1D1EF6-4D3A-4FE2-9B92-880B92347A42}"/>
              </a:ext>
            </a:extLst>
          </p:cNvPr>
          <p:cNvSpPr>
            <a:spLocks noGrp="1"/>
          </p:cNvSpPr>
          <p:nvPr>
            <p:ph type="sldNum" sz="quarter" idx="4"/>
          </p:nvPr>
        </p:nvSpPr>
        <p:spPr>
          <a:xfrm>
            <a:off x="3311860" y="4694997"/>
            <a:ext cx="2520280" cy="315317"/>
          </a:xfrm>
        </p:spPr>
        <p:txBody>
          <a:bodyPr/>
          <a:lstStyle/>
          <a:p>
            <a:fld id="{BFF3CFDD-2D56-4519-B779-BFFEF2995BE6}" type="slidenum">
              <a:rPr lang="da-DK" smtClean="0"/>
              <a:pPr/>
              <a:t>20</a:t>
            </a:fld>
            <a:endParaRPr lang="da-DK"/>
          </a:p>
        </p:txBody>
      </p:sp>
      <p:graphicFrame>
        <p:nvGraphicFramePr>
          <p:cNvPr id="5" name="Tabel 5">
            <a:extLst>
              <a:ext uri="{FF2B5EF4-FFF2-40B4-BE49-F238E27FC236}">
                <a16:creationId xmlns:a16="http://schemas.microsoft.com/office/drawing/2014/main" id="{96C49AB4-2875-4E67-803D-ECA6FAEADD04}"/>
              </a:ext>
            </a:extLst>
          </p:cNvPr>
          <p:cNvGraphicFramePr>
            <a:graphicFrameLocks noGrp="1"/>
          </p:cNvGraphicFramePr>
          <p:nvPr/>
        </p:nvGraphicFramePr>
        <p:xfrm>
          <a:off x="395289" y="1563638"/>
          <a:ext cx="8025697" cy="3350145"/>
        </p:xfrm>
        <a:graphic>
          <a:graphicData uri="http://schemas.openxmlformats.org/drawingml/2006/table">
            <a:tbl>
              <a:tblPr firstRow="1" bandRow="1">
                <a:tableStyleId>{9D7B26C5-4107-4FEC-AEDC-1716B250A1EF}</a:tableStyleId>
              </a:tblPr>
              <a:tblGrid>
                <a:gridCol w="2272773">
                  <a:extLst>
                    <a:ext uri="{9D8B030D-6E8A-4147-A177-3AD203B41FA5}">
                      <a16:colId xmlns:a16="http://schemas.microsoft.com/office/drawing/2014/main" val="1924308109"/>
                    </a:ext>
                  </a:extLst>
                </a:gridCol>
                <a:gridCol w="1029871">
                  <a:extLst>
                    <a:ext uri="{9D8B030D-6E8A-4147-A177-3AD203B41FA5}">
                      <a16:colId xmlns:a16="http://schemas.microsoft.com/office/drawing/2014/main" val="3646305579"/>
                    </a:ext>
                  </a:extLst>
                </a:gridCol>
                <a:gridCol w="4723053">
                  <a:extLst>
                    <a:ext uri="{9D8B030D-6E8A-4147-A177-3AD203B41FA5}">
                      <a16:colId xmlns:a16="http://schemas.microsoft.com/office/drawing/2014/main" val="3459465682"/>
                    </a:ext>
                  </a:extLst>
                </a:gridCol>
              </a:tblGrid>
              <a:tr h="586468">
                <a:tc>
                  <a:txBody>
                    <a:bodyPr/>
                    <a:lstStyle/>
                    <a:p>
                      <a:r>
                        <a:rPr lang="da-DK" sz="800" dirty="0">
                          <a:latin typeface="+mn-lt"/>
                        </a:rPr>
                        <a:t>Område</a:t>
                      </a:r>
                    </a:p>
                  </a:txBody>
                  <a:tcPr anchor="ctr"/>
                </a:tc>
                <a:tc>
                  <a:txBody>
                    <a:bodyPr/>
                    <a:lstStyle/>
                    <a:p>
                      <a:pPr algn="ctr"/>
                      <a:r>
                        <a:rPr lang="da-DK" sz="800" b="1" dirty="0">
                          <a:latin typeface="+mn-lt"/>
                        </a:rPr>
                        <a:t>Vigtighed</a:t>
                      </a:r>
                      <a:br>
                        <a:rPr lang="da-DK" sz="800" b="1" dirty="0">
                          <a:latin typeface="+mn-lt"/>
                        </a:rPr>
                      </a:br>
                      <a:r>
                        <a:rPr lang="da-DK" sz="800" b="0" dirty="0">
                          <a:latin typeface="+mn-lt"/>
                        </a:rPr>
                        <a:t>Andel som har valgt det enkelte område</a:t>
                      </a:r>
                    </a:p>
                  </a:txBody>
                  <a:tcPr anchor="ctr"/>
                </a:tc>
                <a:tc>
                  <a:txBody>
                    <a:bodyPr/>
                    <a:lstStyle/>
                    <a:p>
                      <a:pPr algn="ctr"/>
                      <a:r>
                        <a:rPr lang="da-DK" sz="800" b="1" dirty="0">
                          <a:latin typeface="+mn-lt"/>
                        </a:rPr>
                        <a:t>Vurdering af ledergruppen i dag</a:t>
                      </a:r>
                    </a:p>
                  </a:txBody>
                  <a:tcPr anchor="ctr"/>
                </a:tc>
                <a:extLst>
                  <a:ext uri="{0D108BD9-81ED-4DB2-BD59-A6C34878D82A}">
                    <a16:rowId xmlns:a16="http://schemas.microsoft.com/office/drawing/2014/main" val="198160995"/>
                  </a:ext>
                </a:extLst>
              </a:tr>
              <a:tr h="394811">
                <a:tc>
                  <a:txBody>
                    <a:bodyPr/>
                    <a:lstStyle/>
                    <a:p>
                      <a:pPr algn="l" fontAlgn="b"/>
                      <a:r>
                        <a:rPr lang="da-DK" sz="1000" b="1" u="none" strike="noStrike">
                          <a:effectLst/>
                        </a:rPr>
                        <a:t>Den fælles opgave </a:t>
                      </a:r>
                      <a:endParaRPr lang="da-DK" sz="1000" b="1" i="0" u="none" strike="noStrike">
                        <a:effectLst/>
                        <a:latin typeface="Calibri" panose="020F0502020204030204" pitchFamily="34" charset="0"/>
                      </a:endParaRPr>
                    </a:p>
                  </a:txBody>
                  <a:tcPr marL="9525" marR="9525" marT="9525" marB="0" anchor="ctr"/>
                </a:tc>
                <a:tc>
                  <a:txBody>
                    <a:bodyPr/>
                    <a:lstStyle/>
                    <a:p>
                      <a:pPr algn="ctr" fontAlgn="b"/>
                      <a:r>
                        <a:rPr lang="da-DK" sz="1100" b="1" u="none" strike="noStrike" dirty="0">
                          <a:solidFill>
                            <a:schemeClr val="tx1"/>
                          </a:solidFill>
                          <a:effectLst/>
                        </a:rPr>
                        <a:t>65%</a:t>
                      </a:r>
                      <a:endParaRPr lang="da-DK" sz="1100" b="1" i="0" u="none" strike="noStrike" dirty="0">
                        <a:solidFill>
                          <a:schemeClr val="tx1"/>
                        </a:solidFill>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390265682"/>
                  </a:ext>
                </a:extLst>
              </a:tr>
              <a:tr h="394811">
                <a:tc>
                  <a:txBody>
                    <a:bodyPr/>
                    <a:lstStyle/>
                    <a:p>
                      <a:pPr algn="l" fontAlgn="ctr"/>
                      <a:r>
                        <a:rPr lang="da-DK" sz="1000" b="1" u="none" strike="noStrike" dirty="0">
                          <a:effectLst/>
                        </a:rPr>
                        <a:t>Strategi og fremtid</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52%</a:t>
                      </a:r>
                      <a:endParaRPr lang="da-DK" sz="1100" b="1" i="0" u="none" strike="noStrike" dirty="0">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201497648"/>
                  </a:ext>
                </a:extLst>
              </a:tr>
              <a:tr h="394811">
                <a:tc>
                  <a:txBody>
                    <a:bodyPr/>
                    <a:lstStyle/>
                    <a:p>
                      <a:pPr algn="l" fontAlgn="ctr"/>
                      <a:r>
                        <a:rPr lang="da-DK" sz="1000" b="1" u="none" strike="noStrike" dirty="0">
                          <a:effectLst/>
                        </a:rPr>
                        <a:t>Kommunikation og samarbejde</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52%</a:t>
                      </a:r>
                      <a:endParaRPr lang="da-DK" sz="1100" b="1" i="0" u="none" strike="noStrike" dirty="0">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3943797233"/>
                  </a:ext>
                </a:extLst>
              </a:tr>
              <a:tr h="394811">
                <a:tc>
                  <a:txBody>
                    <a:bodyPr/>
                    <a:lstStyle/>
                    <a:p>
                      <a:pPr algn="l" fontAlgn="ctr"/>
                      <a:r>
                        <a:rPr lang="da-DK" sz="1000" b="1" u="none" strike="noStrike">
                          <a:effectLst/>
                        </a:rPr>
                        <a:t>Psykologisk sikkerhed og intern tillid</a:t>
                      </a:r>
                      <a:endParaRPr lang="da-DK" sz="1000" b="1" i="0" u="none" strike="noStrike">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45%</a:t>
                      </a:r>
                      <a:endParaRPr lang="da-DK" sz="1100" b="1" i="0" u="none" strike="noStrike" dirty="0">
                        <a:effectLst/>
                        <a:latin typeface="Calibri" panose="020F0502020204030204" pitchFamily="34" charset="0"/>
                      </a:endParaRPr>
                    </a:p>
                  </a:txBody>
                  <a:tcPr marL="9525" marR="9525" marT="9525" marB="0" anchor="ctr">
                    <a:solidFill>
                      <a:srgbClr val="FFFF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985724220"/>
                  </a:ext>
                </a:extLst>
              </a:tr>
              <a:tr h="394811">
                <a:tc>
                  <a:txBody>
                    <a:bodyPr/>
                    <a:lstStyle/>
                    <a:p>
                      <a:pPr algn="l" fontAlgn="ctr"/>
                      <a:r>
                        <a:rPr lang="da-DK" sz="1000" b="1" u="none" strike="noStrike" dirty="0">
                          <a:effectLst/>
                        </a:rPr>
                        <a:t>Lederrollen</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27%</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527405909"/>
                  </a:ext>
                </a:extLst>
              </a:tr>
              <a:tr h="394811">
                <a:tc>
                  <a:txBody>
                    <a:bodyPr/>
                    <a:lstStyle/>
                    <a:p>
                      <a:pPr algn="l" fontAlgn="ctr"/>
                      <a:r>
                        <a:rPr lang="da-DK" sz="1000" b="1" u="none" strike="noStrike" dirty="0">
                          <a:effectLst/>
                        </a:rPr>
                        <a:t>Ressourcer og gruppedynamik</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24%</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1258176547"/>
                  </a:ext>
                </a:extLst>
              </a:tr>
              <a:tr h="394811">
                <a:tc>
                  <a:txBody>
                    <a:bodyPr/>
                    <a:lstStyle/>
                    <a:p>
                      <a:pPr algn="l" fontAlgn="ctr"/>
                      <a:r>
                        <a:rPr lang="da-DK" sz="1000" b="1" u="none" strike="noStrike" dirty="0">
                          <a:effectLst/>
                        </a:rPr>
                        <a:t>Mødestruktur og rammer</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14%</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dirty="0">
                        <a:effectLst/>
                        <a:latin typeface="Calibri" panose="020F0502020204030204" pitchFamily="34" charset="0"/>
                      </a:endParaRPr>
                    </a:p>
                  </a:txBody>
                  <a:tcPr marL="9525" marR="9525" marT="9525" marB="0" anchor="ctr"/>
                </a:tc>
                <a:extLst>
                  <a:ext uri="{0D108BD9-81ED-4DB2-BD59-A6C34878D82A}">
                    <a16:rowId xmlns:a16="http://schemas.microsoft.com/office/drawing/2014/main" val="1612729817"/>
                  </a:ext>
                </a:extLst>
              </a:tr>
            </a:tbl>
          </a:graphicData>
        </a:graphic>
      </p:graphicFrame>
      <p:graphicFrame>
        <p:nvGraphicFramePr>
          <p:cNvPr id="6" name="Diagram 5">
            <a:extLst>
              <a:ext uri="{FF2B5EF4-FFF2-40B4-BE49-F238E27FC236}">
                <a16:creationId xmlns:a16="http://schemas.microsoft.com/office/drawing/2014/main" id="{46D5CB28-ABE5-40B8-88B9-71C8F8CF69E4}"/>
              </a:ext>
            </a:extLst>
          </p:cNvPr>
          <p:cNvGraphicFramePr>
            <a:graphicFrameLocks/>
          </p:cNvGraphicFramePr>
          <p:nvPr/>
        </p:nvGraphicFramePr>
        <p:xfrm>
          <a:off x="3635896" y="1995686"/>
          <a:ext cx="4742121" cy="317099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1">
            <a:extLst>
              <a:ext uri="{FF2B5EF4-FFF2-40B4-BE49-F238E27FC236}">
                <a16:creationId xmlns:a16="http://schemas.microsoft.com/office/drawing/2014/main" id="{7EBDD90C-A475-4CB7-92D9-0B6CFC291256}"/>
              </a:ext>
            </a:extLst>
          </p:cNvPr>
          <p:cNvSpPr>
            <a:spLocks noGrp="1"/>
          </p:cNvSpPr>
          <p:nvPr>
            <p:ph type="title"/>
          </p:nvPr>
        </p:nvSpPr>
        <p:spPr>
          <a:xfrm>
            <a:off x="395289" y="353700"/>
            <a:ext cx="8341096" cy="675000"/>
          </a:xfrm>
        </p:spPr>
        <p:txBody>
          <a:bodyPr/>
          <a:lstStyle/>
          <a:p>
            <a:r>
              <a:rPr lang="da-DK" sz="2400" b="1" dirty="0">
                <a:effectLst/>
                <a:ea typeface="Calibri" panose="020F0502020204030204" pitchFamily="34" charset="0"/>
                <a:cs typeface="Times New Roman" panose="02020603050405020304" pitchFamily="18" charset="0"/>
              </a:rPr>
              <a:t>De overordnede områders vigtighed </a:t>
            </a:r>
            <a:br>
              <a:rPr lang="da-DK" sz="2400" b="1" dirty="0">
                <a:effectLst/>
                <a:ea typeface="Calibri" panose="020F0502020204030204" pitchFamily="34" charset="0"/>
                <a:cs typeface="Times New Roman" panose="02020603050405020304" pitchFamily="18" charset="0"/>
              </a:rPr>
            </a:br>
            <a:r>
              <a:rPr lang="da-DK" sz="2400" b="1" dirty="0">
                <a:effectLst/>
                <a:ea typeface="Calibri" panose="020F0502020204030204" pitchFamily="34" charset="0"/>
                <a:cs typeface="Times New Roman" panose="02020603050405020304" pitchFamily="18" charset="0"/>
              </a:rPr>
              <a:t>og vurdering</a:t>
            </a:r>
            <a:br>
              <a:rPr lang="da-DK" sz="2400" b="1" dirty="0">
                <a:effectLst/>
                <a:ea typeface="Calibri" panose="020F0502020204030204" pitchFamily="34" charset="0"/>
                <a:cs typeface="Times New Roman" panose="02020603050405020304" pitchFamily="18" charset="0"/>
              </a:rPr>
            </a:br>
            <a:r>
              <a:rPr lang="da-DK" sz="1400" dirty="0">
                <a:effectLst/>
                <a:ea typeface="Calibri" panose="020F0502020204030204" pitchFamily="34" charset="0"/>
                <a:cs typeface="Times New Roman" panose="02020603050405020304" pitchFamily="18" charset="0"/>
              </a:rPr>
              <a:t>Deltagernes vurderede vigtighed af områder for </a:t>
            </a:r>
            <a:br>
              <a:rPr lang="da-DK" sz="1400" dirty="0">
                <a:effectLst/>
                <a:ea typeface="Calibri" panose="020F0502020204030204" pitchFamily="34" charset="0"/>
                <a:cs typeface="Times New Roman" panose="02020603050405020304" pitchFamily="18" charset="0"/>
              </a:rPr>
            </a:br>
            <a:r>
              <a:rPr lang="da-DK" sz="1400" dirty="0">
                <a:effectLst/>
                <a:ea typeface="Calibri" panose="020F0502020204030204" pitchFamily="34" charset="0"/>
                <a:cs typeface="Times New Roman" panose="02020603050405020304" pitchFamily="18" charset="0"/>
              </a:rPr>
              <a:t>at sikre ledergruppens samarbejde og præstation</a:t>
            </a:r>
            <a:endParaRPr lang="da-DK" sz="1400" dirty="0"/>
          </a:p>
        </p:txBody>
      </p:sp>
    </p:spTree>
    <p:extLst>
      <p:ext uri="{BB962C8B-B14F-4D97-AF65-F5344CB8AC3E}">
        <p14:creationId xmlns:p14="http://schemas.microsoft.com/office/powerpoint/2010/main" val="28623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dsholder til indhold 8">
            <a:extLst>
              <a:ext uri="{FF2B5EF4-FFF2-40B4-BE49-F238E27FC236}">
                <a16:creationId xmlns:a16="http://schemas.microsoft.com/office/drawing/2014/main" id="{1336606D-9C9D-4BB5-B3D3-446C2B0EDF1E}"/>
              </a:ext>
            </a:extLst>
          </p:cNvPr>
          <p:cNvGraphicFramePr>
            <a:graphicFrameLocks noGrp="1"/>
          </p:cNvGraphicFramePr>
          <p:nvPr>
            <p:ph idx="1"/>
          </p:nvPr>
        </p:nvGraphicFramePr>
        <p:xfrm>
          <a:off x="179512" y="771550"/>
          <a:ext cx="8784976"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395289" y="195486"/>
            <a:ext cx="8341096" cy="675000"/>
          </a:xfrm>
        </p:spPr>
        <p:txBody>
          <a:bodyPr/>
          <a:lstStyle/>
          <a:p>
            <a:r>
              <a:rPr lang="da-DK" sz="2400" b="1" dirty="0">
                <a:effectLst/>
                <a:ea typeface="Calibri" panose="020F0502020204030204" pitchFamily="34" charset="0"/>
                <a:cs typeface="Times New Roman" panose="02020603050405020304" pitchFamily="18" charset="0"/>
              </a:rPr>
              <a:t>Oversigt overordnede områder </a:t>
            </a:r>
            <a:br>
              <a:rPr lang="da-DK" sz="2400" b="1" dirty="0">
                <a:effectLst/>
                <a:ea typeface="Calibri" panose="020F0502020204030204" pitchFamily="34" charset="0"/>
                <a:cs typeface="Times New Roman" panose="02020603050405020304" pitchFamily="18" charset="0"/>
              </a:rPr>
            </a:br>
            <a:r>
              <a:rPr lang="da-DK" sz="1800" b="1" dirty="0">
                <a:effectLst/>
                <a:ea typeface="Calibri" panose="020F0502020204030204" pitchFamily="34" charset="0"/>
                <a:cs typeface="Times New Roman" panose="02020603050405020304" pitchFamily="18" charset="0"/>
              </a:rPr>
              <a:t>– Leder eller medlem af ledergruppen</a:t>
            </a:r>
            <a:endParaRPr lang="da-DK" i="1" dirty="0"/>
          </a:p>
        </p:txBody>
      </p:sp>
      <p:sp>
        <p:nvSpPr>
          <p:cNvPr id="6" name="Pladsholder til slidenummer 5"/>
          <p:cNvSpPr>
            <a:spLocks noGrp="1"/>
          </p:cNvSpPr>
          <p:nvPr>
            <p:ph type="sldNum" sz="quarter" idx="4"/>
          </p:nvPr>
        </p:nvSpPr>
        <p:spPr/>
        <p:txBody>
          <a:bodyPr/>
          <a:lstStyle/>
          <a:p>
            <a:fld id="{BFF3CFDD-2D56-4519-B779-BFFEF2995BE6}" type="slidenum">
              <a:rPr lang="da-DK" smtClean="0"/>
              <a:pPr/>
              <a:t>21</a:t>
            </a:fld>
            <a:endParaRPr lang="da-DK"/>
          </a:p>
        </p:txBody>
      </p:sp>
      <p:sp>
        <p:nvSpPr>
          <p:cNvPr id="24" name="Tekstfelt 23">
            <a:extLst>
              <a:ext uri="{FF2B5EF4-FFF2-40B4-BE49-F238E27FC236}">
                <a16:creationId xmlns:a16="http://schemas.microsoft.com/office/drawing/2014/main" id="{DD6E723C-FE45-44A3-B11E-2F9259F40623}"/>
              </a:ext>
            </a:extLst>
          </p:cNvPr>
          <p:cNvSpPr txBox="1"/>
          <p:nvPr/>
        </p:nvSpPr>
        <p:spPr>
          <a:xfrm>
            <a:off x="8172400" y="3611800"/>
            <a:ext cx="875008" cy="400110"/>
          </a:xfrm>
          <a:prstGeom prst="rect">
            <a:avLst/>
          </a:prstGeom>
          <a:noFill/>
        </p:spPr>
        <p:txBody>
          <a:bodyPr wrap="square">
            <a:spAutoFit/>
          </a:bodyPr>
          <a:lstStyle/>
          <a:p>
            <a:pPr algn="ctr"/>
            <a:r>
              <a:rPr lang="da-DK"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Fuldstændig enig</a:t>
            </a:r>
            <a:endParaRPr lang="da-DK" sz="1000" dirty="0"/>
          </a:p>
        </p:txBody>
      </p:sp>
      <p:sp>
        <p:nvSpPr>
          <p:cNvPr id="10" name="Tekstfelt 9">
            <a:extLst>
              <a:ext uri="{FF2B5EF4-FFF2-40B4-BE49-F238E27FC236}">
                <a16:creationId xmlns:a16="http://schemas.microsoft.com/office/drawing/2014/main" id="{A2070256-8751-45FD-A3F7-D8E8A1ED3370}"/>
              </a:ext>
            </a:extLst>
          </p:cNvPr>
          <p:cNvSpPr txBox="1"/>
          <p:nvPr/>
        </p:nvSpPr>
        <p:spPr>
          <a:xfrm>
            <a:off x="1835696" y="3507854"/>
            <a:ext cx="875008" cy="400110"/>
          </a:xfrm>
          <a:prstGeom prst="rect">
            <a:avLst/>
          </a:prstGeom>
          <a:noFill/>
        </p:spPr>
        <p:txBody>
          <a:bodyPr wrap="square">
            <a:spAutoFit/>
          </a:bodyPr>
          <a:lstStyle/>
          <a:p>
            <a:pPr algn="ctr"/>
            <a:r>
              <a:rPr lang="da-DK"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Fuldstændig uenig</a:t>
            </a:r>
            <a:endParaRPr lang="da-DK" sz="1000" dirty="0"/>
          </a:p>
        </p:txBody>
      </p:sp>
      <p:sp>
        <p:nvSpPr>
          <p:cNvPr id="11" name="TextBox 55">
            <a:extLst>
              <a:ext uri="{FF2B5EF4-FFF2-40B4-BE49-F238E27FC236}">
                <a16:creationId xmlns:a16="http://schemas.microsoft.com/office/drawing/2014/main" id="{65E8CE7F-AD46-4E6A-8179-57B6CF925EA4}"/>
              </a:ext>
            </a:extLst>
          </p:cNvPr>
          <p:cNvSpPr txBox="1"/>
          <p:nvPr/>
        </p:nvSpPr>
        <p:spPr>
          <a:xfrm>
            <a:off x="6228184" y="1752419"/>
            <a:ext cx="3816424" cy="531299"/>
          </a:xfrm>
          <a:prstGeom prst="rect">
            <a:avLst/>
          </a:prstGeom>
          <a:noFill/>
        </p:spPr>
        <p:txBody>
          <a:bodyPr wrap="square" lIns="0" tIns="0" rIns="0" bIns="0" rtlCol="0" anchor="b">
            <a:spAutoFit/>
          </a:bodyPr>
          <a:lstStyle/>
          <a:p>
            <a:pPr algn="ctr">
              <a:lnSpc>
                <a:spcPts val="3733"/>
              </a:lnSpc>
              <a:spcAft>
                <a:spcPts val="3199"/>
              </a:spcAft>
            </a:pPr>
            <a:r>
              <a:rPr lang="en-US" sz="6600" b="1" dirty="0">
                <a:solidFill>
                  <a:schemeClr val="tx2"/>
                </a:solidFill>
                <a:latin typeface="+mj-lt"/>
                <a:cs typeface="Montserrat Semi Bold" charset="0"/>
              </a:rPr>
              <a:t>6,8</a:t>
            </a:r>
          </a:p>
        </p:txBody>
      </p:sp>
      <p:sp>
        <p:nvSpPr>
          <p:cNvPr id="12" name="TextBox 55">
            <a:extLst>
              <a:ext uri="{FF2B5EF4-FFF2-40B4-BE49-F238E27FC236}">
                <a16:creationId xmlns:a16="http://schemas.microsoft.com/office/drawing/2014/main" id="{65E8CE7F-AD46-4E6A-8179-57B6CF925EA4}"/>
              </a:ext>
            </a:extLst>
          </p:cNvPr>
          <p:cNvSpPr txBox="1"/>
          <p:nvPr/>
        </p:nvSpPr>
        <p:spPr>
          <a:xfrm>
            <a:off x="1547664" y="4515966"/>
            <a:ext cx="2664296" cy="483466"/>
          </a:xfrm>
          <a:prstGeom prst="rect">
            <a:avLst/>
          </a:prstGeom>
          <a:noFill/>
        </p:spPr>
        <p:txBody>
          <a:bodyPr wrap="square" lIns="0" tIns="0" rIns="0" bIns="0" rtlCol="0" anchor="b">
            <a:spAutoFit/>
          </a:bodyPr>
          <a:lstStyle/>
          <a:p>
            <a:pPr algn="ctr">
              <a:lnSpc>
                <a:spcPts val="3733"/>
              </a:lnSpc>
              <a:spcAft>
                <a:spcPts val="3199"/>
              </a:spcAft>
            </a:pPr>
            <a:r>
              <a:rPr lang="en-US" sz="4800" b="1" dirty="0">
                <a:solidFill>
                  <a:schemeClr val="tx2"/>
                </a:solidFill>
                <a:latin typeface="+mj-lt"/>
                <a:cs typeface="Montserrat Semi Bold" charset="0"/>
              </a:rPr>
              <a:t>7,7</a:t>
            </a:r>
          </a:p>
        </p:txBody>
      </p:sp>
      <p:sp>
        <p:nvSpPr>
          <p:cNvPr id="13" name="TextBox 55">
            <a:extLst>
              <a:ext uri="{FF2B5EF4-FFF2-40B4-BE49-F238E27FC236}">
                <a16:creationId xmlns:a16="http://schemas.microsoft.com/office/drawing/2014/main" id="{65E8CE7F-AD46-4E6A-8179-57B6CF925EA4}"/>
              </a:ext>
            </a:extLst>
          </p:cNvPr>
          <p:cNvSpPr txBox="1"/>
          <p:nvPr/>
        </p:nvSpPr>
        <p:spPr>
          <a:xfrm>
            <a:off x="4427984" y="4515966"/>
            <a:ext cx="3816424" cy="499432"/>
          </a:xfrm>
          <a:prstGeom prst="rect">
            <a:avLst/>
          </a:prstGeom>
          <a:noFill/>
        </p:spPr>
        <p:txBody>
          <a:bodyPr wrap="square" lIns="0" tIns="0" rIns="0" bIns="0" rtlCol="0" anchor="b">
            <a:spAutoFit/>
          </a:bodyPr>
          <a:lstStyle/>
          <a:p>
            <a:pPr algn="ctr">
              <a:lnSpc>
                <a:spcPts val="3733"/>
              </a:lnSpc>
              <a:spcAft>
                <a:spcPts val="3199"/>
              </a:spcAft>
            </a:pPr>
            <a:r>
              <a:rPr lang="en-US" sz="4800" b="1" dirty="0">
                <a:solidFill>
                  <a:schemeClr val="tx2"/>
                </a:solidFill>
                <a:latin typeface="+mj-lt"/>
                <a:cs typeface="Montserrat Semi Bold" charset="0"/>
              </a:rPr>
              <a:t>6,6</a:t>
            </a:r>
          </a:p>
        </p:txBody>
      </p:sp>
    </p:spTree>
    <p:extLst>
      <p:ext uri="{BB962C8B-B14F-4D97-AF65-F5344CB8AC3E}">
        <p14:creationId xmlns:p14="http://schemas.microsoft.com/office/powerpoint/2010/main" val="40823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7" y="123478"/>
            <a:ext cx="8341095" cy="675000"/>
          </a:xfrm>
        </p:spPr>
        <p:txBody>
          <a:bodyPr/>
          <a:lstStyle/>
          <a:p>
            <a:r>
              <a:rPr lang="da-DK" b="1" dirty="0"/>
              <a:t>7 anbefalinger til </a:t>
            </a:r>
            <a:br>
              <a:rPr lang="da-DK" b="1" dirty="0"/>
            </a:br>
            <a:r>
              <a:rPr lang="da-DK" b="1" dirty="0"/>
              <a:t>udvikling ledergruppen</a:t>
            </a:r>
            <a:br>
              <a:rPr lang="da-DK" b="1" dirty="0"/>
            </a:br>
            <a:endParaRPr lang="da-DK" dirty="0"/>
          </a:p>
        </p:txBody>
      </p:sp>
      <p:sp>
        <p:nvSpPr>
          <p:cNvPr id="6" name="Pladsholder til slidenummer 5"/>
          <p:cNvSpPr>
            <a:spLocks noGrp="1"/>
          </p:cNvSpPr>
          <p:nvPr>
            <p:ph type="sldNum" sz="quarter" idx="4"/>
          </p:nvPr>
        </p:nvSpPr>
        <p:spPr>
          <a:xfrm>
            <a:off x="3331401" y="4731990"/>
            <a:ext cx="2520280" cy="3153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F3CFDD-2D56-4519-B779-BFFEF2995BE6}"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9" name="Gruppe 8"/>
          <p:cNvGrpSpPr/>
          <p:nvPr/>
        </p:nvGrpSpPr>
        <p:grpSpPr>
          <a:xfrm>
            <a:off x="176119" y="1178656"/>
            <a:ext cx="1206067" cy="2257190"/>
            <a:chOff x="176119" y="1178656"/>
            <a:chExt cx="1206067" cy="225719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13" y="1824498"/>
              <a:ext cx="967795" cy="994190"/>
            </a:xfrm>
            <a:prstGeom prst="rect">
              <a:avLst/>
            </a:prstGeom>
          </p:spPr>
        </p:pic>
        <p:sp>
          <p:nvSpPr>
            <p:cNvPr id="67" name="Tekstfelt 66"/>
            <p:cNvSpPr txBox="1"/>
            <p:nvPr/>
          </p:nvSpPr>
          <p:spPr>
            <a:xfrm>
              <a:off x="302066" y="1178656"/>
              <a:ext cx="108012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1</a:t>
              </a:r>
            </a:p>
          </p:txBody>
        </p:sp>
        <p:sp>
          <p:nvSpPr>
            <p:cNvPr id="7" name="Rektangel 6"/>
            <p:cNvSpPr/>
            <p:nvPr/>
          </p:nvSpPr>
          <p:spPr>
            <a:xfrm>
              <a:off x="176119" y="1320125"/>
              <a:ext cx="1080120" cy="211572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25" name="Tekstfelt 24"/>
            <p:cNvSpPr txBox="1"/>
            <p:nvPr/>
          </p:nvSpPr>
          <p:spPr>
            <a:xfrm>
              <a:off x="243328" y="2824749"/>
              <a:ext cx="974743"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Definer fælles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mål</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10" name="Gruppe 9"/>
          <p:cNvGrpSpPr/>
          <p:nvPr/>
        </p:nvGrpSpPr>
        <p:grpSpPr>
          <a:xfrm>
            <a:off x="1444452" y="1179561"/>
            <a:ext cx="1724711" cy="2256285"/>
            <a:chOff x="1444452" y="1179561"/>
            <a:chExt cx="1724711" cy="2256285"/>
          </a:xfrm>
        </p:grpSpPr>
        <p:sp>
          <p:nvSpPr>
            <p:cNvPr id="68" name="Tekstfelt 67"/>
            <p:cNvSpPr txBox="1"/>
            <p:nvPr/>
          </p:nvSpPr>
          <p:spPr>
            <a:xfrm>
              <a:off x="2089043" y="117956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2</a:t>
              </a:r>
            </a:p>
          </p:txBody>
        </p:sp>
        <p:sp>
          <p:nvSpPr>
            <p:cNvPr id="46" name="Rektangel 45"/>
            <p:cNvSpPr/>
            <p:nvPr/>
          </p:nvSpPr>
          <p:spPr>
            <a:xfrm>
              <a:off x="1444452" y="1320125"/>
              <a:ext cx="1080120" cy="211572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48" name="Tekstfelt 47"/>
            <p:cNvSpPr txBox="1"/>
            <p:nvPr/>
          </p:nvSpPr>
          <p:spPr>
            <a:xfrm>
              <a:off x="1540886" y="1774000"/>
              <a:ext cx="93610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Arbejd med relation i teamet</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55" name="Rektangel 54"/>
          <p:cNvSpPr/>
          <p:nvPr/>
        </p:nvSpPr>
        <p:spPr>
          <a:xfrm>
            <a:off x="7884368" y="1324110"/>
            <a:ext cx="1080120" cy="2111736"/>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7" name="Rektangel 56"/>
          <p:cNvSpPr/>
          <p:nvPr/>
        </p:nvSpPr>
        <p:spPr>
          <a:xfrm>
            <a:off x="2726201" y="1321162"/>
            <a:ext cx="1080120" cy="2114684"/>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grpSp>
        <p:nvGrpSpPr>
          <p:cNvPr id="13" name="Gruppe 12"/>
          <p:cNvGrpSpPr/>
          <p:nvPr/>
        </p:nvGrpSpPr>
        <p:grpSpPr>
          <a:xfrm>
            <a:off x="4013467" y="1187727"/>
            <a:ext cx="1724835" cy="2248119"/>
            <a:chOff x="4013467" y="1187727"/>
            <a:chExt cx="1724835" cy="2248119"/>
          </a:xfrm>
        </p:grpSpPr>
        <p:sp>
          <p:nvSpPr>
            <p:cNvPr id="70" name="Tekstfelt 69"/>
            <p:cNvSpPr txBox="1"/>
            <p:nvPr/>
          </p:nvSpPr>
          <p:spPr>
            <a:xfrm>
              <a:off x="4658182" y="1187727"/>
              <a:ext cx="1080120"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4</a:t>
              </a:r>
            </a:p>
          </p:txBody>
        </p:sp>
        <p:sp>
          <p:nvSpPr>
            <p:cNvPr id="51" name="Rektangel 50"/>
            <p:cNvSpPr/>
            <p:nvPr/>
          </p:nvSpPr>
          <p:spPr>
            <a:xfrm>
              <a:off x="4013467" y="1332415"/>
              <a:ext cx="1080120" cy="210343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2" name="Tekstfelt 51"/>
            <p:cNvSpPr txBox="1"/>
            <p:nvPr/>
          </p:nvSpPr>
          <p:spPr>
            <a:xfrm>
              <a:off x="4055185" y="1763623"/>
              <a:ext cx="1008112" cy="70788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Prioriter diversitet og </a:t>
              </a:r>
              <a:r>
                <a:rPr kumimoji="0" lang="da-DK" sz="1000" b="1" i="0" u="none" strike="noStrike" kern="1200" cap="none" spc="0" normalizeH="0" baseline="0" noProof="0" dirty="0" err="1">
                  <a:ln>
                    <a:noFill/>
                  </a:ln>
                  <a:solidFill>
                    <a:srgbClr val="000000"/>
                  </a:solidFill>
                  <a:effectLst/>
                  <a:uLnTx/>
                  <a:uFillTx/>
                  <a:latin typeface="Verdana"/>
                  <a:ea typeface="+mn-ea"/>
                  <a:cs typeface="+mn-cs"/>
                </a:rPr>
                <a:t>onboarding</a:t>
              </a:r>
              <a:endParaRPr kumimoji="0" lang="da-DK" sz="1000" b="1" i="0" u="none" strike="noStrike" kern="1200" cap="none" spc="0" normalizeH="0" baseline="0" noProof="0" dirty="0">
                <a:ln>
                  <a:noFill/>
                </a:ln>
                <a:solidFill>
                  <a:srgbClr val="000000"/>
                </a:solidFill>
                <a:effectLst/>
                <a:uLnTx/>
                <a:uFillTx/>
                <a:latin typeface="Verdana"/>
                <a:ea typeface="+mn-ea"/>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844" y="2477397"/>
              <a:ext cx="907041" cy="900576"/>
            </a:xfrm>
            <a:prstGeom prst="rect">
              <a:avLst/>
            </a:prstGeom>
            <a:ln>
              <a:noFill/>
            </a:ln>
          </p:spPr>
        </p:pic>
      </p:grpSp>
      <p:pic>
        <p:nvPicPr>
          <p:cNvPr id="65" name="Billed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945" y="2283866"/>
            <a:ext cx="1258674" cy="1258674"/>
          </a:xfrm>
          <a:prstGeom prst="rect">
            <a:avLst/>
          </a:prstGeom>
        </p:spPr>
      </p:pic>
      <p:pic>
        <p:nvPicPr>
          <p:cNvPr id="66" name="Billed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1198" y="2484976"/>
            <a:ext cx="865434" cy="865434"/>
          </a:xfrm>
          <a:prstGeom prst="rect">
            <a:avLst/>
          </a:prstGeom>
        </p:spPr>
      </p:pic>
      <p:grpSp>
        <p:nvGrpSpPr>
          <p:cNvPr id="18" name="Gruppe 17"/>
          <p:cNvGrpSpPr/>
          <p:nvPr/>
        </p:nvGrpSpPr>
        <p:grpSpPr>
          <a:xfrm>
            <a:off x="6531221" y="1164391"/>
            <a:ext cx="1765556" cy="2271455"/>
            <a:chOff x="6531221" y="1164391"/>
            <a:chExt cx="1765556" cy="2271455"/>
          </a:xfrm>
        </p:grpSpPr>
        <p:sp>
          <p:nvSpPr>
            <p:cNvPr id="49" name="Rektangel 48"/>
            <p:cNvSpPr/>
            <p:nvPr/>
          </p:nvSpPr>
          <p:spPr>
            <a:xfrm>
              <a:off x="6565443" y="1324109"/>
              <a:ext cx="1080120" cy="2111737"/>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6" name="Tekstfelt 55"/>
            <p:cNvSpPr txBox="1"/>
            <p:nvPr/>
          </p:nvSpPr>
          <p:spPr>
            <a:xfrm>
              <a:off x="6531221" y="1771596"/>
              <a:ext cx="118404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Kend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ansvar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rollefordeling</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3" name="Tekstfelt 72"/>
            <p:cNvSpPr txBox="1"/>
            <p:nvPr/>
          </p:nvSpPr>
          <p:spPr>
            <a:xfrm>
              <a:off x="7216657" y="116439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6</a:t>
              </a:r>
              <a:endParaRPr kumimoji="0" lang="da-DK" sz="9600" b="0" i="0" u="none" strike="noStrike" kern="1200" cap="none" spc="0" normalizeH="0" baseline="0" noProof="0" dirty="0">
                <a:ln>
                  <a:noFill/>
                </a:ln>
                <a:solidFill>
                  <a:srgbClr val="A9B934"/>
                </a:solidFill>
                <a:effectLst/>
                <a:uLnTx/>
                <a:uFillTx/>
                <a:latin typeface="Verdana"/>
                <a:ea typeface="+mn-ea"/>
                <a:cs typeface="+mn-cs"/>
              </a:endParaRPr>
            </a:p>
          </p:txBody>
        </p:sp>
      </p:grpSp>
      <p:grpSp>
        <p:nvGrpSpPr>
          <p:cNvPr id="20" name="Gruppe 19"/>
          <p:cNvGrpSpPr/>
          <p:nvPr/>
        </p:nvGrpSpPr>
        <p:grpSpPr>
          <a:xfrm>
            <a:off x="7854822" y="1187726"/>
            <a:ext cx="1759195" cy="2195149"/>
            <a:chOff x="7854822" y="1187726"/>
            <a:chExt cx="1759195" cy="2195149"/>
          </a:xfrm>
        </p:grpSpPr>
        <p:sp>
          <p:nvSpPr>
            <p:cNvPr id="64" name="Tekstfelt 63"/>
            <p:cNvSpPr txBox="1"/>
            <p:nvPr/>
          </p:nvSpPr>
          <p:spPr>
            <a:xfrm>
              <a:off x="7854822" y="2828877"/>
              <a:ext cx="1080120" cy="5539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Led situations-bestemt</a:t>
              </a:r>
            </a:p>
          </p:txBody>
        </p:sp>
        <p:sp>
          <p:nvSpPr>
            <p:cNvPr id="74" name="Tekstfelt 73"/>
            <p:cNvSpPr txBox="1"/>
            <p:nvPr/>
          </p:nvSpPr>
          <p:spPr>
            <a:xfrm>
              <a:off x="8533897" y="1187726"/>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7</a:t>
              </a:r>
              <a:endParaRPr kumimoji="0" lang="da-DK" sz="4800" b="0" i="0" u="none" strike="noStrike" kern="1200" cap="none" spc="0" normalizeH="0" baseline="0" noProof="0" dirty="0">
                <a:ln>
                  <a:noFill/>
                </a:ln>
                <a:solidFill>
                  <a:srgbClr val="A9B934"/>
                </a:solidFill>
                <a:effectLst/>
                <a:uLnTx/>
                <a:uFillTx/>
                <a:latin typeface="Verdana"/>
                <a:ea typeface="+mn-ea"/>
                <a:cs typeface="+mn-cs"/>
              </a:endParaRPr>
            </a:p>
          </p:txBody>
        </p:sp>
      </p:grpSp>
      <p:grpSp>
        <p:nvGrpSpPr>
          <p:cNvPr id="12" name="Gruppe 11"/>
          <p:cNvGrpSpPr/>
          <p:nvPr/>
        </p:nvGrpSpPr>
        <p:grpSpPr>
          <a:xfrm>
            <a:off x="2738625" y="1187727"/>
            <a:ext cx="1184893" cy="2186958"/>
            <a:chOff x="2738625" y="1187727"/>
            <a:chExt cx="1184893" cy="2186958"/>
          </a:xfrm>
        </p:grpSpPr>
        <p:sp>
          <p:nvSpPr>
            <p:cNvPr id="69" name="Tekstfelt 68"/>
            <p:cNvSpPr txBox="1"/>
            <p:nvPr/>
          </p:nvSpPr>
          <p:spPr>
            <a:xfrm>
              <a:off x="2843398" y="1187727"/>
              <a:ext cx="108012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3</a:t>
              </a:r>
            </a:p>
          </p:txBody>
        </p:sp>
        <p:sp>
          <p:nvSpPr>
            <p:cNvPr id="58" name="Tekstfelt 57"/>
            <p:cNvSpPr txBox="1"/>
            <p:nvPr/>
          </p:nvSpPr>
          <p:spPr>
            <a:xfrm>
              <a:off x="2738625" y="2820687"/>
              <a:ext cx="1080120" cy="5539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Uddeleger beslutningskraften</a:t>
              </a:r>
            </a:p>
          </p:txBody>
        </p:sp>
        <p:pic>
          <p:nvPicPr>
            <p:cNvPr id="3" name="Billede 2"/>
            <p:cNvPicPr>
              <a:picLocks noChangeAspect="1"/>
            </p:cNvPicPr>
            <p:nvPr/>
          </p:nvPicPr>
          <p:blipFill rotWithShape="1">
            <a:blip r:embed="rId7" cstate="print">
              <a:extLst>
                <a:ext uri="{28A0092B-C50C-407E-A947-70E740481C1C}">
                  <a14:useLocalDpi xmlns:a14="http://schemas.microsoft.com/office/drawing/2010/main" val="0"/>
                </a:ext>
              </a:extLst>
            </a:blip>
            <a:srcRect l="8139" r="5807" b="29548"/>
            <a:stretch/>
          </p:blipFill>
          <p:spPr>
            <a:xfrm>
              <a:off x="2789830" y="1889253"/>
              <a:ext cx="1008113" cy="825333"/>
            </a:xfrm>
            <a:prstGeom prst="rect">
              <a:avLst/>
            </a:prstGeom>
          </p:spPr>
        </p:pic>
      </p:grpSp>
      <p:grpSp>
        <p:nvGrpSpPr>
          <p:cNvPr id="17" name="Gruppe 16"/>
          <p:cNvGrpSpPr/>
          <p:nvPr/>
        </p:nvGrpSpPr>
        <p:grpSpPr>
          <a:xfrm>
            <a:off x="5267836" y="1177851"/>
            <a:ext cx="1745190" cy="2257994"/>
            <a:chOff x="5267836" y="1177851"/>
            <a:chExt cx="1745190" cy="2257994"/>
          </a:xfrm>
        </p:grpSpPr>
        <p:sp>
          <p:nvSpPr>
            <p:cNvPr id="53" name="Rektangel 52"/>
            <p:cNvSpPr/>
            <p:nvPr/>
          </p:nvSpPr>
          <p:spPr>
            <a:xfrm>
              <a:off x="5280260" y="1332414"/>
              <a:ext cx="1080120" cy="210343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Tekstfelt 71"/>
            <p:cNvSpPr txBox="1"/>
            <p:nvPr/>
          </p:nvSpPr>
          <p:spPr>
            <a:xfrm>
              <a:off x="5932906" y="117785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5</a:t>
              </a:r>
            </a:p>
          </p:txBody>
        </p:sp>
        <p:sp>
          <p:nvSpPr>
            <p:cNvPr id="54" name="Tekstfelt 53"/>
            <p:cNvSpPr txBox="1"/>
            <p:nvPr/>
          </p:nvSpPr>
          <p:spPr>
            <a:xfrm>
              <a:off x="5267836" y="2833908"/>
              <a:ext cx="1080120"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Løft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 </a:t>
              </a:r>
              <a:r>
                <a:rPr kumimoji="0" lang="da-DK" sz="1000" b="1" i="0" u="none" strike="noStrike" kern="1200" cap="none" spc="0" normalizeH="0" baseline="0" noProof="0" dirty="0" err="1">
                  <a:ln>
                    <a:noFill/>
                  </a:ln>
                  <a:solidFill>
                    <a:srgbClr val="000000"/>
                  </a:solidFill>
                  <a:effectLst/>
                  <a:uLnTx/>
                  <a:uFillTx/>
                  <a:latin typeface="Verdana"/>
                  <a:ea typeface="+mn-ea"/>
                  <a:cs typeface="+mn-cs"/>
                </a:rPr>
                <a:t>oste-klokken</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47" name="Billed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9844" y="1919416"/>
            <a:ext cx="1008112" cy="709793"/>
          </a:xfrm>
          <a:prstGeom prst="rect">
            <a:avLst/>
          </a:prstGeom>
        </p:spPr>
      </p:pic>
      <p:pic>
        <p:nvPicPr>
          <p:cNvPr id="50" name="Billed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4768" y="2004391"/>
            <a:ext cx="839319" cy="639809"/>
          </a:xfrm>
          <a:prstGeom prst="rect">
            <a:avLst/>
          </a:prstGeom>
        </p:spPr>
      </p:pic>
    </p:spTree>
    <p:extLst>
      <p:ext uri="{BB962C8B-B14F-4D97-AF65-F5344CB8AC3E}">
        <p14:creationId xmlns:p14="http://schemas.microsoft.com/office/powerpoint/2010/main" val="542392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a-DK" dirty="0"/>
              <a:t>Hvorfor arbejde med at blive et ledelsesteam – at </a:t>
            </a:r>
            <a:r>
              <a:rPr lang="da-DK" dirty="0" err="1"/>
              <a:t>teame</a:t>
            </a:r>
            <a:r>
              <a:rPr lang="da-DK" dirty="0"/>
              <a:t> op i ledergruppen?</a:t>
            </a:r>
          </a:p>
        </p:txBody>
      </p:sp>
      <p:sp>
        <p:nvSpPr>
          <p:cNvPr id="7" name="Undertitel 6"/>
          <p:cNvSpPr>
            <a:spLocks noGrp="1"/>
          </p:cNvSpPr>
          <p:nvPr>
            <p:ph type="subTitle" idx="1"/>
          </p:nvPr>
        </p:nvSpPr>
        <p:spPr/>
        <p:txBody>
          <a:bodyPr>
            <a:normAutofit fontScale="77500" lnSpcReduction="20000"/>
          </a:bodyPr>
          <a:lstStyle/>
          <a:p>
            <a:endParaRPr lang="da-DK" dirty="0"/>
          </a:p>
        </p:txBody>
      </p:sp>
      <p:sp>
        <p:nvSpPr>
          <p:cNvPr id="4" name="Pladsholder til diasnummer 3"/>
          <p:cNvSpPr>
            <a:spLocks noGrp="1"/>
          </p:cNvSpPr>
          <p:nvPr>
            <p:ph type="sldNum" sz="quarter" idx="4294967295"/>
          </p:nvPr>
        </p:nvSpPr>
        <p:spPr>
          <a:xfrm>
            <a:off x="6624638" y="4776788"/>
            <a:ext cx="2519362" cy="315912"/>
          </a:xfrm>
        </p:spPr>
        <p:txBody>
          <a:bodyPr/>
          <a:lstStyle/>
          <a:p>
            <a:fld id="{BFF3CFDD-2D56-4519-B779-BFFEF2995BE6}" type="slidenum">
              <a:rPr lang="da-DK" smtClean="0"/>
              <a:pPr/>
              <a:t>23</a:t>
            </a:fld>
            <a:endParaRPr lang="da-DK"/>
          </a:p>
        </p:txBody>
      </p:sp>
    </p:spTree>
    <p:extLst>
      <p:ext uri="{BB962C8B-B14F-4D97-AF65-F5344CB8AC3E}">
        <p14:creationId xmlns:p14="http://schemas.microsoft.com/office/powerpoint/2010/main" val="4135712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117195" y="471600"/>
            <a:ext cx="8991309" cy="900000"/>
          </a:xfrm>
        </p:spPr>
        <p:txBody>
          <a:bodyPr/>
          <a:lstStyle/>
          <a:p>
            <a:pPr algn="ctr" eaLnBrk="1" hangingPunct="1">
              <a:buClr>
                <a:schemeClr val="accent1"/>
              </a:buClr>
            </a:pPr>
            <a:r>
              <a:rPr lang="da-DK" altLang="da-DK" b="1" dirty="0"/>
              <a:t>Gruppedefinition</a:t>
            </a:r>
          </a:p>
        </p:txBody>
      </p:sp>
      <p:sp>
        <p:nvSpPr>
          <p:cNvPr id="8" name="Rectangle 3"/>
          <p:cNvSpPr>
            <a:spLocks noGrp="1" noChangeArrowheads="1"/>
          </p:cNvSpPr>
          <p:nvPr>
            <p:ph idx="1"/>
          </p:nvPr>
        </p:nvSpPr>
        <p:spPr>
          <a:xfrm>
            <a:off x="1907704" y="1438622"/>
            <a:ext cx="5472608" cy="4805536"/>
          </a:xfrm>
        </p:spPr>
        <p:txBody>
          <a:bodyPr/>
          <a:lstStyle/>
          <a:p>
            <a:pPr eaLnBrk="1" hangingPunct="1">
              <a:lnSpc>
                <a:spcPct val="110000"/>
              </a:lnSpc>
              <a:defRPr/>
            </a:pPr>
            <a:r>
              <a:rPr lang="da-DK" altLang="da-DK" dirty="0">
                <a:solidFill>
                  <a:srgbClr val="002E37"/>
                </a:solidFill>
              </a:rPr>
              <a:t>En psykologisk gruppe er et hvilket som helst antal mennesker, der</a:t>
            </a:r>
            <a:br>
              <a:rPr lang="da-DK" altLang="da-DK" dirty="0">
                <a:solidFill>
                  <a:srgbClr val="002E37"/>
                </a:solidFill>
              </a:rPr>
            </a:br>
            <a:endParaRPr lang="da-DK" altLang="da-DK" dirty="0">
              <a:solidFill>
                <a:srgbClr val="002E37"/>
              </a:solidFill>
            </a:endParaRPr>
          </a:p>
          <a:p>
            <a:pPr marL="798513" indent="-385763" eaLnBrk="1" hangingPunct="1">
              <a:lnSpc>
                <a:spcPct val="110000"/>
              </a:lnSpc>
              <a:buFont typeface="Arial" panose="020B0604020202020204" pitchFamily="34" charset="0"/>
              <a:buChar char="•"/>
              <a:defRPr/>
            </a:pPr>
            <a:r>
              <a:rPr lang="da-DK" altLang="da-DK" dirty="0">
                <a:solidFill>
                  <a:srgbClr val="002E37"/>
                </a:solidFill>
              </a:rPr>
              <a:t>Er i samspil med hinanden</a:t>
            </a:r>
          </a:p>
          <a:p>
            <a:pPr marL="798513" indent="-385763" eaLnBrk="1" hangingPunct="1">
              <a:lnSpc>
                <a:spcPct val="110000"/>
              </a:lnSpc>
              <a:buFont typeface="Arial" panose="020B0604020202020204" pitchFamily="34" charset="0"/>
              <a:buChar char="•"/>
              <a:defRPr/>
            </a:pPr>
            <a:r>
              <a:rPr lang="da-DK" altLang="da-DK" dirty="0">
                <a:solidFill>
                  <a:srgbClr val="002E37"/>
                </a:solidFill>
              </a:rPr>
              <a:t>Er psykologisk bevidste om hinanden</a:t>
            </a:r>
          </a:p>
          <a:p>
            <a:pPr marL="798513" indent="-385763" eaLnBrk="1" hangingPunct="1">
              <a:lnSpc>
                <a:spcPct val="110000"/>
              </a:lnSpc>
              <a:buFont typeface="Arial" panose="020B0604020202020204" pitchFamily="34" charset="0"/>
              <a:buChar char="•"/>
              <a:defRPr/>
            </a:pPr>
            <a:r>
              <a:rPr lang="da-DK" altLang="da-DK" dirty="0">
                <a:solidFill>
                  <a:srgbClr val="002E37"/>
                </a:solidFill>
              </a:rPr>
              <a:t>Opfatter sig selv som en gruppe</a:t>
            </a:r>
          </a:p>
          <a:p>
            <a:pPr eaLnBrk="1" hangingPunct="1">
              <a:lnSpc>
                <a:spcPct val="110000"/>
              </a:lnSpc>
              <a:defRPr/>
            </a:pPr>
            <a:endParaRPr lang="da-DK" altLang="da-DK" sz="1600" dirty="0">
              <a:solidFill>
                <a:srgbClr val="002E37"/>
              </a:solidFill>
            </a:endParaRPr>
          </a:p>
          <a:p>
            <a:pPr eaLnBrk="1" hangingPunct="1">
              <a:lnSpc>
                <a:spcPct val="110000"/>
              </a:lnSpc>
              <a:defRPr/>
            </a:pPr>
            <a:endParaRPr lang="da-DK" altLang="da-DK" sz="1400" dirty="0"/>
          </a:p>
          <a:p>
            <a:pPr eaLnBrk="1" hangingPunct="1">
              <a:lnSpc>
                <a:spcPct val="110000"/>
              </a:lnSpc>
              <a:defRPr/>
            </a:pPr>
            <a:endParaRPr lang="da-DK" altLang="da-DK" sz="700" dirty="0">
              <a:solidFill>
                <a:srgbClr val="002E37"/>
              </a:solidFill>
            </a:endParaRPr>
          </a:p>
          <a:p>
            <a:pPr eaLnBrk="1" hangingPunct="1">
              <a:lnSpc>
                <a:spcPct val="110000"/>
              </a:lnSpc>
              <a:defRPr/>
            </a:pPr>
            <a:endParaRPr lang="da-DK" altLang="da-DK" sz="1200" dirty="0"/>
          </a:p>
        </p:txBody>
      </p:sp>
      <p:sp>
        <p:nvSpPr>
          <p:cNvPr id="9" name="Rektangel 8"/>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468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7" y="123478"/>
            <a:ext cx="8353425" cy="675000"/>
          </a:xfrm>
        </p:spPr>
        <p:txBody>
          <a:bodyPr/>
          <a:lstStyle/>
          <a:p>
            <a:r>
              <a:rPr lang="da-DK" dirty="0"/>
              <a:t>Hvad karakteriserer et team?</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45" y="3415090"/>
            <a:ext cx="8562975" cy="164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567558"/>
            <a:ext cx="3024336" cy="184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25"/>
          <a:stretch/>
        </p:blipFill>
        <p:spPr bwMode="auto">
          <a:xfrm>
            <a:off x="5940152" y="825556"/>
            <a:ext cx="3096458" cy="174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1550"/>
            <a:ext cx="2928070" cy="174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5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770400" y="267494"/>
            <a:ext cx="7599600" cy="900000"/>
          </a:xfrm>
        </p:spPr>
        <p:txBody>
          <a:bodyPr/>
          <a:lstStyle/>
          <a:p>
            <a:pPr algn="ctr" eaLnBrk="1" hangingPunct="1"/>
            <a:r>
              <a:rPr lang="da-DK" altLang="da-DK" b="1" dirty="0"/>
              <a:t>Hvad er et team?</a:t>
            </a:r>
            <a:endParaRPr lang="da-DK" altLang="da-DK" sz="2000" b="1" dirty="0"/>
          </a:p>
        </p:txBody>
      </p:sp>
      <p:sp>
        <p:nvSpPr>
          <p:cNvPr id="8" name="Rectangle 3"/>
          <p:cNvSpPr>
            <a:spLocks noGrp="1" noChangeArrowheads="1"/>
          </p:cNvSpPr>
          <p:nvPr>
            <p:ph idx="1"/>
          </p:nvPr>
        </p:nvSpPr>
        <p:spPr>
          <a:xfrm>
            <a:off x="251520" y="1286147"/>
            <a:ext cx="5184576" cy="4525963"/>
          </a:xfrm>
        </p:spPr>
        <p:txBody>
          <a:bodyPr rtlCol="0">
            <a:normAutofit/>
          </a:bodyPr>
          <a:lstStyle/>
          <a:p>
            <a:pPr marL="0" indent="0" eaLnBrk="1" fontAlgn="auto" hangingPunct="1">
              <a:lnSpc>
                <a:spcPct val="110000"/>
              </a:lnSpc>
              <a:spcBef>
                <a:spcPts val="1200"/>
              </a:spcBef>
              <a:spcAft>
                <a:spcPts val="600"/>
              </a:spcAft>
              <a:buFont typeface="Wingdings" pitchFamily="2" charset="2"/>
              <a:buNone/>
              <a:defRPr/>
            </a:pPr>
            <a:r>
              <a:rPr lang="da-DK" sz="1400" dirty="0">
                <a:solidFill>
                  <a:srgbClr val="002E37"/>
                </a:solidFill>
              </a:rPr>
              <a:t>Et team er en formelt etableret enhed af individer, der er karakteriseret ved:</a:t>
            </a:r>
          </a:p>
          <a:p>
            <a:pPr eaLnBrk="1" fontAlgn="auto" hangingPunct="1">
              <a:lnSpc>
                <a:spcPct val="110000"/>
              </a:lnSpc>
              <a:spcBef>
                <a:spcPts val="1200"/>
              </a:spcBef>
              <a:spcAft>
                <a:spcPts val="600"/>
              </a:spcAft>
              <a:defRPr/>
            </a:pPr>
            <a:r>
              <a:rPr lang="da-DK" sz="1400" b="1" dirty="0" err="1">
                <a:solidFill>
                  <a:srgbClr val="002E37"/>
                </a:solidFill>
              </a:rPr>
              <a:t>Interdependens</a:t>
            </a:r>
            <a:r>
              <a:rPr lang="da-DK" sz="1400" dirty="0">
                <a:solidFill>
                  <a:srgbClr val="002E37"/>
                </a:solidFill>
              </a:rPr>
              <a:t> </a:t>
            </a:r>
            <a:br>
              <a:rPr lang="da-DK" sz="1400" dirty="0">
                <a:solidFill>
                  <a:srgbClr val="002E37"/>
                </a:solidFill>
              </a:rPr>
            </a:br>
            <a:r>
              <a:rPr lang="da-DK" sz="1400" dirty="0">
                <a:solidFill>
                  <a:srgbClr val="002E37"/>
                </a:solidFill>
              </a:rPr>
              <a:t>det vil sige teammedlemmerne er gensidigt afhængige af hinanden i arbejdsprocessen, hvor de </a:t>
            </a:r>
            <a:r>
              <a:rPr lang="da-DK" sz="1400" u="sng" dirty="0">
                <a:solidFill>
                  <a:srgbClr val="002E37"/>
                </a:solidFill>
              </a:rPr>
              <a:t>arbejder med forskellige aspekter af den samme opgave</a:t>
            </a:r>
            <a:r>
              <a:rPr lang="da-DK" sz="1400" dirty="0">
                <a:solidFill>
                  <a:srgbClr val="002E37"/>
                </a:solidFill>
              </a:rPr>
              <a:t>, og de har et fælles mål, nemlig løsning af opgaven så effektivt som muligt.</a:t>
            </a:r>
          </a:p>
          <a:p>
            <a:pPr eaLnBrk="1" fontAlgn="auto" hangingPunct="1">
              <a:lnSpc>
                <a:spcPct val="110000"/>
              </a:lnSpc>
              <a:spcBef>
                <a:spcPts val="1200"/>
              </a:spcBef>
              <a:spcAft>
                <a:spcPts val="600"/>
              </a:spcAft>
              <a:defRPr/>
            </a:pPr>
            <a:r>
              <a:rPr lang="da-DK" sz="1400" b="1" dirty="0">
                <a:solidFill>
                  <a:srgbClr val="002E37"/>
                </a:solidFill>
              </a:rPr>
              <a:t>Autonomi</a:t>
            </a:r>
            <a:br>
              <a:rPr lang="da-DK" sz="1400" dirty="0">
                <a:solidFill>
                  <a:srgbClr val="002E37"/>
                </a:solidFill>
              </a:rPr>
            </a:br>
            <a:r>
              <a:rPr lang="da-DK" sz="1400" dirty="0">
                <a:solidFill>
                  <a:srgbClr val="002E37"/>
                </a:solidFill>
              </a:rPr>
              <a:t>det vil sige teamet er tildelt beslutningsautoritet og således en vis grad af indflydelse på og selvbestemmelse i forhold til opgaver, arbejdstid, fastsættelse af mål og teamets spilleregler.</a:t>
            </a:r>
          </a:p>
        </p:txBody>
      </p:sp>
      <p:sp>
        <p:nvSpPr>
          <p:cNvPr id="9" name="Pladsholder til indhold 1"/>
          <p:cNvSpPr>
            <a:spLocks noGrp="1"/>
          </p:cNvSpPr>
          <p:nvPr>
            <p:ph sz="quarter" idx="13"/>
          </p:nvPr>
        </p:nvSpPr>
        <p:spPr>
          <a:xfrm>
            <a:off x="5796136" y="1286910"/>
            <a:ext cx="3168352" cy="4525200"/>
          </a:xfrm>
        </p:spPr>
        <p:txBody>
          <a:bodyPr/>
          <a:lstStyle/>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r>
              <a:rPr lang="da-DK" altLang="da-DK" sz="1400" i="1" dirty="0">
                <a:solidFill>
                  <a:srgbClr val="002E37"/>
                </a:solidFill>
              </a:rPr>
              <a:t>Desuden har teamet </a:t>
            </a:r>
            <a:r>
              <a:rPr lang="da-DK" altLang="da-DK" sz="1400" i="1" u="sng" dirty="0">
                <a:solidFill>
                  <a:srgbClr val="002E37"/>
                </a:solidFill>
              </a:rPr>
              <a:t>gennemlevet en lang opbygnings- og udviklingsperiode som gruppe</a:t>
            </a:r>
            <a:r>
              <a:rPr lang="da-DK" altLang="da-DK" sz="1400" i="1" dirty="0">
                <a:solidFill>
                  <a:srgbClr val="002E37"/>
                </a:solidFill>
              </a:rPr>
              <a:t>, hvor gruppen er modnet – og først da har opnået status som et team</a:t>
            </a:r>
            <a:r>
              <a:rPr lang="da-DK" altLang="da-DK" sz="1400" dirty="0">
                <a:solidFill>
                  <a:srgbClr val="002E37"/>
                </a:solidFill>
              </a:rPr>
              <a:t>.</a:t>
            </a:r>
          </a:p>
        </p:txBody>
      </p:sp>
      <p:sp>
        <p:nvSpPr>
          <p:cNvPr id="10" name="Text Box 4"/>
          <p:cNvSpPr txBox="1">
            <a:spLocks noChangeArrowheads="1"/>
          </p:cNvSpPr>
          <p:nvPr/>
        </p:nvSpPr>
        <p:spPr bwMode="auto">
          <a:xfrm>
            <a:off x="5576763" y="4480195"/>
            <a:ext cx="3387725" cy="25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a:spAutoFit/>
          </a:bodyPr>
          <a:lstStyle>
            <a:lvl1pPr eaLnBrk="0" hangingPunct="0">
              <a:spcBef>
                <a:spcPts val="25"/>
              </a:spcBef>
              <a:buClr>
                <a:schemeClr val="accent1"/>
              </a:buClr>
              <a:buFont typeface="Wingdings" pitchFamily="2" charset="2"/>
              <a:buChar char="§"/>
              <a:defRPr sz="2000">
                <a:solidFill>
                  <a:schemeClr val="tx1"/>
                </a:solidFill>
                <a:latin typeface="Verdana" pitchFamily="34" charset="0"/>
              </a:defRPr>
            </a:lvl1pPr>
            <a:lvl2pPr marL="742950" indent="-285750" eaLnBrk="0" hangingPunct="0">
              <a:spcBef>
                <a:spcPts val="438"/>
              </a:spcBef>
              <a:buClr>
                <a:schemeClr val="accent1"/>
              </a:buClr>
              <a:buFont typeface="Wingdings" pitchFamily="2" charset="2"/>
              <a:buChar char="§"/>
              <a:defRPr>
                <a:solidFill>
                  <a:schemeClr val="tx1"/>
                </a:solidFill>
                <a:latin typeface="Verdana" pitchFamily="34" charset="0"/>
              </a:defRPr>
            </a:lvl2pPr>
            <a:lvl3pPr marL="1143000" indent="-228600" eaLnBrk="0" hangingPunct="0">
              <a:spcBef>
                <a:spcPct val="20000"/>
              </a:spcBef>
              <a:buClr>
                <a:schemeClr val="accent1"/>
              </a:buClr>
              <a:buFont typeface="Wingdings" pitchFamily="2" charset="2"/>
              <a:buChar char="§"/>
              <a:defRPr sz="1600">
                <a:solidFill>
                  <a:schemeClr val="tx1"/>
                </a:solidFill>
                <a:latin typeface="Verdana" pitchFamily="34" charset="0"/>
              </a:defRPr>
            </a:lvl3pPr>
            <a:lvl4pPr marL="16002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4pPr>
            <a:lvl5pPr marL="20574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9pPr>
          </a:lstStyle>
          <a:p>
            <a:pPr eaLnBrk="1" hangingPunct="1">
              <a:spcBef>
                <a:spcPct val="50000"/>
              </a:spcBef>
              <a:buClrTx/>
              <a:buFontTx/>
              <a:buNone/>
            </a:pPr>
            <a:r>
              <a:rPr lang="da-DK" altLang="da-DK" sz="1050" dirty="0" err="1">
                <a:latin typeface="Arial" charset="0"/>
              </a:rPr>
              <a:t>Guzzo</a:t>
            </a:r>
            <a:r>
              <a:rPr lang="da-DK" altLang="da-DK" sz="1050" dirty="0">
                <a:latin typeface="Arial" charset="0"/>
              </a:rPr>
              <a:t> &amp; </a:t>
            </a:r>
            <a:r>
              <a:rPr lang="da-DK" altLang="da-DK" sz="1050" dirty="0" err="1">
                <a:latin typeface="Arial" charset="0"/>
              </a:rPr>
              <a:t>Dickson</a:t>
            </a:r>
            <a:r>
              <a:rPr lang="da-DK" altLang="da-DK" sz="1050" dirty="0">
                <a:latin typeface="Arial" charset="0"/>
              </a:rPr>
              <a:t>; </a:t>
            </a:r>
            <a:r>
              <a:rPr lang="da-DK" altLang="da-DK" sz="1050" dirty="0" err="1">
                <a:latin typeface="Arial" charset="0"/>
              </a:rPr>
              <a:t>Schein</a:t>
            </a:r>
            <a:r>
              <a:rPr lang="da-DK" altLang="da-DK" sz="1050" dirty="0">
                <a:latin typeface="Arial" charset="0"/>
              </a:rPr>
              <a:t>; </a:t>
            </a:r>
            <a:r>
              <a:rPr lang="da-DK" altLang="da-DK" sz="1050" dirty="0" err="1">
                <a:latin typeface="Arial" charset="0"/>
              </a:rPr>
              <a:t>Unsworth</a:t>
            </a:r>
            <a:r>
              <a:rPr lang="da-DK" altLang="da-DK" sz="1050" dirty="0">
                <a:latin typeface="Arial" charset="0"/>
              </a:rPr>
              <a:t> &amp; Smith</a:t>
            </a:r>
            <a:endParaRPr lang="en-GB" altLang="da-DK" sz="1050" dirty="0">
              <a:latin typeface="Arial" charset="0"/>
            </a:endParaRPr>
          </a:p>
        </p:txBody>
      </p:sp>
      <p:sp>
        <p:nvSpPr>
          <p:cNvPr id="11" name="Rektangel 10"/>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98420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148064" y="1851670"/>
            <a:ext cx="3168352" cy="27363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slidenummer 5"/>
          <p:cNvSpPr>
            <a:spLocks noGrp="1"/>
          </p:cNvSpPr>
          <p:nvPr>
            <p:ph type="sldNum" sz="quarter" idx="4"/>
          </p:nvPr>
        </p:nvSpPr>
        <p:spPr/>
        <p:txBody>
          <a:bodyPr/>
          <a:lstStyle/>
          <a:p>
            <a:fld id="{BFF3CFDD-2D56-4519-B779-BFFEF2995BE6}" type="slidenum">
              <a:rPr lang="da-DK" smtClean="0"/>
              <a:pPr/>
              <a:t>27</a:t>
            </a:fld>
            <a:endParaRPr lang="da-DK" dirty="0"/>
          </a:p>
        </p:txBody>
      </p:sp>
      <p:sp>
        <p:nvSpPr>
          <p:cNvPr id="7" name="Titel 1"/>
          <p:cNvSpPr>
            <a:spLocks noGrp="1"/>
          </p:cNvSpPr>
          <p:nvPr>
            <p:ph type="title"/>
          </p:nvPr>
        </p:nvSpPr>
        <p:spPr>
          <a:xfrm>
            <a:off x="770400" y="471600"/>
            <a:ext cx="7599600" cy="900000"/>
          </a:xfrm>
        </p:spPr>
        <p:txBody>
          <a:bodyPr/>
          <a:lstStyle/>
          <a:p>
            <a:pPr algn="ctr"/>
            <a:r>
              <a:rPr lang="da-DK" altLang="da-DK" b="1" dirty="0"/>
              <a:t>Teamledelse</a:t>
            </a:r>
          </a:p>
        </p:txBody>
      </p:sp>
      <p:sp>
        <p:nvSpPr>
          <p:cNvPr id="8" name="Pladsholder til indhold 2"/>
          <p:cNvSpPr>
            <a:spLocks noGrp="1"/>
          </p:cNvSpPr>
          <p:nvPr>
            <p:ph idx="1"/>
          </p:nvPr>
        </p:nvSpPr>
        <p:spPr>
          <a:xfrm>
            <a:off x="683568" y="1502171"/>
            <a:ext cx="3888432" cy="4165923"/>
          </a:xfrm>
        </p:spPr>
        <p:txBody>
          <a:bodyPr/>
          <a:lstStyle/>
          <a:p>
            <a:pPr marL="0" indent="0">
              <a:spcBef>
                <a:spcPts val="1200"/>
              </a:spcBef>
              <a:buFont typeface="Wingdings" pitchFamily="2" charset="2"/>
              <a:buNone/>
              <a:defRPr/>
            </a:pPr>
            <a:r>
              <a:rPr lang="da-DK" altLang="da-DK" sz="1400" b="1" dirty="0"/>
              <a:t>Effektivt teamarbejde medfører øget:</a:t>
            </a:r>
          </a:p>
          <a:p>
            <a:pPr marL="0" indent="0">
              <a:spcBef>
                <a:spcPts val="1200"/>
              </a:spcBef>
              <a:buFont typeface="Wingdings" pitchFamily="2" charset="2"/>
              <a:buNone/>
              <a:defRPr/>
            </a:pPr>
            <a:endParaRPr lang="da-DK" altLang="da-DK" sz="1400" b="1" dirty="0"/>
          </a:p>
          <a:p>
            <a:pPr>
              <a:spcBef>
                <a:spcPts val="1200"/>
              </a:spcBef>
              <a:defRPr/>
            </a:pPr>
            <a:endParaRPr lang="da-DK" altLang="da-DK" sz="1400" dirty="0"/>
          </a:p>
        </p:txBody>
      </p:sp>
      <p:sp>
        <p:nvSpPr>
          <p:cNvPr id="9" name="Pladsholder til indhold 1"/>
          <p:cNvSpPr>
            <a:spLocks noGrp="1"/>
          </p:cNvSpPr>
          <p:nvPr>
            <p:ph sz="quarter" idx="13"/>
          </p:nvPr>
        </p:nvSpPr>
        <p:spPr>
          <a:xfrm>
            <a:off x="4716424" y="998115"/>
            <a:ext cx="4032040" cy="4525200"/>
          </a:xfrm>
        </p:spPr>
        <p:txBody>
          <a:bodyPr/>
          <a:lstStyle/>
          <a:p>
            <a:pPr>
              <a:spcBef>
                <a:spcPts val="1200"/>
              </a:spcBef>
              <a:defRPr/>
            </a:pPr>
            <a:br>
              <a:rPr lang="da-DK" altLang="da-DK" sz="1400" dirty="0"/>
            </a:br>
            <a:br>
              <a:rPr lang="da-DK" altLang="da-DK" sz="1400" dirty="0"/>
            </a:br>
            <a:endParaRPr lang="da-DK" altLang="da-DK" sz="1400" dirty="0"/>
          </a:p>
        </p:txBody>
      </p:sp>
      <p:sp>
        <p:nvSpPr>
          <p:cNvPr id="5" name="Tekstboks 4"/>
          <p:cNvSpPr txBox="1"/>
          <p:nvPr/>
        </p:nvSpPr>
        <p:spPr>
          <a:xfrm>
            <a:off x="5148064" y="1995686"/>
            <a:ext cx="3096344" cy="2185214"/>
          </a:xfrm>
          <a:prstGeom prst="rect">
            <a:avLst/>
          </a:prstGeom>
          <a:noFill/>
        </p:spPr>
        <p:txBody>
          <a:bodyPr wrap="square" rtlCol="0">
            <a:spAutoFit/>
          </a:bodyPr>
          <a:lstStyle/>
          <a:p>
            <a:pPr algn="ctr">
              <a:spcBef>
                <a:spcPts val="1200"/>
              </a:spcBef>
              <a:defRPr/>
            </a:pPr>
            <a:br>
              <a:rPr lang="da-DK" altLang="da-DK" sz="1400" dirty="0"/>
            </a:br>
            <a:r>
              <a:rPr lang="da-DK" altLang="da-DK" sz="1400" dirty="0"/>
              <a:t>Det kræves, at teamet får de rette strukturelle (</a:t>
            </a:r>
            <a:r>
              <a:rPr lang="da-DK" altLang="da-DK" sz="1400" dirty="0" err="1"/>
              <a:t>interdependens</a:t>
            </a:r>
            <a:r>
              <a:rPr lang="da-DK" altLang="da-DK" sz="1400" dirty="0"/>
              <a:t> og autonomi) og psykologiske betingelser (fx håndtering af teamets udviklingsfaser).</a:t>
            </a:r>
          </a:p>
          <a:p>
            <a:pPr algn="ctr">
              <a:spcBef>
                <a:spcPts val="1200"/>
              </a:spcBef>
              <a:defRPr/>
            </a:pPr>
            <a:r>
              <a:rPr lang="da-DK" altLang="da-DK" sz="1400" dirty="0">
                <a:sym typeface="Wingdings" pitchFamily="2" charset="2"/>
              </a:rPr>
              <a:t>Her spiller teamlederen en central rolle</a:t>
            </a:r>
            <a:endParaRPr lang="da-DK" altLang="da-DK" sz="1400" dirty="0"/>
          </a:p>
        </p:txBody>
      </p:sp>
      <p:graphicFrame>
        <p:nvGraphicFramePr>
          <p:cNvPr id="10" name="Tabel 9"/>
          <p:cNvGraphicFramePr>
            <a:graphicFrameLocks noGrp="1"/>
          </p:cNvGraphicFramePr>
          <p:nvPr/>
        </p:nvGraphicFramePr>
        <p:xfrm>
          <a:off x="683568" y="2000230"/>
          <a:ext cx="3744416" cy="2659752"/>
        </p:xfrm>
        <a:graphic>
          <a:graphicData uri="http://schemas.openxmlformats.org/drawingml/2006/table">
            <a:tbl>
              <a:tblPr firstRow="1" bandRow="1">
                <a:tableStyleId>{93296810-A885-4BE3-A3E7-6D5BEEA58F35}</a:tableStyleId>
              </a:tblPr>
              <a:tblGrid>
                <a:gridCol w="187220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tblGrid>
              <a:tr h="2659752">
                <a:tc>
                  <a:txBody>
                    <a:bodyPr/>
                    <a:lstStyle/>
                    <a:p>
                      <a:pPr marL="171450" indent="-171450">
                        <a:buFont typeface="Arial" panose="020B0604020202020204" pitchFamily="34" charset="0"/>
                        <a:buChar char="•"/>
                      </a:pPr>
                      <a:r>
                        <a:rPr lang="da-DK" sz="1600" b="0" dirty="0">
                          <a:ln>
                            <a:noFill/>
                          </a:ln>
                          <a:solidFill>
                            <a:schemeClr val="tx1"/>
                          </a:solidFill>
                        </a:rPr>
                        <a:t>Effektivitet</a:t>
                      </a:r>
                      <a:br>
                        <a:rPr lang="da-DK" sz="1600" b="0" dirty="0">
                          <a:ln>
                            <a:noFill/>
                          </a:ln>
                          <a:solidFill>
                            <a:schemeClr val="tx1"/>
                          </a:solidFill>
                        </a:rPr>
                      </a:b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Performance</a:t>
                      </a:r>
                      <a:br>
                        <a:rPr lang="da-DK" sz="1600" b="0" dirty="0">
                          <a:ln>
                            <a:noFill/>
                          </a:ln>
                          <a:solidFill>
                            <a:schemeClr val="tx1"/>
                          </a:solidFill>
                        </a:rPr>
                      </a:b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Jobtilfredshed</a:t>
                      </a:r>
                    </a:p>
                    <a:p>
                      <a:pPr marL="171450" indent="-171450">
                        <a:buFont typeface="Arial" panose="020B0604020202020204" pitchFamily="34" charset="0"/>
                        <a:buChar char="•"/>
                      </a:pP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Motivation</a:t>
                      </a:r>
                    </a:p>
                    <a:p>
                      <a:pPr marL="171450" indent="-171450">
                        <a:buFont typeface="Arial" panose="020B0604020202020204" pitchFamily="34" charset="0"/>
                        <a:buChar char="•"/>
                      </a:pPr>
                      <a:endParaRPr lang="da-DK" sz="1600" b="0" dirty="0">
                        <a:ln>
                          <a:noFill/>
                        </a:ln>
                        <a:solidFill>
                          <a:schemeClr val="tx1"/>
                        </a:solidFill>
                      </a:endParaRPr>
                    </a:p>
                    <a:p>
                      <a:pPr marL="171450" indent="-171450">
                        <a:buFont typeface="Arial" panose="020B0604020202020204" pitchFamily="34" charset="0"/>
                        <a:buChar char="•"/>
                      </a:pPr>
                      <a:r>
                        <a:rPr lang="da-DK" sz="1600" b="0" dirty="0" err="1">
                          <a:ln>
                            <a:noFill/>
                          </a:ln>
                          <a:solidFill>
                            <a:schemeClr val="tx1"/>
                          </a:solidFill>
                        </a:rPr>
                        <a:t>Commitment</a:t>
                      </a:r>
                      <a:endParaRPr lang="da-DK" sz="1600" b="0" dirty="0">
                        <a:ln>
                          <a:noFill/>
                        </a:ln>
                        <a:solidFill>
                          <a:schemeClr val="tx1"/>
                        </a:solidFill>
                      </a:endParaRPr>
                    </a:p>
                    <a:p>
                      <a:endParaRPr lang="da-DK" sz="2400" dirty="0">
                        <a:ln>
                          <a:noFill/>
                        </a:ln>
                      </a:endParaRPr>
                    </a:p>
                  </a:txBody>
                  <a:tcPr/>
                </a:tc>
                <a:tc>
                  <a:txBody>
                    <a:bodyPr/>
                    <a:lstStyle/>
                    <a:p>
                      <a:pPr marL="171450" indent="-171450">
                        <a:buFont typeface="Arial" panose="020B0604020202020204" pitchFamily="34" charset="0"/>
                        <a:buChar char="•"/>
                      </a:pPr>
                      <a:r>
                        <a:rPr lang="da-DK" sz="1600" b="0" dirty="0">
                          <a:solidFill>
                            <a:schemeClr val="tx1"/>
                          </a:solidFill>
                        </a:rPr>
                        <a:t>Tillid</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Innovation</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Kreativitet</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Fleksibilitet</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err="1">
                          <a:solidFill>
                            <a:schemeClr val="tx1"/>
                          </a:solidFill>
                        </a:rPr>
                        <a:t>Etc</a:t>
                      </a:r>
                      <a:r>
                        <a:rPr lang="da-DK" sz="1600" b="0" dirty="0">
                          <a:solidFill>
                            <a:schemeClr val="tx1"/>
                          </a:solidFill>
                        </a:rPr>
                        <a:t>…</a:t>
                      </a:r>
                    </a:p>
                    <a:p>
                      <a:endParaRPr lang="da-DK" sz="2400" dirty="0"/>
                    </a:p>
                  </a:txBody>
                  <a:tcPr/>
                </a:tc>
                <a:extLst>
                  <a:ext uri="{0D108BD9-81ED-4DB2-BD59-A6C34878D82A}">
                    <a16:rowId xmlns:a16="http://schemas.microsoft.com/office/drawing/2014/main" val="10000"/>
                  </a:ext>
                </a:extLst>
              </a:tr>
            </a:tbl>
          </a:graphicData>
        </a:graphic>
      </p:graphicFrame>
      <p:sp>
        <p:nvSpPr>
          <p:cNvPr id="11" name="Rektangel 10"/>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1021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148064" y="1995686"/>
            <a:ext cx="3168352" cy="27363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slidenummer 5"/>
          <p:cNvSpPr>
            <a:spLocks noGrp="1"/>
          </p:cNvSpPr>
          <p:nvPr>
            <p:ph type="sldNum" sz="quarter" idx="4"/>
          </p:nvPr>
        </p:nvSpPr>
        <p:spPr/>
        <p:txBody>
          <a:bodyPr/>
          <a:lstStyle/>
          <a:p>
            <a:fld id="{BFF3CFDD-2D56-4519-B779-BFFEF2995BE6}" type="slidenum">
              <a:rPr lang="da-DK" smtClean="0"/>
              <a:pPr/>
              <a:t>28</a:t>
            </a:fld>
            <a:endParaRPr lang="da-DK" dirty="0"/>
          </a:p>
        </p:txBody>
      </p:sp>
      <p:sp>
        <p:nvSpPr>
          <p:cNvPr id="7" name="Titel 1"/>
          <p:cNvSpPr>
            <a:spLocks noGrp="1"/>
          </p:cNvSpPr>
          <p:nvPr>
            <p:ph type="title"/>
          </p:nvPr>
        </p:nvSpPr>
        <p:spPr>
          <a:xfrm>
            <a:off x="770400" y="195486"/>
            <a:ext cx="7599600" cy="900000"/>
          </a:xfrm>
        </p:spPr>
        <p:txBody>
          <a:bodyPr/>
          <a:lstStyle/>
          <a:p>
            <a:r>
              <a:rPr lang="da-DK" b="1" dirty="0"/>
              <a:t>The </a:t>
            </a:r>
            <a:r>
              <a:rPr lang="da-DK" b="1" dirty="0" err="1"/>
              <a:t>Aristole</a:t>
            </a:r>
            <a:r>
              <a:rPr lang="da-DK" b="1" dirty="0"/>
              <a:t> Project</a:t>
            </a:r>
            <a:endParaRPr lang="da-DK" altLang="da-DK" b="1" dirty="0"/>
          </a:p>
        </p:txBody>
      </p:sp>
      <p:sp>
        <p:nvSpPr>
          <p:cNvPr id="8" name="Pladsholder til indhold 2"/>
          <p:cNvSpPr>
            <a:spLocks noGrp="1"/>
          </p:cNvSpPr>
          <p:nvPr>
            <p:ph idx="1"/>
          </p:nvPr>
        </p:nvSpPr>
        <p:spPr>
          <a:xfrm>
            <a:off x="323528" y="1131590"/>
            <a:ext cx="4536504" cy="4165923"/>
          </a:xfrm>
        </p:spPr>
        <p:txBody>
          <a:bodyPr/>
          <a:lstStyle/>
          <a:p>
            <a:pPr marL="0" indent="0">
              <a:spcBef>
                <a:spcPts val="1200"/>
              </a:spcBef>
              <a:buFont typeface="Wingdings" pitchFamily="2" charset="2"/>
              <a:buNone/>
              <a:defRPr/>
            </a:pPr>
            <a:r>
              <a:rPr lang="da-DK" altLang="da-DK" sz="1300" b="1" dirty="0"/>
              <a:t>Team Norms</a:t>
            </a:r>
            <a:br>
              <a:rPr lang="da-DK" altLang="da-DK" sz="1300" b="1" dirty="0"/>
            </a:br>
            <a:endParaRPr lang="da-DK" altLang="da-DK" sz="1300" b="1" dirty="0"/>
          </a:p>
          <a:p>
            <a:pPr fontAlgn="base"/>
            <a:r>
              <a:rPr lang="en-US" sz="1300" b="1" dirty="0"/>
              <a:t>1. Dependability.</a:t>
            </a:r>
          </a:p>
          <a:p>
            <a:pPr fontAlgn="base"/>
            <a:r>
              <a:rPr lang="en-US" sz="1300" dirty="0"/>
              <a:t>Team members get things done on time and meet expectations.</a:t>
            </a:r>
            <a:br>
              <a:rPr lang="en-US" sz="1300" dirty="0"/>
            </a:br>
            <a:endParaRPr lang="en-US" sz="1300" dirty="0"/>
          </a:p>
          <a:p>
            <a:pPr fontAlgn="base"/>
            <a:r>
              <a:rPr lang="en-US" sz="1300" b="1" dirty="0"/>
              <a:t>2. Structure and clarity.</a:t>
            </a:r>
          </a:p>
          <a:p>
            <a:pPr fontAlgn="base"/>
            <a:r>
              <a:rPr lang="en-US" sz="1300" dirty="0"/>
              <a:t>High-performing teams have clear goals, and have well-defined roles within the group.</a:t>
            </a:r>
            <a:br>
              <a:rPr lang="en-US" sz="1300" dirty="0"/>
            </a:br>
            <a:endParaRPr lang="en-US" sz="1300" dirty="0"/>
          </a:p>
          <a:p>
            <a:pPr fontAlgn="base"/>
            <a:r>
              <a:rPr lang="en-US" sz="1300" b="1" dirty="0"/>
              <a:t>3. Meaning.</a:t>
            </a:r>
          </a:p>
          <a:p>
            <a:pPr fontAlgn="base"/>
            <a:r>
              <a:rPr lang="en-US" sz="1300" dirty="0"/>
              <a:t>The work has personal significance to each member.</a:t>
            </a:r>
            <a:br>
              <a:rPr lang="en-US" sz="1300" dirty="0"/>
            </a:br>
            <a:endParaRPr lang="en-US" sz="1300" dirty="0"/>
          </a:p>
          <a:p>
            <a:pPr fontAlgn="base"/>
            <a:r>
              <a:rPr lang="en-US" sz="1300" b="1" dirty="0"/>
              <a:t>4. Impact.</a:t>
            </a:r>
          </a:p>
          <a:p>
            <a:pPr fontAlgn="base"/>
            <a:r>
              <a:rPr lang="en-US" sz="1300" dirty="0"/>
              <a:t>The group believes their work is purposeful and positively impacts the greater good.</a:t>
            </a:r>
          </a:p>
          <a:p>
            <a:pPr marL="0" indent="0">
              <a:spcBef>
                <a:spcPts val="1200"/>
              </a:spcBef>
              <a:buFont typeface="Wingdings" pitchFamily="2" charset="2"/>
              <a:buNone/>
              <a:defRPr/>
            </a:pPr>
            <a:endParaRPr lang="da-DK" altLang="da-DK" sz="1400" b="1" dirty="0"/>
          </a:p>
          <a:p>
            <a:pPr marL="0" indent="0">
              <a:spcBef>
                <a:spcPts val="1200"/>
              </a:spcBef>
              <a:buFont typeface="Wingdings" pitchFamily="2" charset="2"/>
              <a:buNone/>
              <a:defRPr/>
            </a:pPr>
            <a:endParaRPr lang="da-DK" altLang="da-DK" sz="1400" b="1" dirty="0"/>
          </a:p>
          <a:p>
            <a:pPr>
              <a:spcBef>
                <a:spcPts val="1200"/>
              </a:spcBef>
              <a:defRPr/>
            </a:pPr>
            <a:endParaRPr lang="da-DK" altLang="da-DK" sz="1400" dirty="0"/>
          </a:p>
        </p:txBody>
      </p:sp>
      <p:sp>
        <p:nvSpPr>
          <p:cNvPr id="5" name="Tekstboks 4"/>
          <p:cNvSpPr txBox="1"/>
          <p:nvPr/>
        </p:nvSpPr>
        <p:spPr>
          <a:xfrm>
            <a:off x="5220072" y="2083286"/>
            <a:ext cx="3096344" cy="2246769"/>
          </a:xfrm>
          <a:prstGeom prst="rect">
            <a:avLst/>
          </a:prstGeom>
          <a:noFill/>
        </p:spPr>
        <p:txBody>
          <a:bodyPr wrap="square" rtlCol="0">
            <a:spAutoFit/>
          </a:bodyPr>
          <a:lstStyle/>
          <a:p>
            <a:pPr fontAlgn="base"/>
            <a:r>
              <a:rPr lang="en-US" sz="1400" b="1" dirty="0"/>
              <a:t>Psychological Safety.</a:t>
            </a:r>
          </a:p>
          <a:p>
            <a:pPr fontAlgn="base"/>
            <a:endParaRPr lang="en-US" sz="1400" b="1" dirty="0"/>
          </a:p>
          <a:p>
            <a:pPr fontAlgn="base"/>
            <a:r>
              <a:rPr lang="en-US" sz="1400" dirty="0"/>
              <a:t>Google found that teams with psychologically safe environments had employees who were less likely to leave, more likely to harness the power of diversity, and ultimately, who were more successful.</a:t>
            </a:r>
          </a:p>
        </p:txBody>
      </p:sp>
      <p:sp>
        <p:nvSpPr>
          <p:cNvPr id="11" name="Rektangel 10"/>
          <p:cNvSpPr/>
          <p:nvPr/>
        </p:nvSpPr>
        <p:spPr>
          <a:xfrm>
            <a:off x="0" y="771550"/>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5244841" y="1338322"/>
            <a:ext cx="1292341" cy="369332"/>
          </a:xfrm>
          <a:prstGeom prst="rect">
            <a:avLst/>
          </a:prstGeom>
        </p:spPr>
        <p:txBody>
          <a:bodyPr wrap="none">
            <a:spAutoFit/>
          </a:bodyPr>
          <a:lstStyle/>
          <a:p>
            <a:pPr fontAlgn="base"/>
            <a:r>
              <a:rPr lang="da-DK" b="1" dirty="0"/>
              <a:t>The </a:t>
            </a:r>
            <a:r>
              <a:rPr lang="da-DK" b="1" dirty="0" err="1"/>
              <a:t>key</a:t>
            </a:r>
            <a:r>
              <a:rPr lang="da-DK" b="1" dirty="0"/>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0048" y="415387"/>
            <a:ext cx="972108" cy="34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6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err="1"/>
              <a:t>Teaming</a:t>
            </a:r>
            <a:r>
              <a:rPr lang="da-DK" sz="3600" dirty="0"/>
              <a:t> – at </a:t>
            </a:r>
            <a:r>
              <a:rPr lang="da-DK" sz="3600" dirty="0" err="1"/>
              <a:t>teame</a:t>
            </a:r>
            <a:endParaRPr lang="da-DK" sz="3600" dirty="0"/>
          </a:p>
        </p:txBody>
      </p:sp>
      <p:sp>
        <p:nvSpPr>
          <p:cNvPr id="3" name="Pladsholder til indhold 2"/>
          <p:cNvSpPr>
            <a:spLocks noGrp="1"/>
          </p:cNvSpPr>
          <p:nvPr>
            <p:ph idx="4294967295"/>
          </p:nvPr>
        </p:nvSpPr>
        <p:spPr>
          <a:xfrm>
            <a:off x="3923928" y="1800226"/>
            <a:ext cx="4176712" cy="1945481"/>
          </a:xfrm>
        </p:spPr>
        <p:txBody>
          <a:bodyPr/>
          <a:lstStyle/>
          <a:p>
            <a:r>
              <a:rPr lang="da-DK" dirty="0"/>
              <a:t>Hvis du prøver at tvinge en gruppe til teamarbejde vil du kun spilde dine kræfter. Men hvis du giver en gruppe en opgave, de kun kan løse i fællesskab, så begynder de selv at arbejde som et team med det samme.</a:t>
            </a:r>
          </a:p>
        </p:txBody>
      </p:sp>
      <p:sp>
        <p:nvSpPr>
          <p:cNvPr id="4" name="Tekstboks 3"/>
          <p:cNvSpPr txBox="1"/>
          <p:nvPr/>
        </p:nvSpPr>
        <p:spPr>
          <a:xfrm>
            <a:off x="1907704" y="4011910"/>
            <a:ext cx="3816424" cy="261610"/>
          </a:xfrm>
          <a:prstGeom prst="rect">
            <a:avLst/>
          </a:prstGeom>
          <a:noFill/>
        </p:spPr>
        <p:txBody>
          <a:bodyPr wrap="square" rtlCol="0">
            <a:spAutoFit/>
          </a:bodyPr>
          <a:lstStyle/>
          <a:p>
            <a:r>
              <a:rPr lang="da-DK" sz="1100" i="1" dirty="0"/>
              <a:t>”Ledelsesteamet gentænkt”, Trillingsgaard 2015</a:t>
            </a:r>
          </a:p>
        </p:txBody>
      </p:sp>
      <p:sp>
        <p:nvSpPr>
          <p:cNvPr id="6" name="Tekstboks 5"/>
          <p:cNvSpPr txBox="1"/>
          <p:nvPr/>
        </p:nvSpPr>
        <p:spPr>
          <a:xfrm>
            <a:off x="755576" y="1707654"/>
            <a:ext cx="2520280" cy="1938992"/>
          </a:xfrm>
          <a:prstGeom prst="rect">
            <a:avLst/>
          </a:prstGeom>
          <a:noFill/>
        </p:spPr>
        <p:txBody>
          <a:bodyPr wrap="square" rtlCol="0">
            <a:spAutoFit/>
          </a:bodyPr>
          <a:lstStyle/>
          <a:p>
            <a:r>
              <a:rPr lang="da-DK" sz="2400" dirty="0"/>
              <a:t>Evnen til hurtigt og løbende at få samarbejdet til at fungere</a:t>
            </a:r>
          </a:p>
        </p:txBody>
      </p:sp>
      <p:sp>
        <p:nvSpPr>
          <p:cNvPr id="7" name="Rektangel 6"/>
          <p:cNvSpPr/>
          <p:nvPr/>
        </p:nvSpPr>
        <p:spPr>
          <a:xfrm>
            <a:off x="683568" y="1563638"/>
            <a:ext cx="2736304" cy="23762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3563888" y="1563638"/>
            <a:ext cx="4824536" cy="23762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8417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t="25340"/>
          <a:stretch/>
        </p:blipFill>
        <p:spPr>
          <a:xfrm>
            <a:off x="4408328" y="699542"/>
            <a:ext cx="2273408" cy="2546015"/>
          </a:xfrm>
          <a:prstGeom prst="rect">
            <a:avLst/>
          </a:prstGeom>
        </p:spPr>
      </p:pic>
      <p:pic>
        <p:nvPicPr>
          <p:cNvPr id="10" name="Billed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l="9746" r="36964" b="15001"/>
          <a:stretch/>
        </p:blipFill>
        <p:spPr>
          <a:xfrm>
            <a:off x="6607880" y="2014368"/>
            <a:ext cx="2304256" cy="2599422"/>
          </a:xfrm>
          <a:prstGeom prst="rect">
            <a:avLst/>
          </a:prstGeom>
        </p:spPr>
      </p:pic>
      <p:sp>
        <p:nvSpPr>
          <p:cNvPr id="3" name="Rektangel 2"/>
          <p:cNvSpPr/>
          <p:nvPr/>
        </p:nvSpPr>
        <p:spPr>
          <a:xfrm>
            <a:off x="590778" y="411510"/>
            <a:ext cx="3384376" cy="3834383"/>
          </a:xfrm>
          <a:prstGeom prst="rect">
            <a:avLst/>
          </a:prstGeom>
        </p:spPr>
        <p:txBody>
          <a:bodyPr wrap="square">
            <a:spAutoFit/>
          </a:bodyPr>
          <a:lstStyle/>
          <a:p>
            <a:pPr algn="ctr"/>
            <a:r>
              <a:rPr lang="da-DK" sz="1200" b="1" i="1" dirty="0"/>
              <a:t>  </a:t>
            </a:r>
            <a:endParaRPr lang="da-DK" sz="1200" i="1" dirty="0"/>
          </a:p>
          <a:p>
            <a:pPr>
              <a:buClr>
                <a:srgbClr val="B4C236"/>
              </a:buClr>
            </a:pPr>
            <a:r>
              <a:rPr lang="da-DK" altLang="da-DK" sz="2400" dirty="0"/>
              <a:t>Om </a:t>
            </a:r>
          </a:p>
          <a:p>
            <a:pPr>
              <a:buClr>
                <a:srgbClr val="B4C236"/>
              </a:buClr>
            </a:pPr>
            <a:r>
              <a:rPr lang="da-DK" altLang="da-DK" sz="2400" dirty="0">
                <a:solidFill>
                  <a:srgbClr val="B1C20C"/>
                </a:solidFill>
              </a:rPr>
              <a:t>Ledelseshuset CfL </a:t>
            </a:r>
          </a:p>
          <a:p>
            <a:pPr>
              <a:buClr>
                <a:srgbClr val="B4C236"/>
              </a:buClr>
            </a:pPr>
            <a:endParaRPr lang="da-DK" altLang="da-DK" sz="2400" b="1" dirty="0"/>
          </a:p>
          <a:p>
            <a:pPr marL="171450" indent="-171450">
              <a:spcBef>
                <a:spcPts val="300"/>
              </a:spcBef>
              <a:spcAft>
                <a:spcPts val="800"/>
              </a:spcAft>
              <a:buClr>
                <a:srgbClr val="433C53"/>
              </a:buClr>
              <a:buFont typeface="Wingdings" pitchFamily="2" charset="2"/>
              <a:buChar char="§"/>
            </a:pPr>
            <a:r>
              <a:rPr lang="da-DK" altLang="da-DK" sz="1200" b="1" dirty="0"/>
              <a:t>Forening</a:t>
            </a:r>
            <a:r>
              <a:rPr lang="da-DK" altLang="da-DK" sz="1200" dirty="0"/>
              <a:t> etableret i 1913. </a:t>
            </a:r>
          </a:p>
          <a:p>
            <a:pPr marL="171450" indent="-171450">
              <a:spcBef>
                <a:spcPts val="300"/>
              </a:spcBef>
              <a:spcAft>
                <a:spcPts val="800"/>
              </a:spcAft>
              <a:buClr>
                <a:srgbClr val="433C53"/>
              </a:buClr>
              <a:buFont typeface="Wingdings" pitchFamily="2" charset="2"/>
              <a:buChar char="§"/>
            </a:pPr>
            <a:r>
              <a:rPr lang="da-DK" altLang="da-DK" sz="1200" dirty="0"/>
              <a:t>Vores medlemmer ejer CfL, og vi er </a:t>
            </a:r>
            <a:r>
              <a:rPr lang="da-DK" altLang="da-DK" sz="1200" b="1" dirty="0"/>
              <a:t>non-profit</a:t>
            </a:r>
            <a:r>
              <a:rPr lang="da-DK" altLang="da-DK" sz="1200" dirty="0"/>
              <a:t> orienteret</a:t>
            </a:r>
          </a:p>
          <a:p>
            <a:pPr marL="171450" indent="-171450">
              <a:spcBef>
                <a:spcPts val="300"/>
              </a:spcBef>
              <a:spcAft>
                <a:spcPts val="800"/>
              </a:spcAft>
              <a:buClr>
                <a:srgbClr val="433C53"/>
              </a:buClr>
              <a:buFont typeface="Wingdings" pitchFamily="2" charset="2"/>
              <a:buChar char="§"/>
            </a:pPr>
            <a:r>
              <a:rPr lang="da-DK" altLang="da-DK" sz="1200" dirty="0"/>
              <a:t>Et </a:t>
            </a:r>
            <a:r>
              <a:rPr lang="da-DK" altLang="da-DK" sz="1200" dirty="0" err="1"/>
              <a:t>Community</a:t>
            </a:r>
            <a:r>
              <a:rPr lang="da-DK" altLang="da-DK" sz="1200" dirty="0"/>
              <a:t> for ledere og HR</a:t>
            </a:r>
          </a:p>
          <a:p>
            <a:pPr marL="171450" indent="-171450">
              <a:spcBef>
                <a:spcPts val="300"/>
              </a:spcBef>
              <a:spcAft>
                <a:spcPts val="800"/>
              </a:spcAft>
              <a:buClr>
                <a:srgbClr val="433C53"/>
              </a:buClr>
              <a:buFont typeface="Wingdings" pitchFamily="2" charset="2"/>
              <a:buChar char="§"/>
            </a:pPr>
            <a:r>
              <a:rPr lang="da-DK" altLang="da-DK" sz="1200" dirty="0"/>
              <a:t>Ca. </a:t>
            </a:r>
            <a:r>
              <a:rPr lang="da-DK" altLang="da-DK" sz="1200" b="1" dirty="0"/>
              <a:t>600</a:t>
            </a:r>
            <a:r>
              <a:rPr lang="da-DK" altLang="da-DK" sz="1200" dirty="0"/>
              <a:t> medlemmer – både offentlige og private</a:t>
            </a:r>
          </a:p>
          <a:p>
            <a:pPr marL="171450" indent="-171450">
              <a:spcBef>
                <a:spcPts val="300"/>
              </a:spcBef>
              <a:spcAft>
                <a:spcPts val="800"/>
              </a:spcAft>
              <a:buClr>
                <a:srgbClr val="433C53"/>
              </a:buClr>
              <a:buFont typeface="Wingdings" pitchFamily="2" charset="2"/>
              <a:buChar char="§"/>
            </a:pPr>
            <a:r>
              <a:rPr lang="da-DK" altLang="da-DK" sz="1200" dirty="0"/>
              <a:t>Ca. 55 ansatte og et ledelsesfagligt miljø bestående af rådgivere inden for erhvervspsykologi, jura, ledelse og strategi</a:t>
            </a:r>
            <a:endParaRPr lang="da-DK" sz="1200" dirty="0"/>
          </a:p>
        </p:txBody>
      </p:sp>
      <p:sp>
        <p:nvSpPr>
          <p:cNvPr id="5" name="Rektangel 4"/>
          <p:cNvSpPr/>
          <p:nvPr/>
        </p:nvSpPr>
        <p:spPr>
          <a:xfrm>
            <a:off x="6300192" y="1851670"/>
            <a:ext cx="720080" cy="1800200"/>
          </a:xfrm>
          <a:prstGeom prst="rect">
            <a:avLst/>
          </a:prstGeom>
          <a:solidFill>
            <a:srgbClr val="B1C20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82560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 i makkerpar</a:t>
            </a:r>
          </a:p>
        </p:txBody>
      </p:sp>
      <p:sp>
        <p:nvSpPr>
          <p:cNvPr id="3" name="Pladsholder til indhold 2"/>
          <p:cNvSpPr>
            <a:spLocks noGrp="1"/>
          </p:cNvSpPr>
          <p:nvPr>
            <p:ph idx="13"/>
          </p:nvPr>
        </p:nvSpPr>
        <p:spPr/>
        <p:txBody>
          <a:bodyPr/>
          <a:lstStyle/>
          <a:p>
            <a:pPr marL="342900" indent="-342900">
              <a:buClr>
                <a:srgbClr val="92D050"/>
              </a:buClr>
              <a:buFont typeface="+mj-lt"/>
              <a:buAutoNum type="arabicPeriod"/>
            </a:pPr>
            <a:r>
              <a:rPr lang="da-DK" sz="2000" dirty="0"/>
              <a:t>I hvor høj grad er teammedlemmerne afhængige af hinanden i opgaveløsningen? </a:t>
            </a:r>
          </a:p>
          <a:p>
            <a:pPr marL="342900" indent="-342900">
              <a:buClr>
                <a:srgbClr val="92D050"/>
              </a:buClr>
              <a:buFont typeface="+mj-lt"/>
              <a:buAutoNum type="arabicPeriod"/>
            </a:pPr>
            <a:endParaRPr lang="da-DK" sz="2000" dirty="0"/>
          </a:p>
          <a:p>
            <a:pPr marL="342900" indent="-342900">
              <a:buClr>
                <a:srgbClr val="92D050"/>
              </a:buClr>
              <a:buFont typeface="+mj-lt"/>
              <a:buAutoNum type="arabicPeriod"/>
            </a:pPr>
            <a:r>
              <a:rPr lang="da-DK" sz="2000" dirty="0"/>
              <a:t>Hvad kan du gøre for at synliggøre deres afhængighed af hinanden?</a:t>
            </a:r>
          </a:p>
          <a:p>
            <a:pPr marL="342900" indent="-342900">
              <a:buClr>
                <a:srgbClr val="92D050"/>
              </a:buClr>
              <a:buFont typeface="+mj-lt"/>
              <a:buAutoNum type="arabicPeriod"/>
            </a:pPr>
            <a:endParaRPr lang="da-DK" dirty="0"/>
          </a:p>
        </p:txBody>
      </p:sp>
      <p:sp>
        <p:nvSpPr>
          <p:cNvPr id="4" name="Pladsholder til billede 3">
            <a:extLst>
              <a:ext uri="{FF2B5EF4-FFF2-40B4-BE49-F238E27FC236}">
                <a16:creationId xmlns:a16="http://schemas.microsoft.com/office/drawing/2014/main" id="{8BF50D2A-C297-4C88-AAA9-7A9AD023C57E}"/>
              </a:ext>
            </a:extLst>
          </p:cNvPr>
          <p:cNvSpPr>
            <a:spLocks noGrp="1"/>
          </p:cNvSpPr>
          <p:nvPr>
            <p:ph type="pic" sz="quarter" idx="15"/>
          </p:nvPr>
        </p:nvSpPr>
        <p:spPr/>
      </p:sp>
      <p:pic>
        <p:nvPicPr>
          <p:cNvPr id="7170" name="Picture 2" descr="C:\Users\msf\Google Drev\Billeder til præsentation\Refleksion_rådgiv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221" y="3219822"/>
            <a:ext cx="1091267" cy="1212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0999" y="1419622"/>
            <a:ext cx="669433" cy="6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676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1"/>
          <p:cNvSpPr>
            <a:spLocks noGrp="1"/>
          </p:cNvSpPr>
          <p:nvPr>
            <p:ph type="ctrTitle"/>
          </p:nvPr>
        </p:nvSpPr>
        <p:spPr/>
        <p:txBody>
          <a:bodyPr/>
          <a:lstStyle/>
          <a:p>
            <a:pPr eaLnBrk="1" hangingPunct="1"/>
            <a:r>
              <a:rPr lang="da-DK" altLang="en-US" dirty="0"/>
              <a:t>Lederteamets fundament</a:t>
            </a:r>
          </a:p>
        </p:txBody>
      </p:sp>
      <p:sp>
        <p:nvSpPr>
          <p:cNvPr id="166915" name="Undertitel 2"/>
          <p:cNvSpPr>
            <a:spLocks noGrp="1"/>
          </p:cNvSpPr>
          <p:nvPr>
            <p:ph type="subTitle" idx="1"/>
          </p:nvPr>
        </p:nvSpPr>
        <p:spPr/>
        <p:txBody>
          <a:bodyPr>
            <a:normAutofit fontScale="77500" lnSpcReduction="20000"/>
          </a:bodyPr>
          <a:lstStyle/>
          <a:p>
            <a:pPr eaLnBrk="1" hangingPunct="1"/>
            <a:r>
              <a:rPr lang="da-DK" altLang="en-US" dirty="0"/>
              <a:t>Udvikling af ledergruppen</a:t>
            </a:r>
          </a:p>
        </p:txBody>
      </p:sp>
    </p:spTree>
    <p:extLst>
      <p:ext uri="{BB962C8B-B14F-4D97-AF65-F5344CB8AC3E}">
        <p14:creationId xmlns:p14="http://schemas.microsoft.com/office/powerpoint/2010/main" val="2345350767"/>
      </p:ext>
    </p:extLst>
  </p:cSld>
  <p:clrMapOvr>
    <a:masterClrMapping/>
  </p:clrMapOvr>
  <p:transition>
    <p:pull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ChangeArrowheads="1"/>
          </p:cNvSpPr>
          <p:nvPr>
            <p:ph type="title"/>
          </p:nvPr>
        </p:nvSpPr>
        <p:spPr/>
        <p:txBody>
          <a:bodyPr/>
          <a:lstStyle/>
          <a:p>
            <a:pPr eaLnBrk="1" hangingPunct="1"/>
            <a:r>
              <a:rPr lang="da-DK" altLang="en-US"/>
              <a:t>Formålet med Team Charter</a:t>
            </a:r>
          </a:p>
        </p:txBody>
      </p:sp>
      <p:sp>
        <p:nvSpPr>
          <p:cNvPr id="162819" name="Rectangle 1027"/>
          <p:cNvSpPr>
            <a:spLocks noGrp="1" noChangeArrowheads="1"/>
          </p:cNvSpPr>
          <p:nvPr>
            <p:ph idx="1"/>
          </p:nvPr>
        </p:nvSpPr>
        <p:spPr>
          <a:xfrm>
            <a:off x="968300" y="1517501"/>
            <a:ext cx="4395788" cy="2638425"/>
          </a:xfrm>
        </p:spPr>
        <p:txBody>
          <a:bodyPr/>
          <a:lstStyle/>
          <a:p>
            <a:pPr eaLnBrk="1" hangingPunct="1">
              <a:buFontTx/>
              <a:buNone/>
            </a:pPr>
            <a:r>
              <a:rPr lang="da-DK" altLang="en-US" dirty="0"/>
              <a:t>Er at skabe et aftalegrundlag, som:</a:t>
            </a:r>
          </a:p>
          <a:p>
            <a:pPr marL="285750" indent="-285750">
              <a:spcAft>
                <a:spcPts val="450"/>
              </a:spcAft>
              <a:buFont typeface="Arial" panose="020B0604020202020204" pitchFamily="34" charset="0"/>
              <a:buChar char="•"/>
            </a:pPr>
            <a:r>
              <a:rPr lang="da-DK" altLang="en-US" dirty="0"/>
              <a:t>Fastlægger teamets udgangspunkt og retning</a:t>
            </a:r>
          </a:p>
          <a:p>
            <a:pPr marL="285750" indent="-285750">
              <a:spcAft>
                <a:spcPts val="450"/>
              </a:spcAft>
              <a:buFont typeface="Arial" panose="020B0604020202020204" pitchFamily="34" charset="0"/>
              <a:buChar char="•"/>
            </a:pPr>
            <a:r>
              <a:rPr lang="da-DK" altLang="en-US" dirty="0"/>
              <a:t>Aftaler værdier, spilleregler og roller</a:t>
            </a:r>
          </a:p>
          <a:p>
            <a:pPr marL="285750" indent="-285750">
              <a:spcAft>
                <a:spcPts val="450"/>
              </a:spcAft>
              <a:buFont typeface="Arial" panose="020B0604020202020204" pitchFamily="34" charset="0"/>
              <a:buChar char="•"/>
            </a:pPr>
            <a:r>
              <a:rPr lang="da-DK" altLang="en-US" dirty="0"/>
              <a:t>Identificerer resultater og mål</a:t>
            </a:r>
          </a:p>
          <a:p>
            <a:pPr marL="285750" indent="-285750">
              <a:spcAft>
                <a:spcPts val="450"/>
              </a:spcAft>
              <a:buFont typeface="Arial" panose="020B0604020202020204" pitchFamily="34" charset="0"/>
              <a:buChar char="•"/>
            </a:pPr>
            <a:r>
              <a:rPr lang="da-DK" altLang="en-US" dirty="0"/>
              <a:t>Integrerer og socialiserer nye teammedlemmer</a:t>
            </a:r>
          </a:p>
          <a:p>
            <a:pPr eaLnBrk="1" hangingPunct="1"/>
            <a:endParaRPr lang="da-DK" altLang="en-US" dirty="0"/>
          </a:p>
          <a:p>
            <a:pPr eaLnBrk="1" hangingPunct="1">
              <a:buFontTx/>
              <a:buNone/>
            </a:pPr>
            <a:endParaRPr lang="da-DK" altLang="en-US" dirty="0"/>
          </a:p>
        </p:txBody>
      </p:sp>
      <p:sp>
        <p:nvSpPr>
          <p:cNvPr id="162820"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spcBef>
                <a:spcPts val="19"/>
              </a:spcBef>
              <a:buClr>
                <a:schemeClr val="accent1"/>
              </a:buClr>
              <a:buFont typeface="Wingdings" pitchFamily="2" charset="2"/>
              <a:buChar char="§"/>
              <a:defRPr sz="1500">
                <a:solidFill>
                  <a:schemeClr val="tx1"/>
                </a:solidFill>
                <a:latin typeface="Verdana" pitchFamily="34" charset="0"/>
              </a:defRPr>
            </a:lvl1pPr>
            <a:lvl2pPr marL="557213" indent="-214313" eaLnBrk="0" hangingPunct="0">
              <a:spcBef>
                <a:spcPts val="329"/>
              </a:spcBef>
              <a:buClr>
                <a:schemeClr val="accent1"/>
              </a:buClr>
              <a:buFont typeface="Wingdings" pitchFamily="2" charset="2"/>
              <a:buChar char="§"/>
              <a:defRPr>
                <a:solidFill>
                  <a:schemeClr val="tx1"/>
                </a:solidFill>
                <a:latin typeface="Verdana" pitchFamily="34" charset="0"/>
              </a:defRPr>
            </a:lvl2pPr>
            <a:lvl3pPr marL="857250" indent="-171450" eaLnBrk="0" hangingPunct="0">
              <a:spcBef>
                <a:spcPct val="20000"/>
              </a:spcBef>
              <a:buClr>
                <a:schemeClr val="accent1"/>
              </a:buClr>
              <a:buFont typeface="Wingdings" pitchFamily="2" charset="2"/>
              <a:buChar char="§"/>
              <a:defRPr sz="1200">
                <a:solidFill>
                  <a:schemeClr val="tx1"/>
                </a:solidFill>
                <a:latin typeface="Verdana" pitchFamily="34" charset="0"/>
              </a:defRPr>
            </a:lvl3pPr>
            <a:lvl4pPr marL="1200150" indent="-171450" eaLnBrk="0" hangingPunct="0">
              <a:spcBef>
                <a:spcPct val="20000"/>
              </a:spcBef>
              <a:buClr>
                <a:schemeClr val="accent1"/>
              </a:buClr>
              <a:buFont typeface="Wingdings" pitchFamily="2" charset="2"/>
              <a:buChar char="§"/>
              <a:defRPr sz="1050">
                <a:solidFill>
                  <a:schemeClr val="tx1"/>
                </a:solidFill>
                <a:latin typeface="Verdana" pitchFamily="34" charset="0"/>
              </a:defRPr>
            </a:lvl4pPr>
            <a:lvl5pPr marL="1543050" indent="-171450" eaLnBrk="0" hangingPunct="0">
              <a:spcBef>
                <a:spcPct val="20000"/>
              </a:spcBef>
              <a:buClr>
                <a:schemeClr val="accent1"/>
              </a:buClr>
              <a:buFont typeface="Wingdings" pitchFamily="2" charset="2"/>
              <a:buChar char="§"/>
              <a:defRPr sz="1050">
                <a:solidFill>
                  <a:schemeClr val="tx1"/>
                </a:solidFill>
                <a:latin typeface="Verdana" pitchFamily="34" charset="0"/>
              </a:defRPr>
            </a:lvl5pPr>
            <a:lvl6pPr marL="18859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6pPr>
            <a:lvl7pPr marL="22288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7pPr>
            <a:lvl8pPr marL="25717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8pPr>
            <a:lvl9pPr marL="29146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9pPr>
          </a:lstStyle>
          <a:p>
            <a:pPr eaLnBrk="1" hangingPunct="1">
              <a:spcBef>
                <a:spcPct val="0"/>
              </a:spcBef>
              <a:buClrTx/>
              <a:buFontTx/>
              <a:buNone/>
            </a:pPr>
            <a:r>
              <a:rPr lang="da-DK" altLang="en-US" sz="675">
                <a:latin typeface="Arial" charset="0"/>
              </a:rPr>
              <a:t> </a:t>
            </a:r>
            <a:r>
              <a:rPr lang="da-DK" altLang="en-US" sz="750">
                <a:solidFill>
                  <a:srgbClr val="82C2BF"/>
                </a:solidFill>
                <a:latin typeface="Arial" charset="0"/>
              </a:rPr>
              <a:t> </a:t>
            </a:r>
            <a:fld id="{7CCCF20C-A3F1-4D39-9E03-46E7FB973192}" type="slidenum">
              <a:rPr lang="da-DK" altLang="en-US" sz="750" b="1">
                <a:solidFill>
                  <a:schemeClr val="tx2"/>
                </a:solidFill>
                <a:latin typeface="Arial" charset="0"/>
              </a:rPr>
              <a:pPr eaLnBrk="1" hangingPunct="1">
                <a:spcBef>
                  <a:spcPct val="0"/>
                </a:spcBef>
                <a:buClrTx/>
                <a:buFontTx/>
                <a:buNone/>
              </a:pPr>
              <a:t>32</a:t>
            </a:fld>
            <a:endParaRPr lang="da-DK" altLang="en-US" sz="750" b="1">
              <a:solidFill>
                <a:schemeClr val="tx2"/>
              </a:solidFill>
              <a:latin typeface="Arial" charset="0"/>
            </a:endParaRPr>
          </a:p>
        </p:txBody>
      </p:sp>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647105"/>
            <a:ext cx="2538044" cy="222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221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68558"/>
            <a:ext cx="8341096" cy="675000"/>
          </a:xfrm>
        </p:spPr>
        <p:txBody>
          <a:bodyPr anchor="t">
            <a:normAutofit/>
          </a:bodyPr>
          <a:lstStyle/>
          <a:p>
            <a:r>
              <a:rPr lang="da-DK" dirty="0"/>
              <a:t>Samarbejdskontrakten </a:t>
            </a:r>
          </a:p>
        </p:txBody>
      </p:sp>
      <p:graphicFrame>
        <p:nvGraphicFramePr>
          <p:cNvPr id="7" name="Pladsholder til indhold 3"/>
          <p:cNvGraphicFramePr>
            <a:graphicFrameLocks/>
          </p:cNvGraphicFramePr>
          <p:nvPr>
            <p:extLst>
              <p:ext uri="{D42A27DB-BD31-4B8C-83A1-F6EECF244321}">
                <p14:modId xmlns:p14="http://schemas.microsoft.com/office/powerpoint/2010/main" val="3730518138"/>
              </p:ext>
            </p:extLst>
          </p:nvPr>
        </p:nvGraphicFramePr>
        <p:xfrm>
          <a:off x="611560" y="771550"/>
          <a:ext cx="7704856" cy="3744416"/>
        </p:xfrm>
        <a:graphic>
          <a:graphicData uri="http://schemas.openxmlformats.org/drawingml/2006/table">
            <a:tbl>
              <a:tblPr firstRow="1" bandRow="1">
                <a:tableStyleId>{5C22544A-7EE6-4342-B048-85BDC9FD1C3A}</a:tableStyleId>
              </a:tblPr>
              <a:tblGrid>
                <a:gridCol w="1724982">
                  <a:extLst>
                    <a:ext uri="{9D8B030D-6E8A-4147-A177-3AD203B41FA5}">
                      <a16:colId xmlns:a16="http://schemas.microsoft.com/office/drawing/2014/main" val="20000"/>
                    </a:ext>
                  </a:extLst>
                </a:gridCol>
                <a:gridCol w="5979874">
                  <a:extLst>
                    <a:ext uri="{9D8B030D-6E8A-4147-A177-3AD203B41FA5}">
                      <a16:colId xmlns:a16="http://schemas.microsoft.com/office/drawing/2014/main" val="20001"/>
                    </a:ext>
                  </a:extLst>
                </a:gridCol>
              </a:tblGrid>
              <a:tr h="317771">
                <a:tc gridSpan="2">
                  <a:txBody>
                    <a:bodyPr/>
                    <a:lstStyle/>
                    <a:p>
                      <a:r>
                        <a:rPr lang="da-DK" sz="1800" b="1" dirty="0"/>
                        <a:t>Aftale om </a:t>
                      </a:r>
                      <a:r>
                        <a:rPr lang="da-DK" sz="1800" b="1" baseline="0" dirty="0"/>
                        <a:t>samarbejde</a:t>
                      </a:r>
                      <a:endParaRPr lang="da-DK" sz="1800" b="1" dirty="0"/>
                    </a:p>
                  </a:txBody>
                  <a:tcPr marL="60531" marR="60531" marT="30266" marB="30266"/>
                </a:tc>
                <a:tc hMerge="1">
                  <a:txBody>
                    <a:bodyPr/>
                    <a:lstStyle/>
                    <a:p>
                      <a:endParaRPr lang="da-DK"/>
                    </a:p>
                  </a:txBody>
                  <a:tcPr/>
                </a:tc>
                <a:extLst>
                  <a:ext uri="{0D108BD9-81ED-4DB2-BD59-A6C34878D82A}">
                    <a16:rowId xmlns:a16="http://schemas.microsoft.com/office/drawing/2014/main" val="10000"/>
                  </a:ext>
                </a:extLst>
              </a:tr>
              <a:tr h="867349">
                <a:tc>
                  <a:txBody>
                    <a:bodyPr/>
                    <a:lstStyle/>
                    <a:p>
                      <a:r>
                        <a:rPr lang="da-DK" sz="1400"/>
                        <a:t>Retning </a:t>
                      </a:r>
                    </a:p>
                  </a:txBody>
                  <a:tcPr marL="60531" marR="60531" marT="30266" marB="30266"/>
                </a:tc>
                <a:tc>
                  <a:txBody>
                    <a:bodyPr/>
                    <a:lstStyle/>
                    <a:p>
                      <a:pPr marL="285750" indent="-285750">
                        <a:buFont typeface="Wingdings" pitchFamily="2" charset="2"/>
                        <a:buChar char="§"/>
                      </a:pPr>
                      <a:r>
                        <a:rPr lang="da-DK" sz="1400" dirty="0"/>
                        <a:t>Mission</a:t>
                      </a:r>
                    </a:p>
                    <a:p>
                      <a:pPr marL="285750" indent="-285750">
                        <a:buFont typeface="Wingdings" pitchFamily="2" charset="2"/>
                        <a:buChar char="§"/>
                      </a:pPr>
                      <a:r>
                        <a:rPr lang="da-DK" sz="1400" dirty="0"/>
                        <a:t>Mål – afdeling &amp; team</a:t>
                      </a:r>
                    </a:p>
                    <a:p>
                      <a:pPr marL="285750" indent="-285750">
                        <a:buFont typeface="Wingdings" pitchFamily="2" charset="2"/>
                        <a:buChar char="§"/>
                      </a:pPr>
                      <a:r>
                        <a:rPr lang="da-DK" sz="1400" dirty="0"/>
                        <a:t>Succeskriterier </a:t>
                      </a:r>
                    </a:p>
                    <a:p>
                      <a:pPr marL="285750" indent="-285750">
                        <a:buFont typeface="Wingdings" pitchFamily="2" charset="2"/>
                        <a:buChar char="§"/>
                      </a:pPr>
                      <a:r>
                        <a:rPr lang="da-DK" sz="1400" dirty="0"/>
                        <a:t>Hvordan følger vi op på mål?</a:t>
                      </a:r>
                    </a:p>
                  </a:txBody>
                  <a:tcPr marL="60531" marR="60531" marT="30266" marB="30266"/>
                </a:tc>
                <a:extLst>
                  <a:ext uri="{0D108BD9-81ED-4DB2-BD59-A6C34878D82A}">
                    <a16:rowId xmlns:a16="http://schemas.microsoft.com/office/drawing/2014/main" val="10001"/>
                  </a:ext>
                </a:extLst>
              </a:tr>
              <a:tr h="1474777">
                <a:tc>
                  <a:txBody>
                    <a:bodyPr/>
                    <a:lstStyle/>
                    <a:p>
                      <a:r>
                        <a:rPr lang="da-DK" sz="1400" err="1"/>
                        <a:t>Alignment</a:t>
                      </a:r>
                      <a:endParaRPr lang="da-DK" sz="1400"/>
                    </a:p>
                  </a:txBody>
                  <a:tcPr marL="60531" marR="60531" marT="30266" marB="30266"/>
                </a:tc>
                <a:tc>
                  <a:txBody>
                    <a:bodyPr/>
                    <a:lstStyle/>
                    <a:p>
                      <a:pPr marL="285750" indent="-285750">
                        <a:buFont typeface="Wingdings" pitchFamily="2" charset="2"/>
                        <a:buChar char="§"/>
                      </a:pPr>
                      <a:r>
                        <a:rPr lang="da-DK" sz="1400" dirty="0"/>
                        <a:t>Hvilke opgaver har vi i dette team?</a:t>
                      </a:r>
                    </a:p>
                    <a:p>
                      <a:pPr marL="285750" indent="-285750">
                        <a:buFont typeface="Wingdings" pitchFamily="2" charset="2"/>
                        <a:buChar char="§"/>
                      </a:pPr>
                      <a:r>
                        <a:rPr lang="da-DK" sz="1400" dirty="0"/>
                        <a:t>Roller og ansvar</a:t>
                      </a:r>
                    </a:p>
                    <a:p>
                      <a:pPr marL="285750" indent="-285750">
                        <a:buFont typeface="Wingdings" pitchFamily="2" charset="2"/>
                        <a:buChar char="§"/>
                      </a:pPr>
                      <a:r>
                        <a:rPr lang="da-DK" sz="1400" dirty="0"/>
                        <a:t>Fælles processer: Hvordan løses opgaver?</a:t>
                      </a:r>
                    </a:p>
                    <a:p>
                      <a:pPr marL="285750" indent="-285750">
                        <a:buFont typeface="Wingdings" pitchFamily="2" charset="2"/>
                        <a:buChar char="§"/>
                      </a:pPr>
                      <a:r>
                        <a:rPr lang="da-DK" sz="1400" dirty="0"/>
                        <a:t>Fælles værktøjer:</a:t>
                      </a:r>
                      <a:r>
                        <a:rPr lang="da-DK" sz="1400" baseline="0" dirty="0"/>
                        <a:t> Hvordan kommunikeres der?</a:t>
                      </a:r>
                    </a:p>
                    <a:p>
                      <a:pPr marL="285750" indent="-285750">
                        <a:buFont typeface="Wingdings" pitchFamily="2" charset="2"/>
                        <a:buChar char="§"/>
                      </a:pPr>
                      <a:r>
                        <a:rPr lang="da-DK" sz="1400" baseline="0" dirty="0"/>
                        <a:t>Samarbejde: Hvor meget forventer vi at rejse? - og hvornår kan jeg kontakte en kollega?</a:t>
                      </a:r>
                    </a:p>
                    <a:p>
                      <a:pPr marL="285750" indent="-285750">
                        <a:buFont typeface="Wingdings" pitchFamily="2" charset="2"/>
                        <a:buChar char="§"/>
                      </a:pPr>
                      <a:r>
                        <a:rPr lang="da-DK" sz="1400" baseline="0" dirty="0"/>
                        <a:t>Dokumentation og arkivering</a:t>
                      </a:r>
                      <a:endParaRPr lang="da-DK" sz="1400" dirty="0"/>
                    </a:p>
                  </a:txBody>
                  <a:tcPr marL="60531" marR="60531" marT="30266" marB="30266"/>
                </a:tc>
                <a:extLst>
                  <a:ext uri="{0D108BD9-81ED-4DB2-BD59-A6C34878D82A}">
                    <a16:rowId xmlns:a16="http://schemas.microsoft.com/office/drawing/2014/main" val="10002"/>
                  </a:ext>
                </a:extLst>
              </a:tr>
              <a:tr h="941540">
                <a:tc>
                  <a:txBody>
                    <a:bodyPr/>
                    <a:lstStyle/>
                    <a:p>
                      <a:r>
                        <a:rPr lang="da-DK" sz="1400"/>
                        <a:t>Engagement</a:t>
                      </a:r>
                    </a:p>
                  </a:txBody>
                  <a:tcPr marL="60531" marR="60531" marT="30266" marB="30266"/>
                </a:tc>
                <a:tc>
                  <a:txBody>
                    <a:bodyPr/>
                    <a:lstStyle/>
                    <a:p>
                      <a:pPr marL="285750" indent="-285750">
                        <a:buFont typeface="Wingdings" pitchFamily="2" charset="2"/>
                        <a:buChar char="§"/>
                      </a:pPr>
                      <a:r>
                        <a:rPr lang="da-DK" sz="1400" dirty="0"/>
                        <a:t>Teamværdier og -forventninger</a:t>
                      </a:r>
                      <a:r>
                        <a:rPr lang="da-DK" sz="1400" baseline="0" dirty="0"/>
                        <a:t> til hinandens adfærd:</a:t>
                      </a:r>
                    </a:p>
                    <a:p>
                      <a:pPr marL="542925" indent="-285750">
                        <a:buFont typeface="Wingdings" pitchFamily="2" charset="2"/>
                        <a:buChar char="§"/>
                      </a:pPr>
                      <a:r>
                        <a:rPr lang="da-DK" sz="1400" dirty="0"/>
                        <a:t>”hvordan gør vi tingene</a:t>
                      </a:r>
                      <a:r>
                        <a:rPr lang="da-DK" sz="1400" baseline="0" dirty="0"/>
                        <a:t> her?”</a:t>
                      </a:r>
                    </a:p>
                    <a:p>
                      <a:pPr marL="542925" indent="-285750">
                        <a:buFont typeface="Wingdings" pitchFamily="2" charset="2"/>
                        <a:buChar char="§"/>
                      </a:pPr>
                      <a:r>
                        <a:rPr lang="da-DK" sz="1400" baseline="0" dirty="0"/>
                        <a:t>”hvordan netværker vi?”</a:t>
                      </a:r>
                    </a:p>
                    <a:p>
                      <a:pPr marL="542925" indent="-285750">
                        <a:buFont typeface="Wingdings" pitchFamily="2" charset="2"/>
                        <a:buChar char="§"/>
                      </a:pPr>
                      <a:r>
                        <a:rPr lang="da-DK" sz="1400" baseline="0" dirty="0"/>
                        <a:t>”hvordan sikrer vi loyalitet?”</a:t>
                      </a:r>
                      <a:endParaRPr lang="da-DK" sz="1400" dirty="0"/>
                    </a:p>
                  </a:txBody>
                  <a:tcPr marL="60531" marR="60531" marT="30266" marB="30266"/>
                </a:tc>
                <a:extLst>
                  <a:ext uri="{0D108BD9-81ED-4DB2-BD59-A6C34878D82A}">
                    <a16:rowId xmlns:a16="http://schemas.microsoft.com/office/drawing/2014/main" val="10003"/>
                  </a:ext>
                </a:extLst>
              </a:tr>
            </a:tbl>
          </a:graphicData>
        </a:graphic>
      </p:graphicFrame>
      <p:sp>
        <p:nvSpPr>
          <p:cNvPr id="8" name="Tekstboks 3">
            <a:extLst>
              <a:ext uri="{FF2B5EF4-FFF2-40B4-BE49-F238E27FC236}">
                <a16:creationId xmlns:a16="http://schemas.microsoft.com/office/drawing/2014/main" id="{7D46651C-3334-4051-A4DE-6CEB48678C13}"/>
              </a:ext>
            </a:extLst>
          </p:cNvPr>
          <p:cNvSpPr txBox="1"/>
          <p:nvPr/>
        </p:nvSpPr>
        <p:spPr>
          <a:xfrm>
            <a:off x="539552" y="4758412"/>
            <a:ext cx="4824536" cy="261610"/>
          </a:xfrm>
          <a:prstGeom prst="rect">
            <a:avLst/>
          </a:prstGeom>
          <a:noFill/>
        </p:spPr>
        <p:txBody>
          <a:bodyPr wrap="square" rtlCol="0">
            <a:spAutoFit/>
          </a:bodyPr>
          <a:lstStyle/>
          <a:p>
            <a:r>
              <a:rPr lang="da-DK" sz="1050" i="1" dirty="0"/>
              <a:t>Inspiration fra ”Ledelsesteamet gentænkt”, Trillingsgaard 2015</a:t>
            </a:r>
          </a:p>
        </p:txBody>
      </p:sp>
    </p:spTree>
    <p:extLst>
      <p:ext uri="{BB962C8B-B14F-4D97-AF65-F5344CB8AC3E}">
        <p14:creationId xmlns:p14="http://schemas.microsoft.com/office/powerpoint/2010/main" val="1087906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4776" y="249492"/>
            <a:ext cx="4795416" cy="675000"/>
          </a:xfrm>
        </p:spPr>
        <p:txBody>
          <a:bodyPr/>
          <a:lstStyle/>
          <a:p>
            <a:r>
              <a:rPr lang="da-DK" dirty="0"/>
              <a:t>Samarbejdskontrakten </a:t>
            </a:r>
            <a:br>
              <a:rPr lang="da-DK" dirty="0"/>
            </a:br>
            <a:r>
              <a:rPr lang="da-DK" sz="1500" dirty="0"/>
              <a:t>Lederens guide</a:t>
            </a:r>
            <a:endParaRPr lang="da-DK" sz="2100" dirty="0"/>
          </a:p>
        </p:txBody>
      </p:sp>
      <p:sp>
        <p:nvSpPr>
          <p:cNvPr id="3" name="Undertitel 2"/>
          <p:cNvSpPr>
            <a:spLocks noGrp="1"/>
          </p:cNvSpPr>
          <p:nvPr>
            <p:ph idx="1"/>
          </p:nvPr>
        </p:nvSpPr>
        <p:spPr/>
        <p:txBody>
          <a:bodyPr>
            <a:normAutofit/>
          </a:bodyPr>
          <a:lstStyle/>
          <a:p>
            <a:r>
              <a:rPr lang="da-DK" b="1" dirty="0"/>
              <a:t>Trin 1: </a:t>
            </a:r>
            <a:br>
              <a:rPr lang="da-DK" dirty="0"/>
            </a:br>
            <a:r>
              <a:rPr lang="da-DK" dirty="0"/>
              <a:t>Alle forbereder en personlig præsentation (hjemmearbejde)  </a:t>
            </a:r>
          </a:p>
          <a:p>
            <a:endParaRPr lang="da-DK" dirty="0"/>
          </a:p>
          <a:p>
            <a:r>
              <a:rPr lang="da-DK" b="1" dirty="0"/>
              <a:t>Trin 2: </a:t>
            </a:r>
            <a:br>
              <a:rPr lang="da-DK" dirty="0"/>
            </a:br>
            <a:r>
              <a:rPr lang="da-DK" dirty="0"/>
              <a:t>Rammesætning for kick-</a:t>
            </a:r>
            <a:r>
              <a:rPr lang="da-DK" dirty="0" err="1"/>
              <a:t>off</a:t>
            </a:r>
            <a:r>
              <a:rPr lang="da-DK" dirty="0"/>
              <a:t> (formål, agenda og vision)</a:t>
            </a:r>
          </a:p>
          <a:p>
            <a:endParaRPr lang="da-DK" dirty="0"/>
          </a:p>
          <a:p>
            <a:r>
              <a:rPr lang="da-DK" b="1" dirty="0"/>
              <a:t>Trin 3: </a:t>
            </a:r>
            <a:br>
              <a:rPr lang="da-DK" dirty="0"/>
            </a:br>
            <a:r>
              <a:rPr lang="da-DK" dirty="0"/>
              <a:t>Personlig præsentation</a:t>
            </a:r>
          </a:p>
          <a:p>
            <a:endParaRPr lang="da-DK" sz="1200" dirty="0"/>
          </a:p>
          <a:p>
            <a:endParaRPr lang="da-DK" sz="1200" b="1" dirty="0"/>
          </a:p>
        </p:txBody>
      </p:sp>
      <p:sp>
        <p:nvSpPr>
          <p:cNvPr id="4" name="Pladsholder til indhold 3"/>
          <p:cNvSpPr>
            <a:spLocks noGrp="1"/>
          </p:cNvSpPr>
          <p:nvPr>
            <p:ph sz="quarter" idx="13"/>
          </p:nvPr>
        </p:nvSpPr>
        <p:spPr/>
        <p:txBody>
          <a:bodyPr/>
          <a:lstStyle/>
          <a:p>
            <a:r>
              <a:rPr lang="da-DK" b="1" dirty="0"/>
              <a:t>Trin 4: </a:t>
            </a:r>
            <a:br>
              <a:rPr lang="da-DK" dirty="0"/>
            </a:br>
            <a:r>
              <a:rPr lang="da-DK" dirty="0"/>
              <a:t>Teamets retning</a:t>
            </a:r>
          </a:p>
          <a:p>
            <a:endParaRPr lang="da-DK" dirty="0"/>
          </a:p>
          <a:p>
            <a:r>
              <a:rPr lang="da-DK" b="1" dirty="0"/>
              <a:t>Trin 5: </a:t>
            </a:r>
            <a:br>
              <a:rPr lang="da-DK" dirty="0"/>
            </a:br>
            <a:r>
              <a:rPr lang="da-DK" dirty="0"/>
              <a:t>Teamets </a:t>
            </a:r>
            <a:r>
              <a:rPr lang="da-DK" dirty="0" err="1"/>
              <a:t>alignment</a:t>
            </a:r>
            <a:endParaRPr lang="da-DK" dirty="0"/>
          </a:p>
          <a:p>
            <a:endParaRPr lang="da-DK" dirty="0"/>
          </a:p>
          <a:p>
            <a:r>
              <a:rPr lang="da-DK" b="1" dirty="0"/>
              <a:t>Trin 6: </a:t>
            </a:r>
            <a:br>
              <a:rPr lang="da-DK" dirty="0"/>
            </a:br>
            <a:r>
              <a:rPr lang="da-DK" dirty="0"/>
              <a:t>Teamets engagement</a:t>
            </a:r>
          </a:p>
          <a:p>
            <a:endParaRPr lang="da-DK" dirty="0"/>
          </a:p>
          <a:p>
            <a:r>
              <a:rPr lang="da-DK" b="1" dirty="0"/>
              <a:t>Trin 7: </a:t>
            </a:r>
            <a:br>
              <a:rPr lang="da-DK" dirty="0"/>
            </a:br>
            <a:r>
              <a:rPr lang="da-DK" dirty="0"/>
              <a:t>Opsummering af samarbejdskontrakten</a:t>
            </a:r>
          </a:p>
        </p:txBody>
      </p:sp>
      <p:sp>
        <p:nvSpPr>
          <p:cNvPr id="5" name="Pladsholder til diasnummer 4"/>
          <p:cNvSpPr>
            <a:spLocks noGrp="1"/>
          </p:cNvSpPr>
          <p:nvPr>
            <p:ph type="sldNum" sz="quarter" idx="12"/>
          </p:nvPr>
        </p:nvSpPr>
        <p:spPr/>
        <p:txBody>
          <a:bodyPr/>
          <a:lstStyle/>
          <a:p>
            <a:fld id="{BFF3CFDD-2D56-4519-B779-BFFEF2995BE6}" type="slidenum">
              <a:rPr lang="da-DK" smtClean="0"/>
              <a:pPr/>
              <a:t>34</a:t>
            </a:fld>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071" y="141480"/>
            <a:ext cx="1175296" cy="117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63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t">
            <a:normAutofit fontScale="90000"/>
          </a:bodyPr>
          <a:lstStyle/>
          <a:p>
            <a:r>
              <a:rPr lang="da-DK" dirty="0"/>
              <a:t>Trin 1:</a:t>
            </a:r>
            <a:br>
              <a:rPr lang="da-DK" dirty="0"/>
            </a:br>
            <a:r>
              <a:rPr lang="da-DK" dirty="0"/>
              <a:t>Hvordan forbereder jeg mine teammedlemmer til kick-</a:t>
            </a:r>
            <a:r>
              <a:rPr lang="da-DK" dirty="0" err="1"/>
              <a:t>off</a:t>
            </a:r>
            <a:r>
              <a:rPr lang="da-DK" dirty="0"/>
              <a:t>?</a:t>
            </a:r>
          </a:p>
        </p:txBody>
      </p:sp>
      <p:sp>
        <p:nvSpPr>
          <p:cNvPr id="4" name="Undertitel 3">
            <a:extLst>
              <a:ext uri="{FF2B5EF4-FFF2-40B4-BE49-F238E27FC236}">
                <a16:creationId xmlns:a16="http://schemas.microsoft.com/office/drawing/2014/main" id="{155C7A30-A6E6-4B7D-B936-7F2B33256F69}"/>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4068601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400" y="353700"/>
            <a:ext cx="7599600" cy="675000"/>
          </a:xfrm>
        </p:spPr>
        <p:txBody>
          <a:bodyPr anchor="t">
            <a:normAutofit/>
          </a:bodyPr>
          <a:lstStyle/>
          <a:p>
            <a:pPr>
              <a:lnSpc>
                <a:spcPct val="90000"/>
              </a:lnSpc>
            </a:pPr>
            <a:r>
              <a:rPr lang="da-DK" sz="2400" dirty="0"/>
              <a:t>Trin 1 (hjemmearbejde):</a:t>
            </a:r>
            <a:br>
              <a:rPr lang="da-DK" sz="2400" dirty="0"/>
            </a:br>
            <a:r>
              <a:rPr lang="da-DK" sz="2400" dirty="0"/>
              <a:t>Forbered en personlig præsentation</a:t>
            </a:r>
          </a:p>
        </p:txBody>
      </p:sp>
      <p:sp>
        <p:nvSpPr>
          <p:cNvPr id="3" name="Undertitel 2"/>
          <p:cNvSpPr>
            <a:spLocks noGrp="1"/>
          </p:cNvSpPr>
          <p:nvPr>
            <p:ph idx="1"/>
          </p:nvPr>
        </p:nvSpPr>
        <p:spPr>
          <a:xfrm>
            <a:off x="756000" y="1220401"/>
            <a:ext cx="3673124" cy="3394472"/>
          </a:xfrm>
        </p:spPr>
        <p:txBody>
          <a:bodyPr>
            <a:normAutofit/>
          </a:bodyPr>
          <a:lstStyle/>
          <a:p>
            <a:pPr>
              <a:lnSpc>
                <a:spcPct val="90000"/>
              </a:lnSpc>
            </a:pPr>
            <a:r>
              <a:rPr lang="da-DK" sz="1500" dirty="0"/>
              <a:t>Alle forbereder en kort præsentation af sig selv: </a:t>
            </a:r>
            <a:br>
              <a:rPr lang="da-DK" sz="1500" dirty="0"/>
            </a:br>
            <a:r>
              <a:rPr lang="da-DK" sz="1500" dirty="0"/>
              <a:t> </a:t>
            </a:r>
          </a:p>
          <a:p>
            <a:pPr>
              <a:lnSpc>
                <a:spcPct val="90000"/>
              </a:lnSpc>
            </a:pPr>
            <a:r>
              <a:rPr lang="da-DK" sz="1500" dirty="0"/>
              <a:t>Præsentationen må vare 10 min.</a:t>
            </a:r>
          </a:p>
          <a:p>
            <a:pPr marL="214313" indent="-214313">
              <a:lnSpc>
                <a:spcPct val="90000"/>
              </a:lnSpc>
              <a:buFont typeface="Arial" pitchFamily="34" charset="0"/>
              <a:buChar char="•"/>
            </a:pPr>
            <a:r>
              <a:rPr lang="da-DK" sz="1500" dirty="0"/>
              <a:t>Præsentationen skal kunne hænges op på en væg, så alle kan se den. Håndskrevet, billeder eller hvad du synes - PowerPoint</a:t>
            </a:r>
          </a:p>
          <a:p>
            <a:pPr>
              <a:lnSpc>
                <a:spcPct val="90000"/>
              </a:lnSpc>
            </a:pPr>
            <a:endParaRPr lang="da-DK" sz="1500" dirty="0"/>
          </a:p>
          <a:p>
            <a:pPr marL="285750" indent="-285750">
              <a:lnSpc>
                <a:spcPct val="90000"/>
              </a:lnSpc>
              <a:buFont typeface="Arial" panose="020B0604020202020204" pitchFamily="34" charset="0"/>
              <a:buChar char="•"/>
            </a:pPr>
            <a:r>
              <a:rPr lang="da-DK" sz="1500" dirty="0"/>
              <a:t>Find tre ord, der beskriver dig selv</a:t>
            </a:r>
          </a:p>
          <a:p>
            <a:pPr marL="285750" indent="-285750">
              <a:lnSpc>
                <a:spcPct val="90000"/>
              </a:lnSpc>
              <a:buFont typeface="Arial" panose="020B0604020202020204" pitchFamily="34" charset="0"/>
              <a:buChar char="•"/>
            </a:pPr>
            <a:r>
              <a:rPr lang="da-DK" sz="1500" dirty="0"/>
              <a:t>Desuden tre ord, der beskriver dine ønsker til det  samarbejde i lederteamet</a:t>
            </a:r>
          </a:p>
          <a:p>
            <a:pPr>
              <a:lnSpc>
                <a:spcPct val="90000"/>
              </a:lnSpc>
            </a:pPr>
            <a:endParaRPr lang="da-DK" sz="1500" dirty="0"/>
          </a:p>
          <a:p>
            <a:pPr>
              <a:lnSpc>
                <a:spcPct val="90000"/>
              </a:lnSpc>
            </a:pPr>
            <a:endParaRPr lang="da-DK" sz="1500" dirty="0"/>
          </a:p>
          <a:p>
            <a:pPr>
              <a:lnSpc>
                <a:spcPct val="90000"/>
              </a:lnSpc>
            </a:pPr>
            <a:endParaRPr lang="da-DK" sz="1500" dirty="0"/>
          </a:p>
        </p:txBody>
      </p:sp>
      <p:sp>
        <p:nvSpPr>
          <p:cNvPr id="4" name="Pladsholder til diasnummer 3"/>
          <p:cNvSpPr>
            <a:spLocks noGrp="1"/>
          </p:cNvSpPr>
          <p:nvPr>
            <p:ph type="sldNum" sz="quarter" idx="12"/>
          </p:nvPr>
        </p:nvSpPr>
        <p:spPr>
          <a:xfrm>
            <a:off x="3347864" y="4776713"/>
            <a:ext cx="2520280" cy="315317"/>
          </a:xfrm>
        </p:spPr>
        <p:txBody>
          <a:bodyPr>
            <a:normAutofit/>
          </a:bodyPr>
          <a:lstStyle/>
          <a:p>
            <a:pPr>
              <a:spcAft>
                <a:spcPts val="600"/>
              </a:spcAft>
            </a:pPr>
            <a:fld id="{BFF3CFDD-2D56-4519-B779-BFFEF2995BE6}" type="slidenum">
              <a:rPr lang="da-DK" smtClean="0"/>
              <a:pPr>
                <a:spcAft>
                  <a:spcPts val="600"/>
                </a:spcAft>
              </a:pPr>
              <a:t>36</a:t>
            </a:fld>
            <a:endParaRPr lang="da-DK"/>
          </a:p>
        </p:txBody>
      </p:sp>
      <p:pic>
        <p:nvPicPr>
          <p:cNvPr id="5" name="Billede 4" descr="http://apjobs.net/wp-content/uploads/2013/03/silhouette.gif"/>
          <p:cNvPicPr/>
          <p:nvPr/>
        </p:nvPicPr>
        <p:blipFill>
          <a:blip r:embed="rId2">
            <a:extLst>
              <a:ext uri="{28A0092B-C50C-407E-A947-70E740481C1C}">
                <a14:useLocalDpi xmlns:a14="http://schemas.microsoft.com/office/drawing/2010/main" val="0"/>
              </a:ext>
            </a:extLst>
          </a:blip>
          <a:stretch>
            <a:fillRect/>
          </a:stretch>
        </p:blipFill>
        <p:spPr bwMode="auto">
          <a:xfrm>
            <a:off x="4837050" y="1220400"/>
            <a:ext cx="3393900" cy="3393900"/>
          </a:xfrm>
          <a:prstGeom prst="rect">
            <a:avLst/>
          </a:prstGeom>
          <a:noFill/>
          <a:ln>
            <a:noFill/>
          </a:ln>
        </p:spPr>
      </p:pic>
    </p:spTree>
    <p:extLst>
      <p:ext uri="{BB962C8B-B14F-4D97-AF65-F5344CB8AC3E}">
        <p14:creationId xmlns:p14="http://schemas.microsoft.com/office/powerpoint/2010/main" val="2933255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895942"/>
            <a:ext cx="7344816" cy="1404000"/>
          </a:xfrm>
        </p:spPr>
        <p:txBody>
          <a:bodyPr>
            <a:normAutofit fontScale="90000"/>
          </a:bodyPr>
          <a:lstStyle/>
          <a:p>
            <a:r>
              <a:rPr lang="da-DK" dirty="0"/>
              <a:t>Trin 2:</a:t>
            </a:r>
            <a:br>
              <a:rPr lang="da-DK" dirty="0"/>
            </a:br>
            <a:r>
              <a:rPr lang="da-DK" dirty="0"/>
              <a:t>Hvordan fastlægger jeg rammerne og præsenterer mine egne ambitioner og visioner for dette team?</a:t>
            </a:r>
            <a:br>
              <a:rPr lang="da-DK" dirty="0"/>
            </a:br>
            <a:br>
              <a:rPr lang="da-DK" dirty="0"/>
            </a:br>
            <a:r>
              <a:rPr lang="da-DK" sz="1350" dirty="0"/>
              <a:t>Formål, agenda, lederens vision</a:t>
            </a:r>
            <a:endParaRPr lang="da-DK" dirty="0"/>
          </a:p>
        </p:txBody>
      </p:sp>
    </p:spTree>
    <p:extLst>
      <p:ext uri="{BB962C8B-B14F-4D97-AF65-F5344CB8AC3E}">
        <p14:creationId xmlns:p14="http://schemas.microsoft.com/office/powerpoint/2010/main" val="1620427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395289" y="353700"/>
            <a:ext cx="8341094" cy="675000"/>
          </a:xfrm>
        </p:spPr>
        <p:txBody>
          <a:bodyPr anchor="t">
            <a:normAutofit/>
          </a:bodyPr>
          <a:lstStyle/>
          <a:p>
            <a:r>
              <a:rPr lang="da-DK" dirty="0"/>
              <a:t>Trin 2: Rammesætning </a:t>
            </a:r>
          </a:p>
        </p:txBody>
      </p:sp>
      <p:sp>
        <p:nvSpPr>
          <p:cNvPr id="9" name="Pladsholder til indhold 8"/>
          <p:cNvSpPr>
            <a:spLocks noGrp="1"/>
          </p:cNvSpPr>
          <p:nvPr>
            <p:ph sz="quarter" idx="13"/>
          </p:nvPr>
        </p:nvSpPr>
        <p:spPr>
          <a:xfrm>
            <a:off x="4716423" y="1203325"/>
            <a:ext cx="4019959" cy="3410975"/>
          </a:xfrm>
        </p:spPr>
        <p:txBody>
          <a:bodyPr>
            <a:normAutofit fontScale="92500" lnSpcReduction="10000"/>
          </a:bodyPr>
          <a:lstStyle/>
          <a:p>
            <a:r>
              <a:rPr lang="da-DK" sz="2000" b="1" dirty="0"/>
              <a:t>Formålet med kick-</a:t>
            </a:r>
            <a:r>
              <a:rPr lang="da-DK" sz="2000" b="1" dirty="0" err="1"/>
              <a:t>off</a:t>
            </a:r>
            <a:r>
              <a:rPr lang="da-DK" sz="2000" b="1" dirty="0"/>
              <a:t>:</a:t>
            </a:r>
          </a:p>
          <a:p>
            <a:br>
              <a:rPr lang="da-DK" sz="2000" b="1" dirty="0"/>
            </a:br>
            <a:r>
              <a:rPr lang="da-DK" sz="2000" b="1" dirty="0"/>
              <a:t>Lederens præsentation</a:t>
            </a:r>
          </a:p>
          <a:p>
            <a:endParaRPr lang="da-DK" sz="2000" b="1" dirty="0"/>
          </a:p>
          <a:p>
            <a:pPr marL="285750" indent="-285750">
              <a:buFont typeface="Arial" panose="020B0604020202020204" pitchFamily="34" charset="0"/>
              <a:buChar char="•"/>
            </a:pPr>
            <a:r>
              <a:rPr lang="da-DK" sz="2000" dirty="0"/>
              <a:t>Større klarhed og forståelse af teamets retning</a:t>
            </a:r>
          </a:p>
          <a:p>
            <a:pPr marL="285750" indent="-285750">
              <a:buFont typeface="Arial" panose="020B0604020202020204" pitchFamily="34" charset="0"/>
              <a:buChar char="•"/>
            </a:pPr>
            <a:r>
              <a:rPr lang="da-DK" sz="2000" dirty="0"/>
              <a:t>Indsigt i teammedlemmernes præferencer, forskelle og ligheder </a:t>
            </a:r>
          </a:p>
          <a:p>
            <a:pPr marL="285750" indent="-285750">
              <a:buFont typeface="Arial" panose="020B0604020202020204" pitchFamily="34" charset="0"/>
              <a:buChar char="•"/>
            </a:pPr>
            <a:r>
              <a:rPr lang="da-DK" sz="2000" dirty="0"/>
              <a:t>Skabe et stærkt grundlag for vores samarbejde i teamet </a:t>
            </a:r>
          </a:p>
          <a:p>
            <a:pPr marL="257175" indent="-257175">
              <a:buFont typeface="Arial"/>
              <a:buChar char="•"/>
            </a:pPr>
            <a:endParaRPr lang="da-DK" dirty="0"/>
          </a:p>
          <a:p>
            <a:endParaRPr lang="da-DK" b="1" dirty="0"/>
          </a:p>
          <a:p>
            <a:endParaRPr lang="da-DK"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887" y="1203326"/>
            <a:ext cx="3413256" cy="341325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 name="Pladsholder til diasnummer 1"/>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38</a:t>
            </a:fld>
            <a:endParaRPr lang="da-DK">
              <a:solidFill>
                <a:srgbClr val="000000"/>
              </a:solidFill>
            </a:endParaRPr>
          </a:p>
        </p:txBody>
      </p:sp>
    </p:spTree>
    <p:extLst>
      <p:ext uri="{BB962C8B-B14F-4D97-AF65-F5344CB8AC3E}">
        <p14:creationId xmlns:p14="http://schemas.microsoft.com/office/powerpoint/2010/main" val="678944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95289" y="353700"/>
            <a:ext cx="8341096" cy="675000"/>
          </a:xfrm>
        </p:spPr>
        <p:txBody>
          <a:bodyPr anchor="t">
            <a:normAutofit/>
          </a:bodyPr>
          <a:lstStyle/>
          <a:p>
            <a:r>
              <a:rPr lang="da-DK" dirty="0"/>
              <a:t>Trin 2: Rammesætning </a:t>
            </a:r>
          </a:p>
        </p:txBody>
      </p:sp>
      <p:sp>
        <p:nvSpPr>
          <p:cNvPr id="3075" name="Rectangle 3"/>
          <p:cNvSpPr>
            <a:spLocks noGrp="1" noChangeArrowheads="1"/>
          </p:cNvSpPr>
          <p:nvPr>
            <p:ph idx="1"/>
          </p:nvPr>
        </p:nvSpPr>
        <p:spPr>
          <a:xfrm>
            <a:off x="395288" y="1203325"/>
            <a:ext cx="8341096" cy="3411548"/>
          </a:xfrm>
        </p:spPr>
        <p:txBody>
          <a:bodyPr>
            <a:normAutofit/>
          </a:bodyPr>
          <a:lstStyle/>
          <a:p>
            <a:pPr>
              <a:lnSpc>
                <a:spcPct val="90000"/>
              </a:lnSpc>
            </a:pPr>
            <a:r>
              <a:rPr lang="da-DK" altLang="zh-CN" sz="1400" b="1" dirty="0"/>
              <a:t>Agenda for </a:t>
            </a:r>
            <a:r>
              <a:rPr lang="da-DK" altLang="zh-CN" sz="1400" b="1" dirty="0" err="1"/>
              <a:t>kick-off</a:t>
            </a:r>
            <a:endParaRPr lang="da-DK" altLang="zh-CN" sz="1400" b="1" dirty="0"/>
          </a:p>
          <a:p>
            <a:pPr>
              <a:lnSpc>
                <a:spcPct val="90000"/>
              </a:lnSpc>
            </a:pPr>
            <a:br>
              <a:rPr lang="da-DK" altLang="zh-CN" sz="1400" b="1" dirty="0"/>
            </a:br>
            <a:r>
              <a:rPr lang="da-DK" altLang="zh-CN" sz="1400" b="1" dirty="0"/>
              <a:t>Lederens præsentation </a:t>
            </a:r>
          </a:p>
          <a:p>
            <a:pPr>
              <a:lnSpc>
                <a:spcPct val="90000"/>
              </a:lnSpc>
            </a:pPr>
            <a:endParaRPr lang="da-DK" altLang="zh-CN" sz="1400" dirty="0"/>
          </a:p>
          <a:p>
            <a:pPr>
              <a:lnSpc>
                <a:spcPct val="90000"/>
              </a:lnSpc>
            </a:pPr>
            <a:r>
              <a:rPr lang="da-DK" altLang="zh-CN" sz="1400" dirty="0"/>
              <a:t>08:00 	Rammesætning og </a:t>
            </a:r>
            <a:r>
              <a:rPr lang="da-DK" altLang="zh-CN" sz="1400" b="1" dirty="0"/>
              <a:t>præsentation af vision		</a:t>
            </a:r>
            <a:r>
              <a:rPr lang="da-DK" altLang="zh-CN" sz="1400" dirty="0"/>
              <a:t>Leder</a:t>
            </a:r>
          </a:p>
          <a:p>
            <a:pPr>
              <a:lnSpc>
                <a:spcPct val="90000"/>
              </a:lnSpc>
            </a:pPr>
            <a:r>
              <a:rPr lang="da-DK" altLang="zh-CN" sz="1400" dirty="0"/>
              <a:t>08:30	</a:t>
            </a:r>
            <a:r>
              <a:rPr lang="da-DK" altLang="zh-CN" sz="1400" b="1" dirty="0"/>
              <a:t>Personlige præsentationer </a:t>
            </a:r>
            <a:r>
              <a:rPr lang="da-DK" altLang="zh-CN" sz="1400" dirty="0"/>
              <a:t>(hjemmearbejde)		Plenum</a:t>
            </a:r>
          </a:p>
          <a:p>
            <a:pPr>
              <a:lnSpc>
                <a:spcPct val="90000"/>
              </a:lnSpc>
            </a:pPr>
            <a:r>
              <a:rPr lang="da-DK" sz="1400" dirty="0"/>
              <a:t>10:00	</a:t>
            </a:r>
            <a:r>
              <a:rPr lang="da-DK" sz="1400" b="1" dirty="0"/>
              <a:t>Teamets retning					</a:t>
            </a:r>
            <a:r>
              <a:rPr lang="da-DK" sz="1400" dirty="0"/>
              <a:t>Grupper/plenum</a:t>
            </a:r>
          </a:p>
          <a:p>
            <a:pPr>
              <a:lnSpc>
                <a:spcPct val="90000"/>
              </a:lnSpc>
            </a:pPr>
            <a:r>
              <a:rPr lang="da-DK" altLang="zh-CN" sz="1400" b="1" dirty="0"/>
              <a:t>12:00</a:t>
            </a:r>
            <a:r>
              <a:rPr lang="da-DK" altLang="zh-CN" sz="1400" dirty="0"/>
              <a:t>	</a:t>
            </a:r>
            <a:r>
              <a:rPr lang="da-DK" altLang="zh-CN" sz="1400" b="1" dirty="0"/>
              <a:t>Frokost</a:t>
            </a:r>
          </a:p>
          <a:p>
            <a:pPr>
              <a:lnSpc>
                <a:spcPct val="90000"/>
              </a:lnSpc>
            </a:pPr>
            <a:r>
              <a:rPr lang="da-DK" altLang="zh-CN" sz="1400" dirty="0"/>
              <a:t>13:00	</a:t>
            </a:r>
            <a:r>
              <a:rPr lang="da-DK" altLang="zh-CN" sz="1400" b="1" dirty="0"/>
              <a:t>Teamets alignment</a:t>
            </a:r>
            <a:r>
              <a:rPr lang="da-DK" altLang="zh-CN" sz="1400" dirty="0"/>
              <a:t>				Grupper/plenum</a:t>
            </a:r>
          </a:p>
          <a:p>
            <a:pPr>
              <a:lnSpc>
                <a:spcPct val="90000"/>
              </a:lnSpc>
            </a:pPr>
            <a:r>
              <a:rPr lang="da-DK" altLang="zh-CN" sz="1400" dirty="0"/>
              <a:t>15:00	</a:t>
            </a:r>
            <a:r>
              <a:rPr lang="da-DK" altLang="zh-CN" sz="1400" b="1" dirty="0"/>
              <a:t>Teamets engagement				</a:t>
            </a:r>
            <a:r>
              <a:rPr lang="da-DK" altLang="zh-CN" sz="1400" dirty="0"/>
              <a:t>T</a:t>
            </a:r>
            <a:r>
              <a:rPr lang="da-DK" sz="1400" dirty="0"/>
              <a:t>o og to/</a:t>
            </a:r>
            <a:r>
              <a:rPr lang="da-DK" altLang="zh-CN" sz="1400" dirty="0"/>
              <a:t>plenum</a:t>
            </a:r>
          </a:p>
          <a:p>
            <a:pPr>
              <a:lnSpc>
                <a:spcPct val="90000"/>
              </a:lnSpc>
            </a:pPr>
            <a:r>
              <a:rPr lang="da-DK" altLang="zh-CN" sz="1400" dirty="0"/>
              <a:t>16:30	</a:t>
            </a:r>
            <a:r>
              <a:rPr lang="da-DK" altLang="zh-CN" sz="1400" b="1" dirty="0"/>
              <a:t>Samarbejdskontrakten </a:t>
            </a:r>
            <a:r>
              <a:rPr lang="da-DK" altLang="zh-CN" sz="1400" dirty="0"/>
              <a:t>– opsummering 		Plenum</a:t>
            </a:r>
            <a:endParaRPr lang="da-DK" sz="1400" dirty="0"/>
          </a:p>
          <a:p>
            <a:pPr>
              <a:lnSpc>
                <a:spcPct val="90000"/>
              </a:lnSpc>
            </a:pPr>
            <a:r>
              <a:rPr lang="da-DK" altLang="zh-CN" sz="1400" dirty="0"/>
              <a:t>17:00	Afslutning	</a:t>
            </a:r>
            <a:r>
              <a:rPr lang="en-GB" altLang="zh-CN" sz="1400" dirty="0"/>
              <a:t>					</a:t>
            </a:r>
            <a:r>
              <a:rPr lang="en-GB" altLang="zh-CN" sz="1400" dirty="0" err="1"/>
              <a:t>Leder</a:t>
            </a:r>
            <a:r>
              <a:rPr lang="en-GB" altLang="zh-CN" sz="1400" dirty="0"/>
              <a:t>								</a:t>
            </a:r>
          </a:p>
          <a:p>
            <a:pPr>
              <a:lnSpc>
                <a:spcPct val="90000"/>
              </a:lnSpc>
            </a:pPr>
            <a:r>
              <a:rPr lang="en-GB" altLang="zh-CN" sz="1400" dirty="0"/>
              <a:t>					</a:t>
            </a:r>
          </a:p>
          <a:p>
            <a:pPr eaLnBrk="1" hangingPunct="1">
              <a:lnSpc>
                <a:spcPct val="90000"/>
              </a:lnSpc>
            </a:pPr>
            <a:endParaRPr lang="en-GB" altLang="zh-CN" sz="1400" dirty="0"/>
          </a:p>
        </p:txBody>
      </p:sp>
      <p:sp>
        <p:nvSpPr>
          <p:cNvPr id="72" name="Picture Placeholder 3">
            <a:extLst>
              <a:ext uri="{FF2B5EF4-FFF2-40B4-BE49-F238E27FC236}">
                <a16:creationId xmlns:a16="http://schemas.microsoft.com/office/drawing/2014/main" id="{555EBEEF-39F0-4997-A655-BBA2DD5380D5}"/>
              </a:ext>
            </a:extLst>
          </p:cNvPr>
          <p:cNvSpPr>
            <a:spLocks noGrp="1"/>
          </p:cNvSpPr>
          <p:nvPr>
            <p:ph type="pic" sz="quarter" idx="15"/>
          </p:nvPr>
        </p:nvSpPr>
        <p:spPr>
          <a:xfrm>
            <a:off x="179512" y="4720348"/>
            <a:ext cx="864096" cy="288230"/>
          </a:xfrm>
        </p:spPr>
      </p:sp>
      <p:sp>
        <p:nvSpPr>
          <p:cNvPr id="2" name="Pladsholder til diasnummer 1"/>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pPr>
                <a:spcAft>
                  <a:spcPts val="600"/>
                </a:spcAft>
              </a:pPr>
              <a:t>39</a:t>
            </a:fld>
            <a:endParaRPr lang="da-DK"/>
          </a:p>
        </p:txBody>
      </p:sp>
    </p:spTree>
    <p:extLst>
      <p:ext uri="{BB962C8B-B14F-4D97-AF65-F5344CB8AC3E}">
        <p14:creationId xmlns:p14="http://schemas.microsoft.com/office/powerpoint/2010/main" val="12106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762" y="679228"/>
            <a:ext cx="6111387" cy="4320480"/>
          </a:xfrm>
          <a:prstGeom prst="rect">
            <a:avLst/>
          </a:prstGeom>
        </p:spPr>
      </p:pic>
      <p:sp>
        <p:nvSpPr>
          <p:cNvPr id="6" name="Tekstfelt 5"/>
          <p:cNvSpPr txBox="1"/>
          <p:nvPr/>
        </p:nvSpPr>
        <p:spPr>
          <a:xfrm>
            <a:off x="3685359" y="2302733"/>
            <a:ext cx="1728192" cy="981033"/>
          </a:xfrm>
          <a:prstGeom prst="rect">
            <a:avLst/>
          </a:prstGeom>
          <a:noFill/>
        </p:spPr>
        <p:txBody>
          <a:bodyPr wrap="square" lIns="91432" tIns="45716" rIns="91432" bIns="45716" rtlCol="0">
            <a:spAutoFit/>
          </a:bodyPr>
          <a:lstStyle/>
          <a:p>
            <a:pPr algn="ctr"/>
            <a:r>
              <a:rPr lang="da-DK" sz="1200" b="1" dirty="0">
                <a:solidFill>
                  <a:srgbClr val="FFFFFF"/>
                </a:solidFill>
              </a:rPr>
              <a:t>CfL</a:t>
            </a:r>
          </a:p>
          <a:p>
            <a:pPr algn="ctr"/>
            <a:endParaRPr lang="da-DK" sz="1200" b="1" dirty="0">
              <a:solidFill>
                <a:srgbClr val="FFFFFF"/>
              </a:solidFill>
            </a:endParaRPr>
          </a:p>
          <a:p>
            <a:pPr algn="ctr"/>
            <a:r>
              <a:rPr lang="da-DK" sz="1100" dirty="0">
                <a:solidFill>
                  <a:srgbClr val="FFFFFF"/>
                </a:solidFill>
              </a:rPr>
              <a:t>Vi løfter</a:t>
            </a:r>
          </a:p>
          <a:p>
            <a:pPr algn="ctr"/>
            <a:r>
              <a:rPr lang="da-DK" sz="1100" dirty="0">
                <a:solidFill>
                  <a:srgbClr val="FFFFFF"/>
                </a:solidFill>
              </a:rPr>
              <a:t>ledelseskvaliteten </a:t>
            </a:r>
          </a:p>
          <a:p>
            <a:pPr algn="ctr"/>
            <a:r>
              <a:rPr lang="da-DK" sz="1100" dirty="0">
                <a:solidFill>
                  <a:srgbClr val="FFFFFF"/>
                </a:solidFill>
              </a:rPr>
              <a:t>i Danmark</a:t>
            </a:r>
          </a:p>
        </p:txBody>
      </p:sp>
      <p:grpSp>
        <p:nvGrpSpPr>
          <p:cNvPr id="7" name="Gruppe 6"/>
          <p:cNvGrpSpPr/>
          <p:nvPr/>
        </p:nvGrpSpPr>
        <p:grpSpPr>
          <a:xfrm>
            <a:off x="395536" y="3249147"/>
            <a:ext cx="2016224" cy="1446550"/>
            <a:chOff x="395536" y="3249146"/>
            <a:chExt cx="2016224" cy="1446550"/>
          </a:xfrm>
        </p:grpSpPr>
        <p:sp>
          <p:nvSpPr>
            <p:cNvPr id="8" name="Tekstfelt 7">
              <a:hlinkClick r:id="rId4"/>
            </p:cNvPr>
            <p:cNvSpPr txBox="1"/>
            <p:nvPr/>
          </p:nvSpPr>
          <p:spPr>
            <a:xfrm>
              <a:off x="395536" y="3249146"/>
              <a:ext cx="2016224" cy="1446550"/>
            </a:xfrm>
            <a:prstGeom prst="rect">
              <a:avLst/>
            </a:prstGeom>
            <a:noFill/>
          </p:spPr>
          <p:txBody>
            <a:bodyPr wrap="square" rtlCol="0">
              <a:spAutoFit/>
            </a:bodyPr>
            <a:lstStyle/>
            <a:p>
              <a:r>
                <a:rPr lang="da-DK" sz="1100" b="1" dirty="0">
                  <a:solidFill>
                    <a:srgbClr val="000000"/>
                  </a:solidFill>
                </a:rPr>
                <a:t>Kompetenceudvikling</a:t>
              </a:r>
            </a:p>
            <a:p>
              <a:endParaRPr lang="da-DK" sz="1100" dirty="0">
                <a:solidFill>
                  <a:srgbClr val="000000"/>
                </a:solidFill>
              </a:endParaRPr>
            </a:p>
            <a:p>
              <a:r>
                <a:rPr lang="da-DK" sz="1100" dirty="0">
                  <a:solidFill>
                    <a:srgbClr val="000000"/>
                  </a:solidFill>
                </a:rPr>
                <a:t>Vi garanterer kurser med et højt fagligt niveau baseret på relevant forskning. Vi kombinerer teori , praksis og træning på alle forløb</a:t>
              </a:r>
            </a:p>
          </p:txBody>
        </p:sp>
        <p:cxnSp>
          <p:nvCxnSpPr>
            <p:cNvPr id="9" name="Lige forbindelse 8"/>
            <p:cNvCxnSpPr/>
            <p:nvPr/>
          </p:nvCxnSpPr>
          <p:spPr>
            <a:xfrm>
              <a:off x="467544" y="3507854"/>
              <a:ext cx="172819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0" name="Gruppe 9"/>
          <p:cNvGrpSpPr/>
          <p:nvPr/>
        </p:nvGrpSpPr>
        <p:grpSpPr>
          <a:xfrm>
            <a:off x="6660232" y="3249150"/>
            <a:ext cx="2160240" cy="1200329"/>
            <a:chOff x="6372200" y="3249146"/>
            <a:chExt cx="2016224" cy="1200329"/>
          </a:xfrm>
        </p:grpSpPr>
        <p:sp>
          <p:nvSpPr>
            <p:cNvPr id="11" name="Tekstfelt 10">
              <a:hlinkClick r:id="rId5"/>
            </p:cNvPr>
            <p:cNvSpPr txBox="1"/>
            <p:nvPr/>
          </p:nvSpPr>
          <p:spPr>
            <a:xfrm>
              <a:off x="6372200" y="3249146"/>
              <a:ext cx="2016224" cy="1200329"/>
            </a:xfrm>
            <a:prstGeom prst="rect">
              <a:avLst/>
            </a:prstGeom>
            <a:noFill/>
          </p:spPr>
          <p:txBody>
            <a:bodyPr wrap="square" rtlCol="0">
              <a:spAutoFit/>
            </a:bodyPr>
            <a:lstStyle/>
            <a:p>
              <a:r>
                <a:rPr lang="da-DK" sz="1200" b="1" dirty="0">
                  <a:solidFill>
                    <a:srgbClr val="000000"/>
                  </a:solidFill>
                </a:rPr>
                <a:t>Testværktøjer</a:t>
              </a:r>
            </a:p>
            <a:p>
              <a:endParaRPr lang="da-DK" sz="1200" dirty="0">
                <a:solidFill>
                  <a:srgbClr val="000000"/>
                </a:solidFill>
              </a:endParaRPr>
            </a:p>
            <a:p>
              <a:r>
                <a:rPr lang="da-DK" sz="1200" dirty="0">
                  <a:solidFill>
                    <a:srgbClr val="000000"/>
                  </a:solidFill>
                </a:rPr>
                <a:t>Vi har en stærk palet af testværktøjer, som understøtter udvikling og rekruttering</a:t>
              </a:r>
            </a:p>
          </p:txBody>
        </p:sp>
        <p:cxnSp>
          <p:nvCxnSpPr>
            <p:cNvPr id="12" name="Lige forbindelse 11"/>
            <p:cNvCxnSpPr/>
            <p:nvPr/>
          </p:nvCxnSpPr>
          <p:spPr>
            <a:xfrm>
              <a:off x="6444208" y="3507854"/>
              <a:ext cx="1728192" cy="0"/>
            </a:xfrm>
            <a:prstGeom prst="line">
              <a:avLst/>
            </a:prstGeom>
            <a:ln w="57150">
              <a:solidFill>
                <a:srgbClr val="F6A800"/>
              </a:solidFill>
            </a:ln>
          </p:spPr>
          <p:style>
            <a:lnRef idx="1">
              <a:schemeClr val="accent1"/>
            </a:lnRef>
            <a:fillRef idx="0">
              <a:schemeClr val="accent1"/>
            </a:fillRef>
            <a:effectRef idx="0">
              <a:schemeClr val="accent1"/>
            </a:effectRef>
            <a:fontRef idx="minor">
              <a:schemeClr val="tx1"/>
            </a:fontRef>
          </p:style>
        </p:cxnSp>
      </p:grpSp>
      <p:grpSp>
        <p:nvGrpSpPr>
          <p:cNvPr id="13" name="Gruppe 12"/>
          <p:cNvGrpSpPr/>
          <p:nvPr/>
        </p:nvGrpSpPr>
        <p:grpSpPr>
          <a:xfrm>
            <a:off x="6732240" y="1155398"/>
            <a:ext cx="1872208" cy="1384995"/>
            <a:chOff x="6444208" y="483518"/>
            <a:chExt cx="1872208" cy="1384995"/>
          </a:xfrm>
        </p:grpSpPr>
        <p:sp>
          <p:nvSpPr>
            <p:cNvPr id="14" name="Tekstfelt 13">
              <a:hlinkClick r:id="rId6"/>
            </p:cNvPr>
            <p:cNvSpPr txBox="1"/>
            <p:nvPr/>
          </p:nvSpPr>
          <p:spPr>
            <a:xfrm>
              <a:off x="6444208" y="483518"/>
              <a:ext cx="1872208" cy="1384995"/>
            </a:xfrm>
            <a:prstGeom prst="rect">
              <a:avLst/>
            </a:prstGeom>
            <a:noFill/>
          </p:spPr>
          <p:txBody>
            <a:bodyPr wrap="square" rtlCol="0">
              <a:spAutoFit/>
            </a:bodyPr>
            <a:lstStyle/>
            <a:p>
              <a:r>
                <a:rPr lang="da-DK" sz="1200" b="1" dirty="0">
                  <a:solidFill>
                    <a:srgbClr val="000000"/>
                  </a:solidFill>
                </a:rPr>
                <a:t>Netværk</a:t>
              </a:r>
            </a:p>
            <a:p>
              <a:endParaRPr lang="da-DK" sz="1200" dirty="0">
                <a:solidFill>
                  <a:srgbClr val="000000"/>
                </a:solidFill>
              </a:endParaRPr>
            </a:p>
            <a:p>
              <a:r>
                <a:rPr lang="da-DK" sz="1200" dirty="0">
                  <a:solidFill>
                    <a:srgbClr val="000000"/>
                  </a:solidFill>
                </a:rPr>
                <a:t>Vi stiler efter læring, videndeling og Best </a:t>
              </a:r>
              <a:r>
                <a:rPr lang="da-DK" sz="1200" dirty="0" err="1">
                  <a:solidFill>
                    <a:srgbClr val="000000"/>
                  </a:solidFill>
                </a:rPr>
                <a:t>Practices</a:t>
              </a:r>
              <a:r>
                <a:rPr lang="da-DK" sz="1200" dirty="0">
                  <a:solidFill>
                    <a:srgbClr val="000000"/>
                  </a:solidFill>
                </a:rPr>
                <a:t>. Vi </a:t>
              </a:r>
              <a:r>
                <a:rPr lang="da-DK" sz="1200" dirty="0" err="1">
                  <a:solidFill>
                    <a:srgbClr val="000000"/>
                  </a:solidFill>
                </a:rPr>
                <a:t>perspek-tiverer</a:t>
              </a:r>
              <a:r>
                <a:rPr lang="da-DK" sz="1200" dirty="0">
                  <a:solidFill>
                    <a:srgbClr val="000000"/>
                  </a:solidFill>
                </a:rPr>
                <a:t> til deltagernes hverdag. </a:t>
              </a:r>
            </a:p>
          </p:txBody>
        </p:sp>
        <p:cxnSp>
          <p:nvCxnSpPr>
            <p:cNvPr id="15" name="Lige forbindelse 14"/>
            <p:cNvCxnSpPr/>
            <p:nvPr/>
          </p:nvCxnSpPr>
          <p:spPr>
            <a:xfrm>
              <a:off x="6516216" y="742226"/>
              <a:ext cx="1728192" cy="0"/>
            </a:xfrm>
            <a:prstGeom prst="line">
              <a:avLst/>
            </a:prstGeom>
            <a:ln w="57150">
              <a:solidFill>
                <a:srgbClr val="00AC9C"/>
              </a:solidFill>
            </a:ln>
          </p:spPr>
          <p:style>
            <a:lnRef idx="1">
              <a:schemeClr val="accent1"/>
            </a:lnRef>
            <a:fillRef idx="0">
              <a:schemeClr val="accent1"/>
            </a:fillRef>
            <a:effectRef idx="0">
              <a:schemeClr val="accent1"/>
            </a:effectRef>
            <a:fontRef idx="minor">
              <a:schemeClr val="tx1"/>
            </a:fontRef>
          </p:style>
        </p:cxnSp>
      </p:grpSp>
      <p:grpSp>
        <p:nvGrpSpPr>
          <p:cNvPr id="16" name="Gruppe 15"/>
          <p:cNvGrpSpPr/>
          <p:nvPr/>
        </p:nvGrpSpPr>
        <p:grpSpPr>
          <a:xfrm>
            <a:off x="467545" y="1155398"/>
            <a:ext cx="2016224" cy="1384995"/>
            <a:chOff x="251520" y="483518"/>
            <a:chExt cx="2016224" cy="1384995"/>
          </a:xfrm>
        </p:grpSpPr>
        <p:sp>
          <p:nvSpPr>
            <p:cNvPr id="17" name="Tekstfelt 16">
              <a:hlinkClick r:id="rId7"/>
            </p:cNvPr>
            <p:cNvSpPr txBox="1"/>
            <p:nvPr/>
          </p:nvSpPr>
          <p:spPr>
            <a:xfrm>
              <a:off x="251520" y="483518"/>
              <a:ext cx="2016224" cy="1384995"/>
            </a:xfrm>
            <a:prstGeom prst="rect">
              <a:avLst/>
            </a:prstGeom>
            <a:noFill/>
          </p:spPr>
          <p:txBody>
            <a:bodyPr wrap="square" rtlCol="0">
              <a:spAutoFit/>
            </a:bodyPr>
            <a:lstStyle/>
            <a:p>
              <a:r>
                <a:rPr lang="da-DK" sz="1200" b="1" dirty="0">
                  <a:solidFill>
                    <a:srgbClr val="000000"/>
                  </a:solidFill>
                </a:rPr>
                <a:t>Ledelsesrådgivning</a:t>
              </a:r>
            </a:p>
            <a:p>
              <a:endParaRPr lang="da-DK" sz="1200" dirty="0">
                <a:solidFill>
                  <a:srgbClr val="000000"/>
                </a:solidFill>
              </a:endParaRPr>
            </a:p>
            <a:p>
              <a:r>
                <a:rPr lang="da-DK" sz="1200" dirty="0">
                  <a:solidFill>
                    <a:srgbClr val="000000"/>
                  </a:solidFill>
                </a:rPr>
                <a:t>Sammen med vores kunder skaber vi konkrete og designede løsninger til kritiske ledelsesudfordringer</a:t>
              </a:r>
            </a:p>
          </p:txBody>
        </p:sp>
        <p:cxnSp>
          <p:nvCxnSpPr>
            <p:cNvPr id="18" name="Lige forbindelse 17"/>
            <p:cNvCxnSpPr/>
            <p:nvPr/>
          </p:nvCxnSpPr>
          <p:spPr>
            <a:xfrm>
              <a:off x="323528" y="742226"/>
              <a:ext cx="1728192" cy="0"/>
            </a:xfrm>
            <a:prstGeom prst="line">
              <a:avLst/>
            </a:prstGeom>
            <a:ln w="57150">
              <a:solidFill>
                <a:srgbClr val="B1C20C"/>
              </a:solidFill>
            </a:ln>
          </p:spPr>
          <p:style>
            <a:lnRef idx="1">
              <a:schemeClr val="accent1"/>
            </a:lnRef>
            <a:fillRef idx="0">
              <a:schemeClr val="accent1"/>
            </a:fillRef>
            <a:effectRef idx="0">
              <a:schemeClr val="accent1"/>
            </a:effectRef>
            <a:fontRef idx="minor">
              <a:schemeClr val="tx1"/>
            </a:fontRef>
          </p:style>
        </p:cxnSp>
      </p:grpSp>
      <p:sp>
        <p:nvSpPr>
          <p:cNvPr id="20" name="Tekstboks 1"/>
          <p:cNvSpPr txBox="1"/>
          <p:nvPr/>
        </p:nvSpPr>
        <p:spPr>
          <a:xfrm>
            <a:off x="2650584" y="248331"/>
            <a:ext cx="3847528" cy="523220"/>
          </a:xfrm>
          <a:prstGeom prst="rect">
            <a:avLst/>
          </a:prstGeom>
          <a:noFill/>
        </p:spPr>
        <p:txBody>
          <a:bodyPr wrap="none" lIns="91432" tIns="45716" rIns="91432" bIns="45716" rtlCol="0">
            <a:spAutoFit/>
          </a:bodyPr>
          <a:lstStyle/>
          <a:p>
            <a:r>
              <a:rPr lang="da-DK" sz="2800" dirty="0">
                <a:solidFill>
                  <a:srgbClr val="000000"/>
                </a:solidFill>
              </a:rPr>
              <a:t>CfL som ledelseshus</a:t>
            </a:r>
          </a:p>
        </p:txBody>
      </p:sp>
      <p:sp>
        <p:nvSpPr>
          <p:cNvPr id="3" name="Tekstboks 2"/>
          <p:cNvSpPr txBox="1"/>
          <p:nvPr/>
        </p:nvSpPr>
        <p:spPr>
          <a:xfrm>
            <a:off x="540432" y="371440"/>
            <a:ext cx="792088" cy="400110"/>
          </a:xfrm>
          <a:prstGeom prst="rect">
            <a:avLst/>
          </a:prstGeom>
          <a:noFill/>
        </p:spPr>
        <p:txBody>
          <a:bodyPr wrap="square" lIns="91432" tIns="45716" rIns="91432" bIns="45716" rtlCol="0">
            <a:spAutoFit/>
          </a:bodyPr>
          <a:lstStyle/>
          <a:p>
            <a:r>
              <a:rPr lang="da-DK" sz="1000" i="1" dirty="0">
                <a:solidFill>
                  <a:srgbClr val="FFFFFF"/>
                </a:solidFill>
              </a:rPr>
              <a:t>Klik og læs mere</a:t>
            </a:r>
          </a:p>
        </p:txBody>
      </p:sp>
    </p:spTree>
    <p:extLst>
      <p:ext uri="{BB962C8B-B14F-4D97-AF65-F5344CB8AC3E}">
        <p14:creationId xmlns:p14="http://schemas.microsoft.com/office/powerpoint/2010/main" val="1860842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ttp://humanappeal.org.pk/New/wp-content/uploads/2013/02/vision_missio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315" y="411510"/>
            <a:ext cx="2115029" cy="2570258"/>
          </a:xfrm>
          <a:prstGeom prst="rect">
            <a:avLst/>
          </a:prstGeom>
          <a:noFill/>
          <a:ln>
            <a:noFill/>
          </a:ln>
        </p:spPr>
      </p:pic>
      <p:sp>
        <p:nvSpPr>
          <p:cNvPr id="6" name="Titel 5"/>
          <p:cNvSpPr>
            <a:spLocks noGrp="1"/>
          </p:cNvSpPr>
          <p:nvPr>
            <p:ph type="title"/>
          </p:nvPr>
        </p:nvSpPr>
        <p:spPr>
          <a:xfrm>
            <a:off x="539552" y="353700"/>
            <a:ext cx="7599600" cy="675000"/>
          </a:xfrm>
        </p:spPr>
        <p:txBody>
          <a:bodyPr>
            <a:normAutofit/>
          </a:bodyPr>
          <a:lstStyle/>
          <a:p>
            <a:pPr algn="l"/>
            <a:r>
              <a:rPr lang="da-DK" dirty="0"/>
              <a:t>Trin 2: Rammesætning</a:t>
            </a:r>
          </a:p>
        </p:txBody>
      </p:sp>
      <p:sp>
        <p:nvSpPr>
          <p:cNvPr id="9" name="Pladsholder til indhold 8"/>
          <p:cNvSpPr>
            <a:spLocks noGrp="1"/>
          </p:cNvSpPr>
          <p:nvPr>
            <p:ph idx="1"/>
          </p:nvPr>
        </p:nvSpPr>
        <p:spPr>
          <a:xfrm>
            <a:off x="539552" y="1445530"/>
            <a:ext cx="4140460" cy="3394472"/>
          </a:xfrm>
        </p:spPr>
        <p:txBody>
          <a:bodyPr/>
          <a:lstStyle/>
          <a:p>
            <a:r>
              <a:rPr lang="da-DK" sz="2000" dirty="0"/>
              <a:t>Vision og mål for teamet</a:t>
            </a:r>
          </a:p>
          <a:p>
            <a:br>
              <a:rPr lang="da-DK" sz="2000" b="1" dirty="0"/>
            </a:br>
            <a:r>
              <a:rPr lang="da-DK" sz="2000" dirty="0"/>
              <a:t>Lederens præsentation</a:t>
            </a:r>
            <a:endParaRPr lang="da-DK" sz="2000" b="1" dirty="0"/>
          </a:p>
          <a:p>
            <a:pPr marL="285750" indent="-285750">
              <a:buFont typeface="Arial" panose="020B0604020202020204" pitchFamily="34" charset="0"/>
              <a:buChar char="•"/>
            </a:pPr>
            <a:r>
              <a:rPr lang="da-DK" sz="2000" dirty="0"/>
              <a:t>Præsentation af virksomhedens/afdelingens vision og mål</a:t>
            </a:r>
          </a:p>
          <a:p>
            <a:pPr marL="285750" indent="-285750">
              <a:buFont typeface="Arial" panose="020B0604020202020204" pitchFamily="34" charset="0"/>
              <a:buChar char="•"/>
            </a:pPr>
            <a:r>
              <a:rPr lang="da-DK" sz="2000" dirty="0"/>
              <a:t>Lederens personlige ambitioner og ønsker for teamet</a:t>
            </a:r>
          </a:p>
          <a:p>
            <a:endParaRPr lang="da-DK" sz="1050" b="1" dirty="0"/>
          </a:p>
          <a:p>
            <a:endParaRPr lang="da-DK" dirty="0"/>
          </a:p>
        </p:txBody>
      </p:sp>
      <p:sp>
        <p:nvSpPr>
          <p:cNvPr id="2" name="Pladsholder til diasnummer 1"/>
          <p:cNvSpPr>
            <a:spLocks noGrp="1"/>
          </p:cNvSpPr>
          <p:nvPr>
            <p:ph type="sldNum" sz="quarter" idx="12"/>
          </p:nvPr>
        </p:nvSpPr>
        <p:spPr/>
        <p:txBody>
          <a:bodyPr/>
          <a:lstStyle/>
          <a:p>
            <a:fld id="{BFF3CFDD-2D56-4519-B779-BFFEF2995BE6}" type="slidenum">
              <a:rPr lang="da-DK" smtClean="0"/>
              <a:pPr/>
              <a:t>40</a:t>
            </a:fld>
            <a:endParaRPr lang="da-DK"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23" y="3272098"/>
            <a:ext cx="2115029" cy="134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309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400" y="353700"/>
            <a:ext cx="7599600" cy="675000"/>
          </a:xfrm>
        </p:spPr>
        <p:txBody>
          <a:bodyPr rtlCol="0" anchor="t">
            <a:normAutofit/>
          </a:bodyPr>
          <a:lstStyle/>
          <a:p>
            <a:pPr>
              <a:defRPr/>
            </a:pPr>
            <a:r>
              <a:rPr lang="da-DK"/>
              <a:t>Din vision</a:t>
            </a:r>
          </a:p>
        </p:txBody>
      </p:sp>
      <p:sp>
        <p:nvSpPr>
          <p:cNvPr id="3" name="Pladsholder til indhold 2"/>
          <p:cNvSpPr>
            <a:spLocks noGrp="1"/>
          </p:cNvSpPr>
          <p:nvPr>
            <p:ph idx="1"/>
          </p:nvPr>
        </p:nvSpPr>
        <p:spPr>
          <a:xfrm>
            <a:off x="770400" y="1232589"/>
            <a:ext cx="4032024" cy="3394472"/>
          </a:xfrm>
        </p:spPr>
        <p:txBody>
          <a:bodyPr rtlCol="0">
            <a:normAutofit/>
          </a:bodyPr>
          <a:lstStyle/>
          <a:p>
            <a:pPr>
              <a:lnSpc>
                <a:spcPct val="90000"/>
              </a:lnSpc>
              <a:spcBef>
                <a:spcPts val="900"/>
              </a:spcBef>
              <a:spcAft>
                <a:spcPts val="0"/>
              </a:spcAft>
              <a:defRPr/>
            </a:pPr>
            <a:r>
              <a:rPr lang="da-DK" dirty="0"/>
              <a:t>Er du klar på din vision for dit lederteam?</a:t>
            </a:r>
          </a:p>
          <a:p>
            <a:pPr>
              <a:lnSpc>
                <a:spcPct val="90000"/>
              </a:lnSpc>
              <a:spcBef>
                <a:spcPts val="900"/>
              </a:spcBef>
              <a:spcAft>
                <a:spcPts val="0"/>
              </a:spcAft>
              <a:defRPr/>
            </a:pPr>
            <a:r>
              <a:rPr lang="da-DK" dirty="0"/>
              <a:t>Det handler om hvad jeres opgave er i den store sammenhæng</a:t>
            </a:r>
          </a:p>
          <a:p>
            <a:pPr lvl="1">
              <a:lnSpc>
                <a:spcPct val="90000"/>
              </a:lnSpc>
              <a:spcBef>
                <a:spcPts val="900"/>
              </a:spcBef>
              <a:defRPr/>
            </a:pPr>
            <a:r>
              <a:rPr lang="da-DK" sz="1800" dirty="0"/>
              <a:t>Tag 15 minutter og skriv visionen ned</a:t>
            </a:r>
          </a:p>
          <a:p>
            <a:pPr lvl="1">
              <a:lnSpc>
                <a:spcPct val="90000"/>
              </a:lnSpc>
              <a:spcBef>
                <a:spcPts val="900"/>
              </a:spcBef>
              <a:defRPr/>
            </a:pPr>
            <a:r>
              <a:rPr lang="da-DK" sz="1800" dirty="0"/>
              <a:t>Del dem ved bordet, gerne med en hvis fylde</a:t>
            </a:r>
          </a:p>
          <a:p>
            <a:pPr lvl="1">
              <a:lnSpc>
                <a:spcPct val="90000"/>
              </a:lnSpc>
              <a:spcBef>
                <a:spcPts val="900"/>
              </a:spcBef>
              <a:defRPr/>
            </a:pPr>
            <a:r>
              <a:rPr lang="da-DK" sz="1800" dirty="0"/>
              <a:t>Modtag feedback</a:t>
            </a: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20072" y="2156876"/>
            <a:ext cx="3672000" cy="152152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976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7488832" cy="1404000"/>
          </a:xfrm>
        </p:spPr>
        <p:txBody>
          <a:bodyPr>
            <a:normAutofit/>
          </a:bodyPr>
          <a:lstStyle/>
          <a:p>
            <a:r>
              <a:rPr lang="da-DK" dirty="0"/>
              <a:t>Trin 3:</a:t>
            </a:r>
            <a:br>
              <a:rPr lang="da-DK" dirty="0"/>
            </a:br>
            <a:r>
              <a:rPr lang="da-DK" dirty="0"/>
              <a:t>Hvordan får jeg folk til at dele deres tanker og personlige præferencer i forbindelse med kick-</a:t>
            </a:r>
            <a:r>
              <a:rPr lang="da-DK" dirty="0" err="1"/>
              <a:t>off</a:t>
            </a:r>
            <a:r>
              <a:rPr lang="da-DK" dirty="0"/>
              <a:t>? </a:t>
            </a:r>
          </a:p>
        </p:txBody>
      </p:sp>
      <p:sp>
        <p:nvSpPr>
          <p:cNvPr id="3" name="Undertitel 2">
            <a:extLst>
              <a:ext uri="{FF2B5EF4-FFF2-40B4-BE49-F238E27FC236}">
                <a16:creationId xmlns:a16="http://schemas.microsoft.com/office/drawing/2014/main" id="{812C1D81-E3A6-46B1-83C7-74A2E7E1F208}"/>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564748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353700"/>
            <a:ext cx="8341096" cy="675000"/>
          </a:xfrm>
        </p:spPr>
        <p:txBody>
          <a:bodyPr anchor="t">
            <a:normAutofit/>
          </a:bodyPr>
          <a:lstStyle/>
          <a:p>
            <a:r>
              <a:rPr lang="da-DK" dirty="0"/>
              <a:t>Trin 3: Personlig præsentation</a:t>
            </a:r>
          </a:p>
        </p:txBody>
      </p:sp>
      <p:sp>
        <p:nvSpPr>
          <p:cNvPr id="3" name="Undertitel 2"/>
          <p:cNvSpPr>
            <a:spLocks noGrp="1"/>
          </p:cNvSpPr>
          <p:nvPr>
            <p:ph sz="quarter" idx="13"/>
          </p:nvPr>
        </p:nvSpPr>
        <p:spPr>
          <a:xfrm>
            <a:off x="4716423" y="1203325"/>
            <a:ext cx="4019959" cy="3410975"/>
          </a:xfrm>
        </p:spPr>
        <p:txBody>
          <a:bodyPr>
            <a:normAutofit/>
          </a:bodyPr>
          <a:lstStyle/>
          <a:p>
            <a:pPr marL="285750" indent="-285750">
              <a:spcBef>
                <a:spcPts val="900"/>
              </a:spcBef>
              <a:buFont typeface="Arial" panose="020B0604020202020204" pitchFamily="34" charset="0"/>
              <a:buChar char="•"/>
            </a:pPr>
            <a:r>
              <a:rPr lang="da-DK" sz="1600" dirty="0"/>
              <a:t>Lederen introducerer opgaven fra hjemmearbejdet</a:t>
            </a:r>
          </a:p>
          <a:p>
            <a:pPr marL="285750" indent="-285750">
              <a:spcBef>
                <a:spcPts val="900"/>
              </a:spcBef>
              <a:buFont typeface="Arial" panose="020B0604020202020204" pitchFamily="34" charset="0"/>
              <a:buChar char="•"/>
            </a:pPr>
            <a:r>
              <a:rPr lang="da-DK" sz="1600" dirty="0"/>
              <a:t>Teammedlemmer leverer hver især en personlig præsentation ved hjælp af flip, billeder, PowerPoint etc.</a:t>
            </a:r>
          </a:p>
          <a:p>
            <a:pPr marL="285750" indent="-285750">
              <a:spcBef>
                <a:spcPts val="900"/>
              </a:spcBef>
              <a:buFont typeface="Arial" panose="020B0604020202020204" pitchFamily="34" charset="0"/>
              <a:buChar char="•"/>
            </a:pPr>
            <a:r>
              <a:rPr lang="da-DK" sz="1600" dirty="0"/>
              <a:t>Efter hver enkelt præsentation er der nogle spørgsmål fra de andre teammedlemmer</a:t>
            </a:r>
          </a:p>
          <a:p>
            <a:pPr>
              <a:spcBef>
                <a:spcPts val="900"/>
              </a:spcBef>
            </a:pPr>
            <a:endParaRPr lang="da-DK" sz="1600" dirty="0"/>
          </a:p>
          <a:p>
            <a:pPr>
              <a:spcBef>
                <a:spcPts val="900"/>
              </a:spcBef>
            </a:pPr>
            <a:r>
              <a:rPr lang="da-DK" sz="1600" dirty="0"/>
              <a:t>OBS. Pas på tiden – </a:t>
            </a:r>
            <a:r>
              <a:rPr lang="da-DK" sz="1600" dirty="0" err="1"/>
              <a:t>evt</a:t>
            </a:r>
            <a:r>
              <a:rPr lang="da-DK" sz="1600" dirty="0"/>
              <a:t> </a:t>
            </a:r>
            <a:r>
              <a:rPr lang="da-DK" sz="1600" dirty="0" err="1"/>
              <a:t>tidstagning</a:t>
            </a:r>
            <a:endParaRPr lang="da-DK" sz="1600" dirty="0"/>
          </a:p>
          <a:p>
            <a:pPr>
              <a:spcBef>
                <a:spcPts val="900"/>
              </a:spcBef>
            </a:pPr>
            <a:endParaRPr lang="da-DK" dirty="0"/>
          </a:p>
          <a:p>
            <a:endParaRPr lang="da-DK" dirty="0"/>
          </a:p>
        </p:txBody>
      </p:sp>
      <p:pic>
        <p:nvPicPr>
          <p:cNvPr id="6" name="Billede 5">
            <a:extLst>
              <a:ext uri="{FF2B5EF4-FFF2-40B4-BE49-F238E27FC236}">
                <a16:creationId xmlns:a16="http://schemas.microsoft.com/office/drawing/2014/main" id="{0496A725-9D0A-4183-BBC8-D099D6970117}"/>
              </a:ext>
            </a:extLst>
          </p:cNvPr>
          <p:cNvPicPr>
            <a:picLocks noChangeAspect="1"/>
          </p:cNvPicPr>
          <p:nvPr/>
        </p:nvPicPr>
        <p:blipFill>
          <a:blip r:embed="rId2"/>
          <a:stretch>
            <a:fillRect/>
          </a:stretch>
        </p:blipFill>
        <p:spPr>
          <a:xfrm>
            <a:off x="323528" y="1275606"/>
            <a:ext cx="4019959" cy="2834071"/>
          </a:xfrm>
          <a:prstGeom prst="rect">
            <a:avLst/>
          </a:prstGeom>
          <a:noFill/>
        </p:spPr>
      </p:pic>
      <p:sp>
        <p:nvSpPr>
          <p:cNvPr id="4" name="Pladsholder til diasnummer 3"/>
          <p:cNvSpPr>
            <a:spLocks noGrp="1"/>
          </p:cNvSpPr>
          <p:nvPr>
            <p:ph type="sldNum" sz="quarter" idx="4"/>
          </p:nvPr>
        </p:nvSpPr>
        <p:spPr>
          <a:xfrm>
            <a:off x="3347864" y="4776714"/>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43</a:t>
            </a:fld>
            <a:endParaRPr lang="da-DK">
              <a:solidFill>
                <a:srgbClr val="000000"/>
              </a:solidFill>
            </a:endParaRPr>
          </a:p>
        </p:txBody>
      </p:sp>
    </p:spTree>
    <p:extLst>
      <p:ext uri="{BB962C8B-B14F-4D97-AF65-F5344CB8AC3E}">
        <p14:creationId xmlns:p14="http://schemas.microsoft.com/office/powerpoint/2010/main" val="3041360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a-DK" dirty="0"/>
              <a:t>Trin 4:</a:t>
            </a:r>
            <a:br>
              <a:rPr lang="da-DK" dirty="0"/>
            </a:br>
            <a:r>
              <a:rPr lang="da-DK" dirty="0"/>
              <a:t>Hvordan fastlægger vi effektivt en fælles retning?</a:t>
            </a:r>
            <a:br>
              <a:rPr lang="da-DK" dirty="0"/>
            </a:br>
            <a:endParaRPr lang="da-DK" dirty="0"/>
          </a:p>
        </p:txBody>
      </p:sp>
      <p:sp>
        <p:nvSpPr>
          <p:cNvPr id="3" name="Undertitel 2">
            <a:extLst>
              <a:ext uri="{FF2B5EF4-FFF2-40B4-BE49-F238E27FC236}">
                <a16:creationId xmlns:a16="http://schemas.microsoft.com/office/drawing/2014/main" id="{3EEE2112-D0CD-4157-B1F8-18EDD857FC9C}"/>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258336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a-DK" dirty="0">
                <a:solidFill>
                  <a:schemeClr val="tx2"/>
                </a:solidFill>
              </a:rPr>
              <a:t>Trin 4: Teamets retning</a:t>
            </a:r>
            <a:br>
              <a:rPr lang="da-DK" dirty="0">
                <a:solidFill>
                  <a:schemeClr val="tx2"/>
                </a:solidFill>
              </a:rPr>
            </a:br>
            <a:r>
              <a:rPr lang="da-DK" sz="1500" dirty="0">
                <a:solidFill>
                  <a:schemeClr val="tx2"/>
                </a:solidFill>
              </a:rPr>
              <a:t>Spørgsmål til gruppearbejde to og to</a:t>
            </a:r>
            <a:endParaRPr lang="da-DK" sz="1500" dirty="0"/>
          </a:p>
        </p:txBody>
      </p:sp>
      <p:sp>
        <p:nvSpPr>
          <p:cNvPr id="6" name="Pladsholder til indhold 5"/>
          <p:cNvSpPr>
            <a:spLocks noGrp="1"/>
          </p:cNvSpPr>
          <p:nvPr>
            <p:ph idx="1"/>
          </p:nvPr>
        </p:nvSpPr>
        <p:spPr>
          <a:xfrm>
            <a:off x="756000" y="1220401"/>
            <a:ext cx="4320056" cy="3394472"/>
          </a:xfrm>
        </p:spPr>
        <p:txBody>
          <a:bodyPr/>
          <a:lstStyle/>
          <a:p>
            <a:r>
              <a:rPr lang="da-DK" sz="2400" dirty="0">
                <a:cs typeface="Arial" charset="0"/>
              </a:rPr>
              <a:t>Retningen for vores arbejde</a:t>
            </a:r>
          </a:p>
          <a:p>
            <a:pPr marL="342900" indent="-342900">
              <a:lnSpc>
                <a:spcPct val="150000"/>
              </a:lnSpc>
              <a:buFont typeface="Arial" panose="020B0604020202020204" pitchFamily="34" charset="0"/>
              <a:buChar char="•"/>
            </a:pPr>
            <a:r>
              <a:rPr lang="da-DK" dirty="0">
                <a:cs typeface="Arial" charset="0"/>
              </a:rPr>
              <a:t>Hvilket formål og hvilke mål har vores team?</a:t>
            </a:r>
          </a:p>
          <a:p>
            <a:pPr marL="342900" indent="-342900">
              <a:lnSpc>
                <a:spcPct val="150000"/>
              </a:lnSpc>
              <a:buFont typeface="Arial" panose="020B0604020202020204" pitchFamily="34" charset="0"/>
              <a:buChar char="•"/>
            </a:pPr>
            <a:r>
              <a:rPr lang="da-DK" dirty="0">
                <a:cs typeface="Arial" charset="0"/>
              </a:rPr>
              <a:t>Hvilke milepæle har vores team?</a:t>
            </a:r>
          </a:p>
          <a:p>
            <a:pPr marL="342900" indent="-342900">
              <a:lnSpc>
                <a:spcPct val="150000"/>
              </a:lnSpc>
              <a:buFont typeface="Arial" panose="020B0604020202020204" pitchFamily="34" charset="0"/>
              <a:buChar char="•"/>
            </a:pPr>
            <a:r>
              <a:rPr lang="da-DK" dirty="0">
                <a:cs typeface="Arial" charset="0"/>
              </a:rPr>
              <a:t>Hvordan følger vi op?</a:t>
            </a:r>
          </a:p>
          <a:p>
            <a:pPr marL="342900" indent="-342900">
              <a:lnSpc>
                <a:spcPct val="150000"/>
              </a:lnSpc>
              <a:buFont typeface="Arial" panose="020B0604020202020204" pitchFamily="34" charset="0"/>
              <a:buChar char="•"/>
            </a:pPr>
            <a:r>
              <a:rPr lang="da-DK" dirty="0">
                <a:cs typeface="Arial" charset="0"/>
              </a:rPr>
              <a:t>Hvor tydelig er </a:t>
            </a:r>
            <a:r>
              <a:rPr lang="da-DK" dirty="0" err="1">
                <a:cs typeface="Arial" charset="0"/>
              </a:rPr>
              <a:t>alignment</a:t>
            </a:r>
            <a:r>
              <a:rPr lang="da-DK" dirty="0">
                <a:cs typeface="Arial" charset="0"/>
              </a:rPr>
              <a:t> mellem de enkelte mål, teammål og virksomhedens mål?</a:t>
            </a:r>
          </a:p>
          <a:p>
            <a:endParaRPr lang="da-DK" sz="2000" dirty="0"/>
          </a:p>
        </p:txBody>
      </p:sp>
      <p:pic>
        <p:nvPicPr>
          <p:cNvPr id="4" name="Billede 3" descr="http://www.hcs.harvard.edu/~hcrandr/wp-content/uploads/2012/05/purpos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593548"/>
            <a:ext cx="3132317" cy="2274346"/>
          </a:xfrm>
          <a:prstGeom prst="rect">
            <a:avLst/>
          </a:prstGeom>
          <a:noFill/>
          <a:ln>
            <a:noFill/>
          </a:ln>
        </p:spPr>
      </p:pic>
      <p:sp>
        <p:nvSpPr>
          <p:cNvPr id="2" name="Pladsholder til diasnummer 1"/>
          <p:cNvSpPr>
            <a:spLocks noGrp="1"/>
          </p:cNvSpPr>
          <p:nvPr>
            <p:ph type="sldNum" sz="quarter" idx="12"/>
          </p:nvPr>
        </p:nvSpPr>
        <p:spPr/>
        <p:txBody>
          <a:bodyPr/>
          <a:lstStyle/>
          <a:p>
            <a:fld id="{BFF3CFDD-2D56-4519-B779-BFFEF2995BE6}" type="slidenum">
              <a:rPr lang="da-DK" smtClean="0"/>
              <a:pPr/>
              <a:t>45</a:t>
            </a:fld>
            <a:endParaRPr lang="da-DK" dirty="0"/>
          </a:p>
        </p:txBody>
      </p:sp>
    </p:spTree>
    <p:extLst>
      <p:ext uri="{BB962C8B-B14F-4D97-AF65-F5344CB8AC3E}">
        <p14:creationId xmlns:p14="http://schemas.microsoft.com/office/powerpoint/2010/main" val="2830946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a-DK" dirty="0"/>
              <a:t>Trin 4: Teamets retning</a:t>
            </a:r>
          </a:p>
        </p:txBody>
      </p:sp>
      <p:sp>
        <p:nvSpPr>
          <p:cNvPr id="2" name="Pladsholder til indhold 1"/>
          <p:cNvSpPr>
            <a:spLocks noGrp="1"/>
          </p:cNvSpPr>
          <p:nvPr>
            <p:ph sz="quarter" idx="13"/>
          </p:nvPr>
        </p:nvSpPr>
        <p:spPr/>
        <p:txBody>
          <a:bodyPr/>
          <a:lstStyle/>
          <a:p>
            <a:pPr marL="271463" indent="-271463">
              <a:buFont typeface="+mj-lt"/>
              <a:buAutoNum type="arabicPeriod" startAt="4"/>
            </a:pPr>
            <a:r>
              <a:rPr lang="da-DK" dirty="0"/>
              <a:t>Plenum: Vælg og sammenfat forslagene til definition i én fælles definition</a:t>
            </a:r>
          </a:p>
          <a:p>
            <a:pPr marL="342900" indent="-342900">
              <a:buFont typeface="+mj-lt"/>
              <a:buAutoNum type="arabicPeriod" startAt="4"/>
            </a:pPr>
            <a:endParaRPr lang="da-DK" dirty="0"/>
          </a:p>
          <a:p>
            <a:pPr marL="271463" indent="-271463">
              <a:buFont typeface="+mj-lt"/>
              <a:buAutoNum type="arabicPeriod" startAt="4"/>
            </a:pPr>
            <a:r>
              <a:rPr lang="da-DK" dirty="0"/>
              <a:t>To og to: Diskuter og noter svarene på spørgsmål 2-4 (næste slide)</a:t>
            </a:r>
          </a:p>
          <a:p>
            <a:pPr marL="342900" indent="-342900">
              <a:buFont typeface="+mj-lt"/>
              <a:buAutoNum type="arabicPeriod" startAt="4"/>
            </a:pPr>
            <a:endParaRPr lang="da-DK" dirty="0"/>
          </a:p>
          <a:p>
            <a:pPr marL="271463" indent="-271463">
              <a:buFont typeface="+mj-lt"/>
              <a:buAutoNum type="arabicPeriod" startAt="4"/>
            </a:pPr>
            <a:r>
              <a:rPr lang="da-DK" dirty="0"/>
              <a:t>Præsenter, diskuter og sammenfat i aftaleskabelonen om “retning”</a:t>
            </a:r>
          </a:p>
          <a:p>
            <a:pPr marL="214313" indent="-214313">
              <a:buFont typeface="Arial" pitchFamily="34" charset="0"/>
              <a:buChar char="•"/>
            </a:pPr>
            <a:endParaRPr lang="da-DK" dirty="0"/>
          </a:p>
          <a:p>
            <a:endParaRPr lang="da-DK" dirty="0"/>
          </a:p>
        </p:txBody>
      </p:sp>
      <p:sp>
        <p:nvSpPr>
          <p:cNvPr id="3" name="Undertitel 2"/>
          <p:cNvSpPr>
            <a:spLocks noGrp="1"/>
          </p:cNvSpPr>
          <p:nvPr>
            <p:ph idx="1"/>
          </p:nvPr>
        </p:nvSpPr>
        <p:spPr/>
        <p:txBody>
          <a:bodyPr>
            <a:normAutofit fontScale="92500" lnSpcReduction="10000"/>
          </a:bodyPr>
          <a:lstStyle/>
          <a:p>
            <a:pPr marL="257175" indent="-257175">
              <a:buFont typeface="+mj-lt"/>
              <a:buAutoNum type="arabicPeriod"/>
            </a:pPr>
            <a:r>
              <a:rPr lang="da-DK" dirty="0"/>
              <a:t>Bed hvert enkelt teammedlem om at notere formålet med teamet på en post-it: </a:t>
            </a:r>
            <a:br>
              <a:rPr lang="da-DK" dirty="0"/>
            </a:br>
            <a:r>
              <a:rPr lang="da-DK" i="1" dirty="0"/>
              <a:t>- Hvorfor har vi dette team? Hvilke mål har vi?</a:t>
            </a:r>
          </a:p>
          <a:p>
            <a:pPr marL="257175" indent="-257175">
              <a:buFont typeface="+mj-lt"/>
              <a:buAutoNum type="arabicPeriod"/>
            </a:pPr>
            <a:endParaRPr lang="da-DK" i="1" dirty="0"/>
          </a:p>
          <a:p>
            <a:pPr marL="257175" indent="-257175">
              <a:buFont typeface="+mj-lt"/>
              <a:buAutoNum type="arabicPeriod"/>
            </a:pPr>
            <a:r>
              <a:rPr lang="da-DK" dirty="0"/>
              <a:t>Del, præsenter og sæt alle post-it på den hvide tavle</a:t>
            </a:r>
          </a:p>
          <a:p>
            <a:pPr marL="257175" indent="-257175">
              <a:buFont typeface="+mj-lt"/>
              <a:buAutoNum type="arabicPeriod"/>
            </a:pPr>
            <a:endParaRPr lang="da-DK" dirty="0"/>
          </a:p>
          <a:p>
            <a:pPr marL="257175" indent="-257175">
              <a:buFont typeface="+mj-lt"/>
              <a:buAutoNum type="arabicPeriod"/>
            </a:pPr>
            <a:r>
              <a:rPr lang="da-DK" dirty="0"/>
              <a:t>To og to: Diskuter og genovervej den bedste definition på teamets formål og mål</a:t>
            </a:r>
          </a:p>
          <a:p>
            <a:pPr marL="257175" indent="-257175">
              <a:buFont typeface="+mj-lt"/>
              <a:buAutoNum type="arabicPeriod"/>
            </a:pPr>
            <a:endParaRPr lang="da-DK" dirty="0"/>
          </a:p>
        </p:txBody>
      </p:sp>
      <p:pic>
        <p:nvPicPr>
          <p:cNvPr id="5" name="Billede 4" descr="http://www.fuzzimo.com/wp-content/uploads/2009/09/fzm-VectorPostItNotes+PushPins-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17253">
            <a:off x="7692027" y="129505"/>
            <a:ext cx="1248775" cy="842428"/>
          </a:xfrm>
          <a:prstGeom prst="rect">
            <a:avLst/>
          </a:prstGeom>
          <a:noFill/>
          <a:ln>
            <a:noFill/>
          </a:ln>
        </p:spPr>
      </p:pic>
      <p:sp>
        <p:nvSpPr>
          <p:cNvPr id="4" name="Pladsholder til diasnummer 3"/>
          <p:cNvSpPr>
            <a:spLocks noGrp="1"/>
          </p:cNvSpPr>
          <p:nvPr>
            <p:ph type="sldNum" sz="quarter" idx="12"/>
          </p:nvPr>
        </p:nvSpPr>
        <p:spPr/>
        <p:txBody>
          <a:bodyPr/>
          <a:lstStyle/>
          <a:p>
            <a:fld id="{BFF3CFDD-2D56-4519-B779-BFFEF2995BE6}" type="slidenum">
              <a:rPr lang="da-DK" smtClean="0"/>
              <a:pPr/>
              <a:t>46</a:t>
            </a:fld>
            <a:endParaRPr lang="da-DK" dirty="0"/>
          </a:p>
        </p:txBody>
      </p:sp>
    </p:spTree>
    <p:extLst>
      <p:ext uri="{BB962C8B-B14F-4D97-AF65-F5344CB8AC3E}">
        <p14:creationId xmlns:p14="http://schemas.microsoft.com/office/powerpoint/2010/main" val="1850024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5832648" cy="1404000"/>
          </a:xfrm>
        </p:spPr>
        <p:txBody>
          <a:bodyPr>
            <a:normAutofit fontScale="90000"/>
          </a:bodyPr>
          <a:lstStyle/>
          <a:p>
            <a:r>
              <a:rPr lang="da-DK" dirty="0"/>
              <a:t>STEP 5:</a:t>
            </a:r>
            <a:br>
              <a:rPr lang="da-DK" dirty="0"/>
            </a:br>
            <a:r>
              <a:rPr lang="da-DK" dirty="0"/>
              <a:t>Hvordan samstemmer vi vores forventninger til vores samarbejde?</a:t>
            </a:r>
            <a:br>
              <a:rPr lang="da-DK" dirty="0"/>
            </a:br>
            <a:br>
              <a:rPr lang="da-DK" dirty="0"/>
            </a:br>
            <a:endParaRPr lang="da-DK" dirty="0"/>
          </a:p>
        </p:txBody>
      </p:sp>
      <p:sp>
        <p:nvSpPr>
          <p:cNvPr id="3" name="Undertitel 2">
            <a:extLst>
              <a:ext uri="{FF2B5EF4-FFF2-40B4-BE49-F238E27FC236}">
                <a16:creationId xmlns:a16="http://schemas.microsoft.com/office/drawing/2014/main" id="{9E8E78C7-A478-4EC0-AE6C-79690A79698A}"/>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816112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9" y="1731477"/>
            <a:ext cx="3024335" cy="2784489"/>
          </a:xfrm>
          <a:prstGeom prst="rect">
            <a:avLst/>
          </a:prstGeom>
        </p:spPr>
      </p:pic>
      <p:sp>
        <p:nvSpPr>
          <p:cNvPr id="4" name="Titel 3"/>
          <p:cNvSpPr>
            <a:spLocks noGrp="1"/>
          </p:cNvSpPr>
          <p:nvPr>
            <p:ph type="title"/>
          </p:nvPr>
        </p:nvSpPr>
        <p:spPr>
          <a:xfrm>
            <a:off x="770400" y="51470"/>
            <a:ext cx="7599600" cy="675000"/>
          </a:xfrm>
        </p:spPr>
        <p:txBody>
          <a:bodyPr>
            <a:normAutofit/>
          </a:bodyPr>
          <a:lstStyle/>
          <a:p>
            <a:r>
              <a:rPr lang="da-DK" dirty="0">
                <a:solidFill>
                  <a:schemeClr val="tx2"/>
                </a:solidFill>
              </a:rPr>
              <a:t>Trin 5: Teamets </a:t>
            </a:r>
            <a:r>
              <a:rPr lang="da-DK" dirty="0" err="1">
                <a:solidFill>
                  <a:schemeClr val="tx2"/>
                </a:solidFill>
              </a:rPr>
              <a:t>alignment</a:t>
            </a:r>
            <a:r>
              <a:rPr lang="da-DK" dirty="0">
                <a:solidFill>
                  <a:schemeClr val="tx2"/>
                </a:solidFill>
              </a:rPr>
              <a:t> </a:t>
            </a:r>
            <a:br>
              <a:rPr lang="da-DK" dirty="0">
                <a:solidFill>
                  <a:schemeClr val="tx2"/>
                </a:solidFill>
              </a:rPr>
            </a:br>
            <a:r>
              <a:rPr lang="da-DK" sz="1500" dirty="0">
                <a:solidFill>
                  <a:schemeClr val="tx2"/>
                </a:solidFill>
              </a:rPr>
              <a:t>spørgsmål til gruppearbejde</a:t>
            </a:r>
            <a:endParaRPr lang="da-DK" sz="1500" dirty="0"/>
          </a:p>
        </p:txBody>
      </p:sp>
      <p:sp>
        <p:nvSpPr>
          <p:cNvPr id="5" name="Pladsholder til indhold 4"/>
          <p:cNvSpPr>
            <a:spLocks noGrp="1"/>
          </p:cNvSpPr>
          <p:nvPr>
            <p:ph idx="1"/>
          </p:nvPr>
        </p:nvSpPr>
        <p:spPr>
          <a:xfrm>
            <a:off x="467544" y="977478"/>
            <a:ext cx="5112568" cy="3394472"/>
          </a:xfrm>
        </p:spPr>
        <p:txBody>
          <a:bodyPr/>
          <a:lstStyle/>
          <a:p>
            <a:r>
              <a:rPr lang="da-DK" dirty="0" err="1">
                <a:cs typeface="Arial" charset="0"/>
              </a:rPr>
              <a:t>Alignment</a:t>
            </a:r>
            <a:r>
              <a:rPr lang="da-DK" dirty="0">
                <a:cs typeface="Arial" charset="0"/>
              </a:rPr>
              <a:t> af opgaver, roller, </a:t>
            </a:r>
            <a:br>
              <a:rPr lang="da-DK" dirty="0">
                <a:cs typeface="Arial" charset="0"/>
              </a:rPr>
            </a:br>
            <a:r>
              <a:rPr lang="da-DK" dirty="0">
                <a:cs typeface="Arial" charset="0"/>
              </a:rPr>
              <a:t>værktøjer og kommunikation</a:t>
            </a:r>
            <a:endParaRPr lang="da-DK" sz="1200" b="1" dirty="0">
              <a:cs typeface="Arial" charset="0"/>
            </a:endParaRPr>
          </a:p>
          <a:p>
            <a:pPr marL="171450" indent="-171450">
              <a:spcBef>
                <a:spcPts val="900"/>
              </a:spcBef>
              <a:buFont typeface="+mj-lt"/>
              <a:buAutoNum type="arabicPeriod"/>
            </a:pPr>
            <a:r>
              <a:rPr lang="da-DK" sz="1400" dirty="0">
                <a:cs typeface="Arial" charset="0"/>
              </a:rPr>
              <a:t>Hvordan forventer jeg, at vi kommunikerer? Via hvilket medie?</a:t>
            </a:r>
          </a:p>
          <a:p>
            <a:pPr marL="171450" indent="-171450">
              <a:spcBef>
                <a:spcPts val="900"/>
              </a:spcBef>
              <a:buFont typeface="+mj-lt"/>
              <a:buAutoNum type="arabicPeriod"/>
            </a:pPr>
            <a:r>
              <a:rPr lang="da-DK" sz="1400" dirty="0">
                <a:cs typeface="Arial" charset="0"/>
              </a:rPr>
              <a:t>Hvornår holder vi møde og hvor ofte?</a:t>
            </a:r>
          </a:p>
          <a:p>
            <a:pPr marL="171450" indent="-171450">
              <a:spcBef>
                <a:spcPts val="900"/>
              </a:spcBef>
              <a:buFont typeface="+mj-lt"/>
              <a:buAutoNum type="arabicPeriod"/>
            </a:pPr>
            <a:r>
              <a:rPr lang="da-DK" sz="1400" dirty="0">
                <a:cs typeface="Arial" charset="0"/>
              </a:rPr>
              <a:t>Hvor meget er vi nødt til at rejse? </a:t>
            </a:r>
          </a:p>
          <a:p>
            <a:pPr marL="171450" indent="-171450">
              <a:spcBef>
                <a:spcPts val="900"/>
              </a:spcBef>
              <a:buFont typeface="+mj-lt"/>
              <a:buAutoNum type="arabicPeriod"/>
            </a:pPr>
            <a:r>
              <a:rPr lang="da-DK" sz="1400" dirty="0">
                <a:cs typeface="Arial" charset="0"/>
              </a:rPr>
              <a:t>Hvor tit ringer jeg til en kollega?</a:t>
            </a:r>
          </a:p>
          <a:p>
            <a:pPr marL="171450" indent="-171450">
              <a:spcBef>
                <a:spcPts val="900"/>
              </a:spcBef>
              <a:buFont typeface="+mj-lt"/>
              <a:buAutoNum type="arabicPeriod"/>
            </a:pPr>
            <a:r>
              <a:rPr lang="da-DK" sz="1400" dirty="0">
                <a:cs typeface="Arial" charset="0"/>
              </a:rPr>
              <a:t>Fælles værktøjer i teamet?</a:t>
            </a:r>
          </a:p>
          <a:p>
            <a:pPr marL="171450" indent="-171450">
              <a:spcBef>
                <a:spcPts val="900"/>
              </a:spcBef>
              <a:buFont typeface="+mj-lt"/>
              <a:buAutoNum type="arabicPeriod"/>
            </a:pPr>
            <a:r>
              <a:rPr lang="da-DK" sz="1400" dirty="0">
                <a:cs typeface="Arial" charset="0"/>
              </a:rPr>
              <a:t>Hvordan dokumenterer vi? </a:t>
            </a:r>
          </a:p>
          <a:p>
            <a:pPr marL="171450" indent="-171450">
              <a:spcBef>
                <a:spcPts val="900"/>
              </a:spcBef>
              <a:buFont typeface="+mj-lt"/>
              <a:buAutoNum type="arabicPeriod"/>
            </a:pPr>
            <a:r>
              <a:rPr lang="da-DK" sz="1400" dirty="0">
                <a:cs typeface="Arial" charset="0"/>
              </a:rPr>
              <a:t>Hvor arkiverer vi?</a:t>
            </a:r>
          </a:p>
          <a:p>
            <a:pPr marL="171450" indent="-171450">
              <a:spcBef>
                <a:spcPts val="900"/>
              </a:spcBef>
              <a:buFont typeface="+mj-lt"/>
              <a:buAutoNum type="arabicPeriod"/>
            </a:pPr>
            <a:r>
              <a:rPr lang="da-DK" sz="1400" dirty="0">
                <a:cs typeface="Arial" charset="0"/>
              </a:rPr>
              <a:t>Hvordan rydder vi op?</a:t>
            </a:r>
          </a:p>
          <a:p>
            <a:pPr lvl="1">
              <a:lnSpc>
                <a:spcPct val="80000"/>
              </a:lnSpc>
            </a:pPr>
            <a:endParaRPr lang="en-US" sz="1050" b="1" dirty="0"/>
          </a:p>
          <a:p>
            <a:endParaRPr lang="da-DK" dirty="0"/>
          </a:p>
        </p:txBody>
      </p:sp>
      <p:sp>
        <p:nvSpPr>
          <p:cNvPr id="2" name="Pladsholder til diasnummer 1"/>
          <p:cNvSpPr>
            <a:spLocks noGrp="1"/>
          </p:cNvSpPr>
          <p:nvPr>
            <p:ph type="sldNum" sz="quarter" idx="12"/>
          </p:nvPr>
        </p:nvSpPr>
        <p:spPr/>
        <p:txBody>
          <a:bodyPr/>
          <a:lstStyle/>
          <a:p>
            <a:fld id="{BFF3CFDD-2D56-4519-B779-BFFEF2995BE6}" type="slidenum">
              <a:rPr lang="da-DK" smtClean="0"/>
              <a:pPr/>
              <a:t>48</a:t>
            </a:fld>
            <a:endParaRPr lang="da-DK" dirty="0"/>
          </a:p>
        </p:txBody>
      </p:sp>
    </p:spTree>
    <p:extLst>
      <p:ext uri="{BB962C8B-B14F-4D97-AF65-F5344CB8AC3E}">
        <p14:creationId xmlns:p14="http://schemas.microsoft.com/office/powerpoint/2010/main" val="1659938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da-DK" dirty="0"/>
              <a:t>Trin 5: Teamets </a:t>
            </a:r>
            <a:r>
              <a:rPr lang="da-DK" dirty="0" err="1"/>
              <a:t>alignment</a:t>
            </a:r>
            <a:endParaRPr lang="da-DK" dirty="0"/>
          </a:p>
        </p:txBody>
      </p:sp>
      <p:sp>
        <p:nvSpPr>
          <p:cNvPr id="3" name="Undertitel 2"/>
          <p:cNvSpPr>
            <a:spLocks noGrp="1"/>
          </p:cNvSpPr>
          <p:nvPr>
            <p:ph idx="1"/>
          </p:nvPr>
        </p:nvSpPr>
        <p:spPr/>
        <p:txBody>
          <a:bodyPr>
            <a:normAutofit lnSpcReduction="10000"/>
          </a:bodyPr>
          <a:lstStyle/>
          <a:p>
            <a:pPr marL="257175" indent="-257175">
              <a:buFont typeface="+mj-lt"/>
              <a:buAutoNum type="arabicPeriod"/>
            </a:pPr>
            <a:r>
              <a:rPr lang="da-DK" dirty="0"/>
              <a:t>Del teamet i 3 grupper (45 min. gruppearbejde)</a:t>
            </a:r>
          </a:p>
          <a:p>
            <a:endParaRPr lang="da-DK" sz="2000" dirty="0"/>
          </a:p>
          <a:p>
            <a:pPr marL="406004" indent="-134541"/>
            <a:r>
              <a:rPr lang="da-DK" sz="1400" dirty="0"/>
              <a:t>Gruppe 1: Diskuter jeres svar på spørgsmål 1-3 (næste slide). Noter på en flip.</a:t>
            </a:r>
          </a:p>
          <a:p>
            <a:pPr marL="406004" indent="-134541"/>
            <a:endParaRPr lang="da-DK" sz="1400" dirty="0"/>
          </a:p>
          <a:p>
            <a:pPr marL="406004" indent="-134541"/>
            <a:r>
              <a:rPr lang="da-DK" sz="1400" dirty="0"/>
              <a:t>Gruppe 2: Diskuter jeres svar på spørgsmål 3-5 (næste slide). Noter på en flip.</a:t>
            </a:r>
          </a:p>
          <a:p>
            <a:pPr marL="406004" indent="-134541"/>
            <a:endParaRPr lang="da-DK" sz="1400" dirty="0"/>
          </a:p>
          <a:p>
            <a:pPr marL="406004" indent="-134541"/>
            <a:r>
              <a:rPr lang="da-DK" sz="1400" dirty="0"/>
              <a:t>Gruppe 3: Diskuter jeres svar på spørgsmål 5-8 (næste slide). Noter på en flip.</a:t>
            </a:r>
          </a:p>
          <a:p>
            <a:endParaRPr lang="da-DK" dirty="0"/>
          </a:p>
          <a:p>
            <a:endParaRPr lang="da-DK" dirty="0"/>
          </a:p>
          <a:p>
            <a:endParaRPr lang="da-DK" dirty="0"/>
          </a:p>
          <a:p>
            <a:endParaRPr lang="da-DK" dirty="0"/>
          </a:p>
          <a:p>
            <a:endParaRPr lang="da-DK" dirty="0"/>
          </a:p>
        </p:txBody>
      </p:sp>
      <p:sp>
        <p:nvSpPr>
          <p:cNvPr id="2" name="Pladsholder til indhold 1"/>
          <p:cNvSpPr>
            <a:spLocks noGrp="1"/>
          </p:cNvSpPr>
          <p:nvPr>
            <p:ph sz="quarter" idx="13"/>
          </p:nvPr>
        </p:nvSpPr>
        <p:spPr/>
        <p:txBody>
          <a:bodyPr/>
          <a:lstStyle/>
          <a:p>
            <a:pPr marL="257175" indent="-257175">
              <a:buAutoNum type="arabicPeriod" startAt="2"/>
            </a:pPr>
            <a:r>
              <a:rPr lang="da-DK" dirty="0"/>
              <a:t>Præsentation i plenum (15 min.)</a:t>
            </a:r>
          </a:p>
          <a:p>
            <a:pPr marL="257175" indent="-257175">
              <a:buAutoNum type="arabicPeriod" startAt="2"/>
            </a:pPr>
            <a:endParaRPr lang="da-DK" dirty="0"/>
          </a:p>
          <a:p>
            <a:pPr marL="257175" indent="-257175">
              <a:buAutoNum type="arabicPeriod" startAt="2"/>
            </a:pPr>
            <a:r>
              <a:rPr lang="da-DK" dirty="0"/>
              <a:t>Diskussion og fælles konklusion vedr. hvert enkelt af spørgsmålene 1-7 (1 time)</a:t>
            </a:r>
          </a:p>
          <a:p>
            <a:endParaRPr lang="da-DK" dirty="0"/>
          </a:p>
        </p:txBody>
      </p:sp>
      <p:pic>
        <p:nvPicPr>
          <p:cNvPr id="6" name="Billede 5" descr="http://chiropractor-ranchocucamonga.com/wp-content/uploads/2013/04/MP9004117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8054" y="2984556"/>
            <a:ext cx="1824630" cy="1207374"/>
          </a:xfrm>
          <a:prstGeom prst="rect">
            <a:avLst/>
          </a:prstGeom>
          <a:noFill/>
          <a:ln>
            <a:noFill/>
          </a:ln>
        </p:spPr>
      </p:pic>
      <p:sp>
        <p:nvSpPr>
          <p:cNvPr id="4" name="Pladsholder til diasnummer 3"/>
          <p:cNvSpPr>
            <a:spLocks noGrp="1"/>
          </p:cNvSpPr>
          <p:nvPr>
            <p:ph type="sldNum" sz="quarter" idx="12"/>
          </p:nvPr>
        </p:nvSpPr>
        <p:spPr/>
        <p:txBody>
          <a:bodyPr/>
          <a:lstStyle/>
          <a:p>
            <a:fld id="{BFF3CFDD-2D56-4519-B779-BFFEF2995BE6}" type="slidenum">
              <a:rPr lang="da-DK" smtClean="0"/>
              <a:pPr/>
              <a:t>49</a:t>
            </a:fld>
            <a:endParaRPr lang="da-DK" dirty="0"/>
          </a:p>
        </p:txBody>
      </p:sp>
    </p:spTree>
    <p:extLst>
      <p:ext uri="{BB962C8B-B14F-4D97-AF65-F5344CB8AC3E}">
        <p14:creationId xmlns:p14="http://schemas.microsoft.com/office/powerpoint/2010/main" val="378413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a:t>Introduktion til forløbet</a:t>
            </a:r>
          </a:p>
        </p:txBody>
      </p:sp>
      <p:sp>
        <p:nvSpPr>
          <p:cNvPr id="8" name="Undertitel 7"/>
          <p:cNvSpPr>
            <a:spLocks noGrp="1"/>
          </p:cNvSpPr>
          <p:nvPr>
            <p:ph type="subTitle" idx="1"/>
          </p:nvPr>
        </p:nvSpPr>
        <p:spPr/>
        <p:txBody>
          <a:bodyPr>
            <a:noAutofit/>
          </a:bodyPr>
          <a:lstStyle/>
          <a:p>
            <a:r>
              <a:rPr lang="da-DK"/>
              <a:t>Udvikling af ledergruppen</a:t>
            </a:r>
            <a:endParaRPr lang="da-DK" dirty="0"/>
          </a:p>
        </p:txBody>
      </p:sp>
      <p:sp>
        <p:nvSpPr>
          <p:cNvPr id="9" name="Pladsholder til billede 8"/>
          <p:cNvSpPr>
            <a:spLocks noGrp="1"/>
          </p:cNvSpPr>
          <p:nvPr>
            <p:ph type="pic" sz="quarter" idx="15"/>
          </p:nvPr>
        </p:nvSpPr>
        <p:spPr/>
      </p:sp>
    </p:spTree>
    <p:extLst>
      <p:ext uri="{BB962C8B-B14F-4D97-AF65-F5344CB8AC3E}">
        <p14:creationId xmlns:p14="http://schemas.microsoft.com/office/powerpoint/2010/main" val="4099748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8280920" cy="1404000"/>
          </a:xfrm>
        </p:spPr>
        <p:txBody>
          <a:bodyPr>
            <a:normAutofit fontScale="90000"/>
          </a:bodyPr>
          <a:lstStyle/>
          <a:p>
            <a:r>
              <a:rPr lang="da-DK" dirty="0"/>
              <a:t>Trin 6:</a:t>
            </a:r>
            <a:br>
              <a:rPr lang="da-DK" dirty="0"/>
            </a:br>
            <a:r>
              <a:rPr lang="da-DK" dirty="0"/>
              <a:t>Hvordan forbedrer vi engagementet og team </a:t>
            </a:r>
            <a:r>
              <a:rPr lang="da-DK" dirty="0" err="1"/>
              <a:t>spirit</a:t>
            </a:r>
            <a:r>
              <a:rPr lang="da-DK" dirty="0"/>
              <a:t> i teamet?</a:t>
            </a:r>
            <a:br>
              <a:rPr lang="da-DK" dirty="0"/>
            </a:br>
            <a:endParaRPr lang="da-DK" dirty="0"/>
          </a:p>
        </p:txBody>
      </p:sp>
      <p:sp>
        <p:nvSpPr>
          <p:cNvPr id="3" name="Undertitel 2">
            <a:extLst>
              <a:ext uri="{FF2B5EF4-FFF2-40B4-BE49-F238E27FC236}">
                <a16:creationId xmlns:a16="http://schemas.microsoft.com/office/drawing/2014/main" id="{44186D94-A84A-4706-A27F-3B289087EAD5}"/>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081740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70400" y="353700"/>
            <a:ext cx="7599600" cy="675000"/>
          </a:xfrm>
        </p:spPr>
        <p:txBody>
          <a:bodyPr anchor="t">
            <a:normAutofit/>
          </a:bodyPr>
          <a:lstStyle/>
          <a:p>
            <a:pPr>
              <a:lnSpc>
                <a:spcPct val="90000"/>
              </a:lnSpc>
            </a:pPr>
            <a:r>
              <a:rPr lang="da-DK" sz="2400" dirty="0"/>
              <a:t>Trin 6: Teamets engagement </a:t>
            </a:r>
            <a:br>
              <a:rPr lang="da-DK" sz="2400"/>
            </a:br>
            <a:r>
              <a:rPr lang="da-DK" sz="1600"/>
              <a:t>spørgsmål til gruppearbejde</a:t>
            </a:r>
            <a:endParaRPr lang="da-DK" sz="2400" dirty="0"/>
          </a:p>
        </p:txBody>
      </p:sp>
      <p:sp>
        <p:nvSpPr>
          <p:cNvPr id="5" name="Pladsholder til indhold 4"/>
          <p:cNvSpPr>
            <a:spLocks noGrp="1"/>
          </p:cNvSpPr>
          <p:nvPr>
            <p:ph idx="1"/>
          </p:nvPr>
        </p:nvSpPr>
        <p:spPr>
          <a:xfrm>
            <a:off x="395536" y="1220401"/>
            <a:ext cx="4033588" cy="3394472"/>
          </a:xfrm>
        </p:spPr>
        <p:txBody>
          <a:bodyPr>
            <a:normAutofit/>
          </a:bodyPr>
          <a:lstStyle/>
          <a:p>
            <a:pPr>
              <a:lnSpc>
                <a:spcPct val="90000"/>
              </a:lnSpc>
            </a:pPr>
            <a:r>
              <a:rPr lang="da-DK" sz="1700" dirty="0"/>
              <a:t>Engagementet i vores team:</a:t>
            </a:r>
          </a:p>
          <a:p>
            <a:pPr>
              <a:lnSpc>
                <a:spcPct val="90000"/>
              </a:lnSpc>
            </a:pPr>
            <a:endParaRPr lang="da-DK" sz="1700" b="1" dirty="0"/>
          </a:p>
          <a:p>
            <a:pPr marL="271463" indent="-271463">
              <a:lnSpc>
                <a:spcPct val="90000"/>
              </a:lnSpc>
              <a:buFont typeface="+mj-lt"/>
              <a:buAutoNum type="arabicPeriod"/>
            </a:pPr>
            <a:r>
              <a:rPr lang="da-DK" sz="1700" dirty="0"/>
              <a:t>Ud fra vores individuelle præsentationer hvad er så vores styrker og vores opmærksomhedspunkter i teamet? </a:t>
            </a:r>
          </a:p>
          <a:p>
            <a:pPr marL="271463" indent="-271463">
              <a:lnSpc>
                <a:spcPct val="90000"/>
              </a:lnSpc>
              <a:buFont typeface="+mj-lt"/>
              <a:buAutoNum type="arabicPeriod"/>
            </a:pPr>
            <a:r>
              <a:rPr lang="da-DK" sz="1700" dirty="0"/>
              <a:t>Hvilke teamværdier er vigtige for os med hensyn til samarbejde og ledelse?</a:t>
            </a:r>
          </a:p>
          <a:p>
            <a:pPr marL="271463" indent="-271463">
              <a:lnSpc>
                <a:spcPct val="90000"/>
              </a:lnSpc>
              <a:buFont typeface="+mj-lt"/>
              <a:buAutoNum type="arabicPeriod"/>
            </a:pPr>
            <a:r>
              <a:rPr lang="da-DK" sz="1700" dirty="0"/>
              <a:t>Hvordan planlægger vi at dele viden og erfaringer i vores hverdag?</a:t>
            </a:r>
          </a:p>
          <a:p>
            <a:pPr>
              <a:lnSpc>
                <a:spcPct val="90000"/>
              </a:lnSpc>
            </a:pPr>
            <a:endParaRPr lang="da-DK" sz="1700" dirty="0"/>
          </a:p>
        </p:txBody>
      </p:sp>
      <p:pic>
        <p:nvPicPr>
          <p:cNvPr id="1026" name="Picture 2" descr="Mennesker, Gruppe, Venner">
            <a:extLst>
              <a:ext uri="{FF2B5EF4-FFF2-40B4-BE49-F238E27FC236}">
                <a16:creationId xmlns:a16="http://schemas.microsoft.com/office/drawing/2014/main" id="{6E99D6BC-2290-4719-AA84-4C9DCE3815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8000" y="1664280"/>
            <a:ext cx="3672000" cy="2506140"/>
          </a:xfrm>
          <a:prstGeom prst="rect">
            <a:avLst/>
          </a:prstGeom>
          <a:solidFill>
            <a:srgbClr val="FFFFFF"/>
          </a:solidFill>
        </p:spPr>
      </p:pic>
    </p:spTree>
    <p:extLst>
      <p:ext uri="{BB962C8B-B14F-4D97-AF65-F5344CB8AC3E}">
        <p14:creationId xmlns:p14="http://schemas.microsoft.com/office/powerpoint/2010/main" val="4036064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Teamets engagement</a:t>
            </a:r>
          </a:p>
        </p:txBody>
      </p:sp>
      <p:sp>
        <p:nvSpPr>
          <p:cNvPr id="3" name="Undertitel 2"/>
          <p:cNvSpPr>
            <a:spLocks noGrp="1"/>
          </p:cNvSpPr>
          <p:nvPr>
            <p:ph idx="1"/>
          </p:nvPr>
        </p:nvSpPr>
        <p:spPr/>
        <p:txBody>
          <a:bodyPr>
            <a:normAutofit fontScale="92500" lnSpcReduction="20000"/>
          </a:bodyPr>
          <a:lstStyle/>
          <a:p>
            <a:pPr marL="257175" indent="-257175">
              <a:lnSpc>
                <a:spcPct val="120000"/>
              </a:lnSpc>
              <a:buFont typeface="+mj-lt"/>
              <a:buAutoNum type="arabicPeriod"/>
            </a:pPr>
            <a:r>
              <a:rPr lang="da-DK" sz="1950" dirty="0"/>
              <a:t>Del teamet i 3 grupper </a:t>
            </a:r>
            <a:br>
              <a:rPr lang="da-DK" sz="1950" dirty="0"/>
            </a:br>
            <a:r>
              <a:rPr lang="da-DK" sz="1950" dirty="0"/>
              <a:t>(30 min. gruppearbejde)</a:t>
            </a:r>
          </a:p>
          <a:p>
            <a:pPr>
              <a:lnSpc>
                <a:spcPct val="120000"/>
              </a:lnSpc>
            </a:pPr>
            <a:endParaRPr lang="da-DK" dirty="0"/>
          </a:p>
          <a:p>
            <a:pPr marL="406004" indent="-134541">
              <a:lnSpc>
                <a:spcPct val="120000"/>
              </a:lnSpc>
            </a:pPr>
            <a:r>
              <a:rPr lang="da-DK" sz="1425" dirty="0"/>
              <a:t>Gruppe 1: Diskuter jeres svar på spørgsmålene på næste slide. Start med spørgsmål 1. Noter på en flip</a:t>
            </a:r>
          </a:p>
          <a:p>
            <a:pPr marL="406004" indent="-134541">
              <a:lnSpc>
                <a:spcPct val="120000"/>
              </a:lnSpc>
            </a:pPr>
            <a:endParaRPr lang="da-DK" sz="1425" dirty="0"/>
          </a:p>
          <a:p>
            <a:pPr marL="406004" indent="-134541">
              <a:lnSpc>
                <a:spcPct val="120000"/>
              </a:lnSpc>
            </a:pPr>
            <a:r>
              <a:rPr lang="da-DK" sz="1425" dirty="0"/>
              <a:t>Gruppe 2: Diskuter jeres svar på spørgsmålene på næste slide. Start med spørgsmål 2. Noter på en flip</a:t>
            </a:r>
          </a:p>
          <a:p>
            <a:pPr marL="406004" indent="-134541">
              <a:lnSpc>
                <a:spcPct val="120000"/>
              </a:lnSpc>
            </a:pPr>
            <a:endParaRPr lang="da-DK" sz="1425" dirty="0"/>
          </a:p>
          <a:p>
            <a:pPr marL="406004" indent="-134541">
              <a:lnSpc>
                <a:spcPct val="120000"/>
              </a:lnSpc>
            </a:pPr>
            <a:r>
              <a:rPr lang="da-DK" sz="1425" dirty="0"/>
              <a:t>Gruppe 3: Diskuter jeres svar på spørgsmålene på næste slide. Start med spørgsmål 3. Noter på en flip</a:t>
            </a:r>
          </a:p>
          <a:p>
            <a:pPr>
              <a:lnSpc>
                <a:spcPct val="120000"/>
              </a:lnSpc>
            </a:pPr>
            <a:endParaRPr lang="da-DK" dirty="0"/>
          </a:p>
          <a:p>
            <a:pPr>
              <a:lnSpc>
                <a:spcPct val="120000"/>
              </a:lnSpc>
            </a:pPr>
            <a:endParaRPr lang="da-DK" dirty="0"/>
          </a:p>
          <a:p>
            <a:pPr>
              <a:lnSpc>
                <a:spcPct val="120000"/>
              </a:lnSpc>
            </a:pPr>
            <a:endParaRPr lang="da-DK" dirty="0"/>
          </a:p>
        </p:txBody>
      </p:sp>
      <p:sp>
        <p:nvSpPr>
          <p:cNvPr id="2" name="Pladsholder til indhold 1"/>
          <p:cNvSpPr>
            <a:spLocks noGrp="1"/>
          </p:cNvSpPr>
          <p:nvPr>
            <p:ph sz="quarter" idx="13"/>
          </p:nvPr>
        </p:nvSpPr>
        <p:spPr/>
        <p:txBody>
          <a:bodyPr/>
          <a:lstStyle/>
          <a:p>
            <a:pPr marL="257175" indent="-257175">
              <a:lnSpc>
                <a:spcPct val="120000"/>
              </a:lnSpc>
              <a:buAutoNum type="arabicPeriod" startAt="2"/>
            </a:pPr>
            <a:r>
              <a:rPr lang="da-DK" dirty="0"/>
              <a:t>Præsentation i plenum (30 min.)</a:t>
            </a:r>
          </a:p>
          <a:p>
            <a:pPr marL="257175" indent="-257175">
              <a:lnSpc>
                <a:spcPct val="120000"/>
              </a:lnSpc>
              <a:buAutoNum type="arabicPeriod" startAt="2"/>
            </a:pPr>
            <a:endParaRPr lang="da-DK" dirty="0"/>
          </a:p>
          <a:p>
            <a:pPr marL="257175" indent="-257175">
              <a:lnSpc>
                <a:spcPct val="120000"/>
              </a:lnSpc>
              <a:buAutoNum type="arabicPeriod" startAt="2"/>
            </a:pPr>
            <a:r>
              <a:rPr lang="da-DK" dirty="0"/>
              <a:t>Diskussion og fælles konklusion vedr. hvert af spørgsmålene 1-3 </a:t>
            </a:r>
            <a:br>
              <a:rPr lang="da-DK" dirty="0"/>
            </a:br>
            <a:r>
              <a:rPr lang="da-DK" dirty="0"/>
              <a:t>(30 min.)</a:t>
            </a:r>
          </a:p>
          <a:p>
            <a:endParaRPr lang="da-DK" dirty="0"/>
          </a:p>
        </p:txBody>
      </p:sp>
      <p:sp>
        <p:nvSpPr>
          <p:cNvPr id="4" name="Pladsholder til diasnummer 3"/>
          <p:cNvSpPr>
            <a:spLocks noGrp="1"/>
          </p:cNvSpPr>
          <p:nvPr>
            <p:ph type="sldNum" sz="quarter" idx="12"/>
          </p:nvPr>
        </p:nvSpPr>
        <p:spPr/>
        <p:txBody>
          <a:bodyPr/>
          <a:lstStyle/>
          <a:p>
            <a:fld id="{BFF3CFDD-2D56-4519-B779-BFFEF2995BE6}" type="slidenum">
              <a:rPr lang="da-DK" smtClean="0"/>
              <a:pPr/>
              <a:t>52</a:t>
            </a:fld>
            <a:endParaRPr lang="da-DK" dirty="0"/>
          </a:p>
        </p:txBody>
      </p:sp>
      <p:pic>
        <p:nvPicPr>
          <p:cNvPr id="2050" name="Picture 2" descr="Mennesker, Gruppe, Venner">
            <a:extLst>
              <a:ext uri="{FF2B5EF4-FFF2-40B4-BE49-F238E27FC236}">
                <a16:creationId xmlns:a16="http://schemas.microsoft.com/office/drawing/2014/main" id="{88452705-4D8F-4056-B07D-385141033E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3798" y="3723878"/>
            <a:ext cx="1660650" cy="11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808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6624736" cy="1404000"/>
          </a:xfrm>
        </p:spPr>
        <p:txBody>
          <a:bodyPr>
            <a:normAutofit/>
          </a:bodyPr>
          <a:lstStyle/>
          <a:p>
            <a:r>
              <a:rPr lang="da-DK" dirty="0"/>
              <a:t>Trin 7:</a:t>
            </a:r>
            <a:br>
              <a:rPr lang="da-DK" dirty="0"/>
            </a:br>
            <a:r>
              <a:rPr lang="da-DK" dirty="0"/>
              <a:t>Hvordan skaber vi overblik over teamets grundlag og aftaler?</a:t>
            </a:r>
          </a:p>
        </p:txBody>
      </p:sp>
      <p:sp>
        <p:nvSpPr>
          <p:cNvPr id="3" name="Undertitel 2">
            <a:extLst>
              <a:ext uri="{FF2B5EF4-FFF2-40B4-BE49-F238E27FC236}">
                <a16:creationId xmlns:a16="http://schemas.microsoft.com/office/drawing/2014/main" id="{A9E52F85-B5F0-4DCD-8AE9-1E061B4C4F08}"/>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221936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95486"/>
            <a:ext cx="8341096" cy="675000"/>
          </a:xfrm>
        </p:spPr>
        <p:txBody>
          <a:bodyPr anchor="t">
            <a:normAutofit fontScale="90000"/>
          </a:bodyPr>
          <a:lstStyle/>
          <a:p>
            <a:r>
              <a:rPr lang="da-DK" dirty="0"/>
              <a:t>Samarbejdskontrakten</a:t>
            </a:r>
            <a:br>
              <a:rPr lang="da-DK" dirty="0"/>
            </a:br>
            <a:r>
              <a:rPr lang="da-DK" sz="1800" dirty="0"/>
              <a:t>Opsummering</a:t>
            </a:r>
            <a:endParaRPr lang="da-DK" dirty="0"/>
          </a:p>
        </p:txBody>
      </p:sp>
      <p:graphicFrame>
        <p:nvGraphicFramePr>
          <p:cNvPr id="7" name="Pladsholder til indhold 3"/>
          <p:cNvGraphicFramePr>
            <a:graphicFrameLocks/>
          </p:cNvGraphicFramePr>
          <p:nvPr>
            <p:extLst>
              <p:ext uri="{D42A27DB-BD31-4B8C-83A1-F6EECF244321}">
                <p14:modId xmlns:p14="http://schemas.microsoft.com/office/powerpoint/2010/main" val="2796372248"/>
              </p:ext>
            </p:extLst>
          </p:nvPr>
        </p:nvGraphicFramePr>
        <p:xfrm>
          <a:off x="611560" y="915566"/>
          <a:ext cx="7704856" cy="3887395"/>
        </p:xfrm>
        <a:graphic>
          <a:graphicData uri="http://schemas.openxmlformats.org/drawingml/2006/table">
            <a:tbl>
              <a:tblPr firstRow="1" bandRow="1">
                <a:tableStyleId>{5C22544A-7EE6-4342-B048-85BDC9FD1C3A}</a:tableStyleId>
              </a:tblPr>
              <a:tblGrid>
                <a:gridCol w="1724982">
                  <a:extLst>
                    <a:ext uri="{9D8B030D-6E8A-4147-A177-3AD203B41FA5}">
                      <a16:colId xmlns:a16="http://schemas.microsoft.com/office/drawing/2014/main" val="20000"/>
                    </a:ext>
                  </a:extLst>
                </a:gridCol>
                <a:gridCol w="5979874">
                  <a:extLst>
                    <a:ext uri="{9D8B030D-6E8A-4147-A177-3AD203B41FA5}">
                      <a16:colId xmlns:a16="http://schemas.microsoft.com/office/drawing/2014/main" val="20001"/>
                    </a:ext>
                  </a:extLst>
                </a:gridCol>
              </a:tblGrid>
              <a:tr h="317771">
                <a:tc gridSpan="2">
                  <a:txBody>
                    <a:bodyPr/>
                    <a:lstStyle/>
                    <a:p>
                      <a:r>
                        <a:rPr lang="da-DK" sz="1800" b="1" dirty="0"/>
                        <a:t>Aftale om </a:t>
                      </a:r>
                      <a:r>
                        <a:rPr lang="da-DK" sz="1800" b="1" baseline="0" dirty="0"/>
                        <a:t>samarbejde</a:t>
                      </a:r>
                      <a:endParaRPr lang="da-DK" sz="1800" b="1" dirty="0"/>
                    </a:p>
                  </a:txBody>
                  <a:tcPr marL="60531" marR="60531" marT="30266" marB="30266"/>
                </a:tc>
                <a:tc hMerge="1">
                  <a:txBody>
                    <a:bodyPr/>
                    <a:lstStyle/>
                    <a:p>
                      <a:endParaRPr lang="da-DK"/>
                    </a:p>
                  </a:txBody>
                  <a:tcPr/>
                </a:tc>
                <a:extLst>
                  <a:ext uri="{0D108BD9-81ED-4DB2-BD59-A6C34878D82A}">
                    <a16:rowId xmlns:a16="http://schemas.microsoft.com/office/drawing/2014/main" val="10000"/>
                  </a:ext>
                </a:extLst>
              </a:tr>
              <a:tr h="867349">
                <a:tc>
                  <a:txBody>
                    <a:bodyPr/>
                    <a:lstStyle/>
                    <a:p>
                      <a:r>
                        <a:rPr lang="da-DK" sz="1400"/>
                        <a:t>Retning </a:t>
                      </a:r>
                    </a:p>
                  </a:txBody>
                  <a:tcPr marL="60531" marR="60531" marT="30266" marB="30266"/>
                </a:tc>
                <a:tc>
                  <a:txBody>
                    <a:bodyPr/>
                    <a:lstStyle/>
                    <a:p>
                      <a:pPr marL="285750" indent="-285750">
                        <a:buFont typeface="Wingdings" pitchFamily="2" charset="2"/>
                        <a:buChar char="§"/>
                      </a:pPr>
                      <a:r>
                        <a:rPr lang="da-DK" sz="1400" dirty="0"/>
                        <a:t>Mission</a:t>
                      </a:r>
                    </a:p>
                    <a:p>
                      <a:pPr marL="285750" indent="-285750">
                        <a:buFont typeface="Wingdings" pitchFamily="2" charset="2"/>
                        <a:buChar char="§"/>
                      </a:pPr>
                      <a:r>
                        <a:rPr lang="da-DK" sz="1400" dirty="0"/>
                        <a:t>Mål – afdeling &amp; team</a:t>
                      </a:r>
                    </a:p>
                    <a:p>
                      <a:pPr marL="285750" indent="-285750">
                        <a:buFont typeface="Wingdings" pitchFamily="2" charset="2"/>
                        <a:buChar char="§"/>
                      </a:pPr>
                      <a:r>
                        <a:rPr lang="da-DK" sz="1400" dirty="0"/>
                        <a:t>Succeskriterier </a:t>
                      </a:r>
                    </a:p>
                    <a:p>
                      <a:pPr marL="285750" indent="-285750">
                        <a:buFont typeface="Wingdings" pitchFamily="2" charset="2"/>
                        <a:buChar char="§"/>
                      </a:pPr>
                      <a:r>
                        <a:rPr lang="da-DK" sz="1400" dirty="0"/>
                        <a:t>Hvordan følger vi op på mål?</a:t>
                      </a:r>
                    </a:p>
                  </a:txBody>
                  <a:tcPr marL="60531" marR="60531" marT="30266" marB="30266"/>
                </a:tc>
                <a:extLst>
                  <a:ext uri="{0D108BD9-81ED-4DB2-BD59-A6C34878D82A}">
                    <a16:rowId xmlns:a16="http://schemas.microsoft.com/office/drawing/2014/main" val="10001"/>
                  </a:ext>
                </a:extLst>
              </a:tr>
              <a:tr h="1474777">
                <a:tc>
                  <a:txBody>
                    <a:bodyPr/>
                    <a:lstStyle/>
                    <a:p>
                      <a:r>
                        <a:rPr lang="da-DK" sz="1400" err="1"/>
                        <a:t>Alignment</a:t>
                      </a:r>
                      <a:endParaRPr lang="da-DK" sz="1400"/>
                    </a:p>
                  </a:txBody>
                  <a:tcPr marL="60531" marR="60531" marT="30266" marB="30266"/>
                </a:tc>
                <a:tc>
                  <a:txBody>
                    <a:bodyPr/>
                    <a:lstStyle/>
                    <a:p>
                      <a:pPr marL="285750" indent="-285750">
                        <a:buFont typeface="Wingdings" pitchFamily="2" charset="2"/>
                        <a:buChar char="§"/>
                      </a:pPr>
                      <a:r>
                        <a:rPr lang="da-DK" sz="1400" dirty="0"/>
                        <a:t>Hvilke opgaver har vi i dette team?</a:t>
                      </a:r>
                    </a:p>
                    <a:p>
                      <a:pPr marL="285750" indent="-285750">
                        <a:buFont typeface="Wingdings" pitchFamily="2" charset="2"/>
                        <a:buChar char="§"/>
                      </a:pPr>
                      <a:r>
                        <a:rPr lang="da-DK" sz="1400" dirty="0"/>
                        <a:t>Roller og ansvar</a:t>
                      </a:r>
                    </a:p>
                    <a:p>
                      <a:pPr marL="285750" indent="-285750">
                        <a:buFont typeface="Wingdings" pitchFamily="2" charset="2"/>
                        <a:buChar char="§"/>
                      </a:pPr>
                      <a:r>
                        <a:rPr lang="da-DK" sz="1400" dirty="0"/>
                        <a:t>Fælles processer: Hvordan løses opgaver?</a:t>
                      </a:r>
                    </a:p>
                    <a:p>
                      <a:pPr marL="285750" indent="-285750">
                        <a:buFont typeface="Wingdings" pitchFamily="2" charset="2"/>
                        <a:buChar char="§"/>
                      </a:pPr>
                      <a:r>
                        <a:rPr lang="da-DK" sz="1400" dirty="0"/>
                        <a:t>Fælles værktøjer:</a:t>
                      </a:r>
                      <a:r>
                        <a:rPr lang="da-DK" sz="1400" baseline="0" dirty="0"/>
                        <a:t> Hvordan kommunikeres der?</a:t>
                      </a:r>
                    </a:p>
                    <a:p>
                      <a:pPr marL="285750" indent="-285750">
                        <a:buFont typeface="Wingdings" pitchFamily="2" charset="2"/>
                        <a:buChar char="§"/>
                      </a:pPr>
                      <a:r>
                        <a:rPr lang="da-DK" sz="1400" baseline="0" dirty="0"/>
                        <a:t>Samarbejde: Hvor meget forventer vi at rejse? - og hvornår kan jeg kontakte en kollega?</a:t>
                      </a:r>
                    </a:p>
                    <a:p>
                      <a:pPr marL="285750" indent="-285750">
                        <a:buFont typeface="Wingdings" pitchFamily="2" charset="2"/>
                        <a:buChar char="§"/>
                      </a:pPr>
                      <a:r>
                        <a:rPr lang="da-DK" sz="1400" baseline="0" dirty="0"/>
                        <a:t>Dokumentation og arkivering</a:t>
                      </a:r>
                      <a:endParaRPr lang="da-DK" sz="1400" dirty="0"/>
                    </a:p>
                  </a:txBody>
                  <a:tcPr marL="60531" marR="60531" marT="30266" marB="30266"/>
                </a:tc>
                <a:extLst>
                  <a:ext uri="{0D108BD9-81ED-4DB2-BD59-A6C34878D82A}">
                    <a16:rowId xmlns:a16="http://schemas.microsoft.com/office/drawing/2014/main" val="10002"/>
                  </a:ext>
                </a:extLst>
              </a:tr>
              <a:tr h="1084519">
                <a:tc>
                  <a:txBody>
                    <a:bodyPr/>
                    <a:lstStyle/>
                    <a:p>
                      <a:r>
                        <a:rPr lang="da-DK" sz="1400"/>
                        <a:t>Engagement</a:t>
                      </a:r>
                    </a:p>
                  </a:txBody>
                  <a:tcPr marL="60531" marR="60531" marT="30266" marB="30266"/>
                </a:tc>
                <a:tc>
                  <a:txBody>
                    <a:bodyPr/>
                    <a:lstStyle/>
                    <a:p>
                      <a:pPr marL="285750" indent="-285750">
                        <a:buFont typeface="Wingdings" pitchFamily="2" charset="2"/>
                        <a:buChar char="§"/>
                      </a:pPr>
                      <a:r>
                        <a:rPr lang="da-DK" sz="1400" dirty="0"/>
                        <a:t>Teamværdier og -forventninger</a:t>
                      </a:r>
                      <a:r>
                        <a:rPr lang="da-DK" sz="1400" baseline="0" dirty="0"/>
                        <a:t> til hinandens adfærd:</a:t>
                      </a:r>
                    </a:p>
                    <a:p>
                      <a:pPr marL="542925" indent="-285750">
                        <a:buFont typeface="Wingdings" pitchFamily="2" charset="2"/>
                        <a:buChar char="§"/>
                      </a:pPr>
                      <a:r>
                        <a:rPr lang="da-DK" sz="1400" dirty="0"/>
                        <a:t>”hvordan gør vi tingene</a:t>
                      </a:r>
                      <a:r>
                        <a:rPr lang="da-DK" sz="1400" baseline="0" dirty="0"/>
                        <a:t> her?”</a:t>
                      </a:r>
                    </a:p>
                    <a:p>
                      <a:pPr marL="542925" indent="-285750">
                        <a:buFont typeface="Wingdings" pitchFamily="2" charset="2"/>
                        <a:buChar char="§"/>
                      </a:pPr>
                      <a:r>
                        <a:rPr lang="da-DK" sz="1400" baseline="0" dirty="0"/>
                        <a:t>”hvordan netværker vi?”</a:t>
                      </a:r>
                    </a:p>
                    <a:p>
                      <a:pPr marL="542925" indent="-285750">
                        <a:buFont typeface="Wingdings" pitchFamily="2" charset="2"/>
                        <a:buChar char="§"/>
                      </a:pPr>
                      <a:r>
                        <a:rPr lang="da-DK" sz="1400" baseline="0" dirty="0"/>
                        <a:t>”hvordan sikrer vi loyalitet?”</a:t>
                      </a:r>
                      <a:endParaRPr lang="da-DK" sz="1400" dirty="0"/>
                    </a:p>
                  </a:txBody>
                  <a:tcPr marL="60531" marR="60531" marT="30266" marB="30266"/>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06809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indhold 3"/>
          <p:cNvSpPr>
            <a:spLocks noGrp="1"/>
          </p:cNvSpPr>
          <p:nvPr>
            <p:ph sz="quarter" idx="13"/>
          </p:nvPr>
        </p:nvSpPr>
        <p:spPr/>
        <p:txBody>
          <a:bodyPr/>
          <a:lstStyle/>
          <a:p>
            <a:endParaRPr lang="da-DK"/>
          </a:p>
        </p:txBody>
      </p:sp>
      <p:sp>
        <p:nvSpPr>
          <p:cNvPr id="5" name="Pladsholder til billede 4"/>
          <p:cNvSpPr>
            <a:spLocks noGrp="1"/>
          </p:cNvSpPr>
          <p:nvPr>
            <p:ph type="pic" sz="quarter" idx="15"/>
          </p:nvPr>
        </p:nvSpPr>
        <p:spPr/>
      </p:sp>
      <p:pic>
        <p:nvPicPr>
          <p:cNvPr id="1026" name="Picture 2" descr="Papir, Rodet, Noter, Abstrakt, Papirarbejde, Dokumenter"/>
          <p:cNvPicPr>
            <a:picLocks noChangeAspect="1" noChangeArrowheads="1"/>
          </p:cNvPicPr>
          <p:nvPr/>
        </p:nvPicPr>
        <p:blipFill rotWithShape="1">
          <a:blip r:embed="rId2">
            <a:extLst>
              <a:ext uri="{28A0092B-C50C-407E-A947-70E740481C1C}">
                <a14:useLocalDpi xmlns:a14="http://schemas.microsoft.com/office/drawing/2010/main" val="0"/>
              </a:ext>
            </a:extLst>
          </a:blip>
          <a:srcRect b="8855"/>
          <a:stretch/>
        </p:blipFill>
        <p:spPr bwMode="auto">
          <a:xfrm>
            <a:off x="0" y="0"/>
            <a:ext cx="9144000" cy="4688036"/>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p:cNvSpPr txBox="1"/>
          <p:nvPr/>
        </p:nvSpPr>
        <p:spPr>
          <a:xfrm rot="608310">
            <a:off x="4268035" y="1749525"/>
            <a:ext cx="2185727" cy="830997"/>
          </a:xfrm>
          <a:prstGeom prst="rect">
            <a:avLst/>
          </a:prstGeom>
          <a:noFill/>
        </p:spPr>
        <p:txBody>
          <a:bodyPr wrap="none" rtlCol="0">
            <a:spAutoFit/>
          </a:bodyPr>
          <a:lstStyle/>
          <a:p>
            <a:r>
              <a:rPr lang="da-DK" sz="2400" dirty="0"/>
              <a:t>Refleksioner </a:t>
            </a:r>
          </a:p>
          <a:p>
            <a:r>
              <a:rPr lang="da-DK" sz="2400" dirty="0"/>
              <a:t>fra dagen …</a:t>
            </a:r>
          </a:p>
        </p:txBody>
      </p:sp>
    </p:spTree>
    <p:extLst>
      <p:ext uri="{BB962C8B-B14F-4D97-AF65-F5344CB8AC3E}">
        <p14:creationId xmlns:p14="http://schemas.microsoft.com/office/powerpoint/2010/main" val="4214199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Velkommen til dag 2</a:t>
            </a:r>
          </a:p>
        </p:txBody>
      </p:sp>
      <p:sp>
        <p:nvSpPr>
          <p:cNvPr id="3" name="Undertitel 2"/>
          <p:cNvSpPr>
            <a:spLocks noGrp="1"/>
          </p:cNvSpPr>
          <p:nvPr>
            <p:ph type="subTitle" idx="1"/>
          </p:nvPr>
        </p:nvSpPr>
        <p:spPr/>
        <p:txBody>
          <a:bodyPr>
            <a:normAutofit fontScale="25000" lnSpcReduction="20000"/>
          </a:bodyPr>
          <a:lstStyle/>
          <a:p>
            <a:r>
              <a:rPr lang="da-DK" sz="4800" dirty="0"/>
              <a:t>Udvikling af ledergruppen</a:t>
            </a:r>
          </a:p>
          <a:p>
            <a:endParaRPr lang="da-DK" dirty="0"/>
          </a:p>
        </p:txBody>
      </p:sp>
      <p:sp>
        <p:nvSpPr>
          <p:cNvPr id="4" name="Pladsholder til billede 3"/>
          <p:cNvSpPr>
            <a:spLocks noGrp="1"/>
          </p:cNvSpPr>
          <p:nvPr>
            <p:ph type="pic" sz="quarter" idx="15"/>
          </p:nvPr>
        </p:nvSpPr>
        <p:spPr/>
      </p:sp>
    </p:spTree>
    <p:extLst>
      <p:ext uri="{BB962C8B-B14F-4D97-AF65-F5344CB8AC3E}">
        <p14:creationId xmlns:p14="http://schemas.microsoft.com/office/powerpoint/2010/main" val="3850279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Tanker siden i går?</a:t>
            </a:r>
          </a:p>
        </p:txBody>
      </p:sp>
      <p:sp>
        <p:nvSpPr>
          <p:cNvPr id="5" name="Pladsholder til billede 4"/>
          <p:cNvSpPr>
            <a:spLocks noGrp="1"/>
          </p:cNvSpPr>
          <p:nvPr>
            <p:ph type="pic" sz="quarter" idx="15"/>
          </p:nvPr>
        </p:nvSpPr>
        <p:spPr/>
      </p:sp>
      <p:sp>
        <p:nvSpPr>
          <p:cNvPr id="7" name="Pladsholder til indhold 2"/>
          <p:cNvSpPr txBox="1">
            <a:spLocks/>
          </p:cNvSpPr>
          <p:nvPr/>
        </p:nvSpPr>
        <p:spPr>
          <a:xfrm>
            <a:off x="756000" y="1627200"/>
            <a:ext cx="3673124" cy="4525963"/>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p:txBody>
      </p:sp>
      <p:sp>
        <p:nvSpPr>
          <p:cNvPr id="8" name="Pladsholder til indhold 1"/>
          <p:cNvSpPr txBox="1">
            <a:spLocks/>
          </p:cNvSpPr>
          <p:nvPr/>
        </p:nvSpPr>
        <p:spPr>
          <a:xfrm>
            <a:off x="4716424" y="1627200"/>
            <a:ext cx="3672000" cy="4525200"/>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p:txBody>
      </p:sp>
      <p:pic>
        <p:nvPicPr>
          <p:cNvPr id="9" name="Picture 2" descr="Mælkebøtte, Farverige, Farvet, Farveændring, Pop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512" y="936312"/>
            <a:ext cx="9183712" cy="374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90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a:t>Introduktion til Jungs Typeindeks - JTI</a:t>
            </a:r>
          </a:p>
        </p:txBody>
      </p:sp>
      <p:sp>
        <p:nvSpPr>
          <p:cNvPr id="8" name="Undertitel 7"/>
          <p:cNvSpPr>
            <a:spLocks noGrp="1"/>
          </p:cNvSpPr>
          <p:nvPr>
            <p:ph type="subTitle" idx="1"/>
          </p:nvPr>
        </p:nvSpPr>
        <p:spPr/>
        <p:txBody>
          <a:bodyPr>
            <a:normAutofit fontScale="25000" lnSpcReduction="20000"/>
          </a:bodyPr>
          <a:lstStyle/>
          <a:p>
            <a:r>
              <a:rPr lang="da-DK" sz="4800" dirty="0"/>
              <a:t>Udvikling af ledergruppen</a:t>
            </a:r>
          </a:p>
          <a:p>
            <a:endParaRPr lang="da-DK" dirty="0"/>
          </a:p>
        </p:txBody>
      </p:sp>
      <p:sp>
        <p:nvSpPr>
          <p:cNvPr id="9" name="Pladsholder til billede 8"/>
          <p:cNvSpPr>
            <a:spLocks noGrp="1"/>
          </p:cNvSpPr>
          <p:nvPr>
            <p:ph type="pic" sz="quarter" idx="15"/>
          </p:nvPr>
        </p:nvSpPr>
        <p:spPr/>
      </p:sp>
    </p:spTree>
    <p:extLst>
      <p:ext uri="{BB962C8B-B14F-4D97-AF65-F5344CB8AC3E}">
        <p14:creationId xmlns:p14="http://schemas.microsoft.com/office/powerpoint/2010/main" val="4092469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noAutofit/>
          </a:bodyPr>
          <a:lstStyle/>
          <a:p>
            <a:r>
              <a:rPr lang="da-DK" sz="1800" dirty="0"/>
              <a:t>JTI – Jungiansk typeindeks</a:t>
            </a:r>
            <a:br>
              <a:rPr lang="da-DK" sz="1800" dirty="0"/>
            </a:br>
            <a:br>
              <a:rPr lang="da-DK" sz="1800" dirty="0"/>
            </a:br>
            <a:endParaRPr lang="da-DK" sz="1050" dirty="0"/>
          </a:p>
        </p:txBody>
      </p:sp>
      <p:sp>
        <p:nvSpPr>
          <p:cNvPr id="4" name="Undertitel 3">
            <a:extLst>
              <a:ext uri="{FF2B5EF4-FFF2-40B4-BE49-F238E27FC236}">
                <a16:creationId xmlns:a16="http://schemas.microsoft.com/office/drawing/2014/main" id="{60557C67-17C0-4C35-9A4F-2A1B4063F31F}"/>
              </a:ext>
            </a:extLst>
          </p:cNvPr>
          <p:cNvSpPr>
            <a:spLocks noGrp="1"/>
          </p:cNvSpPr>
          <p:nvPr>
            <p:ph type="subTitle" idx="1"/>
          </p:nvPr>
        </p:nvSpPr>
        <p:spPr/>
        <p:txBody>
          <a:bodyPr>
            <a:normAutofit fontScale="77500" lnSpcReduction="20000"/>
          </a:bodyPr>
          <a:lstStyle/>
          <a:p>
            <a:endParaRPr lang="da-DK"/>
          </a:p>
        </p:txBody>
      </p:sp>
      <p:sp>
        <p:nvSpPr>
          <p:cNvPr id="2" name="AutoShape 2" descr="Billedresultat for baned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6" name="AutoShape 4" descr="Billedresultat for baned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7" name="AutoShape 6" descr="Billedresultat for baned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8" name="AutoShape 8" descr="Billedresultat for baned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9" name="AutoShape 2" descr="Billedresultat for dsj malergrupp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10" name="AutoShape 4" descr="Billedresultat for dsj malergrupp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291109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 r="344" b="23900"/>
          <a:stretch/>
        </p:blipFill>
        <p:spPr bwMode="auto">
          <a:xfrm>
            <a:off x="-31526" y="-10666"/>
            <a:ext cx="9175526" cy="46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pPr algn="l"/>
            <a:r>
              <a:rPr lang="da-DK" sz="3600" dirty="0"/>
              <a:t>  Formål</a:t>
            </a:r>
          </a:p>
        </p:txBody>
      </p:sp>
      <p:sp>
        <p:nvSpPr>
          <p:cNvPr id="5" name="Pladsholder til billede 4"/>
          <p:cNvSpPr>
            <a:spLocks noGrp="1"/>
          </p:cNvSpPr>
          <p:nvPr>
            <p:ph type="pic" sz="quarter" idx="15"/>
          </p:nvPr>
        </p:nvSpPr>
        <p:spPr/>
      </p:sp>
      <p:sp>
        <p:nvSpPr>
          <p:cNvPr id="8" name="Pladsholder til indhold 2"/>
          <p:cNvSpPr txBox="1">
            <a:spLocks/>
          </p:cNvSpPr>
          <p:nvPr/>
        </p:nvSpPr>
        <p:spPr>
          <a:xfrm>
            <a:off x="756000" y="985834"/>
            <a:ext cx="3673124" cy="3960439"/>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800" dirty="0">
                <a:solidFill>
                  <a:srgbClr val="000000"/>
                </a:solidFill>
              </a:rPr>
              <a:t>Et opdateret teoretisk fundament for udvikling af ledergrupper</a:t>
            </a:r>
            <a:br>
              <a:rPr lang="da-DK" sz="1800" dirty="0">
                <a:solidFill>
                  <a:srgbClr val="000000"/>
                </a:solidFill>
              </a:rPr>
            </a:br>
            <a:endParaRPr lang="da-DK" sz="1800" dirty="0">
              <a:solidFill>
                <a:srgbClr val="000000"/>
              </a:solidFill>
            </a:endParaRPr>
          </a:p>
          <a:p>
            <a:pPr>
              <a:buClr>
                <a:srgbClr val="464156"/>
              </a:buClr>
              <a:defRPr/>
            </a:pPr>
            <a:r>
              <a:rPr lang="da-DK" sz="1800" dirty="0">
                <a:solidFill>
                  <a:srgbClr val="000000"/>
                </a:solidFill>
              </a:rPr>
              <a:t>Dybere indsigt i dine egne styrker og udfordringer som leder af ledergruppe</a:t>
            </a:r>
            <a:br>
              <a:rPr lang="da-DK" sz="1800" dirty="0">
                <a:solidFill>
                  <a:srgbClr val="000000"/>
                </a:solidFill>
              </a:rPr>
            </a:br>
            <a:endParaRPr lang="da-DK" sz="1800" dirty="0">
              <a:solidFill>
                <a:srgbClr val="000000"/>
              </a:solidFill>
            </a:endParaRPr>
          </a:p>
          <a:p>
            <a:pPr>
              <a:buClr>
                <a:srgbClr val="464156"/>
              </a:buClr>
              <a:defRPr/>
            </a:pPr>
            <a:r>
              <a:rPr lang="da-DK" sz="1800" dirty="0">
                <a:solidFill>
                  <a:srgbClr val="000000"/>
                </a:solidFill>
              </a:rPr>
              <a:t>Inspiration fra andre ledere, der arbejder med at udvikle deres ledergruppe</a:t>
            </a:r>
            <a:br>
              <a:rPr lang="da-DK" dirty="0">
                <a:solidFill>
                  <a:srgbClr val="000000"/>
                </a:solidFill>
              </a:rPr>
            </a:br>
            <a:endParaRPr lang="da-DK" dirty="0">
              <a:solidFill>
                <a:srgbClr val="000000"/>
              </a:solidFill>
            </a:endParaRPr>
          </a:p>
        </p:txBody>
      </p:sp>
      <p:sp>
        <p:nvSpPr>
          <p:cNvPr id="9" name="Pladsholder til indhold 3"/>
          <p:cNvSpPr txBox="1">
            <a:spLocks/>
          </p:cNvSpPr>
          <p:nvPr/>
        </p:nvSpPr>
        <p:spPr>
          <a:xfrm>
            <a:off x="4698000" y="985833"/>
            <a:ext cx="3672000" cy="3960440"/>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pPr>
            <a:r>
              <a:rPr lang="da-DK" sz="1800" dirty="0">
                <a:solidFill>
                  <a:srgbClr val="000000"/>
                </a:solidFill>
              </a:rPr>
              <a:t>Konkrete værkværktøjer der kan være en hjælp ift. udvikling af din ledergruppe</a:t>
            </a:r>
          </a:p>
          <a:p>
            <a:pPr>
              <a:buClr>
                <a:srgbClr val="464156"/>
              </a:buClr>
            </a:pPr>
            <a:endParaRPr lang="da-DK" sz="1800" dirty="0">
              <a:solidFill>
                <a:srgbClr val="000000"/>
              </a:solidFill>
            </a:endParaRPr>
          </a:p>
          <a:p>
            <a:pPr>
              <a:buClr>
                <a:srgbClr val="464156"/>
              </a:buClr>
              <a:defRPr/>
            </a:pPr>
            <a:r>
              <a:rPr lang="da-DK" sz="1800" dirty="0">
                <a:solidFill>
                  <a:srgbClr val="000000"/>
                </a:solidFill>
              </a:rPr>
              <a:t>Et udviklende netværk med andre i samme situation som dig selv.</a:t>
            </a:r>
          </a:p>
          <a:p>
            <a:pPr>
              <a:buClr>
                <a:srgbClr val="464156"/>
              </a:buClr>
              <a:defRPr/>
            </a:pPr>
            <a:endParaRPr lang="da-DK" dirty="0">
              <a:solidFill>
                <a:srgbClr val="000000"/>
              </a:solidFill>
            </a:endParaRPr>
          </a:p>
        </p:txBody>
      </p:sp>
    </p:spTree>
    <p:extLst>
      <p:ext uri="{BB962C8B-B14F-4D97-AF65-F5344CB8AC3E}">
        <p14:creationId xmlns:p14="http://schemas.microsoft.com/office/powerpoint/2010/main" val="843633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p:cNvGrpSpPr/>
          <p:nvPr/>
        </p:nvGrpSpPr>
        <p:grpSpPr>
          <a:xfrm>
            <a:off x="13428984" y="123478"/>
            <a:ext cx="3960428" cy="3960440"/>
            <a:chOff x="6592644" y="123478"/>
            <a:chExt cx="1980000" cy="3960440"/>
          </a:xfrm>
        </p:grpSpPr>
        <p:sp>
          <p:nvSpPr>
            <p:cNvPr id="6" name="Tekstboks 5"/>
            <p:cNvSpPr txBox="1"/>
            <p:nvPr/>
          </p:nvSpPr>
          <p:spPr>
            <a:xfrm>
              <a:off x="6592644" y="123478"/>
              <a:ext cx="1980000" cy="576064"/>
            </a:xfrm>
            <a:prstGeom prst="rect">
              <a:avLst/>
            </a:prstGeom>
            <a:solidFill>
              <a:schemeClr val="accent1"/>
            </a:solidFill>
          </p:spPr>
          <p:txBody>
            <a:bodyPr wrap="square" rtlCol="0" anchor="ctr">
              <a:noAutofit/>
            </a:bodyPr>
            <a:lstStyle/>
            <a:p>
              <a:r>
                <a:rPr lang="da-DK" sz="1200" b="1" dirty="0"/>
                <a:t>Future </a:t>
              </a:r>
              <a:r>
                <a:rPr lang="da-DK" sz="1200" b="1" dirty="0" err="1"/>
                <a:t>state</a:t>
              </a:r>
              <a:endParaRPr lang="da-DK" sz="1200" b="1" dirty="0"/>
            </a:p>
            <a:p>
              <a:r>
                <a:rPr lang="da-DK" sz="800" i="1" dirty="0"/>
                <a:t>Lederrollen som leder af kliniske ledere</a:t>
              </a:r>
            </a:p>
          </p:txBody>
        </p:sp>
        <p:sp>
          <p:nvSpPr>
            <p:cNvPr id="11" name="Tekstboks 10"/>
            <p:cNvSpPr txBox="1"/>
            <p:nvPr/>
          </p:nvSpPr>
          <p:spPr>
            <a:xfrm>
              <a:off x="6592644" y="753850"/>
              <a:ext cx="1980000" cy="1313844"/>
            </a:xfrm>
            <a:prstGeom prst="rect">
              <a:avLst/>
            </a:prstGeom>
            <a:solidFill>
              <a:schemeClr val="accent1"/>
            </a:solidFill>
          </p:spPr>
          <p:txBody>
            <a:bodyPr wrap="square" rtlCol="0">
              <a:noAutofit/>
            </a:bodyPr>
            <a:lstStyle/>
            <a:p>
              <a:r>
                <a:rPr lang="da-DK" sz="800" b="1" i="1" dirty="0"/>
                <a:t>Formålet</a:t>
              </a:r>
              <a:r>
                <a:rPr lang="da-DK" sz="800" i="1" dirty="0"/>
                <a:t> er at rammesætte ledelsesrollen blandt deltagerne – hvordan bidrager man bedst til forbedringer i Sundhedsvæsnet, og hvordan fastholdes fokus på forbedringer i egen organisation. </a:t>
              </a:r>
            </a:p>
            <a:p>
              <a:endParaRPr lang="da-DK" sz="800" i="1" dirty="0"/>
            </a:p>
            <a:p>
              <a:r>
                <a:rPr lang="da-DK" sz="800" i="1" dirty="0"/>
                <a:t>Videndeling og </a:t>
              </a:r>
              <a:r>
                <a:rPr lang="da-DK" sz="800" i="1" dirty="0" err="1"/>
                <a:t>best</a:t>
              </a:r>
              <a:r>
                <a:rPr lang="da-DK" sz="800" i="1" dirty="0"/>
                <a:t> </a:t>
              </a:r>
              <a:r>
                <a:rPr lang="da-DK" sz="800" i="1" dirty="0" err="1"/>
                <a:t>practise</a:t>
              </a:r>
              <a:endParaRPr lang="da-DK" sz="800" i="1" dirty="0"/>
            </a:p>
          </p:txBody>
        </p:sp>
        <p:sp>
          <p:nvSpPr>
            <p:cNvPr id="15" name="Tekstboks 14"/>
            <p:cNvSpPr txBox="1"/>
            <p:nvPr/>
          </p:nvSpPr>
          <p:spPr>
            <a:xfrm>
              <a:off x="6592644" y="2122450"/>
              <a:ext cx="1980000" cy="1961468"/>
            </a:xfrm>
            <a:prstGeom prst="rect">
              <a:avLst/>
            </a:prstGeom>
            <a:solidFill>
              <a:schemeClr val="accent1"/>
            </a:solidFill>
          </p:spPr>
          <p:txBody>
            <a:bodyPr wrap="square" rtlCol="0">
              <a:noAutofit/>
            </a:bodyPr>
            <a:lstStyle/>
            <a:p>
              <a:pPr>
                <a:spcBef>
                  <a:spcPts val="1200"/>
                </a:spcBef>
              </a:pPr>
              <a:r>
                <a:rPr lang="da-DK" sz="800" dirty="0"/>
                <a:t>Holdningsmobilisering</a:t>
              </a:r>
            </a:p>
            <a:p>
              <a:r>
                <a:rPr lang="da-DK" sz="800" dirty="0"/>
                <a:t>Forandringsledelse</a:t>
              </a:r>
            </a:p>
            <a:p>
              <a:pPr>
                <a:spcBef>
                  <a:spcPts val="1200"/>
                </a:spcBef>
              </a:pPr>
              <a:r>
                <a:rPr lang="da-DK" sz="800" dirty="0"/>
                <a:t>Ledelseskommunikation</a:t>
              </a:r>
            </a:p>
            <a:p>
              <a:pPr>
                <a:spcBef>
                  <a:spcPts val="1200"/>
                </a:spcBef>
              </a:pPr>
              <a:r>
                <a:rPr lang="da-DK" sz="800" dirty="0"/>
                <a:t>Brief/</a:t>
              </a:r>
              <a:r>
                <a:rPr lang="da-DK" sz="800" dirty="0" err="1"/>
                <a:t>Backbrief</a:t>
              </a:r>
              <a:endParaRPr lang="da-DK" sz="800" dirty="0"/>
            </a:p>
            <a:p>
              <a:pPr>
                <a:spcBef>
                  <a:spcPts val="1200"/>
                </a:spcBef>
              </a:pPr>
              <a:r>
                <a:rPr lang="da-DK" sz="800" dirty="0"/>
                <a:t>Synlighed og integritet</a:t>
              </a:r>
            </a:p>
            <a:p>
              <a:pPr>
                <a:spcBef>
                  <a:spcPts val="1200"/>
                </a:spcBef>
              </a:pPr>
              <a:r>
                <a:rPr lang="da-DK" sz="800" dirty="0"/>
                <a:t>Ledelse af cirkler og ekspertgrupper</a:t>
              </a:r>
            </a:p>
            <a:p>
              <a:pPr>
                <a:spcBef>
                  <a:spcPts val="1200"/>
                </a:spcBef>
              </a:pPr>
              <a:r>
                <a:rPr lang="da-DK" sz="800" dirty="0"/>
                <a:t>Eksekvering via simple </a:t>
              </a:r>
              <a:r>
                <a:rPr lang="da-DK" sz="800" dirty="0" err="1"/>
                <a:t>rules</a:t>
              </a:r>
              <a:endParaRPr lang="da-DK" sz="800" dirty="0"/>
            </a:p>
            <a:p>
              <a:pPr>
                <a:spcBef>
                  <a:spcPts val="1200"/>
                </a:spcBef>
              </a:pPr>
              <a:endParaRPr lang="da-DK" sz="800" dirty="0"/>
            </a:p>
            <a:p>
              <a:pPr>
                <a:spcBef>
                  <a:spcPts val="1200"/>
                </a:spcBef>
              </a:pPr>
              <a:r>
                <a:rPr lang="da-DK" sz="800" dirty="0"/>
                <a:t>Højt præsterende ledelsesgrupper</a:t>
              </a:r>
            </a:p>
            <a:p>
              <a:pPr>
                <a:spcBef>
                  <a:spcPts val="1200"/>
                </a:spcBef>
              </a:pPr>
              <a:endParaRPr lang="da-DK" sz="800" dirty="0"/>
            </a:p>
            <a:p>
              <a:pPr>
                <a:spcBef>
                  <a:spcPts val="1200"/>
                </a:spcBef>
              </a:pPr>
              <a:endParaRPr lang="da-DK" sz="800" dirty="0"/>
            </a:p>
            <a:p>
              <a:pPr>
                <a:spcBef>
                  <a:spcPts val="1200"/>
                </a:spcBef>
              </a:pPr>
              <a:endParaRPr lang="da-DK" sz="800" dirty="0"/>
            </a:p>
          </p:txBody>
        </p:sp>
      </p:grpSp>
      <p:graphicFrame>
        <p:nvGraphicFramePr>
          <p:cNvPr id="2" name="Tabel 1"/>
          <p:cNvGraphicFramePr>
            <a:graphicFrameLocks noGrp="1"/>
          </p:cNvGraphicFramePr>
          <p:nvPr/>
        </p:nvGraphicFramePr>
        <p:xfrm>
          <a:off x="396000" y="843558"/>
          <a:ext cx="8352464" cy="3427440"/>
        </p:xfrm>
        <a:graphic>
          <a:graphicData uri="http://schemas.openxmlformats.org/drawingml/2006/table">
            <a:tbl>
              <a:tblPr firstRow="1" bandRow="1">
                <a:tableStyleId>{5C22544A-7EE6-4342-B048-85BDC9FD1C3A}</a:tableStyleId>
              </a:tblPr>
              <a:tblGrid>
                <a:gridCol w="4176004">
                  <a:extLst>
                    <a:ext uri="{9D8B030D-6E8A-4147-A177-3AD203B41FA5}">
                      <a16:colId xmlns:a16="http://schemas.microsoft.com/office/drawing/2014/main" val="20000"/>
                    </a:ext>
                  </a:extLst>
                </a:gridCol>
                <a:gridCol w="4176460">
                  <a:extLst>
                    <a:ext uri="{9D8B030D-6E8A-4147-A177-3AD203B41FA5}">
                      <a16:colId xmlns:a16="http://schemas.microsoft.com/office/drawing/2014/main" val="20001"/>
                    </a:ext>
                  </a:extLst>
                </a:gridCol>
              </a:tblGrid>
              <a:tr h="612000">
                <a:tc>
                  <a:txBody>
                    <a:bodyPr/>
                    <a:lstStyle/>
                    <a:p>
                      <a:pPr marL="0" indent="0">
                        <a:buFont typeface="Arial" panose="020B0604020202020204" pitchFamily="34" charset="0"/>
                        <a:buNone/>
                      </a:pPr>
                      <a:r>
                        <a:rPr lang="da-DK" sz="1300" b="1" dirty="0">
                          <a:solidFill>
                            <a:schemeClr val="tx2"/>
                          </a:solidFill>
                        </a:rPr>
                        <a:t>Formål:</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Formålet med dagen, er at arbejde med </a:t>
                      </a:r>
                      <a:r>
                        <a:rPr lang="da-DK" sz="1300" b="1" i="0" u="none" strike="noStrike" kern="1200" baseline="0" dirty="0">
                          <a:solidFill>
                            <a:schemeClr val="tx1"/>
                          </a:solidFill>
                          <a:latin typeface="+mn-lt"/>
                          <a:ea typeface="+mn-ea"/>
                          <a:cs typeface="+mn-cs"/>
                        </a:rPr>
                        <a:t>forskellen i JTI profiler </a:t>
                      </a:r>
                      <a:r>
                        <a:rPr lang="da-DK" sz="1300" b="0" i="0" u="none" strike="noStrike" kern="1200" baseline="0" dirty="0">
                          <a:solidFill>
                            <a:schemeClr val="tx1"/>
                          </a:solidFill>
                          <a:latin typeface="+mn-lt"/>
                          <a:ea typeface="+mn-ea"/>
                          <a:cs typeface="+mn-cs"/>
                        </a:rPr>
                        <a:t>og betydningen for måden I agerer og kommunikerer på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det daglige. </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Den enkelte deltager får indblik i sig selv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a:t>
                      </a:r>
                      <a:r>
                        <a:rPr lang="da-DK" sz="1300" b="1" i="0" u="none" strike="noStrike" kern="1200" baseline="0" dirty="0">
                          <a:solidFill>
                            <a:schemeClr val="tx1"/>
                          </a:solidFill>
                          <a:latin typeface="+mn-lt"/>
                          <a:ea typeface="+mn-ea"/>
                          <a:cs typeface="+mn-cs"/>
                        </a:rPr>
                        <a:t>relation til andre </a:t>
                      </a:r>
                      <a:r>
                        <a:rPr lang="da-DK" sz="1300" b="0" i="0" u="none" strike="noStrike" kern="1200" baseline="0" dirty="0">
                          <a:solidFill>
                            <a:schemeClr val="tx1"/>
                          </a:solidFill>
                          <a:latin typeface="+mn-lt"/>
                          <a:ea typeface="+mn-ea"/>
                          <a:cs typeface="+mn-cs"/>
                        </a:rPr>
                        <a:t>og der oprette et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fælles sprog til grundlag for samarbejde. </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Hvilken betydning har profilen for din måde at </a:t>
                      </a:r>
                      <a:r>
                        <a:rPr lang="da-DK" sz="1300" b="1" i="0" u="none" strike="noStrike" kern="1200" baseline="0" dirty="0">
                          <a:solidFill>
                            <a:schemeClr val="tx1"/>
                          </a:solidFill>
                          <a:latin typeface="+mn-lt"/>
                          <a:ea typeface="+mn-ea"/>
                          <a:cs typeface="+mn-cs"/>
                        </a:rPr>
                        <a:t>kommunikere</a:t>
                      </a:r>
                      <a:r>
                        <a:rPr lang="da-DK" sz="1300" b="0" i="0" u="none" strike="noStrike" kern="1200" baseline="0" dirty="0">
                          <a:solidFill>
                            <a:schemeClr val="tx1"/>
                          </a:solidFill>
                          <a:latin typeface="+mn-lt"/>
                          <a:ea typeface="+mn-ea"/>
                          <a:cs typeface="+mn-cs"/>
                        </a:rPr>
                        <a:t>  og hvordan I bedst gør brug af hinanden i hverdagen.</a:t>
                      </a:r>
                    </a:p>
                  </a:txBody>
                  <a:tcPr marT="144000" marB="144000">
                    <a:lnR w="76200" cap="flat" cmpd="sng" algn="ctr">
                      <a:solidFill>
                        <a:schemeClr val="bg2"/>
                      </a:solidFill>
                      <a:prstDash val="solid"/>
                      <a:round/>
                      <a:headEnd type="none" w="med" len="med"/>
                      <a:tailEnd type="none" w="med" len="med"/>
                    </a:lnR>
                    <a:lnB w="76200" cap="flat" cmpd="sng" algn="ctr">
                      <a:solidFill>
                        <a:schemeClr val="bg2"/>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300" b="1" kern="1200" dirty="0">
                          <a:solidFill>
                            <a:schemeClr val="tx2"/>
                          </a:solidFill>
                          <a:latin typeface="+mn-lt"/>
                          <a:ea typeface="+mn-ea"/>
                          <a:cs typeface="+mn-cs"/>
                        </a:rPr>
                        <a:t>Udbytte: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300" b="1" kern="1200" dirty="0">
                        <a:solidFill>
                          <a:schemeClr val="tx2"/>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I lærer jer selv og hinanden bedre at kende.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err="1">
                          <a:solidFill>
                            <a:schemeClr val="tx1"/>
                          </a:solidFill>
                          <a:latin typeface="+mn-lt"/>
                          <a:ea typeface="+mn-ea"/>
                          <a:cs typeface="+mn-cs"/>
                        </a:rPr>
                        <a:t>AHA-oplevelser</a:t>
                      </a:r>
                      <a:r>
                        <a:rPr lang="da-DK" sz="1300" b="0" i="0" u="none" strike="noStrike" kern="1200" baseline="0" dirty="0">
                          <a:solidFill>
                            <a:schemeClr val="tx1"/>
                          </a:solidFill>
                          <a:latin typeface="+mn-lt"/>
                          <a:ea typeface="+mn-ea"/>
                          <a:cs typeface="+mn-cs"/>
                        </a:rPr>
                        <a:t> omkring hvordan forskellighed påvirker jeres samarbejdet.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Bedre og mere konstruktiv kommunikation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det daglige.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Styrke åbenhed og relationer med øget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tillid og tryghed til følge.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err="1">
                          <a:solidFill>
                            <a:schemeClr val="tx1"/>
                          </a:solidFill>
                          <a:latin typeface="+mn-lt"/>
                          <a:ea typeface="+mn-ea"/>
                          <a:cs typeface="+mn-cs"/>
                        </a:rPr>
                        <a:t>Team-building</a:t>
                      </a:r>
                      <a:r>
                        <a:rPr lang="da-DK" sz="1300" b="0" i="0" u="none" strike="noStrike" kern="1200" baseline="0" dirty="0">
                          <a:solidFill>
                            <a:schemeClr val="tx1"/>
                          </a:solidFill>
                          <a:latin typeface="+mn-lt"/>
                          <a:ea typeface="+mn-ea"/>
                          <a:cs typeface="+mn-cs"/>
                        </a:rPr>
                        <a:t> i en sjov og hyggelig atmosfære for at øge fokus på fællesskab.</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100" b="0" i="0" u="none" strike="noStrike" kern="1200" baseline="0" dirty="0">
                        <a:solidFill>
                          <a:schemeClr val="tx1"/>
                        </a:solidFill>
                        <a:latin typeface="+mn-lt"/>
                        <a:ea typeface="+mn-ea"/>
                        <a:cs typeface="+mn-cs"/>
                      </a:endParaRPr>
                    </a:p>
                  </a:txBody>
                  <a:tcPr marT="144000" marB="144000">
                    <a:lnL w="76200" cap="flat" cmpd="sng" algn="ctr">
                      <a:solidFill>
                        <a:schemeClr val="bg2"/>
                      </a:solidFill>
                      <a:prstDash val="solid"/>
                      <a:round/>
                      <a:headEnd type="none" w="med" len="med"/>
                      <a:tailEnd type="none" w="med" len="med"/>
                    </a:lnL>
                    <a:lnB w="762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Slide Number Placeholder 5"/>
          <p:cNvSpPr txBox="1">
            <a:spLocks/>
          </p:cNvSpPr>
          <p:nvPr/>
        </p:nvSpPr>
        <p:spPr>
          <a:xfrm>
            <a:off x="6830888" y="4846500"/>
            <a:ext cx="2133600" cy="17352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FF3CFDD-2D56-4519-B779-BFFEF2995BE6}" type="slidenum">
              <a:rPr lang="da-DK" sz="800" smtClean="0">
                <a:solidFill>
                  <a:schemeClr val="tx1">
                    <a:lumMod val="85000"/>
                    <a:lumOff val="15000"/>
                  </a:schemeClr>
                </a:solidFill>
              </a:rPr>
              <a:pPr algn="r"/>
              <a:t>60</a:t>
            </a:fld>
            <a:endParaRPr lang="da-DK" sz="800" dirty="0">
              <a:solidFill>
                <a:schemeClr val="tx1">
                  <a:lumMod val="85000"/>
                  <a:lumOff val="15000"/>
                </a:schemeClr>
              </a:solidFill>
            </a:endParaRPr>
          </a:p>
        </p:txBody>
      </p:sp>
      <p:sp>
        <p:nvSpPr>
          <p:cNvPr id="12" name="Titel 1"/>
          <p:cNvSpPr>
            <a:spLocks noGrp="1"/>
          </p:cNvSpPr>
          <p:nvPr>
            <p:ph type="title"/>
          </p:nvPr>
        </p:nvSpPr>
        <p:spPr>
          <a:xfrm>
            <a:off x="611560" y="267494"/>
            <a:ext cx="7992888" cy="566988"/>
          </a:xfrm>
        </p:spPr>
        <p:txBody>
          <a:bodyPr anchor="t">
            <a:noAutofit/>
          </a:bodyPr>
          <a:lstStyle/>
          <a:p>
            <a:r>
              <a:rPr lang="da-DK" sz="2200" b="1" dirty="0">
                <a:solidFill>
                  <a:srgbClr val="111111"/>
                </a:solidFill>
              </a:rPr>
              <a:t>Formål og udbytte</a:t>
            </a:r>
          </a:p>
        </p:txBody>
      </p:sp>
    </p:spTree>
    <p:extLst>
      <p:ext uri="{BB962C8B-B14F-4D97-AF65-F5344CB8AC3E}">
        <p14:creationId xmlns:p14="http://schemas.microsoft.com/office/powerpoint/2010/main" val="2571008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el 1"/>
          <p:cNvSpPr>
            <a:spLocks noGrp="1"/>
          </p:cNvSpPr>
          <p:nvPr>
            <p:ph type="title"/>
          </p:nvPr>
        </p:nvSpPr>
        <p:spPr/>
        <p:txBody>
          <a:bodyPr/>
          <a:lstStyle/>
          <a:p>
            <a:pPr algn="ctr"/>
            <a:r>
              <a:rPr lang="da-DK" altLang="da-DK" sz="2200" b="1" dirty="0"/>
              <a:t>Typologi – hvad er det?</a:t>
            </a:r>
          </a:p>
        </p:txBody>
      </p:sp>
      <p:sp>
        <p:nvSpPr>
          <p:cNvPr id="3" name="Pladsholder til indhold 2"/>
          <p:cNvSpPr>
            <a:spLocks noGrp="1"/>
          </p:cNvSpPr>
          <p:nvPr>
            <p:ph idx="1"/>
          </p:nvPr>
        </p:nvSpPr>
        <p:spPr>
          <a:xfrm>
            <a:off x="756000" y="1220401"/>
            <a:ext cx="6264272" cy="3394472"/>
          </a:xfrm>
        </p:spPr>
        <p:txBody>
          <a:bodyPr/>
          <a:lstStyle/>
          <a:p>
            <a:pPr>
              <a:spcBef>
                <a:spcPts val="900"/>
              </a:spcBef>
              <a:defRPr/>
            </a:pPr>
            <a:r>
              <a:rPr lang="da-DK" sz="1600" b="1" dirty="0"/>
              <a:t>Jungs værk ”</a:t>
            </a:r>
            <a:r>
              <a:rPr lang="da-DK" sz="1600" b="1" i="1" dirty="0" err="1"/>
              <a:t>Psychological</a:t>
            </a:r>
            <a:r>
              <a:rPr lang="da-DK" sz="1600" b="1" i="1" dirty="0"/>
              <a:t> Types” fra</a:t>
            </a:r>
            <a:r>
              <a:rPr lang="da-DK" sz="1600" b="1" dirty="0"/>
              <a:t> 1921</a:t>
            </a:r>
          </a:p>
          <a:p>
            <a:pPr>
              <a:spcBef>
                <a:spcPts val="900"/>
              </a:spcBef>
              <a:defRPr/>
            </a:pPr>
            <a:r>
              <a:rPr lang="da-DK" sz="1600" dirty="0"/>
              <a:t>Baseret på tanken om der findes forskellige universelle typer</a:t>
            </a:r>
          </a:p>
          <a:p>
            <a:pPr>
              <a:spcBef>
                <a:spcPts val="900"/>
              </a:spcBef>
              <a:defRPr/>
            </a:pPr>
            <a:r>
              <a:rPr lang="da-DK" sz="1600" dirty="0"/>
              <a:t>Typologien inddeler folk i forskellige grupper, </a:t>
            </a:r>
            <a:br>
              <a:rPr lang="da-DK" sz="1600" dirty="0"/>
            </a:br>
            <a:r>
              <a:rPr lang="da-DK" sz="1600" dirty="0"/>
              <a:t>hvor der er ligheder og fællestræk</a:t>
            </a:r>
          </a:p>
          <a:p>
            <a:pPr>
              <a:spcBef>
                <a:spcPts val="900"/>
              </a:spcBef>
              <a:defRPr/>
            </a:pPr>
            <a:endParaRPr lang="da-DK" sz="1600" dirty="0"/>
          </a:p>
          <a:p>
            <a:pPr>
              <a:spcBef>
                <a:spcPts val="900"/>
              </a:spcBef>
              <a:defRPr/>
            </a:pPr>
            <a:r>
              <a:rPr lang="da-DK" sz="1600" b="1" dirty="0"/>
              <a:t>Typologien tager udgangspunkt i: </a:t>
            </a:r>
          </a:p>
          <a:p>
            <a:pPr lvl="1">
              <a:spcBef>
                <a:spcPts val="900"/>
              </a:spcBef>
              <a:defRPr/>
            </a:pPr>
            <a:r>
              <a:rPr lang="da-DK" sz="1600" dirty="0"/>
              <a:t>4 dimensioner</a:t>
            </a:r>
          </a:p>
          <a:p>
            <a:pPr lvl="1">
              <a:spcBef>
                <a:spcPts val="900"/>
              </a:spcBef>
              <a:defRPr/>
            </a:pPr>
            <a:r>
              <a:rPr lang="da-DK" sz="1600" dirty="0"/>
              <a:t>8 præferencer</a:t>
            </a:r>
          </a:p>
          <a:p>
            <a:pPr lvl="1">
              <a:spcBef>
                <a:spcPts val="900"/>
              </a:spcBef>
              <a:defRPr/>
            </a:pPr>
            <a:r>
              <a:rPr lang="da-DK" sz="1600" dirty="0"/>
              <a:t>16 typekoder</a:t>
            </a:r>
          </a:p>
          <a:p>
            <a:pPr>
              <a:spcBef>
                <a:spcPts val="900"/>
              </a:spcBef>
              <a:defRPr/>
            </a:pPr>
            <a:endParaRPr lang="da-DK" sz="1600" dirty="0"/>
          </a:p>
          <a:p>
            <a:pPr>
              <a:spcBef>
                <a:spcPts val="900"/>
              </a:spcBef>
              <a:defRPr/>
            </a:pPr>
            <a:endParaRPr lang="da-DK" sz="1600" dirty="0"/>
          </a:p>
          <a:p>
            <a:pPr>
              <a:spcBef>
                <a:spcPts val="900"/>
              </a:spcBef>
              <a:defRPr/>
            </a:pPr>
            <a:endParaRPr lang="da-DK" sz="1600" dirty="0"/>
          </a:p>
        </p:txBody>
      </p:sp>
      <p:pic>
        <p:nvPicPr>
          <p:cNvPr id="5" name="Picture 4">
            <a:extLst>
              <a:ext uri="{FF2B5EF4-FFF2-40B4-BE49-F238E27FC236}">
                <a16:creationId xmlns:a16="http://schemas.microsoft.com/office/drawing/2014/main" id="{C07C6D9C-A49E-0340-A44C-7DB2C362CBF2}"/>
              </a:ext>
            </a:extLst>
          </p:cNvPr>
          <p:cNvPicPr>
            <a:picLocks noChangeAspect="1"/>
          </p:cNvPicPr>
          <p:nvPr/>
        </p:nvPicPr>
        <p:blipFill rotWithShape="1">
          <a:blip r:embed="rId3">
            <a:extLst>
              <a:ext uri="{28A0092B-C50C-407E-A947-70E740481C1C}">
                <a14:useLocalDpi xmlns:a14="http://schemas.microsoft.com/office/drawing/2010/main" val="0"/>
              </a:ext>
            </a:extLst>
          </a:blip>
          <a:srcRect l="18107" t="16926" r="18107" b="2161"/>
          <a:stretch/>
        </p:blipFill>
        <p:spPr>
          <a:xfrm>
            <a:off x="5900828" y="2427734"/>
            <a:ext cx="2343580" cy="2229655"/>
          </a:xfrm>
          <a:prstGeom prst="rect">
            <a:avLst/>
          </a:prstGeom>
        </p:spPr>
      </p:pic>
    </p:spTree>
    <p:extLst>
      <p:ext uri="{BB962C8B-B14F-4D97-AF65-F5344CB8AC3E}">
        <p14:creationId xmlns:p14="http://schemas.microsoft.com/office/powerpoint/2010/main" val="244223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el 1"/>
          <p:cNvSpPr>
            <a:spLocks noGrp="1"/>
          </p:cNvSpPr>
          <p:nvPr>
            <p:ph type="title"/>
          </p:nvPr>
        </p:nvSpPr>
        <p:spPr/>
        <p:txBody>
          <a:bodyPr/>
          <a:lstStyle/>
          <a:p>
            <a:pPr algn="ctr"/>
            <a:r>
              <a:rPr lang="da-DK" altLang="da-DK" sz="2200" b="1" dirty="0"/>
              <a:t>Hvorfor bruge JTI?</a:t>
            </a:r>
          </a:p>
        </p:txBody>
      </p:sp>
      <p:sp>
        <p:nvSpPr>
          <p:cNvPr id="3" name="Pladsholder til indhold 2"/>
          <p:cNvSpPr>
            <a:spLocks noGrp="1"/>
          </p:cNvSpPr>
          <p:nvPr>
            <p:ph idx="13"/>
          </p:nvPr>
        </p:nvSpPr>
        <p:spPr>
          <a:xfrm>
            <a:off x="1259632" y="1220401"/>
            <a:ext cx="6480720" cy="3394472"/>
          </a:xfrm>
        </p:spPr>
        <p:txBody>
          <a:bodyPr>
            <a:normAutofit/>
          </a:bodyPr>
          <a:lstStyle/>
          <a:p>
            <a:pPr marL="285750" indent="-285750">
              <a:lnSpc>
                <a:spcPct val="110000"/>
              </a:lnSpc>
              <a:spcBef>
                <a:spcPts val="1500"/>
              </a:spcBef>
              <a:buFont typeface="Arial" panose="020B0604020202020204" pitchFamily="34" charset="0"/>
              <a:buChar char="•"/>
              <a:defRPr/>
            </a:pPr>
            <a:r>
              <a:rPr lang="da-DK" sz="1600" dirty="0"/>
              <a:t>Fungerer som redskab til at belyse og </a:t>
            </a:r>
            <a:r>
              <a:rPr lang="da-DK" sz="1600" b="1" dirty="0"/>
              <a:t>forstå individuelle forskelligheder </a:t>
            </a:r>
            <a:r>
              <a:rPr lang="da-DK" sz="1600" dirty="0"/>
              <a:t>med øget tillid og åbenhed til følge</a:t>
            </a:r>
          </a:p>
          <a:p>
            <a:pPr marL="285750" indent="-285750">
              <a:lnSpc>
                <a:spcPct val="110000"/>
              </a:lnSpc>
              <a:spcBef>
                <a:spcPts val="1500"/>
              </a:spcBef>
              <a:buFont typeface="Arial" panose="020B0604020202020204" pitchFamily="34" charset="0"/>
              <a:buChar char="•"/>
              <a:defRPr/>
            </a:pPr>
            <a:r>
              <a:rPr lang="da-DK" sz="1600" dirty="0"/>
              <a:t>Giver et </a:t>
            </a:r>
            <a:r>
              <a:rPr lang="da-DK" sz="1600" b="1" dirty="0"/>
              <a:t>fælles sprog</a:t>
            </a:r>
            <a:r>
              <a:rPr lang="da-DK" sz="1600" dirty="0"/>
              <a:t>/en fælles reference-ramme, så feedback og justering af det interne samarbejde kvalificeres/optimeres</a:t>
            </a:r>
          </a:p>
          <a:p>
            <a:pPr marL="285750" indent="-285750">
              <a:lnSpc>
                <a:spcPct val="110000"/>
              </a:lnSpc>
              <a:spcBef>
                <a:spcPts val="1500"/>
              </a:spcBef>
              <a:buFont typeface="Arial" panose="020B0604020202020204" pitchFamily="34" charset="0"/>
              <a:buChar char="•"/>
              <a:defRPr/>
            </a:pPr>
            <a:r>
              <a:rPr lang="da-DK" sz="1600" dirty="0"/>
              <a:t>Kan bruges til at sætte fokus på den samlede afdelingsprofil,</a:t>
            </a:r>
            <a:r>
              <a:rPr lang="da-DK" sz="1600" b="1" dirty="0"/>
              <a:t> samarbejde </a:t>
            </a:r>
            <a:br>
              <a:rPr lang="da-DK" sz="1600" b="1" dirty="0"/>
            </a:br>
            <a:r>
              <a:rPr lang="da-DK" sz="1600" dirty="0"/>
              <a:t>og særlige udfordringer</a:t>
            </a:r>
          </a:p>
        </p:txBody>
      </p:sp>
    </p:spTree>
    <p:extLst>
      <p:ext uri="{BB962C8B-B14F-4D97-AF65-F5344CB8AC3E}">
        <p14:creationId xmlns:p14="http://schemas.microsoft.com/office/powerpoint/2010/main" val="227471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1">
            <a:extLst>
              <a:ext uri="{FF2B5EF4-FFF2-40B4-BE49-F238E27FC236}">
                <a16:creationId xmlns:a16="http://schemas.microsoft.com/office/drawing/2014/main" id="{67767D86-9139-F347-BC81-EDDF08A3A4C6}"/>
              </a:ext>
            </a:extLst>
          </p:cNvPr>
          <p:cNvGraphicFramePr>
            <a:graphicFrameLocks noGrp="1"/>
          </p:cNvGraphicFramePr>
          <p:nvPr/>
        </p:nvGraphicFramePr>
        <p:xfrm>
          <a:off x="395536" y="1131590"/>
          <a:ext cx="8352464" cy="2952328"/>
        </p:xfrm>
        <a:graphic>
          <a:graphicData uri="http://schemas.openxmlformats.org/drawingml/2006/table">
            <a:tbl>
              <a:tblPr firstRow="1" bandRow="1">
                <a:tableStyleId>{5C22544A-7EE6-4342-B048-85BDC9FD1C3A}</a:tableStyleId>
              </a:tblPr>
              <a:tblGrid>
                <a:gridCol w="4176004">
                  <a:extLst>
                    <a:ext uri="{9D8B030D-6E8A-4147-A177-3AD203B41FA5}">
                      <a16:colId xmlns:a16="http://schemas.microsoft.com/office/drawing/2014/main" val="20000"/>
                    </a:ext>
                  </a:extLst>
                </a:gridCol>
                <a:gridCol w="4176460">
                  <a:extLst>
                    <a:ext uri="{9D8B030D-6E8A-4147-A177-3AD203B41FA5}">
                      <a16:colId xmlns:a16="http://schemas.microsoft.com/office/drawing/2014/main" val="20001"/>
                    </a:ext>
                  </a:extLst>
                </a:gridCol>
              </a:tblGrid>
              <a:tr h="2952328">
                <a:tc>
                  <a:txBody>
                    <a:bodyPr/>
                    <a:lstStyle/>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txBody>
                  <a:tcPr marT="144000" marB="144000">
                    <a:lnR w="76200" cap="flat" cmpd="sng" algn="ctr">
                      <a:solidFill>
                        <a:schemeClr val="bg2"/>
                      </a:solidFill>
                      <a:prstDash val="solid"/>
                      <a:round/>
                      <a:headEnd type="none" w="med" len="med"/>
                      <a:tailEnd type="none" w="med" len="med"/>
                    </a:lnR>
                    <a:lnB w="76200" cap="flat" cmpd="sng" algn="ctr">
                      <a:solidFill>
                        <a:schemeClr val="bg2"/>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100" b="0" i="0" u="none" strike="noStrike" kern="1200" baseline="0" dirty="0">
                        <a:solidFill>
                          <a:schemeClr val="tx1"/>
                        </a:solidFill>
                        <a:latin typeface="+mn-lt"/>
                        <a:ea typeface="+mn-ea"/>
                        <a:cs typeface="+mn-cs"/>
                      </a:endParaRPr>
                    </a:p>
                  </a:txBody>
                  <a:tcPr marT="144000" marB="144000">
                    <a:lnL w="76200" cap="flat" cmpd="sng" algn="ctr">
                      <a:solidFill>
                        <a:schemeClr val="bg2"/>
                      </a:solidFill>
                      <a:prstDash val="solid"/>
                      <a:round/>
                      <a:headEnd type="none" w="med" len="med"/>
                      <a:tailEnd type="none" w="med" len="med"/>
                    </a:lnL>
                    <a:lnB w="762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69314" name="Rectangle 2"/>
          <p:cNvSpPr>
            <a:spLocks noGrp="1" noChangeArrowheads="1"/>
          </p:cNvSpPr>
          <p:nvPr>
            <p:ph type="title"/>
          </p:nvPr>
        </p:nvSpPr>
        <p:spPr/>
        <p:txBody>
          <a:bodyPr/>
          <a:lstStyle/>
          <a:p>
            <a:pPr algn="ctr" eaLnBrk="1" hangingPunct="1"/>
            <a:r>
              <a:rPr lang="da-DK" altLang="da-DK" sz="2200" b="1" dirty="0"/>
              <a:t>Værd at huske vedrørende typer</a:t>
            </a:r>
          </a:p>
        </p:txBody>
      </p:sp>
      <p:sp>
        <p:nvSpPr>
          <p:cNvPr id="44035" name="Text Box 5"/>
          <p:cNvSpPr>
            <a:spLocks noGrp="1" noChangeArrowheads="1"/>
          </p:cNvSpPr>
          <p:nvPr>
            <p:ph idx="1"/>
          </p:nvPr>
        </p:nvSpPr>
        <p:spPr>
          <a:xfrm>
            <a:off x="755575" y="1419622"/>
            <a:ext cx="3527929" cy="3394472"/>
          </a:xfrm>
        </p:spPr>
        <p:txBody>
          <a:bodyPr/>
          <a:lstStyle/>
          <a:p>
            <a:pPr>
              <a:spcBef>
                <a:spcPts val="900"/>
              </a:spcBef>
              <a:tabLst>
                <a:tab pos="272654" algn="l"/>
              </a:tabLst>
            </a:pPr>
            <a:r>
              <a:rPr lang="da-DK" altLang="da-DK" sz="1600" dirty="0"/>
              <a:t>Information om din type skal hjælpe dig til bedre at </a:t>
            </a:r>
            <a:r>
              <a:rPr lang="da-DK" altLang="da-DK" sz="1600" b="1" dirty="0"/>
              <a:t>forstå dig </a:t>
            </a:r>
            <a:r>
              <a:rPr lang="da-DK" altLang="da-DK" sz="1600" dirty="0"/>
              <a:t>selv </a:t>
            </a:r>
            <a:r>
              <a:rPr lang="da-DK" altLang="da-DK" sz="1600" b="1" dirty="0"/>
              <a:t>i forhold til andre</a:t>
            </a:r>
          </a:p>
          <a:p>
            <a:pPr>
              <a:spcBef>
                <a:spcPts val="900"/>
              </a:spcBef>
              <a:tabLst>
                <a:tab pos="272654" algn="l"/>
              </a:tabLst>
            </a:pPr>
            <a:r>
              <a:rPr lang="da-DK" altLang="da-DK" sz="1600" dirty="0"/>
              <a:t>Din type er kombinationer af de </a:t>
            </a:r>
            <a:r>
              <a:rPr lang="da-DK" altLang="da-DK" sz="1600" b="1" dirty="0"/>
              <a:t>præferencer</a:t>
            </a:r>
            <a:r>
              <a:rPr lang="da-DK" altLang="da-DK" sz="1600" dirty="0"/>
              <a:t>, du har valgt</a:t>
            </a:r>
          </a:p>
          <a:p>
            <a:pPr>
              <a:spcBef>
                <a:spcPts val="900"/>
              </a:spcBef>
              <a:tabLst>
                <a:tab pos="272654" algn="l"/>
              </a:tabLst>
            </a:pPr>
            <a:r>
              <a:rPr lang="da-DK" altLang="da-DK" sz="1600" b="1" dirty="0"/>
              <a:t>Du bestemmer </a:t>
            </a:r>
            <a:r>
              <a:rPr lang="da-DK" altLang="da-DK" sz="1600" dirty="0"/>
              <a:t>selv din type</a:t>
            </a:r>
          </a:p>
          <a:p>
            <a:pPr>
              <a:spcBef>
                <a:spcPts val="900"/>
              </a:spcBef>
              <a:tabLst>
                <a:tab pos="272654" algn="l"/>
              </a:tabLst>
            </a:pPr>
            <a:r>
              <a:rPr lang="da-DK" sz="1600" dirty="0"/>
              <a:t>Vi bruger </a:t>
            </a:r>
            <a:r>
              <a:rPr lang="da-DK" sz="1600" b="1" dirty="0"/>
              <a:t>alle præferencer </a:t>
            </a:r>
            <a:br>
              <a:rPr lang="da-DK" sz="1600" b="1" dirty="0"/>
            </a:br>
            <a:r>
              <a:rPr lang="da-DK" sz="1600" dirty="0"/>
              <a:t>på forskellige tidspunkter</a:t>
            </a:r>
          </a:p>
          <a:p>
            <a:pPr>
              <a:spcBef>
                <a:spcPts val="900"/>
              </a:spcBef>
              <a:tabLst>
                <a:tab pos="272654" algn="l"/>
              </a:tabLst>
            </a:pPr>
            <a:endParaRPr lang="da-DK" altLang="da-DK" sz="1400" dirty="0"/>
          </a:p>
        </p:txBody>
      </p:sp>
      <p:sp>
        <p:nvSpPr>
          <p:cNvPr id="2" name="Pladsholder til indhold 1"/>
          <p:cNvSpPr>
            <a:spLocks noGrp="1"/>
          </p:cNvSpPr>
          <p:nvPr>
            <p:ph sz="quarter" idx="13"/>
          </p:nvPr>
        </p:nvSpPr>
        <p:spPr>
          <a:xfrm>
            <a:off x="4860496" y="1419622"/>
            <a:ext cx="3743952" cy="3393900"/>
          </a:xfrm>
        </p:spPr>
        <p:txBody>
          <a:bodyPr>
            <a:normAutofit/>
          </a:bodyPr>
          <a:lstStyle/>
          <a:p>
            <a:pPr>
              <a:spcBef>
                <a:spcPts val="900"/>
              </a:spcBef>
              <a:tabLst>
                <a:tab pos="272654" algn="l"/>
              </a:tabLst>
              <a:defRPr/>
            </a:pPr>
            <a:r>
              <a:rPr lang="da-DK" altLang="da-DK" sz="1600" dirty="0"/>
              <a:t>Der er </a:t>
            </a:r>
            <a:r>
              <a:rPr lang="da-DK" altLang="da-DK" sz="1600" b="1" dirty="0"/>
              <a:t>ingen ”gode” </a:t>
            </a:r>
            <a:r>
              <a:rPr lang="da-DK" altLang="da-DK" sz="1600" dirty="0"/>
              <a:t>eller ”dårlige” typer</a:t>
            </a:r>
          </a:p>
          <a:p>
            <a:pPr>
              <a:spcBef>
                <a:spcPts val="900"/>
              </a:spcBef>
              <a:tabLst>
                <a:tab pos="272654" algn="l"/>
              </a:tabLst>
              <a:defRPr/>
            </a:pPr>
            <a:r>
              <a:rPr lang="da-DK" sz="1600" dirty="0"/>
              <a:t>Der er ingen ”bedre” eller ”værre” </a:t>
            </a:r>
            <a:r>
              <a:rPr lang="da-DK" sz="1600" b="1" dirty="0"/>
              <a:t>kombinationer af præferencer</a:t>
            </a:r>
          </a:p>
          <a:p>
            <a:pPr>
              <a:spcBef>
                <a:spcPts val="900"/>
              </a:spcBef>
              <a:tabLst>
                <a:tab pos="272654" algn="l"/>
              </a:tabLst>
              <a:defRPr/>
            </a:pPr>
            <a:r>
              <a:rPr lang="da-DK" sz="1600" dirty="0"/>
              <a:t>Type er </a:t>
            </a:r>
            <a:r>
              <a:rPr lang="da-DK" sz="1600" b="1" dirty="0"/>
              <a:t>ikke en undskyldning </a:t>
            </a:r>
            <a:r>
              <a:rPr lang="da-DK" sz="1600" dirty="0"/>
              <a:t>for at gøre noget - eller ikke gøre noget</a:t>
            </a:r>
          </a:p>
          <a:p>
            <a:pPr>
              <a:spcBef>
                <a:spcPts val="900"/>
              </a:spcBef>
              <a:tabLst>
                <a:tab pos="272654" algn="l"/>
              </a:tabLst>
              <a:defRPr/>
            </a:pPr>
            <a:r>
              <a:rPr lang="da-DK" sz="1600" dirty="0"/>
              <a:t>Type </a:t>
            </a:r>
            <a:r>
              <a:rPr lang="da-DK" sz="1600" b="1" dirty="0"/>
              <a:t>forklarer ikke alt</a:t>
            </a:r>
            <a:r>
              <a:rPr lang="da-DK" sz="1600" dirty="0"/>
              <a:t>; </a:t>
            </a:r>
            <a:br>
              <a:rPr lang="da-DK" sz="1600" dirty="0"/>
            </a:br>
            <a:r>
              <a:rPr lang="da-DK" sz="1600" dirty="0"/>
              <a:t>måler fx. ikke evner/kompetencer</a:t>
            </a:r>
          </a:p>
          <a:p>
            <a:pPr>
              <a:defRPr/>
            </a:pPr>
            <a:endParaRPr lang="da-DK" sz="1600" dirty="0"/>
          </a:p>
        </p:txBody>
      </p:sp>
      <p:sp>
        <p:nvSpPr>
          <p:cNvPr id="269317" name="Rectangle 3"/>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69318" name="Rectangle 4"/>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28874070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029"/>
          <p:cNvSpPr>
            <a:spLocks noGrp="1" noChangeArrowheads="1"/>
          </p:cNvSpPr>
          <p:nvPr>
            <p:ph type="title"/>
          </p:nvPr>
        </p:nvSpPr>
        <p:spPr/>
        <p:txBody>
          <a:bodyPr/>
          <a:lstStyle/>
          <a:p>
            <a:pPr algn="ctr" eaLnBrk="1" hangingPunct="1"/>
            <a:r>
              <a:rPr lang="da-DK" altLang="da-DK" sz="2200" b="1" dirty="0"/>
              <a:t>Det bedste du kan gøre er….. </a:t>
            </a:r>
          </a:p>
        </p:txBody>
      </p:sp>
      <p:sp>
        <p:nvSpPr>
          <p:cNvPr id="270340"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pic>
        <p:nvPicPr>
          <p:cNvPr id="270339" name="Picture 1028" descr="C:\DESKSCAN\Dennis.bmp"/>
          <p:cNvPicPr>
            <a:picLocks noGrp="1" noChangeAspect="1" noChangeArrowheads="1"/>
          </p:cNvPicPr>
          <p:nvPr>
            <p:ph idx="13"/>
          </p:nvPr>
        </p:nvPicPr>
        <p:blipFill>
          <a:blip r:embed="rId3" cstate="print">
            <a:extLst>
              <a:ext uri="{28A0092B-C50C-407E-A947-70E740481C1C}">
                <a14:useLocalDpi xmlns:a14="http://schemas.microsoft.com/office/drawing/2010/main" val="0"/>
              </a:ext>
            </a:extLst>
          </a:blip>
          <a:stretch>
            <a:fillRect/>
          </a:stretch>
        </p:blipFill>
        <p:spPr>
          <a:xfrm>
            <a:off x="2857277" y="1019329"/>
            <a:ext cx="3429446" cy="4072701"/>
          </a:xfrm>
        </p:spPr>
      </p:pic>
      <p:sp>
        <p:nvSpPr>
          <p:cNvPr id="270341" name="Rectangle 1026"/>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70342" name="Rectangle 1027"/>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82777561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57188"/>
            <a:ext cx="9143999" cy="675085"/>
          </a:xfrm>
        </p:spPr>
        <p:txBody>
          <a:bodyPr>
            <a:normAutofit/>
          </a:bodyPr>
          <a:lstStyle/>
          <a:p>
            <a:pPr>
              <a:defRPr/>
            </a:pPr>
            <a:r>
              <a:rPr lang="da-DK" sz="2200" b="1" dirty="0"/>
              <a:t>Naturlig præference vs. Tillært kompetence?</a:t>
            </a:r>
          </a:p>
        </p:txBody>
      </p:sp>
      <p:pic>
        <p:nvPicPr>
          <p:cNvPr id="10" name="Picture 9">
            <a:extLst>
              <a:ext uri="{FF2B5EF4-FFF2-40B4-BE49-F238E27FC236}">
                <a16:creationId xmlns:a16="http://schemas.microsoft.com/office/drawing/2014/main" id="{B2693C50-36C5-F84C-ABC3-35169FCD136B}"/>
              </a:ext>
            </a:extLst>
          </p:cNvPr>
          <p:cNvPicPr>
            <a:picLocks noChangeAspect="1"/>
          </p:cNvPicPr>
          <p:nvPr/>
        </p:nvPicPr>
        <p:blipFill rotWithShape="1">
          <a:blip r:embed="rId3">
            <a:extLst>
              <a:ext uri="{28A0092B-C50C-407E-A947-70E740481C1C}">
                <a14:useLocalDpi xmlns:a14="http://schemas.microsoft.com/office/drawing/2010/main" val="0"/>
              </a:ext>
            </a:extLst>
          </a:blip>
          <a:srcRect r="7881"/>
          <a:stretch/>
        </p:blipFill>
        <p:spPr>
          <a:xfrm>
            <a:off x="2667543" y="1419622"/>
            <a:ext cx="5936905" cy="3744416"/>
          </a:xfrm>
          <a:prstGeom prst="rect">
            <a:avLst/>
          </a:prstGeom>
        </p:spPr>
      </p:pic>
      <p:pic>
        <p:nvPicPr>
          <p:cNvPr id="3" name="Picture 2">
            <a:extLst>
              <a:ext uri="{FF2B5EF4-FFF2-40B4-BE49-F238E27FC236}">
                <a16:creationId xmlns:a16="http://schemas.microsoft.com/office/drawing/2014/main" id="{C4A65592-0AB9-F84B-A6D6-A14D1E2FE579}"/>
              </a:ext>
            </a:extLst>
          </p:cNvPr>
          <p:cNvPicPr>
            <a:picLocks noChangeAspect="1"/>
          </p:cNvPicPr>
          <p:nvPr/>
        </p:nvPicPr>
        <p:blipFill rotWithShape="1">
          <a:blip r:embed="rId4"/>
          <a:srcRect r="33898"/>
          <a:stretch/>
        </p:blipFill>
        <p:spPr>
          <a:xfrm>
            <a:off x="683568" y="2859782"/>
            <a:ext cx="2808312" cy="1475785"/>
          </a:xfrm>
          <a:prstGeom prst="rect">
            <a:avLst/>
          </a:prstGeom>
        </p:spPr>
      </p:pic>
    </p:spTree>
    <p:extLst>
      <p:ext uri="{BB962C8B-B14F-4D97-AF65-F5344CB8AC3E}">
        <p14:creationId xmlns:p14="http://schemas.microsoft.com/office/powerpoint/2010/main" val="27043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
          <p:cNvSpPr>
            <a:spLocks noGrp="1" noChangeArrowheads="1"/>
          </p:cNvSpPr>
          <p:nvPr>
            <p:ph type="title"/>
          </p:nvPr>
        </p:nvSpPr>
        <p:spPr/>
        <p:txBody>
          <a:bodyPr/>
          <a:lstStyle/>
          <a:p>
            <a:pPr algn="ctr" eaLnBrk="1" hangingPunct="1"/>
            <a:r>
              <a:rPr lang="da-DK" altLang="da-DK" sz="2200" b="1" dirty="0"/>
              <a:t>Jeg troede, at jeg måske ... (Radiserne)</a:t>
            </a:r>
          </a:p>
        </p:txBody>
      </p:sp>
      <p:pic>
        <p:nvPicPr>
          <p:cNvPr id="272387" name="Picture 4" descr="C:\DESKSCAN\radiserne.bmp"/>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8055" y="1347614"/>
            <a:ext cx="8714425" cy="2572876"/>
          </a:xfrm>
        </p:spPr>
      </p:pic>
      <p:sp>
        <p:nvSpPr>
          <p:cNvPr id="272388"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
        <p:nvSpPr>
          <p:cNvPr id="272389" name="Rectangle 2"/>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72390" name="Rectangle 3"/>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8849931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da-DK" sz="2200" b="1" dirty="0"/>
              <a:t>Naturlig præference vs. Tillært kompetence?</a:t>
            </a:r>
            <a:endParaRPr lang="da-DK" altLang="da-DK" sz="2200" b="1" dirty="0"/>
          </a:p>
        </p:txBody>
      </p:sp>
      <p:graphicFrame>
        <p:nvGraphicFramePr>
          <p:cNvPr id="273411" name="Object 3"/>
          <p:cNvGraphicFramePr>
            <a:graphicFrameLocks noGrp="1" noChangeAspect="1"/>
          </p:cNvGraphicFramePr>
          <p:nvPr>
            <p:ph idx="1"/>
          </p:nvPr>
        </p:nvGraphicFramePr>
        <p:xfrm>
          <a:off x="457847" y="1200651"/>
          <a:ext cx="8146601" cy="3243307"/>
        </p:xfrm>
        <a:graphic>
          <a:graphicData uri="http://schemas.openxmlformats.org/presentationml/2006/ole">
            <mc:AlternateContent xmlns:mc="http://schemas.openxmlformats.org/markup-compatibility/2006">
              <mc:Choice xmlns:v="urn:schemas-microsoft-com:vml" Requires="v">
                <p:oleObj name="Bitmap Image" r:id="rId3" imgW="4904762" imgH="1952898" progId="PBrush">
                  <p:embed/>
                </p:oleObj>
              </mc:Choice>
              <mc:Fallback>
                <p:oleObj name="Bitmap Image" r:id="rId3" imgW="4904762" imgH="1952898" progId="PBrush">
                  <p:embed/>
                  <p:pic>
                    <p:nvPicPr>
                      <p:cNvPr id="273411"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47" y="1200651"/>
                        <a:ext cx="8146601" cy="3243307"/>
                      </a:xfrm>
                      <a:prstGeom prst="rect">
                        <a:avLst/>
                      </a:prstGeom>
                      <a:noFill/>
                      <a:ln>
                        <a:noFill/>
                      </a:ln>
                    </p:spPr>
                  </p:pic>
                </p:oleObj>
              </mc:Fallback>
            </mc:AlternateContent>
          </a:graphicData>
        </a:graphic>
      </p:graphicFrame>
      <p:sp>
        <p:nvSpPr>
          <p:cNvPr id="273412"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r>
              <a:rPr lang="da-DK" altLang="da-DK" sz="675">
                <a:solidFill>
                  <a:srgbClr val="82C2BF"/>
                </a:solidFill>
              </a:rPr>
              <a:t> </a:t>
            </a:r>
            <a:endParaRPr lang="da-DK" altLang="da-DK" sz="675"/>
          </a:p>
        </p:txBody>
      </p:sp>
    </p:spTree>
    <p:extLst>
      <p:ext uri="{BB962C8B-B14F-4D97-AF65-F5344CB8AC3E}">
        <p14:creationId xmlns:p14="http://schemas.microsoft.com/office/powerpoint/2010/main" val="14521058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algn="ctr" eaLnBrk="1" hangingPunct="1"/>
            <a:r>
              <a:rPr lang="da-DK" altLang="da-DK" sz="2200" b="1" dirty="0"/>
              <a:t>Hvad handler JTI om?</a:t>
            </a:r>
            <a:endParaRPr lang="en-GB" altLang="da-DK" sz="2200" b="1" dirty="0"/>
          </a:p>
        </p:txBody>
      </p:sp>
      <p:sp>
        <p:nvSpPr>
          <p:cNvPr id="46083" name="Rectangle 3"/>
          <p:cNvSpPr>
            <a:spLocks noGrp="1" noChangeArrowheads="1"/>
          </p:cNvSpPr>
          <p:nvPr>
            <p:ph idx="1"/>
          </p:nvPr>
        </p:nvSpPr>
        <p:spPr>
          <a:xfrm>
            <a:off x="395288" y="1005905"/>
            <a:ext cx="8353423" cy="341709"/>
          </a:xfrm>
          <a:noFill/>
        </p:spPr>
        <p:txBody>
          <a:bodyPr rtlCol="0">
            <a:normAutofit/>
          </a:bodyPr>
          <a:lstStyle/>
          <a:p>
            <a:pPr marL="135000" indent="-135000" algn="ctr">
              <a:spcBef>
                <a:spcPts val="18"/>
              </a:spcBef>
              <a:defRPr/>
            </a:pPr>
            <a:r>
              <a:rPr lang="da-DK" sz="1800" b="1" dirty="0"/>
              <a:t>Menneskers værdifulde forskellighed i 4 fokus områder:</a:t>
            </a:r>
          </a:p>
        </p:txBody>
      </p:sp>
      <p:sp>
        <p:nvSpPr>
          <p:cNvPr id="2" name="Tekstboks 1"/>
          <p:cNvSpPr txBox="1"/>
          <p:nvPr/>
        </p:nvSpPr>
        <p:spPr>
          <a:xfrm>
            <a:off x="2555776" y="1707654"/>
            <a:ext cx="4141043" cy="3693319"/>
          </a:xfrm>
          <a:prstGeom prst="rect">
            <a:avLst/>
          </a:prstGeom>
          <a:noFill/>
        </p:spPr>
        <p:txBody>
          <a:bodyPr wrap="square">
            <a:spAutoFit/>
          </a:bodyPr>
          <a:lstStyle/>
          <a:p>
            <a:pPr algn="ctr">
              <a:defRPr/>
            </a:pPr>
            <a:r>
              <a:rPr lang="da-DK" dirty="0">
                <a:solidFill>
                  <a:prstClr val="black"/>
                </a:solidFill>
                <a:latin typeface="Verdana"/>
              </a:rPr>
              <a:t>Hvorhen den enkelte foretrækker at rette sin opmærksomhed</a:t>
            </a:r>
          </a:p>
          <a:p>
            <a:pPr algn="ctr">
              <a:defRPr/>
            </a:pPr>
            <a:endParaRPr lang="da-DK" dirty="0">
              <a:solidFill>
                <a:prstClr val="black"/>
              </a:solidFill>
              <a:latin typeface="Verdana"/>
            </a:endParaRPr>
          </a:p>
          <a:p>
            <a:pPr algn="ctr">
              <a:defRPr/>
            </a:pPr>
            <a:r>
              <a:rPr lang="da-DK" dirty="0">
                <a:solidFill>
                  <a:prstClr val="black"/>
                </a:solidFill>
              </a:rPr>
              <a:t>Hvordan den enkelte foretrækker at modtage indtryk</a:t>
            </a:r>
          </a:p>
          <a:p>
            <a:pPr algn="ctr">
              <a:defRPr/>
            </a:pPr>
            <a:endParaRPr lang="da-DK" dirty="0">
              <a:solidFill>
                <a:prstClr val="black"/>
              </a:solidFill>
            </a:endParaRPr>
          </a:p>
          <a:p>
            <a:pPr algn="ctr">
              <a:defRPr/>
            </a:pPr>
            <a:r>
              <a:rPr lang="da-DK" dirty="0">
                <a:solidFill>
                  <a:prstClr val="black"/>
                </a:solidFill>
              </a:rPr>
              <a:t>Hvordan den enkelte foretrækker at træffe afgørelser</a:t>
            </a:r>
          </a:p>
          <a:p>
            <a:pPr algn="ctr">
              <a:defRPr/>
            </a:pPr>
            <a:endParaRPr lang="da-DK" dirty="0">
              <a:solidFill>
                <a:prstClr val="black"/>
              </a:solidFill>
            </a:endParaRPr>
          </a:p>
          <a:p>
            <a:pPr algn="ctr">
              <a:defRPr/>
            </a:pPr>
            <a:r>
              <a:rPr lang="da-DK" dirty="0">
                <a:solidFill>
                  <a:prstClr val="black"/>
                </a:solidFill>
              </a:rPr>
              <a:t>Hvilken livsstil den enkelte foretrækker</a:t>
            </a:r>
          </a:p>
          <a:p>
            <a:pPr algn="ctr">
              <a:defRPr/>
            </a:pPr>
            <a:endParaRPr lang="da-DK" dirty="0">
              <a:solidFill>
                <a:prstClr val="black"/>
              </a:solidFill>
            </a:endParaRPr>
          </a:p>
          <a:p>
            <a:pPr algn="ctr">
              <a:defRPr/>
            </a:pPr>
            <a:endParaRPr lang="da-DK" dirty="0">
              <a:solidFill>
                <a:prstClr val="black"/>
              </a:solidFill>
              <a:latin typeface="Verdana"/>
            </a:endParaRPr>
          </a:p>
        </p:txBody>
      </p:sp>
      <p:pic>
        <p:nvPicPr>
          <p:cNvPr id="274440" name="Picture 17" descr="C:\Users\ane\AppData\Local\Microsoft\Windows\Temporary Internet Files\Content.Outlook\71UJXZEF\L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2532" y="2560765"/>
            <a:ext cx="485775"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1" name="Picture 20" descr="C:\Users\ane\AppData\Local\Microsoft\Windows\Temporary Internet Files\Content.Outlook\71UJXZEF\Pæ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5679" y="2571750"/>
            <a:ext cx="372665"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2" name="Picture 18" descr="C:\Users\ane\AppData\Local\Microsoft\Windows\Temporary Internet Files\Content.Outlook\71UJXZEF\Hjer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417" y="3368579"/>
            <a:ext cx="648890" cy="57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3" name="Picture 19" descr="C:\Users\ane\AppData\Local\Microsoft\Windows\Temporary Internet Files\Content.Outlook\71UJXZEF\Hjer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9699" y="3399110"/>
            <a:ext cx="51077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4" name="Picture 12" descr="C:\Users\ane\AppData\Local\Microsoft\Windows\Temporary Internet Files\Content.Outlook\71UJXZEF\Tænkebobe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0" y="1851422"/>
            <a:ext cx="591740" cy="5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5" name="Picture 13" descr="C:\Users\ane\AppData\Local\Microsoft\Windows\Temporary Internet Files\Content.Outlook\71UJXZEF\Talebobe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6104" y="1851423"/>
            <a:ext cx="482203"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
            <a:extLst>
              <a:ext uri="{FF2B5EF4-FFF2-40B4-BE49-F238E27FC236}">
                <a16:creationId xmlns:a16="http://schemas.microsoft.com/office/drawing/2014/main" id="{424EC0A6-DD95-AC4F-A976-9383C277EAEE}"/>
              </a:ext>
            </a:extLst>
          </p:cNvPr>
          <p:cNvGrpSpPr/>
          <p:nvPr/>
        </p:nvGrpSpPr>
        <p:grpSpPr>
          <a:xfrm>
            <a:off x="7092280" y="3831878"/>
            <a:ext cx="929441" cy="900112"/>
            <a:chOff x="5508104" y="1136808"/>
            <a:chExt cx="2664296" cy="2580224"/>
          </a:xfrm>
        </p:grpSpPr>
        <p:pic>
          <p:nvPicPr>
            <p:cNvPr id="25" name="Billede 32">
              <a:extLst>
                <a:ext uri="{FF2B5EF4-FFF2-40B4-BE49-F238E27FC236}">
                  <a16:creationId xmlns:a16="http://schemas.microsoft.com/office/drawing/2014/main" id="{4FDE68F2-59F2-9D45-B7F1-633F67FDF3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8104" y="2420888"/>
              <a:ext cx="1296144" cy="1296144"/>
            </a:xfrm>
            <a:prstGeom prst="rect">
              <a:avLst/>
            </a:prstGeom>
          </p:spPr>
        </p:pic>
        <p:pic>
          <p:nvPicPr>
            <p:cNvPr id="26" name="Billede 6">
              <a:extLst>
                <a:ext uri="{FF2B5EF4-FFF2-40B4-BE49-F238E27FC236}">
                  <a16:creationId xmlns:a16="http://schemas.microsoft.com/office/drawing/2014/main" id="{562D084F-3CF5-2B40-B7A4-E8FD201D6E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6176" y="1136808"/>
              <a:ext cx="2016224" cy="1932151"/>
            </a:xfrm>
            <a:prstGeom prst="rect">
              <a:avLst/>
            </a:prstGeom>
          </p:spPr>
        </p:pic>
      </p:grpSp>
      <p:pic>
        <p:nvPicPr>
          <p:cNvPr id="27" name="Billede 30">
            <a:extLst>
              <a:ext uri="{FF2B5EF4-FFF2-40B4-BE49-F238E27FC236}">
                <a16:creationId xmlns:a16="http://schemas.microsoft.com/office/drawing/2014/main" id="{18DE536C-24F3-6147-81A0-45449534F6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6819" y="3981131"/>
            <a:ext cx="730925" cy="750859"/>
          </a:xfrm>
          <a:prstGeom prst="rect">
            <a:avLst/>
          </a:prstGeom>
        </p:spPr>
      </p:pic>
    </p:spTree>
    <p:extLst>
      <p:ext uri="{BB962C8B-B14F-4D97-AF65-F5344CB8AC3E}">
        <p14:creationId xmlns:p14="http://schemas.microsoft.com/office/powerpoint/2010/main" val="388182888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95289" y="267494"/>
            <a:ext cx="8353424" cy="675000"/>
          </a:xfrm>
        </p:spPr>
        <p:txBody>
          <a:bodyPr/>
          <a:lstStyle/>
          <a:p>
            <a:pPr algn="ctr" eaLnBrk="1" hangingPunct="1"/>
            <a:r>
              <a:rPr lang="da-DK" altLang="da-DK" sz="2200" b="1" dirty="0"/>
              <a:t>De fire dimensioner</a:t>
            </a:r>
          </a:p>
        </p:txBody>
      </p:sp>
      <p:sp>
        <p:nvSpPr>
          <p:cNvPr id="49157" name="Text Box 4"/>
          <p:cNvSpPr txBox="1">
            <a:spLocks noChangeArrowheads="1"/>
          </p:cNvSpPr>
          <p:nvPr/>
        </p:nvSpPr>
        <p:spPr bwMode="auto">
          <a:xfrm>
            <a:off x="3974880" y="915566"/>
            <a:ext cx="1935070" cy="336782"/>
          </a:xfrm>
          <a:prstGeom prst="rect">
            <a:avLst/>
          </a:prstGeom>
          <a:noFill/>
          <a:ln w="9525">
            <a:noFill/>
            <a:miter lim="800000"/>
            <a:headEnd/>
            <a:tailEnd/>
          </a:ln>
        </p:spPr>
        <p:txBody>
          <a:bodyPr wrap="none" lIns="40500" tIns="27000">
            <a:spAutoFit/>
          </a:bodyPr>
          <a:lstStyle/>
          <a:p>
            <a:pPr>
              <a:defRPr/>
            </a:pPr>
            <a:r>
              <a:rPr lang="en-GB" sz="1350" dirty="0">
                <a:latin typeface="+mj-lt"/>
              </a:rPr>
              <a:t>Indstilling/Energi</a:t>
            </a:r>
          </a:p>
        </p:txBody>
      </p:sp>
      <p:sp>
        <p:nvSpPr>
          <p:cNvPr id="49158" name="Rectangle 5"/>
          <p:cNvSpPr>
            <a:spLocks noChangeArrowheads="1"/>
          </p:cNvSpPr>
          <p:nvPr/>
        </p:nvSpPr>
        <p:spPr bwMode="auto">
          <a:xfrm>
            <a:off x="4144580" y="2640835"/>
            <a:ext cx="15871" cy="54653"/>
          </a:xfrm>
          <a:prstGeom prst="rect">
            <a:avLst/>
          </a:prstGeom>
          <a:noFill/>
          <a:ln w="9525">
            <a:noFill/>
            <a:miter lim="800000"/>
            <a:headEnd/>
            <a:tailEnd/>
          </a:ln>
        </p:spPr>
        <p:txBody>
          <a:bodyPr wrap="none" lIns="0" tIns="0" rIns="0" bIns="0">
            <a:spAutoFit/>
          </a:bodyPr>
          <a:lstStyle/>
          <a:p>
            <a:pPr>
              <a:defRPr/>
            </a:pPr>
            <a:r>
              <a:rPr lang="da-DK" sz="300" dirty="0">
                <a:solidFill>
                  <a:srgbClr val="000000"/>
                </a:solidFill>
                <a:latin typeface="+mj-lt"/>
              </a:rPr>
              <a:t> </a:t>
            </a:r>
            <a:endParaRPr lang="da-DK" dirty="0">
              <a:solidFill>
                <a:srgbClr val="000066"/>
              </a:solidFill>
              <a:latin typeface="+mj-lt"/>
            </a:endParaRPr>
          </a:p>
        </p:txBody>
      </p:sp>
      <p:sp>
        <p:nvSpPr>
          <p:cNvPr id="49159" name="Rectangle 6"/>
          <p:cNvSpPr>
            <a:spLocks noChangeArrowheads="1"/>
          </p:cNvSpPr>
          <p:nvPr/>
        </p:nvSpPr>
        <p:spPr bwMode="auto">
          <a:xfrm>
            <a:off x="5316610" y="2640835"/>
            <a:ext cx="15871" cy="54653"/>
          </a:xfrm>
          <a:prstGeom prst="rect">
            <a:avLst/>
          </a:prstGeom>
          <a:noFill/>
          <a:ln w="9525">
            <a:noFill/>
            <a:miter lim="800000"/>
            <a:headEnd/>
            <a:tailEnd/>
          </a:ln>
        </p:spPr>
        <p:txBody>
          <a:bodyPr wrap="none" lIns="0" tIns="0" rIns="0" bIns="0">
            <a:spAutoFit/>
          </a:bodyPr>
          <a:lstStyle/>
          <a:p>
            <a:pPr>
              <a:defRPr/>
            </a:pPr>
            <a:r>
              <a:rPr lang="da-DK" sz="300" dirty="0">
                <a:solidFill>
                  <a:srgbClr val="000000"/>
                </a:solidFill>
                <a:latin typeface="+mj-lt"/>
              </a:rPr>
              <a:t> </a:t>
            </a:r>
            <a:endParaRPr lang="da-DK" dirty="0">
              <a:solidFill>
                <a:srgbClr val="000066"/>
              </a:solidFill>
              <a:latin typeface="+mj-lt"/>
            </a:endParaRPr>
          </a:p>
        </p:txBody>
      </p:sp>
      <p:sp>
        <p:nvSpPr>
          <p:cNvPr id="49188" name="Text Box 8"/>
          <p:cNvSpPr txBox="1">
            <a:spLocks noChangeArrowheads="1"/>
          </p:cNvSpPr>
          <p:nvPr/>
        </p:nvSpPr>
        <p:spPr bwMode="auto">
          <a:xfrm>
            <a:off x="2749181" y="4521201"/>
            <a:ext cx="2038843" cy="234861"/>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4693397" y="4521201"/>
            <a:ext cx="2038843" cy="234861"/>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sp>
        <p:nvSpPr>
          <p:cNvPr id="49161" name="Line 10"/>
          <p:cNvSpPr>
            <a:spLocks noChangeShapeType="1"/>
          </p:cNvSpPr>
          <p:nvPr/>
        </p:nvSpPr>
        <p:spPr bwMode="auto">
          <a:xfrm>
            <a:off x="2922495" y="1586176"/>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2" name="Line 11"/>
          <p:cNvSpPr>
            <a:spLocks noChangeShapeType="1"/>
          </p:cNvSpPr>
          <p:nvPr/>
        </p:nvSpPr>
        <p:spPr bwMode="auto">
          <a:xfrm>
            <a:off x="4563337" y="1444373"/>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3" name="Line 12"/>
          <p:cNvSpPr>
            <a:spLocks noChangeShapeType="1"/>
          </p:cNvSpPr>
          <p:nvPr/>
        </p:nvSpPr>
        <p:spPr bwMode="auto">
          <a:xfrm>
            <a:off x="2922495" y="2507895"/>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4" name="Line 13"/>
          <p:cNvSpPr>
            <a:spLocks noChangeShapeType="1"/>
          </p:cNvSpPr>
          <p:nvPr/>
        </p:nvSpPr>
        <p:spPr bwMode="auto">
          <a:xfrm>
            <a:off x="4563337" y="2366092"/>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5" name="Line 14"/>
          <p:cNvSpPr>
            <a:spLocks noChangeShapeType="1"/>
          </p:cNvSpPr>
          <p:nvPr/>
        </p:nvSpPr>
        <p:spPr bwMode="auto">
          <a:xfrm>
            <a:off x="2922495" y="3500516"/>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6" name="Line 15"/>
          <p:cNvSpPr>
            <a:spLocks noChangeShapeType="1"/>
          </p:cNvSpPr>
          <p:nvPr/>
        </p:nvSpPr>
        <p:spPr bwMode="auto">
          <a:xfrm>
            <a:off x="4563337" y="3358713"/>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7" name="Line 16"/>
          <p:cNvSpPr>
            <a:spLocks noChangeShapeType="1"/>
          </p:cNvSpPr>
          <p:nvPr/>
        </p:nvSpPr>
        <p:spPr bwMode="auto">
          <a:xfrm>
            <a:off x="2922495" y="4422235"/>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8" name="Line 17"/>
          <p:cNvSpPr>
            <a:spLocks noChangeShapeType="1"/>
          </p:cNvSpPr>
          <p:nvPr/>
        </p:nvSpPr>
        <p:spPr bwMode="auto">
          <a:xfrm>
            <a:off x="4563337" y="4280432"/>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9" name="Text Box 18"/>
          <p:cNvSpPr txBox="1">
            <a:spLocks noChangeArrowheads="1"/>
          </p:cNvSpPr>
          <p:nvPr/>
        </p:nvSpPr>
        <p:spPr bwMode="auto">
          <a:xfrm>
            <a:off x="686747" y="1376426"/>
            <a:ext cx="1645725" cy="774008"/>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7092280" y="1376426"/>
            <a:ext cx="1469921" cy="774008"/>
          </a:xfrm>
          <a:prstGeom prst="rect">
            <a:avLst/>
          </a:prstGeom>
          <a:noFill/>
          <a:ln w="9525">
            <a:noFill/>
            <a:miter lim="800000"/>
            <a:headEnd/>
            <a:tailEnd/>
          </a:ln>
        </p:spPr>
        <p:txBody>
          <a:bodyPr wrap="none">
            <a:spAutoFit/>
          </a:bodyPr>
          <a:lstStyle/>
          <a:p>
            <a:pPr>
              <a:defRPr/>
            </a:pPr>
            <a:r>
              <a:rPr lang="da-DK"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dirty="0">
              <a:latin typeface="+mj-lt"/>
            </a:endParaRPr>
          </a:p>
        </p:txBody>
      </p:sp>
      <p:sp>
        <p:nvSpPr>
          <p:cNvPr id="49171" name="Text Box 20"/>
          <p:cNvSpPr txBox="1">
            <a:spLocks noChangeArrowheads="1"/>
          </p:cNvSpPr>
          <p:nvPr/>
        </p:nvSpPr>
        <p:spPr bwMode="auto">
          <a:xfrm>
            <a:off x="686747" y="2298145"/>
            <a:ext cx="1490675" cy="774008"/>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7092280" y="2298145"/>
            <a:ext cx="1882573" cy="774008"/>
          </a:xfrm>
          <a:prstGeom prst="rect">
            <a:avLst/>
          </a:prstGeom>
          <a:noFill/>
          <a:ln w="9525">
            <a:noFill/>
            <a:miter lim="800000"/>
            <a:headEnd/>
            <a:tailEnd/>
          </a:ln>
        </p:spPr>
        <p:txBody>
          <a:bodyPr wrap="none">
            <a:spAutoFit/>
          </a:bodyPr>
          <a:lstStyle/>
          <a:p>
            <a:pPr>
              <a:defRPr/>
            </a:pPr>
            <a:r>
              <a:rPr lang="da-DK" dirty="0">
                <a:latin typeface="+mj-lt"/>
              </a:rPr>
              <a:t>Intuition</a:t>
            </a:r>
            <a:endParaRPr lang="da-DK" sz="900" dirty="0">
              <a:latin typeface="+mj-lt"/>
            </a:endParaRPr>
          </a:p>
          <a:p>
            <a:pPr>
              <a:defRPr/>
            </a:pPr>
            <a:r>
              <a:rPr lang="da-DK" sz="900" dirty="0">
                <a:latin typeface="+mj-lt"/>
              </a:rPr>
              <a:t>Ser efter muligheder og</a:t>
            </a:r>
          </a:p>
          <a:p>
            <a:pPr>
              <a:defRPr/>
            </a:pPr>
            <a:r>
              <a:rPr lang="da-DK" sz="900" dirty="0">
                <a:latin typeface="+mj-lt"/>
              </a:rPr>
              <a:t>sammenhænge</a:t>
            </a:r>
            <a:endParaRPr lang="da-DK" dirty="0">
              <a:latin typeface="+mj-lt"/>
            </a:endParaRPr>
          </a:p>
        </p:txBody>
      </p:sp>
      <p:sp>
        <p:nvSpPr>
          <p:cNvPr id="49173" name="Text Box 22"/>
          <p:cNvSpPr txBox="1">
            <a:spLocks noChangeArrowheads="1"/>
          </p:cNvSpPr>
          <p:nvPr/>
        </p:nvSpPr>
        <p:spPr bwMode="auto">
          <a:xfrm>
            <a:off x="686747" y="3219864"/>
            <a:ext cx="1890261" cy="646331"/>
          </a:xfrm>
          <a:prstGeom prst="rect">
            <a:avLst/>
          </a:prstGeom>
          <a:noFill/>
          <a:ln w="9525">
            <a:noFill/>
            <a:miter lim="800000"/>
            <a:headEnd/>
            <a:tailEnd/>
          </a:ln>
        </p:spPr>
        <p:txBody>
          <a:bodyPr wrap="none">
            <a:spAutoFit/>
          </a:bodyPr>
          <a:lstStyle/>
          <a:p>
            <a:pPr>
              <a:defRPr/>
            </a:pPr>
            <a:r>
              <a:rPr lang="da-DK" dirty="0">
                <a:latin typeface="+mj-lt"/>
              </a:rPr>
              <a:t>Tænkning</a:t>
            </a:r>
            <a:endParaRPr lang="da-DK" sz="900" dirty="0">
              <a:latin typeface="+mj-lt"/>
            </a:endParaRPr>
          </a:p>
          <a:p>
            <a:pPr>
              <a:defRPr/>
            </a:pPr>
            <a:r>
              <a:rPr lang="da-DK" sz="900" dirty="0">
                <a:latin typeface="+mj-lt"/>
              </a:rPr>
              <a:t>Baserer beslutninger på</a:t>
            </a:r>
          </a:p>
          <a:p>
            <a:pPr>
              <a:defRPr/>
            </a:pPr>
            <a:r>
              <a:rPr lang="da-DK" sz="900" dirty="0">
                <a:latin typeface="+mj-lt"/>
              </a:rPr>
              <a:t>upersonlige analyser og logik</a:t>
            </a:r>
            <a:endParaRPr lang="da-DK" dirty="0">
              <a:latin typeface="+mj-lt"/>
            </a:endParaRPr>
          </a:p>
        </p:txBody>
      </p:sp>
      <p:sp>
        <p:nvSpPr>
          <p:cNvPr id="49174" name="Text Box 23"/>
          <p:cNvSpPr txBox="1">
            <a:spLocks noChangeArrowheads="1"/>
          </p:cNvSpPr>
          <p:nvPr/>
        </p:nvSpPr>
        <p:spPr bwMode="auto">
          <a:xfrm>
            <a:off x="7092280" y="3219864"/>
            <a:ext cx="1883794" cy="774008"/>
          </a:xfrm>
          <a:prstGeom prst="rect">
            <a:avLst/>
          </a:prstGeom>
          <a:noFill/>
          <a:ln w="9525">
            <a:noFill/>
            <a:miter lim="800000"/>
            <a:headEnd/>
            <a:tailEnd/>
          </a:ln>
        </p:spPr>
        <p:txBody>
          <a:bodyPr wrap="none">
            <a:spAutoFit/>
          </a:bodyPr>
          <a:lstStyle/>
          <a:p>
            <a:pPr>
              <a:defRPr/>
            </a:pPr>
            <a:r>
              <a:rPr lang="da-DK" dirty="0">
                <a:latin typeface="+mj-lt"/>
              </a:rPr>
              <a:t>Følen</a:t>
            </a:r>
            <a:endParaRPr lang="da-DK" sz="900" dirty="0">
              <a:latin typeface="+mj-lt"/>
            </a:endParaRPr>
          </a:p>
          <a:p>
            <a:pPr>
              <a:defRPr/>
            </a:pPr>
            <a:r>
              <a:rPr lang="da-DK" sz="900" dirty="0">
                <a:latin typeface="+mj-lt"/>
              </a:rPr>
              <a:t>Baserer beslutninger på</a:t>
            </a:r>
          </a:p>
          <a:p>
            <a:pPr>
              <a:defRPr/>
            </a:pPr>
            <a:r>
              <a:rPr lang="da-DK" sz="900" dirty="0">
                <a:latin typeface="+mj-lt"/>
              </a:rPr>
              <a:t>personlige værdier</a:t>
            </a:r>
            <a:endParaRPr lang="da-DK" dirty="0">
              <a:latin typeface="+mj-lt"/>
            </a:endParaRPr>
          </a:p>
        </p:txBody>
      </p:sp>
      <p:sp>
        <p:nvSpPr>
          <p:cNvPr id="49175" name="Text Box 24"/>
          <p:cNvSpPr txBox="1">
            <a:spLocks noChangeArrowheads="1"/>
          </p:cNvSpPr>
          <p:nvPr/>
        </p:nvSpPr>
        <p:spPr bwMode="auto">
          <a:xfrm>
            <a:off x="686747" y="4212484"/>
            <a:ext cx="2013045" cy="646331"/>
          </a:xfrm>
          <a:prstGeom prst="rect">
            <a:avLst/>
          </a:prstGeom>
          <a:noFill/>
          <a:ln w="9525">
            <a:noFill/>
            <a:miter lim="800000"/>
            <a:headEnd/>
            <a:tailEnd/>
          </a:ln>
        </p:spPr>
        <p:txBody>
          <a:bodyPr wrap="square">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 livsstil</a:t>
            </a:r>
            <a:endParaRPr lang="da-DK" dirty="0">
              <a:latin typeface="+mj-lt"/>
            </a:endParaRPr>
          </a:p>
        </p:txBody>
      </p:sp>
      <p:sp>
        <p:nvSpPr>
          <p:cNvPr id="49176" name="Text Box 25"/>
          <p:cNvSpPr txBox="1">
            <a:spLocks noChangeArrowheads="1"/>
          </p:cNvSpPr>
          <p:nvPr/>
        </p:nvSpPr>
        <p:spPr bwMode="auto">
          <a:xfrm>
            <a:off x="7092280" y="4212484"/>
            <a:ext cx="1964371" cy="774008"/>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2411760" y="1283367"/>
            <a:ext cx="472474"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6486754" y="1283367"/>
            <a:ext cx="422419"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2411760" y="2225766"/>
            <a:ext cx="482241"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6486754" y="2225766"/>
            <a:ext cx="533518"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2411760" y="3147485"/>
            <a:ext cx="472474"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6486754" y="3147485"/>
            <a:ext cx="460266"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2411760" y="4140106"/>
            <a:ext cx="426082"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6486754" y="4140106"/>
            <a:ext cx="492008"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4234924" y="1857965"/>
            <a:ext cx="936403" cy="336782"/>
          </a:xfrm>
          <a:prstGeom prst="rect">
            <a:avLst/>
          </a:prstGeom>
          <a:noFill/>
          <a:ln w="9525">
            <a:noFill/>
            <a:miter lim="800000"/>
            <a:headEnd/>
            <a:tailEnd/>
          </a:ln>
        </p:spPr>
        <p:txBody>
          <a:bodyPr wrap="none" lIns="40500" tIns="27000">
            <a:spAutoFit/>
          </a:bodyPr>
          <a:lstStyle/>
          <a:p>
            <a:pPr>
              <a:defRPr/>
            </a:pPr>
            <a:r>
              <a:rPr lang="en-GB" sz="1350" dirty="0">
                <a:latin typeface="+mj-lt"/>
              </a:rPr>
              <a:t>Opfatte</a:t>
            </a:r>
          </a:p>
        </p:txBody>
      </p:sp>
      <p:sp>
        <p:nvSpPr>
          <p:cNvPr id="49186" name="Text Box 35"/>
          <p:cNvSpPr txBox="1">
            <a:spLocks noChangeArrowheads="1"/>
          </p:cNvSpPr>
          <p:nvPr/>
        </p:nvSpPr>
        <p:spPr bwMode="auto">
          <a:xfrm>
            <a:off x="4208065" y="2759004"/>
            <a:ext cx="1169588" cy="336782"/>
          </a:xfrm>
          <a:prstGeom prst="rect">
            <a:avLst/>
          </a:prstGeom>
          <a:noFill/>
          <a:ln w="9525">
            <a:noFill/>
            <a:miter lim="800000"/>
            <a:headEnd/>
            <a:tailEnd/>
          </a:ln>
        </p:spPr>
        <p:txBody>
          <a:bodyPr wrap="none" lIns="40500" tIns="27000">
            <a:spAutoFit/>
          </a:bodyPr>
          <a:lstStyle/>
          <a:p>
            <a:pPr>
              <a:defRPr/>
            </a:pPr>
            <a:r>
              <a:rPr lang="en-GB" sz="1350" dirty="0">
                <a:latin typeface="+mj-lt"/>
              </a:rPr>
              <a:t>Vurdering</a:t>
            </a:r>
          </a:p>
        </p:txBody>
      </p:sp>
      <p:sp>
        <p:nvSpPr>
          <p:cNvPr id="49187" name="Text Box 36"/>
          <p:cNvSpPr txBox="1">
            <a:spLocks noChangeArrowheads="1"/>
          </p:cNvSpPr>
          <p:nvPr/>
        </p:nvSpPr>
        <p:spPr bwMode="auto">
          <a:xfrm>
            <a:off x="3883315" y="3751625"/>
            <a:ext cx="2132850" cy="336782"/>
          </a:xfrm>
          <a:prstGeom prst="rect">
            <a:avLst/>
          </a:prstGeom>
          <a:noFill/>
          <a:ln w="9525">
            <a:noFill/>
            <a:miter lim="800000"/>
            <a:headEnd/>
            <a:tailEnd/>
          </a:ln>
        </p:spPr>
        <p:txBody>
          <a:bodyPr wrap="none" lIns="40500" tIns="27000">
            <a:spAutoFit/>
          </a:bodyPr>
          <a:lstStyle/>
          <a:p>
            <a:pPr>
              <a:defRPr/>
            </a:pPr>
            <a:r>
              <a:rPr lang="en-GB" sz="1350" dirty="0">
                <a:latin typeface="+mj-lt"/>
              </a:rPr>
              <a:t>Orientering/Livsstil</a:t>
            </a:r>
          </a:p>
        </p:txBody>
      </p:sp>
    </p:spTree>
    <p:extLst>
      <p:ext uri="{BB962C8B-B14F-4D97-AF65-F5344CB8AC3E}">
        <p14:creationId xmlns:p14="http://schemas.microsoft.com/office/powerpoint/2010/main" val="23130820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276"/>
          <a:stretch/>
        </p:blipFill>
        <p:spPr bwMode="auto">
          <a:xfrm>
            <a:off x="0" y="-6855"/>
            <a:ext cx="9144000" cy="467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pPr algn="l"/>
            <a:r>
              <a:rPr lang="da-DK" sz="3600" dirty="0"/>
              <a:t> Kursusform</a:t>
            </a:r>
          </a:p>
        </p:txBody>
      </p:sp>
      <p:sp>
        <p:nvSpPr>
          <p:cNvPr id="9" name="Pladsholder til billede 8"/>
          <p:cNvSpPr>
            <a:spLocks noGrp="1"/>
          </p:cNvSpPr>
          <p:nvPr>
            <p:ph type="pic" sz="quarter" idx="15"/>
          </p:nvPr>
        </p:nvSpPr>
        <p:spPr/>
      </p:sp>
      <p:sp>
        <p:nvSpPr>
          <p:cNvPr id="5" name="Pladsholder til indhold 2"/>
          <p:cNvSpPr txBox="1">
            <a:spLocks/>
          </p:cNvSpPr>
          <p:nvPr/>
        </p:nvSpPr>
        <p:spPr>
          <a:xfrm>
            <a:off x="539552" y="987574"/>
            <a:ext cx="3895198" cy="3744416"/>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650" dirty="0">
                <a:solidFill>
                  <a:srgbClr val="000000"/>
                </a:solidFill>
              </a:rPr>
              <a:t>Programmet er et udviklingsforløb, hvor du selv vælger dit udviklingsområder.</a:t>
            </a:r>
          </a:p>
          <a:p>
            <a:pPr>
              <a:buClr>
                <a:srgbClr val="464156"/>
              </a:buClr>
              <a:defRPr/>
            </a:pPr>
            <a:endParaRPr lang="da-DK" sz="1650" dirty="0">
              <a:solidFill>
                <a:srgbClr val="000000"/>
              </a:solidFill>
            </a:endParaRPr>
          </a:p>
          <a:p>
            <a:pPr>
              <a:buClr>
                <a:srgbClr val="464156"/>
              </a:buClr>
              <a:defRPr/>
            </a:pPr>
            <a:r>
              <a:rPr lang="da-DK" sz="1650" dirty="0">
                <a:solidFill>
                  <a:srgbClr val="000000"/>
                </a:solidFill>
              </a:rPr>
              <a:t>Mellem de 2 moduler arbejder du med dine personlige og ledelsesrelaterede udfordringer i forhold til din ledergruppe</a:t>
            </a:r>
          </a:p>
          <a:p>
            <a:pPr>
              <a:buClr>
                <a:srgbClr val="464156"/>
              </a:buClr>
              <a:defRPr/>
            </a:pPr>
            <a:endParaRPr lang="da-DK" sz="1650" dirty="0">
              <a:solidFill>
                <a:srgbClr val="000000"/>
              </a:solidFill>
            </a:endParaRPr>
          </a:p>
          <a:p>
            <a:pPr>
              <a:buClr>
                <a:srgbClr val="464156"/>
              </a:buClr>
              <a:defRPr/>
            </a:pPr>
            <a:r>
              <a:rPr lang="da-DK" sz="1650" dirty="0">
                <a:solidFill>
                  <a:srgbClr val="000000"/>
                </a:solidFill>
              </a:rPr>
              <a:t>Vi arbejder med en høj grad af afveksling i undervisningen, hvor vi konsekvent skifter mellem oplæg, øvelser og tid til refleksion. </a:t>
            </a:r>
            <a:br>
              <a:rPr lang="da-DK" sz="1650" dirty="0">
                <a:solidFill>
                  <a:srgbClr val="000000"/>
                </a:solidFill>
              </a:rPr>
            </a:br>
            <a:endParaRPr lang="da-DK" sz="1650" dirty="0">
              <a:solidFill>
                <a:srgbClr val="000000"/>
              </a:solidFill>
            </a:endParaRPr>
          </a:p>
          <a:p>
            <a:pPr>
              <a:buClr>
                <a:srgbClr val="464156"/>
              </a:buClr>
              <a:defRPr/>
            </a:pPr>
            <a:endParaRPr lang="da-DK" sz="1800" dirty="0">
              <a:solidFill>
                <a:srgbClr val="000000"/>
              </a:solidFill>
            </a:endParaRPr>
          </a:p>
          <a:p>
            <a:pPr>
              <a:buClr>
                <a:srgbClr val="464156"/>
              </a:buClr>
              <a:defRPr/>
            </a:pPr>
            <a:endParaRPr lang="da-DK" sz="1800" dirty="0">
              <a:solidFill>
                <a:srgbClr val="000000"/>
              </a:solidFill>
            </a:endParaRPr>
          </a:p>
        </p:txBody>
      </p:sp>
      <p:sp>
        <p:nvSpPr>
          <p:cNvPr id="6" name="Pladsholder til indhold 3"/>
          <p:cNvSpPr txBox="1">
            <a:spLocks/>
          </p:cNvSpPr>
          <p:nvPr/>
        </p:nvSpPr>
        <p:spPr>
          <a:xfrm>
            <a:off x="4722050" y="987490"/>
            <a:ext cx="3672000" cy="3744499"/>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650" dirty="0">
                <a:solidFill>
                  <a:srgbClr val="000000"/>
                </a:solidFill>
              </a:rPr>
              <a:t>Indholdet fra modulerne kan med det samme relateres til din hverdag.</a:t>
            </a:r>
            <a:br>
              <a:rPr lang="da-DK" sz="1650" dirty="0">
                <a:solidFill>
                  <a:srgbClr val="000000"/>
                </a:solidFill>
              </a:rPr>
            </a:br>
            <a:endParaRPr lang="da-DK" sz="1650" dirty="0">
              <a:solidFill>
                <a:srgbClr val="000000"/>
              </a:solidFill>
            </a:endParaRPr>
          </a:p>
          <a:p>
            <a:pPr>
              <a:buClr>
                <a:srgbClr val="464156"/>
              </a:buClr>
              <a:defRPr/>
            </a:pPr>
            <a:r>
              <a:rPr lang="da-DK" sz="1650" dirty="0">
                <a:solidFill>
                  <a:srgbClr val="000000"/>
                </a:solidFill>
              </a:rPr>
              <a:t>Som deltager er du medskaber af de erfaringer og input, der deles på holdet.</a:t>
            </a:r>
            <a:br>
              <a:rPr lang="da-DK" sz="1650" dirty="0">
                <a:solidFill>
                  <a:srgbClr val="000000"/>
                </a:solidFill>
              </a:rPr>
            </a:br>
            <a:endParaRPr lang="da-DK" sz="1650" dirty="0">
              <a:solidFill>
                <a:srgbClr val="000000"/>
              </a:solidFill>
            </a:endParaRPr>
          </a:p>
          <a:p>
            <a:pPr>
              <a:buClr>
                <a:srgbClr val="464156"/>
              </a:buClr>
              <a:defRPr/>
            </a:pPr>
            <a:r>
              <a:rPr lang="da-DK" sz="1650" dirty="0">
                <a:solidFill>
                  <a:srgbClr val="000000"/>
                </a:solidFill>
              </a:rPr>
              <a:t>Vi er med i hele forløbet, </a:t>
            </a:r>
            <a:r>
              <a:rPr lang="da-DK" sz="1650" dirty="0" err="1">
                <a:solidFill>
                  <a:srgbClr val="000000"/>
                </a:solidFill>
              </a:rPr>
              <a:t>faciliterer</a:t>
            </a:r>
            <a:r>
              <a:rPr lang="da-DK" sz="1650" dirty="0">
                <a:solidFill>
                  <a:srgbClr val="000000"/>
                </a:solidFill>
              </a:rPr>
              <a:t> og leverer.</a:t>
            </a:r>
          </a:p>
          <a:p>
            <a:pPr>
              <a:buClr>
                <a:srgbClr val="464156"/>
              </a:buClr>
              <a:defRPr/>
            </a:pPr>
            <a:endParaRPr lang="da-DK" sz="1650" dirty="0">
              <a:solidFill>
                <a:srgbClr val="000000"/>
              </a:solidFill>
            </a:endParaRPr>
          </a:p>
        </p:txBody>
      </p:sp>
    </p:spTree>
    <p:extLst>
      <p:ext uri="{BB962C8B-B14F-4D97-AF65-F5344CB8AC3E}">
        <p14:creationId xmlns:p14="http://schemas.microsoft.com/office/powerpoint/2010/main" val="2690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algn="ctr" eaLnBrk="1" hangingPunct="1"/>
            <a:r>
              <a:rPr lang="da-DK" altLang="da-DK" sz="2200" b="1" dirty="0"/>
              <a:t>Arbejdsproces</a:t>
            </a:r>
            <a:endParaRPr lang="en-GB" altLang="da-DK" sz="2200" b="1" dirty="0"/>
          </a:p>
        </p:txBody>
      </p:sp>
      <p:sp>
        <p:nvSpPr>
          <p:cNvPr id="276483" name="Pladsholder til indhold 5"/>
          <p:cNvSpPr>
            <a:spLocks noGrp="1"/>
          </p:cNvSpPr>
          <p:nvPr>
            <p:ph idx="1"/>
          </p:nvPr>
        </p:nvSpPr>
        <p:spPr>
          <a:xfrm>
            <a:off x="2468414" y="1841574"/>
            <a:ext cx="4551858" cy="3394472"/>
          </a:xfrm>
        </p:spPr>
        <p:txBody>
          <a:bodyPr/>
          <a:lstStyle/>
          <a:p>
            <a:pPr marL="457200" indent="-457200">
              <a:spcBef>
                <a:spcPts val="900"/>
              </a:spcBef>
              <a:buFont typeface="+mj-lt"/>
              <a:buAutoNum type="arabicPeriod"/>
            </a:pPr>
            <a:r>
              <a:rPr lang="da-DK" altLang="da-DK" sz="2200" dirty="0"/>
              <a:t>Øvelse</a:t>
            </a:r>
          </a:p>
          <a:p>
            <a:pPr marL="457200" indent="-457200">
              <a:spcBef>
                <a:spcPts val="900"/>
              </a:spcBef>
              <a:buFont typeface="+mj-lt"/>
              <a:buAutoNum type="arabicPeriod"/>
            </a:pPr>
            <a:r>
              <a:rPr lang="da-DK" altLang="da-DK" sz="2200" dirty="0"/>
              <a:t>Afrapportering i plenum</a:t>
            </a:r>
          </a:p>
          <a:p>
            <a:pPr marL="457200" indent="-457200">
              <a:spcBef>
                <a:spcPts val="900"/>
              </a:spcBef>
              <a:buFont typeface="+mj-lt"/>
              <a:buAutoNum type="arabicPeriod"/>
            </a:pPr>
            <a:r>
              <a:rPr lang="da-DK" altLang="da-DK" sz="2200" dirty="0"/>
              <a:t>Teori og eksempler</a:t>
            </a:r>
          </a:p>
        </p:txBody>
      </p:sp>
      <p:sp>
        <p:nvSpPr>
          <p:cNvPr id="276485" name="Pladsholder til diasnummer 4"/>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7D313278-2B27-4D05-8CF0-55DE0ABC5287}" type="slidenum">
              <a:rPr lang="da-DK" smtClean="0"/>
              <a:pPr>
                <a:defRPr/>
              </a:pPr>
              <a:t>70</a:t>
            </a:fld>
            <a:endParaRPr lang="da-DK" altLang="da-DK" sz="675"/>
          </a:p>
        </p:txBody>
      </p:sp>
    </p:spTree>
    <p:extLst>
      <p:ext uri="{BB962C8B-B14F-4D97-AF65-F5344CB8AC3E}">
        <p14:creationId xmlns:p14="http://schemas.microsoft.com/office/powerpoint/2010/main" val="282718453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ampe, Lys, Zündhölzer, Lighter, Match Hoveder"/>
          <p:cNvPicPr>
            <a:picLocks noChangeAspect="1" noChangeArrowheads="1"/>
          </p:cNvPicPr>
          <p:nvPr/>
        </p:nvPicPr>
        <p:blipFill rotWithShape="1">
          <a:blip r:embed="rId2">
            <a:extLst>
              <a:ext uri="{28A0092B-C50C-407E-A947-70E740481C1C}">
                <a14:useLocalDpi xmlns:a14="http://schemas.microsoft.com/office/drawing/2010/main" val="0"/>
              </a:ext>
            </a:extLst>
          </a:blip>
          <a:srcRect t="22780" b="1182"/>
          <a:stretch/>
        </p:blipFill>
        <p:spPr bwMode="auto">
          <a:xfrm>
            <a:off x="-497" y="0"/>
            <a:ext cx="9144001" cy="46353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algn="l"/>
            <a:r>
              <a:rPr lang="da-DK" altLang="da-DK" sz="3600" b="1" dirty="0">
                <a:solidFill>
                  <a:schemeClr val="bg1"/>
                </a:solidFill>
              </a:rPr>
              <a:t>Øvelse: </a:t>
            </a:r>
            <a:r>
              <a:rPr lang="da-DK" altLang="da-DK" sz="3600" b="1" dirty="0" err="1">
                <a:solidFill>
                  <a:schemeClr val="bg1"/>
                </a:solidFill>
              </a:rPr>
              <a:t>Talking</a:t>
            </a:r>
            <a:r>
              <a:rPr lang="da-DK" altLang="da-DK" sz="3600" b="1" dirty="0">
                <a:solidFill>
                  <a:schemeClr val="bg1"/>
                </a:solidFill>
              </a:rPr>
              <a:t> </a:t>
            </a:r>
            <a:r>
              <a:rPr lang="da-DK" altLang="da-DK" sz="3600" b="1" dirty="0" err="1">
                <a:solidFill>
                  <a:schemeClr val="bg1"/>
                </a:solidFill>
              </a:rPr>
              <a:t>sticks</a:t>
            </a:r>
            <a:endParaRPr lang="da-DK" sz="3600" b="1" dirty="0">
              <a:solidFill>
                <a:schemeClr val="bg1"/>
              </a:solidFill>
            </a:endParaRPr>
          </a:p>
        </p:txBody>
      </p:sp>
      <p:sp>
        <p:nvSpPr>
          <p:cNvPr id="5" name="Pladsholder til billede 4"/>
          <p:cNvSpPr>
            <a:spLocks noGrp="1"/>
          </p:cNvSpPr>
          <p:nvPr>
            <p:ph type="pic" sz="quarter" idx="15"/>
          </p:nvPr>
        </p:nvSpPr>
        <p:spPr/>
      </p:sp>
      <p:sp>
        <p:nvSpPr>
          <p:cNvPr id="8" name="Pladsholder til indhold 2"/>
          <p:cNvSpPr>
            <a:spLocks noGrp="1"/>
          </p:cNvSpPr>
          <p:nvPr>
            <p:ph idx="1"/>
          </p:nvPr>
        </p:nvSpPr>
        <p:spPr>
          <a:xfrm>
            <a:off x="683568" y="1419623"/>
            <a:ext cx="3673124" cy="2472430"/>
          </a:xfrm>
          <a:solidFill>
            <a:schemeClr val="bg1"/>
          </a:solidFill>
        </p:spPr>
        <p:txBody>
          <a:bodyPr lIns="144000" tIns="144000" rIns="144000" bIns="144000"/>
          <a:lstStyle/>
          <a:p>
            <a:pPr>
              <a:spcBef>
                <a:spcPts val="1200"/>
              </a:spcBef>
            </a:pPr>
            <a:r>
              <a:rPr lang="da-DK" altLang="da-DK" sz="1600" dirty="0"/>
              <a:t>Del tændstikkerne imellem jer, så I har 3 stykker hver</a:t>
            </a:r>
          </a:p>
          <a:p>
            <a:pPr>
              <a:spcBef>
                <a:spcPts val="1200"/>
              </a:spcBef>
            </a:pPr>
            <a:r>
              <a:rPr lang="da-DK" altLang="da-DK" sz="1600" dirty="0"/>
              <a:t>Hver gang én i gruppen tager ordet, skal han/hun aflevere en tændstik (lægges ind midt på bordet)</a:t>
            </a:r>
          </a:p>
          <a:p>
            <a:pPr>
              <a:spcBef>
                <a:spcPts val="1200"/>
              </a:spcBef>
            </a:pPr>
            <a:endParaRPr lang="da-DK" altLang="da-DK" dirty="0"/>
          </a:p>
        </p:txBody>
      </p:sp>
      <p:sp>
        <p:nvSpPr>
          <p:cNvPr id="9" name="Pladsholder til indhold 1"/>
          <p:cNvSpPr>
            <a:spLocks noGrp="1"/>
          </p:cNvSpPr>
          <p:nvPr>
            <p:ph sz="quarter" idx="13"/>
          </p:nvPr>
        </p:nvSpPr>
        <p:spPr>
          <a:xfrm>
            <a:off x="4644008" y="1419622"/>
            <a:ext cx="3672000" cy="2448272"/>
          </a:xfrm>
          <a:solidFill>
            <a:schemeClr val="bg1"/>
          </a:solidFill>
        </p:spPr>
        <p:txBody>
          <a:bodyPr lIns="144000" tIns="144000" rIns="144000" bIns="144000"/>
          <a:lstStyle/>
          <a:p>
            <a:pPr>
              <a:spcBef>
                <a:spcPts val="1200"/>
              </a:spcBef>
            </a:pPr>
            <a:r>
              <a:rPr lang="da-DK" altLang="da-DK" sz="1600" dirty="0"/>
              <a:t>Når man er løbet tør for tændstikker, har man mistet sin taleret – og må ikke sige noget.</a:t>
            </a:r>
          </a:p>
          <a:p>
            <a:pPr>
              <a:spcBef>
                <a:spcPts val="1200"/>
              </a:spcBef>
            </a:pPr>
            <a:r>
              <a:rPr lang="da-DK" altLang="da-DK" sz="1600" dirty="0"/>
              <a:t>Når alle har brugt deres tændstikker, uddeles de igen.</a:t>
            </a:r>
          </a:p>
          <a:p>
            <a:pPr>
              <a:spcBef>
                <a:spcPts val="1200"/>
              </a:spcBef>
            </a:pPr>
            <a:r>
              <a:rPr lang="da-DK" altLang="da-DK" sz="1600" dirty="0"/>
              <a:t>Diskussionsemne: </a:t>
            </a:r>
            <a:br>
              <a:rPr lang="da-DK" altLang="da-DK" sz="1600" dirty="0"/>
            </a:br>
            <a:r>
              <a:rPr lang="da-DK" altLang="da-DK" sz="1600" b="1" dirty="0"/>
              <a:t>Hvad er god ledelse?</a:t>
            </a:r>
          </a:p>
          <a:p>
            <a:endParaRPr lang="da-DK" altLang="da-DK" dirty="0"/>
          </a:p>
        </p:txBody>
      </p:sp>
    </p:spTree>
    <p:extLst>
      <p:ext uri="{BB962C8B-B14F-4D97-AF65-F5344CB8AC3E}">
        <p14:creationId xmlns:p14="http://schemas.microsoft.com/office/powerpoint/2010/main" val="1433619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el 1"/>
          <p:cNvSpPr>
            <a:spLocks noGrp="1"/>
          </p:cNvSpPr>
          <p:nvPr>
            <p:ph type="title"/>
          </p:nvPr>
        </p:nvSpPr>
        <p:spPr/>
        <p:txBody>
          <a:bodyPr/>
          <a:lstStyle/>
          <a:p>
            <a:pPr algn="ctr"/>
            <a:r>
              <a:rPr lang="da-DK" altLang="da-DK" sz="2200" b="1" dirty="0" err="1"/>
              <a:t>Talking</a:t>
            </a:r>
            <a:r>
              <a:rPr lang="da-DK" altLang="da-DK" sz="2200" b="1" dirty="0"/>
              <a:t> </a:t>
            </a:r>
            <a:r>
              <a:rPr lang="da-DK" altLang="da-DK" sz="2200" b="1" dirty="0" err="1"/>
              <a:t>sticks</a:t>
            </a:r>
            <a:endParaRPr lang="da-DK" altLang="da-DK" sz="2200" b="1" dirty="0"/>
          </a:p>
        </p:txBody>
      </p:sp>
      <p:sp>
        <p:nvSpPr>
          <p:cNvPr id="278531" name="Pladsholder til indhold 2"/>
          <p:cNvSpPr>
            <a:spLocks noGrp="1"/>
          </p:cNvSpPr>
          <p:nvPr>
            <p:ph idx="1"/>
          </p:nvPr>
        </p:nvSpPr>
        <p:spPr>
          <a:xfrm>
            <a:off x="1475656" y="1409526"/>
            <a:ext cx="2863922" cy="3394472"/>
          </a:xfrm>
        </p:spPr>
        <p:txBody>
          <a:bodyPr/>
          <a:lstStyle/>
          <a:p>
            <a:pPr algn="r">
              <a:spcBef>
                <a:spcPts val="1500"/>
              </a:spcBef>
            </a:pPr>
            <a:r>
              <a:rPr lang="da-DK" altLang="da-DK" sz="1800" dirty="0"/>
              <a:t>Hvem løb </a:t>
            </a:r>
            <a:br>
              <a:rPr lang="da-DK" altLang="da-DK" sz="1800" dirty="0"/>
            </a:br>
            <a:r>
              <a:rPr lang="da-DK" altLang="da-DK" sz="1800" dirty="0"/>
              <a:t>først tør for pinde?</a:t>
            </a:r>
          </a:p>
          <a:p>
            <a:pPr algn="r">
              <a:spcBef>
                <a:spcPts val="1500"/>
              </a:spcBef>
            </a:pPr>
            <a:r>
              <a:rPr lang="da-DK" altLang="da-DK" sz="1800" dirty="0"/>
              <a:t>Hvordan føltes </a:t>
            </a:r>
            <a:br>
              <a:rPr lang="da-DK" altLang="da-DK" sz="1800" dirty="0"/>
            </a:br>
            <a:r>
              <a:rPr lang="da-DK" altLang="da-DK" sz="1800" dirty="0"/>
              <a:t>det at løbe tør?</a:t>
            </a:r>
          </a:p>
          <a:p>
            <a:pPr algn="r">
              <a:spcBef>
                <a:spcPts val="1500"/>
              </a:spcBef>
            </a:pPr>
            <a:r>
              <a:rPr lang="da-DK" altLang="da-DK" sz="1800" dirty="0"/>
              <a:t>Hvem snakkede længe – fremførte monologer?</a:t>
            </a:r>
          </a:p>
          <a:p>
            <a:pPr algn="r">
              <a:spcBef>
                <a:spcPts val="1500"/>
              </a:spcBef>
            </a:pPr>
            <a:endParaRPr lang="da-DK" altLang="da-DK" sz="1800" dirty="0"/>
          </a:p>
          <a:p>
            <a:pPr algn="r">
              <a:spcBef>
                <a:spcPts val="1500"/>
              </a:spcBef>
            </a:pPr>
            <a:endParaRPr lang="da-DK" altLang="da-DK" sz="1800" dirty="0"/>
          </a:p>
          <a:p>
            <a:pPr algn="r">
              <a:spcBef>
                <a:spcPts val="1500"/>
              </a:spcBef>
            </a:pPr>
            <a:endParaRPr lang="da-DK" altLang="da-DK" sz="1800" dirty="0"/>
          </a:p>
        </p:txBody>
      </p:sp>
      <p:sp>
        <p:nvSpPr>
          <p:cNvPr id="278532" name="Pladsholder til indhold 1"/>
          <p:cNvSpPr>
            <a:spLocks noGrp="1"/>
          </p:cNvSpPr>
          <p:nvPr>
            <p:ph sz="quarter" idx="13"/>
          </p:nvPr>
        </p:nvSpPr>
        <p:spPr>
          <a:xfrm>
            <a:off x="5076056" y="1409525"/>
            <a:ext cx="2612802" cy="3393900"/>
          </a:xfrm>
        </p:spPr>
        <p:txBody>
          <a:bodyPr/>
          <a:lstStyle/>
          <a:p>
            <a:pPr>
              <a:spcBef>
                <a:spcPts val="1500"/>
              </a:spcBef>
            </a:pPr>
            <a:r>
              <a:rPr lang="da-DK" altLang="da-DK" sz="1800" dirty="0"/>
              <a:t>Var der nogen som følte sig lidt utilpas fordi de var ”presset” til at tale?</a:t>
            </a:r>
          </a:p>
          <a:p>
            <a:pPr>
              <a:spcBef>
                <a:spcPts val="1500"/>
              </a:spcBef>
            </a:pPr>
            <a:r>
              <a:rPr lang="da-DK" altLang="da-DK" sz="1800" dirty="0"/>
              <a:t>Snakkede nogen af jer mere fordi det ”var forventet” som en del af øvelsen?</a:t>
            </a:r>
          </a:p>
          <a:p>
            <a:pPr>
              <a:spcBef>
                <a:spcPts val="1500"/>
              </a:spcBef>
            </a:pPr>
            <a:endParaRPr lang="da-DK" altLang="da-DK" sz="1800" dirty="0"/>
          </a:p>
        </p:txBody>
      </p:sp>
      <p:sp>
        <p:nvSpPr>
          <p:cNvPr id="4" name="Højre klammeparentes 3"/>
          <p:cNvSpPr/>
          <p:nvPr/>
        </p:nvSpPr>
        <p:spPr>
          <a:xfrm rot="10800000">
            <a:off x="1025849" y="1248966"/>
            <a:ext cx="269080" cy="2546920"/>
          </a:xfrm>
          <a:prstGeom prst="rightBrace">
            <a:avLst>
              <a:gd name="adj1" fmla="val 0"/>
              <a:gd name="adj2" fmla="val 50799"/>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350"/>
          </a:p>
        </p:txBody>
      </p:sp>
      <p:sp>
        <p:nvSpPr>
          <p:cNvPr id="5" name="Højre klammeparentes 4"/>
          <p:cNvSpPr/>
          <p:nvPr/>
        </p:nvSpPr>
        <p:spPr>
          <a:xfrm>
            <a:off x="7957940" y="1158479"/>
            <a:ext cx="269081" cy="2637407"/>
          </a:xfrm>
          <a:prstGeom prst="righ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350"/>
          </a:p>
        </p:txBody>
      </p:sp>
      <p:sp>
        <p:nvSpPr>
          <p:cNvPr id="6" name="Tekstboks 5"/>
          <p:cNvSpPr txBox="1">
            <a:spLocks noChangeArrowheads="1"/>
          </p:cNvSpPr>
          <p:nvPr/>
        </p:nvSpPr>
        <p:spPr bwMode="auto">
          <a:xfrm>
            <a:off x="755576" y="2327771"/>
            <a:ext cx="270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1500" b="1"/>
              <a:t>E</a:t>
            </a:r>
          </a:p>
        </p:txBody>
      </p:sp>
      <p:sp>
        <p:nvSpPr>
          <p:cNvPr id="7" name="Tekstboks 6"/>
          <p:cNvSpPr txBox="1">
            <a:spLocks noChangeArrowheads="1"/>
          </p:cNvSpPr>
          <p:nvPr/>
        </p:nvSpPr>
        <p:spPr bwMode="auto">
          <a:xfrm>
            <a:off x="8334176" y="2283718"/>
            <a:ext cx="270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1500" b="1"/>
              <a:t>I</a:t>
            </a:r>
          </a:p>
        </p:txBody>
      </p:sp>
    </p:spTree>
    <p:extLst>
      <p:ext uri="{BB962C8B-B14F-4D97-AF65-F5344CB8AC3E}">
        <p14:creationId xmlns:p14="http://schemas.microsoft.com/office/powerpoint/2010/main" val="95332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026"/>
          <p:cNvSpPr>
            <a:spLocks noGrp="1" noChangeArrowheads="1"/>
          </p:cNvSpPr>
          <p:nvPr>
            <p:ph type="title"/>
          </p:nvPr>
        </p:nvSpPr>
        <p:spPr/>
        <p:txBody>
          <a:bodyPr/>
          <a:lstStyle/>
          <a:p>
            <a:pPr algn="ctr" eaLnBrk="1" hangingPunct="1"/>
            <a:r>
              <a:rPr lang="da-DK" altLang="en-US" sz="2200" b="1" dirty="0"/>
              <a:t>Energi/Indstilling </a:t>
            </a:r>
          </a:p>
        </p:txBody>
      </p:sp>
      <p:sp>
        <p:nvSpPr>
          <p:cNvPr id="279555" name="Pladsholder til indhold 40"/>
          <p:cNvSpPr>
            <a:spLocks noGrp="1"/>
          </p:cNvSpPr>
          <p:nvPr>
            <p:ph idx="1"/>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E</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800" dirty="0"/>
              <a:t>Taler før de tænker</a:t>
            </a:r>
          </a:p>
          <a:p>
            <a:pPr algn="ctr" eaLnBrk="1" hangingPunct="1">
              <a:buFont typeface="Wingdings" pitchFamily="2" charset="2"/>
              <a:buNone/>
            </a:pPr>
            <a:r>
              <a:rPr kumimoji="1" lang="da-DK" altLang="en-US" sz="1800" dirty="0"/>
              <a:t>Energi fra andre</a:t>
            </a:r>
          </a:p>
          <a:p>
            <a:pPr algn="ctr" eaLnBrk="1" hangingPunct="1">
              <a:buFont typeface="Wingdings" pitchFamily="2" charset="2"/>
              <a:buNone/>
            </a:pPr>
            <a:r>
              <a:rPr kumimoji="1" lang="da-DK" altLang="en-US" sz="1800" dirty="0"/>
              <a:t>Variation</a:t>
            </a:r>
          </a:p>
          <a:p>
            <a:pPr algn="ctr" eaLnBrk="1" hangingPunct="1">
              <a:buFont typeface="Wingdings" pitchFamily="2" charset="2"/>
              <a:buNone/>
            </a:pPr>
            <a:r>
              <a:rPr kumimoji="1" lang="da-DK" altLang="en-US" sz="1800" dirty="0"/>
              <a:t>Handling</a:t>
            </a:r>
          </a:p>
        </p:txBody>
      </p:sp>
      <p:sp>
        <p:nvSpPr>
          <p:cNvPr id="279556" name="Pladsholder til indhold 41"/>
          <p:cNvSpPr>
            <a:spLocks noGrp="1"/>
          </p:cNvSpPr>
          <p:nvPr>
            <p:ph sz="quarter" idx="13"/>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I</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800" dirty="0"/>
              <a:t>Tænker før de taler</a:t>
            </a:r>
          </a:p>
          <a:p>
            <a:pPr algn="ctr" eaLnBrk="1" hangingPunct="1">
              <a:buFont typeface="Wingdings" pitchFamily="2" charset="2"/>
              <a:buNone/>
            </a:pPr>
            <a:r>
              <a:rPr kumimoji="1" lang="da-DK" altLang="en-US" sz="1800" dirty="0"/>
              <a:t>Energi fra indre verden</a:t>
            </a:r>
          </a:p>
          <a:p>
            <a:pPr algn="ctr" eaLnBrk="1" hangingPunct="1">
              <a:buFont typeface="Wingdings" pitchFamily="2" charset="2"/>
              <a:buNone/>
            </a:pPr>
            <a:r>
              <a:rPr kumimoji="1" lang="da-DK" altLang="en-US" sz="1800" dirty="0"/>
              <a:t>Koncentration</a:t>
            </a:r>
          </a:p>
          <a:p>
            <a:pPr algn="ctr" eaLnBrk="1" hangingPunct="1">
              <a:buFont typeface="Wingdings" pitchFamily="2" charset="2"/>
              <a:buNone/>
            </a:pPr>
            <a:r>
              <a:rPr kumimoji="1" lang="da-DK" altLang="en-US" sz="1800" dirty="0"/>
              <a:t>Iagttagelse</a:t>
            </a:r>
          </a:p>
        </p:txBody>
      </p:sp>
      <p:pic>
        <p:nvPicPr>
          <p:cNvPr id="279557" name="Picture 13" descr="C:\Users\ane\AppData\Local\Microsoft\Windows\Temporary Internet Files\Content.Outlook\71UJXZEF\Talebob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250156"/>
            <a:ext cx="142517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8" name="Picture 12" descr="C:\Users\ane\AppData\Local\Microsoft\Windows\Temporary Internet Files\Content.Outlook\71UJXZEF\Tænkebob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671" y="1250156"/>
            <a:ext cx="1571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929065"/>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059"/>
          <p:cNvSpPr>
            <a:spLocks noGrp="1" noChangeArrowheads="1"/>
          </p:cNvSpPr>
          <p:nvPr>
            <p:ph type="title"/>
          </p:nvPr>
        </p:nvSpPr>
        <p:spPr/>
        <p:txBody>
          <a:bodyPr/>
          <a:lstStyle/>
          <a:p>
            <a:pPr algn="ctr" eaLnBrk="1" hangingPunct="1">
              <a:buClr>
                <a:schemeClr val="bg2"/>
              </a:buClr>
            </a:pPr>
            <a:r>
              <a:rPr lang="da-DK" altLang="da-DK" sz="2200" b="1" dirty="0"/>
              <a:t>Indstilling</a:t>
            </a:r>
            <a:endParaRPr lang="en-GB" altLang="da-DK" sz="2200" b="1" dirty="0"/>
          </a:p>
        </p:txBody>
      </p:sp>
      <p:sp>
        <p:nvSpPr>
          <p:cNvPr id="280579" name="Pladsholder til indhold 19"/>
          <p:cNvSpPr>
            <a:spLocks noGrp="1"/>
          </p:cNvSpPr>
          <p:nvPr>
            <p:ph idx="1"/>
          </p:nvPr>
        </p:nvSpPr>
        <p:spPr>
          <a:xfrm>
            <a:off x="251520" y="1834561"/>
            <a:ext cx="3997299" cy="3394472"/>
          </a:xfrm>
        </p:spPr>
        <p:txBody>
          <a:bodyPr/>
          <a:lstStyle/>
          <a:p>
            <a:pPr algn="r">
              <a:lnSpc>
                <a:spcPct val="120000"/>
              </a:lnSpc>
              <a:spcBef>
                <a:spcPts val="450"/>
              </a:spcBef>
            </a:pPr>
            <a:r>
              <a:rPr kumimoji="1" lang="da-DK" altLang="da-DK" sz="1350" dirty="0"/>
              <a:t>Mod den ydre verden</a:t>
            </a:r>
          </a:p>
          <a:p>
            <a:pPr algn="r">
              <a:lnSpc>
                <a:spcPct val="120000"/>
              </a:lnSpc>
              <a:spcBef>
                <a:spcPts val="450"/>
              </a:spcBef>
            </a:pPr>
            <a:r>
              <a:rPr kumimoji="1" lang="da-DK" altLang="da-DK" sz="1350" dirty="0"/>
              <a:t>Tillidsfuld</a:t>
            </a:r>
          </a:p>
          <a:p>
            <a:pPr algn="r">
              <a:lnSpc>
                <a:spcPct val="120000"/>
              </a:lnSpc>
              <a:spcBef>
                <a:spcPts val="450"/>
              </a:spcBef>
            </a:pPr>
            <a:r>
              <a:rPr kumimoji="1" lang="da-DK" altLang="da-DK" sz="1350" dirty="0"/>
              <a:t>Relativt åben for stimuli</a:t>
            </a:r>
          </a:p>
          <a:p>
            <a:pPr algn="r">
              <a:lnSpc>
                <a:spcPct val="120000"/>
              </a:lnSpc>
              <a:spcBef>
                <a:spcPts val="450"/>
              </a:spcBef>
            </a:pPr>
            <a:r>
              <a:rPr kumimoji="1" lang="da-DK" altLang="da-DK" sz="1350" dirty="0"/>
              <a:t>Åbner sig gerne</a:t>
            </a:r>
          </a:p>
          <a:p>
            <a:pPr algn="r">
              <a:lnSpc>
                <a:spcPct val="120000"/>
              </a:lnSpc>
              <a:spcBef>
                <a:spcPts val="450"/>
              </a:spcBef>
            </a:pPr>
            <a:r>
              <a:rPr kumimoji="1" lang="da-DK" altLang="da-DK" sz="1350" dirty="0"/>
              <a:t>Lære ved afprøvning</a:t>
            </a:r>
          </a:p>
          <a:p>
            <a:pPr algn="r">
              <a:lnSpc>
                <a:spcPct val="120000"/>
              </a:lnSpc>
              <a:spcBef>
                <a:spcPts val="450"/>
              </a:spcBef>
            </a:pPr>
            <a:r>
              <a:rPr kumimoji="1" lang="da-DK" altLang="da-DK" sz="1350" dirty="0"/>
              <a:t>Vil gerne påvirke og påvirkes</a:t>
            </a:r>
          </a:p>
          <a:p>
            <a:pPr algn="r">
              <a:lnSpc>
                <a:spcPct val="120000"/>
              </a:lnSpc>
              <a:spcBef>
                <a:spcPts val="450"/>
              </a:spcBef>
            </a:pPr>
            <a:r>
              <a:rPr kumimoji="1" lang="da-DK" altLang="da-DK" sz="1350" dirty="0"/>
              <a:t>Foretrækker at være sammen med andre</a:t>
            </a:r>
          </a:p>
          <a:p>
            <a:pPr algn="r">
              <a:lnSpc>
                <a:spcPct val="120000"/>
              </a:lnSpc>
              <a:spcBef>
                <a:spcPts val="450"/>
              </a:spcBef>
            </a:pPr>
            <a:r>
              <a:rPr kumimoji="1" lang="da-DK" altLang="da-DK" sz="1350" dirty="0"/>
              <a:t>Går i bredden</a:t>
            </a:r>
          </a:p>
        </p:txBody>
      </p:sp>
      <p:sp>
        <p:nvSpPr>
          <p:cNvPr id="280580" name="Pladsholder til indhold 20"/>
          <p:cNvSpPr>
            <a:spLocks noGrp="1"/>
          </p:cNvSpPr>
          <p:nvPr>
            <p:ph sz="quarter" idx="13"/>
          </p:nvPr>
        </p:nvSpPr>
        <p:spPr>
          <a:xfrm>
            <a:off x="4536302" y="1834560"/>
            <a:ext cx="4284170" cy="3393900"/>
          </a:xfrm>
        </p:spPr>
        <p:txBody>
          <a:bodyPr/>
          <a:lstStyle/>
          <a:p>
            <a:pPr marL="285750" indent="-285750">
              <a:lnSpc>
                <a:spcPct val="120000"/>
              </a:lnSpc>
              <a:spcBef>
                <a:spcPts val="450"/>
              </a:spcBef>
              <a:buFont typeface="Arial" panose="020B0604020202020204" pitchFamily="34" charset="0"/>
              <a:buChar char="•"/>
              <a:defRPr/>
            </a:pPr>
            <a:r>
              <a:rPr kumimoji="1" lang="da-DK" altLang="da-DK" sz="1350" dirty="0"/>
              <a:t>Mod den indre verden</a:t>
            </a:r>
          </a:p>
          <a:p>
            <a:pPr marL="285750" indent="-285750">
              <a:lnSpc>
                <a:spcPct val="120000"/>
              </a:lnSpc>
              <a:spcBef>
                <a:spcPts val="450"/>
              </a:spcBef>
              <a:buFont typeface="Arial" panose="020B0604020202020204" pitchFamily="34" charset="0"/>
              <a:buChar char="•"/>
              <a:defRPr/>
            </a:pPr>
            <a:r>
              <a:rPr kumimoji="1" lang="da-DK" altLang="da-DK" sz="1350" dirty="0"/>
              <a:t>Reserveret/mystiske</a:t>
            </a:r>
          </a:p>
          <a:p>
            <a:pPr marL="285750" indent="-285750">
              <a:lnSpc>
                <a:spcPct val="120000"/>
              </a:lnSpc>
              <a:spcBef>
                <a:spcPts val="450"/>
              </a:spcBef>
              <a:buFont typeface="Arial" panose="020B0604020202020204" pitchFamily="34" charset="0"/>
              <a:buChar char="•"/>
              <a:defRPr/>
            </a:pPr>
            <a:r>
              <a:rPr kumimoji="1" lang="da-DK" altLang="da-DK" sz="1350" dirty="0"/>
              <a:t>Relativt lukket for stimuli</a:t>
            </a:r>
          </a:p>
          <a:p>
            <a:pPr marL="285750" indent="-285750">
              <a:lnSpc>
                <a:spcPct val="120000"/>
              </a:lnSpc>
              <a:spcBef>
                <a:spcPts val="450"/>
              </a:spcBef>
              <a:buFont typeface="Arial" panose="020B0604020202020204" pitchFamily="34" charset="0"/>
              <a:buChar char="•"/>
              <a:defRPr/>
            </a:pPr>
            <a:r>
              <a:rPr kumimoji="1" lang="da-DK" altLang="da-DK" sz="1350" dirty="0"/>
              <a:t>Åbner sig sjældent</a:t>
            </a:r>
          </a:p>
          <a:p>
            <a:pPr marL="285750" indent="-285750">
              <a:lnSpc>
                <a:spcPct val="120000"/>
              </a:lnSpc>
              <a:spcBef>
                <a:spcPts val="450"/>
              </a:spcBef>
              <a:buFont typeface="Arial" panose="020B0604020202020204" pitchFamily="34" charset="0"/>
              <a:buChar char="•"/>
              <a:defRPr/>
            </a:pPr>
            <a:r>
              <a:rPr kumimoji="1" lang="da-DK" altLang="da-DK" sz="1350" dirty="0"/>
              <a:t>Vil forstå først og afprøve bagefter</a:t>
            </a:r>
          </a:p>
          <a:p>
            <a:pPr marL="285750" indent="-285750">
              <a:lnSpc>
                <a:spcPct val="120000"/>
              </a:lnSpc>
              <a:spcBef>
                <a:spcPts val="450"/>
              </a:spcBef>
              <a:buFont typeface="Arial" panose="020B0604020202020204" pitchFamily="34" charset="0"/>
              <a:buChar char="•"/>
              <a:defRPr/>
            </a:pPr>
            <a:r>
              <a:rPr kumimoji="1" lang="da-DK" altLang="da-DK" sz="1350" dirty="0"/>
              <a:t>Har ringe behov for at påvirke og påvirkes</a:t>
            </a:r>
          </a:p>
          <a:p>
            <a:pPr marL="285750" indent="-285750">
              <a:lnSpc>
                <a:spcPct val="120000"/>
              </a:lnSpc>
              <a:spcBef>
                <a:spcPts val="450"/>
              </a:spcBef>
              <a:buFont typeface="Arial" panose="020B0604020202020204" pitchFamily="34" charset="0"/>
              <a:buChar char="•"/>
              <a:defRPr/>
            </a:pPr>
            <a:r>
              <a:rPr kumimoji="1" lang="da-DK" altLang="da-DK" sz="1350" dirty="0"/>
              <a:t>Foretrækker at være alene</a:t>
            </a:r>
          </a:p>
          <a:p>
            <a:pPr marL="285750" indent="-285750">
              <a:lnSpc>
                <a:spcPct val="120000"/>
              </a:lnSpc>
              <a:spcBef>
                <a:spcPts val="450"/>
              </a:spcBef>
              <a:buFont typeface="Arial" panose="020B0604020202020204" pitchFamily="34" charset="0"/>
              <a:buChar char="•"/>
              <a:defRPr/>
            </a:pPr>
            <a:r>
              <a:rPr kumimoji="1" lang="da-DK" altLang="da-DK" sz="1350" dirty="0"/>
              <a:t>Går i dybden</a:t>
            </a:r>
          </a:p>
        </p:txBody>
      </p:sp>
      <p:grpSp>
        <p:nvGrpSpPr>
          <p:cNvPr id="280581" name="Gruppe 29"/>
          <p:cNvGrpSpPr>
            <a:grpSpLocks/>
          </p:cNvGrpSpPr>
          <p:nvPr/>
        </p:nvGrpSpPr>
        <p:grpSpPr bwMode="auto">
          <a:xfrm>
            <a:off x="1670448" y="1285876"/>
            <a:ext cx="5901928" cy="369332"/>
            <a:chOff x="702916" y="2015471"/>
            <a:chExt cx="7869612" cy="492124"/>
          </a:xfrm>
        </p:grpSpPr>
        <p:sp>
          <p:nvSpPr>
            <p:cNvPr id="22" name="Tekstboks 21"/>
            <p:cNvSpPr txBox="1"/>
            <p:nvPr/>
          </p:nvSpPr>
          <p:spPr>
            <a:xfrm>
              <a:off x="702916" y="2045615"/>
              <a:ext cx="1941604" cy="430608"/>
            </a:xfrm>
            <a:prstGeom prst="rect">
              <a:avLst/>
            </a:prstGeom>
            <a:noFill/>
          </p:spPr>
          <p:txBody>
            <a:bodyPr>
              <a:spAutoFit/>
            </a:bodyPr>
            <a:lstStyle/>
            <a:p>
              <a:pPr>
                <a:defRPr/>
              </a:pPr>
              <a:r>
                <a:rPr kumimoji="1" lang="da-DK" sz="1500" dirty="0" err="1">
                  <a:latin typeface="+mj-lt"/>
                </a:rPr>
                <a:t>Ekstrovertion</a:t>
              </a:r>
              <a:endParaRPr lang="da-DK" sz="1500" dirty="0">
                <a:latin typeface="+mj-lt"/>
              </a:endParaRPr>
            </a:p>
          </p:txBody>
        </p:sp>
        <p:sp>
          <p:nvSpPr>
            <p:cNvPr id="23" name="Tekstboks 22"/>
            <p:cNvSpPr txBox="1"/>
            <p:nvPr/>
          </p:nvSpPr>
          <p:spPr>
            <a:xfrm>
              <a:off x="6643624" y="2045615"/>
              <a:ext cx="1928904" cy="461366"/>
            </a:xfrm>
            <a:prstGeom prst="rect">
              <a:avLst/>
            </a:prstGeom>
            <a:noFill/>
          </p:spPr>
          <p:txBody>
            <a:bodyPr>
              <a:spAutoFit/>
            </a:bodyPr>
            <a:lstStyle/>
            <a:p>
              <a:pPr>
                <a:defRPr/>
              </a:pPr>
              <a:r>
                <a:rPr kumimoji="1" lang="da-DK" sz="1650" dirty="0" err="1">
                  <a:latin typeface="+mj-lt"/>
                </a:rPr>
                <a:t>Introvertion</a:t>
              </a:r>
              <a:endParaRPr lang="da-DK" sz="1650" dirty="0">
                <a:latin typeface="+mj-lt"/>
              </a:endParaRPr>
            </a:p>
          </p:txBody>
        </p:sp>
        <p:sp>
          <p:nvSpPr>
            <p:cNvPr id="24" name="Tekstboks 23"/>
            <p:cNvSpPr txBox="1"/>
            <p:nvPr/>
          </p:nvSpPr>
          <p:spPr>
            <a:xfrm>
              <a:off x="2520691" y="2015471"/>
              <a:ext cx="357205" cy="492124"/>
            </a:xfrm>
            <a:prstGeom prst="rect">
              <a:avLst/>
            </a:prstGeom>
            <a:noFill/>
          </p:spPr>
          <p:txBody>
            <a:bodyPr>
              <a:spAutoFit/>
            </a:bodyPr>
            <a:lstStyle/>
            <a:p>
              <a:pPr>
                <a:defRPr/>
              </a:pPr>
              <a:r>
                <a:rPr lang="da-DK" b="1" dirty="0">
                  <a:latin typeface="+mj-lt"/>
                </a:rPr>
                <a:t>E</a:t>
              </a:r>
            </a:p>
          </p:txBody>
        </p:sp>
        <p:sp>
          <p:nvSpPr>
            <p:cNvPr id="25" name="Tekstboks 24"/>
            <p:cNvSpPr txBox="1"/>
            <p:nvPr/>
          </p:nvSpPr>
          <p:spPr>
            <a:xfrm>
              <a:off x="6286419" y="2015471"/>
              <a:ext cx="357205" cy="492124"/>
            </a:xfrm>
            <a:prstGeom prst="rect">
              <a:avLst/>
            </a:prstGeom>
            <a:noFill/>
          </p:spPr>
          <p:txBody>
            <a:bodyPr>
              <a:spAutoFit/>
            </a:bodyPr>
            <a:lstStyle/>
            <a:p>
              <a:pPr>
                <a:defRPr/>
              </a:pPr>
              <a:r>
                <a:rPr lang="da-DK" b="1" dirty="0">
                  <a:latin typeface="+mj-lt"/>
                </a:rPr>
                <a:t>I</a:t>
              </a:r>
            </a:p>
          </p:txBody>
        </p:sp>
        <p:cxnSp>
          <p:nvCxnSpPr>
            <p:cNvPr id="29" name="Lige forbindelse 28"/>
            <p:cNvCxnSpPr/>
            <p:nvPr/>
          </p:nvCxnSpPr>
          <p:spPr>
            <a:xfrm rot="5400000">
              <a:off x="4408417" y="2272480"/>
              <a:ext cx="28715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Lige pilforbindelse 15"/>
          <p:cNvCxnSpPr>
            <a:stCxn id="24" idx="3"/>
            <a:endCxn id="25" idx="1"/>
          </p:cNvCxnSpPr>
          <p:nvPr/>
        </p:nvCxnSpPr>
        <p:spPr>
          <a:xfrm>
            <a:off x="3301605" y="1470542"/>
            <a:ext cx="255627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35564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sannes billeder\Sticky-E-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4657" y="482203"/>
            <a:ext cx="311348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8"/>
          <p:cNvSpPr txBox="1">
            <a:spLocks noChangeArrowheads="1"/>
          </p:cNvSpPr>
          <p:nvPr/>
        </p:nvSpPr>
        <p:spPr bwMode="auto">
          <a:xfrm>
            <a:off x="4086226" y="1600200"/>
            <a:ext cx="975122" cy="1200329"/>
          </a:xfrm>
          <a:prstGeom prst="rect">
            <a:avLst/>
          </a:prstGeom>
          <a:solidFill>
            <a:schemeClr val="bg2"/>
          </a:solidFill>
          <a:ln w="9525">
            <a:noFill/>
            <a:miter lim="800000"/>
            <a:headEnd/>
            <a:tailEnd/>
          </a:ln>
          <a:effectLst/>
        </p:spPr>
        <p:txBody>
          <a:bodyPr>
            <a:spAutoFit/>
          </a:bodyPr>
          <a:lstStyle/>
          <a:p>
            <a:pPr eaLnBrk="0" hangingPunct="0">
              <a:defRPr/>
            </a:pPr>
            <a:r>
              <a:rPr lang="da-DK" sz="7200" b="1" dirty="0">
                <a:solidFill>
                  <a:srgbClr val="E3A51A"/>
                </a:solidFill>
                <a:latin typeface="Verdana"/>
              </a:rPr>
              <a:t>E</a:t>
            </a:r>
          </a:p>
        </p:txBody>
      </p:sp>
      <p:sp>
        <p:nvSpPr>
          <p:cNvPr id="5" name="Rektangel 4"/>
          <p:cNvSpPr/>
          <p:nvPr/>
        </p:nvSpPr>
        <p:spPr>
          <a:xfrm>
            <a:off x="2767975" y="1453754"/>
            <a:ext cx="1532792"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Er ofte åbne, snakkesalige, </a:t>
            </a:r>
            <a:br>
              <a:rPr lang="da-DK" sz="750" dirty="0">
                <a:solidFill>
                  <a:srgbClr val="000000"/>
                </a:solidFill>
                <a:latin typeface="Verdana"/>
              </a:rPr>
            </a:br>
            <a:r>
              <a:rPr lang="da-DK" sz="750" dirty="0">
                <a:solidFill>
                  <a:srgbClr val="000000"/>
                </a:solidFill>
                <a:latin typeface="Verdana"/>
              </a:rPr>
              <a:t>nemme at lære at kende</a:t>
            </a:r>
          </a:p>
        </p:txBody>
      </p:sp>
      <p:sp>
        <p:nvSpPr>
          <p:cNvPr id="7" name="Rektangel 6"/>
          <p:cNvSpPr/>
          <p:nvPr/>
        </p:nvSpPr>
        <p:spPr>
          <a:xfrm>
            <a:off x="4640688" y="1453754"/>
            <a:ext cx="1274708"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Har behov for samvær</a:t>
            </a:r>
            <a:br>
              <a:rPr lang="da-DK" sz="750" dirty="0">
                <a:solidFill>
                  <a:srgbClr val="000000"/>
                </a:solidFill>
                <a:latin typeface="Verdana"/>
              </a:rPr>
            </a:br>
            <a:r>
              <a:rPr lang="da-DK" sz="750" dirty="0">
                <a:solidFill>
                  <a:srgbClr val="000000"/>
                </a:solidFill>
                <a:latin typeface="Verdana"/>
              </a:rPr>
              <a:t>med andre</a:t>
            </a:r>
          </a:p>
        </p:txBody>
      </p:sp>
      <p:sp>
        <p:nvSpPr>
          <p:cNvPr id="8" name="Rektangel 7"/>
          <p:cNvSpPr/>
          <p:nvPr/>
        </p:nvSpPr>
        <p:spPr>
          <a:xfrm>
            <a:off x="2799507" y="2811066"/>
            <a:ext cx="1495923"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Handler først og overvejer </a:t>
            </a:r>
            <a:br>
              <a:rPr lang="da-DK" sz="750" dirty="0">
                <a:solidFill>
                  <a:srgbClr val="000000"/>
                </a:solidFill>
                <a:latin typeface="Verdana"/>
              </a:rPr>
            </a:br>
            <a:r>
              <a:rPr lang="da-DK" sz="750" dirty="0">
                <a:solidFill>
                  <a:srgbClr val="000000"/>
                </a:solidFill>
                <a:latin typeface="Verdana"/>
              </a:rPr>
              <a:t>bagefter (måske)</a:t>
            </a:r>
          </a:p>
        </p:txBody>
      </p:sp>
      <p:grpSp>
        <p:nvGrpSpPr>
          <p:cNvPr id="17415" name="Gruppe 9"/>
          <p:cNvGrpSpPr>
            <a:grpSpLocks/>
          </p:cNvGrpSpPr>
          <p:nvPr/>
        </p:nvGrpSpPr>
        <p:grpSpPr bwMode="auto">
          <a:xfrm>
            <a:off x="4733925" y="2811066"/>
            <a:ext cx="1707585" cy="438582"/>
            <a:chOff x="4788024" y="3747765"/>
            <a:chExt cx="2277050" cy="584734"/>
          </a:xfrm>
        </p:grpSpPr>
        <p:sp>
          <p:nvSpPr>
            <p:cNvPr id="9" name="Rektangel 8"/>
            <p:cNvSpPr/>
            <p:nvPr/>
          </p:nvSpPr>
          <p:spPr>
            <a:xfrm>
              <a:off x="5021109" y="3747765"/>
              <a:ext cx="2043965" cy="584734"/>
            </a:xfrm>
            <a:prstGeom prst="rect">
              <a:avLst/>
            </a:prstGeom>
            <a:solidFill>
              <a:schemeClr val="bg2"/>
            </a:solidFill>
          </p:spPr>
          <p:txBody>
            <a:bodyPr wrap="none">
              <a:spAutoFit/>
            </a:bodyPr>
            <a:lstStyle/>
            <a:p>
              <a:pPr algn="ctr">
                <a:defRPr/>
              </a:pPr>
              <a:r>
                <a:rPr lang="da-DK" sz="750" dirty="0">
                  <a:solidFill>
                    <a:srgbClr val="000000"/>
                  </a:solidFill>
                  <a:latin typeface="Verdana"/>
                </a:rPr>
                <a:t>Er imødekommende overfor</a:t>
              </a:r>
            </a:p>
            <a:p>
              <a:pPr algn="ctr">
                <a:defRPr/>
              </a:pPr>
              <a:r>
                <a:rPr lang="da-DK" sz="750" dirty="0">
                  <a:solidFill>
                    <a:srgbClr val="000000"/>
                  </a:solidFill>
                  <a:latin typeface="Verdana"/>
                </a:rPr>
                <a:t>Nye indtryk og muligheder</a:t>
              </a:r>
            </a:p>
            <a:p>
              <a:pPr algn="ctr">
                <a:defRPr/>
              </a:pPr>
              <a:r>
                <a:rPr lang="da-DK" sz="750" dirty="0">
                  <a:solidFill>
                    <a:srgbClr val="000000"/>
                  </a:solidFill>
                  <a:latin typeface="Verdana"/>
                </a:rPr>
                <a:t>i omverdenen</a:t>
              </a:r>
            </a:p>
          </p:txBody>
        </p:sp>
        <p:sp>
          <p:nvSpPr>
            <p:cNvPr id="17419" name="Rektangel 5"/>
            <p:cNvSpPr>
              <a:spLocks noChangeArrowheads="1"/>
            </p:cNvSpPr>
            <p:nvPr/>
          </p:nvSpPr>
          <p:spPr bwMode="auto">
            <a:xfrm>
              <a:off x="4788024" y="3747765"/>
              <a:ext cx="288032" cy="415498"/>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sp>
        <p:nvSpPr>
          <p:cNvPr id="12" name="Rektangel 11"/>
          <p:cNvSpPr/>
          <p:nvPr/>
        </p:nvSpPr>
        <p:spPr>
          <a:xfrm>
            <a:off x="2735579" y="4296966"/>
            <a:ext cx="1502334" cy="207749"/>
          </a:xfrm>
          <a:prstGeom prst="rect">
            <a:avLst/>
          </a:prstGeom>
          <a:solidFill>
            <a:schemeClr val="bg2"/>
          </a:solidFill>
        </p:spPr>
        <p:txBody>
          <a:bodyPr wrap="none">
            <a:spAutoFit/>
          </a:bodyPr>
          <a:lstStyle/>
          <a:p>
            <a:pPr algn="ctr">
              <a:defRPr/>
            </a:pPr>
            <a:r>
              <a:rPr lang="da-DK" sz="750" dirty="0">
                <a:solidFill>
                  <a:srgbClr val="000000"/>
                </a:solidFill>
                <a:latin typeface="Verdana"/>
              </a:rPr>
              <a:t>Søger bredder i tilværelsen</a:t>
            </a:r>
          </a:p>
        </p:txBody>
      </p:sp>
      <p:sp>
        <p:nvSpPr>
          <p:cNvPr id="13" name="Rektangel 12"/>
          <p:cNvSpPr/>
          <p:nvPr/>
        </p:nvSpPr>
        <p:spPr>
          <a:xfrm>
            <a:off x="4496625" y="4042173"/>
            <a:ext cx="1848583"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Får energi af samvær med andre, </a:t>
            </a:r>
            <a:br>
              <a:rPr lang="da-DK" sz="750" dirty="0">
                <a:solidFill>
                  <a:srgbClr val="000000"/>
                </a:solidFill>
                <a:latin typeface="Verdana"/>
              </a:rPr>
            </a:br>
            <a:r>
              <a:rPr lang="da-DK" sz="750" dirty="0">
                <a:solidFill>
                  <a:srgbClr val="000000"/>
                </a:solidFill>
                <a:latin typeface="Verdana"/>
              </a:rPr>
              <a:t>af oplevelser i den ydre verden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75</a:t>
            </a:fld>
            <a:endParaRPr lang="da-DK" sz="750" b="1">
              <a:solidFill>
                <a:schemeClr val="tx2"/>
              </a:solidFill>
            </a:endParaRPr>
          </a:p>
        </p:txBody>
      </p:sp>
    </p:spTree>
    <p:extLst>
      <p:ext uri="{BB962C8B-B14F-4D97-AF65-F5344CB8AC3E}">
        <p14:creationId xmlns:p14="http://schemas.microsoft.com/office/powerpoint/2010/main" val="1574046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sannes billeder\Sticky-I-Fix.jpg"/>
          <p:cNvPicPr>
            <a:picLocks noChangeAspect="1" noChangeArrowheads="1"/>
          </p:cNvPicPr>
          <p:nvPr/>
        </p:nvPicPr>
        <p:blipFill>
          <a:blip r:embed="rId2" cstate="print">
            <a:extLst>
              <a:ext uri="{28A0092B-C50C-407E-A947-70E740481C1C}">
                <a14:useLocalDpi xmlns:a14="http://schemas.microsoft.com/office/drawing/2010/main" val="0"/>
              </a:ext>
            </a:extLst>
          </a:blip>
          <a:srcRect b="70926"/>
          <a:stretch>
            <a:fillRect/>
          </a:stretch>
        </p:blipFill>
        <p:spPr bwMode="auto">
          <a:xfrm>
            <a:off x="2839641" y="519113"/>
            <a:ext cx="3161109"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2927066" y="1282304"/>
            <a:ext cx="1462260" cy="438582"/>
          </a:xfrm>
          <a:prstGeom prst="rect">
            <a:avLst/>
          </a:prstGeom>
          <a:solidFill>
            <a:schemeClr val="bg2"/>
          </a:solidFill>
        </p:spPr>
        <p:txBody>
          <a:bodyPr wrap="none">
            <a:spAutoFit/>
          </a:bodyPr>
          <a:lstStyle/>
          <a:p>
            <a:pPr algn="ctr">
              <a:defRPr/>
            </a:pPr>
            <a:r>
              <a:rPr lang="da-DK" sz="750" dirty="0">
                <a:solidFill>
                  <a:srgbClr val="000000"/>
                </a:solidFill>
                <a:latin typeface="Verdana"/>
              </a:rPr>
              <a:t>Er forbeholdne overfor </a:t>
            </a:r>
            <a:br>
              <a:rPr lang="da-DK" sz="750" dirty="0">
                <a:solidFill>
                  <a:srgbClr val="000000"/>
                </a:solidFill>
                <a:latin typeface="Verdana"/>
              </a:rPr>
            </a:br>
            <a:r>
              <a:rPr lang="da-DK" sz="750" dirty="0">
                <a:solidFill>
                  <a:srgbClr val="000000"/>
                </a:solidFill>
                <a:latin typeface="Verdana"/>
              </a:rPr>
              <a:t>nye indtryk og muligheder</a:t>
            </a:r>
            <a:br>
              <a:rPr lang="da-DK" sz="750" dirty="0">
                <a:solidFill>
                  <a:srgbClr val="000000"/>
                </a:solidFill>
                <a:latin typeface="Verdana"/>
              </a:rPr>
            </a:br>
            <a:r>
              <a:rPr lang="da-DK" sz="750" dirty="0">
                <a:solidFill>
                  <a:srgbClr val="000000"/>
                </a:solidFill>
                <a:latin typeface="Verdana"/>
              </a:rPr>
              <a:t>i omverdenen</a:t>
            </a:r>
          </a:p>
        </p:txBody>
      </p:sp>
      <p:sp>
        <p:nvSpPr>
          <p:cNvPr id="7" name="Rektangel 6"/>
          <p:cNvSpPr/>
          <p:nvPr/>
        </p:nvSpPr>
        <p:spPr>
          <a:xfrm>
            <a:off x="4806500" y="1181100"/>
            <a:ext cx="1332417" cy="438582"/>
          </a:xfrm>
          <a:prstGeom prst="rect">
            <a:avLst/>
          </a:prstGeom>
          <a:solidFill>
            <a:schemeClr val="bg2"/>
          </a:solidFill>
        </p:spPr>
        <p:txBody>
          <a:bodyPr wrap="none">
            <a:spAutoFit/>
          </a:bodyPr>
          <a:lstStyle/>
          <a:p>
            <a:pPr algn="ctr">
              <a:defRPr/>
            </a:pPr>
            <a:r>
              <a:rPr lang="da-DK" sz="750" dirty="0">
                <a:solidFill>
                  <a:srgbClr val="000000"/>
                </a:solidFill>
                <a:latin typeface="Verdana"/>
              </a:rPr>
              <a:t>Indre energikilder er de</a:t>
            </a:r>
            <a:br>
              <a:rPr lang="da-DK" sz="750" dirty="0">
                <a:solidFill>
                  <a:srgbClr val="000000"/>
                </a:solidFill>
                <a:latin typeface="Verdana"/>
              </a:rPr>
            </a:br>
            <a:r>
              <a:rPr lang="da-DK" sz="750" dirty="0">
                <a:solidFill>
                  <a:srgbClr val="000000"/>
                </a:solidFill>
                <a:latin typeface="Verdana"/>
              </a:rPr>
              <a:t>vigtigste. Oplades af</a:t>
            </a:r>
            <a:br>
              <a:rPr lang="da-DK" sz="750" dirty="0">
                <a:solidFill>
                  <a:srgbClr val="000000"/>
                </a:solidFill>
                <a:latin typeface="Verdana"/>
              </a:rPr>
            </a:br>
            <a:r>
              <a:rPr lang="da-DK" sz="750" dirty="0">
                <a:solidFill>
                  <a:srgbClr val="000000"/>
                </a:solidFill>
                <a:latin typeface="Verdana"/>
              </a:rPr>
              <a:t>indre oplevelser</a:t>
            </a:r>
          </a:p>
        </p:txBody>
      </p:sp>
      <p:sp>
        <p:nvSpPr>
          <p:cNvPr id="18437" name="Rektangel 4"/>
          <p:cNvSpPr>
            <a:spLocks noChangeArrowheads="1"/>
          </p:cNvSpPr>
          <p:nvPr/>
        </p:nvSpPr>
        <p:spPr bwMode="auto">
          <a:xfrm>
            <a:off x="4301728" y="1826420"/>
            <a:ext cx="432197" cy="745331"/>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nvGrpSpPr>
          <p:cNvPr id="18438" name="Gruppe 13"/>
          <p:cNvGrpSpPr>
            <a:grpSpLocks/>
          </p:cNvGrpSpPr>
          <p:nvPr/>
        </p:nvGrpSpPr>
        <p:grpSpPr bwMode="auto">
          <a:xfrm>
            <a:off x="2465785" y="1747837"/>
            <a:ext cx="1900238" cy="1225585"/>
            <a:chOff x="1835696" y="2564904"/>
            <a:chExt cx="2533898" cy="1633088"/>
          </a:xfrm>
        </p:grpSpPr>
        <p:sp>
          <p:nvSpPr>
            <p:cNvPr id="18446" name="Rektangel 12"/>
            <p:cNvSpPr>
              <a:spLocks noChangeArrowheads="1"/>
            </p:cNvSpPr>
            <p:nvPr/>
          </p:nvSpPr>
          <p:spPr bwMode="auto">
            <a:xfrm>
              <a:off x="3707904" y="3429000"/>
              <a:ext cx="661690" cy="487164"/>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nvGrpSpPr>
            <p:cNvPr id="18447" name="Gruppe 10"/>
            <p:cNvGrpSpPr>
              <a:grpSpLocks/>
            </p:cNvGrpSpPr>
            <p:nvPr/>
          </p:nvGrpSpPr>
          <p:grpSpPr bwMode="auto">
            <a:xfrm>
              <a:off x="1835696" y="2564904"/>
              <a:ext cx="2331759" cy="1633088"/>
              <a:chOff x="-36512" y="3348484"/>
              <a:chExt cx="2331759" cy="1633088"/>
            </a:xfrm>
          </p:grpSpPr>
          <p:grpSp>
            <p:nvGrpSpPr>
              <p:cNvPr id="18448" name="Gruppe 9"/>
              <p:cNvGrpSpPr>
                <a:grpSpLocks/>
              </p:cNvGrpSpPr>
              <p:nvPr/>
            </p:nvGrpSpPr>
            <p:grpSpPr bwMode="auto">
              <a:xfrm>
                <a:off x="-36512" y="3348484"/>
                <a:ext cx="2028192" cy="1480047"/>
                <a:chOff x="-36512" y="3348484"/>
                <a:chExt cx="2028192" cy="1480047"/>
              </a:xfrm>
            </p:grpSpPr>
            <p:pic>
              <p:nvPicPr>
                <p:cNvPr id="18450" name="Picture 2" descr="K:\sannes billeder\Sticky-I-Fix.jpg"/>
                <p:cNvPicPr>
                  <a:picLocks noChangeAspect="1" noChangeArrowheads="1"/>
                </p:cNvPicPr>
                <p:nvPr/>
              </p:nvPicPr>
              <p:blipFill>
                <a:blip r:embed="rId3" cstate="print">
                  <a:extLst>
                    <a:ext uri="{28A0092B-C50C-407E-A947-70E740481C1C}">
                      <a14:useLocalDpi xmlns:a14="http://schemas.microsoft.com/office/drawing/2010/main" val="0"/>
                    </a:ext>
                  </a:extLst>
                </a:blip>
                <a:srcRect t="29553" r="51880" b="39616"/>
                <a:stretch>
                  <a:fillRect/>
                </a:stretch>
              </p:blipFill>
              <p:spPr bwMode="auto">
                <a:xfrm>
                  <a:off x="-36512" y="3348484"/>
                  <a:ext cx="2028192" cy="148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Rektangel 8"/>
                <p:cNvSpPr>
                  <a:spLocks noChangeArrowheads="1"/>
                </p:cNvSpPr>
                <p:nvPr/>
              </p:nvSpPr>
              <p:spPr bwMode="auto">
                <a:xfrm>
                  <a:off x="539552" y="4411712"/>
                  <a:ext cx="1452128"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sp>
            <p:nvSpPr>
              <p:cNvPr id="12" name="Rektangel 11"/>
              <p:cNvSpPr/>
              <p:nvPr/>
            </p:nvSpPr>
            <p:spPr>
              <a:xfrm>
                <a:off x="473630" y="4397163"/>
                <a:ext cx="1821617" cy="584409"/>
              </a:xfrm>
              <a:prstGeom prst="rect">
                <a:avLst/>
              </a:prstGeom>
              <a:solidFill>
                <a:schemeClr val="bg2"/>
              </a:solidFill>
            </p:spPr>
            <p:txBody>
              <a:bodyPr wrap="none">
                <a:spAutoFit/>
              </a:bodyPr>
              <a:lstStyle/>
              <a:p>
                <a:pPr algn="ctr">
                  <a:defRPr/>
                </a:pPr>
                <a:r>
                  <a:rPr lang="da-DK" sz="750" dirty="0">
                    <a:solidFill>
                      <a:srgbClr val="000000"/>
                    </a:solidFill>
                    <a:latin typeface="Verdana"/>
                  </a:rPr>
                  <a:t>Er ofte reserverede, </a:t>
                </a:r>
                <a:br>
                  <a:rPr lang="da-DK" sz="750" dirty="0">
                    <a:solidFill>
                      <a:srgbClr val="000000"/>
                    </a:solidFill>
                    <a:latin typeface="Verdana"/>
                  </a:rPr>
                </a:br>
                <a:r>
                  <a:rPr lang="da-DK" sz="750" dirty="0">
                    <a:solidFill>
                      <a:srgbClr val="000000"/>
                    </a:solidFill>
                    <a:latin typeface="Verdana"/>
                  </a:rPr>
                  <a:t>stille, vanskelige at lære</a:t>
                </a:r>
                <a:br>
                  <a:rPr lang="da-DK" sz="750" dirty="0">
                    <a:solidFill>
                      <a:srgbClr val="000000"/>
                    </a:solidFill>
                    <a:latin typeface="Verdana"/>
                  </a:rPr>
                </a:br>
                <a:r>
                  <a:rPr lang="da-DK" sz="750" dirty="0">
                    <a:solidFill>
                      <a:srgbClr val="000000"/>
                    </a:solidFill>
                    <a:latin typeface="Verdana"/>
                  </a:rPr>
                  <a:t>at kende</a:t>
                </a:r>
              </a:p>
            </p:txBody>
          </p:sp>
        </p:grpSp>
      </p:grpSp>
      <p:pic>
        <p:nvPicPr>
          <p:cNvPr id="18439" name="Picture 2" descr="K:\sannes billeder\Sticky-I-Fix.jpg"/>
          <p:cNvPicPr>
            <a:picLocks noChangeAspect="1" noChangeArrowheads="1"/>
          </p:cNvPicPr>
          <p:nvPr/>
        </p:nvPicPr>
        <p:blipFill>
          <a:blip r:embed="rId2" cstate="print">
            <a:extLst>
              <a:ext uri="{28A0092B-C50C-407E-A947-70E740481C1C}">
                <a14:useLocalDpi xmlns:a14="http://schemas.microsoft.com/office/drawing/2010/main" val="0"/>
              </a:ext>
            </a:extLst>
          </a:blip>
          <a:srcRect t="61703"/>
          <a:stretch>
            <a:fillRect/>
          </a:stretch>
        </p:blipFill>
        <p:spPr bwMode="auto">
          <a:xfrm>
            <a:off x="3139680" y="3137298"/>
            <a:ext cx="3159919"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uppe 14"/>
          <p:cNvGrpSpPr>
            <a:grpSpLocks/>
          </p:cNvGrpSpPr>
          <p:nvPr/>
        </p:nvGrpSpPr>
        <p:grpSpPr bwMode="auto">
          <a:xfrm>
            <a:off x="5035014" y="1791893"/>
            <a:ext cx="1555234" cy="1018565"/>
            <a:chOff x="5430846" y="2346768"/>
            <a:chExt cx="2072758" cy="1359419"/>
          </a:xfrm>
        </p:grpSpPr>
        <p:sp>
          <p:nvSpPr>
            <p:cNvPr id="17" name="Rektangel 16"/>
            <p:cNvSpPr/>
            <p:nvPr/>
          </p:nvSpPr>
          <p:spPr>
            <a:xfrm>
              <a:off x="5430846" y="3428916"/>
              <a:ext cx="2072758" cy="277271"/>
            </a:xfrm>
            <a:prstGeom prst="rect">
              <a:avLst/>
            </a:prstGeom>
            <a:solidFill>
              <a:schemeClr val="bg2"/>
            </a:solidFill>
          </p:spPr>
          <p:txBody>
            <a:bodyPr wrap="none">
              <a:spAutoFit/>
            </a:bodyPr>
            <a:lstStyle/>
            <a:p>
              <a:pPr algn="ctr">
                <a:defRPr/>
              </a:pPr>
              <a:r>
                <a:rPr lang="da-DK" sz="750" dirty="0">
                  <a:solidFill>
                    <a:srgbClr val="000000"/>
                  </a:solidFill>
                  <a:latin typeface="Verdana"/>
                </a:rPr>
                <a:t>Har behov for at være alene</a:t>
              </a:r>
            </a:p>
          </p:txBody>
        </p:sp>
        <p:pic>
          <p:nvPicPr>
            <p:cNvPr id="18445" name="Picture 2" descr="K:\sannes billeder\Sticky-I-Fix.jpg"/>
            <p:cNvPicPr>
              <a:picLocks noChangeAspect="1" noChangeArrowheads="1"/>
            </p:cNvPicPr>
            <p:nvPr/>
          </p:nvPicPr>
          <p:blipFill>
            <a:blip r:embed="rId4" cstate="print">
              <a:extLst>
                <a:ext uri="{28A0092B-C50C-407E-A947-70E740481C1C}">
                  <a14:useLocalDpi xmlns:a14="http://schemas.microsoft.com/office/drawing/2010/main" val="0"/>
                </a:ext>
              </a:extLst>
            </a:blip>
            <a:srcRect l="74385" t="32484" r="8646" b="44972"/>
            <a:stretch>
              <a:fillRect/>
            </a:stretch>
          </p:blipFill>
          <p:spPr bwMode="auto">
            <a:xfrm>
              <a:off x="6109613" y="2346768"/>
              <a:ext cx="715224" cy="108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Box 28"/>
          <p:cNvSpPr txBox="1">
            <a:spLocks noChangeArrowheads="1"/>
          </p:cNvSpPr>
          <p:nvPr/>
        </p:nvSpPr>
        <p:spPr bwMode="auto">
          <a:xfrm>
            <a:off x="4177903" y="1566863"/>
            <a:ext cx="594122" cy="1200329"/>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I</a:t>
            </a:r>
          </a:p>
        </p:txBody>
      </p:sp>
      <p:sp>
        <p:nvSpPr>
          <p:cNvPr id="20" name="Rektangel 19"/>
          <p:cNvSpPr/>
          <p:nvPr/>
        </p:nvSpPr>
        <p:spPr>
          <a:xfrm>
            <a:off x="4809215" y="4137423"/>
            <a:ext cx="1468672"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Overvejer først og handler</a:t>
            </a:r>
            <a:br>
              <a:rPr lang="da-DK" sz="750" dirty="0">
                <a:solidFill>
                  <a:srgbClr val="000000"/>
                </a:solidFill>
                <a:latin typeface="Verdana"/>
              </a:rPr>
            </a:br>
            <a:r>
              <a:rPr lang="da-DK" sz="750" dirty="0">
                <a:solidFill>
                  <a:srgbClr val="000000"/>
                </a:solidFill>
                <a:latin typeface="Verdana"/>
              </a:rPr>
              <a:t>bagefter (måske)</a:t>
            </a:r>
          </a:p>
        </p:txBody>
      </p:sp>
      <p:sp>
        <p:nvSpPr>
          <p:cNvPr id="21" name="Rektangel 20"/>
          <p:cNvSpPr/>
          <p:nvPr/>
        </p:nvSpPr>
        <p:spPr>
          <a:xfrm>
            <a:off x="3167187" y="4370785"/>
            <a:ext cx="1418979" cy="207749"/>
          </a:xfrm>
          <a:prstGeom prst="rect">
            <a:avLst/>
          </a:prstGeom>
          <a:solidFill>
            <a:schemeClr val="bg2"/>
          </a:solidFill>
        </p:spPr>
        <p:txBody>
          <a:bodyPr wrap="none">
            <a:spAutoFit/>
          </a:bodyPr>
          <a:lstStyle/>
          <a:p>
            <a:pPr algn="ctr">
              <a:defRPr/>
            </a:pPr>
            <a:r>
              <a:rPr lang="da-DK" sz="750" dirty="0">
                <a:solidFill>
                  <a:srgbClr val="000000"/>
                </a:solidFill>
                <a:latin typeface="Verdana"/>
              </a:rPr>
              <a:t>Søger dybde i tilværelsen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76</a:t>
            </a:fld>
            <a:endParaRPr lang="da-DK" sz="750" b="1">
              <a:solidFill>
                <a:schemeClr val="tx2"/>
              </a:solidFill>
            </a:endParaRPr>
          </a:p>
        </p:txBody>
      </p:sp>
    </p:spTree>
    <p:extLst>
      <p:ext uri="{BB962C8B-B14F-4D97-AF65-F5344CB8AC3E}">
        <p14:creationId xmlns:p14="http://schemas.microsoft.com/office/powerpoint/2010/main" val="2249337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e 6"/>
          <p:cNvGrpSpPr>
            <a:grpSpLocks/>
          </p:cNvGrpSpPr>
          <p:nvPr/>
        </p:nvGrpSpPr>
        <p:grpSpPr bwMode="auto">
          <a:xfrm>
            <a:off x="1518048" y="627461"/>
            <a:ext cx="6140053" cy="3425428"/>
            <a:chOff x="500063" y="928670"/>
            <a:chExt cx="8186737" cy="4567238"/>
          </a:xfrm>
        </p:grpSpPr>
        <p:pic>
          <p:nvPicPr>
            <p:cNvPr id="19463" name="Picture 2" descr="K:\sannes billeder\Extro--Intro-[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t="13419"/>
            <a:stretch>
              <a:fillRect/>
            </a:stretch>
          </p:blipFill>
          <p:spPr bwMode="auto">
            <a:xfrm>
              <a:off x="500063" y="1603358"/>
              <a:ext cx="8186737"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K:\Videncentre og afdelinger\Medlems- og kunderelationer\Personlige mapper\Ditte Egeberg Ottosen\Blandet\JTI billed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775" y="928670"/>
              <a:ext cx="23336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ktangel 5"/>
          <p:cNvSpPr/>
          <p:nvPr/>
        </p:nvSpPr>
        <p:spPr>
          <a:xfrm>
            <a:off x="1518047" y="3706417"/>
            <a:ext cx="2675334" cy="438582"/>
          </a:xfrm>
          <a:prstGeom prst="rect">
            <a:avLst/>
          </a:prstGeom>
          <a:solidFill>
            <a:schemeClr val="bg2"/>
          </a:solidFill>
        </p:spPr>
        <p:txBody>
          <a:bodyPr>
            <a:spAutoFit/>
          </a:bodyPr>
          <a:lstStyle/>
          <a:p>
            <a:pPr algn="ctr">
              <a:defRPr/>
            </a:pPr>
            <a:r>
              <a:rPr lang="da-DK" sz="1125" dirty="0">
                <a:solidFill>
                  <a:srgbClr val="000000"/>
                </a:solidFill>
                <a:latin typeface="Verdana"/>
              </a:rPr>
              <a:t>Introverte kan synes, at </a:t>
            </a:r>
            <a:br>
              <a:rPr lang="da-DK" sz="1125" dirty="0">
                <a:solidFill>
                  <a:srgbClr val="000000"/>
                </a:solidFill>
                <a:latin typeface="Verdana"/>
              </a:rPr>
            </a:br>
            <a:r>
              <a:rPr lang="da-DK" sz="1125" dirty="0">
                <a:solidFill>
                  <a:srgbClr val="000000"/>
                </a:solidFill>
                <a:latin typeface="Verdana"/>
              </a:rPr>
              <a:t>ekstroverte er overfladiske</a:t>
            </a:r>
          </a:p>
        </p:txBody>
      </p:sp>
      <p:sp>
        <p:nvSpPr>
          <p:cNvPr id="9" name="Rektangel 8"/>
          <p:cNvSpPr/>
          <p:nvPr/>
        </p:nvSpPr>
        <p:spPr>
          <a:xfrm>
            <a:off x="1763317" y="627461"/>
            <a:ext cx="2106215" cy="692497"/>
          </a:xfrm>
          <a:prstGeom prst="rect">
            <a:avLst/>
          </a:prstGeom>
          <a:solidFill>
            <a:schemeClr val="bg2"/>
          </a:solidFill>
        </p:spPr>
        <p:txBody>
          <a:bodyPr>
            <a:spAutoFit/>
          </a:bodyPr>
          <a:lstStyle/>
          <a:p>
            <a:pPr algn="ctr">
              <a:defRPr/>
            </a:pPr>
            <a:r>
              <a:rPr lang="da-DK" sz="1500" b="1" dirty="0">
                <a:solidFill>
                  <a:srgbClr val="E3A51A"/>
                </a:solidFill>
                <a:latin typeface="Verdana"/>
              </a:rPr>
              <a:t>Ekstroverte</a:t>
            </a:r>
          </a:p>
          <a:p>
            <a:pPr algn="ctr">
              <a:defRPr/>
            </a:pPr>
            <a:r>
              <a:rPr lang="da-DK" sz="2400" b="1" dirty="0">
                <a:solidFill>
                  <a:srgbClr val="E3A51A"/>
                </a:solidFill>
                <a:latin typeface="Verdana"/>
              </a:rPr>
              <a:t>E</a:t>
            </a:r>
          </a:p>
        </p:txBody>
      </p:sp>
      <p:sp>
        <p:nvSpPr>
          <p:cNvPr id="10" name="Rektangel 9"/>
          <p:cNvSpPr/>
          <p:nvPr/>
        </p:nvSpPr>
        <p:spPr>
          <a:xfrm>
            <a:off x="5004197" y="627461"/>
            <a:ext cx="1770459" cy="692497"/>
          </a:xfrm>
          <a:prstGeom prst="rect">
            <a:avLst/>
          </a:prstGeom>
          <a:noFill/>
        </p:spPr>
        <p:txBody>
          <a:bodyPr>
            <a:spAutoFit/>
          </a:bodyPr>
          <a:lstStyle/>
          <a:p>
            <a:pPr algn="ctr">
              <a:defRPr/>
            </a:pPr>
            <a:r>
              <a:rPr lang="da-DK" sz="1500" b="1" dirty="0">
                <a:solidFill>
                  <a:srgbClr val="E3A51A"/>
                </a:solidFill>
                <a:latin typeface="Verdana"/>
              </a:rPr>
              <a:t>Introverte</a:t>
            </a:r>
          </a:p>
          <a:p>
            <a:pPr algn="ctr">
              <a:defRPr/>
            </a:pPr>
            <a:r>
              <a:rPr lang="da-DK" sz="2400" b="1" dirty="0">
                <a:solidFill>
                  <a:srgbClr val="E3A51A"/>
                </a:solidFill>
                <a:latin typeface="Verdana"/>
              </a:rPr>
              <a:t>I</a:t>
            </a:r>
          </a:p>
        </p:txBody>
      </p:sp>
      <p:sp>
        <p:nvSpPr>
          <p:cNvPr id="12" name="Rektangel 11"/>
          <p:cNvSpPr/>
          <p:nvPr/>
        </p:nvSpPr>
        <p:spPr>
          <a:xfrm>
            <a:off x="4743450" y="3725467"/>
            <a:ext cx="2430066" cy="438582"/>
          </a:xfrm>
          <a:prstGeom prst="rect">
            <a:avLst/>
          </a:prstGeom>
          <a:solidFill>
            <a:schemeClr val="bg2"/>
          </a:solidFill>
        </p:spPr>
        <p:txBody>
          <a:bodyPr>
            <a:spAutoFit/>
          </a:bodyPr>
          <a:lstStyle/>
          <a:p>
            <a:pPr algn="ctr">
              <a:defRPr/>
            </a:pPr>
            <a:r>
              <a:rPr lang="da-DK" sz="1125" dirty="0">
                <a:solidFill>
                  <a:srgbClr val="000000"/>
                </a:solidFill>
                <a:latin typeface="Verdana"/>
              </a:rPr>
              <a:t>Ekstroverte kan synes, at </a:t>
            </a:r>
            <a:br>
              <a:rPr lang="da-DK" sz="1125" dirty="0">
                <a:solidFill>
                  <a:srgbClr val="000000"/>
                </a:solidFill>
                <a:latin typeface="Verdana"/>
              </a:rPr>
            </a:br>
            <a:r>
              <a:rPr lang="da-DK" sz="1125" dirty="0">
                <a:solidFill>
                  <a:srgbClr val="000000"/>
                </a:solidFill>
                <a:latin typeface="Verdana"/>
              </a:rPr>
              <a:t>introverte er uselskabelige</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77</a:t>
            </a:fld>
            <a:endParaRPr lang="da-DK" sz="750" b="1">
              <a:solidFill>
                <a:schemeClr val="tx2"/>
              </a:solidFill>
            </a:endParaRPr>
          </a:p>
        </p:txBody>
      </p:sp>
    </p:spTree>
    <p:extLst>
      <p:ext uri="{BB962C8B-B14F-4D97-AF65-F5344CB8AC3E}">
        <p14:creationId xmlns:p14="http://schemas.microsoft.com/office/powerpoint/2010/main" val="494203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E-I </a:t>
            </a:r>
            <a:r>
              <a:rPr lang="da-DK" altLang="da-DK" sz="2200" b="1" dirty="0"/>
              <a:t>dimensionen</a:t>
            </a:r>
          </a:p>
        </p:txBody>
      </p:sp>
      <p:grpSp>
        <p:nvGrpSpPr>
          <p:cNvPr id="282627"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282631"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9144090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C:\DESKSCAN\Nancy.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481" y="627534"/>
            <a:ext cx="6172200" cy="37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1212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dsholder til indhold 1"/>
          <p:cNvGraphicFramePr>
            <a:graphicFrameLocks noGrp="1"/>
          </p:cNvGraphicFramePr>
          <p:nvPr>
            <p:ph idx="1"/>
            <p:extLst>
              <p:ext uri="{D42A27DB-BD31-4B8C-83A1-F6EECF244321}">
                <p14:modId xmlns:p14="http://schemas.microsoft.com/office/powerpoint/2010/main" val="639459600"/>
              </p:ext>
            </p:extLst>
          </p:nvPr>
        </p:nvGraphicFramePr>
        <p:xfrm>
          <a:off x="611560" y="685211"/>
          <a:ext cx="3884138" cy="3974771"/>
        </p:xfrm>
        <a:graphic>
          <a:graphicData uri="http://schemas.openxmlformats.org/drawingml/2006/table">
            <a:tbl>
              <a:tblPr firstRow="1" bandRow="1">
                <a:tableStyleId>{5C22544A-7EE6-4342-B048-85BDC9FD1C3A}</a:tableStyleId>
              </a:tblPr>
              <a:tblGrid>
                <a:gridCol w="985418">
                  <a:extLst>
                    <a:ext uri="{9D8B030D-6E8A-4147-A177-3AD203B41FA5}">
                      <a16:colId xmlns:a16="http://schemas.microsoft.com/office/drawing/2014/main" val="20000"/>
                    </a:ext>
                  </a:extLst>
                </a:gridCol>
                <a:gridCol w="2898720">
                  <a:extLst>
                    <a:ext uri="{9D8B030D-6E8A-4147-A177-3AD203B41FA5}">
                      <a16:colId xmlns:a16="http://schemas.microsoft.com/office/drawing/2014/main" val="20001"/>
                    </a:ext>
                  </a:extLst>
                </a:gridCol>
              </a:tblGrid>
              <a:tr h="0">
                <a:tc gridSpan="2">
                  <a:txBody>
                    <a:bodyPr/>
                    <a:lstStyle/>
                    <a:p>
                      <a:pPr algn="ctr"/>
                      <a:r>
                        <a:rPr lang="da-DK" sz="1400" dirty="0"/>
                        <a:t>Program Dag 1</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399623">
                <a:tc>
                  <a:txBody>
                    <a:bodyPr/>
                    <a:lstStyle/>
                    <a:p>
                      <a:pPr>
                        <a:spcAft>
                          <a:spcPts val="1200"/>
                        </a:spcAft>
                      </a:pPr>
                      <a:r>
                        <a:rPr lang="da-DK" sz="1200" dirty="0"/>
                        <a:t>09.00</a:t>
                      </a:r>
                    </a:p>
                  </a:txBody>
                  <a:tcPr marT="34290" marB="34290"/>
                </a:tc>
                <a:tc>
                  <a:txBody>
                    <a:bodyPr/>
                    <a:lstStyle/>
                    <a:p>
                      <a:pPr>
                        <a:spcAft>
                          <a:spcPts val="1200"/>
                        </a:spcAft>
                      </a:pPr>
                      <a:r>
                        <a:rPr lang="da-DK" sz="1200" dirty="0"/>
                        <a:t>Velkomst program</a:t>
                      </a:r>
                      <a:r>
                        <a:rPr lang="da-DK" sz="1200" baseline="0" dirty="0"/>
                        <a:t> og læringsrum</a:t>
                      </a:r>
                      <a:r>
                        <a:rPr lang="da-DK" sz="1200" dirty="0"/>
                        <a:t> Præsentation</a:t>
                      </a:r>
                      <a:br>
                        <a:rPr lang="da-DK" sz="1200" dirty="0"/>
                      </a:br>
                      <a:r>
                        <a:rPr lang="da-DK" sz="1200" dirty="0"/>
                        <a:t>Hvorfor er det vigtigt? Fremtidens krav til ledelse og ledergrupper</a:t>
                      </a:r>
                      <a:br>
                        <a:rPr lang="da-DK" sz="1200" dirty="0"/>
                      </a:br>
                      <a:r>
                        <a:rPr lang="da-DK" sz="1200" dirty="0"/>
                        <a:t>Hvad karakteriserer en velfungerende ledergruppe</a:t>
                      </a:r>
                      <a:br>
                        <a:rPr lang="da-DK" sz="1200" dirty="0"/>
                      </a:br>
                      <a:r>
                        <a:rPr lang="da-DK" sz="1200" baseline="0" dirty="0"/>
                        <a:t>Ledel</a:t>
                      </a:r>
                      <a:r>
                        <a:rPr lang="da-DK" sz="1200" dirty="0"/>
                        <a:t>se og autonomi i teams</a:t>
                      </a:r>
                    </a:p>
                  </a:txBody>
                  <a:tcPr marT="34290" marB="34290"/>
                </a:tc>
                <a:extLst>
                  <a:ext uri="{0D108BD9-81ED-4DB2-BD59-A6C34878D82A}">
                    <a16:rowId xmlns:a16="http://schemas.microsoft.com/office/drawing/2014/main" val="10001"/>
                  </a:ext>
                </a:extLst>
              </a:tr>
              <a:tr h="327248">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794592">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Etablering og facilitering af ledergruppens fundament</a:t>
                      </a:r>
                    </a:p>
                    <a:p>
                      <a:r>
                        <a:rPr lang="da-DK" sz="1200" dirty="0"/>
                        <a:t>Strukturelle betingelser for teamets samarbejde og succes</a:t>
                      </a:r>
                    </a:p>
                    <a:p>
                      <a:r>
                        <a:rPr lang="da-DK" sz="1200" dirty="0"/>
                        <a:t>Visionen og de fælles mål for teamet</a:t>
                      </a:r>
                    </a:p>
                    <a:p>
                      <a:r>
                        <a:rPr lang="da-DK" sz="1200" dirty="0"/>
                        <a:t>Hvordan skal roller og ansvar defineres</a:t>
                      </a:r>
                    </a:p>
                    <a:p>
                      <a:r>
                        <a:rPr lang="da-DK" sz="1200" dirty="0"/>
                        <a:t>Opsamling</a:t>
                      </a:r>
                    </a:p>
                  </a:txBody>
                  <a:tcPr marT="34290" marB="34290"/>
                </a:tc>
                <a:extLst>
                  <a:ext uri="{0D108BD9-81ED-4DB2-BD59-A6C34878D82A}">
                    <a16:rowId xmlns:a16="http://schemas.microsoft.com/office/drawing/2014/main" val="10003"/>
                  </a:ext>
                </a:extLst>
              </a:tr>
              <a:tr h="122860">
                <a:tc>
                  <a:txBody>
                    <a:bodyPr/>
                    <a:lstStyle/>
                    <a:p>
                      <a:pPr>
                        <a:spcAft>
                          <a:spcPts val="1200"/>
                        </a:spcAft>
                      </a:pPr>
                      <a:r>
                        <a:rPr lang="da-DK" sz="1200" dirty="0"/>
                        <a:t>16.30</a:t>
                      </a:r>
                    </a:p>
                  </a:txBody>
                  <a:tcPr marT="34290" marB="34290"/>
                </a:tc>
                <a:tc>
                  <a:txBody>
                    <a:bodyPr/>
                    <a:lstStyle/>
                    <a:p>
                      <a:pPr>
                        <a:spcAft>
                          <a:spcPts val="1200"/>
                        </a:spcAft>
                      </a:pPr>
                      <a:r>
                        <a:rPr lang="da-DK" sz="1200" dirty="0"/>
                        <a:t>På</a:t>
                      </a:r>
                      <a:r>
                        <a:rPr lang="da-DK" sz="1200" baseline="0" dirty="0"/>
                        <a:t> gensyn i morgen</a:t>
                      </a:r>
                      <a:endParaRPr lang="da-DK" sz="1200" dirty="0"/>
                    </a:p>
                  </a:txBody>
                  <a:tcPr marT="34290" marB="34290"/>
                </a:tc>
                <a:extLst>
                  <a:ext uri="{0D108BD9-81ED-4DB2-BD59-A6C34878D82A}">
                    <a16:rowId xmlns:a16="http://schemas.microsoft.com/office/drawing/2014/main" val="10004"/>
                  </a:ext>
                </a:extLst>
              </a:tr>
            </a:tbl>
          </a:graphicData>
        </a:graphic>
      </p:graphicFrame>
      <p:sp>
        <p:nvSpPr>
          <p:cNvPr id="7" name="Pladsholder til indhold 6"/>
          <p:cNvSpPr>
            <a:spLocks noGrp="1"/>
          </p:cNvSpPr>
          <p:nvPr>
            <p:ph sz="quarter" idx="13"/>
          </p:nvPr>
        </p:nvSpPr>
        <p:spPr/>
        <p:txBody>
          <a:bodyPr/>
          <a:lstStyle/>
          <a:p>
            <a:endParaRPr lang="da-DK" dirty="0"/>
          </a:p>
        </p:txBody>
      </p:sp>
      <p:graphicFrame>
        <p:nvGraphicFramePr>
          <p:cNvPr id="8" name="Pladsholder til indhold 1"/>
          <p:cNvGraphicFramePr>
            <a:graphicFrameLocks/>
          </p:cNvGraphicFramePr>
          <p:nvPr>
            <p:extLst>
              <p:ext uri="{D42A27DB-BD31-4B8C-83A1-F6EECF244321}">
                <p14:modId xmlns:p14="http://schemas.microsoft.com/office/powerpoint/2010/main" val="2647679891"/>
              </p:ext>
            </p:extLst>
          </p:nvPr>
        </p:nvGraphicFramePr>
        <p:xfrm>
          <a:off x="4716016" y="627534"/>
          <a:ext cx="4032448" cy="4104456"/>
        </p:xfrm>
        <a:graphic>
          <a:graphicData uri="http://schemas.openxmlformats.org/drawingml/2006/table">
            <a:tbl>
              <a:tblPr firstRow="1" bandRow="1">
                <a:tableStyleId>{5C22544A-7EE6-4342-B048-85BDC9FD1C3A}</a:tableStyleId>
              </a:tblPr>
              <a:tblGrid>
                <a:gridCol w="1023045">
                  <a:extLst>
                    <a:ext uri="{9D8B030D-6E8A-4147-A177-3AD203B41FA5}">
                      <a16:colId xmlns:a16="http://schemas.microsoft.com/office/drawing/2014/main" val="20000"/>
                    </a:ext>
                  </a:extLst>
                </a:gridCol>
                <a:gridCol w="3009403">
                  <a:extLst>
                    <a:ext uri="{9D8B030D-6E8A-4147-A177-3AD203B41FA5}">
                      <a16:colId xmlns:a16="http://schemas.microsoft.com/office/drawing/2014/main" val="20001"/>
                    </a:ext>
                  </a:extLst>
                </a:gridCol>
              </a:tblGrid>
              <a:tr h="314463">
                <a:tc gridSpan="2">
                  <a:txBody>
                    <a:bodyPr/>
                    <a:lstStyle/>
                    <a:p>
                      <a:pPr algn="ctr"/>
                      <a:r>
                        <a:rPr lang="da-DK" sz="1400" dirty="0"/>
                        <a:t>Program Dag 2</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782942">
                <a:tc>
                  <a:txBody>
                    <a:bodyPr/>
                    <a:lstStyle/>
                    <a:p>
                      <a:pPr>
                        <a:spcAft>
                          <a:spcPts val="1200"/>
                        </a:spcAft>
                      </a:pPr>
                      <a:r>
                        <a:rPr lang="da-DK" sz="1200" dirty="0"/>
                        <a:t>09.00</a:t>
                      </a:r>
                    </a:p>
                  </a:txBody>
                  <a:tcPr marT="34290" marB="34290"/>
                </a:tc>
                <a:tc>
                  <a:txBody>
                    <a:bodyPr/>
                    <a:lstStyle/>
                    <a:p>
                      <a:pPr>
                        <a:spcAft>
                          <a:spcPts val="1200"/>
                        </a:spcAft>
                      </a:pPr>
                      <a:r>
                        <a:rPr lang="da-DK" sz="1200" dirty="0"/>
                        <a:t>Godmorgen, program  og tjek ind</a:t>
                      </a:r>
                      <a:br>
                        <a:rPr lang="da-DK" sz="1200" dirty="0"/>
                      </a:br>
                      <a:r>
                        <a:rPr lang="da-DK" sz="1200" dirty="0"/>
                        <a:t>Gruppedynamik i ledelsesteamet</a:t>
                      </a:r>
                      <a:br>
                        <a:rPr lang="da-DK" sz="1200" dirty="0"/>
                      </a:br>
                      <a:r>
                        <a:rPr lang="da-DK" sz="1200" dirty="0"/>
                        <a:t>JTI er et værktøj, der beskriver de grundlæggende forskelle mellem mennesker og fokuserer på,</a:t>
                      </a:r>
                      <a:r>
                        <a:rPr lang="da-DK" sz="1200" baseline="0" dirty="0"/>
                        <a:t> </a:t>
                      </a:r>
                      <a:r>
                        <a:rPr lang="da-DK" sz="1200" dirty="0"/>
                        <a:t>hvordan forskellighederne kan bruges konstruktivt</a:t>
                      </a:r>
                    </a:p>
                    <a:p>
                      <a:r>
                        <a:rPr lang="da-DK" sz="1200" dirty="0"/>
                        <a:t>Udnyt lederteamets relationelle potentiale – z-modellen</a:t>
                      </a:r>
                    </a:p>
                  </a:txBody>
                  <a:tcPr marT="34290" marB="34290"/>
                </a:tc>
                <a:extLst>
                  <a:ext uri="{0D108BD9-81ED-4DB2-BD59-A6C34878D82A}">
                    <a16:rowId xmlns:a16="http://schemas.microsoft.com/office/drawing/2014/main" val="10001"/>
                  </a:ext>
                </a:extLst>
              </a:tr>
              <a:tr h="341187">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1221866">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Teamets udvikling</a:t>
                      </a:r>
                    </a:p>
                    <a:p>
                      <a:r>
                        <a:rPr lang="da-DK" sz="1200" dirty="0"/>
                        <a:t>Teamets udviklingsfaser og ledelsesbehov’</a:t>
                      </a:r>
                    </a:p>
                    <a:p>
                      <a:r>
                        <a:rPr lang="da-DK" sz="1200" dirty="0"/>
                        <a:t>Psykologisk tryghed</a:t>
                      </a:r>
                    </a:p>
                    <a:p>
                      <a:r>
                        <a:rPr lang="da-DK" sz="1200" dirty="0"/>
                        <a:t>Bygge tillid</a:t>
                      </a:r>
                    </a:p>
                    <a:p>
                      <a:r>
                        <a:rPr lang="da-DK" sz="1200" dirty="0"/>
                        <a:t>Udviklingsplan for mit team</a:t>
                      </a:r>
                    </a:p>
                  </a:txBody>
                  <a:tcPr marT="34290" marB="34290"/>
                </a:tc>
                <a:extLst>
                  <a:ext uri="{0D108BD9-81ED-4DB2-BD59-A6C34878D82A}">
                    <a16:rowId xmlns:a16="http://schemas.microsoft.com/office/drawing/2014/main" val="10003"/>
                  </a:ext>
                </a:extLst>
              </a:tr>
              <a:tr h="360040">
                <a:tc>
                  <a:txBody>
                    <a:bodyPr/>
                    <a:lstStyle/>
                    <a:p>
                      <a:pPr>
                        <a:spcAft>
                          <a:spcPts val="1200"/>
                        </a:spcAft>
                      </a:pPr>
                      <a:r>
                        <a:rPr lang="da-DK" sz="1200" dirty="0"/>
                        <a:t>16.30</a:t>
                      </a:r>
                    </a:p>
                  </a:txBody>
                  <a:tcPr marT="34290" marB="34290"/>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200" dirty="0"/>
                        <a:t>Afrunding og opgave til </a:t>
                      </a:r>
                      <a:r>
                        <a:rPr lang="da-DK" sz="1200" baseline="0" dirty="0"/>
                        <a:t> </a:t>
                      </a:r>
                      <a:r>
                        <a:rPr lang="da-DK" sz="1200" dirty="0"/>
                        <a:t>modul 2</a:t>
                      </a:r>
                    </a:p>
                  </a:txBody>
                  <a:tcPr marT="34290" marB="34290"/>
                </a:tc>
                <a:extLst>
                  <a:ext uri="{0D108BD9-81ED-4DB2-BD59-A6C34878D82A}">
                    <a16:rowId xmlns:a16="http://schemas.microsoft.com/office/drawing/2014/main" val="10004"/>
                  </a:ext>
                </a:extLst>
              </a:tr>
            </a:tbl>
          </a:graphicData>
        </a:graphic>
      </p:graphicFrame>
      <p:sp>
        <p:nvSpPr>
          <p:cNvPr id="9" name="Titel 1"/>
          <p:cNvSpPr>
            <a:spLocks noGrp="1"/>
          </p:cNvSpPr>
          <p:nvPr>
            <p:ph type="title"/>
          </p:nvPr>
        </p:nvSpPr>
        <p:spPr>
          <a:xfrm>
            <a:off x="395536" y="123478"/>
            <a:ext cx="8496944" cy="675000"/>
          </a:xfrm>
        </p:spPr>
        <p:txBody>
          <a:bodyPr/>
          <a:lstStyle/>
          <a:p>
            <a:pPr algn="l"/>
            <a:r>
              <a:rPr lang="da-DK" sz="2200" dirty="0"/>
              <a:t>  Modul 1: Udvikling af ledergrupper</a:t>
            </a:r>
          </a:p>
        </p:txBody>
      </p:sp>
    </p:spTree>
    <p:extLst>
      <p:ext uri="{BB962C8B-B14F-4D97-AF65-F5344CB8AC3E}">
        <p14:creationId xmlns:p14="http://schemas.microsoft.com/office/powerpoint/2010/main" val="5687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da-DK" altLang="da-DK"/>
              <a:t>Forskellige præferencer – et eksempel</a:t>
            </a:r>
            <a:endParaRPr lang="en-GB" altLang="da-DK"/>
          </a:p>
        </p:txBody>
      </p:sp>
      <p:sp>
        <p:nvSpPr>
          <p:cNvPr id="285699" name="Rectangle 3"/>
          <p:cNvSpPr>
            <a:spLocks noGrp="1" noChangeArrowheads="1"/>
          </p:cNvSpPr>
          <p:nvPr>
            <p:ph idx="1"/>
          </p:nvPr>
        </p:nvSpPr>
        <p:spPr>
          <a:xfrm>
            <a:off x="755576" y="915566"/>
            <a:ext cx="7560840" cy="3960439"/>
          </a:xfrm>
        </p:spPr>
        <p:txBody>
          <a:bodyPr/>
          <a:lstStyle/>
          <a:p>
            <a:pPr>
              <a:lnSpc>
                <a:spcPct val="120000"/>
              </a:lnSpc>
            </a:pPr>
            <a:r>
              <a:rPr lang="da-DK" altLang="da-DK" sz="1400" dirty="0"/>
              <a:t>Den ekstroverte leder Kari skal have medarbejdersamtale med den introverte medarbejder Per. </a:t>
            </a:r>
          </a:p>
          <a:p>
            <a:pPr>
              <a:lnSpc>
                <a:spcPct val="120000"/>
              </a:lnSpc>
            </a:pPr>
            <a:r>
              <a:rPr lang="da-DK" altLang="da-DK" sz="1400" dirty="0"/>
              <a:t>Kari indleder samtalen og stiller et spørgsmål, men Per nøler med at svare. </a:t>
            </a:r>
          </a:p>
          <a:p>
            <a:pPr>
              <a:lnSpc>
                <a:spcPct val="120000"/>
              </a:lnSpc>
            </a:pPr>
            <a:r>
              <a:rPr lang="da-DK" altLang="da-DK" sz="1400" dirty="0"/>
              <a:t>Kari oplever tavsheden som trykkende, tager ordet med en reformulering og stiller samtidig et opfølgningsspørgsmål. </a:t>
            </a:r>
          </a:p>
          <a:p>
            <a:pPr>
              <a:lnSpc>
                <a:spcPct val="120000"/>
              </a:lnSpc>
            </a:pPr>
            <a:r>
              <a:rPr lang="da-DK" altLang="da-DK" sz="1400" dirty="0"/>
              <a:t>Ny tavshed. </a:t>
            </a:r>
          </a:p>
          <a:p>
            <a:pPr>
              <a:lnSpc>
                <a:spcPct val="120000"/>
              </a:lnSpc>
            </a:pPr>
            <a:r>
              <a:rPr lang="da-DK" altLang="da-DK" sz="1400" dirty="0"/>
              <a:t>Kari vrider sig i stolen og kommer med en ledende formulering: ”Ja, er du enig i, at . . .”, og får efter lidt tid et nølende, ”</a:t>
            </a:r>
            <a:r>
              <a:rPr lang="da-DK" altLang="da-DK" sz="1400" dirty="0" err="1"/>
              <a:t>jooo</a:t>
            </a:r>
            <a:r>
              <a:rPr lang="da-DK" altLang="da-DK" sz="1400" dirty="0"/>
              <a:t> . . .” fra Per. </a:t>
            </a:r>
          </a:p>
          <a:p>
            <a:pPr>
              <a:lnSpc>
                <a:spcPct val="120000"/>
              </a:lnSpc>
            </a:pPr>
            <a:r>
              <a:rPr lang="da-DK" altLang="da-DK" sz="1400" dirty="0"/>
              <a:t>Resten af samtalen forløber ved, at Kari snakker det meste af tiden, kun afbrudt af et og andet ”</a:t>
            </a:r>
            <a:r>
              <a:rPr lang="da-DK" altLang="da-DK" sz="1400" dirty="0" err="1"/>
              <a:t>joo</a:t>
            </a:r>
            <a:r>
              <a:rPr lang="da-DK" altLang="da-DK" sz="1400" dirty="0"/>
              <a:t> . . .” eller ”jeg ved ikke helt . . .” fra Per. </a:t>
            </a:r>
          </a:p>
          <a:p>
            <a:pPr>
              <a:lnSpc>
                <a:spcPct val="120000"/>
              </a:lnSpc>
            </a:pPr>
            <a:endParaRPr lang="da-DK" altLang="da-DK" sz="1400" dirty="0"/>
          </a:p>
          <a:p>
            <a:pPr>
              <a:lnSpc>
                <a:spcPct val="120000"/>
              </a:lnSpc>
            </a:pPr>
            <a:r>
              <a:rPr lang="da-DK" altLang="da-DK" sz="1400" dirty="0"/>
              <a:t>Efter samtalen tænker en opgivende Kari: ”Det er jo helt umuligt at få noget ud af ham”, mens en frustreret Per tænker: ”Hun tager jo ordet ud af munden på mig, hver gang jeg skal til at sige noget, det er jo umuligt at komme til!”</a:t>
            </a:r>
            <a:endParaRPr lang="en-GB" altLang="da-DK" sz="1400" dirty="0"/>
          </a:p>
        </p:txBody>
      </p:sp>
    </p:spTree>
    <p:extLst>
      <p:ext uri="{BB962C8B-B14F-4D97-AF65-F5344CB8AC3E}">
        <p14:creationId xmlns:p14="http://schemas.microsoft.com/office/powerpoint/2010/main" val="54569036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CDD41CF-923D-B744-AAFE-B20C0F86E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419622"/>
            <a:ext cx="7927122" cy="3663616"/>
          </a:xfrm>
          <a:prstGeom prst="rect">
            <a:avLst/>
          </a:prstGeom>
        </p:spPr>
      </p:pic>
      <p:sp>
        <p:nvSpPr>
          <p:cNvPr id="12292" name="Rectangle 3"/>
          <p:cNvSpPr>
            <a:spLocks noGrp="1" noChangeArrowheads="1"/>
          </p:cNvSpPr>
          <p:nvPr>
            <p:ph type="title"/>
          </p:nvPr>
        </p:nvSpPr>
        <p:spPr>
          <a:noFill/>
        </p:spPr>
        <p:txBody>
          <a:bodyPr/>
          <a:lstStyle/>
          <a:p>
            <a:pPr eaLnBrk="1" hangingPunct="1"/>
            <a:r>
              <a:rPr lang="da-DK" sz="2200" b="1" dirty="0"/>
              <a:t>Øvelse: Hvad er der sket? </a:t>
            </a:r>
            <a:endParaRPr lang="en-GB" sz="2200" b="1" dirty="0"/>
          </a:p>
        </p:txBody>
      </p:sp>
      <p:sp>
        <p:nvSpPr>
          <p:cNvPr id="6" name="Pladsholder til indhold 5"/>
          <p:cNvSpPr>
            <a:spLocks noGrp="1"/>
          </p:cNvSpPr>
          <p:nvPr>
            <p:ph idx="1"/>
          </p:nvPr>
        </p:nvSpPr>
        <p:spPr>
          <a:xfrm>
            <a:off x="790576" y="915566"/>
            <a:ext cx="8353424" cy="815565"/>
          </a:xfrm>
          <a:noFill/>
        </p:spPr>
        <p:txBody>
          <a:bodyPr>
            <a:normAutofit/>
          </a:bodyPr>
          <a:lstStyle/>
          <a:p>
            <a:pPr>
              <a:spcBef>
                <a:spcPct val="50000"/>
              </a:spcBef>
            </a:pPr>
            <a:r>
              <a:rPr lang="da-DK" sz="1500" dirty="0"/>
              <a:t>Studér og diskutér tegningen og forbered jer på at kunne præsentere et svar. </a:t>
            </a:r>
          </a:p>
          <a:p>
            <a:pPr>
              <a:spcBef>
                <a:spcPct val="50000"/>
              </a:spcBef>
              <a:buNone/>
            </a:pPr>
            <a:r>
              <a:rPr lang="da-DK" sz="1500" dirty="0"/>
              <a:t>Vi vil også gerne høre lidt om jeres arbejdsproces.</a:t>
            </a:r>
          </a:p>
          <a:p>
            <a:pPr>
              <a:spcBef>
                <a:spcPct val="50000"/>
              </a:spcBef>
              <a:buNone/>
            </a:pPr>
            <a:endParaRPr lang="da-DK" sz="1350" dirty="0"/>
          </a:p>
          <a:p>
            <a:pPr>
              <a:buNone/>
            </a:pPr>
            <a:endParaRPr lang="da-DK" sz="1350" dirty="0"/>
          </a:p>
        </p:txBody>
      </p:sp>
    </p:spTree>
    <p:extLst>
      <p:ext uri="{BB962C8B-B14F-4D97-AF65-F5344CB8AC3E}">
        <p14:creationId xmlns:p14="http://schemas.microsoft.com/office/powerpoint/2010/main" val="1477554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026"/>
          <p:cNvSpPr>
            <a:spLocks noGrp="1" noChangeArrowheads="1"/>
          </p:cNvSpPr>
          <p:nvPr>
            <p:ph type="title"/>
          </p:nvPr>
        </p:nvSpPr>
        <p:spPr/>
        <p:txBody>
          <a:bodyPr/>
          <a:lstStyle/>
          <a:p>
            <a:pPr algn="ctr" eaLnBrk="1" hangingPunct="1">
              <a:buClr>
                <a:schemeClr val="bg2"/>
              </a:buClr>
            </a:pPr>
            <a:r>
              <a:rPr lang="da-DK" altLang="da-DK" sz="2200" b="1" dirty="0"/>
              <a:t>Hvad er der sket? (S-N)</a:t>
            </a:r>
            <a:endParaRPr lang="en-GB" altLang="da-DK" sz="2200" b="1" dirty="0"/>
          </a:p>
        </p:txBody>
      </p:sp>
      <p:sp>
        <p:nvSpPr>
          <p:cNvPr id="53251" name="Pladsholder til indhold 7"/>
          <p:cNvSpPr>
            <a:spLocks noGrp="1"/>
          </p:cNvSpPr>
          <p:nvPr>
            <p:ph idx="1"/>
          </p:nvPr>
        </p:nvSpPr>
        <p:spPr>
          <a:xfrm>
            <a:off x="467544" y="1337518"/>
            <a:ext cx="3816424" cy="3394472"/>
          </a:xfrm>
        </p:spPr>
        <p:txBody>
          <a:bodyPr>
            <a:noAutofit/>
          </a:bodyPr>
          <a:lstStyle/>
          <a:p>
            <a:pPr algn="r">
              <a:buClr>
                <a:schemeClr val="bg2"/>
              </a:buClr>
              <a:defRPr/>
            </a:pPr>
            <a:r>
              <a:rPr kumimoji="1" lang="da-DK" sz="1500" b="1" dirty="0"/>
              <a:t> S-grupper</a:t>
            </a:r>
            <a:br>
              <a:rPr kumimoji="1" lang="da-DK" sz="1500" b="1" dirty="0"/>
            </a:br>
            <a:endParaRPr kumimoji="1" lang="da-DK" sz="1500" b="1" dirty="0"/>
          </a:p>
          <a:p>
            <a:pPr algn="r">
              <a:buClr>
                <a:schemeClr val="bg2"/>
              </a:buClr>
              <a:defRPr/>
            </a:pPr>
            <a:r>
              <a:rPr kumimoji="1" lang="da-DK" sz="1500" dirty="0"/>
              <a:t>Detaljeret analyse</a:t>
            </a:r>
          </a:p>
          <a:p>
            <a:pPr algn="r">
              <a:buClr>
                <a:schemeClr val="bg2"/>
              </a:buClr>
              <a:defRPr/>
            </a:pPr>
            <a:endParaRPr kumimoji="1" lang="da-DK" sz="1500" dirty="0"/>
          </a:p>
          <a:p>
            <a:pPr algn="r">
              <a:buClr>
                <a:schemeClr val="bg2"/>
              </a:buClr>
              <a:defRPr/>
            </a:pPr>
            <a:r>
              <a:rPr kumimoji="1" lang="da-DK" sz="1500" dirty="0"/>
              <a:t>Næsten videnskabelig præcision </a:t>
            </a:r>
          </a:p>
          <a:p>
            <a:pPr algn="r">
              <a:buClr>
                <a:schemeClr val="bg2"/>
              </a:buClr>
              <a:defRPr/>
            </a:pPr>
            <a:endParaRPr kumimoji="1" lang="da-DK" sz="1500" dirty="0"/>
          </a:p>
          <a:p>
            <a:pPr algn="r">
              <a:buClr>
                <a:schemeClr val="bg2"/>
              </a:buClr>
              <a:defRPr/>
            </a:pPr>
            <a:r>
              <a:rPr kumimoji="1" lang="da-DK" sz="1500" dirty="0"/>
              <a:t>Kun én mulighed</a:t>
            </a:r>
          </a:p>
          <a:p>
            <a:pPr algn="r">
              <a:buClr>
                <a:schemeClr val="bg2"/>
              </a:buClr>
              <a:defRPr/>
            </a:pPr>
            <a:endParaRPr kumimoji="1" lang="da-DK" sz="1500" dirty="0"/>
          </a:p>
          <a:p>
            <a:pPr algn="r">
              <a:buClr>
                <a:schemeClr val="bg2"/>
              </a:buClr>
              <a:defRPr/>
            </a:pPr>
            <a:r>
              <a:rPr kumimoji="1" lang="da-DK" sz="1500" dirty="0"/>
              <a:t>Følger konkrete ”</a:t>
            </a:r>
            <a:r>
              <a:rPr kumimoji="1" lang="da-DK" sz="1500" dirty="0" err="1"/>
              <a:t>clues</a:t>
            </a:r>
            <a:r>
              <a:rPr kumimoji="1" lang="da-DK" sz="1500" dirty="0"/>
              <a:t>” i billedet</a:t>
            </a:r>
          </a:p>
        </p:txBody>
      </p:sp>
      <p:sp>
        <p:nvSpPr>
          <p:cNvPr id="287748" name="Pladsholder til indhold 8"/>
          <p:cNvSpPr>
            <a:spLocks noGrp="1"/>
          </p:cNvSpPr>
          <p:nvPr>
            <p:ph sz="quarter" idx="13"/>
          </p:nvPr>
        </p:nvSpPr>
        <p:spPr>
          <a:xfrm>
            <a:off x="4858892" y="1327422"/>
            <a:ext cx="4177604" cy="3394472"/>
          </a:xfrm>
        </p:spPr>
        <p:txBody>
          <a:bodyPr/>
          <a:lstStyle/>
          <a:p>
            <a:pPr>
              <a:buClr>
                <a:schemeClr val="bg2"/>
              </a:buClr>
              <a:defRPr/>
            </a:pPr>
            <a:r>
              <a:rPr kumimoji="1" lang="da-DK" altLang="da-DK" sz="1500" b="1" dirty="0"/>
              <a:t>N-grupper</a:t>
            </a:r>
            <a:br>
              <a:rPr kumimoji="1" lang="da-DK" altLang="da-DK" sz="1500" b="1" dirty="0"/>
            </a:br>
            <a:endParaRPr kumimoji="1" lang="da-DK" altLang="da-DK" sz="1500" dirty="0"/>
          </a:p>
          <a:p>
            <a:pPr>
              <a:buClr>
                <a:schemeClr val="bg2"/>
              </a:buClr>
              <a:defRPr/>
            </a:pPr>
            <a:r>
              <a:rPr kumimoji="1" lang="da-DK" altLang="da-DK" sz="1500" dirty="0"/>
              <a:t>Episk fortælling</a:t>
            </a:r>
          </a:p>
          <a:p>
            <a:pPr>
              <a:buClr>
                <a:schemeClr val="bg2"/>
              </a:buClr>
              <a:defRPr/>
            </a:pPr>
            <a:endParaRPr kumimoji="1" lang="da-DK" altLang="da-DK" sz="1500" dirty="0"/>
          </a:p>
          <a:p>
            <a:pPr>
              <a:buClr>
                <a:schemeClr val="bg2"/>
              </a:buClr>
              <a:defRPr/>
            </a:pPr>
            <a:r>
              <a:rPr kumimoji="1" lang="da-DK" altLang="da-DK" sz="1500" dirty="0"/>
              <a:t>Historie om hvad der går forud og bagud</a:t>
            </a:r>
          </a:p>
          <a:p>
            <a:pPr>
              <a:buClr>
                <a:schemeClr val="bg2"/>
              </a:buClr>
              <a:defRPr/>
            </a:pPr>
            <a:endParaRPr kumimoji="1" lang="da-DK" altLang="da-DK" sz="1500" dirty="0"/>
          </a:p>
          <a:p>
            <a:pPr>
              <a:buClr>
                <a:schemeClr val="bg2"/>
              </a:buClr>
              <a:defRPr/>
            </a:pPr>
            <a:r>
              <a:rPr kumimoji="1" lang="da-DK" altLang="da-DK" sz="1500" dirty="0"/>
              <a:t>Fantasi og fortolkning</a:t>
            </a:r>
          </a:p>
          <a:p>
            <a:pPr>
              <a:buClr>
                <a:schemeClr val="bg2"/>
              </a:buClr>
              <a:defRPr/>
            </a:pPr>
            <a:endParaRPr kumimoji="1" lang="da-DK" altLang="da-DK" sz="1500" dirty="0"/>
          </a:p>
          <a:p>
            <a:pPr>
              <a:buClr>
                <a:schemeClr val="bg2"/>
              </a:buClr>
              <a:defRPr/>
            </a:pPr>
            <a:r>
              <a:rPr kumimoji="1" lang="da-DK" altLang="da-DK" sz="1500" dirty="0"/>
              <a:t>Mange muligheder</a:t>
            </a:r>
          </a:p>
        </p:txBody>
      </p:sp>
    </p:spTree>
    <p:extLst>
      <p:ext uri="{BB962C8B-B14F-4D97-AF65-F5344CB8AC3E}">
        <p14:creationId xmlns:p14="http://schemas.microsoft.com/office/powerpoint/2010/main" val="2705822330"/>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a:xfrm>
            <a:off x="770400" y="267494"/>
            <a:ext cx="7599600" cy="675000"/>
          </a:xfrm>
        </p:spPr>
        <p:txBody>
          <a:bodyPr/>
          <a:lstStyle/>
          <a:p>
            <a:pPr algn="ctr" eaLnBrk="1" hangingPunct="1"/>
            <a:r>
              <a:rPr lang="da-DK" altLang="en-US" sz="2200" b="1" dirty="0"/>
              <a:t>Information/opfatte</a:t>
            </a:r>
          </a:p>
        </p:txBody>
      </p:sp>
      <p:sp>
        <p:nvSpPr>
          <p:cNvPr id="288771" name="Pladsholder til indhold 40"/>
          <p:cNvSpPr>
            <a:spLocks noGrp="1"/>
          </p:cNvSpPr>
          <p:nvPr>
            <p:ph idx="1"/>
          </p:nvPr>
        </p:nvSpPr>
        <p:spPr>
          <a:xfrm>
            <a:off x="107504" y="771551"/>
            <a:ext cx="4896544" cy="3394472"/>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S</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600" dirty="0"/>
              <a:t>Konkret</a:t>
            </a:r>
          </a:p>
          <a:p>
            <a:pPr algn="ctr" eaLnBrk="1" hangingPunct="1">
              <a:buFont typeface="Wingdings" pitchFamily="2" charset="2"/>
              <a:buNone/>
            </a:pPr>
            <a:r>
              <a:rPr kumimoji="1" lang="da-DK" altLang="en-US" sz="1600" dirty="0"/>
              <a:t>Detalje</a:t>
            </a:r>
          </a:p>
          <a:p>
            <a:pPr algn="ctr" eaLnBrk="1" hangingPunct="1">
              <a:buFont typeface="Wingdings" pitchFamily="2" charset="2"/>
              <a:buNone/>
            </a:pPr>
            <a:r>
              <a:rPr kumimoji="1" lang="da-DK" altLang="en-US" sz="1600" dirty="0"/>
              <a:t>Klarhed</a:t>
            </a:r>
          </a:p>
          <a:p>
            <a:pPr algn="ctr" eaLnBrk="1" hangingPunct="1">
              <a:buFont typeface="Wingdings" pitchFamily="2" charset="2"/>
              <a:buNone/>
            </a:pPr>
            <a:r>
              <a:rPr kumimoji="1" lang="da-DK" altLang="en-US" sz="1600" dirty="0"/>
              <a:t>Realisme</a:t>
            </a:r>
          </a:p>
          <a:p>
            <a:pPr algn="ctr" eaLnBrk="1" hangingPunct="1">
              <a:buFont typeface="Wingdings" pitchFamily="2" charset="2"/>
              <a:buNone/>
            </a:pPr>
            <a:r>
              <a:rPr kumimoji="1" lang="da-DK" altLang="en-US" sz="1600" dirty="0"/>
              <a:t>Bruge det, man kan</a:t>
            </a:r>
          </a:p>
          <a:p>
            <a:pPr algn="ctr" eaLnBrk="1" hangingPunct="1">
              <a:buFont typeface="Wingdings" pitchFamily="2" charset="2"/>
              <a:buNone/>
            </a:pPr>
            <a:r>
              <a:rPr kumimoji="1" lang="da-DK" altLang="en-US" sz="1600" dirty="0"/>
              <a:t>Nutid</a:t>
            </a:r>
          </a:p>
        </p:txBody>
      </p:sp>
      <p:sp>
        <p:nvSpPr>
          <p:cNvPr id="288772" name="Pladsholder til indhold 41"/>
          <p:cNvSpPr>
            <a:spLocks noGrp="1"/>
          </p:cNvSpPr>
          <p:nvPr>
            <p:ph sz="quarter" idx="13"/>
          </p:nvPr>
        </p:nvSpPr>
        <p:spPr>
          <a:xfrm>
            <a:off x="4716424" y="771550"/>
            <a:ext cx="3672000" cy="3393900"/>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N</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600" dirty="0"/>
              <a:t>Abstrakt</a:t>
            </a:r>
          </a:p>
          <a:p>
            <a:pPr algn="ctr" eaLnBrk="1" hangingPunct="1">
              <a:buFont typeface="Wingdings" pitchFamily="2" charset="2"/>
              <a:buNone/>
            </a:pPr>
            <a:r>
              <a:rPr kumimoji="1" lang="da-DK" altLang="en-US" sz="1600" dirty="0"/>
              <a:t>Helhed og overblik</a:t>
            </a:r>
          </a:p>
          <a:p>
            <a:pPr algn="ctr" eaLnBrk="1" hangingPunct="1">
              <a:buFont typeface="Wingdings" pitchFamily="2" charset="2"/>
              <a:buNone/>
            </a:pPr>
            <a:r>
              <a:rPr kumimoji="1" lang="da-DK" altLang="en-US" sz="1600" dirty="0"/>
              <a:t>Uklarhed</a:t>
            </a:r>
          </a:p>
          <a:p>
            <a:pPr algn="ctr" eaLnBrk="1" hangingPunct="1">
              <a:buFont typeface="Wingdings" pitchFamily="2" charset="2"/>
              <a:buNone/>
            </a:pPr>
            <a:r>
              <a:rPr kumimoji="1" lang="da-DK" altLang="en-US" sz="1600" dirty="0"/>
              <a:t>Muligheder</a:t>
            </a:r>
          </a:p>
          <a:p>
            <a:pPr algn="ctr" eaLnBrk="1" hangingPunct="1">
              <a:buFont typeface="Wingdings" pitchFamily="2" charset="2"/>
              <a:buNone/>
            </a:pPr>
            <a:r>
              <a:rPr kumimoji="1" lang="da-DK" altLang="en-US" sz="1600" dirty="0"/>
              <a:t>Lære nyt</a:t>
            </a:r>
          </a:p>
          <a:p>
            <a:pPr algn="ctr" eaLnBrk="1" hangingPunct="1">
              <a:buFont typeface="Wingdings" pitchFamily="2" charset="2"/>
              <a:buNone/>
            </a:pPr>
            <a:r>
              <a:rPr kumimoji="1" lang="da-DK" altLang="en-US" sz="1600" dirty="0"/>
              <a:t>Fremtid</a:t>
            </a:r>
          </a:p>
        </p:txBody>
      </p:sp>
      <p:pic>
        <p:nvPicPr>
          <p:cNvPr id="288773" name="Picture 17" descr="C:\Users\ane\AppData\Local\Microsoft\Windows\Temporary Internet Files\Content.Outlook\71UJXZEF\L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856076"/>
            <a:ext cx="1196579"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25">
            <a:extLst>
              <a:ext uri="{FF2B5EF4-FFF2-40B4-BE49-F238E27FC236}">
                <a16:creationId xmlns:a16="http://schemas.microsoft.com/office/drawing/2014/main" id="{EE6CD801-BD23-AF42-A03B-4785A205E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427" y="1042780"/>
            <a:ext cx="1323507" cy="1176452"/>
          </a:xfrm>
          <a:prstGeom prst="rect">
            <a:avLst/>
          </a:prstGeom>
        </p:spPr>
      </p:pic>
    </p:spTree>
    <p:extLst>
      <p:ext uri="{BB962C8B-B14F-4D97-AF65-F5344CB8AC3E}">
        <p14:creationId xmlns:p14="http://schemas.microsoft.com/office/powerpoint/2010/main" val="2683242792"/>
      </p:ext>
    </p:extLst>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059"/>
          <p:cNvSpPr>
            <a:spLocks noGrp="1" noChangeArrowheads="1"/>
          </p:cNvSpPr>
          <p:nvPr>
            <p:ph type="title"/>
          </p:nvPr>
        </p:nvSpPr>
        <p:spPr/>
        <p:txBody>
          <a:bodyPr/>
          <a:lstStyle/>
          <a:p>
            <a:pPr algn="ctr" eaLnBrk="1" hangingPunct="1"/>
            <a:r>
              <a:rPr lang="da-DK" altLang="da-DK" sz="2200" b="1" dirty="0"/>
              <a:t>Opfattefunktionerne</a:t>
            </a:r>
          </a:p>
        </p:txBody>
      </p:sp>
      <p:sp>
        <p:nvSpPr>
          <p:cNvPr id="54275" name="Rectangle 2060"/>
          <p:cNvSpPr>
            <a:spLocks noGrp="1" noChangeArrowheads="1"/>
          </p:cNvSpPr>
          <p:nvPr>
            <p:ph idx="1"/>
          </p:nvPr>
        </p:nvSpPr>
        <p:spPr>
          <a:solidFill>
            <a:schemeClr val="bg1">
              <a:alpha val="52000"/>
            </a:schemeClr>
          </a:solidFill>
        </p:spPr>
        <p:txBody>
          <a:bodyPr>
            <a:normAutofit/>
          </a:bodyPr>
          <a:lstStyle/>
          <a:p>
            <a:pPr marL="540000" eaLnBrk="1" hangingPunct="1">
              <a:lnSpc>
                <a:spcPct val="120000"/>
              </a:lnSpc>
              <a:spcBef>
                <a:spcPct val="0"/>
              </a:spcBef>
              <a:buClr>
                <a:schemeClr val="bg2"/>
              </a:buClr>
              <a:defRPr/>
            </a:pPr>
            <a:endParaRPr kumimoji="1" lang="da-DK" sz="1600" dirty="0"/>
          </a:p>
          <a:p>
            <a:pPr marL="540000" eaLnBrk="1" hangingPunct="1">
              <a:lnSpc>
                <a:spcPct val="120000"/>
              </a:lnSpc>
              <a:spcBef>
                <a:spcPct val="0"/>
              </a:spcBef>
              <a:buClr>
                <a:schemeClr val="bg2"/>
              </a:buClr>
              <a:defRPr/>
            </a:pPr>
            <a:endParaRPr kumimoji="1" lang="da-DK" sz="1600" dirty="0"/>
          </a:p>
          <a:p>
            <a:pPr marL="540000" indent="-64294">
              <a:lnSpc>
                <a:spcPct val="120000"/>
              </a:lnSpc>
              <a:spcBef>
                <a:spcPct val="0"/>
              </a:spcBef>
              <a:buClr>
                <a:schemeClr val="bg2"/>
              </a:buClr>
              <a:defRPr/>
            </a:pPr>
            <a:endParaRPr kumimoji="1" lang="da-DK" sz="1600" dirty="0"/>
          </a:p>
        </p:txBody>
      </p:sp>
      <p:sp>
        <p:nvSpPr>
          <p:cNvPr id="289797" name="Rectangle 2050"/>
          <p:cNvSpPr>
            <a:spLocks noChangeArrowheads="1"/>
          </p:cNvSpPr>
          <p:nvPr/>
        </p:nvSpPr>
        <p:spPr bwMode="auto">
          <a:xfrm>
            <a:off x="3137297" y="2692003"/>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89798" name="Rectangle 2051"/>
          <p:cNvSpPr>
            <a:spLocks noChangeArrowheads="1"/>
          </p:cNvSpPr>
          <p:nvPr/>
        </p:nvSpPr>
        <p:spPr bwMode="auto">
          <a:xfrm>
            <a:off x="4280297" y="2692003"/>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grpSp>
        <p:nvGrpSpPr>
          <p:cNvPr id="289799" name="Group 2052"/>
          <p:cNvGrpSpPr>
            <a:grpSpLocks/>
          </p:cNvGrpSpPr>
          <p:nvPr/>
        </p:nvGrpSpPr>
        <p:grpSpPr bwMode="auto">
          <a:xfrm>
            <a:off x="1670447" y="1314454"/>
            <a:ext cx="6026944" cy="461963"/>
            <a:chOff x="116" y="1200"/>
            <a:chExt cx="5062" cy="388"/>
          </a:xfrm>
        </p:grpSpPr>
        <p:sp>
          <p:nvSpPr>
            <p:cNvPr id="289800" name="Line 2053"/>
            <p:cNvSpPr>
              <a:spLocks noChangeShapeType="1"/>
            </p:cNvSpPr>
            <p:nvPr/>
          </p:nvSpPr>
          <p:spPr bwMode="auto">
            <a:xfrm>
              <a:off x="1470" y="1373"/>
              <a:ext cx="220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289801" name="Line 2054"/>
            <p:cNvSpPr>
              <a:spLocks noChangeShapeType="1"/>
            </p:cNvSpPr>
            <p:nvPr/>
          </p:nvSpPr>
          <p:spPr bwMode="auto">
            <a:xfrm>
              <a:off x="2598" y="1277"/>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642055" name="Text Box 2055"/>
            <p:cNvSpPr txBox="1">
              <a:spLocks noChangeArrowheads="1"/>
            </p:cNvSpPr>
            <p:nvPr/>
          </p:nvSpPr>
          <p:spPr bwMode="auto">
            <a:xfrm>
              <a:off x="116" y="1219"/>
              <a:ext cx="1046" cy="310"/>
            </a:xfrm>
            <a:prstGeom prst="rect">
              <a:avLst/>
            </a:prstGeom>
            <a:noFill/>
            <a:ln w="9525">
              <a:noFill/>
              <a:miter lim="800000"/>
              <a:headEnd/>
              <a:tailEnd/>
            </a:ln>
            <a:effectLst/>
          </p:spPr>
          <p:txBody>
            <a:bodyPr wrap="none">
              <a:spAutoFit/>
            </a:bodyPr>
            <a:lstStyle/>
            <a:p>
              <a:pPr algn="ctr">
                <a:defRPr/>
              </a:pPr>
              <a:r>
                <a:rPr kumimoji="1" lang="da-DK" dirty="0"/>
                <a:t>Sansning</a:t>
              </a:r>
              <a:endParaRPr kumimoji="1" lang="da-DK" sz="900" dirty="0"/>
            </a:p>
          </p:txBody>
        </p:sp>
        <p:sp>
          <p:nvSpPr>
            <p:cNvPr id="642056" name="Text Box 2056"/>
            <p:cNvSpPr txBox="1">
              <a:spLocks noChangeArrowheads="1"/>
            </p:cNvSpPr>
            <p:nvPr/>
          </p:nvSpPr>
          <p:spPr bwMode="auto">
            <a:xfrm>
              <a:off x="3714" y="1247"/>
              <a:ext cx="1464" cy="310"/>
            </a:xfrm>
            <a:prstGeom prst="rect">
              <a:avLst/>
            </a:prstGeom>
            <a:noFill/>
            <a:ln w="9525">
              <a:noFill/>
              <a:miter lim="800000"/>
              <a:headEnd/>
              <a:tailEnd/>
            </a:ln>
            <a:effectLst/>
          </p:spPr>
          <p:txBody>
            <a:bodyPr wrap="none">
              <a:spAutoFit/>
            </a:bodyPr>
            <a:lstStyle/>
            <a:p>
              <a:pPr algn="ctr">
                <a:defRPr/>
              </a:pPr>
              <a:r>
                <a:rPr kumimoji="1" lang="da-DK" dirty="0"/>
                <a:t>       Intuition</a:t>
              </a:r>
              <a:endParaRPr kumimoji="1" lang="da-DK" sz="900" dirty="0"/>
            </a:p>
          </p:txBody>
        </p:sp>
        <p:sp>
          <p:nvSpPr>
            <p:cNvPr id="642057" name="Text Box 2057"/>
            <p:cNvSpPr txBox="1">
              <a:spLocks noChangeArrowheads="1"/>
            </p:cNvSpPr>
            <p:nvPr/>
          </p:nvSpPr>
          <p:spPr bwMode="auto">
            <a:xfrm>
              <a:off x="1077" y="1200"/>
              <a:ext cx="338" cy="388"/>
            </a:xfrm>
            <a:prstGeom prst="rect">
              <a:avLst/>
            </a:prstGeom>
            <a:noFill/>
            <a:ln w="9525">
              <a:noFill/>
              <a:miter lim="800000"/>
              <a:headEnd/>
              <a:tailEnd/>
            </a:ln>
            <a:effectLst/>
          </p:spPr>
          <p:txBody>
            <a:bodyPr wrap="none">
              <a:spAutoFit/>
            </a:bodyPr>
            <a:lstStyle/>
            <a:p>
              <a:pPr algn="ctr">
                <a:defRPr/>
              </a:pPr>
              <a:r>
                <a:rPr kumimoji="1" lang="da-DK" sz="2400" b="1" dirty="0">
                  <a:effectLst>
                    <a:outerShdw blurRad="38100" dist="38100" dir="2700000" algn="tl">
                      <a:srgbClr val="000000"/>
                    </a:outerShdw>
                  </a:effectLst>
                  <a:latin typeface="+mj-lt"/>
                </a:rPr>
                <a:t>S</a:t>
              </a:r>
            </a:p>
          </p:txBody>
        </p:sp>
        <p:sp>
          <p:nvSpPr>
            <p:cNvPr id="642058" name="Text Box 2058"/>
            <p:cNvSpPr txBox="1">
              <a:spLocks noChangeArrowheads="1"/>
            </p:cNvSpPr>
            <p:nvPr/>
          </p:nvSpPr>
          <p:spPr bwMode="auto">
            <a:xfrm>
              <a:off x="3717" y="1200"/>
              <a:ext cx="375" cy="388"/>
            </a:xfrm>
            <a:prstGeom prst="rect">
              <a:avLst/>
            </a:prstGeom>
            <a:noFill/>
            <a:ln w="9525">
              <a:noFill/>
              <a:miter lim="800000"/>
              <a:headEnd/>
              <a:tailEnd/>
            </a:ln>
            <a:effectLst/>
          </p:spPr>
          <p:txBody>
            <a:bodyPr wrap="none">
              <a:spAutoFit/>
            </a:bodyPr>
            <a:lstStyle/>
            <a:p>
              <a:pPr algn="ctr">
                <a:defRPr/>
              </a:pPr>
              <a:r>
                <a:rPr kumimoji="1" lang="da-DK" sz="2400" b="1" dirty="0">
                  <a:effectLst>
                    <a:outerShdw blurRad="38100" dist="38100" dir="2700000" algn="tl">
                      <a:srgbClr val="000000"/>
                    </a:outerShdw>
                  </a:effectLst>
                  <a:latin typeface="+mj-lt"/>
                </a:rPr>
                <a:t>N</a:t>
              </a:r>
            </a:p>
          </p:txBody>
        </p:sp>
      </p:grpSp>
      <p:sp>
        <p:nvSpPr>
          <p:cNvPr id="2" name="TextBox 1">
            <a:extLst>
              <a:ext uri="{FF2B5EF4-FFF2-40B4-BE49-F238E27FC236}">
                <a16:creationId xmlns:a16="http://schemas.microsoft.com/office/drawing/2014/main" id="{8F57215B-5A11-4D49-806F-0BDA8C3FFB27}"/>
              </a:ext>
            </a:extLst>
          </p:cNvPr>
          <p:cNvSpPr txBox="1"/>
          <p:nvPr/>
        </p:nvSpPr>
        <p:spPr>
          <a:xfrm>
            <a:off x="1115616" y="1995686"/>
            <a:ext cx="3344954" cy="2539157"/>
          </a:xfrm>
          <a:prstGeom prst="rect">
            <a:avLst/>
          </a:prstGeom>
          <a:noFill/>
        </p:spPr>
        <p:txBody>
          <a:bodyPr wrap="none" rtlCol="0">
            <a:spAutoFit/>
          </a:bodyPr>
          <a:lstStyle/>
          <a:p>
            <a:pPr marL="540000" indent="-64294" algn="r">
              <a:lnSpc>
                <a:spcPct val="120000"/>
              </a:lnSpc>
              <a:spcBef>
                <a:spcPct val="0"/>
              </a:spcBef>
              <a:buClr>
                <a:schemeClr val="bg2"/>
              </a:buClr>
              <a:defRPr/>
            </a:pPr>
            <a:r>
              <a:rPr kumimoji="1" lang="da-DK" sz="1500" dirty="0"/>
              <a:t>De fem sanser</a:t>
            </a:r>
          </a:p>
          <a:p>
            <a:pPr marL="540000" indent="-64294" algn="r">
              <a:lnSpc>
                <a:spcPct val="120000"/>
              </a:lnSpc>
              <a:spcBef>
                <a:spcPct val="0"/>
              </a:spcBef>
              <a:buClr>
                <a:schemeClr val="bg2"/>
              </a:buClr>
              <a:defRPr/>
            </a:pPr>
            <a:r>
              <a:rPr kumimoji="1" lang="da-DK" sz="1500" dirty="0"/>
              <a:t>Enkeltheder</a:t>
            </a:r>
          </a:p>
          <a:p>
            <a:pPr marL="540000" indent="-64294" algn="r">
              <a:lnSpc>
                <a:spcPct val="120000"/>
              </a:lnSpc>
              <a:spcBef>
                <a:spcPct val="0"/>
              </a:spcBef>
              <a:buClr>
                <a:schemeClr val="bg2"/>
              </a:buClr>
              <a:defRPr/>
            </a:pPr>
            <a:r>
              <a:rPr kumimoji="1" lang="da-DK" sz="1500" dirty="0"/>
              <a:t>Det, som er</a:t>
            </a:r>
          </a:p>
          <a:p>
            <a:pPr marL="540000" indent="-64294" algn="r">
              <a:lnSpc>
                <a:spcPct val="120000"/>
              </a:lnSpc>
              <a:spcBef>
                <a:spcPct val="0"/>
              </a:spcBef>
              <a:buClr>
                <a:schemeClr val="bg2"/>
              </a:buClr>
              <a:defRPr/>
            </a:pPr>
            <a:r>
              <a:rPr kumimoji="1" lang="da-DK" sz="1500" dirty="0"/>
              <a:t>Sansekvalitet</a:t>
            </a:r>
          </a:p>
          <a:p>
            <a:pPr marL="540000" indent="-64294" algn="r">
              <a:lnSpc>
                <a:spcPct val="120000"/>
              </a:lnSpc>
              <a:spcBef>
                <a:spcPct val="0"/>
              </a:spcBef>
              <a:buClr>
                <a:schemeClr val="bg2"/>
              </a:buClr>
              <a:defRPr/>
            </a:pPr>
            <a:r>
              <a:rPr kumimoji="1" lang="da-DK" sz="1500" dirty="0"/>
              <a:t>At indsamle data</a:t>
            </a:r>
          </a:p>
          <a:p>
            <a:pPr marL="540000" indent="-64294" algn="r">
              <a:lnSpc>
                <a:spcPct val="120000"/>
              </a:lnSpc>
              <a:spcBef>
                <a:spcPct val="0"/>
              </a:spcBef>
              <a:buClr>
                <a:schemeClr val="bg2"/>
              </a:buClr>
              <a:defRPr/>
            </a:pPr>
            <a:r>
              <a:rPr kumimoji="1" lang="da-DK" sz="1500" dirty="0"/>
              <a:t>Her og nu</a:t>
            </a:r>
          </a:p>
          <a:p>
            <a:pPr marL="540000" indent="-64294" algn="r">
              <a:lnSpc>
                <a:spcPct val="120000"/>
              </a:lnSpc>
              <a:spcBef>
                <a:spcPct val="0"/>
              </a:spcBef>
              <a:buClr>
                <a:schemeClr val="bg2"/>
              </a:buClr>
              <a:defRPr/>
            </a:pPr>
            <a:r>
              <a:rPr kumimoji="1" lang="da-DK" sz="1500" dirty="0"/>
              <a:t>Ét skridt ad gangen</a:t>
            </a:r>
          </a:p>
          <a:p>
            <a:pPr marL="540000" indent="-64294" algn="r">
              <a:lnSpc>
                <a:spcPct val="120000"/>
              </a:lnSpc>
              <a:spcBef>
                <a:spcPct val="0"/>
              </a:spcBef>
              <a:buClr>
                <a:schemeClr val="bg2"/>
              </a:buClr>
              <a:defRPr/>
            </a:pPr>
            <a:r>
              <a:rPr kumimoji="1" lang="da-DK" sz="1500" dirty="0"/>
              <a:t>Bruger gerne kendte måder</a:t>
            </a:r>
            <a:endParaRPr kumimoji="1" lang="en-GB" sz="1500" dirty="0"/>
          </a:p>
          <a:p>
            <a:pPr algn="r"/>
            <a:endParaRPr lang="da-DK" sz="1500" dirty="0"/>
          </a:p>
        </p:txBody>
      </p:sp>
      <p:sp>
        <p:nvSpPr>
          <p:cNvPr id="15" name="Pladsholder til indhold 20">
            <a:extLst>
              <a:ext uri="{FF2B5EF4-FFF2-40B4-BE49-F238E27FC236}">
                <a16:creationId xmlns:a16="http://schemas.microsoft.com/office/drawing/2014/main" id="{8ED70001-DDBF-3A46-9B1E-CE8E90D69317}"/>
              </a:ext>
            </a:extLst>
          </p:cNvPr>
          <p:cNvSpPr txBox="1">
            <a:spLocks/>
          </p:cNvSpPr>
          <p:nvPr/>
        </p:nvSpPr>
        <p:spPr>
          <a:xfrm>
            <a:off x="4536302" y="1995686"/>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defRPr/>
            </a:pPr>
            <a:r>
              <a:rPr kumimoji="1" lang="da-DK" altLang="da-DK" sz="1500" dirty="0"/>
              <a:t>Inspiration og indskydelser</a:t>
            </a:r>
          </a:p>
          <a:p>
            <a:pPr marL="285750" indent="-285750">
              <a:lnSpc>
                <a:spcPct val="120000"/>
              </a:lnSpc>
              <a:buFont typeface="Arial" panose="020B0604020202020204" pitchFamily="34" charset="0"/>
              <a:buChar char="•"/>
              <a:defRPr/>
            </a:pPr>
            <a:r>
              <a:rPr kumimoji="1" lang="da-DK" altLang="da-DK" sz="1500" dirty="0"/>
              <a:t>Mønstre og sammenhænge</a:t>
            </a:r>
          </a:p>
          <a:p>
            <a:pPr marL="285750" indent="-285750">
              <a:lnSpc>
                <a:spcPct val="120000"/>
              </a:lnSpc>
              <a:buFont typeface="Arial" panose="020B0604020202020204" pitchFamily="34" charset="0"/>
              <a:buChar char="•"/>
              <a:defRPr/>
            </a:pPr>
            <a:r>
              <a:rPr kumimoji="1" lang="da-DK" altLang="da-DK" sz="1500" dirty="0"/>
              <a:t>Muligheder</a:t>
            </a:r>
          </a:p>
          <a:p>
            <a:pPr marL="285750" indent="-285750">
              <a:lnSpc>
                <a:spcPct val="120000"/>
              </a:lnSpc>
              <a:buFont typeface="Arial" panose="020B0604020202020204" pitchFamily="34" charset="0"/>
              <a:buChar char="•"/>
              <a:defRPr/>
            </a:pPr>
            <a:r>
              <a:rPr kumimoji="1" lang="da-DK" altLang="da-DK" sz="1500" dirty="0"/>
              <a:t>Betydningskvalitet</a:t>
            </a:r>
          </a:p>
          <a:p>
            <a:pPr marL="285750" indent="-285750">
              <a:lnSpc>
                <a:spcPct val="120000"/>
              </a:lnSpc>
              <a:buFont typeface="Arial" panose="020B0604020202020204" pitchFamily="34" charset="0"/>
              <a:buChar char="•"/>
              <a:defRPr/>
            </a:pPr>
            <a:r>
              <a:rPr kumimoji="1" lang="da-DK" altLang="da-DK" sz="1500" dirty="0"/>
              <a:t>At tolke data</a:t>
            </a:r>
          </a:p>
          <a:p>
            <a:pPr marL="285750" indent="-285750">
              <a:lnSpc>
                <a:spcPct val="120000"/>
              </a:lnSpc>
              <a:buFont typeface="Arial" panose="020B0604020202020204" pitchFamily="34" charset="0"/>
              <a:buChar char="•"/>
              <a:defRPr/>
            </a:pPr>
            <a:r>
              <a:rPr kumimoji="1" lang="da-DK" altLang="da-DK" sz="1500" dirty="0"/>
              <a:t>Vil ændre, forbedre og udvikle</a:t>
            </a:r>
          </a:p>
          <a:p>
            <a:pPr marL="285750" indent="-285750">
              <a:lnSpc>
                <a:spcPct val="120000"/>
              </a:lnSpc>
              <a:buFont typeface="Arial" panose="020B0604020202020204" pitchFamily="34" charset="0"/>
              <a:buChar char="•"/>
              <a:defRPr/>
            </a:pPr>
            <a:r>
              <a:rPr kumimoji="1" lang="da-DK" altLang="da-DK" sz="1500" dirty="0"/>
              <a:t>Overblikket først</a:t>
            </a:r>
          </a:p>
          <a:p>
            <a:pPr marL="285750" indent="-285750">
              <a:lnSpc>
                <a:spcPct val="120000"/>
              </a:lnSpc>
              <a:buFont typeface="Arial" panose="020B0604020202020204" pitchFamily="34" charset="0"/>
              <a:buChar char="•"/>
              <a:defRPr/>
            </a:pPr>
            <a:r>
              <a:rPr kumimoji="1" lang="da-DK" altLang="da-DK" sz="1500" dirty="0"/>
              <a:t>Vil gerne lære nyt</a:t>
            </a:r>
          </a:p>
          <a:p>
            <a:pPr marL="285750" indent="-285750">
              <a:lnSpc>
                <a:spcPct val="120000"/>
              </a:lnSpc>
              <a:buFont typeface="Arial" panose="020B0604020202020204" pitchFamily="34" charset="0"/>
              <a:buChar char="•"/>
              <a:defRPr/>
            </a:pPr>
            <a:endParaRPr kumimoji="1" lang="da-DK" altLang="da-DK" sz="1500" dirty="0"/>
          </a:p>
        </p:txBody>
      </p:sp>
    </p:spTree>
    <p:extLst>
      <p:ext uri="{BB962C8B-B14F-4D97-AF65-F5344CB8AC3E}">
        <p14:creationId xmlns:p14="http://schemas.microsoft.com/office/powerpoint/2010/main" val="3001488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K:\sannes billeder\Sticky-S-F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4650" y="642939"/>
            <a:ext cx="3324225" cy="345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3473224" y="778669"/>
            <a:ext cx="1409361" cy="323165"/>
          </a:xfrm>
          <a:prstGeom prst="rect">
            <a:avLst/>
          </a:prstGeom>
          <a:solidFill>
            <a:schemeClr val="bg2"/>
          </a:solidFill>
        </p:spPr>
        <p:txBody>
          <a:bodyPr wrap="none">
            <a:spAutoFit/>
          </a:bodyPr>
          <a:lstStyle/>
          <a:p>
            <a:pPr algn="ctr">
              <a:defRPr/>
            </a:pPr>
            <a:r>
              <a:rPr lang="da-DK" sz="750" dirty="0">
                <a:latin typeface="+mj-lt"/>
              </a:rPr>
              <a:t>Starter ved begyndelsen,</a:t>
            </a:r>
            <a:br>
              <a:rPr lang="da-DK" sz="750" dirty="0">
                <a:latin typeface="+mj-lt"/>
              </a:rPr>
            </a:br>
            <a:r>
              <a:rPr lang="da-DK" sz="750" dirty="0" err="1">
                <a:latin typeface="+mj-lt"/>
              </a:rPr>
              <a:t>ta’r</a:t>
            </a:r>
            <a:r>
              <a:rPr lang="da-DK" sz="750" dirty="0">
                <a:latin typeface="+mj-lt"/>
              </a:rPr>
              <a:t> et skridt ad gangen</a:t>
            </a:r>
          </a:p>
        </p:txBody>
      </p:sp>
      <p:grpSp>
        <p:nvGrpSpPr>
          <p:cNvPr id="23556" name="Gruppe 6"/>
          <p:cNvGrpSpPr>
            <a:grpSpLocks/>
          </p:cNvGrpSpPr>
          <p:nvPr/>
        </p:nvGrpSpPr>
        <p:grpSpPr bwMode="auto">
          <a:xfrm>
            <a:off x="4031456" y="1566863"/>
            <a:ext cx="972741" cy="1200329"/>
            <a:chOff x="3851920" y="2088406"/>
            <a:chExt cx="1296144" cy="1601673"/>
          </a:xfrm>
        </p:grpSpPr>
        <p:sp>
          <p:nvSpPr>
            <p:cNvPr id="23561" name="Rektangel 5"/>
            <p:cNvSpPr>
              <a:spLocks noChangeArrowheads="1"/>
            </p:cNvSpPr>
            <p:nvPr/>
          </p:nvSpPr>
          <p:spPr bwMode="auto">
            <a:xfrm>
              <a:off x="3851920" y="2492896"/>
              <a:ext cx="129614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4" name="Text Box 28"/>
            <p:cNvSpPr txBox="1">
              <a:spLocks noChangeArrowheads="1"/>
            </p:cNvSpPr>
            <p:nvPr/>
          </p:nvSpPr>
          <p:spPr bwMode="auto">
            <a:xfrm>
              <a:off x="4047056" y="2088406"/>
              <a:ext cx="791647" cy="160167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s</a:t>
              </a:r>
            </a:p>
          </p:txBody>
        </p:sp>
      </p:grpSp>
      <p:sp>
        <p:nvSpPr>
          <p:cNvPr id="9" name="Rektangel 8"/>
          <p:cNvSpPr/>
          <p:nvPr/>
        </p:nvSpPr>
        <p:spPr>
          <a:xfrm>
            <a:off x="4860131" y="1497807"/>
            <a:ext cx="953691" cy="323165"/>
          </a:xfrm>
          <a:prstGeom prst="rect">
            <a:avLst/>
          </a:prstGeom>
          <a:solidFill>
            <a:schemeClr val="bg2"/>
          </a:solidFill>
        </p:spPr>
        <p:txBody>
          <a:bodyPr>
            <a:spAutoFit/>
          </a:bodyPr>
          <a:lstStyle/>
          <a:p>
            <a:pPr algn="ctr">
              <a:defRPr/>
            </a:pPr>
            <a:r>
              <a:rPr lang="da-DK" sz="750" dirty="0">
                <a:latin typeface="+mj-lt"/>
              </a:rPr>
              <a:t>Ser de enkelte</a:t>
            </a:r>
            <a:br>
              <a:rPr lang="da-DK" sz="750" dirty="0">
                <a:latin typeface="+mj-lt"/>
              </a:rPr>
            </a:br>
            <a:r>
              <a:rPr lang="da-DK" sz="750" dirty="0">
                <a:latin typeface="+mj-lt"/>
              </a:rPr>
              <a:t>stykker og dele</a:t>
            </a:r>
          </a:p>
        </p:txBody>
      </p:sp>
      <p:sp>
        <p:nvSpPr>
          <p:cNvPr id="10" name="Rektangel 9"/>
          <p:cNvSpPr/>
          <p:nvPr/>
        </p:nvSpPr>
        <p:spPr>
          <a:xfrm>
            <a:off x="2519364" y="2859882"/>
            <a:ext cx="1837135" cy="323165"/>
          </a:xfrm>
          <a:prstGeom prst="rect">
            <a:avLst/>
          </a:prstGeom>
          <a:solidFill>
            <a:schemeClr val="bg2"/>
          </a:solidFill>
        </p:spPr>
        <p:txBody>
          <a:bodyPr>
            <a:spAutoFit/>
          </a:bodyPr>
          <a:lstStyle/>
          <a:p>
            <a:pPr algn="ctr">
              <a:defRPr/>
            </a:pPr>
            <a:r>
              <a:rPr lang="da-DK" sz="750" dirty="0">
                <a:latin typeface="+mj-lt"/>
              </a:rPr>
              <a:t>Foretrækker gennemprøvede</a:t>
            </a:r>
            <a:br>
              <a:rPr lang="da-DK" sz="750" dirty="0">
                <a:latin typeface="+mj-lt"/>
              </a:rPr>
            </a:br>
            <a:r>
              <a:rPr lang="da-DK" sz="750" dirty="0">
                <a:latin typeface="+mj-lt"/>
              </a:rPr>
              <a:t>procedurer</a:t>
            </a:r>
          </a:p>
        </p:txBody>
      </p:sp>
      <p:sp>
        <p:nvSpPr>
          <p:cNvPr id="11" name="Rektangel 10"/>
          <p:cNvSpPr/>
          <p:nvPr/>
        </p:nvSpPr>
        <p:spPr>
          <a:xfrm>
            <a:off x="4772026" y="3207544"/>
            <a:ext cx="2002631" cy="323165"/>
          </a:xfrm>
          <a:prstGeom prst="rect">
            <a:avLst/>
          </a:prstGeom>
          <a:solidFill>
            <a:schemeClr val="bg2"/>
          </a:solidFill>
        </p:spPr>
        <p:txBody>
          <a:bodyPr>
            <a:spAutoFit/>
          </a:bodyPr>
          <a:lstStyle/>
          <a:p>
            <a:pPr algn="ctr">
              <a:defRPr/>
            </a:pPr>
            <a:r>
              <a:rPr lang="da-DK" sz="750" dirty="0">
                <a:latin typeface="+mj-lt"/>
              </a:rPr>
              <a:t>Foretrækker at arbejde</a:t>
            </a:r>
            <a:br>
              <a:rPr lang="da-DK" sz="750" dirty="0">
                <a:latin typeface="+mj-lt"/>
              </a:rPr>
            </a:br>
            <a:r>
              <a:rPr lang="da-DK" sz="750" dirty="0">
                <a:latin typeface="+mj-lt"/>
              </a:rPr>
              <a:t>praktisk, konkret</a:t>
            </a:r>
          </a:p>
        </p:txBody>
      </p:sp>
      <p:sp>
        <p:nvSpPr>
          <p:cNvPr id="12" name="Rektangel 11"/>
          <p:cNvSpPr/>
          <p:nvPr/>
        </p:nvSpPr>
        <p:spPr>
          <a:xfrm>
            <a:off x="3325417" y="3910013"/>
            <a:ext cx="2002631" cy="323165"/>
          </a:xfrm>
          <a:prstGeom prst="rect">
            <a:avLst/>
          </a:prstGeom>
          <a:solidFill>
            <a:schemeClr val="bg2"/>
          </a:solidFill>
        </p:spPr>
        <p:txBody>
          <a:bodyPr>
            <a:spAutoFit/>
          </a:bodyPr>
          <a:lstStyle/>
          <a:p>
            <a:pPr algn="ctr">
              <a:defRPr/>
            </a:pPr>
            <a:r>
              <a:rPr lang="da-DK" sz="750" dirty="0">
                <a:latin typeface="+mj-lt"/>
              </a:rPr>
              <a:t>Arbejder helst konkret med delene</a:t>
            </a:r>
            <a:br>
              <a:rPr lang="da-DK" sz="750" dirty="0">
                <a:latin typeface="+mj-lt"/>
              </a:rPr>
            </a:br>
            <a:r>
              <a:rPr lang="da-DK" sz="750" dirty="0">
                <a:latin typeface="+mj-lt"/>
              </a:rPr>
              <a:t>for at opdage helheden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85</a:t>
            </a:fld>
            <a:endParaRPr lang="da-DK" sz="750" b="1">
              <a:solidFill>
                <a:schemeClr val="tx2"/>
              </a:solidFill>
            </a:endParaRPr>
          </a:p>
        </p:txBody>
      </p:sp>
    </p:spTree>
    <p:extLst>
      <p:ext uri="{BB962C8B-B14F-4D97-AF65-F5344CB8AC3E}">
        <p14:creationId xmlns:p14="http://schemas.microsoft.com/office/powerpoint/2010/main" val="2923985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pe 14"/>
          <p:cNvGrpSpPr>
            <a:grpSpLocks/>
          </p:cNvGrpSpPr>
          <p:nvPr/>
        </p:nvGrpSpPr>
        <p:grpSpPr bwMode="auto">
          <a:xfrm>
            <a:off x="2914650" y="589360"/>
            <a:ext cx="3486150" cy="3657600"/>
            <a:chOff x="2362200" y="785813"/>
            <a:chExt cx="4648200" cy="4876800"/>
          </a:xfrm>
        </p:grpSpPr>
        <p:grpSp>
          <p:nvGrpSpPr>
            <p:cNvPr id="24593" name="Gruppe 8"/>
            <p:cNvGrpSpPr>
              <a:grpSpLocks/>
            </p:cNvGrpSpPr>
            <p:nvPr/>
          </p:nvGrpSpPr>
          <p:grpSpPr bwMode="auto">
            <a:xfrm>
              <a:off x="2362200" y="785813"/>
              <a:ext cx="4648200" cy="4876800"/>
              <a:chOff x="2362200" y="785813"/>
              <a:chExt cx="4648200" cy="4876800"/>
            </a:xfrm>
          </p:grpSpPr>
          <p:pic>
            <p:nvPicPr>
              <p:cNvPr id="24595" name="Picture 3" descr="K:\sannes billeder\Sticky-N.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785813"/>
                <a:ext cx="464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ktangel 7"/>
              <p:cNvSpPr>
                <a:spLocks noChangeArrowheads="1"/>
              </p:cNvSpPr>
              <p:nvPr/>
            </p:nvSpPr>
            <p:spPr bwMode="auto">
              <a:xfrm>
                <a:off x="3203848" y="908720"/>
                <a:ext cx="1872208" cy="14401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24597" name="Rektangel 9"/>
              <p:cNvSpPr>
                <a:spLocks noChangeArrowheads="1"/>
              </p:cNvSpPr>
              <p:nvPr/>
            </p:nvSpPr>
            <p:spPr bwMode="auto">
              <a:xfrm>
                <a:off x="3347864" y="1052736"/>
                <a:ext cx="1872208" cy="14401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24594" name="Rektangel 10"/>
            <p:cNvSpPr>
              <a:spLocks noChangeArrowheads="1"/>
            </p:cNvSpPr>
            <p:nvPr/>
          </p:nvSpPr>
          <p:spPr bwMode="auto">
            <a:xfrm>
              <a:off x="2987824" y="3068960"/>
              <a:ext cx="2088232"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grpSp>
        <p:nvGrpSpPr>
          <p:cNvPr id="24579" name="Gruppe 2"/>
          <p:cNvGrpSpPr>
            <a:grpSpLocks/>
          </p:cNvGrpSpPr>
          <p:nvPr/>
        </p:nvGrpSpPr>
        <p:grpSpPr bwMode="auto">
          <a:xfrm>
            <a:off x="4037411" y="1221581"/>
            <a:ext cx="972740" cy="1200329"/>
            <a:chOff x="3851920" y="2088406"/>
            <a:chExt cx="1296144" cy="1600054"/>
          </a:xfrm>
        </p:grpSpPr>
        <p:sp>
          <p:nvSpPr>
            <p:cNvPr id="24591" name="Rektangel 3"/>
            <p:cNvSpPr>
              <a:spLocks noChangeArrowheads="1"/>
            </p:cNvSpPr>
            <p:nvPr/>
          </p:nvSpPr>
          <p:spPr bwMode="auto">
            <a:xfrm>
              <a:off x="3851920" y="2492896"/>
              <a:ext cx="129614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047054" y="2088406"/>
              <a:ext cx="791648" cy="1600054"/>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N</a:t>
              </a:r>
            </a:p>
          </p:txBody>
        </p:sp>
      </p:grpSp>
      <p:sp>
        <p:nvSpPr>
          <p:cNvPr id="6" name="Rektangel 5"/>
          <p:cNvSpPr/>
          <p:nvPr/>
        </p:nvSpPr>
        <p:spPr>
          <a:xfrm>
            <a:off x="3383756" y="627460"/>
            <a:ext cx="1625204" cy="323165"/>
          </a:xfrm>
          <a:prstGeom prst="rect">
            <a:avLst/>
          </a:prstGeom>
          <a:noFill/>
        </p:spPr>
        <p:txBody>
          <a:bodyPr>
            <a:spAutoFit/>
          </a:bodyPr>
          <a:lstStyle/>
          <a:p>
            <a:pPr algn="ctr">
              <a:defRPr/>
            </a:pPr>
            <a:r>
              <a:rPr lang="da-DK" sz="750" dirty="0">
                <a:latin typeface="+mj-lt"/>
              </a:rPr>
              <a:t>Hopper ind hvor som helst, </a:t>
            </a:r>
            <a:br>
              <a:rPr lang="da-DK" sz="750" dirty="0">
                <a:latin typeface="+mj-lt"/>
              </a:rPr>
            </a:br>
            <a:r>
              <a:rPr lang="da-DK" sz="750" dirty="0">
                <a:latin typeface="+mj-lt"/>
              </a:rPr>
              <a:t>springer trin over</a:t>
            </a:r>
          </a:p>
        </p:txBody>
      </p:sp>
      <p:sp>
        <p:nvSpPr>
          <p:cNvPr id="12" name="Rektangel 11"/>
          <p:cNvSpPr/>
          <p:nvPr/>
        </p:nvSpPr>
        <p:spPr>
          <a:xfrm>
            <a:off x="5107781" y="1363266"/>
            <a:ext cx="1624013" cy="323165"/>
          </a:xfrm>
          <a:prstGeom prst="rect">
            <a:avLst/>
          </a:prstGeom>
          <a:solidFill>
            <a:schemeClr val="bg2"/>
          </a:solidFill>
        </p:spPr>
        <p:txBody>
          <a:bodyPr>
            <a:spAutoFit/>
          </a:bodyPr>
          <a:lstStyle/>
          <a:p>
            <a:pPr algn="ctr">
              <a:defRPr/>
            </a:pPr>
            <a:r>
              <a:rPr lang="da-DK" sz="750" dirty="0">
                <a:latin typeface="+mj-lt"/>
              </a:rPr>
              <a:t>Foretrækker ændringer</a:t>
            </a:r>
            <a:br>
              <a:rPr lang="da-DK" sz="750" dirty="0">
                <a:latin typeface="+mj-lt"/>
              </a:rPr>
            </a:br>
            <a:r>
              <a:rPr lang="da-DK" sz="750" dirty="0">
                <a:latin typeface="+mj-lt"/>
              </a:rPr>
              <a:t>og variation</a:t>
            </a:r>
          </a:p>
        </p:txBody>
      </p:sp>
      <p:sp>
        <p:nvSpPr>
          <p:cNvPr id="13" name="Rektangel 12"/>
          <p:cNvSpPr/>
          <p:nvPr/>
        </p:nvSpPr>
        <p:spPr>
          <a:xfrm>
            <a:off x="4842272" y="2849166"/>
            <a:ext cx="1624013" cy="323165"/>
          </a:xfrm>
          <a:prstGeom prst="rect">
            <a:avLst/>
          </a:prstGeom>
          <a:solidFill>
            <a:schemeClr val="bg2"/>
          </a:solidFill>
        </p:spPr>
        <p:txBody>
          <a:bodyPr>
            <a:spAutoFit/>
          </a:bodyPr>
          <a:lstStyle/>
          <a:p>
            <a:pPr algn="ctr">
              <a:defRPr/>
            </a:pPr>
            <a:r>
              <a:rPr lang="da-DK" sz="750" dirty="0">
                <a:latin typeface="+mj-lt"/>
              </a:rPr>
              <a:t>Foretrækker at arbejde</a:t>
            </a:r>
            <a:br>
              <a:rPr lang="da-DK" sz="750" dirty="0">
                <a:latin typeface="+mj-lt"/>
              </a:rPr>
            </a:br>
            <a:r>
              <a:rPr lang="da-DK" sz="750" dirty="0">
                <a:latin typeface="+mj-lt"/>
              </a:rPr>
              <a:t>teoretisk, abstrakt</a:t>
            </a:r>
          </a:p>
        </p:txBody>
      </p:sp>
      <p:grpSp>
        <p:nvGrpSpPr>
          <p:cNvPr id="24583" name="Gruppe 24"/>
          <p:cNvGrpSpPr>
            <a:grpSpLocks/>
          </p:cNvGrpSpPr>
          <p:nvPr/>
        </p:nvGrpSpPr>
        <p:grpSpPr bwMode="auto">
          <a:xfrm>
            <a:off x="2797970" y="1663305"/>
            <a:ext cx="1179910" cy="1335881"/>
            <a:chOff x="2207382" y="2217443"/>
            <a:chExt cx="1572530" cy="1781906"/>
          </a:xfrm>
        </p:grpSpPr>
        <p:grpSp>
          <p:nvGrpSpPr>
            <p:cNvPr id="24587" name="Gruppe 22"/>
            <p:cNvGrpSpPr>
              <a:grpSpLocks/>
            </p:cNvGrpSpPr>
            <p:nvPr/>
          </p:nvGrpSpPr>
          <p:grpSpPr bwMode="auto">
            <a:xfrm>
              <a:off x="2207382" y="2217443"/>
              <a:ext cx="1431391" cy="1333956"/>
              <a:chOff x="323528" y="2401982"/>
              <a:chExt cx="1431391" cy="1333956"/>
            </a:xfrm>
          </p:grpSpPr>
          <p:pic>
            <p:nvPicPr>
              <p:cNvPr id="24589" name="Picture 3" descr="K:\sannes billeder\Sticky-N.Fix.jpg"/>
              <p:cNvPicPr>
                <a:picLocks noChangeAspect="1" noChangeArrowheads="1"/>
              </p:cNvPicPr>
              <p:nvPr/>
            </p:nvPicPr>
            <p:blipFill>
              <a:blip r:embed="rId3" cstate="print">
                <a:extLst>
                  <a:ext uri="{28A0092B-C50C-407E-A947-70E740481C1C}">
                    <a14:useLocalDpi xmlns:a14="http://schemas.microsoft.com/office/drawing/2010/main" val="0"/>
                  </a:ext>
                </a:extLst>
              </a:blip>
              <a:srcRect t="34808" r="69206" b="37839"/>
              <a:stretch>
                <a:fillRect/>
              </a:stretch>
            </p:blipFill>
            <p:spPr bwMode="auto">
              <a:xfrm>
                <a:off x="323528" y="2401982"/>
                <a:ext cx="1431391" cy="133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Rektangel 15"/>
              <p:cNvSpPr>
                <a:spLocks noChangeArrowheads="1"/>
              </p:cNvSpPr>
              <p:nvPr/>
            </p:nvSpPr>
            <p:spPr bwMode="auto">
              <a:xfrm>
                <a:off x="899592" y="2996952"/>
                <a:ext cx="855327"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24588" name="Rektangel 23"/>
            <p:cNvSpPr>
              <a:spLocks noChangeArrowheads="1"/>
            </p:cNvSpPr>
            <p:nvPr/>
          </p:nvSpPr>
          <p:spPr bwMode="auto">
            <a:xfrm>
              <a:off x="2555776" y="3429000"/>
              <a:ext cx="1224136" cy="570349"/>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14" name="Rektangel 13"/>
          <p:cNvSpPr/>
          <p:nvPr/>
        </p:nvSpPr>
        <p:spPr>
          <a:xfrm>
            <a:off x="2519362" y="2625329"/>
            <a:ext cx="1625204" cy="553998"/>
          </a:xfrm>
          <a:prstGeom prst="rect">
            <a:avLst/>
          </a:prstGeom>
          <a:noFill/>
        </p:spPr>
        <p:txBody>
          <a:bodyPr>
            <a:spAutoFit/>
          </a:bodyPr>
          <a:lstStyle/>
          <a:p>
            <a:pPr algn="ctr">
              <a:defRPr/>
            </a:pPr>
            <a:r>
              <a:rPr lang="da-DK" sz="750" dirty="0">
                <a:latin typeface="+mj-lt"/>
              </a:rPr>
              <a:t>Studerer helheden for at </a:t>
            </a:r>
            <a:br>
              <a:rPr lang="da-DK" sz="750" dirty="0">
                <a:latin typeface="+mj-lt"/>
              </a:rPr>
            </a:br>
            <a:r>
              <a:rPr lang="da-DK" sz="750" dirty="0">
                <a:latin typeface="+mj-lt"/>
              </a:rPr>
              <a:t>finde ud af hvordan de enkelte</a:t>
            </a:r>
            <a:br>
              <a:rPr lang="da-DK" sz="750" dirty="0">
                <a:latin typeface="+mj-lt"/>
              </a:rPr>
            </a:br>
            <a:r>
              <a:rPr lang="da-DK" sz="750" dirty="0">
                <a:latin typeface="+mj-lt"/>
              </a:rPr>
              <a:t>dele passer sammen</a:t>
            </a:r>
          </a:p>
        </p:txBody>
      </p:sp>
      <p:sp>
        <p:nvSpPr>
          <p:cNvPr id="27" name="Rektangel 26"/>
          <p:cNvSpPr/>
          <p:nvPr/>
        </p:nvSpPr>
        <p:spPr>
          <a:xfrm>
            <a:off x="4680347" y="3621882"/>
            <a:ext cx="1079897" cy="323165"/>
          </a:xfrm>
          <a:prstGeom prst="rect">
            <a:avLst/>
          </a:prstGeom>
          <a:solidFill>
            <a:schemeClr val="bg2"/>
          </a:solidFill>
        </p:spPr>
        <p:txBody>
          <a:bodyPr>
            <a:spAutoFit/>
          </a:bodyPr>
          <a:lstStyle/>
          <a:p>
            <a:pPr algn="ctr">
              <a:defRPr/>
            </a:pPr>
            <a:r>
              <a:rPr lang="da-DK" sz="750" dirty="0">
                <a:latin typeface="+mj-lt"/>
              </a:rPr>
              <a:t>Ser mønstre og </a:t>
            </a:r>
            <a:br>
              <a:rPr lang="da-DK" sz="750" dirty="0">
                <a:latin typeface="+mj-lt"/>
              </a:rPr>
            </a:br>
            <a:r>
              <a:rPr lang="da-DK" sz="750" dirty="0">
                <a:latin typeface="+mj-lt"/>
              </a:rPr>
              <a:t>sammenhænge</a:t>
            </a:r>
          </a:p>
        </p:txBody>
      </p:sp>
      <p:sp>
        <p:nvSpPr>
          <p:cNvPr id="28" name="Rektangel 27"/>
          <p:cNvSpPr/>
          <p:nvPr/>
        </p:nvSpPr>
        <p:spPr>
          <a:xfrm>
            <a:off x="3120629" y="3901679"/>
            <a:ext cx="1343025" cy="438582"/>
          </a:xfrm>
          <a:prstGeom prst="rect">
            <a:avLst/>
          </a:prstGeom>
          <a:solidFill>
            <a:schemeClr val="bg2"/>
          </a:solidFill>
        </p:spPr>
        <p:txBody>
          <a:bodyPr>
            <a:spAutoFit/>
          </a:bodyPr>
          <a:lstStyle/>
          <a:p>
            <a:pPr algn="ctr">
              <a:defRPr/>
            </a:pPr>
            <a:r>
              <a:rPr lang="da-DK" sz="750" dirty="0">
                <a:latin typeface="+mj-lt"/>
              </a:rPr>
              <a:t>Optaget af hvad tingene</a:t>
            </a:r>
            <a:br>
              <a:rPr lang="da-DK" sz="750" dirty="0">
                <a:latin typeface="+mj-lt"/>
              </a:rPr>
            </a:br>
            <a:r>
              <a:rPr lang="da-DK" sz="750" dirty="0">
                <a:latin typeface="+mj-lt"/>
              </a:rPr>
              <a:t>kan udvikle sig til</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86</a:t>
            </a:fld>
            <a:endParaRPr lang="da-DK" sz="750" b="1">
              <a:solidFill>
                <a:schemeClr val="tx2"/>
              </a:solidFill>
            </a:endParaRPr>
          </a:p>
        </p:txBody>
      </p:sp>
    </p:spTree>
    <p:extLst>
      <p:ext uri="{BB962C8B-B14F-4D97-AF65-F5344CB8AC3E}">
        <p14:creationId xmlns:p14="http://schemas.microsoft.com/office/powerpoint/2010/main" val="31566573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K:\Kurser\Åbne kurser\Test\JTI\JTI - drift\Sannes billeder\Sticky-matera-drøm-[Conv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187" y="750094"/>
            <a:ext cx="5662613"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980011" y="750095"/>
            <a:ext cx="2106215" cy="692497"/>
          </a:xfrm>
          <a:prstGeom prst="rect">
            <a:avLst/>
          </a:prstGeom>
          <a:solidFill>
            <a:schemeClr val="bg2"/>
          </a:solidFill>
        </p:spPr>
        <p:txBody>
          <a:bodyPr>
            <a:spAutoFit/>
          </a:bodyPr>
          <a:lstStyle/>
          <a:p>
            <a:pPr algn="ctr">
              <a:defRPr/>
            </a:pPr>
            <a:r>
              <a:rPr lang="da-DK" sz="1500" b="1" dirty="0">
                <a:solidFill>
                  <a:schemeClr val="accent1"/>
                </a:solidFill>
                <a:latin typeface="+mj-lt"/>
              </a:rPr>
              <a:t>Sansning</a:t>
            </a:r>
          </a:p>
          <a:p>
            <a:pPr algn="ctr">
              <a:defRPr/>
            </a:pPr>
            <a:r>
              <a:rPr lang="da-DK" sz="2400" b="1" dirty="0">
                <a:solidFill>
                  <a:schemeClr val="accent1"/>
                </a:solidFill>
                <a:latin typeface="+mj-lt"/>
              </a:rPr>
              <a:t>S</a:t>
            </a:r>
          </a:p>
        </p:txBody>
      </p:sp>
      <p:sp>
        <p:nvSpPr>
          <p:cNvPr id="6" name="Rektangel 5"/>
          <p:cNvSpPr/>
          <p:nvPr/>
        </p:nvSpPr>
        <p:spPr>
          <a:xfrm>
            <a:off x="4787505" y="750095"/>
            <a:ext cx="2106215" cy="692497"/>
          </a:xfrm>
          <a:prstGeom prst="rect">
            <a:avLst/>
          </a:prstGeom>
          <a:solidFill>
            <a:schemeClr val="bg2"/>
          </a:solidFill>
        </p:spPr>
        <p:txBody>
          <a:bodyPr>
            <a:spAutoFit/>
          </a:bodyPr>
          <a:lstStyle/>
          <a:p>
            <a:pPr algn="ctr">
              <a:defRPr/>
            </a:pPr>
            <a:r>
              <a:rPr lang="da-DK" sz="1500" b="1" dirty="0">
                <a:solidFill>
                  <a:schemeClr val="accent1"/>
                </a:solidFill>
                <a:latin typeface="+mj-lt"/>
              </a:rPr>
              <a:t>Intuition</a:t>
            </a:r>
          </a:p>
          <a:p>
            <a:pPr algn="ctr">
              <a:defRPr/>
            </a:pPr>
            <a:r>
              <a:rPr lang="da-DK" sz="2400" b="1" dirty="0">
                <a:solidFill>
                  <a:schemeClr val="accent1"/>
                </a:solidFill>
                <a:latin typeface="+mj-lt"/>
              </a:rPr>
              <a:t>N</a:t>
            </a:r>
          </a:p>
        </p:txBody>
      </p:sp>
      <p:sp>
        <p:nvSpPr>
          <p:cNvPr id="7" name="Rektangel 6"/>
          <p:cNvSpPr/>
          <p:nvPr/>
        </p:nvSpPr>
        <p:spPr>
          <a:xfrm>
            <a:off x="4572001" y="3651648"/>
            <a:ext cx="2675335" cy="438582"/>
          </a:xfrm>
          <a:prstGeom prst="rect">
            <a:avLst/>
          </a:prstGeom>
          <a:solidFill>
            <a:schemeClr val="bg2"/>
          </a:solidFill>
        </p:spPr>
        <p:txBody>
          <a:bodyPr>
            <a:spAutoFit/>
          </a:bodyPr>
          <a:lstStyle/>
          <a:p>
            <a:pPr algn="ctr">
              <a:defRPr/>
            </a:pPr>
            <a:r>
              <a:rPr lang="da-DK" sz="1125" dirty="0" err="1">
                <a:latin typeface="+mj-lt"/>
              </a:rPr>
              <a:t>N’ere</a:t>
            </a:r>
            <a:r>
              <a:rPr lang="da-DK" sz="1125" dirty="0">
                <a:latin typeface="+mj-lt"/>
              </a:rPr>
              <a:t> kan opfattes som flyvske</a:t>
            </a:r>
            <a:br>
              <a:rPr lang="da-DK" sz="1125" dirty="0">
                <a:latin typeface="+mj-lt"/>
              </a:rPr>
            </a:br>
            <a:r>
              <a:rPr lang="da-DK" sz="1125" dirty="0">
                <a:latin typeface="+mj-lt"/>
              </a:rPr>
              <a:t>og upraktiske af </a:t>
            </a:r>
            <a:r>
              <a:rPr lang="da-DK" sz="1125" dirty="0" err="1">
                <a:latin typeface="+mj-lt"/>
              </a:rPr>
              <a:t>S’ere</a:t>
            </a:r>
            <a:endParaRPr lang="da-DK" sz="1125" dirty="0">
              <a:latin typeface="+mj-lt"/>
            </a:endParaRPr>
          </a:p>
        </p:txBody>
      </p:sp>
      <p:sp>
        <p:nvSpPr>
          <p:cNvPr id="8" name="Rektangel 7"/>
          <p:cNvSpPr/>
          <p:nvPr/>
        </p:nvSpPr>
        <p:spPr>
          <a:xfrm>
            <a:off x="1601391" y="3651647"/>
            <a:ext cx="2676525" cy="611706"/>
          </a:xfrm>
          <a:prstGeom prst="rect">
            <a:avLst/>
          </a:prstGeom>
          <a:solidFill>
            <a:schemeClr val="bg2"/>
          </a:solidFill>
        </p:spPr>
        <p:txBody>
          <a:bodyPr>
            <a:spAutoFit/>
          </a:bodyPr>
          <a:lstStyle/>
          <a:p>
            <a:pPr algn="ctr">
              <a:defRPr/>
            </a:pPr>
            <a:r>
              <a:rPr lang="da-DK" sz="1125" dirty="0" err="1">
                <a:latin typeface="+mj-lt"/>
              </a:rPr>
              <a:t>S’ere</a:t>
            </a:r>
            <a:r>
              <a:rPr lang="da-DK" sz="1125" dirty="0">
                <a:latin typeface="+mj-lt"/>
              </a:rPr>
              <a:t> kan opfattes som materialistiske og </a:t>
            </a:r>
            <a:br>
              <a:rPr lang="da-DK" sz="1125" dirty="0">
                <a:latin typeface="+mj-lt"/>
              </a:rPr>
            </a:br>
            <a:r>
              <a:rPr lang="da-DK" sz="1125" dirty="0">
                <a:latin typeface="+mj-lt"/>
              </a:rPr>
              <a:t>firkantede af </a:t>
            </a:r>
            <a:r>
              <a:rPr lang="da-DK" sz="1125" dirty="0" err="1">
                <a:latin typeface="+mj-lt"/>
              </a:rPr>
              <a:t>N’ere</a:t>
            </a:r>
            <a:endParaRPr lang="da-DK" sz="1125" dirty="0">
              <a:latin typeface="+mj-lt"/>
            </a:endParaRP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87</a:t>
            </a:fld>
            <a:endParaRPr lang="da-DK" sz="750" b="1">
              <a:solidFill>
                <a:schemeClr val="tx2"/>
              </a:solidFill>
            </a:endParaRPr>
          </a:p>
        </p:txBody>
      </p:sp>
    </p:spTree>
    <p:extLst>
      <p:ext uri="{BB962C8B-B14F-4D97-AF65-F5344CB8AC3E}">
        <p14:creationId xmlns:p14="http://schemas.microsoft.com/office/powerpoint/2010/main" val="279333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S-N </a:t>
            </a:r>
            <a:r>
              <a:rPr lang="da-DK" altLang="da-DK" sz="2200" b="1" dirty="0"/>
              <a:t>dimensionen</a:t>
            </a:r>
          </a:p>
        </p:txBody>
      </p:sp>
      <p:grpSp>
        <p:nvGrpSpPr>
          <p:cNvPr id="291843"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291847"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385067676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29"/>
          <p:cNvSpPr>
            <a:spLocks noGrp="1" noChangeArrowheads="1"/>
          </p:cNvSpPr>
          <p:nvPr>
            <p:ph type="title"/>
          </p:nvPr>
        </p:nvSpPr>
        <p:spPr/>
        <p:txBody>
          <a:bodyPr/>
          <a:lstStyle/>
          <a:p>
            <a:pPr algn="ctr" eaLnBrk="1" hangingPunct="1"/>
            <a:r>
              <a:rPr lang="da-DK" altLang="da-DK" sz="2200" b="1" dirty="0"/>
              <a:t>Magisk tæppe</a:t>
            </a:r>
          </a:p>
        </p:txBody>
      </p:sp>
      <p:pic>
        <p:nvPicPr>
          <p:cNvPr id="292867" name="Picture 1028" descr="C:\DESKSCAN\Steen og stoffer.bmp"/>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09585" y="1218421"/>
            <a:ext cx="8670927" cy="3081521"/>
          </a:xfrm>
        </p:spPr>
      </p:pic>
      <p:sp>
        <p:nvSpPr>
          <p:cNvPr id="7" name="Pladsholder til diasnummer 5"/>
          <p:cNvSpPr>
            <a:spLocks noGrp="1"/>
          </p:cNvSpPr>
          <p:nvPr>
            <p:ph type="sldNum" sz="quarter" idx="12"/>
          </p:nvPr>
        </p:nvSpPr>
        <p:spPr/>
        <p:txBody>
          <a:bodyPr anchor="t"/>
          <a:lstStyle/>
          <a:p>
            <a:pPr>
              <a:buClr>
                <a:schemeClr val="bg2"/>
              </a:buClr>
              <a:defRPr/>
            </a:pPr>
            <a:r>
              <a:rPr lang="da-DK" dirty="0">
                <a:latin typeface="+mj-lt"/>
              </a:rPr>
              <a:t> </a:t>
            </a:r>
          </a:p>
        </p:txBody>
      </p:sp>
      <p:sp>
        <p:nvSpPr>
          <p:cNvPr id="292869" name="Rectangle 1026"/>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92870" name="Rectangle 1027"/>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2851736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dsholder til indhold 1"/>
          <p:cNvGraphicFramePr>
            <a:graphicFrameLocks noGrp="1"/>
          </p:cNvGraphicFramePr>
          <p:nvPr>
            <p:ph idx="1"/>
          </p:nvPr>
        </p:nvGraphicFramePr>
        <p:xfrm>
          <a:off x="611560" y="685211"/>
          <a:ext cx="3884138" cy="4106768"/>
        </p:xfrm>
        <a:graphic>
          <a:graphicData uri="http://schemas.openxmlformats.org/drawingml/2006/table">
            <a:tbl>
              <a:tblPr firstRow="1" bandRow="1">
                <a:tableStyleId>{5C22544A-7EE6-4342-B048-85BDC9FD1C3A}</a:tableStyleId>
              </a:tblPr>
              <a:tblGrid>
                <a:gridCol w="985418">
                  <a:extLst>
                    <a:ext uri="{9D8B030D-6E8A-4147-A177-3AD203B41FA5}">
                      <a16:colId xmlns:a16="http://schemas.microsoft.com/office/drawing/2014/main" val="20000"/>
                    </a:ext>
                  </a:extLst>
                </a:gridCol>
                <a:gridCol w="2898720">
                  <a:extLst>
                    <a:ext uri="{9D8B030D-6E8A-4147-A177-3AD203B41FA5}">
                      <a16:colId xmlns:a16="http://schemas.microsoft.com/office/drawing/2014/main" val="20001"/>
                    </a:ext>
                  </a:extLst>
                </a:gridCol>
              </a:tblGrid>
              <a:tr h="0">
                <a:tc gridSpan="2">
                  <a:txBody>
                    <a:bodyPr/>
                    <a:lstStyle/>
                    <a:p>
                      <a:pPr algn="ctr"/>
                      <a:r>
                        <a:rPr lang="da-DK" sz="1400" dirty="0"/>
                        <a:t>Program Dag 1</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399623">
                <a:tc>
                  <a:txBody>
                    <a:bodyPr/>
                    <a:lstStyle/>
                    <a:p>
                      <a:pPr>
                        <a:spcAft>
                          <a:spcPts val="1200"/>
                        </a:spcAft>
                      </a:pPr>
                      <a:r>
                        <a:rPr lang="da-DK" sz="1200" dirty="0"/>
                        <a:t>09.00</a:t>
                      </a:r>
                    </a:p>
                  </a:txBody>
                  <a:tcPr marT="34290" marB="34290"/>
                </a:tc>
                <a:tc>
                  <a:txBody>
                    <a:bodyPr/>
                    <a:lstStyle/>
                    <a:p>
                      <a:pPr>
                        <a:spcAft>
                          <a:spcPts val="1200"/>
                        </a:spcAft>
                      </a:pPr>
                      <a:r>
                        <a:rPr lang="da-DK" sz="1200" dirty="0"/>
                        <a:t>Velkomst program</a:t>
                      </a:r>
                      <a:r>
                        <a:rPr lang="da-DK" sz="1200" baseline="0" dirty="0"/>
                        <a:t> </a:t>
                      </a:r>
                      <a:br>
                        <a:rPr lang="da-DK" sz="1200" baseline="0" dirty="0"/>
                      </a:br>
                      <a:r>
                        <a:rPr lang="da-DK" sz="1200" dirty="0"/>
                        <a:t>Opsamling på modul 1</a:t>
                      </a:r>
                      <a:br>
                        <a:rPr lang="da-DK" sz="1200" dirty="0"/>
                      </a:br>
                      <a:r>
                        <a:rPr lang="da-DK" sz="1200" dirty="0"/>
                        <a:t>Hvordan skaber I kvalitet i den måde I tager beslutninger på? Vi sættet fokus på de bias der er i forbindelse med at vi tager beslutninger i ledergruppen </a:t>
                      </a:r>
                      <a:br>
                        <a:rPr lang="da-DK" sz="1200" dirty="0"/>
                      </a:br>
                      <a:r>
                        <a:rPr lang="da-DK" sz="1200" dirty="0"/>
                        <a:t>Vi introducerer en teoretisk og praktisk model for hvordan vi aktivt kan arbejde med tvivl</a:t>
                      </a:r>
                    </a:p>
                  </a:txBody>
                  <a:tcPr marT="34290" marB="34290"/>
                </a:tc>
                <a:extLst>
                  <a:ext uri="{0D108BD9-81ED-4DB2-BD59-A6C34878D82A}">
                    <a16:rowId xmlns:a16="http://schemas.microsoft.com/office/drawing/2014/main" val="10001"/>
                  </a:ext>
                </a:extLst>
              </a:tr>
              <a:tr h="327248">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794592">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Med afsæt i de gennemførte test af beslutningsstile arbejdet vi med, hvordan du kan blive mere bevidst om dine beslutningsvaner, og hvilken betydning dit arbejde med din ledergruppe aktivt</a:t>
                      </a:r>
                    </a:p>
                    <a:p>
                      <a:r>
                        <a:rPr lang="da-DK" sz="1200" dirty="0"/>
                        <a:t>Opsamling</a:t>
                      </a:r>
                    </a:p>
                  </a:txBody>
                  <a:tcPr marT="34290" marB="34290"/>
                </a:tc>
                <a:extLst>
                  <a:ext uri="{0D108BD9-81ED-4DB2-BD59-A6C34878D82A}">
                    <a16:rowId xmlns:a16="http://schemas.microsoft.com/office/drawing/2014/main" val="10003"/>
                  </a:ext>
                </a:extLst>
              </a:tr>
              <a:tr h="122860">
                <a:tc>
                  <a:txBody>
                    <a:bodyPr/>
                    <a:lstStyle/>
                    <a:p>
                      <a:pPr>
                        <a:spcAft>
                          <a:spcPts val="1200"/>
                        </a:spcAft>
                      </a:pPr>
                      <a:r>
                        <a:rPr lang="da-DK" sz="1200" dirty="0"/>
                        <a:t>16.30</a:t>
                      </a:r>
                    </a:p>
                  </a:txBody>
                  <a:tcPr marT="34290" marB="34290"/>
                </a:tc>
                <a:tc>
                  <a:txBody>
                    <a:bodyPr/>
                    <a:lstStyle/>
                    <a:p>
                      <a:pPr>
                        <a:spcAft>
                          <a:spcPts val="1200"/>
                        </a:spcAft>
                      </a:pPr>
                      <a:r>
                        <a:rPr lang="da-DK" sz="1200" dirty="0"/>
                        <a:t>På</a:t>
                      </a:r>
                      <a:r>
                        <a:rPr lang="da-DK" sz="1200" baseline="0" dirty="0"/>
                        <a:t> gensyn i morgen</a:t>
                      </a:r>
                      <a:endParaRPr lang="da-DK" sz="1200" dirty="0"/>
                    </a:p>
                  </a:txBody>
                  <a:tcPr marT="34290" marB="34290"/>
                </a:tc>
                <a:extLst>
                  <a:ext uri="{0D108BD9-81ED-4DB2-BD59-A6C34878D82A}">
                    <a16:rowId xmlns:a16="http://schemas.microsoft.com/office/drawing/2014/main" val="10004"/>
                  </a:ext>
                </a:extLst>
              </a:tr>
            </a:tbl>
          </a:graphicData>
        </a:graphic>
      </p:graphicFrame>
      <p:sp>
        <p:nvSpPr>
          <p:cNvPr id="7" name="Pladsholder til indhold 6"/>
          <p:cNvSpPr>
            <a:spLocks noGrp="1"/>
          </p:cNvSpPr>
          <p:nvPr>
            <p:ph sz="quarter" idx="13"/>
          </p:nvPr>
        </p:nvSpPr>
        <p:spPr/>
        <p:txBody>
          <a:bodyPr/>
          <a:lstStyle/>
          <a:p>
            <a:endParaRPr lang="da-DK" dirty="0"/>
          </a:p>
        </p:txBody>
      </p:sp>
      <p:graphicFrame>
        <p:nvGraphicFramePr>
          <p:cNvPr id="8" name="Pladsholder til indhold 1"/>
          <p:cNvGraphicFramePr>
            <a:graphicFrameLocks/>
          </p:cNvGraphicFramePr>
          <p:nvPr/>
        </p:nvGraphicFramePr>
        <p:xfrm>
          <a:off x="4716016" y="627534"/>
          <a:ext cx="4032448" cy="4104456"/>
        </p:xfrm>
        <a:graphic>
          <a:graphicData uri="http://schemas.openxmlformats.org/drawingml/2006/table">
            <a:tbl>
              <a:tblPr firstRow="1" bandRow="1">
                <a:tableStyleId>{5C22544A-7EE6-4342-B048-85BDC9FD1C3A}</a:tableStyleId>
              </a:tblPr>
              <a:tblGrid>
                <a:gridCol w="1023045">
                  <a:extLst>
                    <a:ext uri="{9D8B030D-6E8A-4147-A177-3AD203B41FA5}">
                      <a16:colId xmlns:a16="http://schemas.microsoft.com/office/drawing/2014/main" val="20000"/>
                    </a:ext>
                  </a:extLst>
                </a:gridCol>
                <a:gridCol w="3009403">
                  <a:extLst>
                    <a:ext uri="{9D8B030D-6E8A-4147-A177-3AD203B41FA5}">
                      <a16:colId xmlns:a16="http://schemas.microsoft.com/office/drawing/2014/main" val="20001"/>
                    </a:ext>
                  </a:extLst>
                </a:gridCol>
              </a:tblGrid>
              <a:tr h="314463">
                <a:tc gridSpan="2">
                  <a:txBody>
                    <a:bodyPr/>
                    <a:lstStyle/>
                    <a:p>
                      <a:pPr algn="ctr"/>
                      <a:r>
                        <a:rPr lang="da-DK" sz="1400" dirty="0"/>
                        <a:t>Program Dag 2</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782942">
                <a:tc>
                  <a:txBody>
                    <a:bodyPr/>
                    <a:lstStyle/>
                    <a:p>
                      <a:pPr>
                        <a:spcAft>
                          <a:spcPts val="1200"/>
                        </a:spcAft>
                      </a:pPr>
                      <a:r>
                        <a:rPr lang="da-DK" sz="1200" dirty="0"/>
                        <a:t>09.00</a:t>
                      </a:r>
                    </a:p>
                  </a:txBody>
                  <a:tcPr marT="34290" marB="34290"/>
                </a:tc>
                <a:tc>
                  <a:txBody>
                    <a:bodyPr/>
                    <a:lstStyle/>
                    <a:p>
                      <a:pPr>
                        <a:spcAft>
                          <a:spcPts val="1200"/>
                        </a:spcAft>
                      </a:pPr>
                      <a:r>
                        <a:rPr lang="da-DK" sz="1200" dirty="0"/>
                        <a:t>Godmorgen, program  og tjek ind</a:t>
                      </a:r>
                      <a:br>
                        <a:rPr lang="da-DK" sz="1200" dirty="0"/>
                      </a:br>
                      <a:r>
                        <a:rPr lang="da-DK" sz="1200" dirty="0"/>
                        <a:t>Håndtering af konflikter i lederteams. Hvordan skaber vi en kultur hvor konflikter bruges konstruktivt og håndteres så de ikke eskalerer.</a:t>
                      </a:r>
                    </a:p>
                    <a:p>
                      <a:r>
                        <a:rPr lang="da-DK" sz="1200" dirty="0"/>
                        <a:t>Identifikation af osteklokker og elefanten i rummet – og hvordan vi som ledere kan arbejde med dem</a:t>
                      </a:r>
                    </a:p>
                  </a:txBody>
                  <a:tcPr marT="34290" marB="34290"/>
                </a:tc>
                <a:extLst>
                  <a:ext uri="{0D108BD9-81ED-4DB2-BD59-A6C34878D82A}">
                    <a16:rowId xmlns:a16="http://schemas.microsoft.com/office/drawing/2014/main" val="10001"/>
                  </a:ext>
                </a:extLst>
              </a:tr>
              <a:tr h="341187">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1221866">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Evaluering af ledergruppen. Med afsæt i </a:t>
                      </a:r>
                      <a:r>
                        <a:rPr lang="da-DK" sz="1200" dirty="0" err="1"/>
                        <a:t>CfL´s</a:t>
                      </a:r>
                      <a:r>
                        <a:rPr lang="da-DK" sz="1200" dirty="0"/>
                        <a:t> evalueringsværktøj arbejder vi med at identificere indsatsområder i ledergruppen.</a:t>
                      </a:r>
                    </a:p>
                    <a:p>
                      <a:r>
                        <a:rPr lang="da-DK" sz="1200" dirty="0"/>
                        <a:t>Udviklingsplan for mit lederteam team</a:t>
                      </a:r>
                    </a:p>
                  </a:txBody>
                  <a:tcPr marT="34290" marB="34290"/>
                </a:tc>
                <a:extLst>
                  <a:ext uri="{0D108BD9-81ED-4DB2-BD59-A6C34878D82A}">
                    <a16:rowId xmlns:a16="http://schemas.microsoft.com/office/drawing/2014/main" val="10003"/>
                  </a:ext>
                </a:extLst>
              </a:tr>
              <a:tr h="360040">
                <a:tc>
                  <a:txBody>
                    <a:bodyPr/>
                    <a:lstStyle/>
                    <a:p>
                      <a:pPr>
                        <a:spcAft>
                          <a:spcPts val="1200"/>
                        </a:spcAft>
                      </a:pPr>
                      <a:r>
                        <a:rPr lang="da-DK" sz="1200" dirty="0"/>
                        <a:t>16.30</a:t>
                      </a:r>
                    </a:p>
                  </a:txBody>
                  <a:tcPr marT="34290" marB="34290"/>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200" dirty="0"/>
                        <a:t>Afrunding og opgave til </a:t>
                      </a:r>
                      <a:r>
                        <a:rPr lang="da-DK" sz="1200" baseline="0" dirty="0"/>
                        <a:t> </a:t>
                      </a:r>
                      <a:r>
                        <a:rPr lang="da-DK" sz="1200" dirty="0"/>
                        <a:t>modul 2</a:t>
                      </a:r>
                    </a:p>
                  </a:txBody>
                  <a:tcPr marT="34290" marB="34290"/>
                </a:tc>
                <a:extLst>
                  <a:ext uri="{0D108BD9-81ED-4DB2-BD59-A6C34878D82A}">
                    <a16:rowId xmlns:a16="http://schemas.microsoft.com/office/drawing/2014/main" val="10004"/>
                  </a:ext>
                </a:extLst>
              </a:tr>
            </a:tbl>
          </a:graphicData>
        </a:graphic>
      </p:graphicFrame>
      <p:sp>
        <p:nvSpPr>
          <p:cNvPr id="9" name="Titel 1"/>
          <p:cNvSpPr>
            <a:spLocks noGrp="1"/>
          </p:cNvSpPr>
          <p:nvPr>
            <p:ph type="title"/>
          </p:nvPr>
        </p:nvSpPr>
        <p:spPr>
          <a:xfrm>
            <a:off x="395536" y="123478"/>
            <a:ext cx="8496944" cy="675000"/>
          </a:xfrm>
        </p:spPr>
        <p:txBody>
          <a:bodyPr/>
          <a:lstStyle/>
          <a:p>
            <a:pPr algn="l"/>
            <a:r>
              <a:rPr lang="da-DK" sz="2200" dirty="0"/>
              <a:t>  Modul 2: Udvikling af ledergrupper</a:t>
            </a:r>
          </a:p>
        </p:txBody>
      </p:sp>
    </p:spTree>
    <p:extLst>
      <p:ext uri="{BB962C8B-B14F-4D97-AF65-F5344CB8AC3E}">
        <p14:creationId xmlns:p14="http://schemas.microsoft.com/office/powerpoint/2010/main" val="426139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p:cNvSpPr>
            <a:spLocks noGrp="1" noChangeArrowheads="1"/>
          </p:cNvSpPr>
          <p:nvPr>
            <p:ph type="title"/>
          </p:nvPr>
        </p:nvSpPr>
        <p:spPr/>
        <p:txBody>
          <a:bodyPr/>
          <a:lstStyle/>
          <a:p>
            <a:pPr algn="ctr" eaLnBrk="1" hangingPunct="1"/>
            <a:r>
              <a:rPr lang="da-DK" altLang="da-DK" sz="2200" b="1" dirty="0"/>
              <a:t>P-pladsen</a:t>
            </a:r>
          </a:p>
        </p:txBody>
      </p:sp>
      <p:sp>
        <p:nvSpPr>
          <p:cNvPr id="293891" name="Pladsholder til indhold 4"/>
          <p:cNvSpPr>
            <a:spLocks noGrp="1"/>
          </p:cNvSpPr>
          <p:nvPr>
            <p:ph idx="1"/>
          </p:nvPr>
        </p:nvSpPr>
        <p:spPr>
          <a:xfrm>
            <a:off x="683568" y="1220401"/>
            <a:ext cx="3673124" cy="3394472"/>
          </a:xfrm>
        </p:spPr>
        <p:txBody>
          <a:bodyPr/>
          <a:lstStyle/>
          <a:p>
            <a:pPr eaLnBrk="1" hangingPunct="1">
              <a:lnSpc>
                <a:spcPct val="90000"/>
              </a:lnSpc>
              <a:spcBef>
                <a:spcPts val="1200"/>
              </a:spcBef>
              <a:spcAft>
                <a:spcPct val="25000"/>
              </a:spcAft>
            </a:pPr>
            <a:r>
              <a:rPr kumimoji="1" lang="da-DK" altLang="da-DK" sz="1500" dirty="0">
                <a:cs typeface="Times New Roman" pitchFamily="18" charset="0"/>
              </a:rPr>
              <a:t>I</a:t>
            </a:r>
            <a:r>
              <a:rPr kumimoji="1" lang="da-DK" altLang="da-DK" sz="1500" dirty="0">
                <a:solidFill>
                  <a:schemeClr val="accent2"/>
                </a:solidFill>
                <a:cs typeface="Times New Roman" pitchFamily="18" charset="0"/>
              </a:rPr>
              <a:t> </a:t>
            </a:r>
            <a:r>
              <a:rPr kumimoji="1" lang="da-DK" altLang="da-DK" sz="1500" dirty="0">
                <a:cs typeface="Times New Roman" pitchFamily="18" charset="0"/>
              </a:rPr>
              <a:t>er en beslutningsdygtig ledergruppe i en funktionærtung virksomhed.</a:t>
            </a:r>
          </a:p>
          <a:p>
            <a:pPr eaLnBrk="1" hangingPunct="1">
              <a:lnSpc>
                <a:spcPct val="90000"/>
              </a:lnSpc>
              <a:spcBef>
                <a:spcPts val="1200"/>
              </a:spcBef>
              <a:spcAft>
                <a:spcPct val="25000"/>
              </a:spcAft>
            </a:pPr>
            <a:r>
              <a:rPr kumimoji="1" lang="da-DK" altLang="da-DK" sz="1500" dirty="0">
                <a:cs typeface="Times New Roman" pitchFamily="18" charset="0"/>
              </a:rPr>
              <a:t>Firmaet har hovedkontor nær centrum, og der er ca. 250 medarbejdere.</a:t>
            </a:r>
          </a:p>
          <a:p>
            <a:pPr eaLnBrk="1" hangingPunct="1">
              <a:lnSpc>
                <a:spcPct val="90000"/>
              </a:lnSpc>
              <a:spcBef>
                <a:spcPts val="1200"/>
              </a:spcBef>
              <a:spcAft>
                <a:spcPct val="25000"/>
              </a:spcAft>
            </a:pPr>
            <a:r>
              <a:rPr kumimoji="1" lang="da-DK" altLang="da-DK" sz="1500" dirty="0">
                <a:cs typeface="Times New Roman" pitchFamily="18" charset="0"/>
              </a:rPr>
              <a:t>Lokalerne er blevet for små. Man ønsker at bevare beliggenheden, og har valgt at bygge til. </a:t>
            </a:r>
          </a:p>
          <a:p>
            <a:pPr eaLnBrk="1" hangingPunct="1">
              <a:lnSpc>
                <a:spcPct val="90000"/>
              </a:lnSpc>
              <a:spcBef>
                <a:spcPts val="1200"/>
              </a:spcBef>
              <a:spcAft>
                <a:spcPct val="25000"/>
              </a:spcAft>
            </a:pPr>
            <a:r>
              <a:rPr kumimoji="1" lang="da-DK" altLang="da-DK" sz="1500" dirty="0">
                <a:cs typeface="Times New Roman" pitchFamily="18" charset="0"/>
              </a:rPr>
              <a:t>Imidlertid har man derved halveret antallet af parkeringspladser, der var til rådighed på firmaets grund.</a:t>
            </a:r>
          </a:p>
        </p:txBody>
      </p:sp>
      <p:sp>
        <p:nvSpPr>
          <p:cNvPr id="293892" name="Pladsholder til indhold 1"/>
          <p:cNvSpPr>
            <a:spLocks noGrp="1"/>
          </p:cNvSpPr>
          <p:nvPr>
            <p:ph sz="quarter" idx="13"/>
          </p:nvPr>
        </p:nvSpPr>
        <p:spPr>
          <a:xfrm>
            <a:off x="4716424" y="1220400"/>
            <a:ext cx="3960032" cy="3393900"/>
          </a:xfrm>
        </p:spPr>
        <p:txBody>
          <a:bodyPr/>
          <a:lstStyle/>
          <a:p>
            <a:pPr>
              <a:lnSpc>
                <a:spcPct val="90000"/>
              </a:lnSpc>
              <a:spcBef>
                <a:spcPts val="1200"/>
              </a:spcBef>
              <a:spcAft>
                <a:spcPct val="25000"/>
              </a:spcAft>
            </a:pPr>
            <a:r>
              <a:rPr kumimoji="1" lang="da-DK" altLang="da-DK" sz="1500" dirty="0">
                <a:cs typeface="Times New Roman" pitchFamily="18" charset="0"/>
              </a:rPr>
              <a:t>Beslut hvordan I vil fordele de resterende p-pladser. </a:t>
            </a:r>
          </a:p>
          <a:p>
            <a:pPr>
              <a:lnSpc>
                <a:spcPct val="90000"/>
              </a:lnSpc>
              <a:spcBef>
                <a:spcPts val="1200"/>
              </a:spcBef>
              <a:spcAft>
                <a:spcPct val="25000"/>
              </a:spcAft>
            </a:pPr>
            <a:r>
              <a:rPr kumimoji="1" lang="da-DK" altLang="da-DK" sz="1500" dirty="0">
                <a:cs typeface="Times New Roman" pitchFamily="18" charset="0"/>
              </a:rPr>
              <a:t>Skriv/tegn jeres beslutning på en </a:t>
            </a:r>
            <a:r>
              <a:rPr kumimoji="1" lang="da-DK" altLang="da-DK" sz="1500" dirty="0" err="1">
                <a:cs typeface="Times New Roman" pitchFamily="18" charset="0"/>
              </a:rPr>
              <a:t>flip-over</a:t>
            </a:r>
            <a:r>
              <a:rPr kumimoji="1" lang="da-DK" altLang="da-DK" sz="1500" dirty="0">
                <a:cs typeface="Times New Roman" pitchFamily="18" charset="0"/>
              </a:rPr>
              <a:t>. I har 15 min. til øvelsen.</a:t>
            </a:r>
          </a:p>
          <a:p>
            <a:pPr>
              <a:lnSpc>
                <a:spcPct val="90000"/>
              </a:lnSpc>
              <a:spcBef>
                <a:spcPts val="1200"/>
              </a:spcBef>
              <a:spcAft>
                <a:spcPct val="25000"/>
              </a:spcAft>
            </a:pPr>
            <a:r>
              <a:rPr kumimoji="1" lang="da-DK" altLang="da-DK" sz="1500" dirty="0">
                <a:cs typeface="Times New Roman" pitchFamily="18" charset="0"/>
              </a:rPr>
              <a:t>Når I kommer tilbage, skal I præsentere jeres beslutning samt fortælle:</a:t>
            </a:r>
          </a:p>
          <a:p>
            <a:pPr lvl="1">
              <a:lnSpc>
                <a:spcPct val="90000"/>
              </a:lnSpc>
              <a:spcBef>
                <a:spcPts val="1200"/>
              </a:spcBef>
              <a:spcAft>
                <a:spcPct val="25000"/>
              </a:spcAft>
            </a:pPr>
            <a:r>
              <a:rPr kumimoji="1" lang="da-DK" altLang="da-DK" sz="1500" dirty="0">
                <a:cs typeface="Times New Roman" pitchFamily="18" charset="0"/>
              </a:rPr>
              <a:t>Hvilke overvejelser gjorde I?</a:t>
            </a:r>
          </a:p>
          <a:p>
            <a:pPr lvl="1">
              <a:lnSpc>
                <a:spcPct val="90000"/>
              </a:lnSpc>
              <a:spcBef>
                <a:spcPts val="0"/>
              </a:spcBef>
              <a:spcAft>
                <a:spcPct val="25000"/>
              </a:spcAft>
            </a:pPr>
            <a:r>
              <a:rPr kumimoji="1" lang="da-DK" altLang="da-DK" sz="1500" dirty="0">
                <a:cs typeface="Times New Roman" pitchFamily="18" charset="0"/>
              </a:rPr>
              <a:t>Hvad var vigtigt? </a:t>
            </a:r>
          </a:p>
          <a:p>
            <a:pPr lvl="1">
              <a:lnSpc>
                <a:spcPct val="90000"/>
              </a:lnSpc>
              <a:spcBef>
                <a:spcPts val="0"/>
              </a:spcBef>
              <a:spcAft>
                <a:spcPct val="25000"/>
              </a:spcAft>
            </a:pPr>
            <a:r>
              <a:rPr kumimoji="1" lang="da-DK" altLang="da-DK" sz="1500" dirty="0">
                <a:cs typeface="Times New Roman" pitchFamily="18" charset="0"/>
              </a:rPr>
              <a:t>Hvordan var jeres arbejdsproces</a:t>
            </a:r>
            <a:endParaRPr lang="da-DK" altLang="da-DK" sz="1500" dirty="0"/>
          </a:p>
        </p:txBody>
      </p:sp>
    </p:spTree>
    <p:extLst>
      <p:ext uri="{BB962C8B-B14F-4D97-AF65-F5344CB8AC3E}">
        <p14:creationId xmlns:p14="http://schemas.microsoft.com/office/powerpoint/2010/main" val="3212206482"/>
      </p:ext>
    </p:extLst>
  </p:cSld>
  <p:clrMapOvr>
    <a:masterClrMapping/>
  </p:clrMapOvr>
  <p:transition>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26"/>
          <p:cNvSpPr>
            <a:spLocks noGrp="1" noChangeArrowheads="1"/>
          </p:cNvSpPr>
          <p:nvPr>
            <p:ph type="title"/>
          </p:nvPr>
        </p:nvSpPr>
        <p:spPr/>
        <p:txBody>
          <a:bodyPr/>
          <a:lstStyle/>
          <a:p>
            <a:pPr algn="ctr" eaLnBrk="1" hangingPunct="1"/>
            <a:r>
              <a:rPr lang="da-DK" altLang="da-DK" sz="2200" b="1" dirty="0"/>
              <a:t>P-pladsen (T-F)</a:t>
            </a:r>
          </a:p>
        </p:txBody>
      </p:sp>
      <p:sp>
        <p:nvSpPr>
          <p:cNvPr id="294915" name="Rectangle 1027"/>
          <p:cNvSpPr>
            <a:spLocks noGrp="1" noChangeArrowheads="1"/>
          </p:cNvSpPr>
          <p:nvPr>
            <p:ph idx="1"/>
          </p:nvPr>
        </p:nvSpPr>
        <p:spPr>
          <a:xfrm>
            <a:off x="251520" y="1220401"/>
            <a:ext cx="4177604" cy="3394472"/>
          </a:xfrm>
        </p:spPr>
        <p:txBody>
          <a:bodyPr/>
          <a:lstStyle/>
          <a:p>
            <a:pPr marL="36000" algn="r" fontAlgn="t">
              <a:lnSpc>
                <a:spcPct val="90000"/>
              </a:lnSpc>
            </a:pPr>
            <a:r>
              <a:rPr lang="da-DK" altLang="da-DK" sz="1500" b="1" dirty="0">
                <a:latin typeface="Arial" panose="020B0604020202020204" pitchFamily="34" charset="0"/>
                <a:cs typeface="Arial" panose="020B0604020202020204" pitchFamily="34" charset="0"/>
              </a:rPr>
              <a:t>T-grupper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Omfattende principkomplekser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Fairness er vigtigt</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Problemet er pr. definition ”problematisk”</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Fokus på hierarkier og magtbeføjelser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Alle undtagelser er medtænkt</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Mange forskellige idéer diskuteres</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Praktiske hensyn er større end menneskelige</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P-pladser fordeles som privilegier</a:t>
            </a:r>
          </a:p>
        </p:txBody>
      </p:sp>
      <p:sp>
        <p:nvSpPr>
          <p:cNvPr id="294917" name="Pladsholder til diasnummer 1"/>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7D313278-2B27-4D05-8CF0-55DE0ABC5287}" type="slidenum">
              <a:rPr lang="da-DK" smtClean="0"/>
              <a:pPr>
                <a:defRPr/>
              </a:pPr>
              <a:t>91</a:t>
            </a:fld>
            <a:endParaRPr lang="da-DK" altLang="da-DK" sz="675">
              <a:solidFill>
                <a:srgbClr val="000000"/>
              </a:solidFill>
            </a:endParaRPr>
          </a:p>
        </p:txBody>
      </p:sp>
      <p:sp>
        <p:nvSpPr>
          <p:cNvPr id="294916" name="Rectangle 1028"/>
          <p:cNvSpPr>
            <a:spLocks noGrp="1" noChangeArrowheads="1"/>
          </p:cNvSpPr>
          <p:nvPr>
            <p:ph sz="quarter" idx="13"/>
          </p:nvPr>
        </p:nvSpPr>
        <p:spPr>
          <a:xfrm>
            <a:off x="4644008" y="1220400"/>
            <a:ext cx="4464088" cy="3393900"/>
          </a:xfrm>
        </p:spPr>
        <p:txBody>
          <a:bodyPr/>
          <a:lstStyle/>
          <a:p>
            <a:pPr>
              <a:lnSpc>
                <a:spcPct val="90000"/>
              </a:lnSpc>
            </a:pPr>
            <a:r>
              <a:rPr lang="da-DK" altLang="da-DK" sz="1500" b="1" dirty="0">
                <a:latin typeface="Arial" panose="020B0604020202020204" pitchFamily="34" charset="0"/>
                <a:cs typeface="Arial" panose="020B0604020202020204" pitchFamily="34" charset="0"/>
              </a:rPr>
              <a:t>F-grupper</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Enkle principper</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Rimelighed er vigtigt</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Problemet ønskes opfattet som et ”ikke-problem”</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Harmonisøgende</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Svage grupper er medtænkt (handicappede)</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Medbestemmelse </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Holdningsundersøgelser</a:t>
            </a:r>
          </a:p>
        </p:txBody>
      </p:sp>
    </p:spTree>
    <p:extLst>
      <p:ext uri="{BB962C8B-B14F-4D97-AF65-F5344CB8AC3E}">
        <p14:creationId xmlns:p14="http://schemas.microsoft.com/office/powerpoint/2010/main" val="3019923126"/>
      </p:ext>
    </p:extLst>
  </p:cSld>
  <p:clrMapOvr>
    <a:masterClrMapping/>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026"/>
          <p:cNvSpPr>
            <a:spLocks noGrp="1" noChangeArrowheads="1"/>
          </p:cNvSpPr>
          <p:nvPr>
            <p:ph type="title"/>
          </p:nvPr>
        </p:nvSpPr>
        <p:spPr/>
        <p:txBody>
          <a:bodyPr/>
          <a:lstStyle/>
          <a:p>
            <a:pPr algn="ctr" eaLnBrk="1" hangingPunct="1"/>
            <a:r>
              <a:rPr lang="da-DK" altLang="en-US" sz="2200" b="1" dirty="0"/>
              <a:t>Vurdering/beslutninger</a:t>
            </a:r>
          </a:p>
        </p:txBody>
      </p:sp>
      <p:sp>
        <p:nvSpPr>
          <p:cNvPr id="295939" name="Pladsholder til indhold 40"/>
          <p:cNvSpPr>
            <a:spLocks noGrp="1"/>
          </p:cNvSpPr>
          <p:nvPr>
            <p:ph idx="1"/>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T</a:t>
            </a:r>
          </a:p>
          <a:p>
            <a:pPr algn="ctr" eaLnBrk="1" hangingPunct="1">
              <a:buFont typeface="Wingdings" pitchFamily="2" charset="2"/>
              <a:buNone/>
            </a:pPr>
            <a:endParaRPr lang="da-DK" altLang="en-US" sz="1350" dirty="0"/>
          </a:p>
          <a:p>
            <a:pPr algn="ctr" eaLnBrk="1" hangingPunct="1">
              <a:buFont typeface="Wingdings" pitchFamily="2" charset="2"/>
              <a:buNone/>
            </a:pPr>
            <a:r>
              <a:rPr lang="da-DK" altLang="en-US" sz="1600" dirty="0"/>
              <a:t>Fokus på logisk og ulogisk</a:t>
            </a:r>
          </a:p>
          <a:p>
            <a:pPr algn="ctr" eaLnBrk="1" hangingPunct="1">
              <a:buFont typeface="Wingdings" pitchFamily="2" charset="2"/>
              <a:buNone/>
            </a:pPr>
            <a:r>
              <a:rPr lang="da-DK" altLang="en-US" sz="1600" dirty="0"/>
              <a:t>Objektiv</a:t>
            </a:r>
          </a:p>
          <a:p>
            <a:pPr algn="ctr" eaLnBrk="1" hangingPunct="1">
              <a:buFont typeface="Wingdings" pitchFamily="2" charset="2"/>
              <a:buNone/>
            </a:pPr>
            <a:r>
              <a:rPr lang="da-DK" altLang="en-US" sz="1600" dirty="0"/>
              <a:t>Tankesystem</a:t>
            </a:r>
          </a:p>
          <a:p>
            <a:pPr algn="ctr" eaLnBrk="1" hangingPunct="1">
              <a:buFont typeface="Wingdings" pitchFamily="2" charset="2"/>
              <a:buNone/>
            </a:pPr>
            <a:r>
              <a:rPr lang="da-DK" altLang="en-US" sz="1600" dirty="0"/>
              <a:t>Retfærdighed og regler</a:t>
            </a:r>
          </a:p>
        </p:txBody>
      </p:sp>
      <p:sp>
        <p:nvSpPr>
          <p:cNvPr id="295940" name="Pladsholder til indhold 41"/>
          <p:cNvSpPr>
            <a:spLocks noGrp="1"/>
          </p:cNvSpPr>
          <p:nvPr>
            <p:ph sz="quarter" idx="13"/>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F</a:t>
            </a:r>
          </a:p>
          <a:p>
            <a:pPr algn="ctr" eaLnBrk="1" hangingPunct="1">
              <a:buFont typeface="Wingdings" pitchFamily="2" charset="2"/>
              <a:buNone/>
            </a:pPr>
            <a:endParaRPr lang="da-DK" altLang="en-US" sz="1350" dirty="0"/>
          </a:p>
          <a:p>
            <a:pPr algn="ctr" eaLnBrk="1" hangingPunct="1">
              <a:buFont typeface="Wingdings" pitchFamily="2" charset="2"/>
              <a:buNone/>
            </a:pPr>
            <a:r>
              <a:rPr lang="da-DK" altLang="en-US" sz="1600" dirty="0"/>
              <a:t>Fokus på rigtigt og forkert</a:t>
            </a:r>
          </a:p>
          <a:p>
            <a:pPr algn="ctr" eaLnBrk="1" hangingPunct="1">
              <a:buFont typeface="Wingdings" pitchFamily="2" charset="2"/>
              <a:buNone/>
            </a:pPr>
            <a:r>
              <a:rPr lang="da-DK" altLang="en-US" sz="1600" dirty="0"/>
              <a:t>Personlig</a:t>
            </a:r>
          </a:p>
          <a:p>
            <a:pPr algn="ctr" eaLnBrk="1" hangingPunct="1">
              <a:buFont typeface="Wingdings" pitchFamily="2" charset="2"/>
              <a:buNone/>
            </a:pPr>
            <a:r>
              <a:rPr lang="da-DK" altLang="en-US" sz="1600" dirty="0"/>
              <a:t>Værdisystem</a:t>
            </a:r>
          </a:p>
          <a:p>
            <a:pPr algn="ctr" eaLnBrk="1" hangingPunct="1">
              <a:buFont typeface="Wingdings" pitchFamily="2" charset="2"/>
              <a:buNone/>
            </a:pPr>
            <a:r>
              <a:rPr lang="da-DK" altLang="en-US" sz="1600" dirty="0"/>
              <a:t>Principper og værdimålestok</a:t>
            </a:r>
          </a:p>
        </p:txBody>
      </p:sp>
      <p:grpSp>
        <p:nvGrpSpPr>
          <p:cNvPr id="7" name="Gruppe 4">
            <a:extLst>
              <a:ext uri="{FF2B5EF4-FFF2-40B4-BE49-F238E27FC236}">
                <a16:creationId xmlns:a16="http://schemas.microsoft.com/office/drawing/2014/main" id="{93CEFDCF-B6BE-FC4B-ABF4-E82FCE5035B3}"/>
              </a:ext>
            </a:extLst>
          </p:cNvPr>
          <p:cNvGrpSpPr/>
          <p:nvPr/>
        </p:nvGrpSpPr>
        <p:grpSpPr>
          <a:xfrm>
            <a:off x="5926378" y="1203598"/>
            <a:ext cx="1237910" cy="1406118"/>
            <a:chOff x="5657735" y="1700809"/>
            <a:chExt cx="1747319" cy="1984746"/>
          </a:xfrm>
        </p:grpSpPr>
        <p:pic>
          <p:nvPicPr>
            <p:cNvPr id="8" name="Billede 1">
              <a:extLst>
                <a:ext uri="{FF2B5EF4-FFF2-40B4-BE49-F238E27FC236}">
                  <a16:creationId xmlns:a16="http://schemas.microsoft.com/office/drawing/2014/main" id="{B5F7CBA6-0F5A-C947-9D14-2D4EA5DD4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735" y="1853936"/>
              <a:ext cx="1747319" cy="1831619"/>
            </a:xfrm>
            <a:prstGeom prst="rect">
              <a:avLst/>
            </a:prstGeom>
          </p:spPr>
        </p:pic>
        <p:pic>
          <p:nvPicPr>
            <p:cNvPr id="9" name="Billede 2">
              <a:extLst>
                <a:ext uri="{FF2B5EF4-FFF2-40B4-BE49-F238E27FC236}">
                  <a16:creationId xmlns:a16="http://schemas.microsoft.com/office/drawing/2014/main" id="{A3C4852D-00BD-7C48-9A6A-DEEECD239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5792" y="1700809"/>
              <a:ext cx="681411" cy="720080"/>
            </a:xfrm>
            <a:prstGeom prst="rect">
              <a:avLst/>
            </a:prstGeom>
          </p:spPr>
        </p:pic>
      </p:grpSp>
      <p:pic>
        <p:nvPicPr>
          <p:cNvPr id="10" name="Billede 33">
            <a:extLst>
              <a:ext uri="{FF2B5EF4-FFF2-40B4-BE49-F238E27FC236}">
                <a16:creationId xmlns:a16="http://schemas.microsoft.com/office/drawing/2014/main" id="{D4579145-6516-F645-9F87-E94191033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7704" y="1335733"/>
            <a:ext cx="1807001" cy="1377469"/>
          </a:xfrm>
          <a:prstGeom prst="rect">
            <a:avLst/>
          </a:prstGeom>
        </p:spPr>
      </p:pic>
    </p:spTree>
    <p:extLst>
      <p:ext uri="{BB962C8B-B14F-4D97-AF65-F5344CB8AC3E}">
        <p14:creationId xmlns:p14="http://schemas.microsoft.com/office/powerpoint/2010/main" val="3190528100"/>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0" y="330576"/>
            <a:ext cx="9144000" cy="675000"/>
          </a:xfrm>
        </p:spPr>
        <p:txBody>
          <a:bodyPr/>
          <a:lstStyle/>
          <a:p>
            <a:pPr algn="ctr" eaLnBrk="1" hangingPunct="1"/>
            <a:r>
              <a:rPr lang="da-DK" altLang="da-DK" sz="2475" b="1" dirty="0"/>
              <a:t>I JTI-sammenhæng er FØLE </a:t>
            </a:r>
            <a:br>
              <a:rPr lang="da-DK" altLang="da-DK" sz="2475" b="1" dirty="0"/>
            </a:br>
            <a:r>
              <a:rPr lang="da-DK" altLang="da-DK" sz="2475" b="1" dirty="0"/>
              <a:t>en vurderingsmetode</a:t>
            </a:r>
          </a:p>
        </p:txBody>
      </p:sp>
      <p:sp>
        <p:nvSpPr>
          <p:cNvPr id="299011" name="Rectangle 3"/>
          <p:cNvSpPr>
            <a:spLocks noGrp="1" noChangeArrowheads="1"/>
          </p:cNvSpPr>
          <p:nvPr>
            <p:ph idx="1"/>
          </p:nvPr>
        </p:nvSpPr>
        <p:spPr>
          <a:xfrm>
            <a:off x="1943374" y="1409527"/>
            <a:ext cx="2196578" cy="3394472"/>
          </a:xfrm>
        </p:spPr>
        <p:txBody>
          <a:bodyPr/>
          <a:lstStyle/>
          <a:p>
            <a:pPr>
              <a:spcBef>
                <a:spcPts val="900"/>
              </a:spcBef>
              <a:buClr>
                <a:schemeClr val="bg2"/>
              </a:buClr>
            </a:pPr>
            <a:r>
              <a:rPr lang="da-DK" altLang="da-DK" sz="1400" b="1" dirty="0"/>
              <a:t>… IKKE emotioner: </a:t>
            </a:r>
            <a:br>
              <a:rPr lang="da-DK" altLang="da-DK" sz="1400" dirty="0"/>
            </a:br>
            <a:r>
              <a:rPr lang="da-DK" altLang="da-DK" sz="1400" dirty="0"/>
              <a:t>”Jeg føler mig vred, lykkelig, usikker.”</a:t>
            </a:r>
          </a:p>
          <a:p>
            <a:pPr>
              <a:spcBef>
                <a:spcPts val="900"/>
              </a:spcBef>
              <a:buClr>
                <a:schemeClr val="bg2"/>
              </a:buClr>
            </a:pPr>
            <a:r>
              <a:rPr lang="da-DK" altLang="da-DK" sz="1400" b="1" dirty="0"/>
              <a:t>… og IKKE sansning: </a:t>
            </a:r>
            <a:r>
              <a:rPr lang="da-DK" altLang="da-DK" sz="1400" dirty="0"/>
              <a:t>”Jeg føler, at der er meget varmt.”, ”Det føles blødt.”</a:t>
            </a:r>
          </a:p>
          <a:p>
            <a:pPr>
              <a:spcBef>
                <a:spcPts val="900"/>
              </a:spcBef>
              <a:buClr>
                <a:schemeClr val="bg2"/>
              </a:buClr>
            </a:pPr>
            <a:r>
              <a:rPr lang="da-DK" altLang="da-DK" sz="1400" b="1" dirty="0"/>
              <a:t>… og IKKE intuition:</a:t>
            </a:r>
            <a:r>
              <a:rPr lang="da-DK" altLang="da-DK" sz="1400" dirty="0"/>
              <a:t> ”Jeg føler, der er noget i anmarch.”, ”Jeg føler, det hænger sådan sammen.”</a:t>
            </a:r>
          </a:p>
          <a:p>
            <a:pPr>
              <a:spcBef>
                <a:spcPts val="900"/>
              </a:spcBef>
              <a:buClr>
                <a:schemeClr val="bg2"/>
              </a:buClr>
            </a:pPr>
            <a:endParaRPr lang="en-GB" altLang="da-DK" sz="1400" dirty="0"/>
          </a:p>
        </p:txBody>
      </p:sp>
      <p:sp>
        <p:nvSpPr>
          <p:cNvPr id="299012" name="Rectangle 4"/>
          <p:cNvSpPr>
            <a:spLocks noGrp="1" noChangeArrowheads="1"/>
          </p:cNvSpPr>
          <p:nvPr>
            <p:ph sz="quarter" idx="13"/>
          </p:nvPr>
        </p:nvSpPr>
        <p:spPr>
          <a:xfrm>
            <a:off x="4572001" y="1383618"/>
            <a:ext cx="3721940" cy="3007543"/>
          </a:xfrm>
          <a:ln w="25400">
            <a:solidFill>
              <a:schemeClr val="tx1"/>
            </a:solidFill>
            <a:miter lim="800000"/>
            <a:headEnd/>
            <a:tailEnd/>
          </a:ln>
        </p:spPr>
        <p:txBody>
          <a:bodyPr vert="horz" wrap="square" lIns="108000" tIns="108000" rIns="0" bIns="0" numCol="1" rtlCol="0" anchor="t" anchorCtr="0" compatLnSpc="1">
            <a:prstTxWarp prst="textNoShape">
              <a:avLst/>
            </a:prstTxWarp>
            <a:noAutofit/>
          </a:bodyPr>
          <a:lstStyle/>
          <a:p>
            <a:pPr>
              <a:spcBef>
                <a:spcPts val="900"/>
              </a:spcBef>
              <a:buClr>
                <a:schemeClr val="bg2"/>
              </a:buClr>
            </a:pPr>
            <a:r>
              <a:rPr lang="da-DK" altLang="da-DK" b="1" dirty="0"/>
              <a:t>…MEN vurdering:</a:t>
            </a:r>
          </a:p>
          <a:p>
            <a:pPr>
              <a:spcBef>
                <a:spcPts val="900"/>
              </a:spcBef>
              <a:buClr>
                <a:schemeClr val="bg2"/>
              </a:buClr>
            </a:pPr>
            <a:r>
              <a:rPr lang="da-DK" altLang="da-DK" dirty="0"/>
              <a:t>”Jeg føler mig tiltrukket af …”</a:t>
            </a:r>
          </a:p>
          <a:p>
            <a:pPr>
              <a:spcBef>
                <a:spcPts val="900"/>
              </a:spcBef>
              <a:buClr>
                <a:schemeClr val="bg2"/>
              </a:buClr>
            </a:pPr>
            <a:r>
              <a:rPr lang="da-DK" altLang="da-DK" dirty="0"/>
              <a:t>”Jeg foretrækker …”</a:t>
            </a:r>
          </a:p>
          <a:p>
            <a:pPr>
              <a:spcBef>
                <a:spcPts val="900"/>
              </a:spcBef>
              <a:buClr>
                <a:schemeClr val="bg2"/>
              </a:buClr>
            </a:pPr>
            <a:r>
              <a:rPr lang="da-DK" altLang="da-DK" dirty="0"/>
              <a:t>”Jeg kan bedst lide …”</a:t>
            </a:r>
          </a:p>
          <a:p>
            <a:pPr>
              <a:spcBef>
                <a:spcPts val="900"/>
              </a:spcBef>
              <a:buClr>
                <a:schemeClr val="bg2"/>
              </a:buClr>
            </a:pPr>
            <a:r>
              <a:rPr lang="da-DK" altLang="da-DK" dirty="0"/>
              <a:t>”Jeg føler, at det </a:t>
            </a:r>
            <a:br>
              <a:rPr lang="da-DK" altLang="da-DK" dirty="0"/>
            </a:br>
            <a:r>
              <a:rPr lang="da-DK" altLang="da-DK" dirty="0"/>
              <a:t>er forkert, </a:t>
            </a:r>
            <a:br>
              <a:rPr lang="da-DK" altLang="da-DK" dirty="0"/>
            </a:br>
            <a:r>
              <a:rPr lang="da-DK" altLang="da-DK" dirty="0"/>
              <a:t>amoralsk, </a:t>
            </a:r>
            <a:br>
              <a:rPr lang="da-DK" altLang="da-DK" dirty="0"/>
            </a:br>
            <a:r>
              <a:rPr lang="da-DK" altLang="da-DK" dirty="0"/>
              <a:t>modigt, </a:t>
            </a:r>
            <a:br>
              <a:rPr lang="da-DK" altLang="da-DK" dirty="0"/>
            </a:br>
            <a:r>
              <a:rPr lang="da-DK" altLang="da-DK" dirty="0"/>
              <a:t>banalt, smukt”</a:t>
            </a:r>
            <a:endParaRPr lang="en-GB" altLang="da-DK" dirty="0"/>
          </a:p>
        </p:txBody>
      </p:sp>
      <p:sp>
        <p:nvSpPr>
          <p:cNvPr id="299013" name="Rectangle 5"/>
          <p:cNvSpPr>
            <a:spLocks noChangeArrowheads="1"/>
          </p:cNvSpPr>
          <p:nvPr/>
        </p:nvSpPr>
        <p:spPr bwMode="auto">
          <a:xfrm>
            <a:off x="3855244" y="3202782"/>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99014" name="Rectangle 6"/>
          <p:cNvSpPr>
            <a:spLocks noChangeArrowheads="1"/>
          </p:cNvSpPr>
          <p:nvPr/>
        </p:nvSpPr>
        <p:spPr bwMode="auto">
          <a:xfrm>
            <a:off x="4998244" y="3202782"/>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99015" name="Text Box 7"/>
          <p:cNvSpPr txBox="1">
            <a:spLocks noChangeArrowheads="1"/>
          </p:cNvSpPr>
          <p:nvPr/>
        </p:nvSpPr>
        <p:spPr bwMode="auto">
          <a:xfrm>
            <a:off x="3086607" y="1885950"/>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a:endParaRPr kumimoji="1" lang="da-DK" altLang="da-DK" sz="1050"/>
          </a:p>
          <a:p>
            <a:pPr algn="ctr"/>
            <a:endParaRPr kumimoji="1" lang="da-DK" altLang="da-DK" sz="1050"/>
          </a:p>
        </p:txBody>
      </p:sp>
      <p:grpSp>
        <p:nvGrpSpPr>
          <p:cNvPr id="8" name="Gruppe 21">
            <a:extLst>
              <a:ext uri="{FF2B5EF4-FFF2-40B4-BE49-F238E27FC236}">
                <a16:creationId xmlns:a16="http://schemas.microsoft.com/office/drawing/2014/main" id="{4A8A479F-E72C-0246-8724-326793CAF46E}"/>
              </a:ext>
            </a:extLst>
          </p:cNvPr>
          <p:cNvGrpSpPr>
            <a:grpSpLocks/>
          </p:cNvGrpSpPr>
          <p:nvPr/>
        </p:nvGrpSpPr>
        <p:grpSpPr bwMode="auto">
          <a:xfrm>
            <a:off x="751239" y="1353787"/>
            <a:ext cx="794612" cy="795524"/>
            <a:chOff x="5608815" y="1844824"/>
            <a:chExt cx="1843505" cy="1846173"/>
          </a:xfrm>
        </p:grpSpPr>
        <p:pic>
          <p:nvPicPr>
            <p:cNvPr id="9" name="Billede 22">
              <a:extLst>
                <a:ext uri="{FF2B5EF4-FFF2-40B4-BE49-F238E27FC236}">
                  <a16:creationId xmlns:a16="http://schemas.microsoft.com/office/drawing/2014/main" id="{C8618149-82B9-8B41-A850-6DA7577E7C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815" y="1844824"/>
              <a:ext cx="1843505" cy="18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3">
              <a:extLst>
                <a:ext uri="{FF2B5EF4-FFF2-40B4-BE49-F238E27FC236}">
                  <a16:creationId xmlns:a16="http://schemas.microsoft.com/office/drawing/2014/main" id="{7266B5FC-8F6F-7D47-ABA7-0E75B85201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271277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uppe 1">
            <a:extLst>
              <a:ext uri="{FF2B5EF4-FFF2-40B4-BE49-F238E27FC236}">
                <a16:creationId xmlns:a16="http://schemas.microsoft.com/office/drawing/2014/main" id="{3C6EE40C-BB53-5845-8FBA-0039B2B2EB61}"/>
              </a:ext>
            </a:extLst>
          </p:cNvPr>
          <p:cNvGrpSpPr>
            <a:grpSpLocks/>
          </p:cNvGrpSpPr>
          <p:nvPr/>
        </p:nvGrpSpPr>
        <p:grpSpPr bwMode="auto">
          <a:xfrm>
            <a:off x="751239" y="2370307"/>
            <a:ext cx="801965" cy="921524"/>
            <a:chOff x="6997348" y="1483306"/>
            <a:chExt cx="1846317" cy="2119488"/>
          </a:xfrm>
        </p:grpSpPr>
        <p:pic>
          <p:nvPicPr>
            <p:cNvPr id="12" name="Billede 12">
              <a:extLst>
                <a:ext uri="{FF2B5EF4-FFF2-40B4-BE49-F238E27FC236}">
                  <a16:creationId xmlns:a16="http://schemas.microsoft.com/office/drawing/2014/main" id="{FFF0AECA-EA1A-7447-B8C7-0B85B14808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1088">
              <a:off x="6997348" y="1483306"/>
              <a:ext cx="1846317" cy="21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lede 13">
              <a:extLst>
                <a:ext uri="{FF2B5EF4-FFF2-40B4-BE49-F238E27FC236}">
                  <a16:creationId xmlns:a16="http://schemas.microsoft.com/office/drawing/2014/main" id="{DB278FB7-C6DB-2F49-9FC7-2D2176E954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30" y="244070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pe 18">
            <a:extLst>
              <a:ext uri="{FF2B5EF4-FFF2-40B4-BE49-F238E27FC236}">
                <a16:creationId xmlns:a16="http://schemas.microsoft.com/office/drawing/2014/main" id="{A2523FD5-671C-744C-AFB7-6994A4176A43}"/>
              </a:ext>
            </a:extLst>
          </p:cNvPr>
          <p:cNvGrpSpPr>
            <a:grpSpLocks/>
          </p:cNvGrpSpPr>
          <p:nvPr/>
        </p:nvGrpSpPr>
        <p:grpSpPr bwMode="auto">
          <a:xfrm>
            <a:off x="747306" y="3444851"/>
            <a:ext cx="796141" cy="720807"/>
            <a:chOff x="5526210" y="1908349"/>
            <a:chExt cx="1968799" cy="1782648"/>
          </a:xfrm>
        </p:grpSpPr>
        <p:pic>
          <p:nvPicPr>
            <p:cNvPr id="15" name="Billede 19">
              <a:extLst>
                <a:ext uri="{FF2B5EF4-FFF2-40B4-BE49-F238E27FC236}">
                  <a16:creationId xmlns:a16="http://schemas.microsoft.com/office/drawing/2014/main" id="{17E58840-2FB2-E444-AEE1-8CB9421DFF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6210" y="1908349"/>
              <a:ext cx="1968799" cy="175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20">
              <a:extLst>
                <a:ext uri="{FF2B5EF4-FFF2-40B4-BE49-F238E27FC236}">
                  <a16:creationId xmlns:a16="http://schemas.microsoft.com/office/drawing/2014/main" id="{1CA021D2-E5D2-5C4C-B61A-C65793D2832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271277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5" descr="K:\sannes billeder\Sticky-Følen-[Converted].jpg">
            <a:extLst>
              <a:ext uri="{FF2B5EF4-FFF2-40B4-BE49-F238E27FC236}">
                <a16:creationId xmlns:a16="http://schemas.microsoft.com/office/drawing/2014/main" id="{57E8A4D9-F5C7-DB46-B865-564119EDFC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941" b="1622"/>
          <a:stretch/>
        </p:blipFill>
        <p:spPr bwMode="auto">
          <a:xfrm>
            <a:off x="6643466" y="3105212"/>
            <a:ext cx="2196578" cy="178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99530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K:\sannes billeder\Tænkning-[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5889" y="1221601"/>
            <a:ext cx="4424363" cy="337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uppe 2"/>
          <p:cNvGrpSpPr>
            <a:grpSpLocks/>
          </p:cNvGrpSpPr>
          <p:nvPr/>
        </p:nvGrpSpPr>
        <p:grpSpPr bwMode="auto">
          <a:xfrm>
            <a:off x="1385646" y="1005576"/>
            <a:ext cx="2716033" cy="3630481"/>
            <a:chOff x="490440" y="1945860"/>
            <a:chExt cx="3619464" cy="4841721"/>
          </a:xfrm>
        </p:grpSpPr>
        <p:sp>
          <p:nvSpPr>
            <p:cNvPr id="27652" name="Rektangel 3"/>
            <p:cNvSpPr>
              <a:spLocks noChangeArrowheads="1"/>
            </p:cNvSpPr>
            <p:nvPr/>
          </p:nvSpPr>
          <p:spPr bwMode="auto">
            <a:xfrm>
              <a:off x="3390900" y="2132856"/>
              <a:ext cx="389012" cy="648072"/>
            </a:xfrm>
            <a:prstGeom prst="rect">
              <a:avLst/>
            </a:prstGeom>
            <a:solidFill>
              <a:schemeClr val="bg2"/>
            </a:solidFill>
            <a:ln w="9525" algn="ctr">
              <a:solidFill>
                <a:schemeClr val="bg2"/>
              </a:solidFill>
              <a:round/>
              <a:headEnd/>
              <a:tailEnd/>
            </a:ln>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Rektangel 4"/>
            <p:cNvSpPr/>
            <p:nvPr/>
          </p:nvSpPr>
          <p:spPr>
            <a:xfrm>
              <a:off x="490440" y="1945860"/>
              <a:ext cx="3619464" cy="4841721"/>
            </a:xfrm>
            <a:prstGeom prst="rect">
              <a:avLst/>
            </a:prstGeom>
            <a:solidFill>
              <a:schemeClr val="bg2"/>
            </a:solidFill>
          </p:spPr>
          <p:txBody>
            <a:bodyPr wrap="square">
              <a:spAutoFit/>
            </a:bodyPr>
            <a:lstStyle/>
            <a:p>
              <a:pPr algn="ctr">
                <a:defRPr/>
              </a:pPr>
              <a:endParaRPr lang="da-DK" sz="1500" dirty="0">
                <a:solidFill>
                  <a:srgbClr val="000000"/>
                </a:solidFill>
                <a:latin typeface="Verdana"/>
              </a:endParaRPr>
            </a:p>
            <a:p>
              <a:pPr algn="ctr">
                <a:defRPr/>
              </a:pPr>
              <a:endParaRPr lang="da-DK" sz="1500" dirty="0">
                <a:solidFill>
                  <a:srgbClr val="000000"/>
                </a:solidFill>
                <a:latin typeface="Verdana"/>
              </a:endParaRPr>
            </a:p>
            <a:p>
              <a:pPr algn="ctr">
                <a:defRPr/>
              </a:pPr>
              <a:r>
                <a:rPr lang="da-DK" sz="1650" b="1" dirty="0">
                  <a:solidFill>
                    <a:srgbClr val="000000"/>
                  </a:solidFill>
                  <a:latin typeface="Verdana"/>
                </a:rPr>
                <a:t>Tænkning</a:t>
              </a:r>
            </a:p>
            <a:p>
              <a:pPr algn="ctr">
                <a:spcBef>
                  <a:spcPts val="900"/>
                </a:spcBef>
                <a:defRPr/>
              </a:pPr>
              <a:r>
                <a:rPr lang="da-DK" sz="1650" dirty="0">
                  <a:solidFill>
                    <a:srgbClr val="000000"/>
                  </a:solidFill>
                  <a:latin typeface="Verdana"/>
                </a:rPr>
                <a:t>Logik</a:t>
              </a:r>
            </a:p>
            <a:p>
              <a:pPr algn="ctr">
                <a:spcBef>
                  <a:spcPts val="900"/>
                </a:spcBef>
                <a:defRPr/>
              </a:pPr>
              <a:r>
                <a:rPr lang="da-DK" sz="1650" dirty="0">
                  <a:solidFill>
                    <a:srgbClr val="000000"/>
                  </a:solidFill>
                  <a:latin typeface="Verdana"/>
                </a:rPr>
                <a:t>Objektiv</a:t>
              </a:r>
            </a:p>
            <a:p>
              <a:pPr algn="ctr">
                <a:spcBef>
                  <a:spcPts val="900"/>
                </a:spcBef>
                <a:defRPr/>
              </a:pPr>
              <a:r>
                <a:rPr lang="da-DK" sz="1650" dirty="0">
                  <a:solidFill>
                    <a:srgbClr val="000000"/>
                  </a:solidFill>
                  <a:latin typeface="Verdana"/>
                </a:rPr>
                <a:t>Upersonlig</a:t>
              </a:r>
            </a:p>
            <a:p>
              <a:pPr algn="ctr">
                <a:spcBef>
                  <a:spcPts val="900"/>
                </a:spcBef>
                <a:defRPr/>
              </a:pPr>
              <a:r>
                <a:rPr lang="da-DK" sz="1650" dirty="0">
                  <a:solidFill>
                    <a:srgbClr val="000000"/>
                  </a:solidFill>
                  <a:latin typeface="Verdana"/>
                </a:rPr>
                <a:t>Principper</a:t>
              </a:r>
            </a:p>
            <a:p>
              <a:pPr algn="ctr">
                <a:spcBef>
                  <a:spcPts val="900"/>
                </a:spcBef>
                <a:defRPr/>
              </a:pPr>
              <a:r>
                <a:rPr lang="da-DK" sz="1650" dirty="0">
                  <a:solidFill>
                    <a:srgbClr val="000000"/>
                  </a:solidFill>
                  <a:latin typeface="Verdana"/>
                </a:rPr>
                <a:t>Analysere</a:t>
              </a:r>
            </a:p>
            <a:p>
              <a:pPr algn="ctr">
                <a:spcBef>
                  <a:spcPts val="900"/>
                </a:spcBef>
                <a:defRPr/>
              </a:pPr>
              <a:r>
                <a:rPr lang="da-DK" sz="1650" dirty="0">
                  <a:solidFill>
                    <a:srgbClr val="000000"/>
                  </a:solidFill>
                  <a:latin typeface="Verdana"/>
                </a:rPr>
                <a:t>Lighed for loven</a:t>
              </a:r>
            </a:p>
            <a:p>
              <a:pPr algn="ctr">
                <a:spcBef>
                  <a:spcPts val="900"/>
                </a:spcBef>
                <a:defRPr/>
              </a:pPr>
              <a:r>
                <a:rPr lang="da-DK" sz="1650" dirty="0">
                  <a:solidFill>
                    <a:srgbClr val="000000"/>
                  </a:solidFill>
                  <a:latin typeface="Verdana"/>
                </a:rPr>
                <a:t>Distanceret</a:t>
              </a:r>
            </a:p>
            <a:p>
              <a:pPr algn="ctr">
                <a:spcBef>
                  <a:spcPts val="450"/>
                </a:spcBef>
                <a:defRPr/>
              </a:pPr>
              <a:endParaRPr lang="da-DK" sz="1125" dirty="0">
                <a:solidFill>
                  <a:srgbClr val="000000"/>
                </a:solidFill>
                <a:latin typeface="Verdana"/>
              </a:endParaRPr>
            </a:p>
          </p:txBody>
        </p:sp>
      </p:grpSp>
      <p:sp>
        <p:nvSpPr>
          <p:cNvPr id="2" name="Pladsholder til diasnummer 1"/>
          <p:cNvSpPr>
            <a:spLocks noGrp="1"/>
          </p:cNvSpPr>
          <p:nvPr>
            <p:ph type="sldNum" sz="quarter" idx="12"/>
          </p:nvPr>
        </p:nvSpPr>
        <p:spPr/>
        <p:txBody>
          <a:bodyPr/>
          <a:lstStyle/>
          <a:p>
            <a:pPr>
              <a:defRPr/>
            </a:pPr>
            <a:r>
              <a:rPr lang="da-DK">
                <a:solidFill>
                  <a:srgbClr val="000000"/>
                </a:solidFill>
              </a:rPr>
              <a:t> </a:t>
            </a:r>
            <a:r>
              <a:rPr lang="da-DK" sz="750">
                <a:solidFill>
                  <a:srgbClr val="82C2BF"/>
                </a:solidFill>
              </a:rPr>
              <a:t> </a:t>
            </a:r>
            <a:fld id="{D8C42749-CBC9-43A3-A7E6-6A5E3B4F1938}" type="slidenum">
              <a:rPr lang="da-DK" sz="750" b="1">
                <a:solidFill>
                  <a:srgbClr val="000000"/>
                </a:solidFill>
              </a:rPr>
              <a:pPr>
                <a:defRPr/>
              </a:pPr>
              <a:t>94</a:t>
            </a:fld>
            <a:endParaRPr lang="da-DK" sz="750" b="1">
              <a:solidFill>
                <a:srgbClr val="000000"/>
              </a:solidFill>
            </a:endParaRPr>
          </a:p>
        </p:txBody>
      </p:sp>
      <p:sp>
        <p:nvSpPr>
          <p:cNvPr id="8" name="Rectangle 2">
            <a:extLst>
              <a:ext uri="{FF2B5EF4-FFF2-40B4-BE49-F238E27FC236}">
                <a16:creationId xmlns:a16="http://schemas.microsoft.com/office/drawing/2014/main" id="{1F6F8784-2916-0A48-BB7F-0618F833F79B}"/>
              </a:ext>
            </a:extLst>
          </p:cNvPr>
          <p:cNvSpPr txBox="1">
            <a:spLocks noChangeArrowheads="1"/>
          </p:cNvSpPr>
          <p:nvPr/>
        </p:nvSpPr>
        <p:spPr>
          <a:xfrm>
            <a:off x="0" y="249492"/>
            <a:ext cx="9144000" cy="675000"/>
          </a:xfrm>
          <a:prstGeom prst="rect">
            <a:avLst/>
          </a:prstGeom>
        </p:spPr>
        <p:txBody>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Verdana" pitchFamily="34" charset="0"/>
              </a:defRPr>
            </a:lvl2pPr>
            <a:lvl3pPr algn="l" rtl="0" eaLnBrk="0" fontAlgn="base" hangingPunct="0">
              <a:spcBef>
                <a:spcPct val="0"/>
              </a:spcBef>
              <a:spcAft>
                <a:spcPct val="0"/>
              </a:spcAft>
              <a:defRPr sz="2800">
                <a:solidFill>
                  <a:schemeClr val="tx1"/>
                </a:solidFill>
                <a:latin typeface="Verdana" pitchFamily="34" charset="0"/>
              </a:defRPr>
            </a:lvl3pPr>
            <a:lvl4pPr algn="l" rtl="0" eaLnBrk="0" fontAlgn="base" hangingPunct="0">
              <a:spcBef>
                <a:spcPct val="0"/>
              </a:spcBef>
              <a:spcAft>
                <a:spcPct val="0"/>
              </a:spcAft>
              <a:defRPr sz="2800">
                <a:solidFill>
                  <a:schemeClr val="tx1"/>
                </a:solidFill>
                <a:latin typeface="Verdana" pitchFamily="34" charset="0"/>
              </a:defRPr>
            </a:lvl4pPr>
            <a:lvl5pPr algn="l" rtl="0" eaLnBrk="0" fontAlgn="base" hangingPunct="0">
              <a:spcBef>
                <a:spcPct val="0"/>
              </a:spcBef>
              <a:spcAft>
                <a:spcPct val="0"/>
              </a:spcAft>
              <a:defRPr sz="2800">
                <a:solidFill>
                  <a:schemeClr val="tx1"/>
                </a:solidFill>
                <a:latin typeface="Verdana" pitchFamily="34" charset="0"/>
              </a:defRPr>
            </a:lvl5pPr>
            <a:lvl6pPr marL="457200" algn="l" rtl="0" fontAlgn="base">
              <a:spcBef>
                <a:spcPct val="0"/>
              </a:spcBef>
              <a:spcAft>
                <a:spcPct val="0"/>
              </a:spcAft>
              <a:defRPr sz="2800">
                <a:solidFill>
                  <a:schemeClr val="tx1"/>
                </a:solidFill>
                <a:latin typeface="Verdana" pitchFamily="34" charset="0"/>
              </a:defRPr>
            </a:lvl6pPr>
            <a:lvl7pPr marL="914400" algn="l" rtl="0" fontAlgn="base">
              <a:spcBef>
                <a:spcPct val="0"/>
              </a:spcBef>
              <a:spcAft>
                <a:spcPct val="0"/>
              </a:spcAft>
              <a:defRPr sz="2800">
                <a:solidFill>
                  <a:schemeClr val="tx1"/>
                </a:solidFill>
                <a:latin typeface="Verdana" pitchFamily="34" charset="0"/>
              </a:defRPr>
            </a:lvl7pPr>
            <a:lvl8pPr marL="1371600" algn="l" rtl="0" fontAlgn="base">
              <a:spcBef>
                <a:spcPct val="0"/>
              </a:spcBef>
              <a:spcAft>
                <a:spcPct val="0"/>
              </a:spcAft>
              <a:defRPr sz="2800">
                <a:solidFill>
                  <a:schemeClr val="tx1"/>
                </a:solidFill>
                <a:latin typeface="Verdana" pitchFamily="34" charset="0"/>
              </a:defRPr>
            </a:lvl8pPr>
            <a:lvl9pPr marL="1828800" algn="l" rtl="0" fontAlgn="base">
              <a:spcBef>
                <a:spcPct val="0"/>
              </a:spcBef>
              <a:spcAft>
                <a:spcPct val="0"/>
              </a:spcAft>
              <a:defRPr sz="2800">
                <a:solidFill>
                  <a:schemeClr val="tx1"/>
                </a:solidFill>
                <a:latin typeface="Verdana" pitchFamily="34" charset="0"/>
              </a:defRPr>
            </a:lvl9pPr>
          </a:lstStyle>
          <a:p>
            <a:pPr algn="ctr" eaLnBrk="1" hangingPunct="1"/>
            <a:r>
              <a:rPr lang="da-DK" altLang="da-DK" sz="2475" b="1" dirty="0"/>
              <a:t>I JTI-sammenhæng er TÆNKE </a:t>
            </a:r>
            <a:br>
              <a:rPr lang="da-DK" altLang="da-DK" sz="2475" b="1" dirty="0"/>
            </a:br>
            <a:r>
              <a:rPr lang="da-DK" altLang="da-DK" sz="2475" b="1" dirty="0"/>
              <a:t>en vurderingsmetode</a:t>
            </a:r>
          </a:p>
        </p:txBody>
      </p:sp>
    </p:spTree>
    <p:extLst>
      <p:ext uri="{BB962C8B-B14F-4D97-AF65-F5344CB8AC3E}">
        <p14:creationId xmlns:p14="http://schemas.microsoft.com/office/powerpoint/2010/main" val="2913174515"/>
      </p:ext>
    </p:extLst>
  </p:cSld>
  <p:clrMapOvr>
    <a:masterClrMapping/>
  </p:clrMapOvr>
  <mc:AlternateContent xmlns:mc="http://schemas.openxmlformats.org/markup-compatibility/2006" xmlns:p14="http://schemas.microsoft.com/office/powerpoint/2010/main">
    <mc:Choice Requires="p14">
      <p:transition p14:dur="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059"/>
          <p:cNvSpPr>
            <a:spLocks noGrp="1" noChangeArrowheads="1"/>
          </p:cNvSpPr>
          <p:nvPr>
            <p:ph type="title"/>
          </p:nvPr>
        </p:nvSpPr>
        <p:spPr/>
        <p:txBody>
          <a:bodyPr/>
          <a:lstStyle/>
          <a:p>
            <a:pPr algn="ctr" eaLnBrk="1" hangingPunct="1">
              <a:buClr>
                <a:schemeClr val="bg2"/>
              </a:buClr>
            </a:pPr>
            <a:r>
              <a:rPr lang="da-DK" altLang="da-DK" sz="2200" b="1" dirty="0"/>
              <a:t>Vurderefunktionerne</a:t>
            </a:r>
          </a:p>
        </p:txBody>
      </p:sp>
      <p:grpSp>
        <p:nvGrpSpPr>
          <p:cNvPr id="296965" name="Gruppe 29"/>
          <p:cNvGrpSpPr>
            <a:grpSpLocks/>
          </p:cNvGrpSpPr>
          <p:nvPr/>
        </p:nvGrpSpPr>
        <p:grpSpPr bwMode="auto">
          <a:xfrm>
            <a:off x="1444327" y="1285874"/>
            <a:ext cx="6296025" cy="622786"/>
            <a:chOff x="785786" y="2015471"/>
            <a:chExt cx="7572428" cy="829845"/>
          </a:xfrm>
        </p:grpSpPr>
        <p:sp>
          <p:nvSpPr>
            <p:cNvPr id="22" name="Tekstboks 21"/>
            <p:cNvSpPr txBox="1"/>
            <p:nvPr/>
          </p:nvSpPr>
          <p:spPr>
            <a:xfrm>
              <a:off x="785786" y="2045615"/>
              <a:ext cx="1584336" cy="799701"/>
            </a:xfrm>
            <a:prstGeom prst="rect">
              <a:avLst/>
            </a:prstGeom>
            <a:noFill/>
          </p:spPr>
          <p:txBody>
            <a:bodyPr>
              <a:spAutoFit/>
            </a:bodyPr>
            <a:lstStyle/>
            <a:p>
              <a:pPr>
                <a:defRPr/>
              </a:pPr>
              <a:r>
                <a:rPr kumimoji="1" lang="da-DK" sz="1650" dirty="0">
                  <a:latin typeface="+mj-lt"/>
                </a:rPr>
                <a:t>Tænkning</a:t>
              </a:r>
              <a:endParaRPr lang="da-DK" sz="1650" dirty="0">
                <a:latin typeface="+mj-lt"/>
              </a:endParaRPr>
            </a:p>
          </p:txBody>
        </p:sp>
        <p:sp>
          <p:nvSpPr>
            <p:cNvPr id="23" name="Tekstboks 22"/>
            <p:cNvSpPr txBox="1"/>
            <p:nvPr/>
          </p:nvSpPr>
          <p:spPr>
            <a:xfrm>
              <a:off x="6858015" y="2045616"/>
              <a:ext cx="1500199" cy="461367"/>
            </a:xfrm>
            <a:prstGeom prst="rect">
              <a:avLst/>
            </a:prstGeom>
            <a:noFill/>
          </p:spPr>
          <p:txBody>
            <a:bodyPr>
              <a:spAutoFit/>
            </a:bodyPr>
            <a:lstStyle/>
            <a:p>
              <a:pPr>
                <a:defRPr/>
              </a:pPr>
              <a:r>
                <a:rPr kumimoji="1" lang="da-DK" sz="1650" dirty="0" err="1">
                  <a:latin typeface="+mj-lt"/>
                </a:rPr>
                <a:t>Følen</a:t>
              </a:r>
              <a:endParaRPr lang="da-DK" sz="1650" dirty="0">
                <a:latin typeface="+mj-lt"/>
              </a:endParaRPr>
            </a:p>
          </p:txBody>
        </p:sp>
        <p:sp>
          <p:nvSpPr>
            <p:cNvPr id="24" name="Tekstboks 23"/>
            <p:cNvSpPr txBox="1"/>
            <p:nvPr/>
          </p:nvSpPr>
          <p:spPr>
            <a:xfrm>
              <a:off x="2246296" y="2015471"/>
              <a:ext cx="357189" cy="492125"/>
            </a:xfrm>
            <a:prstGeom prst="rect">
              <a:avLst/>
            </a:prstGeom>
            <a:noFill/>
          </p:spPr>
          <p:txBody>
            <a:bodyPr>
              <a:spAutoFit/>
            </a:bodyPr>
            <a:lstStyle/>
            <a:p>
              <a:pPr>
                <a:defRPr/>
              </a:pPr>
              <a:r>
                <a:rPr lang="da-DK" b="1" dirty="0">
                  <a:latin typeface="+mj-lt"/>
                </a:rPr>
                <a:t>T</a:t>
              </a:r>
            </a:p>
          </p:txBody>
        </p:sp>
        <p:sp>
          <p:nvSpPr>
            <p:cNvPr id="25" name="Tekstboks 24"/>
            <p:cNvSpPr txBox="1"/>
            <p:nvPr/>
          </p:nvSpPr>
          <p:spPr>
            <a:xfrm>
              <a:off x="6500826" y="2015471"/>
              <a:ext cx="357189" cy="492125"/>
            </a:xfrm>
            <a:prstGeom prst="rect">
              <a:avLst/>
            </a:prstGeom>
            <a:noFill/>
          </p:spPr>
          <p:txBody>
            <a:bodyPr>
              <a:spAutoFit/>
            </a:bodyPr>
            <a:lstStyle/>
            <a:p>
              <a:pPr>
                <a:defRPr/>
              </a:pPr>
              <a:r>
                <a:rPr lang="da-DK" b="1" dirty="0">
                  <a:latin typeface="+mj-lt"/>
                </a:rPr>
                <a:t>F</a:t>
              </a:r>
            </a:p>
          </p:txBody>
        </p:sp>
        <p:cxnSp>
          <p:nvCxnSpPr>
            <p:cNvPr id="29" name="Lige forbindelse 28"/>
            <p:cNvCxnSpPr/>
            <p:nvPr/>
          </p:nvCxnSpPr>
          <p:spPr>
            <a:xfrm rot="5400000">
              <a:off x="4408580" y="2272480"/>
              <a:ext cx="287153" cy="15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Line 2053"/>
          <p:cNvSpPr>
            <a:spLocks noChangeShapeType="1"/>
          </p:cNvSpPr>
          <p:nvPr/>
        </p:nvSpPr>
        <p:spPr bwMode="auto">
          <a:xfrm>
            <a:off x="3216452" y="1470852"/>
            <a:ext cx="2628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13" name="Line 2054"/>
          <p:cNvSpPr>
            <a:spLocks noChangeShapeType="1"/>
          </p:cNvSpPr>
          <p:nvPr/>
        </p:nvSpPr>
        <p:spPr bwMode="auto">
          <a:xfrm>
            <a:off x="4559477" y="1356552"/>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14" name="Pladsholder til indhold 20">
            <a:extLst>
              <a:ext uri="{FF2B5EF4-FFF2-40B4-BE49-F238E27FC236}">
                <a16:creationId xmlns:a16="http://schemas.microsoft.com/office/drawing/2014/main" id="{446101A6-2394-1A42-85FF-3AD92549D0EA}"/>
              </a:ext>
            </a:extLst>
          </p:cNvPr>
          <p:cNvSpPr txBox="1">
            <a:spLocks/>
          </p:cNvSpPr>
          <p:nvPr/>
        </p:nvSpPr>
        <p:spPr>
          <a:xfrm>
            <a:off x="4464294" y="2058170"/>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85750">
              <a:lnSpc>
                <a:spcPct val="120000"/>
              </a:lnSpc>
              <a:buFont typeface="Arial" panose="020B0604020202020204" pitchFamily="34" charset="0"/>
              <a:buChar char="•"/>
              <a:defRPr/>
            </a:pPr>
            <a:r>
              <a:rPr kumimoji="1" lang="da-DK" altLang="da-DK" sz="1500" dirty="0"/>
              <a:t>Afgør</a:t>
            </a:r>
          </a:p>
          <a:p>
            <a:pPr indent="-285750">
              <a:lnSpc>
                <a:spcPct val="120000"/>
              </a:lnSpc>
              <a:buFont typeface="Arial" panose="020B0604020202020204" pitchFamily="34" charset="0"/>
              <a:buChar char="•"/>
              <a:defRPr/>
            </a:pPr>
            <a:r>
              <a:rPr kumimoji="1" lang="da-DK" altLang="da-DK" sz="1500" dirty="0"/>
              <a:t>Tager stilling umiddelbart</a:t>
            </a:r>
          </a:p>
          <a:p>
            <a:pPr indent="-285750">
              <a:lnSpc>
                <a:spcPct val="120000"/>
              </a:lnSpc>
              <a:buFont typeface="Arial" panose="020B0604020202020204" pitchFamily="34" charset="0"/>
              <a:buChar char="•"/>
              <a:defRPr/>
            </a:pPr>
            <a:r>
              <a:rPr kumimoji="1" lang="da-DK" altLang="da-DK" sz="1500" dirty="0"/>
              <a:t>Subjektiv</a:t>
            </a:r>
          </a:p>
          <a:p>
            <a:pPr indent="-285750">
              <a:lnSpc>
                <a:spcPct val="120000"/>
              </a:lnSpc>
              <a:buFont typeface="Arial" panose="020B0604020202020204" pitchFamily="34" charset="0"/>
              <a:buChar char="•"/>
              <a:defRPr/>
            </a:pPr>
            <a:r>
              <a:rPr kumimoji="1" lang="da-DK" altLang="da-DK" sz="1500" dirty="0"/>
              <a:t>Det rigtige ud fra normer og værdier</a:t>
            </a:r>
          </a:p>
          <a:p>
            <a:pPr indent="-285750">
              <a:lnSpc>
                <a:spcPct val="120000"/>
              </a:lnSpc>
              <a:buFont typeface="Arial" panose="020B0604020202020204" pitchFamily="34" charset="0"/>
              <a:buChar char="•"/>
              <a:defRPr/>
            </a:pPr>
            <a:r>
              <a:rPr kumimoji="1" lang="da-DK" altLang="da-DK" sz="1500" dirty="0"/>
              <a:t>Orden i norm- og værdisystem</a:t>
            </a:r>
          </a:p>
          <a:p>
            <a:pPr indent="-285750">
              <a:lnSpc>
                <a:spcPct val="120000"/>
              </a:lnSpc>
              <a:buFont typeface="Arial" panose="020B0604020202020204" pitchFamily="34" charset="0"/>
              <a:buChar char="•"/>
              <a:defRPr/>
            </a:pPr>
            <a:r>
              <a:rPr kumimoji="1" lang="da-DK" altLang="da-DK" sz="1500" dirty="0"/>
              <a:t>Personlig involveret</a:t>
            </a:r>
          </a:p>
          <a:p>
            <a:pPr indent="-285750">
              <a:lnSpc>
                <a:spcPct val="120000"/>
              </a:lnSpc>
              <a:buFont typeface="Arial" panose="020B0604020202020204" pitchFamily="34" charset="0"/>
              <a:buChar char="•"/>
              <a:defRPr/>
            </a:pPr>
            <a:r>
              <a:rPr kumimoji="1" lang="da-DK" altLang="da-DK" sz="1500" dirty="0"/>
              <a:t>Utilbøjelig til analyse i dybden</a:t>
            </a:r>
          </a:p>
          <a:p>
            <a:pPr indent="-285750">
              <a:lnSpc>
                <a:spcPct val="120000"/>
              </a:lnSpc>
              <a:buFont typeface="Arial" panose="020B0604020202020204" pitchFamily="34" charset="0"/>
              <a:buChar char="•"/>
              <a:defRPr/>
            </a:pPr>
            <a:endParaRPr kumimoji="1" lang="da-DK" altLang="da-DK" sz="1500" dirty="0"/>
          </a:p>
        </p:txBody>
      </p:sp>
      <p:sp>
        <p:nvSpPr>
          <p:cNvPr id="16" name="Pladsholder til indhold 20">
            <a:extLst>
              <a:ext uri="{FF2B5EF4-FFF2-40B4-BE49-F238E27FC236}">
                <a16:creationId xmlns:a16="http://schemas.microsoft.com/office/drawing/2014/main" id="{F814CB7D-78A3-014A-BB19-26001A869B56}"/>
              </a:ext>
            </a:extLst>
          </p:cNvPr>
          <p:cNvSpPr txBox="1">
            <a:spLocks/>
          </p:cNvSpPr>
          <p:nvPr/>
        </p:nvSpPr>
        <p:spPr>
          <a:xfrm>
            <a:off x="179512" y="2050972"/>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120000"/>
              </a:lnSpc>
              <a:defRPr/>
            </a:pPr>
            <a:r>
              <a:rPr kumimoji="1" lang="da-DK" altLang="da-DK" sz="1500" dirty="0"/>
              <a:t>Udreder, analyserer, ræsonnerer</a:t>
            </a:r>
          </a:p>
          <a:p>
            <a:pPr algn="r">
              <a:lnSpc>
                <a:spcPct val="120000"/>
              </a:lnSpc>
              <a:defRPr/>
            </a:pPr>
            <a:r>
              <a:rPr kumimoji="1" lang="da-DK" altLang="da-DK" sz="1500" dirty="0"/>
              <a:t>Ser årsag og virkning</a:t>
            </a:r>
          </a:p>
          <a:p>
            <a:pPr algn="r">
              <a:lnSpc>
                <a:spcPct val="120000"/>
              </a:lnSpc>
              <a:defRPr/>
            </a:pPr>
            <a:r>
              <a:rPr kumimoji="1" lang="da-DK" altLang="da-DK" sz="1500" dirty="0"/>
              <a:t>Objektiv</a:t>
            </a:r>
          </a:p>
          <a:p>
            <a:pPr algn="r">
              <a:lnSpc>
                <a:spcPct val="120000"/>
              </a:lnSpc>
              <a:defRPr/>
            </a:pPr>
            <a:r>
              <a:rPr kumimoji="1" lang="da-DK" altLang="da-DK" sz="1500" dirty="0"/>
              <a:t>Det underbyggende ud fra kriterier</a:t>
            </a:r>
          </a:p>
          <a:p>
            <a:pPr algn="r">
              <a:lnSpc>
                <a:spcPct val="120000"/>
              </a:lnSpc>
              <a:defRPr/>
            </a:pPr>
            <a:r>
              <a:rPr kumimoji="1" lang="da-DK" altLang="da-DK" sz="1500" dirty="0"/>
              <a:t>Orden i tankesystem</a:t>
            </a:r>
          </a:p>
          <a:p>
            <a:pPr algn="r">
              <a:lnSpc>
                <a:spcPct val="120000"/>
              </a:lnSpc>
              <a:defRPr/>
            </a:pPr>
            <a:r>
              <a:rPr kumimoji="1" lang="da-DK" altLang="da-DK" sz="1500" dirty="0"/>
              <a:t>Saglig og neutral</a:t>
            </a:r>
          </a:p>
          <a:p>
            <a:pPr algn="r">
              <a:lnSpc>
                <a:spcPct val="120000"/>
              </a:lnSpc>
              <a:defRPr/>
            </a:pPr>
            <a:r>
              <a:rPr kumimoji="1" lang="da-DK" altLang="da-DK" sz="1500" dirty="0"/>
              <a:t>Utilbøjelig til personlig stillingtagen</a:t>
            </a:r>
          </a:p>
          <a:p>
            <a:pPr algn="r">
              <a:lnSpc>
                <a:spcPct val="120000"/>
              </a:lnSpc>
              <a:defRPr/>
            </a:pPr>
            <a:endParaRPr kumimoji="1" lang="da-DK" altLang="da-DK" sz="1500" dirty="0"/>
          </a:p>
        </p:txBody>
      </p:sp>
    </p:spTree>
    <p:extLst>
      <p:ext uri="{BB962C8B-B14F-4D97-AF65-F5344CB8AC3E}">
        <p14:creationId xmlns:p14="http://schemas.microsoft.com/office/powerpoint/2010/main" val="11102972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K:\sannes billeder\Sticky-T-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350" y="642939"/>
            <a:ext cx="3438525" cy="348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2844404" y="1416844"/>
            <a:ext cx="1457325" cy="438582"/>
          </a:xfrm>
          <a:prstGeom prst="rect">
            <a:avLst/>
          </a:prstGeom>
          <a:solidFill>
            <a:schemeClr val="bg2"/>
          </a:solidFill>
        </p:spPr>
        <p:txBody>
          <a:bodyPr>
            <a:spAutoFit/>
          </a:bodyPr>
          <a:lstStyle/>
          <a:p>
            <a:pPr algn="ctr">
              <a:defRPr/>
            </a:pPr>
            <a:r>
              <a:rPr lang="da-DK" sz="750" dirty="0">
                <a:solidFill>
                  <a:srgbClr val="000000"/>
                </a:solidFill>
                <a:latin typeface="Verdana"/>
              </a:rPr>
              <a:t>Træffer beslutninger ud fra</a:t>
            </a:r>
            <a:br>
              <a:rPr lang="da-DK" sz="750" dirty="0">
                <a:solidFill>
                  <a:srgbClr val="000000"/>
                </a:solidFill>
                <a:latin typeface="Verdana"/>
              </a:rPr>
            </a:br>
            <a:r>
              <a:rPr lang="da-DK" sz="750" dirty="0">
                <a:solidFill>
                  <a:srgbClr val="000000"/>
                </a:solidFill>
                <a:latin typeface="Verdana"/>
              </a:rPr>
              <a:t>objektiv analyse</a:t>
            </a:r>
          </a:p>
        </p:txBody>
      </p:sp>
      <p:grpSp>
        <p:nvGrpSpPr>
          <p:cNvPr id="29700" name="Gruppe 8"/>
          <p:cNvGrpSpPr>
            <a:grpSpLocks/>
          </p:cNvGrpSpPr>
          <p:nvPr/>
        </p:nvGrpSpPr>
        <p:grpSpPr bwMode="auto">
          <a:xfrm>
            <a:off x="4275535" y="1400175"/>
            <a:ext cx="837009" cy="1200329"/>
            <a:chOff x="4175956" y="1867352"/>
            <a:chExt cx="1116124" cy="1600053"/>
          </a:xfrm>
        </p:grpSpPr>
        <p:sp>
          <p:nvSpPr>
            <p:cNvPr id="29706" name="Rektangel 7"/>
            <p:cNvSpPr>
              <a:spLocks noChangeArrowheads="1"/>
            </p:cNvSpPr>
            <p:nvPr/>
          </p:nvSpPr>
          <p:spPr bwMode="auto">
            <a:xfrm>
              <a:off x="4175956" y="2060848"/>
              <a:ext cx="111612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Text Box 28"/>
            <p:cNvSpPr txBox="1">
              <a:spLocks noChangeArrowheads="1"/>
            </p:cNvSpPr>
            <p:nvPr/>
          </p:nvSpPr>
          <p:spPr bwMode="auto">
            <a:xfrm>
              <a:off x="4175956" y="1867352"/>
              <a:ext cx="792241" cy="1600053"/>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T</a:t>
              </a:r>
            </a:p>
          </p:txBody>
        </p:sp>
      </p:grpSp>
      <p:sp>
        <p:nvSpPr>
          <p:cNvPr id="11" name="Rektangel 10"/>
          <p:cNvSpPr/>
          <p:nvPr/>
        </p:nvSpPr>
        <p:spPr>
          <a:xfrm>
            <a:off x="4618436" y="1306116"/>
            <a:ext cx="1829990" cy="323165"/>
          </a:xfrm>
          <a:prstGeom prst="rect">
            <a:avLst/>
          </a:prstGeom>
          <a:solidFill>
            <a:schemeClr val="bg2"/>
          </a:solidFill>
        </p:spPr>
        <p:txBody>
          <a:bodyPr>
            <a:spAutoFit/>
          </a:bodyPr>
          <a:lstStyle/>
          <a:p>
            <a:pPr algn="ctr">
              <a:defRPr/>
            </a:pPr>
            <a:r>
              <a:rPr lang="da-DK" sz="750" dirty="0">
                <a:solidFill>
                  <a:srgbClr val="000000"/>
                </a:solidFill>
                <a:latin typeface="Verdana"/>
              </a:rPr>
              <a:t>Optaget af, hvordan tingene</a:t>
            </a:r>
            <a:br>
              <a:rPr lang="da-DK" sz="750" dirty="0">
                <a:solidFill>
                  <a:srgbClr val="000000"/>
                </a:solidFill>
                <a:latin typeface="Verdana"/>
              </a:rPr>
            </a:br>
            <a:r>
              <a:rPr lang="da-DK" sz="750" dirty="0">
                <a:solidFill>
                  <a:srgbClr val="000000"/>
                </a:solidFill>
                <a:latin typeface="Verdana"/>
              </a:rPr>
              <a:t>hænger sammen</a:t>
            </a:r>
          </a:p>
        </p:txBody>
      </p:sp>
      <p:sp>
        <p:nvSpPr>
          <p:cNvPr id="12" name="Rektangel 11"/>
          <p:cNvSpPr/>
          <p:nvPr/>
        </p:nvSpPr>
        <p:spPr>
          <a:xfrm>
            <a:off x="4976814" y="2847975"/>
            <a:ext cx="1460897" cy="323165"/>
          </a:xfrm>
          <a:prstGeom prst="rect">
            <a:avLst/>
          </a:prstGeom>
          <a:solidFill>
            <a:schemeClr val="bg2"/>
          </a:solidFill>
        </p:spPr>
        <p:txBody>
          <a:bodyPr>
            <a:spAutoFit/>
          </a:bodyPr>
          <a:lstStyle/>
          <a:p>
            <a:pPr algn="ctr">
              <a:defRPr/>
            </a:pPr>
            <a:r>
              <a:rPr lang="da-DK" sz="750" dirty="0">
                <a:solidFill>
                  <a:srgbClr val="000000"/>
                </a:solidFill>
                <a:latin typeface="Verdana"/>
              </a:rPr>
              <a:t>Stræber efter at </a:t>
            </a:r>
            <a:br>
              <a:rPr lang="da-DK" sz="750" dirty="0">
                <a:solidFill>
                  <a:srgbClr val="000000"/>
                </a:solidFill>
                <a:latin typeface="Verdana"/>
              </a:rPr>
            </a:br>
            <a:r>
              <a:rPr lang="da-DK" sz="750" dirty="0">
                <a:solidFill>
                  <a:srgbClr val="000000"/>
                </a:solidFill>
                <a:latin typeface="Verdana"/>
              </a:rPr>
              <a:t>bevare overblikket</a:t>
            </a:r>
          </a:p>
        </p:txBody>
      </p:sp>
      <p:sp>
        <p:nvSpPr>
          <p:cNvPr id="13" name="Rektangel 12"/>
          <p:cNvSpPr/>
          <p:nvPr/>
        </p:nvSpPr>
        <p:spPr>
          <a:xfrm>
            <a:off x="2574131" y="3131344"/>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Vurderer begivenheder udefra,</a:t>
            </a:r>
            <a:br>
              <a:rPr lang="da-DK" sz="750" dirty="0">
                <a:solidFill>
                  <a:srgbClr val="000000"/>
                </a:solidFill>
                <a:latin typeface="Verdana"/>
              </a:rPr>
            </a:br>
            <a:r>
              <a:rPr lang="da-DK" sz="750" dirty="0">
                <a:solidFill>
                  <a:srgbClr val="000000"/>
                </a:solidFill>
                <a:latin typeface="Verdana"/>
              </a:rPr>
              <a:t>som tilskuer</a:t>
            </a:r>
          </a:p>
        </p:txBody>
      </p:sp>
      <p:sp>
        <p:nvSpPr>
          <p:cNvPr id="14" name="Rektangel 13"/>
          <p:cNvSpPr/>
          <p:nvPr/>
        </p:nvSpPr>
        <p:spPr>
          <a:xfrm>
            <a:off x="4814887" y="2843213"/>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Stræber efter at</a:t>
            </a:r>
            <a:br>
              <a:rPr lang="da-DK" sz="750" dirty="0">
                <a:solidFill>
                  <a:srgbClr val="000000"/>
                </a:solidFill>
                <a:latin typeface="Verdana"/>
              </a:rPr>
            </a:br>
            <a:r>
              <a:rPr lang="da-DK" sz="750" dirty="0">
                <a:solidFill>
                  <a:srgbClr val="000000"/>
                </a:solidFill>
                <a:latin typeface="Verdana"/>
              </a:rPr>
              <a:t>bevare overblikket</a:t>
            </a:r>
          </a:p>
        </p:txBody>
      </p:sp>
      <p:sp>
        <p:nvSpPr>
          <p:cNvPr id="15" name="Rektangel 14"/>
          <p:cNvSpPr/>
          <p:nvPr/>
        </p:nvSpPr>
        <p:spPr>
          <a:xfrm>
            <a:off x="4248150" y="4013598"/>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Værdsætter sandhed og</a:t>
            </a:r>
            <a:br>
              <a:rPr lang="da-DK" sz="750" dirty="0">
                <a:solidFill>
                  <a:srgbClr val="000000"/>
                </a:solidFill>
                <a:latin typeface="Verdana"/>
              </a:rPr>
            </a:br>
            <a:r>
              <a:rPr lang="da-DK" sz="750" dirty="0">
                <a:solidFill>
                  <a:srgbClr val="000000"/>
                </a:solidFill>
                <a:latin typeface="Verdana"/>
              </a:rPr>
              <a:t>retfærdighed højt</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96</a:t>
            </a:fld>
            <a:endParaRPr lang="da-DK" sz="750" b="1">
              <a:solidFill>
                <a:schemeClr val="tx2"/>
              </a:solidFill>
            </a:endParaRPr>
          </a:p>
        </p:txBody>
      </p:sp>
    </p:spTree>
    <p:extLst>
      <p:ext uri="{BB962C8B-B14F-4D97-AF65-F5344CB8AC3E}">
        <p14:creationId xmlns:p14="http://schemas.microsoft.com/office/powerpoint/2010/main" val="3360043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K:\sannes billeder\Sticky-F-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1" y="589360"/>
            <a:ext cx="356473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uppe 2"/>
          <p:cNvGrpSpPr>
            <a:grpSpLocks/>
          </p:cNvGrpSpPr>
          <p:nvPr/>
        </p:nvGrpSpPr>
        <p:grpSpPr bwMode="auto">
          <a:xfrm>
            <a:off x="4329112" y="1400176"/>
            <a:ext cx="890588" cy="1200329"/>
            <a:chOff x="4175956" y="1867352"/>
            <a:chExt cx="1188132" cy="1600053"/>
          </a:xfrm>
        </p:grpSpPr>
        <p:sp>
          <p:nvSpPr>
            <p:cNvPr id="30730" name="Rektangel 3"/>
            <p:cNvSpPr>
              <a:spLocks noChangeArrowheads="1"/>
            </p:cNvSpPr>
            <p:nvPr/>
          </p:nvSpPr>
          <p:spPr bwMode="auto">
            <a:xfrm>
              <a:off x="4175956" y="2060847"/>
              <a:ext cx="1188132" cy="1163365"/>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Text Box 28"/>
            <p:cNvSpPr txBox="1">
              <a:spLocks noChangeArrowheads="1"/>
            </p:cNvSpPr>
            <p:nvPr/>
          </p:nvSpPr>
          <p:spPr bwMode="auto">
            <a:xfrm>
              <a:off x="4175956" y="1867352"/>
              <a:ext cx="792619" cy="1600053"/>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F</a:t>
              </a:r>
            </a:p>
          </p:txBody>
        </p:sp>
      </p:grpSp>
      <p:sp>
        <p:nvSpPr>
          <p:cNvPr id="6" name="Rektangel 5"/>
          <p:cNvSpPr/>
          <p:nvPr/>
        </p:nvSpPr>
        <p:spPr>
          <a:xfrm>
            <a:off x="2769394" y="1396604"/>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Værdsætter relationer</a:t>
            </a:r>
            <a:br>
              <a:rPr lang="da-DK" sz="750" dirty="0">
                <a:solidFill>
                  <a:srgbClr val="000000"/>
                </a:solidFill>
                <a:latin typeface="Verdana"/>
              </a:rPr>
            </a:br>
            <a:r>
              <a:rPr lang="da-DK" sz="750" dirty="0">
                <a:solidFill>
                  <a:srgbClr val="000000"/>
                </a:solidFill>
                <a:latin typeface="Verdana"/>
              </a:rPr>
              <a:t>og harmoni højt</a:t>
            </a:r>
          </a:p>
        </p:txBody>
      </p:sp>
      <p:sp>
        <p:nvSpPr>
          <p:cNvPr id="9" name="Rektangel 8"/>
          <p:cNvSpPr/>
          <p:nvPr/>
        </p:nvSpPr>
        <p:spPr>
          <a:xfrm>
            <a:off x="4761311" y="1344216"/>
            <a:ext cx="1701403" cy="207749"/>
          </a:xfrm>
          <a:prstGeom prst="rect">
            <a:avLst/>
          </a:prstGeom>
          <a:solidFill>
            <a:schemeClr val="bg2"/>
          </a:solidFill>
        </p:spPr>
        <p:txBody>
          <a:bodyPr>
            <a:spAutoFit/>
          </a:bodyPr>
          <a:lstStyle/>
          <a:p>
            <a:pPr algn="ctr">
              <a:defRPr/>
            </a:pPr>
            <a:r>
              <a:rPr lang="da-DK" sz="750" dirty="0">
                <a:solidFill>
                  <a:srgbClr val="000000"/>
                </a:solidFill>
                <a:latin typeface="Verdana"/>
              </a:rPr>
              <a:t>Følger sin egen overbevisning</a:t>
            </a:r>
          </a:p>
        </p:txBody>
      </p:sp>
      <p:sp>
        <p:nvSpPr>
          <p:cNvPr id="10" name="Rektangel 9"/>
          <p:cNvSpPr/>
          <p:nvPr/>
        </p:nvSpPr>
        <p:spPr>
          <a:xfrm>
            <a:off x="2903936" y="2862264"/>
            <a:ext cx="2072878" cy="207749"/>
          </a:xfrm>
          <a:prstGeom prst="rect">
            <a:avLst/>
          </a:prstGeom>
          <a:solidFill>
            <a:schemeClr val="bg2"/>
          </a:solidFill>
        </p:spPr>
        <p:txBody>
          <a:bodyPr>
            <a:spAutoFit/>
          </a:bodyPr>
          <a:lstStyle/>
          <a:p>
            <a:pPr algn="ctr">
              <a:defRPr/>
            </a:pPr>
            <a:r>
              <a:rPr lang="da-DK" sz="750" dirty="0">
                <a:solidFill>
                  <a:srgbClr val="000000"/>
                </a:solidFill>
                <a:latin typeface="Verdana"/>
              </a:rPr>
              <a:t>Optaget af menneskers bevæggrunde</a:t>
            </a:r>
          </a:p>
        </p:txBody>
      </p:sp>
      <p:sp>
        <p:nvSpPr>
          <p:cNvPr id="11" name="Rektangel 10"/>
          <p:cNvSpPr/>
          <p:nvPr/>
        </p:nvSpPr>
        <p:spPr>
          <a:xfrm>
            <a:off x="4889898" y="2601516"/>
            <a:ext cx="2072878" cy="323165"/>
          </a:xfrm>
          <a:prstGeom prst="rect">
            <a:avLst/>
          </a:prstGeom>
          <a:solidFill>
            <a:schemeClr val="bg2"/>
          </a:solidFill>
        </p:spPr>
        <p:txBody>
          <a:bodyPr>
            <a:spAutoFit/>
          </a:bodyPr>
          <a:lstStyle/>
          <a:p>
            <a:pPr algn="ctr">
              <a:defRPr/>
            </a:pPr>
            <a:r>
              <a:rPr lang="da-DK" sz="750" dirty="0">
                <a:solidFill>
                  <a:srgbClr val="000000"/>
                </a:solidFill>
                <a:latin typeface="Verdana"/>
              </a:rPr>
              <a:t>Træffer beslutninger ud fra </a:t>
            </a:r>
            <a:br>
              <a:rPr lang="da-DK" sz="750" dirty="0">
                <a:solidFill>
                  <a:srgbClr val="000000"/>
                </a:solidFill>
                <a:latin typeface="Verdana"/>
              </a:rPr>
            </a:br>
            <a:r>
              <a:rPr lang="da-DK" sz="750" dirty="0">
                <a:solidFill>
                  <a:srgbClr val="000000"/>
                </a:solidFill>
                <a:latin typeface="Verdana"/>
              </a:rPr>
              <a:t>subjektive værdier</a:t>
            </a:r>
          </a:p>
        </p:txBody>
      </p:sp>
      <p:sp>
        <p:nvSpPr>
          <p:cNvPr id="12" name="Rektangel 11"/>
          <p:cNvSpPr/>
          <p:nvPr/>
        </p:nvSpPr>
        <p:spPr>
          <a:xfrm>
            <a:off x="5078016" y="3932635"/>
            <a:ext cx="1533525" cy="323165"/>
          </a:xfrm>
          <a:prstGeom prst="rect">
            <a:avLst/>
          </a:prstGeom>
          <a:solidFill>
            <a:schemeClr val="bg2"/>
          </a:solidFill>
        </p:spPr>
        <p:txBody>
          <a:bodyPr>
            <a:spAutoFit/>
          </a:bodyPr>
          <a:lstStyle/>
          <a:p>
            <a:pPr algn="ctr">
              <a:defRPr/>
            </a:pPr>
            <a:r>
              <a:rPr lang="da-DK" sz="750" dirty="0">
                <a:solidFill>
                  <a:srgbClr val="000000"/>
                </a:solidFill>
                <a:latin typeface="Verdana"/>
              </a:rPr>
              <a:t>Vurderer begivenheder</a:t>
            </a:r>
            <a:br>
              <a:rPr lang="da-DK" sz="750" dirty="0">
                <a:solidFill>
                  <a:srgbClr val="000000"/>
                </a:solidFill>
                <a:latin typeface="Verdana"/>
              </a:rPr>
            </a:br>
            <a:r>
              <a:rPr lang="da-DK" sz="750" dirty="0">
                <a:solidFill>
                  <a:srgbClr val="000000"/>
                </a:solidFill>
                <a:latin typeface="Verdana"/>
              </a:rPr>
              <a:t>indefra, som deltager</a:t>
            </a:r>
          </a:p>
        </p:txBody>
      </p:sp>
      <p:sp>
        <p:nvSpPr>
          <p:cNvPr id="13" name="Rektangel 12"/>
          <p:cNvSpPr/>
          <p:nvPr/>
        </p:nvSpPr>
        <p:spPr>
          <a:xfrm>
            <a:off x="2844404" y="4100514"/>
            <a:ext cx="2132409" cy="207749"/>
          </a:xfrm>
          <a:prstGeom prst="rect">
            <a:avLst/>
          </a:prstGeom>
          <a:solidFill>
            <a:schemeClr val="bg2"/>
          </a:solidFill>
        </p:spPr>
        <p:txBody>
          <a:bodyPr>
            <a:spAutoFit/>
          </a:bodyPr>
          <a:lstStyle/>
          <a:p>
            <a:pPr algn="ctr">
              <a:defRPr/>
            </a:pPr>
            <a:r>
              <a:rPr lang="da-DK" sz="750" dirty="0">
                <a:solidFill>
                  <a:srgbClr val="000000"/>
                </a:solidFill>
                <a:latin typeface="Verdana"/>
              </a:rPr>
              <a:t>Stræber efter et personligt standpunkt</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97</a:t>
            </a:fld>
            <a:endParaRPr lang="da-DK" sz="750" b="1">
              <a:solidFill>
                <a:schemeClr val="tx2"/>
              </a:solidFill>
            </a:endParaRPr>
          </a:p>
        </p:txBody>
      </p:sp>
    </p:spTree>
    <p:extLst>
      <p:ext uri="{BB962C8B-B14F-4D97-AF65-F5344CB8AC3E}">
        <p14:creationId xmlns:p14="http://schemas.microsoft.com/office/powerpoint/2010/main" val="10834318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K:\Kurser\Åbne kurser\Test\JTI\JTI - drift\Sannes billeder\Sticky-Tænkning---følen-[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100" y="750094"/>
            <a:ext cx="5233988"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980011" y="573882"/>
            <a:ext cx="2106215" cy="692497"/>
          </a:xfrm>
          <a:prstGeom prst="rect">
            <a:avLst/>
          </a:prstGeom>
          <a:solidFill>
            <a:schemeClr val="bg2"/>
          </a:solidFill>
        </p:spPr>
        <p:txBody>
          <a:bodyPr>
            <a:spAutoFit/>
          </a:bodyPr>
          <a:lstStyle/>
          <a:p>
            <a:pPr algn="ctr">
              <a:defRPr/>
            </a:pPr>
            <a:r>
              <a:rPr lang="da-DK" sz="1500" b="1" dirty="0">
                <a:solidFill>
                  <a:srgbClr val="E3A51A"/>
                </a:solidFill>
                <a:latin typeface="Verdana"/>
              </a:rPr>
              <a:t>Tænkning</a:t>
            </a:r>
          </a:p>
          <a:p>
            <a:pPr algn="ctr">
              <a:defRPr/>
            </a:pPr>
            <a:r>
              <a:rPr lang="da-DK" sz="2400" b="1" dirty="0">
                <a:solidFill>
                  <a:srgbClr val="E3A51A"/>
                </a:solidFill>
                <a:latin typeface="Verdana"/>
              </a:rPr>
              <a:t>T</a:t>
            </a:r>
          </a:p>
        </p:txBody>
      </p:sp>
      <p:sp>
        <p:nvSpPr>
          <p:cNvPr id="4" name="Rektangel 3"/>
          <p:cNvSpPr/>
          <p:nvPr/>
        </p:nvSpPr>
        <p:spPr>
          <a:xfrm>
            <a:off x="1626395" y="3675460"/>
            <a:ext cx="2675335" cy="438582"/>
          </a:xfrm>
          <a:prstGeom prst="rect">
            <a:avLst/>
          </a:prstGeom>
          <a:solidFill>
            <a:schemeClr val="bg2"/>
          </a:solidFill>
        </p:spPr>
        <p:txBody>
          <a:bodyPr>
            <a:spAutoFit/>
          </a:bodyPr>
          <a:lstStyle/>
          <a:p>
            <a:pPr algn="ctr">
              <a:defRPr/>
            </a:pPr>
            <a:r>
              <a:rPr lang="da-DK" sz="1125" dirty="0" err="1">
                <a:solidFill>
                  <a:srgbClr val="000000"/>
                </a:solidFill>
                <a:latin typeface="Verdana"/>
              </a:rPr>
              <a:t>F’ere</a:t>
            </a:r>
            <a:r>
              <a:rPr lang="da-DK" sz="1125" dirty="0">
                <a:solidFill>
                  <a:srgbClr val="000000"/>
                </a:solidFill>
                <a:latin typeface="Verdana"/>
              </a:rPr>
              <a:t> kan synes at </a:t>
            </a:r>
            <a:r>
              <a:rPr lang="da-DK" sz="1125" dirty="0" err="1">
                <a:solidFill>
                  <a:srgbClr val="000000"/>
                </a:solidFill>
                <a:latin typeface="Verdana"/>
              </a:rPr>
              <a:t>T’ere</a:t>
            </a:r>
            <a:br>
              <a:rPr lang="da-DK" sz="1125" dirty="0">
                <a:solidFill>
                  <a:srgbClr val="000000"/>
                </a:solidFill>
                <a:latin typeface="Verdana"/>
              </a:rPr>
            </a:br>
            <a:r>
              <a:rPr lang="da-DK" sz="1125" dirty="0">
                <a:solidFill>
                  <a:srgbClr val="000000"/>
                </a:solidFill>
                <a:latin typeface="Verdana"/>
              </a:rPr>
              <a:t>er kritiske og negative</a:t>
            </a:r>
          </a:p>
        </p:txBody>
      </p:sp>
      <p:sp>
        <p:nvSpPr>
          <p:cNvPr id="7" name="Rektangel 6"/>
          <p:cNvSpPr/>
          <p:nvPr/>
        </p:nvSpPr>
        <p:spPr>
          <a:xfrm>
            <a:off x="4511280" y="3759994"/>
            <a:ext cx="3053953" cy="438582"/>
          </a:xfrm>
          <a:prstGeom prst="rect">
            <a:avLst/>
          </a:prstGeom>
          <a:solidFill>
            <a:schemeClr val="bg2"/>
          </a:solidFill>
        </p:spPr>
        <p:txBody>
          <a:bodyPr>
            <a:spAutoFit/>
          </a:bodyPr>
          <a:lstStyle/>
          <a:p>
            <a:pPr algn="ctr">
              <a:defRPr/>
            </a:pPr>
            <a:r>
              <a:rPr lang="da-DK" sz="1125" dirty="0" err="1">
                <a:solidFill>
                  <a:srgbClr val="000000"/>
                </a:solidFill>
                <a:latin typeface="Verdana"/>
              </a:rPr>
              <a:t>T’ere</a:t>
            </a:r>
            <a:r>
              <a:rPr lang="da-DK" sz="1125" dirty="0">
                <a:solidFill>
                  <a:srgbClr val="000000"/>
                </a:solidFill>
                <a:latin typeface="Verdana"/>
              </a:rPr>
              <a:t> kan synes at </a:t>
            </a:r>
            <a:r>
              <a:rPr lang="da-DK" sz="1125" dirty="0" err="1">
                <a:solidFill>
                  <a:srgbClr val="000000"/>
                </a:solidFill>
                <a:latin typeface="Verdana"/>
              </a:rPr>
              <a:t>F’ere</a:t>
            </a:r>
            <a:r>
              <a:rPr lang="da-DK" sz="1125" dirty="0">
                <a:solidFill>
                  <a:srgbClr val="000000"/>
                </a:solidFill>
                <a:latin typeface="Verdana"/>
              </a:rPr>
              <a:t> er </a:t>
            </a:r>
            <a:br>
              <a:rPr lang="da-DK" sz="1125" dirty="0">
                <a:solidFill>
                  <a:srgbClr val="000000"/>
                </a:solidFill>
                <a:latin typeface="Verdana"/>
              </a:rPr>
            </a:br>
            <a:r>
              <a:rPr lang="da-DK" sz="1125" dirty="0" err="1">
                <a:solidFill>
                  <a:srgbClr val="000000"/>
                </a:solidFill>
                <a:latin typeface="Verdana"/>
              </a:rPr>
              <a:t>ureflekterende</a:t>
            </a:r>
            <a:r>
              <a:rPr lang="da-DK" sz="1125" dirty="0">
                <a:solidFill>
                  <a:srgbClr val="000000"/>
                </a:solidFill>
                <a:latin typeface="Verdana"/>
              </a:rPr>
              <a:t> og følelsesladede</a:t>
            </a:r>
          </a:p>
        </p:txBody>
      </p:sp>
      <p:sp>
        <p:nvSpPr>
          <p:cNvPr id="8" name="Rektangel 7"/>
          <p:cNvSpPr/>
          <p:nvPr/>
        </p:nvSpPr>
        <p:spPr>
          <a:xfrm>
            <a:off x="4842274" y="573882"/>
            <a:ext cx="2106215" cy="692497"/>
          </a:xfrm>
          <a:prstGeom prst="rect">
            <a:avLst/>
          </a:prstGeom>
          <a:solidFill>
            <a:schemeClr val="bg2"/>
          </a:solidFill>
        </p:spPr>
        <p:txBody>
          <a:bodyPr>
            <a:spAutoFit/>
          </a:bodyPr>
          <a:lstStyle/>
          <a:p>
            <a:pPr algn="ctr">
              <a:defRPr/>
            </a:pPr>
            <a:r>
              <a:rPr lang="da-DK" sz="1500" b="1" dirty="0" err="1">
                <a:solidFill>
                  <a:srgbClr val="E3A51A"/>
                </a:solidFill>
                <a:latin typeface="Verdana"/>
              </a:rPr>
              <a:t>Følen</a:t>
            </a:r>
            <a:endParaRPr lang="da-DK" sz="1500" b="1" dirty="0">
              <a:solidFill>
                <a:srgbClr val="E3A51A"/>
              </a:solidFill>
              <a:latin typeface="Verdana"/>
            </a:endParaRPr>
          </a:p>
          <a:p>
            <a:pPr algn="ctr">
              <a:defRPr/>
            </a:pPr>
            <a:r>
              <a:rPr lang="da-DK" sz="2400" b="1" dirty="0">
                <a:solidFill>
                  <a:srgbClr val="E3A51A"/>
                </a:solidFill>
                <a:latin typeface="Verdana"/>
              </a:rPr>
              <a:t>F</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98</a:t>
            </a:fld>
            <a:endParaRPr lang="da-DK" sz="750" b="1">
              <a:solidFill>
                <a:schemeClr val="tx2"/>
              </a:solidFill>
            </a:endParaRPr>
          </a:p>
        </p:txBody>
      </p:sp>
    </p:spTree>
    <p:extLst>
      <p:ext uri="{BB962C8B-B14F-4D97-AF65-F5344CB8AC3E}">
        <p14:creationId xmlns:p14="http://schemas.microsoft.com/office/powerpoint/2010/main" val="7834705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T-F </a:t>
            </a:r>
            <a:r>
              <a:rPr lang="da-DK" altLang="da-DK" sz="2200" b="1" dirty="0"/>
              <a:t>dimensionen</a:t>
            </a:r>
          </a:p>
        </p:txBody>
      </p:sp>
      <p:grpSp>
        <p:nvGrpSpPr>
          <p:cNvPr id="300035"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30003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698736978"/>
      </p:ext>
    </p:extLst>
  </p:cSld>
  <p:clrMapOvr>
    <a:masterClrMapping/>
  </p:clrMapOvr>
  <p:transition/>
</p:sld>
</file>

<file path=ppt/theme/theme1.xml><?xml version="1.0" encoding="utf-8"?>
<a:theme xmlns:a="http://schemas.openxmlformats.org/drawingml/2006/main" name="180807, Kompetenceudvikling 16-9-format ny">
  <a:themeElements>
    <a:clrScheme name="rådgiving">
      <a:dk1>
        <a:srgbClr val="000000"/>
      </a:dk1>
      <a:lt1>
        <a:srgbClr val="FFFFFF"/>
      </a:lt1>
      <a:dk2>
        <a:srgbClr val="000000"/>
      </a:dk2>
      <a:lt2>
        <a:srgbClr val="FFFFFF"/>
      </a:lt2>
      <a:accent1>
        <a:srgbClr val="B4C236"/>
      </a:accent1>
      <a:accent2>
        <a:srgbClr val="C4CD5E"/>
      </a:accent2>
      <a:accent3>
        <a:srgbClr val="D3DA89"/>
      </a:accent3>
      <a:accent4>
        <a:srgbClr val="E2E6B3"/>
      </a:accent4>
      <a:accent5>
        <a:srgbClr val="F1F3DA"/>
      </a:accent5>
      <a:accent6>
        <a:srgbClr val="F8F9ED"/>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fL - Kurser">
  <a:themeElements>
    <a:clrScheme name="Kurser">
      <a:dk1>
        <a:srgbClr val="000000"/>
      </a:dk1>
      <a:lt1>
        <a:srgbClr val="FFFFFF"/>
      </a:lt1>
      <a:dk2>
        <a:srgbClr val="000000"/>
      </a:dk2>
      <a:lt2>
        <a:srgbClr val="FFFFFF"/>
      </a:lt2>
      <a:accent1>
        <a:srgbClr val="0090D1"/>
      </a:accent1>
      <a:accent2>
        <a:srgbClr val="4BA2DB"/>
      </a:accent2>
      <a:accent3>
        <a:srgbClr val="81B9E5"/>
      </a:accent3>
      <a:accent4>
        <a:srgbClr val="AFD0EF"/>
      </a:accent4>
      <a:accent5>
        <a:srgbClr val="D9E8F7"/>
      </a:accent5>
      <a:accent6>
        <a:srgbClr val="ECF3FB"/>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fL_HR Jura/HR">
  <a:themeElements>
    <a:clrScheme name="HR Jura/HR">
      <a:dk1>
        <a:srgbClr val="000000"/>
      </a:dk1>
      <a:lt1>
        <a:srgbClr val="FFFFFF"/>
      </a:lt1>
      <a:dk2>
        <a:srgbClr val="000000"/>
      </a:dk2>
      <a:lt2>
        <a:srgbClr val="FFFFFF"/>
      </a:lt2>
      <a:accent1>
        <a:srgbClr val="655A8B"/>
      </a:accent1>
      <a:accent2>
        <a:srgbClr val="80759F"/>
      </a:accent2>
      <a:accent3>
        <a:srgbClr val="9D94B6"/>
      </a:accent3>
      <a:accent4>
        <a:srgbClr val="BCB7CF"/>
      </a:accent4>
      <a:accent5>
        <a:srgbClr val="DDDAE7"/>
      </a:accent5>
      <a:accent6>
        <a:srgbClr val="EEECF3"/>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CfL - Kurser">
  <a:themeElements>
    <a:clrScheme name="Brugerdefineret 5">
      <a:dk1>
        <a:srgbClr val="000000"/>
      </a:dk1>
      <a:lt1>
        <a:srgbClr val="FFFFFF"/>
      </a:lt1>
      <a:dk2>
        <a:srgbClr val="000000"/>
      </a:dk2>
      <a:lt2>
        <a:srgbClr val="FFFFFF"/>
      </a:lt2>
      <a:accent1>
        <a:srgbClr val="433C53"/>
      </a:accent1>
      <a:accent2>
        <a:srgbClr val="585666"/>
      </a:accent2>
      <a:accent3>
        <a:srgbClr val="73717E"/>
      </a:accent3>
      <a:accent4>
        <a:srgbClr val="9B9AA2"/>
      </a:accent4>
      <a:accent5>
        <a:srgbClr val="C4C3C7"/>
      </a:accent5>
      <a:accent6>
        <a:srgbClr val="FFFFFF"/>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180807, Kompetenceudvikling 16-9-format ny</Template>
  <TotalTime>1185</TotalTime>
  <Words>9711</Words>
  <Application>Microsoft Office PowerPoint</Application>
  <PresentationFormat>Skærmshow (16:9)</PresentationFormat>
  <Paragraphs>1918</Paragraphs>
  <Slides>163</Slides>
  <Notes>111</Notes>
  <HiddenSlides>1</HiddenSlides>
  <MMClips>0</MMClips>
  <ScaleCrop>false</ScaleCrop>
  <HeadingPairs>
    <vt:vector size="8" baseType="variant">
      <vt:variant>
        <vt:lpstr>Benyttede skrifttyper</vt:lpstr>
      </vt:variant>
      <vt:variant>
        <vt:i4>8</vt:i4>
      </vt:variant>
      <vt:variant>
        <vt:lpstr>Tema</vt:lpstr>
      </vt:variant>
      <vt:variant>
        <vt:i4>4</vt:i4>
      </vt:variant>
      <vt:variant>
        <vt:lpstr>Integrerede OLE-servere</vt:lpstr>
      </vt:variant>
      <vt:variant>
        <vt:i4>1</vt:i4>
      </vt:variant>
      <vt:variant>
        <vt:lpstr>Slidetitler</vt:lpstr>
      </vt:variant>
      <vt:variant>
        <vt:i4>163</vt:i4>
      </vt:variant>
    </vt:vector>
  </HeadingPairs>
  <TitlesOfParts>
    <vt:vector size="176" baseType="lpstr">
      <vt:lpstr>Arial</vt:lpstr>
      <vt:lpstr>Arial Narrow</vt:lpstr>
      <vt:lpstr>Blackadder ITC</vt:lpstr>
      <vt:lpstr>Calibri</vt:lpstr>
      <vt:lpstr>Gill Sans</vt:lpstr>
      <vt:lpstr>Times New Roman</vt:lpstr>
      <vt:lpstr>Verdana</vt:lpstr>
      <vt:lpstr>Wingdings</vt:lpstr>
      <vt:lpstr>180807, Kompetenceudvikling 16-9-format ny</vt:lpstr>
      <vt:lpstr>CfL - Kurser</vt:lpstr>
      <vt:lpstr>CfL_HR Jura/HR</vt:lpstr>
      <vt:lpstr>1_CfL - Kurser</vt:lpstr>
      <vt:lpstr>Bitmap Image</vt:lpstr>
      <vt:lpstr>Velkommen til modul 1  </vt:lpstr>
      <vt:lpstr>PowerPoint-præsentation</vt:lpstr>
      <vt:lpstr>PowerPoint-præsentation</vt:lpstr>
      <vt:lpstr>PowerPoint-præsentation</vt:lpstr>
      <vt:lpstr>Introduktion til forløbet</vt:lpstr>
      <vt:lpstr>  Formål</vt:lpstr>
      <vt:lpstr> Kursusform</vt:lpstr>
      <vt:lpstr>  Modul 1: Udvikling af ledergrupper</vt:lpstr>
      <vt:lpstr>  Modul 2: Udvikling af ledergrupper</vt:lpstr>
      <vt:lpstr>Spillereglerne på forløbet</vt:lpstr>
      <vt:lpstr>Præsentationsrunde - Hvem er du?</vt:lpstr>
      <vt:lpstr>De kritiske transitioner, som ledere skal passere op gennem Leadership Pipeline</vt:lpstr>
      <vt:lpstr>Tillæring af ny adfærd og aflæring af gammel adfærd inden for tre områder: </vt:lpstr>
      <vt:lpstr>Niveau 2: Ledelse af ledere</vt:lpstr>
      <vt:lpstr>Typiske faresignaler, når transitionen til leder af ledere ikke er lykkedes:  </vt:lpstr>
      <vt:lpstr>Ledergruppers arbejde og effektivitet</vt:lpstr>
      <vt:lpstr>PowerPoint-præsentation</vt:lpstr>
      <vt:lpstr>Overordnet  vurdering af ledergruppen </vt:lpstr>
      <vt:lpstr>Oversigt over resultater for  overordnede områder</vt:lpstr>
      <vt:lpstr>De overordnede områders vigtighed  og vurdering Deltagernes vurderede vigtighed af områder for  at sikre ledergruppens samarbejde og præstation</vt:lpstr>
      <vt:lpstr>Oversigt overordnede områder  – Leder eller medlem af ledergruppen</vt:lpstr>
      <vt:lpstr>7 anbefalinger til  udvikling ledergruppen </vt:lpstr>
      <vt:lpstr>Hvorfor arbejde med at blive et ledelsesteam – at teame op i ledergruppen?</vt:lpstr>
      <vt:lpstr>Gruppedefinition</vt:lpstr>
      <vt:lpstr>Hvad karakteriserer et team?</vt:lpstr>
      <vt:lpstr>Hvad er et team?</vt:lpstr>
      <vt:lpstr>Teamledelse</vt:lpstr>
      <vt:lpstr>The Aristole Project</vt:lpstr>
      <vt:lpstr>Teaming – at teame</vt:lpstr>
      <vt:lpstr>Øvelse i makkerpar</vt:lpstr>
      <vt:lpstr>Lederteamets fundament</vt:lpstr>
      <vt:lpstr>Formålet med Team Charter</vt:lpstr>
      <vt:lpstr>Samarbejdskontrakten </vt:lpstr>
      <vt:lpstr>Samarbejdskontrakten  Lederens guide</vt:lpstr>
      <vt:lpstr>Trin 1: Hvordan forbereder jeg mine teammedlemmer til kick-off?</vt:lpstr>
      <vt:lpstr>Trin 1 (hjemmearbejde): Forbered en personlig præsentation</vt:lpstr>
      <vt:lpstr>Trin 2: Hvordan fastlægger jeg rammerne og præsenterer mine egne ambitioner og visioner for dette team?  Formål, agenda, lederens vision</vt:lpstr>
      <vt:lpstr>Trin 2: Rammesætning </vt:lpstr>
      <vt:lpstr>Trin 2: Rammesætning </vt:lpstr>
      <vt:lpstr>Trin 2: Rammesætning</vt:lpstr>
      <vt:lpstr>Din vision</vt:lpstr>
      <vt:lpstr>Trin 3: Hvordan får jeg folk til at dele deres tanker og personlige præferencer i forbindelse med kick-off? </vt:lpstr>
      <vt:lpstr>Trin 3: Personlig præsentation</vt:lpstr>
      <vt:lpstr>Trin 4: Hvordan fastlægger vi effektivt en fælles retning? </vt:lpstr>
      <vt:lpstr>Trin 4: Teamets retning Spørgsmål til gruppearbejde to og to</vt:lpstr>
      <vt:lpstr>Trin 4: Teamets retning</vt:lpstr>
      <vt:lpstr>STEP 5: Hvordan samstemmer vi vores forventninger til vores samarbejde?  </vt:lpstr>
      <vt:lpstr>Trin 5: Teamets alignment  spørgsmål til gruppearbejde</vt:lpstr>
      <vt:lpstr>Trin 5: Teamets alignment</vt:lpstr>
      <vt:lpstr>Trin 6: Hvordan forbedrer vi engagementet og team spirit i teamet? </vt:lpstr>
      <vt:lpstr>Trin 6: Teamets engagement  spørgsmål til gruppearbejde</vt:lpstr>
      <vt:lpstr>Teamets engagement</vt:lpstr>
      <vt:lpstr>Trin 7: Hvordan skaber vi overblik over teamets grundlag og aftaler?</vt:lpstr>
      <vt:lpstr>Samarbejdskontrakten Opsummering</vt:lpstr>
      <vt:lpstr>PowerPoint-præsentation</vt:lpstr>
      <vt:lpstr>Velkommen til dag 2</vt:lpstr>
      <vt:lpstr>Tanker siden i går?</vt:lpstr>
      <vt:lpstr>Introduktion til Jungs Typeindeks - JTI</vt:lpstr>
      <vt:lpstr>JTI – Jungiansk typeindeks  </vt:lpstr>
      <vt:lpstr>Formål og udbytte</vt:lpstr>
      <vt:lpstr>Typologi – hvad er det?</vt:lpstr>
      <vt:lpstr>Hvorfor bruge JTI?</vt:lpstr>
      <vt:lpstr>Værd at huske vedrørende typer</vt:lpstr>
      <vt:lpstr>Det bedste du kan gøre er….. </vt:lpstr>
      <vt:lpstr>Naturlig præference vs. Tillært kompetence?</vt:lpstr>
      <vt:lpstr>Jeg troede, at jeg måske ... (Radiserne)</vt:lpstr>
      <vt:lpstr>Naturlig præference vs. Tillært kompetence?</vt:lpstr>
      <vt:lpstr>Hvad handler JTI om?</vt:lpstr>
      <vt:lpstr>De fire dimensioner</vt:lpstr>
      <vt:lpstr>Arbejdsproces</vt:lpstr>
      <vt:lpstr>Øvelse: Talking sticks</vt:lpstr>
      <vt:lpstr>Talking sticks</vt:lpstr>
      <vt:lpstr>Energi/Indstilling </vt:lpstr>
      <vt:lpstr>Indstilling</vt:lpstr>
      <vt:lpstr>PowerPoint-præsentation</vt:lpstr>
      <vt:lpstr>PowerPoint-præsentation</vt:lpstr>
      <vt:lpstr>PowerPoint-præsentation</vt:lpstr>
      <vt:lpstr>Sæt et kryds på E-I dimensionen</vt:lpstr>
      <vt:lpstr>PowerPoint-præsentation</vt:lpstr>
      <vt:lpstr>Forskellige præferencer – et eksempel</vt:lpstr>
      <vt:lpstr>Øvelse: Hvad er der sket? </vt:lpstr>
      <vt:lpstr>Hvad er der sket? (S-N)</vt:lpstr>
      <vt:lpstr>Information/opfatte</vt:lpstr>
      <vt:lpstr>Opfattefunktionerne</vt:lpstr>
      <vt:lpstr>PowerPoint-præsentation</vt:lpstr>
      <vt:lpstr>PowerPoint-præsentation</vt:lpstr>
      <vt:lpstr>PowerPoint-præsentation</vt:lpstr>
      <vt:lpstr>Sæt et kryds på S-N dimensionen</vt:lpstr>
      <vt:lpstr>Magisk tæppe</vt:lpstr>
      <vt:lpstr>P-pladsen</vt:lpstr>
      <vt:lpstr>P-pladsen (T-F)</vt:lpstr>
      <vt:lpstr>Vurdering/beslutninger</vt:lpstr>
      <vt:lpstr>I JTI-sammenhæng er FØLE  en vurderingsmetode</vt:lpstr>
      <vt:lpstr>PowerPoint-præsentation</vt:lpstr>
      <vt:lpstr>Vurderefunktionerne</vt:lpstr>
      <vt:lpstr>PowerPoint-præsentation</vt:lpstr>
      <vt:lpstr>PowerPoint-præsentation</vt:lpstr>
      <vt:lpstr>PowerPoint-præsentation</vt:lpstr>
      <vt:lpstr>Sæt et kryds på T-F dimensionen</vt:lpstr>
      <vt:lpstr>Forskellige præferencer – et eksempel</vt:lpstr>
      <vt:lpstr>Orientering/ Livsstil </vt:lpstr>
      <vt:lpstr>Orientering</vt:lpstr>
      <vt:lpstr>PowerPoint-præsentation</vt:lpstr>
      <vt:lpstr>PowerPoint-præsentation</vt:lpstr>
      <vt:lpstr>PowerPoint-præsentation</vt:lpstr>
      <vt:lpstr>Forskellige arbejdsprocesser</vt:lpstr>
      <vt:lpstr>Sæt et kryds på J-P dimensionen</vt:lpstr>
      <vt:lpstr>Hi and Louis </vt:lpstr>
      <vt:lpstr>Den rette stemning</vt:lpstr>
      <vt:lpstr>Udlevering af profil</vt:lpstr>
      <vt:lpstr>Individuel afklaring og reflektion</vt:lpstr>
      <vt:lpstr>PowerPoint-præsentation</vt:lpstr>
      <vt:lpstr>Focus</vt:lpstr>
      <vt:lpstr>Fire lederstile</vt:lpstr>
      <vt:lpstr>Balanceret brug af præferencer</vt:lpstr>
      <vt:lpstr>JTI BØNNER</vt:lpstr>
      <vt:lpstr>Problemløsning i et team Z-modellen</vt:lpstr>
      <vt:lpstr>Opfattelse og Vurderingsstil </vt:lpstr>
      <vt:lpstr>Problemløsning i et team</vt:lpstr>
      <vt:lpstr>PowerPoint-præsentation</vt:lpstr>
      <vt:lpstr>Eksempel - ENTJ</vt:lpstr>
      <vt:lpstr>Teamets aktivitetskode i praksis</vt:lpstr>
      <vt:lpstr>PowerPoint-præsentation</vt:lpstr>
      <vt:lpstr>Lederteamets udviklingsfaser</vt:lpstr>
      <vt:lpstr>Fremdrift og afdrift</vt:lpstr>
      <vt:lpstr>Teamudvikling (Schütz/Anders Risling)</vt:lpstr>
      <vt:lpstr>Første fase: Inde- ude</vt:lpstr>
      <vt:lpstr>Honeymoon</vt:lpstr>
      <vt:lpstr>Anden fase: Oppe-nede</vt:lpstr>
      <vt:lpstr>Hybris</vt:lpstr>
      <vt:lpstr>Tredje fase: Tillid og åbenhed</vt:lpstr>
      <vt:lpstr>Sorg</vt:lpstr>
      <vt:lpstr>PowerPoint-præsentation</vt:lpstr>
      <vt:lpstr>Analyseopgave</vt:lpstr>
      <vt:lpstr>Psykologisk tryghed</vt:lpstr>
      <vt:lpstr>PowerPoint-præsentation</vt:lpstr>
      <vt:lpstr>PowerPoint-præsentation</vt:lpstr>
      <vt:lpstr>PowerPoint-præsentation</vt:lpstr>
      <vt:lpstr>Groupthink</vt:lpstr>
      <vt:lpstr>Harvard Business School - Hospitalstesten</vt:lpstr>
      <vt:lpstr>Definition</vt:lpstr>
      <vt:lpstr>Interpersonelle risici – selvbeskyttende adfærd</vt:lpstr>
      <vt:lpstr>Gå sammen to-og-to Hvordan opleves det?</vt:lpstr>
      <vt:lpstr>PowerPoint-præsentation</vt:lpstr>
      <vt:lpstr>Psykologisk tryghed i dit team (Kilde, Google Aristoteles project)</vt:lpstr>
      <vt:lpstr>Høj psykologisk tryghed</vt:lpstr>
      <vt:lpstr>Psykologisk tryghed/sikkerhed</vt:lpstr>
      <vt:lpstr>PowerPoint-præsentation</vt:lpstr>
      <vt:lpstr>Hvad psykologisk tryghed ikke er </vt:lpstr>
      <vt:lpstr>Katalog til inspiration - Byg psykologisk tryghed: Hvad gør i? Hvilke erfaringer har du der bidrager?    </vt:lpstr>
      <vt:lpstr>PowerPoint-præsentation</vt:lpstr>
      <vt:lpstr>PowerPoint-præsentation</vt:lpstr>
      <vt:lpstr>PowerPoint-præsentation</vt:lpstr>
      <vt:lpstr>2. + 3. Invitér til deltagelse &amp; Anerkend input  </vt:lpstr>
      <vt:lpstr>Nysgerrig for mere – et sted at starte</vt:lpstr>
      <vt:lpstr>PowerPoint-præsentation</vt:lpstr>
      <vt:lpstr>Hvorfor er det vigtigt?</vt:lpstr>
      <vt:lpstr>Noter på flips…</vt:lpstr>
      <vt:lpstr>Lederens tillidselementer</vt:lpstr>
      <vt:lpstr>Flere tillidsskabende adfærdsmønstre</vt:lpstr>
      <vt:lpstr>Hjemmeopgave til modul 2</vt:lpstr>
      <vt:lpstr>På gensyn på modul 2!</vt:lpstr>
      <vt:lpstr>PowerPoint-præsentation</vt:lpstr>
    </vt:vector>
  </TitlesOfParts>
  <Company>Center For Ledelse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modul 1</dc:title>
  <dc:creator>Anja Neiiendam</dc:creator>
  <cp:lastModifiedBy>Henrik Graungaard</cp:lastModifiedBy>
  <cp:revision>39</cp:revision>
  <cp:lastPrinted>2022-03-08T15:39:45Z</cp:lastPrinted>
  <dcterms:created xsi:type="dcterms:W3CDTF">2021-02-19T14:29:44Z</dcterms:created>
  <dcterms:modified xsi:type="dcterms:W3CDTF">2022-11-08T15:37:32Z</dcterms:modified>
</cp:coreProperties>
</file>