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9C"/>
    <a:srgbClr val="F6A800"/>
    <a:srgbClr val="556D7E"/>
    <a:srgbClr val="005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647" y="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44AC4C-79CB-EEEB-5F50-3AB02ABA8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5F13048-FF45-F741-EAA9-C4F5C91F6F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D99986C-3F7D-CA3D-1725-C09616B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0CECDC-E0CD-A8AD-CC7F-E006E088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F305141-0343-A9FC-6285-CA089D4B2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998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F669C8-4C37-6014-DDEA-146CA6E18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9DFB15B-5E70-9456-A0D4-07753B6A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F9227A-25F7-686C-1733-BFD6786B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AF729B4-C673-01A0-5ED4-27BE64059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17C253-913D-DEDA-60A3-065AA33C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967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43B6443-0261-D16E-81CE-393B265BE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EC6B265-22AF-D828-3E4C-94F7A5DB56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6D83256-1B67-B46F-02FC-119EFF43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7B1FC7-046C-5408-BC5C-32FD3929A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7FCB94E-9EE0-384A-55E0-6A4DCD25C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39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86808F-ACF1-5FE2-D5E2-8A2F0E5C5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8021FB-0960-C8E2-CEE6-936DBD68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BF6292-0F0B-0FC0-4D3D-5731847E5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08CAA27-6D47-25E1-63C6-585C801A9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7AFF3B9-7507-E41E-BA8F-6346398D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7342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828BFB-7AB6-7BA4-78FF-8D084E9AD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0DD5BAA5-080F-8BBE-6715-330724583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A5250A-F771-FC51-6ED6-28A99A0C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A351B4-4551-71B9-CCC0-F1F54E4FD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66E9D60-F8DC-B9A0-B1E6-82D22F3DC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34707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D52FB7-1DE8-299A-F1F0-F61A62D93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B98A7E-5362-1D3D-15D7-55A706FA0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2ABC5A4-A1A4-4364-6A7A-E8D93D700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A4BAE67-70E6-3CA8-7BD1-4A808585D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2B98842-CAB2-7B4C-4158-5BDDC1687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4C9B3EA-C97B-6599-59D9-EA315F60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6591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AC001F-EAF3-2540-84FC-439A8A54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B3BC90-487B-7E5E-0BCF-C1A92018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25CA9A-4875-0704-9586-5BFC22443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35A72F2-88BC-8600-4D11-AD0376409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D33F872-4520-6FCE-E828-0580F3DAC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4B5E670-CF57-72C1-4B56-B319F94B5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4CF81D3-6E96-F2BC-36CA-439BE53EB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6823020-3923-58B9-D518-22E152608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58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F1D817-776A-9B67-FAB1-7F0AAFBE5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0272CEA-768F-57FC-BFE5-7B498F178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DA8DB0A4-F83E-0540-6615-ECEFCD6FE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561810-0598-6448-45C6-03F0A909D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088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DE42277-D364-A641-B074-438989533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61E2311-F56F-0BC3-CA5A-EB6A323B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46DD650-EEA1-5F0B-844B-963244799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0745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E12B18-0C6B-B732-A398-AFAF4FE6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E679578-03EA-E802-503C-47B20C0C1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85C6223-4C17-7810-3900-409CC48905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7ECD8E6-B4BE-6727-C8A3-F5E47ABF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8BDCC0-EE99-E500-2158-82E306724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B20BB41-D03A-50F4-2D42-190087D67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931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D57763-977E-FD25-374B-CAC1A7A9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7A62B57F-2E42-569F-AEF7-7927F72A4E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4ABAE220-5616-FE08-E2F2-7784D062A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12E81EE-042B-A5C2-F630-70E9CB89C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408D7A8-C1FC-0F95-9FF0-836054249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D0C8550-8F81-7EBF-116B-AF152310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04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F785C72-5886-25D2-8F32-FCE26FF49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370A7B8-7D9C-41C9-1742-F3D60C2EC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AEC9A94-6C15-DCB1-DE45-0B4EBB37FA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EDE1F2-0C19-4438-9F2E-04B7D23D244D}" type="datetimeFigureOut">
              <a:rPr lang="da-DK" smtClean="0"/>
              <a:t>27-05-2025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3DA3A2-3926-DF4C-DCEB-B623CA9333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AC1589B-7D36-E4A1-D96A-EDFD03AD33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025A16-2B44-455F-9228-657B0E2019F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7393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8BF3E-B22E-6E59-697B-724F68087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FC8EE62B-D936-8C79-EC1D-DF0B99081618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82B84B9D-DA29-B791-00A1-BDB0732371C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85977A75-CB4C-59E0-4B32-D79F0A041051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420C34AD-E1D3-C483-9704-71B9198D65F6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57AB619-A774-791D-F0F1-E49DFB899740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8320A4DB-D32F-C3A1-E966-E7F9312304D1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4B12F822-92E9-DDB8-28AF-14BE8899E8F5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400" b="1" dirty="0">
                <a:solidFill>
                  <a:schemeClr val="tx1"/>
                </a:solidFill>
              </a:rPr>
              <a:t>TILTRÆKNING: EMPLOYER BRANDING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F2A4F489-FD3C-C4C4-4733-CEC13C0EC7B2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medarbejderanmeldelser og sociale medier for at identificere styrker og svagheder i </a:t>
            </a:r>
            <a:r>
              <a:rPr lang="da-DK" dirty="0" err="1">
                <a:solidFill>
                  <a:schemeClr val="tx1"/>
                </a:solidFill>
              </a:rPr>
              <a:t>employer</a:t>
            </a:r>
            <a:r>
              <a:rPr lang="da-DK" dirty="0">
                <a:solidFill>
                  <a:schemeClr val="tx1"/>
                </a:solidFill>
              </a:rPr>
              <a:t> brandet.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842153DF-EBB7-04AF-430C-6FB5A75D9E70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engagerende </a:t>
            </a:r>
            <a:r>
              <a:rPr lang="da-DK" dirty="0" err="1">
                <a:solidFill>
                  <a:schemeClr val="tx1"/>
                </a:solidFill>
              </a:rPr>
              <a:t>employer</a:t>
            </a:r>
            <a:r>
              <a:rPr lang="da-DK" dirty="0">
                <a:solidFill>
                  <a:schemeClr val="tx1"/>
                </a:solidFill>
              </a:rPr>
              <a:t> branding-indhold som artikler, stillingsopslag og medarbejderportrætter målrettet forskellige målgrupper.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FE216723-71AB-7941-2284-460A1A53A0CD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personaliserede jobannoncer og </a:t>
            </a:r>
            <a:r>
              <a:rPr lang="da-DK" dirty="0" err="1">
                <a:solidFill>
                  <a:schemeClr val="tx1"/>
                </a:solidFill>
              </a:rPr>
              <a:t>employer</a:t>
            </a:r>
            <a:r>
              <a:rPr lang="da-DK" dirty="0">
                <a:solidFill>
                  <a:schemeClr val="tx1"/>
                </a:solidFill>
              </a:rPr>
              <a:t> branding-budskaber baseret på kandidatens onlineadfærd og præferencer.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FCF5D2F-CF2A-72E1-B733-1785ED878A7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udsendelsen af </a:t>
            </a:r>
            <a:r>
              <a:rPr lang="da-DK" dirty="0" err="1">
                <a:solidFill>
                  <a:schemeClr val="tx1"/>
                </a:solidFill>
              </a:rPr>
              <a:t>employer</a:t>
            </a:r>
            <a:r>
              <a:rPr lang="da-DK" dirty="0">
                <a:solidFill>
                  <a:schemeClr val="tx1"/>
                </a:solidFill>
              </a:rPr>
              <a:t> branding-kampagner på tværs af platforme og måle deres effekt i realtid.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6BE60529-7AAF-E579-F8EB-050774A1556C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fungere som </a:t>
            </a:r>
            <a:r>
              <a:rPr lang="da-DK" dirty="0" err="1">
                <a:solidFill>
                  <a:schemeClr val="tx1"/>
                </a:solidFill>
              </a:rPr>
              <a:t>chatbot</a:t>
            </a:r>
            <a:r>
              <a:rPr lang="da-DK" dirty="0">
                <a:solidFill>
                  <a:schemeClr val="tx1"/>
                </a:solidFill>
              </a:rPr>
              <a:t>, der i realtid svarer på spørgsmål om virksomhedens kultur, værdier og arbejdsmiljø til potentielle kandidater.</a:t>
            </a:r>
          </a:p>
        </p:txBody>
      </p:sp>
    </p:spTree>
    <p:extLst>
      <p:ext uri="{BB962C8B-B14F-4D97-AF65-F5344CB8AC3E}">
        <p14:creationId xmlns:p14="http://schemas.microsoft.com/office/powerpoint/2010/main" val="647295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CF09F-EB25-4838-E836-BA4A850DA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8C92E9C2-A25A-8C94-93D6-7E12B476108E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528DE28B-29D0-31BD-B0C6-FCA212298199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62ED7AE6-1DAE-6A9D-DAAC-974849F30103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A01B586B-2815-253B-8A2F-02D71976D482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E01B23DF-2C85-151E-8907-F59776025FE0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CE710159-9487-C9A0-CF8B-8078FB359ECC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0E92366E-3281-7276-D333-A147511AE2F8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200" b="1" dirty="0">
                <a:solidFill>
                  <a:schemeClr val="tx1"/>
                </a:solidFill>
              </a:rPr>
              <a:t>TILTRÆKNING: REKRUTTERINGSKANAL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678E9B18-5EEE-2CF9-2FDE-6A939CCE5AFD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hvilke rekrutteringskanaler der giver bedst match mellem kandidatprofil og succes i jobbet.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DDCBABFF-6FD0-5BC9-D696-89E5FA63DB0B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tilpassede annoncer og budskaber til forskellige kanaler og kandidatprofiler.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C170DCF3-0D8B-BBA1-2E99-9F10AF1F3E4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den mest effektive kanal til at nå specifikke kandidattyper baseret på historiske data.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4A77F289-8244-400E-4626-D615A2D4F574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og optimere publicering af jobopslag på tværs af platforme og målgrupper.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A0A2CFFE-3BD5-40AC-165A-6AA4DA4F0091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guide rekrutteringsmedarbejdere i valg og brug af nye og nicheprægede kanaler i realtid.</a:t>
            </a:r>
          </a:p>
        </p:txBody>
      </p:sp>
    </p:spTree>
    <p:extLst>
      <p:ext uri="{BB962C8B-B14F-4D97-AF65-F5344CB8AC3E}">
        <p14:creationId xmlns:p14="http://schemas.microsoft.com/office/powerpoint/2010/main" val="2478565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B5A2B-B629-CCC0-A5EF-31EF65824C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DA9DD48C-8361-FA40-4E1F-FA4E78359A64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AABBDFC9-4C99-DC59-A587-5A3F78775B4F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D233A021-4581-3DF3-CEB7-51E907DDEF4B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4B7C104D-D2F3-A1AB-BCA6-66ADA44D7919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717AA3F-6B82-1AF4-712C-D4E6A2F8C45A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94419C69-1F20-1240-2E1B-E51C0BA1AAC2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5558B2EC-0414-7470-D7AD-B2FBAB067BA7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5200" b="1" dirty="0">
                <a:solidFill>
                  <a:schemeClr val="tx1"/>
                </a:solidFill>
              </a:rPr>
              <a:t>TILTRÆKNING: DIVERSITET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207E992B-BB69-203F-418B-A8210E46D47F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ansøgerdata for at identificere bias og mønstre i, hvem der tiltrækkes af eksisterende rekrutteringsmateriale.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BEB030FA-BA0E-15C7-0CE0-CDF206B4BB0C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skrive inkluderende jobopslag og visuelle materialer, der appellerer bredt og undgår ekskluderende sprog.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EC806781-E9D1-D18C-0E27-28C62089015A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 kanalvalg og budskaber, der bedst rammer forskellige målgrupper ud fra demografisk og adfærdsmæssig data.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15DAD391-791D-9C16-5B7C-807B4CB9157D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sikre, at diversitetsfremmende annoncer målrettes og tilpasses i realtid på tværs af platforme.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2E79B55-79CC-B7E6-AF7F-DD0936D68161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rådgive HR i brug af inkluderende rekrutteringsstrategier og give forslag til forbedringer på baggrund af eksisterende praksis.</a:t>
            </a:r>
          </a:p>
        </p:txBody>
      </p:sp>
    </p:spTree>
    <p:extLst>
      <p:ext uri="{BB962C8B-B14F-4D97-AF65-F5344CB8AC3E}">
        <p14:creationId xmlns:p14="http://schemas.microsoft.com/office/powerpoint/2010/main" val="369805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B4C39-CDB8-ADEF-41D6-7D42BE319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3AD387F2-7004-D5E6-AB1F-0EDA4C489C42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F2185F67-835C-C552-6FE2-D89210C99B3E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4A7C1662-251C-CEB1-3BC9-71BAE090AF97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3B4BAF60-A2A1-43C2-D186-34C706402A53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7F03A881-837E-F68B-AAA7-3F3B19C579CA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E2B29AC0-A816-3ED7-F20B-00F1B6B10A06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CB4EA0D5-CEF3-AFCD-BBCB-8188D45A647C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000" b="1" dirty="0">
                <a:solidFill>
                  <a:schemeClr val="tx1"/>
                </a:solidFill>
              </a:rPr>
              <a:t>TILTRÆKNING: REKRUTTERINGSOMKOSTNINGER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E7A59DA-F3D3-2AE1-6A7C-BE4BAB17F0B1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rekrutteringsforløb for at identificere flaskehalse og dyre processer.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5F02A243-D088-D13E-8710-08EE4A727CC2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hurtigt producere jobopslag, kandidatbeskrivelser og kommunikationsmateriale og dermed spare tid.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DD568F3B-62B0-DBC9-C013-6DA5616D7DC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 AI kan foreslå de mest omkostningseffektive rekrutteringsstrategier baseret på tidligere resultater og kontekst.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B597576F-D9A8-DAEB-1EDA-82BE9D4E6ABF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automatisere screening, udsendelse af svar og planlægning af samtaler, hvilket reducerer manuelle ressourcer.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D0B64E5E-98CA-6650-41C8-CD435F1DEABB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støtte rekrutteringsansvarlige med beslutninger og forslag i realtid og dermed mindske spildtid i processen.</a:t>
            </a:r>
          </a:p>
        </p:txBody>
      </p:sp>
    </p:spTree>
    <p:extLst>
      <p:ext uri="{BB962C8B-B14F-4D97-AF65-F5344CB8AC3E}">
        <p14:creationId xmlns:p14="http://schemas.microsoft.com/office/powerpoint/2010/main" val="257484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2CF8B-AECE-A0CE-0BA6-6BA5EDCE9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A5178681-4796-A01F-BF0E-7574FDBF0206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1D7D92F3-C6EC-1BD5-BEA9-FCDC31DAC665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A1A90568-46B5-4630-15C7-F8D1302D781B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5353F13C-2703-6DC1-ED2D-3CD35174836F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6BAFFE31-4490-9CE3-6581-BA627A4C903F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797EBD16-8038-03A9-1E85-7A769DA56A20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4F60356C-BA6C-8384-4B40-70A962D398D4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TILTRÆKNING: KANDIDATOPLEVELSEN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8830FD40-1DB9-DFC4-0AE3-0090F2852A6C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analysere kandidatfeedback og identificere forbedringspunkter i rekrutteringsoplevelsen.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1CCD71CB-97DE-5994-DF36-FA4031AB5CC8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personlige og imødekommende mails, beskeder og onboarding-materiale til kandidater.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38C7C4F8-A6D5-FE3A-EBF7-DBE6EF4EE878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tilpasse kommunikationen og forløbet efter kandidatens præferencer, tempo og tidligere interaktioner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3967D87E-9C96-D367-B8E8-C330428756E0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sikre hurtig og konsistent opfølgning på ansøgninger, interviewaftaler og tilbagemeldinger.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FCC483FB-BEFD-99EB-8BBF-26E0FC043C8F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fungere som </a:t>
            </a:r>
            <a:r>
              <a:rPr lang="da-DK" dirty="0" err="1">
                <a:solidFill>
                  <a:schemeClr val="tx1"/>
                </a:solidFill>
              </a:rPr>
              <a:t>chatbot</a:t>
            </a:r>
            <a:r>
              <a:rPr lang="da-DK" dirty="0">
                <a:solidFill>
                  <a:schemeClr val="tx1"/>
                </a:solidFill>
              </a:rPr>
              <a:t>, der svarer på spørgsmål og guider kandidater trygt gennem hele processen.</a:t>
            </a:r>
          </a:p>
        </p:txBody>
      </p:sp>
    </p:spTree>
    <p:extLst>
      <p:ext uri="{BB962C8B-B14F-4D97-AF65-F5344CB8AC3E}">
        <p14:creationId xmlns:p14="http://schemas.microsoft.com/office/powerpoint/2010/main" val="4055535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0FE2E1-4555-4AEF-8EF2-A3C740BD6D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72862FE8-6B47-BF5A-5E6B-AD3F01796302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56DF94C0-98CE-E75E-4D8E-990BF8668DF2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F3704E77-6B51-D0EA-BA15-6A21EE75A94A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BB67D144-7FA1-87FB-58D4-508417AAA33C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04A1C5C2-5FE6-AC83-AC64-BA1FA011D1BB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DEE123D0-FB95-4286-6963-141F9A3796A3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7A41EE9-BA85-88C8-B239-0989D6C6FD20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TILTRÆKNING: ACCEPT AF JOBTILBUD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1514FAD-4986-F219-5727-BF300CE1D6BB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forudsige sandsynligheden for, at en kandidat accepterer et jobtilbud baseret på historik og adfærdsdata..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AFA73FF6-A1B2-821C-9257-F7371268682B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formulere overbevisende og personlige jobtilbud, der matcher kandidatens motivation og værdier.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9193929-0BDA-C36D-22E7-D1235D4FE386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anbefale, hvilke elementer i et tilbud (fx fleksibilitet, løn, udviklingsmuligheder) der bør fremhæves over for den enkelte kandidat.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0E7D8A9C-450F-2EEC-59B5-3EA6F7452452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styre og time kommunikation om jobtilbud, så kandidater føler sig prioriteret og hurtigt får svar.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D048374-6DA2-0D1D-9DAF-2BE4DA21554B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rådgive rekrutteringsansvarlige i realtid om, hvordan de bedst imødekommer kandidatens behov for at øge accept-raten.</a:t>
            </a:r>
          </a:p>
        </p:txBody>
      </p:sp>
    </p:spTree>
    <p:extLst>
      <p:ext uri="{BB962C8B-B14F-4D97-AF65-F5344CB8AC3E}">
        <p14:creationId xmlns:p14="http://schemas.microsoft.com/office/powerpoint/2010/main" val="250726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6AD959-DE9D-83C4-47E8-4B6E5AEBE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e 10">
            <a:extLst>
              <a:ext uri="{FF2B5EF4-FFF2-40B4-BE49-F238E27FC236}">
                <a16:creationId xmlns:a16="http://schemas.microsoft.com/office/drawing/2014/main" id="{4D55251C-1508-0EA0-D941-91484F37821C}"/>
              </a:ext>
            </a:extLst>
          </p:cNvPr>
          <p:cNvGrpSpPr/>
          <p:nvPr/>
        </p:nvGrpSpPr>
        <p:grpSpPr>
          <a:xfrm>
            <a:off x="0" y="1352550"/>
            <a:ext cx="12192000" cy="5505450"/>
            <a:chOff x="0" y="829841"/>
            <a:chExt cx="12192000" cy="6028159"/>
          </a:xfrm>
        </p:grpSpPr>
        <p:sp>
          <p:nvSpPr>
            <p:cNvPr id="2" name="Rektangel 1">
              <a:extLst>
                <a:ext uri="{FF2B5EF4-FFF2-40B4-BE49-F238E27FC236}">
                  <a16:creationId xmlns:a16="http://schemas.microsoft.com/office/drawing/2014/main" id="{F463D40E-B80E-0DE6-110C-7B2B0393BDC0}"/>
                </a:ext>
              </a:extLst>
            </p:cNvPr>
            <p:cNvSpPr/>
            <p:nvPr/>
          </p:nvSpPr>
          <p:spPr>
            <a:xfrm>
              <a:off x="0" y="829841"/>
              <a:ext cx="12192000" cy="12086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chemeClr val="tx1"/>
                  </a:solidFill>
                </a:rPr>
                <a:t> AI til analyse og beslutningstagning</a:t>
              </a:r>
            </a:p>
          </p:txBody>
        </p:sp>
        <p:sp>
          <p:nvSpPr>
            <p:cNvPr id="3" name="Rektangel 2">
              <a:extLst>
                <a:ext uri="{FF2B5EF4-FFF2-40B4-BE49-F238E27FC236}">
                  <a16:creationId xmlns:a16="http://schemas.microsoft.com/office/drawing/2014/main" id="{836D5535-C2C9-55C6-B6D5-E857AE960844}"/>
                </a:ext>
              </a:extLst>
            </p:cNvPr>
            <p:cNvSpPr/>
            <p:nvPr/>
          </p:nvSpPr>
          <p:spPr>
            <a:xfrm>
              <a:off x="0" y="2034347"/>
              <a:ext cx="12192000" cy="1208631"/>
            </a:xfrm>
            <a:prstGeom prst="rect">
              <a:avLst/>
            </a:prstGeom>
            <a:noFill/>
            <a:ln>
              <a:solidFill>
                <a:srgbClr val="00547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547A"/>
                  </a:solidFill>
                </a:rPr>
                <a:t> AI som indholdsskaber</a:t>
              </a:r>
            </a:p>
          </p:txBody>
        </p:sp>
        <p:sp>
          <p:nvSpPr>
            <p:cNvPr id="4" name="Rektangel 3">
              <a:extLst>
                <a:ext uri="{FF2B5EF4-FFF2-40B4-BE49-F238E27FC236}">
                  <a16:creationId xmlns:a16="http://schemas.microsoft.com/office/drawing/2014/main" id="{DBE475D7-74D5-325D-D1CA-B7013A6D28ED}"/>
                </a:ext>
              </a:extLst>
            </p:cNvPr>
            <p:cNvSpPr/>
            <p:nvPr/>
          </p:nvSpPr>
          <p:spPr>
            <a:xfrm>
              <a:off x="0" y="3236233"/>
              <a:ext cx="12192000" cy="1208631"/>
            </a:xfrm>
            <a:prstGeom prst="rect">
              <a:avLst/>
            </a:prstGeom>
            <a:noFill/>
            <a:ln>
              <a:solidFill>
                <a:srgbClr val="556D7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556D7E"/>
                  </a:solidFill>
                </a:rPr>
                <a:t> AI til personalisering og anbefaling</a:t>
              </a:r>
            </a:p>
          </p:txBody>
        </p:sp>
        <p:sp>
          <p:nvSpPr>
            <p:cNvPr id="5" name="Rektangel 4">
              <a:extLst>
                <a:ext uri="{FF2B5EF4-FFF2-40B4-BE49-F238E27FC236}">
                  <a16:creationId xmlns:a16="http://schemas.microsoft.com/office/drawing/2014/main" id="{D326DBD5-19E3-40AC-0630-8437294ABD79}"/>
                </a:ext>
              </a:extLst>
            </p:cNvPr>
            <p:cNvSpPr/>
            <p:nvPr/>
          </p:nvSpPr>
          <p:spPr>
            <a:xfrm>
              <a:off x="0" y="4440739"/>
              <a:ext cx="12192000" cy="1208631"/>
            </a:xfrm>
            <a:prstGeom prst="rect">
              <a:avLst/>
            </a:prstGeom>
            <a:noFill/>
            <a:ln>
              <a:solidFill>
                <a:srgbClr val="F6A8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F6A800"/>
                  </a:solidFill>
                </a:rPr>
                <a:t> AI til automatisering og orkestrering</a:t>
              </a:r>
            </a:p>
          </p:txBody>
        </p:sp>
        <p:sp>
          <p:nvSpPr>
            <p:cNvPr id="7" name="Rektangel 6">
              <a:extLst>
                <a:ext uri="{FF2B5EF4-FFF2-40B4-BE49-F238E27FC236}">
                  <a16:creationId xmlns:a16="http://schemas.microsoft.com/office/drawing/2014/main" id="{45859258-2564-8BC3-FE47-4EC52599B363}"/>
                </a:ext>
              </a:extLst>
            </p:cNvPr>
            <p:cNvSpPr/>
            <p:nvPr/>
          </p:nvSpPr>
          <p:spPr>
            <a:xfrm>
              <a:off x="0" y="5649369"/>
              <a:ext cx="12192000" cy="1208631"/>
            </a:xfrm>
            <a:prstGeom prst="rect">
              <a:avLst/>
            </a:prstGeom>
            <a:noFill/>
            <a:ln>
              <a:solidFill>
                <a:srgbClr val="00AC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a-DK" b="1" dirty="0">
                  <a:solidFill>
                    <a:srgbClr val="00AC9C"/>
                  </a:solidFill>
                </a:rPr>
                <a:t> AI som kognitiv assistent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C4AA40A4-9806-3FAD-0575-270872007E4C}"/>
              </a:ext>
            </a:extLst>
          </p:cNvPr>
          <p:cNvSpPr/>
          <p:nvPr/>
        </p:nvSpPr>
        <p:spPr>
          <a:xfrm>
            <a:off x="0" y="0"/>
            <a:ext cx="12192000" cy="1228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4800" b="1" dirty="0">
                <a:solidFill>
                  <a:schemeClr val="tx1"/>
                </a:solidFill>
              </a:rPr>
              <a:t>TILTRÆKNING: KANDIDATMATCH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C73B5E4-8926-FADC-F872-230C706922ED}"/>
              </a:ext>
            </a:extLst>
          </p:cNvPr>
          <p:cNvSpPr/>
          <p:nvPr/>
        </p:nvSpPr>
        <p:spPr>
          <a:xfrm>
            <a:off x="5657850" y="1352550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matche kandidater og stillinger ved at analysere CV’er, jobkrav og tidligere succesfulde matches.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BB2017E-5A32-0802-C9A2-0DF7777F1816}"/>
              </a:ext>
            </a:extLst>
          </p:cNvPr>
          <p:cNvSpPr/>
          <p:nvPr/>
        </p:nvSpPr>
        <p:spPr>
          <a:xfrm>
            <a:off x="5667375" y="244792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generere målrettede jobbeskrivelser, der tiltrækker profiler med høj matchscore.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505E4F6A-B739-1819-D72C-FEAAA22BEC60}"/>
              </a:ext>
            </a:extLst>
          </p:cNvPr>
          <p:cNvSpPr/>
          <p:nvPr/>
        </p:nvSpPr>
        <p:spPr>
          <a:xfrm>
            <a:off x="5686425" y="3572411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foreslå relevante stillinger til kandidater baseret på deres kompetencer, motivation og adfærd.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084D0019-11AA-BA35-194E-289F821B6A0A}"/>
              </a:ext>
            </a:extLst>
          </p:cNvPr>
          <p:cNvSpPr/>
          <p:nvPr/>
        </p:nvSpPr>
        <p:spPr>
          <a:xfrm>
            <a:off x="5695950" y="4667786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automatisk screene og rangere ansøgere efter match med jobprofilen og sende notifikationer til relevante kandidater.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87EFB146-78C7-2939-C4BD-0C4777E365EA}"/>
              </a:ext>
            </a:extLst>
          </p:cNvPr>
          <p:cNvSpPr/>
          <p:nvPr/>
        </p:nvSpPr>
        <p:spPr>
          <a:xfrm>
            <a:off x="5791200" y="5775365"/>
            <a:ext cx="6400800" cy="10939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>
                <a:solidFill>
                  <a:schemeClr val="tx1"/>
                </a:solidFill>
              </a:rPr>
              <a:t>AI kan assistere rekrutteringskonsulenter med realtidsvurderinger af, hvor godt en kandidat passer til en rolle – og hvorfor.</a:t>
            </a:r>
          </a:p>
        </p:txBody>
      </p:sp>
    </p:spTree>
    <p:extLst>
      <p:ext uri="{BB962C8B-B14F-4D97-AF65-F5344CB8AC3E}">
        <p14:creationId xmlns:p14="http://schemas.microsoft.com/office/powerpoint/2010/main" val="1557382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798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Harpelund</dc:creator>
  <cp:lastModifiedBy>Christian Harpelund</cp:lastModifiedBy>
  <cp:revision>1</cp:revision>
  <dcterms:created xsi:type="dcterms:W3CDTF">2025-05-27T20:34:01Z</dcterms:created>
  <dcterms:modified xsi:type="dcterms:W3CDTF">2025-05-27T20:53:36Z</dcterms:modified>
</cp:coreProperties>
</file>