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xml" ContentType="application/vnd.openxmlformats-officedocument.drawingml.chart+xml"/>
  <Override PartName="/ppt/notesSlides/notesSlide5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53.xml" ContentType="application/vnd.openxmlformats-officedocument.presentationml.notesSlide+xml"/>
  <Override PartName="/ppt/charts/chart10.xml" ContentType="application/vnd.openxmlformats-officedocument.drawingml.chart+xml"/>
  <Override PartName="/ppt/notesSlides/notesSlide54.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notesSlides/notesSlide55.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ppt/notesSlides/notesSlide56.xml" ContentType="application/vnd.openxmlformats-officedocument.presentationml.notesSlide+xml"/>
  <Override PartName="/ppt/charts/chart13.xml" ContentType="application/vnd.openxmlformats-officedocument.drawingml.chart+xml"/>
  <Override PartName="/ppt/theme/themeOverride3.xml" ContentType="application/vnd.openxmlformats-officedocument.themeOverride+xml"/>
  <Override PartName="/ppt/notesSlides/notesSlide57.xml" ContentType="application/vnd.openxmlformats-officedocument.presentationml.notesSlide+xml"/>
  <Override PartName="/ppt/charts/chart14.xml" ContentType="application/vnd.openxmlformats-officedocument.drawingml.chart+xml"/>
  <Override PartName="/ppt/theme/themeOverride4.xml" ContentType="application/vnd.openxmlformats-officedocument.themeOverride+xml"/>
  <Override PartName="/ppt/notesSlides/notesSlide58.xml" ContentType="application/vnd.openxmlformats-officedocument.presentationml.notesSlide+xml"/>
  <Override PartName="/ppt/charts/chart15.xml" ContentType="application/vnd.openxmlformats-officedocument.drawingml.chart+xml"/>
  <Override PartName="/ppt/theme/themeOverride5.xml" ContentType="application/vnd.openxmlformats-officedocument.themeOverride+xml"/>
  <Override PartName="/ppt/notesSlides/notesSlide59.xml" ContentType="application/vnd.openxmlformats-officedocument.presentationml.notesSlide+xml"/>
  <Override PartName="/ppt/charts/chart16.xml" ContentType="application/vnd.openxmlformats-officedocument.drawingml.chart+xml"/>
  <Override PartName="/ppt/theme/themeOverride6.xml" ContentType="application/vnd.openxmlformats-officedocument.themeOverride+xml"/>
  <Override PartName="/ppt/notesSlides/notesSlide60.xml" ContentType="application/vnd.openxmlformats-officedocument.presentationml.notesSlide+xml"/>
  <Override PartName="/ppt/charts/chart17.xml" ContentType="application/vnd.openxmlformats-officedocument.drawingml.chart+xml"/>
  <Override PartName="/ppt/theme/themeOverride7.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4" r:id="rId2"/>
    <p:sldMasterId id="2147483660" r:id="rId3"/>
    <p:sldMasterId id="2147483785" r:id="rId4"/>
  </p:sldMasterIdLst>
  <p:notesMasterIdLst>
    <p:notesMasterId r:id="rId104"/>
  </p:notesMasterIdLst>
  <p:handoutMasterIdLst>
    <p:handoutMasterId r:id="rId105"/>
  </p:handoutMasterIdLst>
  <p:sldIdLst>
    <p:sldId id="257" r:id="rId5"/>
    <p:sldId id="645" r:id="rId6"/>
    <p:sldId id="2273" r:id="rId7"/>
    <p:sldId id="2295" r:id="rId8"/>
    <p:sldId id="586" r:id="rId9"/>
    <p:sldId id="589" r:id="rId10"/>
    <p:sldId id="2285" r:id="rId11"/>
    <p:sldId id="818" r:id="rId12"/>
    <p:sldId id="2292" r:id="rId13"/>
    <p:sldId id="2293" r:id="rId14"/>
    <p:sldId id="2294" r:id="rId15"/>
    <p:sldId id="2296" r:id="rId16"/>
    <p:sldId id="890" r:id="rId17"/>
    <p:sldId id="476" r:id="rId18"/>
    <p:sldId id="531" r:id="rId19"/>
    <p:sldId id="532" r:id="rId20"/>
    <p:sldId id="534" r:id="rId21"/>
    <p:sldId id="535" r:id="rId22"/>
    <p:sldId id="536" r:id="rId23"/>
    <p:sldId id="2277" r:id="rId24"/>
    <p:sldId id="490" r:id="rId25"/>
    <p:sldId id="492" r:id="rId26"/>
    <p:sldId id="493" r:id="rId27"/>
    <p:sldId id="494" r:id="rId28"/>
    <p:sldId id="495" r:id="rId29"/>
    <p:sldId id="496" r:id="rId30"/>
    <p:sldId id="497" r:id="rId31"/>
    <p:sldId id="498" r:id="rId32"/>
    <p:sldId id="499" r:id="rId33"/>
    <p:sldId id="500" r:id="rId34"/>
    <p:sldId id="501" r:id="rId35"/>
    <p:sldId id="502" r:id="rId36"/>
    <p:sldId id="504" r:id="rId37"/>
    <p:sldId id="505" r:id="rId38"/>
    <p:sldId id="631" r:id="rId39"/>
    <p:sldId id="632" r:id="rId40"/>
    <p:sldId id="633" r:id="rId41"/>
    <p:sldId id="634" r:id="rId42"/>
    <p:sldId id="635" r:id="rId43"/>
    <p:sldId id="636" r:id="rId44"/>
    <p:sldId id="641" r:id="rId45"/>
    <p:sldId id="642" r:id="rId46"/>
    <p:sldId id="643" r:id="rId47"/>
    <p:sldId id="2276" r:id="rId48"/>
    <p:sldId id="646" r:id="rId49"/>
    <p:sldId id="647" r:id="rId50"/>
    <p:sldId id="649" r:id="rId51"/>
    <p:sldId id="650" r:id="rId52"/>
    <p:sldId id="651" r:id="rId53"/>
    <p:sldId id="652" r:id="rId54"/>
    <p:sldId id="588" r:id="rId55"/>
    <p:sldId id="611" r:id="rId56"/>
    <p:sldId id="2275" r:id="rId57"/>
    <p:sldId id="364" r:id="rId58"/>
    <p:sldId id="2278" r:id="rId59"/>
    <p:sldId id="363" r:id="rId60"/>
    <p:sldId id="929" r:id="rId61"/>
    <p:sldId id="387" r:id="rId62"/>
    <p:sldId id="930" r:id="rId63"/>
    <p:sldId id="931" r:id="rId64"/>
    <p:sldId id="932" r:id="rId65"/>
    <p:sldId id="391" r:id="rId66"/>
    <p:sldId id="933" r:id="rId67"/>
    <p:sldId id="934" r:id="rId68"/>
    <p:sldId id="394" r:id="rId69"/>
    <p:sldId id="935" r:id="rId70"/>
    <p:sldId id="417" r:id="rId71"/>
    <p:sldId id="399" r:id="rId72"/>
    <p:sldId id="404" r:id="rId73"/>
    <p:sldId id="2288" r:id="rId74"/>
    <p:sldId id="408" r:id="rId75"/>
    <p:sldId id="2289" r:id="rId76"/>
    <p:sldId id="2290" r:id="rId77"/>
    <p:sldId id="2279" r:id="rId78"/>
    <p:sldId id="412" r:id="rId79"/>
    <p:sldId id="398" r:id="rId80"/>
    <p:sldId id="396" r:id="rId81"/>
    <p:sldId id="397" r:id="rId82"/>
    <p:sldId id="2280" r:id="rId83"/>
    <p:sldId id="400" r:id="rId84"/>
    <p:sldId id="2281" r:id="rId85"/>
    <p:sldId id="401" r:id="rId86"/>
    <p:sldId id="403" r:id="rId87"/>
    <p:sldId id="402" r:id="rId88"/>
    <p:sldId id="405" r:id="rId89"/>
    <p:sldId id="267" r:id="rId90"/>
    <p:sldId id="2282" r:id="rId91"/>
    <p:sldId id="268" r:id="rId92"/>
    <p:sldId id="269" r:id="rId93"/>
    <p:sldId id="270" r:id="rId94"/>
    <p:sldId id="271" r:id="rId95"/>
    <p:sldId id="272" r:id="rId96"/>
    <p:sldId id="273" r:id="rId97"/>
    <p:sldId id="274" r:id="rId98"/>
    <p:sldId id="385" r:id="rId99"/>
    <p:sldId id="2284" r:id="rId100"/>
    <p:sldId id="2297" r:id="rId101"/>
    <p:sldId id="422" r:id="rId102"/>
    <p:sldId id="262" r:id="rId103"/>
  </p:sldIdLst>
  <p:sldSz cx="9144000" cy="5143500" type="screen16x9"/>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8">
          <p15:clr>
            <a:srgbClr val="A4A3A4"/>
          </p15:clr>
        </p15:guide>
        <p15:guide id="2" pos="4513">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8" autoAdjust="0"/>
    <p:restoredTop sz="85407" autoAdjust="0"/>
  </p:normalViewPr>
  <p:slideViewPr>
    <p:cSldViewPr showGuides="1">
      <p:cViewPr varScale="1">
        <p:scale>
          <a:sx n="97" d="100"/>
          <a:sy n="97" d="100"/>
        </p:scale>
        <p:origin x="1061" y="62"/>
      </p:cViewPr>
      <p:guideLst>
        <p:guide orient="horz" pos="758"/>
        <p:guide pos="4513"/>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55" d="100"/>
          <a:sy n="55" d="100"/>
        </p:scale>
        <p:origin x="-284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https://hnengagecom.sharepoint.com/sites/HumanEngageApS/2%20Kunder/CFL/9.%20Analyse%20af%20Ledergruppeudvikling%20-%20Maj%202021/4.%20Rapportering/CfL_Ledergruppeudvikling_2021_data_27052021.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https://hnengagecom.sharepoint.com/sites/HumanEngageApS/2%20Kunder/CFL/9.%20Analyse%20af%20Ledergruppeudvikling%20-%20Maj%202021/4.%20Rapportering/CfL_Ledergruppeudvikling_2021_data_27052021.xlsx" TargetMode="External"/><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2" Type="http://schemas.openxmlformats.org/officeDocument/2006/relationships/oleObject" Target="https://hnengagecom.sharepoint.com/sites/HumanEngageApS/2%20Kunder/CFL/9.%20Analyse%20af%20Ledergruppeudvikling%20-%20Maj%202021/4.%20Rapportering/CfL_Ledergruppeudvikling_2021_data_27052021.xlsx" TargetMode="External"/><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2" Type="http://schemas.openxmlformats.org/officeDocument/2006/relationships/oleObject" Target="https://hnengagecom.sharepoint.com/sites/HumanEngageApS/2%20Kunder/CFL/9.%20Analyse%20af%20Ledergruppeudvikling%20-%20Maj%202021/4.%20Rapportering/CfL_Ledergruppeudvikling_2021_data_27052021.xlsx" TargetMode="External"/><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2" Type="http://schemas.openxmlformats.org/officeDocument/2006/relationships/oleObject" Target="https://hnengagecom.sharepoint.com/sites/HumanEngageApS/2%20Kunder/CFL/9.%20Analyse%20af%20Ledergruppeudvikling%20-%20Maj%202021/4.%20Rapportering/CfL_Ledergruppeudvikling_2021_data_27052021.xlsx" TargetMode="External"/><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2" Type="http://schemas.openxmlformats.org/officeDocument/2006/relationships/oleObject" Target="https://hnengagecom.sharepoint.com/sites/HumanEngageApS/2%20Kunder/CFL/9.%20Analyse%20af%20Ledergruppeudvikling%20-%20Maj%202021/4.%20Rapportering/CfL_Ledergruppeudvikling_2021_data_27052021.xlsx" TargetMode="External"/><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2" Type="http://schemas.openxmlformats.org/officeDocument/2006/relationships/oleObject" Target="https://hnengagecom.sharepoint.com/sites/HumanEngageApS/2%20Kunder/CFL/9.%20Analyse%20af%20Ledergruppeudvikling%20-%20Maj%202021/4.%20Rapportering/CfL_Ledergruppeudvikling_2021_data_27052021.xlsx" TargetMode="External"/><Relationship Id="rId1" Type="http://schemas.openxmlformats.org/officeDocument/2006/relationships/themeOverride" Target="../theme/themeOverride6.xml"/></Relationships>
</file>

<file path=ppt/charts/_rels/chart17.xml.rels><?xml version="1.0" encoding="UTF-8" standalone="yes"?>
<Relationships xmlns="http://schemas.openxmlformats.org/package/2006/relationships"><Relationship Id="rId2" Type="http://schemas.openxmlformats.org/officeDocument/2006/relationships/oleObject" Target="https://hnengagecom.sharepoint.com/sites/HumanEngageApS/2%20Kunder/CFL/9.%20Analyse%20af%20Ledergruppeudvikling%20-%20Maj%202021/4.%20Rapportering/CfL_Ledergruppeudvikling_2021_data_27052021.xlsx" TargetMode="External"/><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'Ark1'!$B$1</c:f>
              <c:strCache>
                <c:ptCount val="1"/>
                <c:pt idx="0">
                  <c:v>Job indhold</c:v>
                </c:pt>
              </c:strCache>
            </c:strRef>
          </c:tx>
          <c:spPr>
            <a:solidFill>
              <a:srgbClr val="B1C20C"/>
            </a:solidFill>
            <a:ln w="44450">
              <a:noFill/>
            </a:ln>
          </c:spPr>
          <c:dPt>
            <c:idx val="0"/>
            <c:bubble3D val="0"/>
            <c:spPr>
              <a:solidFill>
                <a:srgbClr val="B1C20C"/>
              </a:solidFill>
              <a:ln w="44450">
                <a:noFill/>
              </a:ln>
              <a:effectLst/>
            </c:spPr>
            <c:extLst>
              <c:ext xmlns:c16="http://schemas.microsoft.com/office/drawing/2014/chart" uri="{C3380CC4-5D6E-409C-BE32-E72D297353CC}">
                <c16:uniqueId val="{00000001-48C7-443C-98BF-2D068C1750EE}"/>
              </c:ext>
            </c:extLst>
          </c:dPt>
          <c:dPt>
            <c:idx val="1"/>
            <c:bubble3D val="0"/>
            <c:spPr>
              <a:solidFill>
                <a:schemeClr val="accent3"/>
              </a:solidFill>
              <a:ln w="44450">
                <a:noFill/>
              </a:ln>
              <a:effectLst/>
            </c:spPr>
            <c:extLst>
              <c:ext xmlns:c16="http://schemas.microsoft.com/office/drawing/2014/chart" uri="{C3380CC4-5D6E-409C-BE32-E72D297353CC}">
                <c16:uniqueId val="{00000003-48C7-443C-98BF-2D068C1750EE}"/>
              </c:ext>
            </c:extLst>
          </c:dPt>
          <c:cat>
            <c:strRef>
              <c:f>'Ark1'!$A$2:$A$3</c:f>
              <c:strCache>
                <c:ptCount val="2"/>
                <c:pt idx="0">
                  <c:v>Score</c:v>
                </c:pt>
                <c:pt idx="1">
                  <c:v>10 - score</c:v>
                </c:pt>
              </c:strCache>
            </c:strRef>
          </c:cat>
          <c:val>
            <c:numRef>
              <c:f>'Ark1'!$B$2:$B$3</c:f>
              <c:numCache>
                <c:formatCode>General</c:formatCode>
                <c:ptCount val="2"/>
                <c:pt idx="0">
                  <c:v>6.7</c:v>
                </c:pt>
                <c:pt idx="1">
                  <c:v>3.3</c:v>
                </c:pt>
              </c:numCache>
            </c:numRef>
          </c:val>
          <c:extLst>
            <c:ext xmlns:c16="http://schemas.microsoft.com/office/drawing/2014/chart" uri="{C3380CC4-5D6E-409C-BE32-E72D297353CC}">
              <c16:uniqueId val="{00000004-48C7-443C-98BF-2D068C1750EE}"/>
            </c:ext>
          </c:extLst>
        </c:ser>
        <c:dLbls>
          <c:showLegendKey val="0"/>
          <c:showVal val="0"/>
          <c:showCatName val="0"/>
          <c:showSerName val="0"/>
          <c:showPercent val="0"/>
          <c:showBubbleSize val="0"/>
          <c:showLeaderLines val="1"/>
        </c:dLbls>
        <c:firstSliceAng val="180"/>
        <c:holeSize val="64"/>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57653358064877E-2"/>
          <c:y val="4.9129658590027048E-2"/>
          <c:w val="0.92869793917110088"/>
          <c:h val="0.86406925014435521"/>
        </c:manualLayout>
      </c:layout>
      <c:barChart>
        <c:barDir val="bar"/>
        <c:grouping val="clustered"/>
        <c:varyColors val="0"/>
        <c:ser>
          <c:idx val="0"/>
          <c:order val="0"/>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'Vigtighed-overordnet'!$J$2:$J$8</c:f>
              <c:strCache>
                <c:ptCount val="7"/>
                <c:pt idx="0">
                  <c:v>Den fælles opgave </c:v>
                </c:pt>
                <c:pt idx="1">
                  <c:v>Strategi og fremtid</c:v>
                </c:pt>
                <c:pt idx="2">
                  <c:v>Kommunikation og samarbejde</c:v>
                </c:pt>
                <c:pt idx="3">
                  <c:v>Psykologisk sikkerhed og intern tillid</c:v>
                </c:pt>
                <c:pt idx="4">
                  <c:v>Lederrollen</c:v>
                </c:pt>
                <c:pt idx="5">
                  <c:v>Ressourcer og gruppedynamik</c:v>
                </c:pt>
                <c:pt idx="6">
                  <c:v>Mødestruktur og rammer</c:v>
                </c:pt>
              </c:strCache>
            </c:strRef>
          </c:cat>
          <c:val>
            <c:numRef>
              <c:f>'Vigtighed-overordnet'!$L$2:$L$8</c:f>
              <c:numCache>
                <c:formatCode>###0.0</c:formatCode>
                <c:ptCount val="7"/>
                <c:pt idx="0">
                  <c:v>6.8246204278813005</c:v>
                </c:pt>
                <c:pt idx="1">
                  <c:v>7.1856389986824825</c:v>
                </c:pt>
                <c:pt idx="2">
                  <c:v>6.9392135642135653</c:v>
                </c:pt>
                <c:pt idx="3">
                  <c:v>7.8682853378505513</c:v>
                </c:pt>
                <c:pt idx="4">
                  <c:v>6.8808959156785257</c:v>
                </c:pt>
                <c:pt idx="5">
                  <c:v>7.0523715415019739</c:v>
                </c:pt>
                <c:pt idx="6">
                  <c:v>6.3992800677583297</c:v>
                </c:pt>
              </c:numCache>
            </c:numRef>
          </c:val>
          <c:extLst>
            <c:ext xmlns:c16="http://schemas.microsoft.com/office/drawing/2014/chart" uri="{C3380CC4-5D6E-409C-BE32-E72D297353CC}">
              <c16:uniqueId val="{00000000-F319-455F-8FAB-AA8482486274}"/>
            </c:ext>
          </c:extLst>
        </c:ser>
        <c:dLbls>
          <c:showLegendKey val="0"/>
          <c:showVal val="0"/>
          <c:showCatName val="0"/>
          <c:showSerName val="0"/>
          <c:showPercent val="0"/>
          <c:showBubbleSize val="0"/>
        </c:dLbls>
        <c:gapWidth val="50"/>
        <c:axId val="173927424"/>
        <c:axId val="173937408"/>
      </c:barChart>
      <c:catAx>
        <c:axId val="173927424"/>
        <c:scaling>
          <c:orientation val="maxMin"/>
        </c:scaling>
        <c:delete val="1"/>
        <c:axPos val="l"/>
        <c:numFmt formatCode="General" sourceLinked="1"/>
        <c:majorTickMark val="none"/>
        <c:minorTickMark val="none"/>
        <c:tickLblPos val="nextTo"/>
        <c:crossAx val="173937408"/>
        <c:crosses val="autoZero"/>
        <c:auto val="1"/>
        <c:lblAlgn val="ctr"/>
        <c:lblOffset val="100"/>
        <c:noMultiLvlLbl val="0"/>
      </c:catAx>
      <c:valAx>
        <c:axId val="173937408"/>
        <c:scaling>
          <c:orientation val="minMax"/>
          <c:max val="10"/>
          <c:min val="1"/>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173927424"/>
        <c:crosses val="max"/>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da-DK"/>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925069463385983"/>
          <c:y val="5.0925925925925923E-2"/>
          <c:w val="0.72752716340605872"/>
          <c:h val="0.62003062117235341"/>
        </c:manualLayout>
      </c:layout>
      <c:barChart>
        <c:barDir val="bar"/>
        <c:grouping val="clustered"/>
        <c:varyColors val="0"/>
        <c:ser>
          <c:idx val="0"/>
          <c:order val="0"/>
          <c:tx>
            <c:strRef>
              <c:f>Means!$A$110</c:f>
              <c:strCache>
                <c:ptCount val="1"/>
                <c:pt idx="0">
                  <c:v>Leder af ledergruppe</c:v>
                </c:pt>
              </c:strCache>
            </c:strRef>
          </c:tx>
          <c:spPr>
            <a:solidFill>
              <a:srgbClr val="B4C23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Means!$B$109:$I$109</c:f>
              <c:strCache>
                <c:ptCount val="8"/>
                <c:pt idx="0">
                  <c:v>Overordnet vurdering af ledergruppen</c:v>
                </c:pt>
                <c:pt idx="1">
                  <c:v>Den fælles opgave </c:v>
                </c:pt>
                <c:pt idx="2">
                  <c:v>Kommunikation og samarbejde</c:v>
                </c:pt>
                <c:pt idx="3">
                  <c:v>Ressourcer og gruppedynamik</c:v>
                </c:pt>
                <c:pt idx="4">
                  <c:v>Lederrollen</c:v>
                </c:pt>
                <c:pt idx="5">
                  <c:v>Strategi og fremtid</c:v>
                </c:pt>
                <c:pt idx="6">
                  <c:v>Mødestruktur og rammer</c:v>
                </c:pt>
                <c:pt idx="7">
                  <c:v>Psykologisk sikkerhed og intern tillid</c:v>
                </c:pt>
              </c:strCache>
            </c:strRef>
          </c:cat>
          <c:val>
            <c:numRef>
              <c:f>Means!$B$110:$I$110</c:f>
              <c:numCache>
                <c:formatCode>###0.0000</c:formatCode>
                <c:ptCount val="8"/>
                <c:pt idx="0">
                  <c:v>7.690972222222225</c:v>
                </c:pt>
                <c:pt idx="1">
                  <c:v>7.5582010582010586</c:v>
                </c:pt>
                <c:pt idx="2">
                  <c:v>7.6770833333333321</c:v>
                </c:pt>
                <c:pt idx="3">
                  <c:v>7.6514136904761916</c:v>
                </c:pt>
                <c:pt idx="4">
                  <c:v>8.0416666666666661</c:v>
                </c:pt>
                <c:pt idx="5">
                  <c:v>7.8083333333333336</c:v>
                </c:pt>
                <c:pt idx="6">
                  <c:v>7.260416666666667</c:v>
                </c:pt>
                <c:pt idx="7">
                  <c:v>8.6904761904761916</c:v>
                </c:pt>
              </c:numCache>
            </c:numRef>
          </c:val>
          <c:extLst>
            <c:ext xmlns:c16="http://schemas.microsoft.com/office/drawing/2014/chart" uri="{C3380CC4-5D6E-409C-BE32-E72D297353CC}">
              <c16:uniqueId val="{00000000-7B48-4E4E-B145-579C097B9517}"/>
            </c:ext>
          </c:extLst>
        </c:ser>
        <c:ser>
          <c:idx val="1"/>
          <c:order val="1"/>
          <c:tx>
            <c:strRef>
              <c:f>Means!$A$111</c:f>
              <c:strCache>
                <c:ptCount val="1"/>
                <c:pt idx="0">
                  <c:v>Medlem af ledergruppe</c:v>
                </c:pt>
              </c:strCache>
            </c:strRef>
          </c:tx>
          <c:spPr>
            <a:solidFill>
              <a:schemeClr val="tx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Means!$B$109:$I$109</c:f>
              <c:strCache>
                <c:ptCount val="8"/>
                <c:pt idx="0">
                  <c:v>Overordnet vurdering af ledergruppen</c:v>
                </c:pt>
                <c:pt idx="1">
                  <c:v>Den fælles opgave </c:v>
                </c:pt>
                <c:pt idx="2">
                  <c:v>Kommunikation og samarbejde</c:v>
                </c:pt>
                <c:pt idx="3">
                  <c:v>Ressourcer og gruppedynamik</c:v>
                </c:pt>
                <c:pt idx="4">
                  <c:v>Lederrollen</c:v>
                </c:pt>
                <c:pt idx="5">
                  <c:v>Strategi og fremtid</c:v>
                </c:pt>
                <c:pt idx="6">
                  <c:v>Mødestruktur og rammer</c:v>
                </c:pt>
                <c:pt idx="7">
                  <c:v>Psykologisk sikkerhed og intern tillid</c:v>
                </c:pt>
              </c:strCache>
            </c:strRef>
          </c:cat>
          <c:val>
            <c:numRef>
              <c:f>Means!$B$111:$I$111</c:f>
              <c:numCache>
                <c:formatCode>###0.0000</c:formatCode>
                <c:ptCount val="8"/>
                <c:pt idx="0">
                  <c:v>6.6479871175523364</c:v>
                </c:pt>
                <c:pt idx="1">
                  <c:v>6.6642607928839821</c:v>
                </c:pt>
                <c:pt idx="2">
                  <c:v>6.7826566214247359</c:v>
                </c:pt>
                <c:pt idx="3">
                  <c:v>6.9280538302277463</c:v>
                </c:pt>
                <c:pt idx="4">
                  <c:v>6.6283413848631252</c:v>
                </c:pt>
                <c:pt idx="5">
                  <c:v>7.0539452495974215</c:v>
                </c:pt>
                <c:pt idx="6">
                  <c:v>6.2235162180814365</c:v>
                </c:pt>
                <c:pt idx="7">
                  <c:v>7.6885668276972572</c:v>
                </c:pt>
              </c:numCache>
            </c:numRef>
          </c:val>
          <c:extLst>
            <c:ext xmlns:c16="http://schemas.microsoft.com/office/drawing/2014/chart" uri="{C3380CC4-5D6E-409C-BE32-E72D297353CC}">
              <c16:uniqueId val="{00000001-7B48-4E4E-B145-579C097B9517}"/>
            </c:ext>
          </c:extLst>
        </c:ser>
        <c:dLbls>
          <c:showLegendKey val="0"/>
          <c:showVal val="0"/>
          <c:showCatName val="0"/>
          <c:showSerName val="0"/>
          <c:showPercent val="0"/>
          <c:showBubbleSize val="0"/>
        </c:dLbls>
        <c:gapWidth val="75"/>
        <c:axId val="174008576"/>
        <c:axId val="174018560"/>
      </c:barChart>
      <c:catAx>
        <c:axId val="174008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74018560"/>
        <c:crosses val="autoZero"/>
        <c:auto val="1"/>
        <c:lblAlgn val="ctr"/>
        <c:lblOffset val="100"/>
        <c:noMultiLvlLbl val="0"/>
      </c:catAx>
      <c:valAx>
        <c:axId val="174018560"/>
        <c:scaling>
          <c:orientation val="minMax"/>
          <c:max val="10"/>
          <c:min val="1"/>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174008576"/>
        <c:crosses val="max"/>
        <c:crossBetween val="between"/>
        <c:majorUnit val="1"/>
      </c:valAx>
      <c:spPr>
        <a:noFill/>
        <a:ln>
          <a:noFill/>
        </a:ln>
        <a:effectLst/>
      </c:spPr>
    </c:plotArea>
    <c:legend>
      <c:legendPos val="b"/>
      <c:layout>
        <c:manualLayout>
          <c:xMode val="edge"/>
          <c:yMode val="edge"/>
          <c:x val="8.636419495907155E-3"/>
          <c:y val="0.84780037911927675"/>
          <c:w val="0.97551999376553"/>
          <c:h val="0.1244218431029454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065907210203118E-2"/>
          <c:y val="5.5204483008148598E-2"/>
          <c:w val="0.95083049395658015"/>
          <c:h val="0.85818189482484708"/>
        </c:manualLayout>
      </c:layout>
      <c:barChart>
        <c:barDir val="bar"/>
        <c:grouping val="clustered"/>
        <c:varyColors val="0"/>
        <c:ser>
          <c:idx val="0"/>
          <c:order val="0"/>
          <c:spPr>
            <a:solidFill>
              <a:sysClr val="windowText" lastClr="0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 (2)'!$B$12:$B$20</c:f>
              <c:strCache>
                <c:ptCount val="9"/>
                <c:pt idx="0">
                  <c:v>Vi tager relevante og nødvendige beslutninger for organisationens fortsatte fremdrift</c:v>
                </c:pt>
                <c:pt idx="1">
                  <c:v>Vi hjælper hinanden med at opnå fælles mål</c:v>
                </c:pt>
                <c:pt idx="2">
                  <c:v>Vi har en tydelig og fælles opfattelse af ledergruppens formål</c:v>
                </c:pt>
                <c:pt idx="3">
                  <c:v>Vi går foran og fungerer som rollemodeller i organisationen</c:v>
                </c:pt>
                <c:pt idx="4">
                  <c:v>Vi hjælper hinanden med at opnå individuelle mål</c:v>
                </c:pt>
                <c:pt idx="5">
                  <c:v>Vi har fokus på opgaver, der løses bedst i ledergruppen og kræver en fælles indsats</c:v>
                </c:pt>
                <c:pt idx="6">
                  <c:v>Vi sætter egne interesser til side for organisationens samlede bedste, når det er påkrævet</c:v>
                </c:pt>
                <c:pt idx="7">
                  <c:v>Vi holder hinanden op på de aftaler, vi har lavet</c:v>
                </c:pt>
                <c:pt idx="8">
                  <c:v>Alle er villige til at påtage sig opgaver på gruppens vegne</c:v>
                </c:pt>
              </c:strCache>
            </c:strRef>
          </c:cat>
          <c:val>
            <c:numRef>
              <c:f>'Ark2 (2)'!$C$12:$C$20</c:f>
              <c:numCache>
                <c:formatCode>###0.00</c:formatCode>
                <c:ptCount val="9"/>
                <c:pt idx="0">
                  <c:v>7.3385826771653528</c:v>
                </c:pt>
                <c:pt idx="1">
                  <c:v>6.9215686274509807</c:v>
                </c:pt>
                <c:pt idx="2">
                  <c:v>6.7480314960629908</c:v>
                </c:pt>
                <c:pt idx="3">
                  <c:v>6.9606299212598461</c:v>
                </c:pt>
                <c:pt idx="4">
                  <c:v>5.7738095238095211</c:v>
                </c:pt>
                <c:pt idx="5">
                  <c:v>6.6274509803921555</c:v>
                </c:pt>
                <c:pt idx="6">
                  <c:v>6.9294117647058835</c:v>
                </c:pt>
                <c:pt idx="7">
                  <c:v>6.9490196078431357</c:v>
                </c:pt>
                <c:pt idx="8">
                  <c:v>7.2817460317460334</c:v>
                </c:pt>
              </c:numCache>
            </c:numRef>
          </c:val>
          <c:extLst>
            <c:ext xmlns:c16="http://schemas.microsoft.com/office/drawing/2014/chart" uri="{C3380CC4-5D6E-409C-BE32-E72D297353CC}">
              <c16:uniqueId val="{00000000-618B-44E1-A8D2-27879D8177C7}"/>
            </c:ext>
          </c:extLst>
        </c:ser>
        <c:dLbls>
          <c:dLblPos val="outEnd"/>
          <c:showLegendKey val="0"/>
          <c:showVal val="1"/>
          <c:showCatName val="0"/>
          <c:showSerName val="0"/>
          <c:showPercent val="0"/>
          <c:showBubbleSize val="0"/>
        </c:dLbls>
        <c:gapWidth val="50"/>
        <c:axId val="176120576"/>
        <c:axId val="176123264"/>
      </c:barChart>
      <c:catAx>
        <c:axId val="176120576"/>
        <c:scaling>
          <c:orientation val="maxMin"/>
        </c:scaling>
        <c:delete val="1"/>
        <c:axPos val="l"/>
        <c:numFmt formatCode="General" sourceLinked="1"/>
        <c:majorTickMark val="none"/>
        <c:minorTickMark val="none"/>
        <c:tickLblPos val="nextTo"/>
        <c:crossAx val="176123264"/>
        <c:crosses val="autoZero"/>
        <c:auto val="1"/>
        <c:lblAlgn val="ctr"/>
        <c:lblOffset val="100"/>
        <c:noMultiLvlLbl val="0"/>
      </c:catAx>
      <c:valAx>
        <c:axId val="176123264"/>
        <c:scaling>
          <c:orientation val="minMax"/>
          <c:max val="10"/>
          <c:min val="1"/>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176120576"/>
        <c:crosses val="max"/>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da-DK"/>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434064362860485E-2"/>
          <c:y val="8.9526091083468304E-2"/>
          <c:w val="0.95046049614800876"/>
          <c:h val="0.82075117008449772"/>
        </c:manualLayout>
      </c:layout>
      <c:barChart>
        <c:barDir val="bar"/>
        <c:grouping val="clustered"/>
        <c:varyColors val="0"/>
        <c:ser>
          <c:idx val="0"/>
          <c:order val="0"/>
          <c:spPr>
            <a:solidFill>
              <a:sysClr val="windowText" lastClr="0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 (2)'!$B$51:$B$55</c:f>
              <c:strCache>
                <c:ptCount val="5"/>
                <c:pt idx="0">
                  <c:v>Nye medlemmer bliver hurtigt en integreret del af ledergruppen</c:v>
                </c:pt>
                <c:pt idx="1">
                  <c:v>Vi arbejder effektivt med de rette prioriteter</c:v>
                </c:pt>
                <c:pt idx="2">
                  <c:v>Vi har en fælles og klar vision for organisationen</c:v>
                </c:pt>
                <c:pt idx="3">
                  <c:v>Vi er gode til at tilpasse os de nødvendige forandringer i organisationen</c:v>
                </c:pt>
                <c:pt idx="4">
                  <c:v>Vi træffer beslutninger baseret på organisationens strategi, værdier og behov</c:v>
                </c:pt>
              </c:strCache>
            </c:strRef>
          </c:cat>
          <c:val>
            <c:numRef>
              <c:f>'Ark2 (2)'!$C$51:$C$55</c:f>
              <c:numCache>
                <c:formatCode>###0.00</c:formatCode>
                <c:ptCount val="5"/>
                <c:pt idx="0">
                  <c:v>7.2711111111111153</c:v>
                </c:pt>
                <c:pt idx="1">
                  <c:v>6.6653543307086585</c:v>
                </c:pt>
                <c:pt idx="2">
                  <c:v>7.407843137254905</c:v>
                </c:pt>
                <c:pt idx="3">
                  <c:v>7.4133858267716519</c:v>
                </c:pt>
                <c:pt idx="4">
                  <c:v>7.298039215686277</c:v>
                </c:pt>
              </c:numCache>
            </c:numRef>
          </c:val>
          <c:extLst>
            <c:ext xmlns:c16="http://schemas.microsoft.com/office/drawing/2014/chart" uri="{C3380CC4-5D6E-409C-BE32-E72D297353CC}">
              <c16:uniqueId val="{00000000-8A9B-42EE-99A5-5C7F821A9DE7}"/>
            </c:ext>
          </c:extLst>
        </c:ser>
        <c:dLbls>
          <c:dLblPos val="outEnd"/>
          <c:showLegendKey val="0"/>
          <c:showVal val="1"/>
          <c:showCatName val="0"/>
          <c:showSerName val="0"/>
          <c:showPercent val="0"/>
          <c:showBubbleSize val="0"/>
        </c:dLbls>
        <c:gapWidth val="50"/>
        <c:axId val="175923200"/>
        <c:axId val="175925888"/>
      </c:barChart>
      <c:catAx>
        <c:axId val="175923200"/>
        <c:scaling>
          <c:orientation val="maxMin"/>
        </c:scaling>
        <c:delete val="1"/>
        <c:axPos val="l"/>
        <c:numFmt formatCode="General" sourceLinked="1"/>
        <c:majorTickMark val="none"/>
        <c:minorTickMark val="none"/>
        <c:tickLblPos val="nextTo"/>
        <c:crossAx val="175925888"/>
        <c:crosses val="autoZero"/>
        <c:auto val="1"/>
        <c:lblAlgn val="ctr"/>
        <c:lblOffset val="100"/>
        <c:noMultiLvlLbl val="0"/>
      </c:catAx>
      <c:valAx>
        <c:axId val="175925888"/>
        <c:scaling>
          <c:orientation val="minMax"/>
          <c:max val="10"/>
          <c:min val="1"/>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175923200"/>
        <c:crosses val="max"/>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da-DK"/>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175353843546091E-2"/>
          <c:y val="5.4643191663739606E-2"/>
          <c:w val="0.94874798711755237"/>
          <c:h val="0.85794198571595837"/>
        </c:manualLayout>
      </c:layout>
      <c:barChart>
        <c:barDir val="bar"/>
        <c:grouping val="clustered"/>
        <c:varyColors val="0"/>
        <c:ser>
          <c:idx val="0"/>
          <c:order val="0"/>
          <c:spPr>
            <a:solidFill>
              <a:sysClr val="windowText" lastClr="0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 (2)'!$B$23:$B$31</c:f>
              <c:strCache>
                <c:ptCount val="9"/>
                <c:pt idx="0">
                  <c:v>Vi deler proaktivt ressourcer og informationer med hinanden</c:v>
                </c:pt>
                <c:pt idx="1">
                  <c:v>Vi håndterer konflikter på en hurtig og konstruktiv måde</c:v>
                </c:pt>
                <c:pt idx="2">
                  <c:v>Alle i gruppen bidrager aktivt til arbejdsfællesskabet</c:v>
                </c:pt>
                <c:pt idx="3">
                  <c:v>Vi er ærlige og direkte overfor hinanden</c:v>
                </c:pt>
                <c:pt idx="4">
                  <c:v>Vi har gode relationer til hinanden i ledergruppen</c:v>
                </c:pt>
                <c:pt idx="5">
                  <c:v>Alle støtter op om fælles beslutninger og handleplaner</c:v>
                </c:pt>
                <c:pt idx="6">
                  <c:v>Vi fokuserer på sagens kerne og undgår afsporinger</c:v>
                </c:pt>
                <c:pt idx="7">
                  <c:v>Vi forholder os nysgerrige og undersøgende overfor andres holdninger</c:v>
                </c:pt>
                <c:pt idx="8">
                  <c:v>Der er plads til uenigheder i vores ledergruppe</c:v>
                </c:pt>
              </c:strCache>
            </c:strRef>
          </c:cat>
          <c:val>
            <c:numRef>
              <c:f>'Ark2 (2)'!$C$23:$C$31</c:f>
              <c:numCache>
                <c:formatCode>###0.00</c:formatCode>
                <c:ptCount val="9"/>
                <c:pt idx="0">
                  <c:v>6.7430830039525684</c:v>
                </c:pt>
                <c:pt idx="1">
                  <c:v>6.4834710743801658</c:v>
                </c:pt>
                <c:pt idx="2">
                  <c:v>7.0039370078740149</c:v>
                </c:pt>
                <c:pt idx="3">
                  <c:v>6.8339920948616593</c:v>
                </c:pt>
                <c:pt idx="4">
                  <c:v>7.4784313725490215</c:v>
                </c:pt>
                <c:pt idx="5">
                  <c:v>7.4549019607843103</c:v>
                </c:pt>
                <c:pt idx="6">
                  <c:v>6.3149606299212628</c:v>
                </c:pt>
                <c:pt idx="7">
                  <c:v>6.6102362204724363</c:v>
                </c:pt>
                <c:pt idx="8">
                  <c:v>7.6156862745098035</c:v>
                </c:pt>
              </c:numCache>
            </c:numRef>
          </c:val>
          <c:extLst>
            <c:ext xmlns:c16="http://schemas.microsoft.com/office/drawing/2014/chart" uri="{C3380CC4-5D6E-409C-BE32-E72D297353CC}">
              <c16:uniqueId val="{00000000-4415-4A60-9A8D-BD007F0F8890}"/>
            </c:ext>
          </c:extLst>
        </c:ser>
        <c:dLbls>
          <c:dLblPos val="outEnd"/>
          <c:showLegendKey val="0"/>
          <c:showVal val="1"/>
          <c:showCatName val="0"/>
          <c:showSerName val="0"/>
          <c:showPercent val="0"/>
          <c:showBubbleSize val="0"/>
        </c:dLbls>
        <c:gapWidth val="50"/>
        <c:axId val="176011136"/>
        <c:axId val="176063232"/>
      </c:barChart>
      <c:catAx>
        <c:axId val="176011136"/>
        <c:scaling>
          <c:orientation val="maxMin"/>
        </c:scaling>
        <c:delete val="1"/>
        <c:axPos val="l"/>
        <c:numFmt formatCode="General" sourceLinked="1"/>
        <c:majorTickMark val="none"/>
        <c:minorTickMark val="none"/>
        <c:tickLblPos val="nextTo"/>
        <c:crossAx val="176063232"/>
        <c:crosses val="autoZero"/>
        <c:auto val="1"/>
        <c:lblAlgn val="ctr"/>
        <c:lblOffset val="100"/>
        <c:noMultiLvlLbl val="0"/>
      </c:catAx>
      <c:valAx>
        <c:axId val="176063232"/>
        <c:scaling>
          <c:orientation val="minMax"/>
          <c:max val="10"/>
          <c:min val="1"/>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176011136"/>
        <c:crosses val="max"/>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da-DK"/>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947577595583321E-2"/>
          <c:y val="7.8359712763035688E-2"/>
          <c:w val="0.93595928691426622"/>
          <c:h val="0.83166272183871159"/>
        </c:manualLayout>
      </c:layout>
      <c:barChart>
        <c:barDir val="bar"/>
        <c:grouping val="clustered"/>
        <c:varyColors val="0"/>
        <c:ser>
          <c:idx val="0"/>
          <c:order val="0"/>
          <c:spPr>
            <a:solidFill>
              <a:sysClr val="windowText" lastClr="0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 (2)'!$B$44:$B$48</c:f>
              <c:strCache>
                <c:ptCount val="5"/>
                <c:pt idx="0">
                  <c:v>Lederen arbejder aktivt for at få en velfungerende ledergruppe</c:v>
                </c:pt>
                <c:pt idx="1">
                  <c:v>Lederen sikrer, at gruppen har de rette ressourcer og kompetencer (eksempelvis via udskiftning af medlemmerne eller kompetenceudvikling)</c:v>
                </c:pt>
                <c:pt idx="2">
                  <c:v>Lederen sikrer effektiv styring af ledergruppens samarbejde</c:v>
                </c:pt>
                <c:pt idx="3">
                  <c:v>Lederen inddrager hele gruppen i diskussioner og beslutninger</c:v>
                </c:pt>
                <c:pt idx="4">
                  <c:v>Lederen påtager sig det endelige ansvar for gruppens samarbejde og resultater</c:v>
                </c:pt>
              </c:strCache>
            </c:strRef>
          </c:cat>
          <c:val>
            <c:numRef>
              <c:f>'Ark2 (2)'!$C$44:$C$48</c:f>
              <c:numCache>
                <c:formatCode>###0.00</c:formatCode>
                <c:ptCount val="5"/>
                <c:pt idx="0">
                  <c:v>7.0632411067193663</c:v>
                </c:pt>
                <c:pt idx="1">
                  <c:v>6.358565737051797</c:v>
                </c:pt>
                <c:pt idx="2">
                  <c:v>6.4763779527559064</c:v>
                </c:pt>
                <c:pt idx="3">
                  <c:v>7.1456692913385798</c:v>
                </c:pt>
                <c:pt idx="4">
                  <c:v>7.4606299212598417</c:v>
                </c:pt>
              </c:numCache>
            </c:numRef>
          </c:val>
          <c:extLst>
            <c:ext xmlns:c16="http://schemas.microsoft.com/office/drawing/2014/chart" uri="{C3380CC4-5D6E-409C-BE32-E72D297353CC}">
              <c16:uniqueId val="{00000000-3E85-4217-B98F-E80D9811399B}"/>
            </c:ext>
          </c:extLst>
        </c:ser>
        <c:dLbls>
          <c:dLblPos val="outEnd"/>
          <c:showLegendKey val="0"/>
          <c:showVal val="1"/>
          <c:showCatName val="0"/>
          <c:showSerName val="0"/>
          <c:showPercent val="0"/>
          <c:showBubbleSize val="0"/>
        </c:dLbls>
        <c:gapWidth val="50"/>
        <c:axId val="176300800"/>
        <c:axId val="176303488"/>
      </c:barChart>
      <c:catAx>
        <c:axId val="176300800"/>
        <c:scaling>
          <c:orientation val="maxMin"/>
        </c:scaling>
        <c:delete val="1"/>
        <c:axPos val="l"/>
        <c:numFmt formatCode="General" sourceLinked="1"/>
        <c:majorTickMark val="none"/>
        <c:minorTickMark val="none"/>
        <c:tickLblPos val="nextTo"/>
        <c:crossAx val="176303488"/>
        <c:crosses val="autoZero"/>
        <c:auto val="1"/>
        <c:lblAlgn val="ctr"/>
        <c:lblOffset val="100"/>
        <c:noMultiLvlLbl val="0"/>
      </c:catAx>
      <c:valAx>
        <c:axId val="176303488"/>
        <c:scaling>
          <c:orientation val="minMax"/>
          <c:max val="10"/>
          <c:min val="1"/>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176300800"/>
        <c:crosses val="max"/>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da-DK"/>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434064362860485E-2"/>
          <c:y val="6.2787032840043638E-2"/>
          <c:w val="0.9519131360269919"/>
          <c:h val="0.86427926907051578"/>
        </c:manualLayout>
      </c:layout>
      <c:barChart>
        <c:barDir val="bar"/>
        <c:grouping val="clustered"/>
        <c:varyColors val="0"/>
        <c:ser>
          <c:idx val="0"/>
          <c:order val="0"/>
          <c:spPr>
            <a:solidFill>
              <a:sysClr val="windowText" lastClr="0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 (2)'!$B$34:$B$41</c:f>
              <c:strCache>
                <c:ptCount val="8"/>
                <c:pt idx="0">
                  <c:v>Vi bruger hinandens kompetencer aktivt</c:v>
                </c:pt>
                <c:pt idx="1">
                  <c:v>Vi lærer af vores fejl og succeser ved kontinuerligt at evaluere vores arbejde</c:v>
                </c:pt>
                <c:pt idx="2">
                  <c:v>Vi har adgang til nødvendig information i forhold til at danne et validt beslutningsgrundlag</c:v>
                </c:pt>
                <c:pt idx="3">
                  <c:v>Ledergruppen har en passende størrelse i forhold til formål og opgaver</c:v>
                </c:pt>
                <c:pt idx="4">
                  <c:v>Vi har et fælles billede af vores styrker, svagheder og udfordringer</c:v>
                </c:pt>
                <c:pt idx="5">
                  <c:v>Ledergruppen er sammensat af individer med forskellige perspektiver og kompetencer</c:v>
                </c:pt>
                <c:pt idx="6">
                  <c:v>Vi har tilstrækkelige og relevante kompetencer til at kunne træffe beslutninger</c:v>
                </c:pt>
                <c:pt idx="7">
                  <c:v>Vi sikrer, at der løbende kommer nye perspektiver og inputs til gruppen</c:v>
                </c:pt>
              </c:strCache>
            </c:strRef>
          </c:cat>
          <c:val>
            <c:numRef>
              <c:f>'Ark2 (2)'!$C$34:$C$41</c:f>
              <c:numCache>
                <c:formatCode>###0.00</c:formatCode>
                <c:ptCount val="8"/>
                <c:pt idx="0">
                  <c:v>6.5490196078431397</c:v>
                </c:pt>
                <c:pt idx="1">
                  <c:v>5.7480314960629952</c:v>
                </c:pt>
                <c:pt idx="2">
                  <c:v>7.1581027667984189</c:v>
                </c:pt>
                <c:pt idx="3">
                  <c:v>8.1388888888888804</c:v>
                </c:pt>
                <c:pt idx="4">
                  <c:v>6.2479999999999949</c:v>
                </c:pt>
                <c:pt idx="5">
                  <c:v>8.4745098039215616</c:v>
                </c:pt>
                <c:pt idx="6">
                  <c:v>7.7333333333333263</c:v>
                </c:pt>
                <c:pt idx="7">
                  <c:v>6.4745098039215696</c:v>
                </c:pt>
              </c:numCache>
            </c:numRef>
          </c:val>
          <c:extLst>
            <c:ext xmlns:c16="http://schemas.microsoft.com/office/drawing/2014/chart" uri="{C3380CC4-5D6E-409C-BE32-E72D297353CC}">
              <c16:uniqueId val="{00000000-78C9-4469-AE09-AA49A34BC94F}"/>
            </c:ext>
          </c:extLst>
        </c:ser>
        <c:dLbls>
          <c:dLblPos val="outEnd"/>
          <c:showLegendKey val="0"/>
          <c:showVal val="1"/>
          <c:showCatName val="0"/>
          <c:showSerName val="0"/>
          <c:showPercent val="0"/>
          <c:showBubbleSize val="0"/>
        </c:dLbls>
        <c:gapWidth val="50"/>
        <c:axId val="176401408"/>
        <c:axId val="176433024"/>
      </c:barChart>
      <c:catAx>
        <c:axId val="176401408"/>
        <c:scaling>
          <c:orientation val="maxMin"/>
        </c:scaling>
        <c:delete val="1"/>
        <c:axPos val="l"/>
        <c:numFmt formatCode="General" sourceLinked="1"/>
        <c:majorTickMark val="none"/>
        <c:minorTickMark val="none"/>
        <c:tickLblPos val="nextTo"/>
        <c:crossAx val="176433024"/>
        <c:crosses val="autoZero"/>
        <c:auto val="1"/>
        <c:lblAlgn val="ctr"/>
        <c:lblOffset val="100"/>
        <c:noMultiLvlLbl val="0"/>
      </c:catAx>
      <c:valAx>
        <c:axId val="176433024"/>
        <c:scaling>
          <c:orientation val="minMax"/>
          <c:max val="10"/>
          <c:min val="1"/>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176401408"/>
        <c:crosses val="max"/>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da-DK"/>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627645494800063E-2"/>
          <c:y val="4.361296541446727E-2"/>
          <c:w val="0.95268103920136515"/>
          <c:h val="0.82844912420515116"/>
        </c:manualLayout>
      </c:layout>
      <c:barChart>
        <c:barDir val="bar"/>
        <c:grouping val="clustered"/>
        <c:varyColors val="0"/>
        <c:ser>
          <c:idx val="0"/>
          <c:order val="0"/>
          <c:spPr>
            <a:solidFill>
              <a:sysClr val="windowText" lastClr="0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 (2)'!$B$58:$B$65</c:f>
              <c:strCache>
                <c:ptCount val="8"/>
                <c:pt idx="0">
                  <c:v>Vi er fuldt ud bevidste om, hvordan det interne samarbejde fungerer bedst</c:v>
                </c:pt>
                <c:pt idx="1">
                  <c:v>Møderne bidrager til vigtig og aktiv beslutningstagning</c:v>
                </c:pt>
                <c:pt idx="2">
                  <c:v>Møderne er tilpasset organisationens behov</c:v>
                </c:pt>
                <c:pt idx="3">
                  <c:v>Alle er grundigt forberedt til møder</c:v>
                </c:pt>
                <c:pt idx="4">
                  <c:v>Vores møder har altid et relevant indhold</c:v>
                </c:pt>
                <c:pt idx="5">
                  <c:v>Det er tydeligt, hvad formålet med at drøfte konkrete sager er</c:v>
                </c:pt>
                <c:pt idx="6">
                  <c:v>Materiale til møder udsendes i tilstrækkelig god tid til forberedelse</c:v>
                </c:pt>
                <c:pt idx="7">
                  <c:v>Møderne bliver afholdt effektivt</c:v>
                </c:pt>
              </c:strCache>
            </c:strRef>
          </c:cat>
          <c:val>
            <c:numRef>
              <c:f>'Ark2 (2)'!$C$58:$C$65</c:f>
              <c:numCache>
                <c:formatCode>###0.00</c:formatCode>
                <c:ptCount val="8"/>
                <c:pt idx="0">
                  <c:v>6.0354330708661355</c:v>
                </c:pt>
                <c:pt idx="1">
                  <c:v>6.764705882352942</c:v>
                </c:pt>
                <c:pt idx="2">
                  <c:v>6.7799999999999994</c:v>
                </c:pt>
                <c:pt idx="3">
                  <c:v>5.7254901960784323</c:v>
                </c:pt>
                <c:pt idx="4">
                  <c:v>6.8117647058823501</c:v>
                </c:pt>
                <c:pt idx="5">
                  <c:v>6.5529411764705872</c:v>
                </c:pt>
                <c:pt idx="6">
                  <c:v>6.1215686274509755</c:v>
                </c:pt>
                <c:pt idx="7">
                  <c:v>6.5960784313725505</c:v>
                </c:pt>
              </c:numCache>
            </c:numRef>
          </c:val>
          <c:extLst>
            <c:ext xmlns:c16="http://schemas.microsoft.com/office/drawing/2014/chart" uri="{C3380CC4-5D6E-409C-BE32-E72D297353CC}">
              <c16:uniqueId val="{00000000-93ED-464C-B37D-E04ECE39A5AE}"/>
            </c:ext>
          </c:extLst>
        </c:ser>
        <c:dLbls>
          <c:dLblPos val="outEnd"/>
          <c:showLegendKey val="0"/>
          <c:showVal val="1"/>
          <c:showCatName val="0"/>
          <c:showSerName val="0"/>
          <c:showPercent val="0"/>
          <c:showBubbleSize val="0"/>
        </c:dLbls>
        <c:gapWidth val="50"/>
        <c:axId val="176891392"/>
        <c:axId val="176898432"/>
      </c:barChart>
      <c:catAx>
        <c:axId val="176891392"/>
        <c:scaling>
          <c:orientation val="maxMin"/>
        </c:scaling>
        <c:delete val="1"/>
        <c:axPos val="l"/>
        <c:numFmt formatCode="General" sourceLinked="1"/>
        <c:majorTickMark val="none"/>
        <c:minorTickMark val="none"/>
        <c:tickLblPos val="nextTo"/>
        <c:crossAx val="176898432"/>
        <c:crosses val="autoZero"/>
        <c:auto val="1"/>
        <c:lblAlgn val="ctr"/>
        <c:lblOffset val="100"/>
        <c:noMultiLvlLbl val="0"/>
      </c:catAx>
      <c:valAx>
        <c:axId val="176898432"/>
        <c:scaling>
          <c:orientation val="minMax"/>
          <c:max val="10"/>
          <c:min val="1"/>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176891392"/>
        <c:crosses val="max"/>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da-DK"/>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'Ark1'!$B$1</c:f>
              <c:strCache>
                <c:ptCount val="1"/>
                <c:pt idx="0">
                  <c:v>Job indhold</c:v>
                </c:pt>
              </c:strCache>
            </c:strRef>
          </c:tx>
          <c:spPr>
            <a:solidFill>
              <a:srgbClr val="B1C20C"/>
            </a:solidFill>
            <a:ln w="44450">
              <a:noFill/>
            </a:ln>
          </c:spPr>
          <c:dPt>
            <c:idx val="0"/>
            <c:bubble3D val="0"/>
            <c:spPr>
              <a:solidFill>
                <a:srgbClr val="B1C20C"/>
              </a:solidFill>
              <a:ln w="44450">
                <a:noFill/>
              </a:ln>
              <a:effectLst/>
            </c:spPr>
            <c:extLst>
              <c:ext xmlns:c16="http://schemas.microsoft.com/office/drawing/2014/chart" uri="{C3380CC4-5D6E-409C-BE32-E72D297353CC}">
                <c16:uniqueId val="{00000001-48C7-443C-98BF-2D068C1750EE}"/>
              </c:ext>
            </c:extLst>
          </c:dPt>
          <c:dPt>
            <c:idx val="1"/>
            <c:bubble3D val="0"/>
            <c:spPr>
              <a:solidFill>
                <a:schemeClr val="accent3"/>
              </a:solidFill>
              <a:ln w="44450">
                <a:noFill/>
              </a:ln>
              <a:effectLst/>
            </c:spPr>
            <c:extLst>
              <c:ext xmlns:c16="http://schemas.microsoft.com/office/drawing/2014/chart" uri="{C3380CC4-5D6E-409C-BE32-E72D297353CC}">
                <c16:uniqueId val="{00000003-48C7-443C-98BF-2D068C1750EE}"/>
              </c:ext>
            </c:extLst>
          </c:dPt>
          <c:cat>
            <c:strRef>
              <c:f>'Ark1'!$A$2:$A$3</c:f>
              <c:strCache>
                <c:ptCount val="2"/>
                <c:pt idx="0">
                  <c:v>Score</c:v>
                </c:pt>
                <c:pt idx="1">
                  <c:v>10 - score</c:v>
                </c:pt>
              </c:strCache>
            </c:strRef>
          </c:cat>
          <c:val>
            <c:numRef>
              <c:f>'Ark1'!$B$2:$B$3</c:f>
              <c:numCache>
                <c:formatCode>General</c:formatCode>
                <c:ptCount val="2"/>
                <c:pt idx="0">
                  <c:v>6.7</c:v>
                </c:pt>
                <c:pt idx="1">
                  <c:v>3.3</c:v>
                </c:pt>
              </c:numCache>
            </c:numRef>
          </c:val>
          <c:extLst>
            <c:ext xmlns:c16="http://schemas.microsoft.com/office/drawing/2014/chart" uri="{C3380CC4-5D6E-409C-BE32-E72D297353CC}">
              <c16:uniqueId val="{00000004-48C7-443C-98BF-2D068C1750EE}"/>
            </c:ext>
          </c:extLst>
        </c:ser>
        <c:dLbls>
          <c:showLegendKey val="0"/>
          <c:showVal val="0"/>
          <c:showCatName val="0"/>
          <c:showSerName val="0"/>
          <c:showPercent val="0"/>
          <c:showBubbleSize val="0"/>
          <c:showLeaderLines val="1"/>
        </c:dLbls>
        <c:firstSliceAng val="18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'Ark1'!$B$1</c:f>
              <c:strCache>
                <c:ptCount val="1"/>
                <c:pt idx="0">
                  <c:v>Job indhold</c:v>
                </c:pt>
              </c:strCache>
            </c:strRef>
          </c:tx>
          <c:spPr>
            <a:ln w="44450">
              <a:noFill/>
            </a:ln>
          </c:spPr>
          <c:dPt>
            <c:idx val="0"/>
            <c:bubble3D val="0"/>
            <c:spPr>
              <a:solidFill>
                <a:srgbClr val="B1C20C"/>
              </a:solidFill>
              <a:ln w="44450">
                <a:noFill/>
              </a:ln>
              <a:effectLst/>
            </c:spPr>
            <c:extLst>
              <c:ext xmlns:c16="http://schemas.microsoft.com/office/drawing/2014/chart" uri="{C3380CC4-5D6E-409C-BE32-E72D297353CC}">
                <c16:uniqueId val="{00000001-5821-483F-9A70-5433BF0D61E6}"/>
              </c:ext>
            </c:extLst>
          </c:dPt>
          <c:dPt>
            <c:idx val="1"/>
            <c:bubble3D val="0"/>
            <c:spPr>
              <a:solidFill>
                <a:schemeClr val="accent2"/>
              </a:solidFill>
              <a:ln w="44450">
                <a:noFill/>
              </a:ln>
              <a:effectLst/>
            </c:spPr>
            <c:extLst>
              <c:ext xmlns:c16="http://schemas.microsoft.com/office/drawing/2014/chart" uri="{C3380CC4-5D6E-409C-BE32-E72D297353CC}">
                <c16:uniqueId val="{00000003-5821-483F-9A70-5433BF0D61E6}"/>
              </c:ext>
            </c:extLst>
          </c:dPt>
          <c:cat>
            <c:strRef>
              <c:f>'Ark1'!$A$2:$A$3</c:f>
              <c:strCache>
                <c:ptCount val="2"/>
                <c:pt idx="0">
                  <c:v>Score</c:v>
                </c:pt>
                <c:pt idx="1">
                  <c:v>10 - score</c:v>
                </c:pt>
              </c:strCache>
            </c:strRef>
          </c:cat>
          <c:val>
            <c:numRef>
              <c:f>'Ark1'!$B$2:$B$3</c:f>
              <c:numCache>
                <c:formatCode>General</c:formatCode>
                <c:ptCount val="2"/>
                <c:pt idx="0">
                  <c:v>6.8</c:v>
                </c:pt>
                <c:pt idx="1">
                  <c:v>3.2</c:v>
                </c:pt>
              </c:numCache>
            </c:numRef>
          </c:val>
          <c:extLst>
            <c:ext xmlns:c16="http://schemas.microsoft.com/office/drawing/2014/chart" uri="{C3380CC4-5D6E-409C-BE32-E72D297353CC}">
              <c16:uniqueId val="{00000004-5821-483F-9A70-5433BF0D61E6}"/>
            </c:ext>
          </c:extLst>
        </c:ser>
        <c:dLbls>
          <c:showLegendKey val="0"/>
          <c:showVal val="0"/>
          <c:showCatName val="0"/>
          <c:showSerName val="0"/>
          <c:showPercent val="0"/>
          <c:showBubbleSize val="0"/>
          <c:showLeaderLines val="1"/>
        </c:dLbls>
        <c:firstSliceAng val="18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'Ark1'!$B$1</c:f>
              <c:strCache>
                <c:ptCount val="1"/>
                <c:pt idx="0">
                  <c:v>Job indhold</c:v>
                </c:pt>
              </c:strCache>
            </c:strRef>
          </c:tx>
          <c:spPr>
            <a:solidFill>
              <a:srgbClr val="FFC000"/>
            </a:solidFill>
            <a:ln w="44450">
              <a:noFill/>
            </a:ln>
          </c:spPr>
          <c:dPt>
            <c:idx val="0"/>
            <c:bubble3D val="0"/>
            <c:spPr>
              <a:solidFill>
                <a:srgbClr val="B1C20C"/>
              </a:solidFill>
              <a:ln w="44450">
                <a:noFill/>
              </a:ln>
              <a:effectLst/>
            </c:spPr>
            <c:extLst>
              <c:ext xmlns:c16="http://schemas.microsoft.com/office/drawing/2014/chart" uri="{C3380CC4-5D6E-409C-BE32-E72D297353CC}">
                <c16:uniqueId val="{00000001-754B-49D2-9EA2-A9C5C8A705E4}"/>
              </c:ext>
            </c:extLst>
          </c:dPt>
          <c:dPt>
            <c:idx val="1"/>
            <c:bubble3D val="0"/>
            <c:spPr>
              <a:solidFill>
                <a:schemeClr val="accent2"/>
              </a:solidFill>
              <a:ln w="44450">
                <a:noFill/>
              </a:ln>
              <a:effectLst/>
            </c:spPr>
            <c:extLst>
              <c:ext xmlns:c16="http://schemas.microsoft.com/office/drawing/2014/chart" uri="{C3380CC4-5D6E-409C-BE32-E72D297353CC}">
                <c16:uniqueId val="{00000003-754B-49D2-9EA2-A9C5C8A705E4}"/>
              </c:ext>
            </c:extLst>
          </c:dPt>
          <c:cat>
            <c:strRef>
              <c:f>'Ark1'!$A$2:$A$3</c:f>
              <c:strCache>
                <c:ptCount val="2"/>
                <c:pt idx="0">
                  <c:v>Score</c:v>
                </c:pt>
                <c:pt idx="1">
                  <c:v>10 - score</c:v>
                </c:pt>
              </c:strCache>
            </c:strRef>
          </c:cat>
          <c:val>
            <c:numRef>
              <c:f>'Ark1'!$B$2:$B$3</c:f>
              <c:numCache>
                <c:formatCode>General</c:formatCode>
                <c:ptCount val="2"/>
                <c:pt idx="0">
                  <c:v>6.8</c:v>
                </c:pt>
                <c:pt idx="1">
                  <c:v>3.2</c:v>
                </c:pt>
              </c:numCache>
            </c:numRef>
          </c:val>
          <c:extLst>
            <c:ext xmlns:c16="http://schemas.microsoft.com/office/drawing/2014/chart" uri="{C3380CC4-5D6E-409C-BE32-E72D297353CC}">
              <c16:uniqueId val="{00000004-754B-49D2-9EA2-A9C5C8A705E4}"/>
            </c:ext>
          </c:extLst>
        </c:ser>
        <c:dLbls>
          <c:showLegendKey val="0"/>
          <c:showVal val="0"/>
          <c:showCatName val="0"/>
          <c:showSerName val="0"/>
          <c:showPercent val="0"/>
          <c:showBubbleSize val="0"/>
          <c:showLeaderLines val="1"/>
        </c:dLbls>
        <c:firstSliceAng val="18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'Ark1'!$B$1</c:f>
              <c:strCache>
                <c:ptCount val="1"/>
                <c:pt idx="0">
                  <c:v>Job indhold</c:v>
                </c:pt>
              </c:strCache>
            </c:strRef>
          </c:tx>
          <c:spPr>
            <a:ln w="44450">
              <a:noFill/>
            </a:ln>
          </c:spPr>
          <c:dPt>
            <c:idx val="0"/>
            <c:bubble3D val="0"/>
            <c:spPr>
              <a:solidFill>
                <a:srgbClr val="B1C20C"/>
              </a:solidFill>
              <a:ln w="44450">
                <a:noFill/>
              </a:ln>
              <a:effectLst/>
            </c:spPr>
            <c:extLst>
              <c:ext xmlns:c16="http://schemas.microsoft.com/office/drawing/2014/chart" uri="{C3380CC4-5D6E-409C-BE32-E72D297353CC}">
                <c16:uniqueId val="{00000001-8835-4075-8BD4-5A1B77B9373B}"/>
              </c:ext>
            </c:extLst>
          </c:dPt>
          <c:dPt>
            <c:idx val="1"/>
            <c:bubble3D val="0"/>
            <c:spPr>
              <a:solidFill>
                <a:schemeClr val="accent2"/>
              </a:solidFill>
              <a:ln w="44450">
                <a:noFill/>
              </a:ln>
              <a:effectLst/>
            </c:spPr>
            <c:extLst>
              <c:ext xmlns:c16="http://schemas.microsoft.com/office/drawing/2014/chart" uri="{C3380CC4-5D6E-409C-BE32-E72D297353CC}">
                <c16:uniqueId val="{00000003-8835-4075-8BD4-5A1B77B9373B}"/>
              </c:ext>
            </c:extLst>
          </c:dPt>
          <c:cat>
            <c:strRef>
              <c:f>'Ark1'!$A$2:$A$3</c:f>
              <c:strCache>
                <c:ptCount val="2"/>
                <c:pt idx="0">
                  <c:v>Score</c:v>
                </c:pt>
                <c:pt idx="1">
                  <c:v>10 - score</c:v>
                </c:pt>
              </c:strCache>
            </c:strRef>
          </c:cat>
          <c:val>
            <c:numRef>
              <c:f>'Ark1'!$B$2:$B$3</c:f>
              <c:numCache>
                <c:formatCode>General</c:formatCode>
                <c:ptCount val="2"/>
                <c:pt idx="0">
                  <c:v>7</c:v>
                </c:pt>
                <c:pt idx="1">
                  <c:v>3</c:v>
                </c:pt>
              </c:numCache>
            </c:numRef>
          </c:val>
          <c:extLst>
            <c:ext xmlns:c16="http://schemas.microsoft.com/office/drawing/2014/chart" uri="{C3380CC4-5D6E-409C-BE32-E72D297353CC}">
              <c16:uniqueId val="{00000004-8835-4075-8BD4-5A1B77B9373B}"/>
            </c:ext>
          </c:extLst>
        </c:ser>
        <c:dLbls>
          <c:showLegendKey val="0"/>
          <c:showVal val="0"/>
          <c:showCatName val="0"/>
          <c:showSerName val="0"/>
          <c:showPercent val="0"/>
          <c:showBubbleSize val="0"/>
          <c:showLeaderLines val="1"/>
        </c:dLbls>
        <c:firstSliceAng val="18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3437791999373"/>
          <c:y val="0.11824703218570794"/>
          <c:w val="0.60593124416001243"/>
          <c:h val="0.76350593562858415"/>
        </c:manualLayout>
      </c:layout>
      <c:doughnutChart>
        <c:varyColors val="1"/>
        <c:ser>
          <c:idx val="0"/>
          <c:order val="0"/>
          <c:tx>
            <c:strRef>
              <c:f>'Ark1'!$B$1</c:f>
              <c:strCache>
                <c:ptCount val="1"/>
                <c:pt idx="0">
                  <c:v>Job indhold</c:v>
                </c:pt>
              </c:strCache>
            </c:strRef>
          </c:tx>
          <c:spPr>
            <a:solidFill>
              <a:srgbClr val="B1C20C"/>
            </a:solidFill>
            <a:ln w="44450">
              <a:noFill/>
            </a:ln>
          </c:spPr>
          <c:dPt>
            <c:idx val="0"/>
            <c:bubble3D val="0"/>
            <c:spPr>
              <a:solidFill>
                <a:srgbClr val="B1C20C"/>
              </a:solidFill>
              <a:ln w="44450">
                <a:noFill/>
              </a:ln>
              <a:effectLst/>
            </c:spPr>
            <c:extLst>
              <c:ext xmlns:c16="http://schemas.microsoft.com/office/drawing/2014/chart" uri="{C3380CC4-5D6E-409C-BE32-E72D297353CC}">
                <c16:uniqueId val="{00000001-A4CA-4B64-812F-305CF55CEC7B}"/>
              </c:ext>
            </c:extLst>
          </c:dPt>
          <c:dPt>
            <c:idx val="1"/>
            <c:bubble3D val="0"/>
            <c:spPr>
              <a:solidFill>
                <a:schemeClr val="accent2"/>
              </a:solidFill>
              <a:ln w="44450">
                <a:noFill/>
              </a:ln>
              <a:effectLst/>
            </c:spPr>
            <c:extLst>
              <c:ext xmlns:c16="http://schemas.microsoft.com/office/drawing/2014/chart" uri="{C3380CC4-5D6E-409C-BE32-E72D297353CC}">
                <c16:uniqueId val="{00000003-A4CA-4B64-812F-305CF55CEC7B}"/>
              </c:ext>
            </c:extLst>
          </c:dPt>
          <c:cat>
            <c:strRef>
              <c:f>'Ark1'!$A$2:$A$3</c:f>
              <c:strCache>
                <c:ptCount val="2"/>
                <c:pt idx="0">
                  <c:v>Score</c:v>
                </c:pt>
                <c:pt idx="1">
                  <c:v>10 - score</c:v>
                </c:pt>
              </c:strCache>
            </c:strRef>
          </c:cat>
          <c:val>
            <c:numRef>
              <c:f>'Ark1'!$B$2:$B$3</c:f>
              <c:numCache>
                <c:formatCode>General</c:formatCode>
                <c:ptCount val="2"/>
                <c:pt idx="0">
                  <c:v>6.8</c:v>
                </c:pt>
                <c:pt idx="1">
                  <c:v>3.2</c:v>
                </c:pt>
              </c:numCache>
            </c:numRef>
          </c:val>
          <c:extLst>
            <c:ext xmlns:c16="http://schemas.microsoft.com/office/drawing/2014/chart" uri="{C3380CC4-5D6E-409C-BE32-E72D297353CC}">
              <c16:uniqueId val="{00000004-A4CA-4B64-812F-305CF55CEC7B}"/>
            </c:ext>
          </c:extLst>
        </c:ser>
        <c:dLbls>
          <c:showLegendKey val="0"/>
          <c:showVal val="0"/>
          <c:showCatName val="0"/>
          <c:showSerName val="0"/>
          <c:showPercent val="0"/>
          <c:showBubbleSize val="0"/>
          <c:showLeaderLines val="1"/>
        </c:dLbls>
        <c:firstSliceAng val="18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'Ark1'!$B$1</c:f>
              <c:strCache>
                <c:ptCount val="1"/>
                <c:pt idx="0">
                  <c:v>Job indhold</c:v>
                </c:pt>
              </c:strCache>
            </c:strRef>
          </c:tx>
          <c:spPr>
            <a:solidFill>
              <a:srgbClr val="B1C20C"/>
            </a:solidFill>
            <a:ln w="44450">
              <a:noFill/>
            </a:ln>
          </c:spPr>
          <c:dPt>
            <c:idx val="0"/>
            <c:bubble3D val="0"/>
            <c:spPr>
              <a:solidFill>
                <a:srgbClr val="B1C20C"/>
              </a:solidFill>
              <a:ln w="44450">
                <a:noFill/>
              </a:ln>
              <a:effectLst/>
            </c:spPr>
            <c:extLst>
              <c:ext xmlns:c16="http://schemas.microsoft.com/office/drawing/2014/chart" uri="{C3380CC4-5D6E-409C-BE32-E72D297353CC}">
                <c16:uniqueId val="{00000001-9840-4250-A987-E61EB3214C43}"/>
              </c:ext>
            </c:extLst>
          </c:dPt>
          <c:dPt>
            <c:idx val="1"/>
            <c:bubble3D val="0"/>
            <c:spPr>
              <a:solidFill>
                <a:schemeClr val="accent2"/>
              </a:solidFill>
              <a:ln w="44450">
                <a:noFill/>
              </a:ln>
              <a:effectLst/>
            </c:spPr>
            <c:extLst>
              <c:ext xmlns:c16="http://schemas.microsoft.com/office/drawing/2014/chart" uri="{C3380CC4-5D6E-409C-BE32-E72D297353CC}">
                <c16:uniqueId val="{00000003-9840-4250-A987-E61EB3214C43}"/>
              </c:ext>
            </c:extLst>
          </c:dPt>
          <c:cat>
            <c:strRef>
              <c:f>'Ark1'!$A$2:$A$3</c:f>
              <c:strCache>
                <c:ptCount val="2"/>
                <c:pt idx="0">
                  <c:v>Score</c:v>
                </c:pt>
                <c:pt idx="1">
                  <c:v>10 - score</c:v>
                </c:pt>
              </c:strCache>
            </c:strRef>
          </c:cat>
          <c:val>
            <c:numRef>
              <c:f>'Ark1'!$B$2:$B$3</c:f>
              <c:numCache>
                <c:formatCode>General</c:formatCode>
                <c:ptCount val="2"/>
                <c:pt idx="0">
                  <c:v>7.1</c:v>
                </c:pt>
                <c:pt idx="1">
                  <c:v>2.9000000000000004</c:v>
                </c:pt>
              </c:numCache>
            </c:numRef>
          </c:val>
          <c:extLst>
            <c:ext xmlns:c16="http://schemas.microsoft.com/office/drawing/2014/chart" uri="{C3380CC4-5D6E-409C-BE32-E72D297353CC}">
              <c16:uniqueId val="{00000004-9840-4250-A987-E61EB3214C43}"/>
            </c:ext>
          </c:extLst>
        </c:ser>
        <c:dLbls>
          <c:showLegendKey val="0"/>
          <c:showVal val="0"/>
          <c:showCatName val="0"/>
          <c:showSerName val="0"/>
          <c:showPercent val="0"/>
          <c:showBubbleSize val="0"/>
          <c:showLeaderLines val="1"/>
        </c:dLbls>
        <c:firstSliceAng val="18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'Ark1'!$B$1</c:f>
              <c:strCache>
                <c:ptCount val="1"/>
                <c:pt idx="0">
                  <c:v>Job indhold</c:v>
                </c:pt>
              </c:strCache>
            </c:strRef>
          </c:tx>
          <c:spPr>
            <a:solidFill>
              <a:srgbClr val="B1C20C"/>
            </a:solidFill>
            <a:ln w="44450">
              <a:noFill/>
            </a:ln>
          </c:spPr>
          <c:dPt>
            <c:idx val="0"/>
            <c:bubble3D val="0"/>
            <c:spPr>
              <a:solidFill>
                <a:srgbClr val="B1C20C"/>
              </a:solidFill>
              <a:ln w="44450">
                <a:noFill/>
              </a:ln>
              <a:effectLst/>
            </c:spPr>
            <c:extLst>
              <c:ext xmlns:c16="http://schemas.microsoft.com/office/drawing/2014/chart" uri="{C3380CC4-5D6E-409C-BE32-E72D297353CC}">
                <c16:uniqueId val="{00000001-5CF0-4DC0-8F8F-397125D8E7E8}"/>
              </c:ext>
            </c:extLst>
          </c:dPt>
          <c:dPt>
            <c:idx val="1"/>
            <c:bubble3D val="0"/>
            <c:spPr>
              <a:solidFill>
                <a:schemeClr val="accent2"/>
              </a:solidFill>
              <a:ln w="44450">
                <a:noFill/>
              </a:ln>
              <a:effectLst/>
            </c:spPr>
            <c:extLst>
              <c:ext xmlns:c16="http://schemas.microsoft.com/office/drawing/2014/chart" uri="{C3380CC4-5D6E-409C-BE32-E72D297353CC}">
                <c16:uniqueId val="{00000003-5CF0-4DC0-8F8F-397125D8E7E8}"/>
              </c:ext>
            </c:extLst>
          </c:dPt>
          <c:cat>
            <c:strRef>
              <c:f>'Ark1'!$A$2:$A$3</c:f>
              <c:strCache>
                <c:ptCount val="2"/>
                <c:pt idx="0">
                  <c:v>Score</c:v>
                </c:pt>
                <c:pt idx="1">
                  <c:v>10 - score</c:v>
                </c:pt>
              </c:strCache>
            </c:strRef>
          </c:cat>
          <c:val>
            <c:numRef>
              <c:f>'Ark1'!$B$2:$B$3</c:f>
              <c:numCache>
                <c:formatCode>General</c:formatCode>
                <c:ptCount val="2"/>
                <c:pt idx="0">
                  <c:v>6.3</c:v>
                </c:pt>
                <c:pt idx="1">
                  <c:v>3.7</c:v>
                </c:pt>
              </c:numCache>
            </c:numRef>
          </c:val>
          <c:extLst>
            <c:ext xmlns:c16="http://schemas.microsoft.com/office/drawing/2014/chart" uri="{C3380CC4-5D6E-409C-BE32-E72D297353CC}">
              <c16:uniqueId val="{00000004-5CF0-4DC0-8F8F-397125D8E7E8}"/>
            </c:ext>
          </c:extLst>
        </c:ser>
        <c:dLbls>
          <c:showLegendKey val="0"/>
          <c:showVal val="0"/>
          <c:showCatName val="0"/>
          <c:showSerName val="0"/>
          <c:showPercent val="0"/>
          <c:showBubbleSize val="0"/>
          <c:showLeaderLines val="1"/>
        </c:dLbls>
        <c:firstSliceAng val="18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'Ark1'!$B$1</c:f>
              <c:strCache>
                <c:ptCount val="1"/>
                <c:pt idx="0">
                  <c:v>Job indhold</c:v>
                </c:pt>
              </c:strCache>
            </c:strRef>
          </c:tx>
          <c:spPr>
            <a:solidFill>
              <a:srgbClr val="B1C20C"/>
            </a:solidFill>
            <a:ln w="44450">
              <a:noFill/>
            </a:ln>
          </c:spPr>
          <c:dPt>
            <c:idx val="0"/>
            <c:bubble3D val="0"/>
            <c:spPr>
              <a:solidFill>
                <a:srgbClr val="B1C20C"/>
              </a:solidFill>
              <a:ln w="44450">
                <a:noFill/>
              </a:ln>
              <a:effectLst/>
            </c:spPr>
            <c:extLst>
              <c:ext xmlns:c16="http://schemas.microsoft.com/office/drawing/2014/chart" uri="{C3380CC4-5D6E-409C-BE32-E72D297353CC}">
                <c16:uniqueId val="{00000001-331F-433F-95A6-D2A248152A65}"/>
              </c:ext>
            </c:extLst>
          </c:dPt>
          <c:dPt>
            <c:idx val="1"/>
            <c:bubble3D val="0"/>
            <c:spPr>
              <a:solidFill>
                <a:schemeClr val="accent2"/>
              </a:solidFill>
              <a:ln w="44450">
                <a:noFill/>
              </a:ln>
              <a:effectLst/>
            </c:spPr>
            <c:extLst>
              <c:ext xmlns:c16="http://schemas.microsoft.com/office/drawing/2014/chart" uri="{C3380CC4-5D6E-409C-BE32-E72D297353CC}">
                <c16:uniqueId val="{00000003-331F-433F-95A6-D2A248152A65}"/>
              </c:ext>
            </c:extLst>
          </c:dPt>
          <c:cat>
            <c:strRef>
              <c:f>'Ark1'!$A$2:$A$3</c:f>
              <c:strCache>
                <c:ptCount val="2"/>
                <c:pt idx="0">
                  <c:v>Score</c:v>
                </c:pt>
                <c:pt idx="1">
                  <c:v>10 - score</c:v>
                </c:pt>
              </c:strCache>
            </c:strRef>
          </c:cat>
          <c:val>
            <c:numRef>
              <c:f>'Ark1'!$B$2:$B$3</c:f>
              <c:numCache>
                <c:formatCode>General</c:formatCode>
                <c:ptCount val="2"/>
                <c:pt idx="0">
                  <c:v>7.9</c:v>
                </c:pt>
                <c:pt idx="1">
                  <c:v>2.0999999999999996</c:v>
                </c:pt>
              </c:numCache>
            </c:numRef>
          </c:val>
          <c:extLst>
            <c:ext xmlns:c16="http://schemas.microsoft.com/office/drawing/2014/chart" uri="{C3380CC4-5D6E-409C-BE32-E72D297353CC}">
              <c16:uniqueId val="{00000004-331F-433F-95A6-D2A248152A65}"/>
            </c:ext>
          </c:extLst>
        </c:ser>
        <c:dLbls>
          <c:showLegendKey val="0"/>
          <c:showVal val="0"/>
          <c:showCatName val="0"/>
          <c:showSerName val="0"/>
          <c:showPercent val="0"/>
          <c:showBubbleSize val="0"/>
          <c:showLeaderLines val="1"/>
        </c:dLbls>
        <c:firstSliceAng val="18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6447F9-0217-4687-92CC-71EE28692DD9}" type="doc">
      <dgm:prSet loTypeId="urn:microsoft.com/office/officeart/2005/8/layout/cycle3" loCatId="cycle" qsTypeId="urn:microsoft.com/office/officeart/2005/8/quickstyle/simple1" qsCatId="simple" csTypeId="urn:microsoft.com/office/officeart/2005/8/colors/accent4_4" csCatId="accent4" phldr="1"/>
      <dgm:spPr/>
      <dgm:t>
        <a:bodyPr/>
        <a:lstStyle/>
        <a:p>
          <a:endParaRPr lang="da-DK"/>
        </a:p>
      </dgm:t>
    </dgm:pt>
    <dgm:pt modelId="{A2630F61-F895-4C35-8204-EFFB713B3F67}">
      <dgm:prSet phldrT="[Tekst]"/>
      <dgm:spPr/>
      <dgm:t>
        <a:bodyPr/>
        <a:lstStyle/>
        <a:p>
          <a:r>
            <a:rPr lang="da-DK" dirty="0">
              <a:solidFill>
                <a:schemeClr val="tx1"/>
              </a:solidFill>
            </a:rPr>
            <a:t>12</a:t>
          </a:r>
        </a:p>
        <a:p>
          <a:r>
            <a:rPr lang="da-DK" dirty="0">
              <a:solidFill>
                <a:schemeClr val="tx1"/>
              </a:solidFill>
            </a:rPr>
            <a:t> Status quo</a:t>
          </a:r>
        </a:p>
      </dgm:t>
    </dgm:pt>
    <dgm:pt modelId="{EBF2D068-43C1-4676-ABF5-BAB5ECC91080}" type="parTrans" cxnId="{52AB8E8B-EF62-48C5-AEC9-C125FF736E4D}">
      <dgm:prSet/>
      <dgm:spPr/>
      <dgm:t>
        <a:bodyPr/>
        <a:lstStyle/>
        <a:p>
          <a:endParaRPr lang="da-DK"/>
        </a:p>
      </dgm:t>
    </dgm:pt>
    <dgm:pt modelId="{FA52C237-8461-4380-BDF1-7F80AE54B8B6}" type="sibTrans" cxnId="{52AB8E8B-EF62-48C5-AEC9-C125FF736E4D}">
      <dgm:prSet/>
      <dgm:spPr/>
      <dgm:t>
        <a:bodyPr/>
        <a:lstStyle/>
        <a:p>
          <a:endParaRPr lang="da-DK"/>
        </a:p>
      </dgm:t>
    </dgm:pt>
    <dgm:pt modelId="{81DFE47B-D0E0-4523-BABD-27F3C344D402}">
      <dgm:prSet phldrT="[Tekst]"/>
      <dgm:spPr/>
      <dgm:t>
        <a:bodyPr/>
        <a:lstStyle/>
        <a:p>
          <a:r>
            <a:rPr lang="da-DK" dirty="0">
              <a:solidFill>
                <a:schemeClr val="tx1"/>
              </a:solidFill>
            </a:rPr>
            <a:t>3</a:t>
          </a:r>
        </a:p>
        <a:p>
          <a:r>
            <a:rPr lang="da-DK" dirty="0" err="1">
              <a:solidFill>
                <a:schemeClr val="tx1"/>
              </a:solidFill>
            </a:rPr>
            <a:t>Recognition</a:t>
          </a:r>
          <a:endParaRPr lang="da-DK" dirty="0">
            <a:solidFill>
              <a:schemeClr val="tx1"/>
            </a:solidFill>
          </a:endParaRPr>
        </a:p>
      </dgm:t>
    </dgm:pt>
    <dgm:pt modelId="{337B1D7D-1CFF-422A-BFDA-C24E9377668C}" type="parTrans" cxnId="{C4B08D9F-8230-470A-92AF-D5B79C0BD05D}">
      <dgm:prSet/>
      <dgm:spPr/>
      <dgm:t>
        <a:bodyPr/>
        <a:lstStyle/>
        <a:p>
          <a:endParaRPr lang="da-DK"/>
        </a:p>
      </dgm:t>
    </dgm:pt>
    <dgm:pt modelId="{49742571-8A0E-4B4E-A4AD-6310703B5BBD}" type="sibTrans" cxnId="{C4B08D9F-8230-470A-92AF-D5B79C0BD05D}">
      <dgm:prSet/>
      <dgm:spPr/>
      <dgm:t>
        <a:bodyPr/>
        <a:lstStyle/>
        <a:p>
          <a:endParaRPr lang="da-DK"/>
        </a:p>
      </dgm:t>
    </dgm:pt>
    <dgm:pt modelId="{835471C0-A501-49C9-ACD4-B060E2F471BC}">
      <dgm:prSet phldrT="[Tekst]"/>
      <dgm:spPr/>
      <dgm:t>
        <a:bodyPr/>
        <a:lstStyle/>
        <a:p>
          <a:r>
            <a:rPr lang="da-DK" dirty="0">
              <a:solidFill>
                <a:schemeClr val="tx1"/>
              </a:solidFill>
            </a:rPr>
            <a:t>5</a:t>
          </a:r>
        </a:p>
        <a:p>
          <a:r>
            <a:rPr lang="da-DK" dirty="0" err="1">
              <a:solidFill>
                <a:schemeClr val="tx1"/>
              </a:solidFill>
            </a:rPr>
            <a:t>What</a:t>
          </a:r>
          <a:r>
            <a:rPr lang="da-DK" dirty="0">
              <a:solidFill>
                <a:schemeClr val="tx1"/>
              </a:solidFill>
            </a:rPr>
            <a:t>/actions</a:t>
          </a:r>
        </a:p>
      </dgm:t>
    </dgm:pt>
    <dgm:pt modelId="{BA249A70-6A52-44DF-B346-1A4A171B11E9}" type="parTrans" cxnId="{04A7EF00-64D3-4FFB-9305-77BF281C6148}">
      <dgm:prSet/>
      <dgm:spPr/>
      <dgm:t>
        <a:bodyPr/>
        <a:lstStyle/>
        <a:p>
          <a:endParaRPr lang="da-DK"/>
        </a:p>
      </dgm:t>
    </dgm:pt>
    <dgm:pt modelId="{2858D754-1A40-4EB5-8665-9E705F464A53}" type="sibTrans" cxnId="{04A7EF00-64D3-4FFB-9305-77BF281C6148}">
      <dgm:prSet/>
      <dgm:spPr/>
      <dgm:t>
        <a:bodyPr/>
        <a:lstStyle/>
        <a:p>
          <a:endParaRPr lang="da-DK"/>
        </a:p>
      </dgm:t>
    </dgm:pt>
    <dgm:pt modelId="{2ADE2B71-5C79-467F-8162-984CC39C8964}">
      <dgm:prSet phldrT="[Tekst]"/>
      <dgm:spPr/>
      <dgm:t>
        <a:bodyPr/>
        <a:lstStyle/>
        <a:p>
          <a:r>
            <a:rPr lang="da-DK" dirty="0">
              <a:solidFill>
                <a:schemeClr val="tx1"/>
              </a:solidFill>
            </a:rPr>
            <a:t>7 </a:t>
          </a:r>
        </a:p>
        <a:p>
          <a:r>
            <a:rPr lang="da-DK" dirty="0">
              <a:solidFill>
                <a:schemeClr val="tx1"/>
              </a:solidFill>
            </a:rPr>
            <a:t>How </a:t>
          </a:r>
        </a:p>
        <a:p>
          <a:r>
            <a:rPr lang="da-DK" dirty="0">
              <a:solidFill>
                <a:schemeClr val="tx1"/>
              </a:solidFill>
            </a:rPr>
            <a:t>/</a:t>
          </a:r>
          <a:r>
            <a:rPr lang="da-DK" dirty="0" err="1">
              <a:solidFill>
                <a:schemeClr val="tx1"/>
              </a:solidFill>
            </a:rPr>
            <a:t>implementation</a:t>
          </a:r>
          <a:endParaRPr lang="da-DK" dirty="0">
            <a:solidFill>
              <a:schemeClr val="tx1"/>
            </a:solidFill>
          </a:endParaRPr>
        </a:p>
      </dgm:t>
    </dgm:pt>
    <dgm:pt modelId="{A256376E-FFF9-4CA4-97E2-99AA41057486}" type="parTrans" cxnId="{3F183958-DCE3-43DD-A3B1-83891C2BDEA0}">
      <dgm:prSet/>
      <dgm:spPr/>
      <dgm:t>
        <a:bodyPr/>
        <a:lstStyle/>
        <a:p>
          <a:endParaRPr lang="da-DK"/>
        </a:p>
      </dgm:t>
    </dgm:pt>
    <dgm:pt modelId="{09E0B2D7-AD9F-4924-B86C-139A1AD75BC0}" type="sibTrans" cxnId="{3F183958-DCE3-43DD-A3B1-83891C2BDEA0}">
      <dgm:prSet/>
      <dgm:spPr/>
      <dgm:t>
        <a:bodyPr/>
        <a:lstStyle/>
        <a:p>
          <a:endParaRPr lang="da-DK"/>
        </a:p>
      </dgm:t>
    </dgm:pt>
    <dgm:pt modelId="{0CC6EFEB-EA99-4633-8CA2-E06FF9DC013E}">
      <dgm:prSet phldrT="[Tekst]"/>
      <dgm:spPr/>
      <dgm:t>
        <a:bodyPr/>
        <a:lstStyle/>
        <a:p>
          <a:r>
            <a:rPr lang="da-DK" dirty="0">
              <a:solidFill>
                <a:schemeClr val="tx1"/>
              </a:solidFill>
            </a:rPr>
            <a:t>9 </a:t>
          </a:r>
        </a:p>
        <a:p>
          <a:r>
            <a:rPr lang="da-DK" dirty="0">
              <a:solidFill>
                <a:schemeClr val="tx1"/>
              </a:solidFill>
            </a:rPr>
            <a:t>Integration</a:t>
          </a:r>
        </a:p>
      </dgm:t>
    </dgm:pt>
    <dgm:pt modelId="{70BE065E-5138-406E-BA69-D21395390A67}" type="parTrans" cxnId="{6AF0742C-0245-4AA4-ADFE-8437C4CAEF56}">
      <dgm:prSet/>
      <dgm:spPr/>
      <dgm:t>
        <a:bodyPr/>
        <a:lstStyle/>
        <a:p>
          <a:endParaRPr lang="da-DK"/>
        </a:p>
      </dgm:t>
    </dgm:pt>
    <dgm:pt modelId="{1E361FB6-F875-4B43-A000-80CE43AD4359}" type="sibTrans" cxnId="{6AF0742C-0245-4AA4-ADFE-8437C4CAEF56}">
      <dgm:prSet/>
      <dgm:spPr/>
      <dgm:t>
        <a:bodyPr/>
        <a:lstStyle/>
        <a:p>
          <a:endParaRPr lang="da-DK"/>
        </a:p>
      </dgm:t>
    </dgm:pt>
    <dgm:pt modelId="{E68AEDBD-9E73-4CA3-866D-C975DA5920A3}" type="pres">
      <dgm:prSet presAssocID="{916447F9-0217-4687-92CC-71EE28692DD9}" presName="Name0" presStyleCnt="0">
        <dgm:presLayoutVars>
          <dgm:dir/>
          <dgm:resizeHandles val="exact"/>
        </dgm:presLayoutVars>
      </dgm:prSet>
      <dgm:spPr/>
    </dgm:pt>
    <dgm:pt modelId="{BB752F5C-A1A7-4FE1-9D1B-F070C4AF5552}" type="pres">
      <dgm:prSet presAssocID="{916447F9-0217-4687-92CC-71EE28692DD9}" presName="cycle" presStyleCnt="0"/>
      <dgm:spPr/>
    </dgm:pt>
    <dgm:pt modelId="{D836ABCE-F034-4DA5-BD96-55CEA223BB77}" type="pres">
      <dgm:prSet presAssocID="{A2630F61-F895-4C35-8204-EFFB713B3F67}" presName="nodeFirstNode" presStyleLbl="node1" presStyleIdx="0" presStyleCnt="5">
        <dgm:presLayoutVars>
          <dgm:bulletEnabled val="1"/>
        </dgm:presLayoutVars>
      </dgm:prSet>
      <dgm:spPr/>
    </dgm:pt>
    <dgm:pt modelId="{7000207C-CBA8-4E05-A68C-7FB5ECE77881}" type="pres">
      <dgm:prSet presAssocID="{FA52C237-8461-4380-BDF1-7F80AE54B8B6}" presName="sibTransFirstNode" presStyleLbl="bgShp" presStyleIdx="0" presStyleCnt="1"/>
      <dgm:spPr/>
    </dgm:pt>
    <dgm:pt modelId="{61ED3D57-B19C-405E-A64D-503A8DE8852C}" type="pres">
      <dgm:prSet presAssocID="{81DFE47B-D0E0-4523-BABD-27F3C344D402}" presName="nodeFollowingNodes" presStyleLbl="node1" presStyleIdx="1" presStyleCnt="5" custRadScaleRad="98851" custRadScaleInc="-6530">
        <dgm:presLayoutVars>
          <dgm:bulletEnabled val="1"/>
        </dgm:presLayoutVars>
      </dgm:prSet>
      <dgm:spPr/>
    </dgm:pt>
    <dgm:pt modelId="{A82F65C3-DA9A-4D7D-8484-3BC055FD0587}" type="pres">
      <dgm:prSet presAssocID="{835471C0-A501-49C9-ACD4-B060E2F471BC}" presName="nodeFollowingNodes" presStyleLbl="node1" presStyleIdx="2" presStyleCnt="5" custRadScaleRad="100740" custRadScaleInc="-16402">
        <dgm:presLayoutVars>
          <dgm:bulletEnabled val="1"/>
        </dgm:presLayoutVars>
      </dgm:prSet>
      <dgm:spPr/>
    </dgm:pt>
    <dgm:pt modelId="{6D8F5A77-D21B-4C7B-8902-FB266FEEEA7D}" type="pres">
      <dgm:prSet presAssocID="{2ADE2B71-5C79-467F-8162-984CC39C8964}" presName="nodeFollowingNodes" presStyleLbl="node1" presStyleIdx="3" presStyleCnt="5">
        <dgm:presLayoutVars>
          <dgm:bulletEnabled val="1"/>
        </dgm:presLayoutVars>
      </dgm:prSet>
      <dgm:spPr/>
    </dgm:pt>
    <dgm:pt modelId="{3D527834-DADB-44EA-AC1A-A6FC9740730A}" type="pres">
      <dgm:prSet presAssocID="{0CC6EFEB-EA99-4633-8CA2-E06FF9DC013E}" presName="nodeFollowingNodes" presStyleLbl="node1" presStyleIdx="4" presStyleCnt="5">
        <dgm:presLayoutVars>
          <dgm:bulletEnabled val="1"/>
        </dgm:presLayoutVars>
      </dgm:prSet>
      <dgm:spPr/>
    </dgm:pt>
  </dgm:ptLst>
  <dgm:cxnLst>
    <dgm:cxn modelId="{04A7EF00-64D3-4FFB-9305-77BF281C6148}" srcId="{916447F9-0217-4687-92CC-71EE28692DD9}" destId="{835471C0-A501-49C9-ACD4-B060E2F471BC}" srcOrd="2" destOrd="0" parTransId="{BA249A70-6A52-44DF-B346-1A4A171B11E9}" sibTransId="{2858D754-1A40-4EB5-8665-9E705F464A53}"/>
    <dgm:cxn modelId="{38814D18-E01B-4037-B275-3D9B380D4D00}" type="presOf" srcId="{A2630F61-F895-4C35-8204-EFFB713B3F67}" destId="{D836ABCE-F034-4DA5-BD96-55CEA223BB77}" srcOrd="0" destOrd="0" presId="urn:microsoft.com/office/officeart/2005/8/layout/cycle3"/>
    <dgm:cxn modelId="{087F691B-6ED5-4993-9677-6C7B6166FF54}" type="presOf" srcId="{FA52C237-8461-4380-BDF1-7F80AE54B8B6}" destId="{7000207C-CBA8-4E05-A68C-7FB5ECE77881}" srcOrd="0" destOrd="0" presId="urn:microsoft.com/office/officeart/2005/8/layout/cycle3"/>
    <dgm:cxn modelId="{6AF0742C-0245-4AA4-ADFE-8437C4CAEF56}" srcId="{916447F9-0217-4687-92CC-71EE28692DD9}" destId="{0CC6EFEB-EA99-4633-8CA2-E06FF9DC013E}" srcOrd="4" destOrd="0" parTransId="{70BE065E-5138-406E-BA69-D21395390A67}" sibTransId="{1E361FB6-F875-4B43-A000-80CE43AD4359}"/>
    <dgm:cxn modelId="{90CCA26F-90E8-473D-8B00-F34142EF508B}" type="presOf" srcId="{2ADE2B71-5C79-467F-8162-984CC39C8964}" destId="{6D8F5A77-D21B-4C7B-8902-FB266FEEEA7D}" srcOrd="0" destOrd="0" presId="urn:microsoft.com/office/officeart/2005/8/layout/cycle3"/>
    <dgm:cxn modelId="{3F183958-DCE3-43DD-A3B1-83891C2BDEA0}" srcId="{916447F9-0217-4687-92CC-71EE28692DD9}" destId="{2ADE2B71-5C79-467F-8162-984CC39C8964}" srcOrd="3" destOrd="0" parTransId="{A256376E-FFF9-4CA4-97E2-99AA41057486}" sibTransId="{09E0B2D7-AD9F-4924-B86C-139A1AD75BC0}"/>
    <dgm:cxn modelId="{52AB8E8B-EF62-48C5-AEC9-C125FF736E4D}" srcId="{916447F9-0217-4687-92CC-71EE28692DD9}" destId="{A2630F61-F895-4C35-8204-EFFB713B3F67}" srcOrd="0" destOrd="0" parTransId="{EBF2D068-43C1-4676-ABF5-BAB5ECC91080}" sibTransId="{FA52C237-8461-4380-BDF1-7F80AE54B8B6}"/>
    <dgm:cxn modelId="{FFE71C9E-2068-42A7-A303-FA6AEC875F04}" type="presOf" srcId="{0CC6EFEB-EA99-4633-8CA2-E06FF9DC013E}" destId="{3D527834-DADB-44EA-AC1A-A6FC9740730A}" srcOrd="0" destOrd="0" presId="urn:microsoft.com/office/officeart/2005/8/layout/cycle3"/>
    <dgm:cxn modelId="{C4B08D9F-8230-470A-92AF-D5B79C0BD05D}" srcId="{916447F9-0217-4687-92CC-71EE28692DD9}" destId="{81DFE47B-D0E0-4523-BABD-27F3C344D402}" srcOrd="1" destOrd="0" parTransId="{337B1D7D-1CFF-422A-BFDA-C24E9377668C}" sibTransId="{49742571-8A0E-4B4E-A4AD-6310703B5BBD}"/>
    <dgm:cxn modelId="{7BEC89AC-3542-42BC-B9B2-39D5584FD1C0}" type="presOf" srcId="{916447F9-0217-4687-92CC-71EE28692DD9}" destId="{E68AEDBD-9E73-4CA3-866D-C975DA5920A3}" srcOrd="0" destOrd="0" presId="urn:microsoft.com/office/officeart/2005/8/layout/cycle3"/>
    <dgm:cxn modelId="{7C4C6AC9-F51B-4300-86A0-9FCE2A6900AB}" type="presOf" srcId="{81DFE47B-D0E0-4523-BABD-27F3C344D402}" destId="{61ED3D57-B19C-405E-A64D-503A8DE8852C}" srcOrd="0" destOrd="0" presId="urn:microsoft.com/office/officeart/2005/8/layout/cycle3"/>
    <dgm:cxn modelId="{ABED75E9-3C41-4C1A-A806-651A86964BCB}" type="presOf" srcId="{835471C0-A501-49C9-ACD4-B060E2F471BC}" destId="{A82F65C3-DA9A-4D7D-8484-3BC055FD0587}" srcOrd="0" destOrd="0" presId="urn:microsoft.com/office/officeart/2005/8/layout/cycle3"/>
    <dgm:cxn modelId="{7458213D-F30A-4F7C-A60A-BCF6CB37B655}" type="presParOf" srcId="{E68AEDBD-9E73-4CA3-866D-C975DA5920A3}" destId="{BB752F5C-A1A7-4FE1-9D1B-F070C4AF5552}" srcOrd="0" destOrd="0" presId="urn:microsoft.com/office/officeart/2005/8/layout/cycle3"/>
    <dgm:cxn modelId="{642EA557-CD99-49F3-A284-810B8915BC59}" type="presParOf" srcId="{BB752F5C-A1A7-4FE1-9D1B-F070C4AF5552}" destId="{D836ABCE-F034-4DA5-BD96-55CEA223BB77}" srcOrd="0" destOrd="0" presId="urn:microsoft.com/office/officeart/2005/8/layout/cycle3"/>
    <dgm:cxn modelId="{FA2E3506-5C61-430C-B498-07C670B2D39D}" type="presParOf" srcId="{BB752F5C-A1A7-4FE1-9D1B-F070C4AF5552}" destId="{7000207C-CBA8-4E05-A68C-7FB5ECE77881}" srcOrd="1" destOrd="0" presId="urn:microsoft.com/office/officeart/2005/8/layout/cycle3"/>
    <dgm:cxn modelId="{30B43157-1809-4263-9F22-06A5BF48C83B}" type="presParOf" srcId="{BB752F5C-A1A7-4FE1-9D1B-F070C4AF5552}" destId="{61ED3D57-B19C-405E-A64D-503A8DE8852C}" srcOrd="2" destOrd="0" presId="urn:microsoft.com/office/officeart/2005/8/layout/cycle3"/>
    <dgm:cxn modelId="{5B59E2BB-F5EA-4B41-BB51-76BF729A25C1}" type="presParOf" srcId="{BB752F5C-A1A7-4FE1-9D1B-F070C4AF5552}" destId="{A82F65C3-DA9A-4D7D-8484-3BC055FD0587}" srcOrd="3" destOrd="0" presId="urn:microsoft.com/office/officeart/2005/8/layout/cycle3"/>
    <dgm:cxn modelId="{18AF3ACD-5EFB-4D25-9FAA-D1BF3572929C}" type="presParOf" srcId="{BB752F5C-A1A7-4FE1-9D1B-F070C4AF5552}" destId="{6D8F5A77-D21B-4C7B-8902-FB266FEEEA7D}" srcOrd="4" destOrd="0" presId="urn:microsoft.com/office/officeart/2005/8/layout/cycle3"/>
    <dgm:cxn modelId="{406B7834-822C-45AC-847E-C2A636BA0D78}" type="presParOf" srcId="{BB752F5C-A1A7-4FE1-9D1B-F070C4AF5552}" destId="{3D527834-DADB-44EA-AC1A-A6FC9740730A}"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8A982-038F-4BE5-9276-6C30B3665F0B}" type="doc">
      <dgm:prSet loTypeId="urn:microsoft.com/office/officeart/2005/8/layout/hChevron3" loCatId="process" qsTypeId="urn:microsoft.com/office/officeart/2005/8/quickstyle/3d5" qsCatId="3D" csTypeId="urn:microsoft.com/office/officeart/2005/8/colors/accent1_2" csCatId="accent1" phldr="1"/>
      <dgm:spPr/>
    </dgm:pt>
    <dgm:pt modelId="{8CF5F249-ADCA-4C50-8FDB-6A433E5B5359}">
      <dgm:prSet phldrT="[Tekst]" custT="1"/>
      <dgm:spPr/>
      <dgm:t>
        <a:bodyPr/>
        <a:lstStyle/>
        <a:p>
          <a:r>
            <a:rPr lang="da-DK" sz="1100" dirty="0"/>
            <a:t>Forberedelse til mødet</a:t>
          </a:r>
        </a:p>
      </dgm:t>
    </dgm:pt>
    <dgm:pt modelId="{BD7322E3-A84A-4E72-A824-29B9DDD86874}" type="parTrans" cxnId="{1D514E25-52E0-4CE1-BFFF-A943F613DBA1}">
      <dgm:prSet/>
      <dgm:spPr/>
      <dgm:t>
        <a:bodyPr/>
        <a:lstStyle/>
        <a:p>
          <a:endParaRPr lang="da-DK" sz="1400"/>
        </a:p>
      </dgm:t>
    </dgm:pt>
    <dgm:pt modelId="{D23A4489-EEFF-4FD8-8112-FF4F70388B79}" type="sibTrans" cxnId="{1D514E25-52E0-4CE1-BFFF-A943F613DBA1}">
      <dgm:prSet/>
      <dgm:spPr/>
      <dgm:t>
        <a:bodyPr/>
        <a:lstStyle/>
        <a:p>
          <a:endParaRPr lang="da-DK" sz="1400"/>
        </a:p>
      </dgm:t>
    </dgm:pt>
    <dgm:pt modelId="{25E9D572-C603-408C-9241-E236F78520A2}">
      <dgm:prSet phldrT="[Tekst]" custT="1"/>
      <dgm:spPr/>
      <dgm:t>
        <a:bodyPr/>
        <a:lstStyle/>
        <a:p>
          <a:r>
            <a:rPr lang="da-DK" sz="1100" dirty="0" err="1"/>
            <a:t>Efterbear-bejdning</a:t>
          </a:r>
          <a:r>
            <a:rPr lang="da-DK" sz="1100" dirty="0"/>
            <a:t> af beslutninger og aftaler</a:t>
          </a:r>
        </a:p>
      </dgm:t>
    </dgm:pt>
    <dgm:pt modelId="{4B6F01D4-2C85-4677-9668-EA2E1D085380}" type="parTrans" cxnId="{11E3EF27-6D59-4674-8043-83D5D65102B2}">
      <dgm:prSet/>
      <dgm:spPr/>
      <dgm:t>
        <a:bodyPr/>
        <a:lstStyle/>
        <a:p>
          <a:endParaRPr lang="da-DK" sz="1400"/>
        </a:p>
      </dgm:t>
    </dgm:pt>
    <dgm:pt modelId="{9760AD2E-45DA-474B-B9FE-63217F1D10AD}" type="sibTrans" cxnId="{11E3EF27-6D59-4674-8043-83D5D65102B2}">
      <dgm:prSet/>
      <dgm:spPr/>
      <dgm:t>
        <a:bodyPr/>
        <a:lstStyle/>
        <a:p>
          <a:endParaRPr lang="da-DK" sz="1400"/>
        </a:p>
      </dgm:t>
    </dgm:pt>
    <dgm:pt modelId="{F1CC9E93-6E53-49A7-AA68-A53B5AE5D347}">
      <dgm:prSet phldrT="[Tekst]" custT="1"/>
      <dgm:spPr/>
      <dgm:t>
        <a:bodyPr/>
        <a:lstStyle/>
        <a:p>
          <a:r>
            <a:rPr lang="da-DK" sz="1100" dirty="0"/>
            <a:t>Langvarigt samarbejde</a:t>
          </a:r>
        </a:p>
      </dgm:t>
    </dgm:pt>
    <dgm:pt modelId="{F14AEF0E-DED0-4151-9E1C-21E0B1CF8708}" type="parTrans" cxnId="{870158FB-077D-4AE7-B2A6-92CE54D7ECBA}">
      <dgm:prSet/>
      <dgm:spPr/>
      <dgm:t>
        <a:bodyPr/>
        <a:lstStyle/>
        <a:p>
          <a:endParaRPr lang="da-DK" sz="1400"/>
        </a:p>
      </dgm:t>
    </dgm:pt>
    <dgm:pt modelId="{3B65DD90-1B2C-4DA6-B889-64F7FA92EBC7}" type="sibTrans" cxnId="{870158FB-077D-4AE7-B2A6-92CE54D7ECBA}">
      <dgm:prSet/>
      <dgm:spPr/>
      <dgm:t>
        <a:bodyPr/>
        <a:lstStyle/>
        <a:p>
          <a:endParaRPr lang="da-DK" sz="1400"/>
        </a:p>
      </dgm:t>
    </dgm:pt>
    <dgm:pt modelId="{337D4A9F-57A6-467C-919F-538E033D26C6}">
      <dgm:prSet custT="1"/>
      <dgm:spPr/>
      <dgm:t>
        <a:bodyPr/>
        <a:lstStyle/>
        <a:p>
          <a:r>
            <a:rPr lang="da-DK" sz="1100" dirty="0"/>
            <a:t>Drøftelser og </a:t>
          </a:r>
          <a:r>
            <a:rPr lang="da-DK" sz="1100" dirty="0" err="1"/>
            <a:t>beslutnings-tagning</a:t>
          </a:r>
          <a:r>
            <a:rPr lang="da-DK" sz="1100" dirty="0"/>
            <a:t> på mødet</a:t>
          </a:r>
        </a:p>
      </dgm:t>
    </dgm:pt>
    <dgm:pt modelId="{1B61D259-B915-4046-84B8-E2A13F8AAC76}" type="parTrans" cxnId="{DB22FB1E-8823-4ECB-A1EE-1A31DDCDB3A0}">
      <dgm:prSet/>
      <dgm:spPr/>
      <dgm:t>
        <a:bodyPr/>
        <a:lstStyle/>
        <a:p>
          <a:endParaRPr lang="da-DK" sz="1400"/>
        </a:p>
      </dgm:t>
    </dgm:pt>
    <dgm:pt modelId="{48A96FDB-3EEF-4200-A27D-F386521FC6FB}" type="sibTrans" cxnId="{DB22FB1E-8823-4ECB-A1EE-1A31DDCDB3A0}">
      <dgm:prSet/>
      <dgm:spPr/>
      <dgm:t>
        <a:bodyPr/>
        <a:lstStyle/>
        <a:p>
          <a:endParaRPr lang="da-DK" sz="1400"/>
        </a:p>
      </dgm:t>
    </dgm:pt>
    <dgm:pt modelId="{22FEEF52-168D-4756-8582-2D965BE4D154}" type="pres">
      <dgm:prSet presAssocID="{4CA8A982-038F-4BE5-9276-6C30B3665F0B}" presName="Name0" presStyleCnt="0">
        <dgm:presLayoutVars>
          <dgm:dir/>
          <dgm:resizeHandles val="exact"/>
        </dgm:presLayoutVars>
      </dgm:prSet>
      <dgm:spPr/>
    </dgm:pt>
    <dgm:pt modelId="{F66C6A3E-3CEC-43A2-90EE-ACFD5778B1E2}" type="pres">
      <dgm:prSet presAssocID="{8CF5F249-ADCA-4C50-8FDB-6A433E5B5359}" presName="parTxOnly" presStyleLbl="node1" presStyleIdx="0" presStyleCnt="4">
        <dgm:presLayoutVars>
          <dgm:bulletEnabled val="1"/>
        </dgm:presLayoutVars>
      </dgm:prSet>
      <dgm:spPr/>
    </dgm:pt>
    <dgm:pt modelId="{1AD21DD8-43DC-4ABA-907E-ABB12AF6B51D}" type="pres">
      <dgm:prSet presAssocID="{D23A4489-EEFF-4FD8-8112-FF4F70388B79}" presName="parSpace" presStyleCnt="0"/>
      <dgm:spPr/>
    </dgm:pt>
    <dgm:pt modelId="{D6DCD1FF-E180-4ADF-87AA-425D54587E07}" type="pres">
      <dgm:prSet presAssocID="{337D4A9F-57A6-467C-919F-538E033D26C6}" presName="parTxOnly" presStyleLbl="node1" presStyleIdx="1" presStyleCnt="4">
        <dgm:presLayoutVars>
          <dgm:bulletEnabled val="1"/>
        </dgm:presLayoutVars>
      </dgm:prSet>
      <dgm:spPr/>
    </dgm:pt>
    <dgm:pt modelId="{E1F25037-9F91-41D4-8861-DF85E5B81052}" type="pres">
      <dgm:prSet presAssocID="{48A96FDB-3EEF-4200-A27D-F386521FC6FB}" presName="parSpace" presStyleCnt="0"/>
      <dgm:spPr/>
    </dgm:pt>
    <dgm:pt modelId="{99A422DC-0E58-4266-B1E6-AAB0962B0510}" type="pres">
      <dgm:prSet presAssocID="{25E9D572-C603-408C-9241-E236F78520A2}" presName="parTxOnly" presStyleLbl="node1" presStyleIdx="2" presStyleCnt="4">
        <dgm:presLayoutVars>
          <dgm:bulletEnabled val="1"/>
        </dgm:presLayoutVars>
      </dgm:prSet>
      <dgm:spPr/>
    </dgm:pt>
    <dgm:pt modelId="{D8169F3B-5808-47C1-AC74-8B066E03E7BE}" type="pres">
      <dgm:prSet presAssocID="{9760AD2E-45DA-474B-B9FE-63217F1D10AD}" presName="parSpace" presStyleCnt="0"/>
      <dgm:spPr/>
    </dgm:pt>
    <dgm:pt modelId="{2ADBD389-271A-4B62-9A15-72AF8D07A670}" type="pres">
      <dgm:prSet presAssocID="{F1CC9E93-6E53-49A7-AA68-A53B5AE5D347}" presName="parTxOnly" presStyleLbl="node1" presStyleIdx="3" presStyleCnt="4">
        <dgm:presLayoutVars>
          <dgm:bulletEnabled val="1"/>
        </dgm:presLayoutVars>
      </dgm:prSet>
      <dgm:spPr/>
    </dgm:pt>
  </dgm:ptLst>
  <dgm:cxnLst>
    <dgm:cxn modelId="{C3C8610F-27FD-44F5-8A73-9076973ABC97}" type="presOf" srcId="{8CF5F249-ADCA-4C50-8FDB-6A433E5B5359}" destId="{F66C6A3E-3CEC-43A2-90EE-ACFD5778B1E2}" srcOrd="0" destOrd="0" presId="urn:microsoft.com/office/officeart/2005/8/layout/hChevron3"/>
    <dgm:cxn modelId="{420CC91E-C81E-4906-9DD4-83AEDBB67114}" type="presOf" srcId="{F1CC9E93-6E53-49A7-AA68-A53B5AE5D347}" destId="{2ADBD389-271A-4B62-9A15-72AF8D07A670}" srcOrd="0" destOrd="0" presId="urn:microsoft.com/office/officeart/2005/8/layout/hChevron3"/>
    <dgm:cxn modelId="{DB22FB1E-8823-4ECB-A1EE-1A31DDCDB3A0}" srcId="{4CA8A982-038F-4BE5-9276-6C30B3665F0B}" destId="{337D4A9F-57A6-467C-919F-538E033D26C6}" srcOrd="1" destOrd="0" parTransId="{1B61D259-B915-4046-84B8-E2A13F8AAC76}" sibTransId="{48A96FDB-3EEF-4200-A27D-F386521FC6FB}"/>
    <dgm:cxn modelId="{1D514E25-52E0-4CE1-BFFF-A943F613DBA1}" srcId="{4CA8A982-038F-4BE5-9276-6C30B3665F0B}" destId="{8CF5F249-ADCA-4C50-8FDB-6A433E5B5359}" srcOrd="0" destOrd="0" parTransId="{BD7322E3-A84A-4E72-A824-29B9DDD86874}" sibTransId="{D23A4489-EEFF-4FD8-8112-FF4F70388B79}"/>
    <dgm:cxn modelId="{11E3EF27-6D59-4674-8043-83D5D65102B2}" srcId="{4CA8A982-038F-4BE5-9276-6C30B3665F0B}" destId="{25E9D572-C603-408C-9241-E236F78520A2}" srcOrd="2" destOrd="0" parTransId="{4B6F01D4-2C85-4677-9668-EA2E1D085380}" sibTransId="{9760AD2E-45DA-474B-B9FE-63217F1D10AD}"/>
    <dgm:cxn modelId="{822B5598-5B49-4FF5-BA52-DBA4E11D8186}" type="presOf" srcId="{337D4A9F-57A6-467C-919F-538E033D26C6}" destId="{D6DCD1FF-E180-4ADF-87AA-425D54587E07}" srcOrd="0" destOrd="0" presId="urn:microsoft.com/office/officeart/2005/8/layout/hChevron3"/>
    <dgm:cxn modelId="{D4E23DBE-3683-4550-B7E7-9EECDE4C445F}" type="presOf" srcId="{25E9D572-C603-408C-9241-E236F78520A2}" destId="{99A422DC-0E58-4266-B1E6-AAB0962B0510}" srcOrd="0" destOrd="0" presId="urn:microsoft.com/office/officeart/2005/8/layout/hChevron3"/>
    <dgm:cxn modelId="{DF14AAC6-6DD3-4C38-92B8-FF56BA6C4392}" type="presOf" srcId="{4CA8A982-038F-4BE5-9276-6C30B3665F0B}" destId="{22FEEF52-168D-4756-8582-2D965BE4D154}" srcOrd="0" destOrd="0" presId="urn:microsoft.com/office/officeart/2005/8/layout/hChevron3"/>
    <dgm:cxn modelId="{870158FB-077D-4AE7-B2A6-92CE54D7ECBA}" srcId="{4CA8A982-038F-4BE5-9276-6C30B3665F0B}" destId="{F1CC9E93-6E53-49A7-AA68-A53B5AE5D347}" srcOrd="3" destOrd="0" parTransId="{F14AEF0E-DED0-4151-9E1C-21E0B1CF8708}" sibTransId="{3B65DD90-1B2C-4DA6-B889-64F7FA92EBC7}"/>
    <dgm:cxn modelId="{E65D10C5-D627-46F1-8726-34B9165E0774}" type="presParOf" srcId="{22FEEF52-168D-4756-8582-2D965BE4D154}" destId="{F66C6A3E-3CEC-43A2-90EE-ACFD5778B1E2}" srcOrd="0" destOrd="0" presId="urn:microsoft.com/office/officeart/2005/8/layout/hChevron3"/>
    <dgm:cxn modelId="{CC98BC74-777F-4C74-8C5A-7EC4FE7CE753}" type="presParOf" srcId="{22FEEF52-168D-4756-8582-2D965BE4D154}" destId="{1AD21DD8-43DC-4ABA-907E-ABB12AF6B51D}" srcOrd="1" destOrd="0" presId="urn:microsoft.com/office/officeart/2005/8/layout/hChevron3"/>
    <dgm:cxn modelId="{4C4E29E0-BE82-43A4-BF05-D07F224F3E52}" type="presParOf" srcId="{22FEEF52-168D-4756-8582-2D965BE4D154}" destId="{D6DCD1FF-E180-4ADF-87AA-425D54587E07}" srcOrd="2" destOrd="0" presId="urn:microsoft.com/office/officeart/2005/8/layout/hChevron3"/>
    <dgm:cxn modelId="{64B600C3-5419-4579-8144-8455FDFCC7C2}" type="presParOf" srcId="{22FEEF52-168D-4756-8582-2D965BE4D154}" destId="{E1F25037-9F91-41D4-8861-DF85E5B81052}" srcOrd="3" destOrd="0" presId="urn:microsoft.com/office/officeart/2005/8/layout/hChevron3"/>
    <dgm:cxn modelId="{0FFABA14-8C53-4F6D-A1F0-FC0AD7ACC1A3}" type="presParOf" srcId="{22FEEF52-168D-4756-8582-2D965BE4D154}" destId="{99A422DC-0E58-4266-B1E6-AAB0962B0510}" srcOrd="4" destOrd="0" presId="urn:microsoft.com/office/officeart/2005/8/layout/hChevron3"/>
    <dgm:cxn modelId="{D526D269-E0A0-41B1-84DE-C25879DDD5B2}" type="presParOf" srcId="{22FEEF52-168D-4756-8582-2D965BE4D154}" destId="{D8169F3B-5808-47C1-AC74-8B066E03E7BE}" srcOrd="5" destOrd="0" presId="urn:microsoft.com/office/officeart/2005/8/layout/hChevron3"/>
    <dgm:cxn modelId="{95233C43-9F47-46E7-95D8-8C37ABC361F5}" type="presParOf" srcId="{22FEEF52-168D-4756-8582-2D965BE4D154}" destId="{2ADBD389-271A-4B62-9A15-72AF8D07A670}"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FD16AA-E82C-4959-B39E-6EBFC7B43B3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0A571F2-CE3C-4A5F-B822-C7A1CF772742}">
      <dgm:prSet/>
      <dgm:spPr/>
      <dgm:t>
        <a:bodyPr/>
        <a:lstStyle/>
        <a:p>
          <a:r>
            <a:rPr lang="da-DK"/>
            <a:t>Hvorfor er det vigtigt at vide noget om konflikttyperne?</a:t>
          </a:r>
          <a:endParaRPr lang="en-US"/>
        </a:p>
      </dgm:t>
    </dgm:pt>
    <dgm:pt modelId="{D9E3505A-7AC1-4F75-82C4-AA3B40EB2E3F}" type="parTrans" cxnId="{DC6CA338-42FA-4F49-91C0-682B24660DB0}">
      <dgm:prSet/>
      <dgm:spPr/>
      <dgm:t>
        <a:bodyPr/>
        <a:lstStyle/>
        <a:p>
          <a:endParaRPr lang="en-US"/>
        </a:p>
      </dgm:t>
    </dgm:pt>
    <dgm:pt modelId="{79A1F678-4FF8-4394-BFB1-D52864089780}" type="sibTrans" cxnId="{DC6CA338-42FA-4F49-91C0-682B24660DB0}">
      <dgm:prSet/>
      <dgm:spPr/>
      <dgm:t>
        <a:bodyPr/>
        <a:lstStyle/>
        <a:p>
          <a:endParaRPr lang="en-US"/>
        </a:p>
      </dgm:t>
    </dgm:pt>
    <dgm:pt modelId="{ECE37FB6-D13F-47E4-A147-867CDDE7C6DA}">
      <dgm:prSet/>
      <dgm:spPr/>
      <dgm:t>
        <a:bodyPr/>
        <a:lstStyle/>
        <a:p>
          <a:r>
            <a:rPr lang="da-DK"/>
            <a:t>Hvilken konflikt ender du oftest i?</a:t>
          </a:r>
          <a:endParaRPr lang="en-US"/>
        </a:p>
      </dgm:t>
    </dgm:pt>
    <dgm:pt modelId="{5DF8D56E-D5C9-4504-941A-0D625EEA9D66}" type="parTrans" cxnId="{94DD6F04-CEF1-4555-A7CF-E90ED67543D2}">
      <dgm:prSet/>
      <dgm:spPr/>
      <dgm:t>
        <a:bodyPr/>
        <a:lstStyle/>
        <a:p>
          <a:endParaRPr lang="en-US"/>
        </a:p>
      </dgm:t>
    </dgm:pt>
    <dgm:pt modelId="{C4BDB49A-A708-4B36-AC22-A79B4CE84AC6}" type="sibTrans" cxnId="{94DD6F04-CEF1-4555-A7CF-E90ED67543D2}">
      <dgm:prSet/>
      <dgm:spPr/>
      <dgm:t>
        <a:bodyPr/>
        <a:lstStyle/>
        <a:p>
          <a:endParaRPr lang="en-US"/>
        </a:p>
      </dgm:t>
    </dgm:pt>
    <dgm:pt modelId="{32563E95-A345-4127-A1AB-3F7501EF2690}" type="pres">
      <dgm:prSet presAssocID="{33FD16AA-E82C-4959-B39E-6EBFC7B43B38}" presName="root" presStyleCnt="0">
        <dgm:presLayoutVars>
          <dgm:dir/>
          <dgm:resizeHandles val="exact"/>
        </dgm:presLayoutVars>
      </dgm:prSet>
      <dgm:spPr/>
    </dgm:pt>
    <dgm:pt modelId="{C3EC51C9-E2A7-4728-9E8B-7BCAFE535AA3}" type="pres">
      <dgm:prSet presAssocID="{10A571F2-CE3C-4A5F-B822-C7A1CF772742}" presName="compNode" presStyleCnt="0"/>
      <dgm:spPr/>
    </dgm:pt>
    <dgm:pt modelId="{973A834A-11CE-4659-A91D-48B77723D57A}" type="pres">
      <dgm:prSet presAssocID="{10A571F2-CE3C-4A5F-B822-C7A1CF772742}" presName="bgRect" presStyleLbl="bgShp" presStyleIdx="0" presStyleCnt="2"/>
      <dgm:spPr/>
    </dgm:pt>
    <dgm:pt modelId="{FBAC20E0-95E6-4E71-B3C8-29BD6900DB71}" type="pres">
      <dgm:prSet presAssocID="{10A571F2-CE3C-4A5F-B822-C7A1CF77274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ørgsmål"/>
        </a:ext>
      </dgm:extLst>
    </dgm:pt>
    <dgm:pt modelId="{0328CD95-BBF4-41D2-A1BE-6B3A50153181}" type="pres">
      <dgm:prSet presAssocID="{10A571F2-CE3C-4A5F-B822-C7A1CF772742}" presName="spaceRect" presStyleCnt="0"/>
      <dgm:spPr/>
    </dgm:pt>
    <dgm:pt modelId="{1C1CCB63-CB75-4A11-A4B4-F584736291EA}" type="pres">
      <dgm:prSet presAssocID="{10A571F2-CE3C-4A5F-B822-C7A1CF772742}" presName="parTx" presStyleLbl="revTx" presStyleIdx="0" presStyleCnt="2">
        <dgm:presLayoutVars>
          <dgm:chMax val="0"/>
          <dgm:chPref val="0"/>
        </dgm:presLayoutVars>
      </dgm:prSet>
      <dgm:spPr/>
    </dgm:pt>
    <dgm:pt modelId="{9403A057-DA03-4178-8074-7A83F4434217}" type="pres">
      <dgm:prSet presAssocID="{79A1F678-4FF8-4394-BFB1-D52864089780}" presName="sibTrans" presStyleCnt="0"/>
      <dgm:spPr/>
    </dgm:pt>
    <dgm:pt modelId="{1464DD5E-A2A1-43E5-80CB-2D85374C1947}" type="pres">
      <dgm:prSet presAssocID="{ECE37FB6-D13F-47E4-A147-867CDDE7C6DA}" presName="compNode" presStyleCnt="0"/>
      <dgm:spPr/>
    </dgm:pt>
    <dgm:pt modelId="{00FC1EA7-4E87-4673-B08C-9F2AE99CF02B}" type="pres">
      <dgm:prSet presAssocID="{ECE37FB6-D13F-47E4-A147-867CDDE7C6DA}" presName="bgRect" presStyleLbl="bgShp" presStyleIdx="1" presStyleCnt="2"/>
      <dgm:spPr/>
    </dgm:pt>
    <dgm:pt modelId="{E1CF8E62-BE9A-4ADF-836B-4D055D01932A}" type="pres">
      <dgm:prSet presAssocID="{ECE37FB6-D13F-47E4-A147-867CDDE7C6D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fbrudt"/>
        </a:ext>
      </dgm:extLst>
    </dgm:pt>
    <dgm:pt modelId="{6302968F-D34C-4936-B56E-A4BE34191ED2}" type="pres">
      <dgm:prSet presAssocID="{ECE37FB6-D13F-47E4-A147-867CDDE7C6DA}" presName="spaceRect" presStyleCnt="0"/>
      <dgm:spPr/>
    </dgm:pt>
    <dgm:pt modelId="{32DF0649-7F7E-4070-BBED-696D56A8941D}" type="pres">
      <dgm:prSet presAssocID="{ECE37FB6-D13F-47E4-A147-867CDDE7C6DA}" presName="parTx" presStyleLbl="revTx" presStyleIdx="1" presStyleCnt="2">
        <dgm:presLayoutVars>
          <dgm:chMax val="0"/>
          <dgm:chPref val="0"/>
        </dgm:presLayoutVars>
      </dgm:prSet>
      <dgm:spPr/>
    </dgm:pt>
  </dgm:ptLst>
  <dgm:cxnLst>
    <dgm:cxn modelId="{94DD6F04-CEF1-4555-A7CF-E90ED67543D2}" srcId="{33FD16AA-E82C-4959-B39E-6EBFC7B43B38}" destId="{ECE37FB6-D13F-47E4-A147-867CDDE7C6DA}" srcOrd="1" destOrd="0" parTransId="{5DF8D56E-D5C9-4504-941A-0D625EEA9D66}" sibTransId="{C4BDB49A-A708-4B36-AC22-A79B4CE84AC6}"/>
    <dgm:cxn modelId="{DC6CA338-42FA-4F49-91C0-682B24660DB0}" srcId="{33FD16AA-E82C-4959-B39E-6EBFC7B43B38}" destId="{10A571F2-CE3C-4A5F-B822-C7A1CF772742}" srcOrd="0" destOrd="0" parTransId="{D9E3505A-7AC1-4F75-82C4-AA3B40EB2E3F}" sibTransId="{79A1F678-4FF8-4394-BFB1-D52864089780}"/>
    <dgm:cxn modelId="{D6D2787F-C3EA-40A0-8483-094F2D460AEA}" type="presOf" srcId="{33FD16AA-E82C-4959-B39E-6EBFC7B43B38}" destId="{32563E95-A345-4127-A1AB-3F7501EF2690}" srcOrd="0" destOrd="0" presId="urn:microsoft.com/office/officeart/2018/2/layout/IconVerticalSolidList"/>
    <dgm:cxn modelId="{36C2E6BD-0112-4CCB-A442-408711FE7C24}" type="presOf" srcId="{10A571F2-CE3C-4A5F-B822-C7A1CF772742}" destId="{1C1CCB63-CB75-4A11-A4B4-F584736291EA}" srcOrd="0" destOrd="0" presId="urn:microsoft.com/office/officeart/2018/2/layout/IconVerticalSolidList"/>
    <dgm:cxn modelId="{43BEEBF8-1877-4767-B171-CF2B4AAA6C6C}" type="presOf" srcId="{ECE37FB6-D13F-47E4-A147-867CDDE7C6DA}" destId="{32DF0649-7F7E-4070-BBED-696D56A8941D}" srcOrd="0" destOrd="0" presId="urn:microsoft.com/office/officeart/2018/2/layout/IconVerticalSolidList"/>
    <dgm:cxn modelId="{C25BE21C-3DDE-4254-B827-C8AC27A41215}" type="presParOf" srcId="{32563E95-A345-4127-A1AB-3F7501EF2690}" destId="{C3EC51C9-E2A7-4728-9E8B-7BCAFE535AA3}" srcOrd="0" destOrd="0" presId="urn:microsoft.com/office/officeart/2018/2/layout/IconVerticalSolidList"/>
    <dgm:cxn modelId="{0F3A3373-874D-47A5-9BA2-74AD6C9C3281}" type="presParOf" srcId="{C3EC51C9-E2A7-4728-9E8B-7BCAFE535AA3}" destId="{973A834A-11CE-4659-A91D-48B77723D57A}" srcOrd="0" destOrd="0" presId="urn:microsoft.com/office/officeart/2018/2/layout/IconVerticalSolidList"/>
    <dgm:cxn modelId="{2204BA3C-108F-4913-9A33-1BA426DD7878}" type="presParOf" srcId="{C3EC51C9-E2A7-4728-9E8B-7BCAFE535AA3}" destId="{FBAC20E0-95E6-4E71-B3C8-29BD6900DB71}" srcOrd="1" destOrd="0" presId="urn:microsoft.com/office/officeart/2018/2/layout/IconVerticalSolidList"/>
    <dgm:cxn modelId="{410B3C8F-1CCE-4BF6-97EC-4995D3F2A796}" type="presParOf" srcId="{C3EC51C9-E2A7-4728-9E8B-7BCAFE535AA3}" destId="{0328CD95-BBF4-41D2-A1BE-6B3A50153181}" srcOrd="2" destOrd="0" presId="urn:microsoft.com/office/officeart/2018/2/layout/IconVerticalSolidList"/>
    <dgm:cxn modelId="{20D03C72-FEA4-42F3-A16D-CF2D68C0AF44}" type="presParOf" srcId="{C3EC51C9-E2A7-4728-9E8B-7BCAFE535AA3}" destId="{1C1CCB63-CB75-4A11-A4B4-F584736291EA}" srcOrd="3" destOrd="0" presId="urn:microsoft.com/office/officeart/2018/2/layout/IconVerticalSolidList"/>
    <dgm:cxn modelId="{75C4ADD0-3DB5-43E8-8F9C-B9DE91EDC0D7}" type="presParOf" srcId="{32563E95-A345-4127-A1AB-3F7501EF2690}" destId="{9403A057-DA03-4178-8074-7A83F4434217}" srcOrd="1" destOrd="0" presId="urn:microsoft.com/office/officeart/2018/2/layout/IconVerticalSolidList"/>
    <dgm:cxn modelId="{1723A8E9-6F5A-4F5B-A454-2C5E6EB5E9F1}" type="presParOf" srcId="{32563E95-A345-4127-A1AB-3F7501EF2690}" destId="{1464DD5E-A2A1-43E5-80CB-2D85374C1947}" srcOrd="2" destOrd="0" presId="urn:microsoft.com/office/officeart/2018/2/layout/IconVerticalSolidList"/>
    <dgm:cxn modelId="{E54BD919-9180-4145-B4F9-B30BDC99D20C}" type="presParOf" srcId="{1464DD5E-A2A1-43E5-80CB-2D85374C1947}" destId="{00FC1EA7-4E87-4673-B08C-9F2AE99CF02B}" srcOrd="0" destOrd="0" presId="urn:microsoft.com/office/officeart/2018/2/layout/IconVerticalSolidList"/>
    <dgm:cxn modelId="{8FF1796F-0832-4BC0-BB15-D123A08FF15D}" type="presParOf" srcId="{1464DD5E-A2A1-43E5-80CB-2D85374C1947}" destId="{E1CF8E62-BE9A-4ADF-836B-4D055D01932A}" srcOrd="1" destOrd="0" presId="urn:microsoft.com/office/officeart/2018/2/layout/IconVerticalSolidList"/>
    <dgm:cxn modelId="{5840BB8D-0069-4611-BE16-73EAF275A841}" type="presParOf" srcId="{1464DD5E-A2A1-43E5-80CB-2D85374C1947}" destId="{6302968F-D34C-4936-B56E-A4BE34191ED2}" srcOrd="2" destOrd="0" presId="urn:microsoft.com/office/officeart/2018/2/layout/IconVerticalSolidList"/>
    <dgm:cxn modelId="{720A7344-4A2F-4EBC-AF24-B6A62F9FE230}" type="presParOf" srcId="{1464DD5E-A2A1-43E5-80CB-2D85374C1947}" destId="{32DF0649-7F7E-4070-BBED-696D56A894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207C-CBA8-4E05-A68C-7FB5ECE77881}">
      <dsp:nvSpPr>
        <dsp:cNvPr id="0" name=""/>
        <dsp:cNvSpPr/>
      </dsp:nvSpPr>
      <dsp:spPr>
        <a:xfrm>
          <a:off x="938388" y="-18247"/>
          <a:ext cx="3475479" cy="3475479"/>
        </a:xfrm>
        <a:prstGeom prst="circularArrow">
          <a:avLst>
            <a:gd name="adj1" fmla="val 5544"/>
            <a:gd name="adj2" fmla="val 330680"/>
            <a:gd name="adj3" fmla="val 13845281"/>
            <a:gd name="adj4" fmla="val 17343898"/>
            <a:gd name="adj5" fmla="val 5757"/>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36ABCE-F034-4DA5-BD96-55CEA223BB77}">
      <dsp:nvSpPr>
        <dsp:cNvPr id="0" name=""/>
        <dsp:cNvSpPr/>
      </dsp:nvSpPr>
      <dsp:spPr>
        <a:xfrm>
          <a:off x="1886879" y="900"/>
          <a:ext cx="1578497" cy="789248"/>
        </a:xfrm>
        <a:prstGeom prst="round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tx1"/>
              </a:solidFill>
            </a:rPr>
            <a:t>12</a:t>
          </a:r>
        </a:p>
        <a:p>
          <a:pPr marL="0" lvl="0" indent="0" algn="ctr" defTabSz="488950">
            <a:lnSpc>
              <a:spcPct val="90000"/>
            </a:lnSpc>
            <a:spcBef>
              <a:spcPct val="0"/>
            </a:spcBef>
            <a:spcAft>
              <a:spcPct val="35000"/>
            </a:spcAft>
            <a:buNone/>
          </a:pPr>
          <a:r>
            <a:rPr lang="da-DK" sz="1100" kern="1200" dirty="0">
              <a:solidFill>
                <a:schemeClr val="tx1"/>
              </a:solidFill>
            </a:rPr>
            <a:t> Status quo</a:t>
          </a:r>
        </a:p>
      </dsp:txBody>
      <dsp:txXfrm>
        <a:off x="1925407" y="39428"/>
        <a:ext cx="1501441" cy="712192"/>
      </dsp:txXfrm>
    </dsp:sp>
    <dsp:sp modelId="{61ED3D57-B19C-405E-A64D-503A8DE8852C}">
      <dsp:nvSpPr>
        <dsp:cNvPr id="0" name=""/>
        <dsp:cNvSpPr/>
      </dsp:nvSpPr>
      <dsp:spPr>
        <a:xfrm>
          <a:off x="3246035" y="936108"/>
          <a:ext cx="1578497" cy="789248"/>
        </a:xfrm>
        <a:prstGeom prst="roundRect">
          <a:avLst/>
        </a:prstGeom>
        <a:solidFill>
          <a:schemeClr val="accent4">
            <a:shade val="50000"/>
            <a:hueOff val="41476"/>
            <a:satOff val="16274"/>
            <a:lumOff val="124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tx1"/>
              </a:solidFill>
            </a:rPr>
            <a:t>3</a:t>
          </a:r>
        </a:p>
        <a:p>
          <a:pPr marL="0" lvl="0" indent="0" algn="ctr" defTabSz="488950">
            <a:lnSpc>
              <a:spcPct val="90000"/>
            </a:lnSpc>
            <a:spcBef>
              <a:spcPct val="0"/>
            </a:spcBef>
            <a:spcAft>
              <a:spcPct val="35000"/>
            </a:spcAft>
            <a:buNone/>
          </a:pPr>
          <a:r>
            <a:rPr lang="da-DK" sz="1100" kern="1200" dirty="0" err="1">
              <a:solidFill>
                <a:schemeClr val="tx1"/>
              </a:solidFill>
            </a:rPr>
            <a:t>Recognition</a:t>
          </a:r>
          <a:endParaRPr lang="da-DK" sz="1100" kern="1200" dirty="0">
            <a:solidFill>
              <a:schemeClr val="tx1"/>
            </a:solidFill>
          </a:endParaRPr>
        </a:p>
      </dsp:txBody>
      <dsp:txXfrm>
        <a:off x="3284563" y="974636"/>
        <a:ext cx="1501441" cy="712192"/>
      </dsp:txXfrm>
    </dsp:sp>
    <dsp:sp modelId="{A82F65C3-DA9A-4D7D-8484-3BC055FD0587}">
      <dsp:nvSpPr>
        <dsp:cNvPr id="0" name=""/>
        <dsp:cNvSpPr/>
      </dsp:nvSpPr>
      <dsp:spPr>
        <a:xfrm>
          <a:off x="2958009" y="2523112"/>
          <a:ext cx="1578497" cy="789248"/>
        </a:xfrm>
        <a:prstGeom prst="roundRect">
          <a:avLst/>
        </a:prstGeom>
        <a:solidFill>
          <a:schemeClr val="accent4">
            <a:shade val="50000"/>
            <a:hueOff val="82953"/>
            <a:satOff val="32548"/>
            <a:lumOff val="249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tx1"/>
              </a:solidFill>
            </a:rPr>
            <a:t>5</a:t>
          </a:r>
        </a:p>
        <a:p>
          <a:pPr marL="0" lvl="0" indent="0" algn="ctr" defTabSz="488950">
            <a:lnSpc>
              <a:spcPct val="90000"/>
            </a:lnSpc>
            <a:spcBef>
              <a:spcPct val="0"/>
            </a:spcBef>
            <a:spcAft>
              <a:spcPct val="35000"/>
            </a:spcAft>
            <a:buNone/>
          </a:pPr>
          <a:r>
            <a:rPr lang="da-DK" sz="1100" kern="1200" dirty="0" err="1">
              <a:solidFill>
                <a:schemeClr val="tx1"/>
              </a:solidFill>
            </a:rPr>
            <a:t>What</a:t>
          </a:r>
          <a:r>
            <a:rPr lang="da-DK" sz="1100" kern="1200" dirty="0">
              <a:solidFill>
                <a:schemeClr val="tx1"/>
              </a:solidFill>
            </a:rPr>
            <a:t>/actions</a:t>
          </a:r>
        </a:p>
      </dsp:txBody>
      <dsp:txXfrm>
        <a:off x="2996537" y="2561640"/>
        <a:ext cx="1501441" cy="712192"/>
      </dsp:txXfrm>
    </dsp:sp>
    <dsp:sp modelId="{6D8F5A77-D21B-4C7B-8902-FB266FEEEA7D}">
      <dsp:nvSpPr>
        <dsp:cNvPr id="0" name=""/>
        <dsp:cNvSpPr/>
      </dsp:nvSpPr>
      <dsp:spPr>
        <a:xfrm>
          <a:off x="1015734" y="2682010"/>
          <a:ext cx="1578497" cy="789248"/>
        </a:xfrm>
        <a:prstGeom prst="roundRect">
          <a:avLst/>
        </a:prstGeom>
        <a:solidFill>
          <a:schemeClr val="accent4">
            <a:shade val="50000"/>
            <a:hueOff val="82953"/>
            <a:satOff val="32548"/>
            <a:lumOff val="249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tx1"/>
              </a:solidFill>
            </a:rPr>
            <a:t>7 </a:t>
          </a:r>
        </a:p>
        <a:p>
          <a:pPr marL="0" lvl="0" indent="0" algn="ctr" defTabSz="488950">
            <a:lnSpc>
              <a:spcPct val="90000"/>
            </a:lnSpc>
            <a:spcBef>
              <a:spcPct val="0"/>
            </a:spcBef>
            <a:spcAft>
              <a:spcPct val="35000"/>
            </a:spcAft>
            <a:buNone/>
          </a:pPr>
          <a:r>
            <a:rPr lang="da-DK" sz="1100" kern="1200" dirty="0">
              <a:solidFill>
                <a:schemeClr val="tx1"/>
              </a:solidFill>
            </a:rPr>
            <a:t>How </a:t>
          </a:r>
        </a:p>
        <a:p>
          <a:pPr marL="0" lvl="0" indent="0" algn="ctr" defTabSz="488950">
            <a:lnSpc>
              <a:spcPct val="90000"/>
            </a:lnSpc>
            <a:spcBef>
              <a:spcPct val="0"/>
            </a:spcBef>
            <a:spcAft>
              <a:spcPct val="35000"/>
            </a:spcAft>
            <a:buNone/>
          </a:pPr>
          <a:r>
            <a:rPr lang="da-DK" sz="1100" kern="1200" dirty="0">
              <a:solidFill>
                <a:schemeClr val="tx1"/>
              </a:solidFill>
            </a:rPr>
            <a:t>/</a:t>
          </a:r>
          <a:r>
            <a:rPr lang="da-DK" sz="1100" kern="1200" dirty="0" err="1">
              <a:solidFill>
                <a:schemeClr val="tx1"/>
              </a:solidFill>
            </a:rPr>
            <a:t>implementation</a:t>
          </a:r>
          <a:endParaRPr lang="da-DK" sz="1100" kern="1200" dirty="0">
            <a:solidFill>
              <a:schemeClr val="tx1"/>
            </a:solidFill>
          </a:endParaRPr>
        </a:p>
      </dsp:txBody>
      <dsp:txXfrm>
        <a:off x="1054262" y="2720538"/>
        <a:ext cx="1501441" cy="712192"/>
      </dsp:txXfrm>
    </dsp:sp>
    <dsp:sp modelId="{3D527834-DADB-44EA-AC1A-A6FC9740730A}">
      <dsp:nvSpPr>
        <dsp:cNvPr id="0" name=""/>
        <dsp:cNvSpPr/>
      </dsp:nvSpPr>
      <dsp:spPr>
        <a:xfrm>
          <a:off x="477336" y="1024993"/>
          <a:ext cx="1578497" cy="789248"/>
        </a:xfrm>
        <a:prstGeom prst="roundRect">
          <a:avLst/>
        </a:prstGeom>
        <a:solidFill>
          <a:schemeClr val="accent4">
            <a:shade val="50000"/>
            <a:hueOff val="41476"/>
            <a:satOff val="16274"/>
            <a:lumOff val="124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tx1"/>
              </a:solidFill>
            </a:rPr>
            <a:t>9 </a:t>
          </a:r>
        </a:p>
        <a:p>
          <a:pPr marL="0" lvl="0" indent="0" algn="ctr" defTabSz="488950">
            <a:lnSpc>
              <a:spcPct val="90000"/>
            </a:lnSpc>
            <a:spcBef>
              <a:spcPct val="0"/>
            </a:spcBef>
            <a:spcAft>
              <a:spcPct val="35000"/>
            </a:spcAft>
            <a:buNone/>
          </a:pPr>
          <a:r>
            <a:rPr lang="da-DK" sz="1100" kern="1200" dirty="0">
              <a:solidFill>
                <a:schemeClr val="tx1"/>
              </a:solidFill>
            </a:rPr>
            <a:t>Integration</a:t>
          </a:r>
        </a:p>
      </dsp:txBody>
      <dsp:txXfrm>
        <a:off x="515864" y="1063521"/>
        <a:ext cx="1501441" cy="712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C6A3E-3CEC-43A2-90EE-ACFD5778B1E2}">
      <dsp:nvSpPr>
        <dsp:cNvPr id="0" name=""/>
        <dsp:cNvSpPr/>
      </dsp:nvSpPr>
      <dsp:spPr>
        <a:xfrm>
          <a:off x="1669" y="1229020"/>
          <a:ext cx="1675347" cy="670139"/>
        </a:xfrm>
        <a:prstGeom prst="homePlat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da-DK" sz="1100" kern="1200" dirty="0"/>
            <a:t>Forberedelse til mødet</a:t>
          </a:r>
        </a:p>
      </dsp:txBody>
      <dsp:txXfrm>
        <a:off x="1669" y="1229020"/>
        <a:ext cx="1507812" cy="670139"/>
      </dsp:txXfrm>
    </dsp:sp>
    <dsp:sp modelId="{D6DCD1FF-E180-4ADF-87AA-425D54587E07}">
      <dsp:nvSpPr>
        <dsp:cNvPr id="0" name=""/>
        <dsp:cNvSpPr/>
      </dsp:nvSpPr>
      <dsp:spPr>
        <a:xfrm>
          <a:off x="1341948" y="1229020"/>
          <a:ext cx="1675347" cy="670139"/>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da-DK" sz="1100" kern="1200" dirty="0"/>
            <a:t>Drøftelser og </a:t>
          </a:r>
          <a:r>
            <a:rPr lang="da-DK" sz="1100" kern="1200" dirty="0" err="1"/>
            <a:t>beslutnings-tagning</a:t>
          </a:r>
          <a:r>
            <a:rPr lang="da-DK" sz="1100" kern="1200" dirty="0"/>
            <a:t> på mødet</a:t>
          </a:r>
        </a:p>
      </dsp:txBody>
      <dsp:txXfrm>
        <a:off x="1677018" y="1229020"/>
        <a:ext cx="1005208" cy="670139"/>
      </dsp:txXfrm>
    </dsp:sp>
    <dsp:sp modelId="{99A422DC-0E58-4266-B1E6-AAB0962B0510}">
      <dsp:nvSpPr>
        <dsp:cNvPr id="0" name=""/>
        <dsp:cNvSpPr/>
      </dsp:nvSpPr>
      <dsp:spPr>
        <a:xfrm>
          <a:off x="2682226" y="1229020"/>
          <a:ext cx="1675347" cy="670139"/>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da-DK" sz="1100" kern="1200" dirty="0" err="1"/>
            <a:t>Efterbear-bejdning</a:t>
          </a:r>
          <a:r>
            <a:rPr lang="da-DK" sz="1100" kern="1200" dirty="0"/>
            <a:t> af beslutninger og aftaler</a:t>
          </a:r>
        </a:p>
      </dsp:txBody>
      <dsp:txXfrm>
        <a:off x="3017296" y="1229020"/>
        <a:ext cx="1005208" cy="670139"/>
      </dsp:txXfrm>
    </dsp:sp>
    <dsp:sp modelId="{2ADBD389-271A-4B62-9A15-72AF8D07A670}">
      <dsp:nvSpPr>
        <dsp:cNvPr id="0" name=""/>
        <dsp:cNvSpPr/>
      </dsp:nvSpPr>
      <dsp:spPr>
        <a:xfrm>
          <a:off x="4022504" y="1229020"/>
          <a:ext cx="1675347" cy="670139"/>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da-DK" sz="1100" kern="1200" dirty="0"/>
            <a:t>Langvarigt samarbejde</a:t>
          </a:r>
        </a:p>
      </dsp:txBody>
      <dsp:txXfrm>
        <a:off x="4357574" y="1229020"/>
        <a:ext cx="1005208" cy="670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A834A-11CE-4659-A91D-48B77723D57A}">
      <dsp:nvSpPr>
        <dsp:cNvPr id="0" name=""/>
        <dsp:cNvSpPr/>
      </dsp:nvSpPr>
      <dsp:spPr>
        <a:xfrm>
          <a:off x="0" y="554376"/>
          <a:ext cx="8353425" cy="10234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AC20E0-95E6-4E71-B3C8-29BD6900DB71}">
      <dsp:nvSpPr>
        <dsp:cNvPr id="0" name=""/>
        <dsp:cNvSpPr/>
      </dsp:nvSpPr>
      <dsp:spPr>
        <a:xfrm>
          <a:off x="309597" y="784656"/>
          <a:ext cx="562905" cy="5629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1CCB63-CB75-4A11-A4B4-F584736291EA}">
      <dsp:nvSpPr>
        <dsp:cNvPr id="0" name=""/>
        <dsp:cNvSpPr/>
      </dsp:nvSpPr>
      <dsp:spPr>
        <a:xfrm>
          <a:off x="1182101" y="554376"/>
          <a:ext cx="7171323" cy="1023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17" tIns="108317" rIns="108317" bIns="108317" numCol="1" spcCol="1270" anchor="ctr" anchorCtr="0">
          <a:noAutofit/>
        </a:bodyPr>
        <a:lstStyle/>
        <a:p>
          <a:pPr marL="0" lvl="0" indent="0" algn="l" defTabSz="1111250">
            <a:lnSpc>
              <a:spcPct val="90000"/>
            </a:lnSpc>
            <a:spcBef>
              <a:spcPct val="0"/>
            </a:spcBef>
            <a:spcAft>
              <a:spcPct val="35000"/>
            </a:spcAft>
            <a:buNone/>
          </a:pPr>
          <a:r>
            <a:rPr lang="da-DK" sz="2500" kern="1200"/>
            <a:t>Hvorfor er det vigtigt at vide noget om konflikttyperne?</a:t>
          </a:r>
          <a:endParaRPr lang="en-US" sz="2500" kern="1200"/>
        </a:p>
      </dsp:txBody>
      <dsp:txXfrm>
        <a:off x="1182101" y="554376"/>
        <a:ext cx="7171323" cy="1023464"/>
      </dsp:txXfrm>
    </dsp:sp>
    <dsp:sp modelId="{00FC1EA7-4E87-4673-B08C-9F2AE99CF02B}">
      <dsp:nvSpPr>
        <dsp:cNvPr id="0" name=""/>
        <dsp:cNvSpPr/>
      </dsp:nvSpPr>
      <dsp:spPr>
        <a:xfrm>
          <a:off x="0" y="1833707"/>
          <a:ext cx="8353425" cy="10234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CF8E62-BE9A-4ADF-836B-4D055D01932A}">
      <dsp:nvSpPr>
        <dsp:cNvPr id="0" name=""/>
        <dsp:cNvSpPr/>
      </dsp:nvSpPr>
      <dsp:spPr>
        <a:xfrm>
          <a:off x="309597" y="2063986"/>
          <a:ext cx="562905" cy="5629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DF0649-7F7E-4070-BBED-696D56A8941D}">
      <dsp:nvSpPr>
        <dsp:cNvPr id="0" name=""/>
        <dsp:cNvSpPr/>
      </dsp:nvSpPr>
      <dsp:spPr>
        <a:xfrm>
          <a:off x="1182101" y="1833707"/>
          <a:ext cx="7171323" cy="1023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17" tIns="108317" rIns="108317" bIns="108317" numCol="1" spcCol="1270" anchor="ctr" anchorCtr="0">
          <a:noAutofit/>
        </a:bodyPr>
        <a:lstStyle/>
        <a:p>
          <a:pPr marL="0" lvl="0" indent="0" algn="l" defTabSz="1111250">
            <a:lnSpc>
              <a:spcPct val="90000"/>
            </a:lnSpc>
            <a:spcBef>
              <a:spcPct val="0"/>
            </a:spcBef>
            <a:spcAft>
              <a:spcPct val="35000"/>
            </a:spcAft>
            <a:buNone/>
          </a:pPr>
          <a:r>
            <a:rPr lang="da-DK" sz="2500" kern="1200"/>
            <a:t>Hvilken konflikt ender du oftest i?</a:t>
          </a:r>
          <a:endParaRPr lang="en-US" sz="2500" kern="1200"/>
        </a:p>
      </dsp:txBody>
      <dsp:txXfrm>
        <a:off x="1182101" y="1833707"/>
        <a:ext cx="7171323" cy="102346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C83C4C9-6DDA-4450-9484-0BF6595D0514}" type="datetimeFigureOut">
              <a:rPr lang="da-DK" smtClean="0"/>
              <a:t>07-04-2022</a:t>
            </a:fld>
            <a:endParaRPr lang="da-DK"/>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1CA3AEF-8FB2-4DC1-ABD8-2E48263DF44D}" type="slidenum">
              <a:rPr lang="da-DK" smtClean="0"/>
              <a:t>‹nr.›</a:t>
            </a:fld>
            <a:endParaRPr lang="da-DK"/>
          </a:p>
        </p:txBody>
      </p:sp>
    </p:spTree>
    <p:extLst>
      <p:ext uri="{BB962C8B-B14F-4D97-AF65-F5344CB8AC3E}">
        <p14:creationId xmlns:p14="http://schemas.microsoft.com/office/powerpoint/2010/main" val="415084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F26440F-B724-440C-A715-C514AEDF4C9C}" type="datetimeFigureOut">
              <a:rPr lang="da-DK" smtClean="0"/>
              <a:t>07-04-2022</a:t>
            </a:fld>
            <a:endParaRPr lang="da-DK"/>
          </a:p>
        </p:txBody>
      </p:sp>
      <p:sp>
        <p:nvSpPr>
          <p:cNvPr id="4" name="Pladsholder til diasbille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AD076F6-7418-4260-BC54-78B88DB37E18}" type="slidenum">
              <a:rPr lang="da-DK" smtClean="0"/>
              <a:t>‹nr.›</a:t>
            </a:fld>
            <a:endParaRPr lang="da-DK"/>
          </a:p>
        </p:txBody>
      </p:sp>
    </p:spTree>
    <p:extLst>
      <p:ext uri="{BB962C8B-B14F-4D97-AF65-F5344CB8AC3E}">
        <p14:creationId xmlns:p14="http://schemas.microsoft.com/office/powerpoint/2010/main" val="408516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1</a:t>
            </a:fld>
            <a:endParaRPr lang="da-DK"/>
          </a:p>
        </p:txBody>
      </p:sp>
    </p:spTree>
    <p:extLst>
      <p:ext uri="{BB962C8B-B14F-4D97-AF65-F5344CB8AC3E}">
        <p14:creationId xmlns:p14="http://schemas.microsoft.com/office/powerpoint/2010/main" val="336093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a:t>
            </a:r>
            <a:r>
              <a:rPr lang="da-DK" baseline="0" dirty="0"/>
              <a:t> 12 til tre være åben</a:t>
            </a:r>
            <a:endParaRPr lang="da-DK" dirty="0"/>
          </a:p>
        </p:txBody>
      </p:sp>
      <p:sp>
        <p:nvSpPr>
          <p:cNvPr id="4" name="Pladsholder til diasnummer 3"/>
          <p:cNvSpPr>
            <a:spLocks noGrp="1"/>
          </p:cNvSpPr>
          <p:nvPr>
            <p:ph type="sldNum" sz="quarter" idx="10"/>
          </p:nvPr>
        </p:nvSpPr>
        <p:spPr/>
        <p:txBody>
          <a:bodyPr/>
          <a:lstStyle/>
          <a:p>
            <a:fld id="{7AD076F6-7418-4260-BC54-78B88DB37E18}" type="slidenum">
              <a:rPr lang="da-DK" smtClean="0"/>
              <a:t>16</a:t>
            </a:fld>
            <a:endParaRPr lang="da-DK"/>
          </a:p>
        </p:txBody>
      </p:sp>
    </p:spTree>
    <p:extLst>
      <p:ext uri="{BB962C8B-B14F-4D97-AF65-F5344CB8AC3E}">
        <p14:creationId xmlns:p14="http://schemas.microsoft.com/office/powerpoint/2010/main" val="150138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Forskellig</a:t>
            </a:r>
            <a:r>
              <a:rPr lang="da-DK" baseline="0" dirty="0"/>
              <a:t> slags tvivl</a:t>
            </a:r>
            <a:endParaRPr lang="da-DK" dirty="0"/>
          </a:p>
        </p:txBody>
      </p:sp>
      <p:sp>
        <p:nvSpPr>
          <p:cNvPr id="4" name="Pladsholder til diasnummer 3"/>
          <p:cNvSpPr>
            <a:spLocks noGrp="1"/>
          </p:cNvSpPr>
          <p:nvPr>
            <p:ph type="sldNum" sz="quarter" idx="10"/>
          </p:nvPr>
        </p:nvSpPr>
        <p:spPr/>
        <p:txBody>
          <a:bodyPr/>
          <a:lstStyle/>
          <a:p>
            <a:fld id="{B315392E-BB03-431C-8FA0-9E2642E7A9BD}" type="slidenum">
              <a:rPr lang="da-DK" smtClean="0"/>
              <a:t>18</a:t>
            </a:fld>
            <a:endParaRPr lang="da-DK"/>
          </a:p>
        </p:txBody>
      </p:sp>
    </p:spTree>
    <p:extLst>
      <p:ext uri="{BB962C8B-B14F-4D97-AF65-F5344CB8AC3E}">
        <p14:creationId xmlns:p14="http://schemas.microsoft.com/office/powerpoint/2010/main" val="3577882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600">
                <a:solidFill>
                  <a:schemeClr val="tx1"/>
                </a:solidFill>
                <a:latin typeface="Arial" charset="0"/>
              </a:defRPr>
            </a:lvl1pPr>
            <a:lvl2pPr marL="742950" indent="-285750" defTabSz="946150" eaLnBrk="0" hangingPunct="0">
              <a:defRPr sz="1600">
                <a:solidFill>
                  <a:schemeClr val="tx1"/>
                </a:solidFill>
                <a:latin typeface="Arial" charset="0"/>
              </a:defRPr>
            </a:lvl2pPr>
            <a:lvl3pPr marL="1143000" indent="-228600" defTabSz="946150" eaLnBrk="0" hangingPunct="0">
              <a:defRPr sz="1600">
                <a:solidFill>
                  <a:schemeClr val="tx1"/>
                </a:solidFill>
                <a:latin typeface="Arial" charset="0"/>
              </a:defRPr>
            </a:lvl3pPr>
            <a:lvl4pPr marL="1600200" indent="-228600" defTabSz="946150" eaLnBrk="0" hangingPunct="0">
              <a:defRPr sz="1600">
                <a:solidFill>
                  <a:schemeClr val="tx1"/>
                </a:solidFill>
                <a:latin typeface="Arial" charset="0"/>
              </a:defRPr>
            </a:lvl4pPr>
            <a:lvl5pPr marL="2057400" indent="-228600" defTabSz="946150" eaLnBrk="0" hangingPunct="0">
              <a:defRPr sz="1600">
                <a:solidFill>
                  <a:schemeClr val="tx1"/>
                </a:solidFill>
                <a:latin typeface="Arial" charset="0"/>
              </a:defRPr>
            </a:lvl5pPr>
            <a:lvl6pPr marL="2514600" indent="-228600" algn="ctr" defTabSz="946150" eaLnBrk="0" fontAlgn="base" hangingPunct="0">
              <a:spcBef>
                <a:spcPct val="0"/>
              </a:spcBef>
              <a:spcAft>
                <a:spcPct val="0"/>
              </a:spcAft>
              <a:defRPr sz="1600">
                <a:solidFill>
                  <a:schemeClr val="tx1"/>
                </a:solidFill>
                <a:latin typeface="Arial" charset="0"/>
              </a:defRPr>
            </a:lvl6pPr>
            <a:lvl7pPr marL="2971800" indent="-228600" algn="ctr" defTabSz="946150" eaLnBrk="0" fontAlgn="base" hangingPunct="0">
              <a:spcBef>
                <a:spcPct val="0"/>
              </a:spcBef>
              <a:spcAft>
                <a:spcPct val="0"/>
              </a:spcAft>
              <a:defRPr sz="1600">
                <a:solidFill>
                  <a:schemeClr val="tx1"/>
                </a:solidFill>
                <a:latin typeface="Arial" charset="0"/>
              </a:defRPr>
            </a:lvl7pPr>
            <a:lvl8pPr marL="3429000" indent="-228600" algn="ctr" defTabSz="946150" eaLnBrk="0" fontAlgn="base" hangingPunct="0">
              <a:spcBef>
                <a:spcPct val="0"/>
              </a:spcBef>
              <a:spcAft>
                <a:spcPct val="0"/>
              </a:spcAft>
              <a:defRPr sz="1600">
                <a:solidFill>
                  <a:schemeClr val="tx1"/>
                </a:solidFill>
                <a:latin typeface="Arial" charset="0"/>
              </a:defRPr>
            </a:lvl8pPr>
            <a:lvl9pPr marL="3886200" indent="-228600" algn="ctr" defTabSz="946150" eaLnBrk="0" fontAlgn="base" hangingPunct="0">
              <a:spcBef>
                <a:spcPct val="0"/>
              </a:spcBef>
              <a:spcAft>
                <a:spcPct val="0"/>
              </a:spcAft>
              <a:defRPr sz="1600">
                <a:solidFill>
                  <a:schemeClr val="tx1"/>
                </a:solidFill>
                <a:latin typeface="Arial" charset="0"/>
              </a:defRPr>
            </a:lvl9pPr>
          </a:lstStyle>
          <a:p>
            <a:fld id="{6AB1D1AD-8940-4B80-9C37-FB70742A576C}" type="slidenum">
              <a:rPr lang="da-DK" sz="1200" smtClean="0"/>
              <a:pPr/>
              <a:t>21</a:t>
            </a:fld>
            <a:endParaRPr lang="da-DK" sz="1200"/>
          </a:p>
        </p:txBody>
      </p:sp>
      <p:sp>
        <p:nvSpPr>
          <p:cNvPr id="49155" name="Rectangle 2"/>
          <p:cNvSpPr>
            <a:spLocks noGrp="1" noRot="1" noChangeAspect="1" noChangeArrowheads="1" noTextEdit="1"/>
          </p:cNvSpPr>
          <p:nvPr>
            <p:ph type="sldImg"/>
          </p:nvPr>
        </p:nvSpPr>
        <p:spPr>
          <a:xfrm>
            <a:off x="2716213" y="504825"/>
            <a:ext cx="4495800" cy="2528888"/>
          </a:xfrm>
          <a:prstGeom prst="rect">
            <a:avLst/>
          </a:prstGeom>
          <a:ln w="12700"/>
        </p:spPr>
      </p:sp>
      <p:sp>
        <p:nvSpPr>
          <p:cNvPr id="49156" name="Rectangle 4"/>
          <p:cNvSpPr>
            <a:spLocks noGrp="1" noChangeArrowheads="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z="2000" dirty="0"/>
          </a:p>
        </p:txBody>
      </p:sp>
    </p:spTree>
    <p:extLst>
      <p:ext uri="{BB962C8B-B14F-4D97-AF65-F5344CB8AC3E}">
        <p14:creationId xmlns:p14="http://schemas.microsoft.com/office/powerpoint/2010/main" val="239836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600">
                <a:solidFill>
                  <a:schemeClr val="tx1"/>
                </a:solidFill>
                <a:latin typeface="Arial" charset="0"/>
              </a:defRPr>
            </a:lvl1pPr>
            <a:lvl2pPr marL="742950" indent="-285750" defTabSz="946150" eaLnBrk="0" hangingPunct="0">
              <a:defRPr sz="1600">
                <a:solidFill>
                  <a:schemeClr val="tx1"/>
                </a:solidFill>
                <a:latin typeface="Arial" charset="0"/>
              </a:defRPr>
            </a:lvl2pPr>
            <a:lvl3pPr marL="1143000" indent="-228600" defTabSz="946150" eaLnBrk="0" hangingPunct="0">
              <a:defRPr sz="1600">
                <a:solidFill>
                  <a:schemeClr val="tx1"/>
                </a:solidFill>
                <a:latin typeface="Arial" charset="0"/>
              </a:defRPr>
            </a:lvl3pPr>
            <a:lvl4pPr marL="1600200" indent="-228600" defTabSz="946150" eaLnBrk="0" hangingPunct="0">
              <a:defRPr sz="1600">
                <a:solidFill>
                  <a:schemeClr val="tx1"/>
                </a:solidFill>
                <a:latin typeface="Arial" charset="0"/>
              </a:defRPr>
            </a:lvl4pPr>
            <a:lvl5pPr marL="2057400" indent="-228600" defTabSz="946150" eaLnBrk="0" hangingPunct="0">
              <a:defRPr sz="1600">
                <a:solidFill>
                  <a:schemeClr val="tx1"/>
                </a:solidFill>
                <a:latin typeface="Arial" charset="0"/>
              </a:defRPr>
            </a:lvl5pPr>
            <a:lvl6pPr marL="2514600" indent="-228600" algn="ctr" defTabSz="946150" eaLnBrk="0" fontAlgn="base" hangingPunct="0">
              <a:spcBef>
                <a:spcPct val="0"/>
              </a:spcBef>
              <a:spcAft>
                <a:spcPct val="0"/>
              </a:spcAft>
              <a:defRPr sz="1600">
                <a:solidFill>
                  <a:schemeClr val="tx1"/>
                </a:solidFill>
                <a:latin typeface="Arial" charset="0"/>
              </a:defRPr>
            </a:lvl6pPr>
            <a:lvl7pPr marL="2971800" indent="-228600" algn="ctr" defTabSz="946150" eaLnBrk="0" fontAlgn="base" hangingPunct="0">
              <a:spcBef>
                <a:spcPct val="0"/>
              </a:spcBef>
              <a:spcAft>
                <a:spcPct val="0"/>
              </a:spcAft>
              <a:defRPr sz="1600">
                <a:solidFill>
                  <a:schemeClr val="tx1"/>
                </a:solidFill>
                <a:latin typeface="Arial" charset="0"/>
              </a:defRPr>
            </a:lvl7pPr>
            <a:lvl8pPr marL="3429000" indent="-228600" algn="ctr" defTabSz="946150" eaLnBrk="0" fontAlgn="base" hangingPunct="0">
              <a:spcBef>
                <a:spcPct val="0"/>
              </a:spcBef>
              <a:spcAft>
                <a:spcPct val="0"/>
              </a:spcAft>
              <a:defRPr sz="1600">
                <a:solidFill>
                  <a:schemeClr val="tx1"/>
                </a:solidFill>
                <a:latin typeface="Arial" charset="0"/>
              </a:defRPr>
            </a:lvl8pPr>
            <a:lvl9pPr marL="3886200" indent="-228600" algn="ctr" defTabSz="946150" eaLnBrk="0" fontAlgn="base" hangingPunct="0">
              <a:spcBef>
                <a:spcPct val="0"/>
              </a:spcBef>
              <a:spcAft>
                <a:spcPct val="0"/>
              </a:spcAft>
              <a:defRPr sz="1600">
                <a:solidFill>
                  <a:schemeClr val="tx1"/>
                </a:solidFill>
                <a:latin typeface="Arial" charset="0"/>
              </a:defRPr>
            </a:lvl9pPr>
          </a:lstStyle>
          <a:p>
            <a:fld id="{CCBB44E8-866A-4422-8617-8E3EB06257AA}" type="slidenum">
              <a:rPr lang="da-DK" sz="1200" smtClean="0"/>
              <a:pPr/>
              <a:t>22</a:t>
            </a:fld>
            <a:endParaRPr lang="da-DK" sz="1200"/>
          </a:p>
        </p:txBody>
      </p:sp>
      <p:sp>
        <p:nvSpPr>
          <p:cNvPr id="50179" name="Rectangle 1026"/>
          <p:cNvSpPr>
            <a:spLocks noGrp="1" noRot="1" noChangeAspect="1" noChangeArrowheads="1" noTextEdit="1"/>
          </p:cNvSpPr>
          <p:nvPr>
            <p:ph type="sldImg"/>
          </p:nvPr>
        </p:nvSpPr>
        <p:spPr>
          <a:xfrm>
            <a:off x="3278188" y="504825"/>
            <a:ext cx="3371850" cy="2528888"/>
          </a:xfrm>
          <a:prstGeom prst="rect">
            <a:avLst/>
          </a:prstGeom>
          <a:ln w="12700"/>
        </p:spPr>
      </p:sp>
      <p:sp>
        <p:nvSpPr>
          <p:cNvPr id="50180" name="Rectangle 4"/>
          <p:cNvSpPr>
            <a:spLocks noGrp="1" noChangeArrowheads="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z="2000" dirty="0"/>
          </a:p>
        </p:txBody>
      </p:sp>
    </p:spTree>
    <p:extLst>
      <p:ext uri="{BB962C8B-B14F-4D97-AF65-F5344CB8AC3E}">
        <p14:creationId xmlns:p14="http://schemas.microsoft.com/office/powerpoint/2010/main" val="126083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53057"/>
            <a:fld id="{95173855-9C9F-4B75-AF38-CD9198531DBE}" type="slidenum">
              <a:rPr lang="da-DK" smtClean="0">
                <a:solidFill>
                  <a:prstClr val="black"/>
                </a:solidFill>
                <a:latin typeface="Arial" charset="0"/>
              </a:rPr>
              <a:pPr defTabSz="953057"/>
              <a:t>23</a:t>
            </a:fld>
            <a:endParaRPr lang="da-DK">
              <a:solidFill>
                <a:prstClr val="black"/>
              </a:solidFill>
              <a:latin typeface="Arial" charset="0"/>
            </a:endParaRPr>
          </a:p>
        </p:txBody>
      </p:sp>
      <p:sp>
        <p:nvSpPr>
          <p:cNvPr id="54275" name="Rectangle 2"/>
          <p:cNvSpPr>
            <a:spLocks noGrp="1" noRot="1" noChangeAspect="1" noChangeArrowheads="1" noTextEdit="1"/>
          </p:cNvSpPr>
          <p:nvPr>
            <p:ph type="sldImg"/>
          </p:nvPr>
        </p:nvSpPr>
        <p:spPr>
          <a:xfrm>
            <a:off x="3279775" y="506413"/>
            <a:ext cx="3370263" cy="2527300"/>
          </a:xfrm>
          <a:ln w="12700"/>
        </p:spPr>
      </p:sp>
      <p:sp>
        <p:nvSpPr>
          <p:cNvPr id="54276" name="Rectangle 4"/>
          <p:cNvSpPr>
            <a:spLocks noGrp="1" noChangeArrowheads="1"/>
          </p:cNvSpPr>
          <p:nvPr>
            <p:ph type="body" idx="3"/>
          </p:nvPr>
        </p:nvSpPr>
        <p:spPr>
          <a:noFill/>
          <a:ln/>
        </p:spPr>
        <p:txBody>
          <a:bodyPr/>
          <a:lstStyle/>
          <a:p>
            <a:pPr eaLnBrk="1" hangingPunct="1"/>
            <a:r>
              <a:rPr lang="en-GB" sz="2000" dirty="0" err="1"/>
              <a:t>Skrive</a:t>
            </a:r>
            <a:r>
              <a:rPr lang="en-GB" sz="2000" dirty="0"/>
              <a:t> </a:t>
            </a:r>
            <a:r>
              <a:rPr lang="en-GB" sz="2000" dirty="0" err="1"/>
              <a:t>deltagernes</a:t>
            </a:r>
            <a:r>
              <a:rPr lang="en-GB" sz="2000" dirty="0"/>
              <a:t> </a:t>
            </a:r>
            <a:r>
              <a:rPr lang="en-GB" sz="2000" dirty="0" err="1"/>
              <a:t>eksempler</a:t>
            </a:r>
            <a:r>
              <a:rPr lang="en-GB" sz="2000" dirty="0"/>
              <a:t> </a:t>
            </a:r>
            <a:r>
              <a:rPr lang="en-GB" sz="2000" dirty="0" err="1"/>
              <a:t>på</a:t>
            </a:r>
            <a:r>
              <a:rPr lang="en-GB" sz="2000" dirty="0"/>
              <a:t> </a:t>
            </a:r>
            <a:r>
              <a:rPr lang="en-GB" sz="2000" dirty="0" err="1"/>
              <a:t>opgaver</a:t>
            </a:r>
            <a:r>
              <a:rPr lang="en-GB" sz="2000" dirty="0"/>
              <a:t> </a:t>
            </a:r>
            <a:r>
              <a:rPr lang="en-GB" sz="2000" dirty="0" err="1"/>
              <a:t>fra</a:t>
            </a:r>
            <a:r>
              <a:rPr lang="en-GB" sz="2000" dirty="0"/>
              <a:t> </a:t>
            </a:r>
            <a:r>
              <a:rPr lang="en-GB" sz="2000" dirty="0" err="1"/>
              <a:t>egen</a:t>
            </a:r>
            <a:r>
              <a:rPr lang="en-GB" sz="2000" dirty="0"/>
              <a:t> </a:t>
            </a:r>
            <a:r>
              <a:rPr lang="en-GB" sz="2000" dirty="0" err="1"/>
              <a:t>virkelighed</a:t>
            </a:r>
            <a:r>
              <a:rPr lang="en-GB" sz="2000" dirty="0"/>
              <a:t> </a:t>
            </a:r>
            <a:r>
              <a:rPr lang="en-GB" sz="2000" dirty="0" err="1"/>
              <a:t>på</a:t>
            </a:r>
            <a:r>
              <a:rPr lang="en-GB" sz="2000" dirty="0"/>
              <a:t> flip </a:t>
            </a:r>
            <a:r>
              <a:rPr lang="en-GB" sz="2000" dirty="0" err="1"/>
              <a:t>efter</a:t>
            </a:r>
            <a:r>
              <a:rPr lang="en-GB" sz="2000" dirty="0"/>
              <a:t>, </a:t>
            </a:r>
            <a:r>
              <a:rPr lang="en-GB" sz="2000" dirty="0" err="1"/>
              <a:t>om</a:t>
            </a:r>
            <a:r>
              <a:rPr lang="en-GB" sz="2000" dirty="0"/>
              <a:t> de </a:t>
            </a:r>
            <a:r>
              <a:rPr lang="en-GB" sz="2000" dirty="0" err="1"/>
              <a:t>kræver</a:t>
            </a:r>
            <a:r>
              <a:rPr lang="en-GB" sz="2000" dirty="0"/>
              <a:t> </a:t>
            </a:r>
            <a:r>
              <a:rPr lang="en-GB" sz="2000" dirty="0" err="1"/>
              <a:t>satisficerende</a:t>
            </a:r>
            <a:r>
              <a:rPr lang="en-GB" sz="2000" dirty="0"/>
              <a:t> </a:t>
            </a:r>
            <a:r>
              <a:rPr lang="en-GB" sz="2000" dirty="0" err="1"/>
              <a:t>eller</a:t>
            </a:r>
            <a:r>
              <a:rPr lang="en-GB" sz="2000" dirty="0"/>
              <a:t> </a:t>
            </a:r>
            <a:r>
              <a:rPr lang="en-GB" sz="2000" dirty="0" err="1"/>
              <a:t>maksimerende</a:t>
            </a:r>
            <a:r>
              <a:rPr lang="en-GB" sz="2000" dirty="0"/>
              <a:t> </a:t>
            </a:r>
            <a:r>
              <a:rPr lang="en-GB" sz="2000" dirty="0" err="1"/>
              <a:t>beslutningsstil</a:t>
            </a:r>
            <a:endParaRPr lang="en-GB" sz="2000" dirty="0"/>
          </a:p>
        </p:txBody>
      </p:sp>
    </p:spTree>
    <p:extLst>
      <p:ext uri="{BB962C8B-B14F-4D97-AF65-F5344CB8AC3E}">
        <p14:creationId xmlns:p14="http://schemas.microsoft.com/office/powerpoint/2010/main" val="129637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53057"/>
            <a:fld id="{F605D5C8-AADA-44F6-A986-F57015C212FB}" type="slidenum">
              <a:rPr lang="da-DK" smtClean="0">
                <a:solidFill>
                  <a:prstClr val="black"/>
                </a:solidFill>
                <a:latin typeface="Arial" charset="0"/>
              </a:rPr>
              <a:pPr defTabSz="953057"/>
              <a:t>24</a:t>
            </a:fld>
            <a:endParaRPr lang="da-DK">
              <a:solidFill>
                <a:prstClr val="black"/>
              </a:solidFill>
              <a:latin typeface="Arial" charset="0"/>
            </a:endParaRPr>
          </a:p>
        </p:txBody>
      </p:sp>
      <p:sp>
        <p:nvSpPr>
          <p:cNvPr id="55299" name="Rectangle 2"/>
          <p:cNvSpPr>
            <a:spLocks noGrp="1" noRot="1" noChangeAspect="1" noChangeArrowheads="1" noTextEdit="1"/>
          </p:cNvSpPr>
          <p:nvPr>
            <p:ph type="sldImg"/>
          </p:nvPr>
        </p:nvSpPr>
        <p:spPr>
          <a:xfrm>
            <a:off x="3279775" y="506413"/>
            <a:ext cx="3370263" cy="2527300"/>
          </a:xfrm>
          <a:ln w="12700"/>
        </p:spPr>
      </p:sp>
      <p:sp>
        <p:nvSpPr>
          <p:cNvPr id="55300" name="Rectangle 4"/>
          <p:cNvSpPr>
            <a:spLocks noGrp="1" noChangeArrowheads="1"/>
          </p:cNvSpPr>
          <p:nvPr>
            <p:ph type="body" idx="3"/>
          </p:nvPr>
        </p:nvSpPr>
        <p:spPr>
          <a:noFill/>
          <a:ln/>
        </p:spPr>
        <p:txBody>
          <a:bodyPr/>
          <a:lstStyle/>
          <a:p>
            <a:pPr defTabSz="921075" fontAlgn="base">
              <a:spcBef>
                <a:spcPct val="30000"/>
              </a:spcBef>
              <a:spcAft>
                <a:spcPct val="0"/>
              </a:spcAft>
              <a:defRPr/>
            </a:pPr>
            <a:r>
              <a:rPr lang="en-GB" sz="2000" dirty="0" err="1"/>
              <a:t>Skrive</a:t>
            </a:r>
            <a:r>
              <a:rPr lang="en-GB" sz="2000" dirty="0"/>
              <a:t> </a:t>
            </a:r>
            <a:r>
              <a:rPr lang="en-GB" sz="2000" dirty="0" err="1"/>
              <a:t>deltagernes</a:t>
            </a:r>
            <a:r>
              <a:rPr lang="en-GB" sz="2000" dirty="0"/>
              <a:t> </a:t>
            </a:r>
            <a:r>
              <a:rPr lang="en-GB" sz="2000" dirty="0" err="1"/>
              <a:t>eksempler</a:t>
            </a:r>
            <a:r>
              <a:rPr lang="en-GB" sz="2000" dirty="0"/>
              <a:t> </a:t>
            </a:r>
            <a:r>
              <a:rPr lang="en-GB" sz="2000" dirty="0" err="1"/>
              <a:t>på</a:t>
            </a:r>
            <a:r>
              <a:rPr lang="en-GB" sz="2000" dirty="0"/>
              <a:t> </a:t>
            </a:r>
            <a:r>
              <a:rPr lang="en-GB" sz="2000" dirty="0" err="1"/>
              <a:t>opgaver</a:t>
            </a:r>
            <a:r>
              <a:rPr lang="en-GB" sz="2000" dirty="0"/>
              <a:t> </a:t>
            </a:r>
            <a:r>
              <a:rPr lang="en-GB" sz="2000" dirty="0" err="1"/>
              <a:t>fra</a:t>
            </a:r>
            <a:r>
              <a:rPr lang="en-GB" sz="2000" dirty="0"/>
              <a:t> </a:t>
            </a:r>
            <a:r>
              <a:rPr lang="en-GB" sz="2000" dirty="0" err="1"/>
              <a:t>egen</a:t>
            </a:r>
            <a:r>
              <a:rPr lang="en-GB" sz="2000" dirty="0"/>
              <a:t> </a:t>
            </a:r>
            <a:r>
              <a:rPr lang="en-GB" sz="2000" dirty="0" err="1"/>
              <a:t>virkelighed</a:t>
            </a:r>
            <a:r>
              <a:rPr lang="en-GB" sz="2000" dirty="0"/>
              <a:t> </a:t>
            </a:r>
            <a:r>
              <a:rPr lang="en-GB" sz="2000" dirty="0" err="1"/>
              <a:t>på</a:t>
            </a:r>
            <a:r>
              <a:rPr lang="en-GB" sz="2000" dirty="0"/>
              <a:t> flip </a:t>
            </a:r>
            <a:r>
              <a:rPr lang="en-GB" sz="2000" dirty="0" err="1"/>
              <a:t>efter</a:t>
            </a:r>
            <a:r>
              <a:rPr lang="en-GB" sz="2000" dirty="0"/>
              <a:t>, </a:t>
            </a:r>
            <a:r>
              <a:rPr lang="en-GB" sz="2000" dirty="0" err="1"/>
              <a:t>om</a:t>
            </a:r>
            <a:r>
              <a:rPr lang="en-GB" sz="2000" dirty="0"/>
              <a:t> de </a:t>
            </a:r>
            <a:r>
              <a:rPr lang="en-GB" sz="2000" dirty="0" err="1"/>
              <a:t>kræver</a:t>
            </a:r>
            <a:r>
              <a:rPr lang="en-GB" sz="2000" dirty="0"/>
              <a:t> </a:t>
            </a:r>
            <a:r>
              <a:rPr lang="en-GB" sz="2000" dirty="0" err="1"/>
              <a:t>uni</a:t>
            </a:r>
            <a:r>
              <a:rPr lang="en-GB" sz="2000" dirty="0"/>
              <a:t>- </a:t>
            </a:r>
            <a:r>
              <a:rPr lang="en-GB" sz="2000" dirty="0" err="1"/>
              <a:t>eller</a:t>
            </a:r>
            <a:r>
              <a:rPr lang="en-GB" sz="2000" dirty="0"/>
              <a:t> multi-</a:t>
            </a:r>
            <a:r>
              <a:rPr lang="en-GB" sz="2000" dirty="0" err="1"/>
              <a:t>fokuseret</a:t>
            </a:r>
            <a:r>
              <a:rPr lang="en-GB" sz="2000" dirty="0"/>
              <a:t> </a:t>
            </a:r>
            <a:r>
              <a:rPr lang="en-GB" sz="2000" dirty="0" err="1"/>
              <a:t>beslutningsstil</a:t>
            </a:r>
            <a:endParaRPr lang="en-GB" sz="2000" dirty="0"/>
          </a:p>
        </p:txBody>
      </p:sp>
    </p:spTree>
    <p:extLst>
      <p:ext uri="{BB962C8B-B14F-4D97-AF65-F5344CB8AC3E}">
        <p14:creationId xmlns:p14="http://schemas.microsoft.com/office/powerpoint/2010/main" val="2798631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600">
                <a:solidFill>
                  <a:schemeClr val="tx1"/>
                </a:solidFill>
                <a:latin typeface="Arial" charset="0"/>
              </a:defRPr>
            </a:lvl1pPr>
            <a:lvl2pPr marL="742950" indent="-285750" defTabSz="946150" eaLnBrk="0" hangingPunct="0">
              <a:defRPr sz="1600">
                <a:solidFill>
                  <a:schemeClr val="tx1"/>
                </a:solidFill>
                <a:latin typeface="Arial" charset="0"/>
              </a:defRPr>
            </a:lvl2pPr>
            <a:lvl3pPr marL="1143000" indent="-228600" defTabSz="946150" eaLnBrk="0" hangingPunct="0">
              <a:defRPr sz="1600">
                <a:solidFill>
                  <a:schemeClr val="tx1"/>
                </a:solidFill>
                <a:latin typeface="Arial" charset="0"/>
              </a:defRPr>
            </a:lvl3pPr>
            <a:lvl4pPr marL="1600200" indent="-228600" defTabSz="946150" eaLnBrk="0" hangingPunct="0">
              <a:defRPr sz="1600">
                <a:solidFill>
                  <a:schemeClr val="tx1"/>
                </a:solidFill>
                <a:latin typeface="Arial" charset="0"/>
              </a:defRPr>
            </a:lvl4pPr>
            <a:lvl5pPr marL="2057400" indent="-228600" defTabSz="946150" eaLnBrk="0" hangingPunct="0">
              <a:defRPr sz="1600">
                <a:solidFill>
                  <a:schemeClr val="tx1"/>
                </a:solidFill>
                <a:latin typeface="Arial" charset="0"/>
              </a:defRPr>
            </a:lvl5pPr>
            <a:lvl6pPr marL="2514600" indent="-228600" algn="ctr" defTabSz="946150" eaLnBrk="0" fontAlgn="base" hangingPunct="0">
              <a:spcBef>
                <a:spcPct val="0"/>
              </a:spcBef>
              <a:spcAft>
                <a:spcPct val="0"/>
              </a:spcAft>
              <a:defRPr sz="1600">
                <a:solidFill>
                  <a:schemeClr val="tx1"/>
                </a:solidFill>
                <a:latin typeface="Arial" charset="0"/>
              </a:defRPr>
            </a:lvl6pPr>
            <a:lvl7pPr marL="2971800" indent="-228600" algn="ctr" defTabSz="946150" eaLnBrk="0" fontAlgn="base" hangingPunct="0">
              <a:spcBef>
                <a:spcPct val="0"/>
              </a:spcBef>
              <a:spcAft>
                <a:spcPct val="0"/>
              </a:spcAft>
              <a:defRPr sz="1600">
                <a:solidFill>
                  <a:schemeClr val="tx1"/>
                </a:solidFill>
                <a:latin typeface="Arial" charset="0"/>
              </a:defRPr>
            </a:lvl7pPr>
            <a:lvl8pPr marL="3429000" indent="-228600" algn="ctr" defTabSz="946150" eaLnBrk="0" fontAlgn="base" hangingPunct="0">
              <a:spcBef>
                <a:spcPct val="0"/>
              </a:spcBef>
              <a:spcAft>
                <a:spcPct val="0"/>
              </a:spcAft>
              <a:defRPr sz="1600">
                <a:solidFill>
                  <a:schemeClr val="tx1"/>
                </a:solidFill>
                <a:latin typeface="Arial" charset="0"/>
              </a:defRPr>
            </a:lvl8pPr>
            <a:lvl9pPr marL="3886200" indent="-228600" algn="ctr" defTabSz="946150" eaLnBrk="0" fontAlgn="base" hangingPunct="0">
              <a:spcBef>
                <a:spcPct val="0"/>
              </a:spcBef>
              <a:spcAft>
                <a:spcPct val="0"/>
              </a:spcAft>
              <a:defRPr sz="1600">
                <a:solidFill>
                  <a:schemeClr val="tx1"/>
                </a:solidFill>
                <a:latin typeface="Arial" charset="0"/>
              </a:defRPr>
            </a:lvl9pPr>
          </a:lstStyle>
          <a:p>
            <a:fld id="{1F2D541B-78B4-492E-9BFD-B28890D724AB}" type="slidenum">
              <a:rPr lang="da-DK" sz="1200" smtClean="0"/>
              <a:pPr/>
              <a:t>25</a:t>
            </a:fld>
            <a:endParaRPr lang="da-DK" sz="1200"/>
          </a:p>
        </p:txBody>
      </p:sp>
      <p:sp>
        <p:nvSpPr>
          <p:cNvPr id="53251" name="Rectangle 2"/>
          <p:cNvSpPr>
            <a:spLocks noGrp="1" noRot="1" noChangeAspect="1" noChangeArrowheads="1" noTextEdit="1"/>
          </p:cNvSpPr>
          <p:nvPr>
            <p:ph type="sldImg"/>
          </p:nvPr>
        </p:nvSpPr>
        <p:spPr>
          <a:xfrm>
            <a:off x="3278188" y="504825"/>
            <a:ext cx="3371850" cy="2528888"/>
          </a:xfrm>
          <a:prstGeom prst="rect">
            <a:avLst/>
          </a:prstGeom>
          <a:ln w="12700"/>
        </p:spPr>
      </p:sp>
      <p:sp>
        <p:nvSpPr>
          <p:cNvPr id="53252" name="Rectangle 4"/>
          <p:cNvSpPr>
            <a:spLocks noGrp="1" noChangeArrowheads="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z="2000" dirty="0"/>
          </a:p>
        </p:txBody>
      </p:sp>
    </p:spTree>
    <p:extLst>
      <p:ext uri="{BB962C8B-B14F-4D97-AF65-F5344CB8AC3E}">
        <p14:creationId xmlns:p14="http://schemas.microsoft.com/office/powerpoint/2010/main" val="2307361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2697163" y="509588"/>
            <a:ext cx="4532312" cy="2549525"/>
          </a:xfrm>
          <a:prstGeom prst="rect">
            <a:avLst/>
          </a:prstGeom>
          <a:noFill/>
          <a:ln w="12700">
            <a:solidFill>
              <a:prstClr val="black"/>
            </a:solidFill>
          </a:ln>
        </p:spPr>
      </p:sp>
      <p:sp>
        <p:nvSpPr>
          <p:cNvPr id="3" name="Pladsholder til not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571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951D9BA-5AA7-42A9-A220-E67D3F814D1A}" type="slidenum">
              <a:rPr lang="da-DK"/>
              <a:pPr/>
              <a:t>27</a:t>
            </a:fld>
            <a:endParaRPr lang="da-DK"/>
          </a:p>
        </p:txBody>
      </p:sp>
      <p:sp>
        <p:nvSpPr>
          <p:cNvPr id="26627" name="Rectangle 2"/>
          <p:cNvSpPr>
            <a:spLocks noGrp="1" noRot="1" noChangeAspect="1" noChangeArrowheads="1" noTextEdit="1"/>
          </p:cNvSpPr>
          <p:nvPr>
            <p:ph type="sldImg"/>
          </p:nvPr>
        </p:nvSpPr>
        <p:spPr>
          <a:xfrm>
            <a:off x="2720975" y="508000"/>
            <a:ext cx="4487863" cy="2525713"/>
          </a:xfrm>
          <a:ln w="12700"/>
        </p:spPr>
      </p:sp>
      <p:sp>
        <p:nvSpPr>
          <p:cNvPr id="26628" name="Rectangle 7"/>
          <p:cNvSpPr>
            <a:spLocks noGrp="1" noChangeArrowheads="1"/>
          </p:cNvSpPr>
          <p:nvPr>
            <p:ph type="body" idx="1"/>
          </p:nvPr>
        </p:nvSpPr>
        <p:spPr>
          <a:xfrm>
            <a:off x="1329968" y="3241683"/>
            <a:ext cx="7344117" cy="3069741"/>
          </a:xfrm>
          <a:noFill/>
          <a:ln/>
        </p:spPr>
        <p:txBody>
          <a:bodyPr lIns="96010" tIns="48005" rIns="96010" bIns="48005">
            <a:normAutofit fontScale="92500" lnSpcReduction="20000"/>
          </a:bodyPr>
          <a:lstStyle/>
          <a:p>
            <a:pPr eaLnBrk="1" hangingPunct="1"/>
            <a:r>
              <a:rPr lang="en-GB" sz="2000" dirty="0"/>
              <a:t>______________________________________________________________________________________________________________________________________________________________________________________________________________________________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05898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2697163" y="509588"/>
            <a:ext cx="4532312" cy="2549525"/>
          </a:xfrm>
          <a:prstGeom prst="rect">
            <a:avLst/>
          </a:prstGeom>
          <a:ln/>
        </p:spPr>
      </p:sp>
    </p:spTree>
    <p:extLst>
      <p:ext uri="{BB962C8B-B14F-4D97-AF65-F5344CB8AC3E}">
        <p14:creationId xmlns:p14="http://schemas.microsoft.com/office/powerpoint/2010/main" val="305784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Bais </a:t>
            </a:r>
            <a:r>
              <a:rPr lang="da-DK" dirty="0" err="1"/>
              <a:t>baised</a:t>
            </a:r>
            <a:r>
              <a:rPr lang="da-DK" dirty="0"/>
              <a:t> – blind for vores blindhed</a:t>
            </a:r>
          </a:p>
        </p:txBody>
      </p:sp>
      <p:sp>
        <p:nvSpPr>
          <p:cNvPr id="4" name="Pladsholder til slidenummer 3"/>
          <p:cNvSpPr>
            <a:spLocks noGrp="1"/>
          </p:cNvSpPr>
          <p:nvPr>
            <p:ph type="sldNum" sz="quarter" idx="5"/>
          </p:nvPr>
        </p:nvSpPr>
        <p:spPr/>
        <p:txBody>
          <a:bodyPr/>
          <a:lstStyle/>
          <a:p>
            <a:fld id="{7AD076F6-7418-4260-BC54-78B88DB37E18}" type="slidenum">
              <a:rPr lang="da-DK" smtClean="0"/>
              <a:t>5</a:t>
            </a:fld>
            <a:endParaRPr lang="da-DK"/>
          </a:p>
        </p:txBody>
      </p:sp>
    </p:spTree>
    <p:extLst>
      <p:ext uri="{BB962C8B-B14F-4D97-AF65-F5344CB8AC3E}">
        <p14:creationId xmlns:p14="http://schemas.microsoft.com/office/powerpoint/2010/main" val="3327297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600">
                <a:solidFill>
                  <a:schemeClr val="tx1"/>
                </a:solidFill>
                <a:latin typeface="Arial" charset="0"/>
              </a:defRPr>
            </a:lvl1pPr>
            <a:lvl2pPr marL="742950" indent="-285750" defTabSz="946150" eaLnBrk="0" hangingPunct="0">
              <a:defRPr sz="1600">
                <a:solidFill>
                  <a:schemeClr val="tx1"/>
                </a:solidFill>
                <a:latin typeface="Arial" charset="0"/>
              </a:defRPr>
            </a:lvl2pPr>
            <a:lvl3pPr marL="1143000" indent="-228600" defTabSz="946150" eaLnBrk="0" hangingPunct="0">
              <a:defRPr sz="1600">
                <a:solidFill>
                  <a:schemeClr val="tx1"/>
                </a:solidFill>
                <a:latin typeface="Arial" charset="0"/>
              </a:defRPr>
            </a:lvl3pPr>
            <a:lvl4pPr marL="1600200" indent="-228600" defTabSz="946150" eaLnBrk="0" hangingPunct="0">
              <a:defRPr sz="1600">
                <a:solidFill>
                  <a:schemeClr val="tx1"/>
                </a:solidFill>
                <a:latin typeface="Arial" charset="0"/>
              </a:defRPr>
            </a:lvl4pPr>
            <a:lvl5pPr marL="2057400" indent="-228600" defTabSz="946150" eaLnBrk="0" hangingPunct="0">
              <a:defRPr sz="1600">
                <a:solidFill>
                  <a:schemeClr val="tx1"/>
                </a:solidFill>
                <a:latin typeface="Arial" charset="0"/>
              </a:defRPr>
            </a:lvl5pPr>
            <a:lvl6pPr marL="2514600" indent="-228600" algn="ctr" defTabSz="946150" eaLnBrk="0" fontAlgn="base" hangingPunct="0">
              <a:spcBef>
                <a:spcPct val="0"/>
              </a:spcBef>
              <a:spcAft>
                <a:spcPct val="0"/>
              </a:spcAft>
              <a:defRPr sz="1600">
                <a:solidFill>
                  <a:schemeClr val="tx1"/>
                </a:solidFill>
                <a:latin typeface="Arial" charset="0"/>
              </a:defRPr>
            </a:lvl6pPr>
            <a:lvl7pPr marL="2971800" indent="-228600" algn="ctr" defTabSz="946150" eaLnBrk="0" fontAlgn="base" hangingPunct="0">
              <a:spcBef>
                <a:spcPct val="0"/>
              </a:spcBef>
              <a:spcAft>
                <a:spcPct val="0"/>
              </a:spcAft>
              <a:defRPr sz="1600">
                <a:solidFill>
                  <a:schemeClr val="tx1"/>
                </a:solidFill>
                <a:latin typeface="Arial" charset="0"/>
              </a:defRPr>
            </a:lvl7pPr>
            <a:lvl8pPr marL="3429000" indent="-228600" algn="ctr" defTabSz="946150" eaLnBrk="0" fontAlgn="base" hangingPunct="0">
              <a:spcBef>
                <a:spcPct val="0"/>
              </a:spcBef>
              <a:spcAft>
                <a:spcPct val="0"/>
              </a:spcAft>
              <a:defRPr sz="1600">
                <a:solidFill>
                  <a:schemeClr val="tx1"/>
                </a:solidFill>
                <a:latin typeface="Arial" charset="0"/>
              </a:defRPr>
            </a:lvl8pPr>
            <a:lvl9pPr marL="3886200" indent="-228600" algn="ctr" defTabSz="946150" eaLnBrk="0" fontAlgn="base" hangingPunct="0">
              <a:spcBef>
                <a:spcPct val="0"/>
              </a:spcBef>
              <a:spcAft>
                <a:spcPct val="0"/>
              </a:spcAft>
              <a:defRPr sz="1600">
                <a:solidFill>
                  <a:schemeClr val="tx1"/>
                </a:solidFill>
                <a:latin typeface="Arial" charset="0"/>
              </a:defRPr>
            </a:lvl9pPr>
          </a:lstStyle>
          <a:p>
            <a:fld id="{857FA9DA-24C5-425A-97B2-AF562D65E328}" type="slidenum">
              <a:rPr lang="da-DK" sz="1200" smtClean="0"/>
              <a:pPr/>
              <a:t>29</a:t>
            </a:fld>
            <a:endParaRPr lang="da-DK" sz="1200"/>
          </a:p>
        </p:txBody>
      </p:sp>
      <p:sp>
        <p:nvSpPr>
          <p:cNvPr id="58371" name="Rectangle 2"/>
          <p:cNvSpPr>
            <a:spLocks noGrp="1" noRot="1" noChangeAspect="1" noChangeArrowheads="1" noTextEdit="1"/>
          </p:cNvSpPr>
          <p:nvPr>
            <p:ph type="sldImg"/>
          </p:nvPr>
        </p:nvSpPr>
        <p:spPr>
          <a:xfrm>
            <a:off x="3278188" y="504825"/>
            <a:ext cx="3371850" cy="2528888"/>
          </a:xfrm>
          <a:prstGeom prst="rect">
            <a:avLst/>
          </a:prstGeom>
          <a:ln w="12700"/>
        </p:spPr>
      </p:sp>
      <p:sp>
        <p:nvSpPr>
          <p:cNvPr id="58372" name="Rectangle 4"/>
          <p:cNvSpPr>
            <a:spLocks noGrp="1" noChangeArrowheads="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z="2000" dirty="0"/>
          </a:p>
        </p:txBody>
      </p:sp>
    </p:spTree>
    <p:extLst>
      <p:ext uri="{BB962C8B-B14F-4D97-AF65-F5344CB8AC3E}">
        <p14:creationId xmlns:p14="http://schemas.microsoft.com/office/powerpoint/2010/main" val="932227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647030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263900" y="509588"/>
            <a:ext cx="3398838" cy="2549525"/>
          </a:xfrm>
          <a:prstGeom prst="rect">
            <a:avLst/>
          </a:prstGeom>
          <a:ln/>
        </p:spPr>
      </p:sp>
      <p:sp>
        <p:nvSpPr>
          <p:cNvPr id="44035" name="Rectangle 3"/>
          <p:cNvSpPr>
            <a:spLocks noGrp="1" noChangeArrowheads="1"/>
          </p:cNvSpPr>
          <p:nvPr>
            <p:ph type="body" idx="1"/>
          </p:nvPr>
        </p:nvSpPr>
        <p:spPr bwMode="auto">
          <a:xfrm>
            <a:off x="992665" y="3228979"/>
            <a:ext cx="7941310" cy="305857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Tree>
    <p:extLst>
      <p:ext uri="{BB962C8B-B14F-4D97-AF65-F5344CB8AC3E}">
        <p14:creationId xmlns:p14="http://schemas.microsoft.com/office/powerpoint/2010/main" val="935700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263900" y="509588"/>
            <a:ext cx="3398838" cy="2549525"/>
          </a:xfrm>
          <a:prstGeom prst="rect">
            <a:avLst/>
          </a:prstGeom>
          <a:ln/>
        </p:spPr>
      </p:sp>
      <p:sp>
        <p:nvSpPr>
          <p:cNvPr id="43011" name="Rectangle 3"/>
          <p:cNvSpPr>
            <a:spLocks noGrp="1" noChangeArrowheads="1"/>
          </p:cNvSpPr>
          <p:nvPr>
            <p:ph type="body" idx="1"/>
          </p:nvPr>
        </p:nvSpPr>
        <p:spPr bwMode="auto">
          <a:xfrm>
            <a:off x="992665" y="3228979"/>
            <a:ext cx="7941310" cy="305857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Tree>
    <p:extLst>
      <p:ext uri="{BB962C8B-B14F-4D97-AF65-F5344CB8AC3E}">
        <p14:creationId xmlns:p14="http://schemas.microsoft.com/office/powerpoint/2010/main" val="1211545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35</a:t>
            </a:fld>
            <a:endParaRPr lang="da-DK"/>
          </a:p>
        </p:txBody>
      </p:sp>
    </p:spTree>
    <p:extLst>
      <p:ext uri="{BB962C8B-B14F-4D97-AF65-F5344CB8AC3E}">
        <p14:creationId xmlns:p14="http://schemas.microsoft.com/office/powerpoint/2010/main" val="451243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3263900" y="509588"/>
            <a:ext cx="3398838" cy="2549525"/>
          </a:xfrm>
          <a:prstGeom prst="rect">
            <a:avLst/>
          </a:prstGeom>
          <a:ln/>
        </p:spPr>
      </p:sp>
      <p:sp>
        <p:nvSpPr>
          <p:cNvPr id="2" name="Pladsholder til noter 1"/>
          <p:cNvSpPr>
            <a:spLocks noGrp="1"/>
          </p:cNvSpPr>
          <p:nvPr>
            <p:ph type="body" idx="1"/>
          </p:nvPr>
        </p:nvSpPr>
        <p:spPr/>
        <p:txBody>
          <a:bodyPr/>
          <a:lstStyle/>
          <a:p>
            <a:r>
              <a:rPr lang="da-DK" dirty="0"/>
              <a:t>Ydre stil: folk er primært i det</a:t>
            </a:r>
            <a:r>
              <a:rPr lang="da-DK" baseline="0" dirty="0"/>
              <a:t> hierarkiske – er de enig? Der bliver argumenteret meget. Og kun det bedste argument vinder. Meget datasøgende. Mens få trækker i den anden retning. Så de er bred repræsenteret, men spørgsmålet er hvor slagkraftige de andre er? Kan de trække noget? </a:t>
            </a:r>
          </a:p>
          <a:p>
            <a:r>
              <a:rPr lang="da-DK" baseline="0" dirty="0"/>
              <a:t>Indre stil: gruppen går fra unifokus til multifokus. Så når de begynder at koncentrere sig om opgaven, er man måske ikke så vedholdende længere. en gruppe som i høj grad forsøger at tilpasse sig. Og have tolerance for andres indspil. Men holder de fast på den lange bane? </a:t>
            </a:r>
            <a:endParaRPr lang="en-US" dirty="0"/>
          </a:p>
        </p:txBody>
      </p:sp>
    </p:spTree>
    <p:extLst>
      <p:ext uri="{BB962C8B-B14F-4D97-AF65-F5344CB8AC3E}">
        <p14:creationId xmlns:p14="http://schemas.microsoft.com/office/powerpoint/2010/main" val="2206010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EB1D915D-016E-437E-83EE-C0F4023F5743}" type="slidenum">
              <a:rPr lang="da-DK" smtClean="0"/>
              <a:t>37</a:t>
            </a:fld>
            <a:endParaRPr lang="da-DK"/>
          </a:p>
        </p:txBody>
      </p:sp>
    </p:spTree>
    <p:extLst>
      <p:ext uri="{BB962C8B-B14F-4D97-AF65-F5344CB8AC3E}">
        <p14:creationId xmlns:p14="http://schemas.microsoft.com/office/powerpoint/2010/main" val="2957963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2" name="Pladsholder til noter 1"/>
          <p:cNvSpPr>
            <a:spLocks noGrp="1"/>
          </p:cNvSpPr>
          <p:nvPr>
            <p:ph type="body" idx="1"/>
          </p:nvPr>
        </p:nvSpPr>
        <p:spPr>
          <a:xfrm>
            <a:off x="681038" y="4722813"/>
            <a:ext cx="5448300" cy="4473575"/>
          </a:xfrm>
          <a:prstGeom prst="rect">
            <a:avLst/>
          </a:prstGeom>
        </p:spPr>
        <p:txBody>
          <a:bodyPr lIns="91595" tIns="45798" rIns="91595" bIns="45798"/>
          <a:lstStyle/>
          <a:p>
            <a:pPr>
              <a:defRPr/>
            </a:pPr>
            <a:r>
              <a:rPr lang="da-DK" dirty="0"/>
              <a:t>Ydre stil og indre stil: Primær Hierarkisk:  </a:t>
            </a:r>
          </a:p>
          <a:p>
            <a:pPr marL="171741" indent="-171741">
              <a:buFontTx/>
              <a:buChar char="-"/>
              <a:defRPr/>
            </a:pPr>
            <a:r>
              <a:rPr lang="da-DK" dirty="0"/>
              <a:t>Agenda besluttet og vil gerne se at man holder sig til emnet</a:t>
            </a:r>
          </a:p>
          <a:p>
            <a:pPr marL="171741" indent="-171741">
              <a:buFontTx/>
              <a:buChar char="-"/>
              <a:defRPr/>
            </a:pPr>
            <a:r>
              <a:rPr lang="da-DK" dirty="0"/>
              <a:t>Processen handler om at få lukket og afsluttet et tema</a:t>
            </a:r>
          </a:p>
          <a:p>
            <a:pPr marL="171741" indent="-171741">
              <a:buFontTx/>
              <a:buChar char="-"/>
              <a:defRPr/>
            </a:pPr>
            <a:r>
              <a:rPr lang="da-DK" dirty="0"/>
              <a:t>Møderne kan være lange – detaljeniveauet er højt og kan føre til overdreven diskussion af detaljer – der kan skubbes på for egne holdninger</a:t>
            </a:r>
          </a:p>
          <a:p>
            <a:pPr marL="171741" indent="-171741">
              <a:buFontTx/>
              <a:buChar char="-"/>
              <a:defRPr/>
            </a:pPr>
            <a:r>
              <a:rPr lang="da-DK" dirty="0"/>
              <a:t>Indholdet er meget diskussionspræget – kan være præget af at man er dårlig til at lytte (optaget af sin egne gode idé)</a:t>
            </a:r>
          </a:p>
          <a:p>
            <a:pPr marL="171741" indent="-171741">
              <a:buFontTx/>
              <a:buChar char="-"/>
              <a:defRPr/>
            </a:pPr>
            <a:r>
              <a:rPr lang="da-DK" dirty="0"/>
              <a:t>Beslutningsprincippet: den idé der bedst forsvares vinder</a:t>
            </a:r>
          </a:p>
          <a:p>
            <a:pPr marL="171741" indent="-171741">
              <a:buFontTx/>
              <a:buChar char="-"/>
              <a:defRPr/>
            </a:pPr>
            <a:r>
              <a:rPr lang="da-DK" dirty="0"/>
              <a:t>Forsøger at strukturere og har fokus på kvalitet og vækst…..</a:t>
            </a:r>
          </a:p>
          <a:p>
            <a:pPr defTabSz="915954" eaLnBrk="1" fontAlgn="auto" hangingPunct="1">
              <a:spcBef>
                <a:spcPts val="0"/>
              </a:spcBef>
              <a:spcAft>
                <a:spcPts val="0"/>
              </a:spcAft>
              <a:defRPr/>
            </a:pPr>
            <a:r>
              <a:rPr lang="da-DK" dirty="0"/>
              <a:t> </a:t>
            </a:r>
          </a:p>
          <a:p>
            <a:pPr defTabSz="915954" eaLnBrk="1" fontAlgn="auto" hangingPunct="1">
              <a:spcBef>
                <a:spcPts val="0"/>
              </a:spcBef>
              <a:spcAft>
                <a:spcPts val="0"/>
              </a:spcAft>
              <a:defRPr/>
            </a:pPr>
            <a:r>
              <a:rPr lang="da-DK" dirty="0"/>
              <a:t>Fleksible så der er også forandringsparat i teamet, som kan tilpasse sig kundernes behov og kan balancere det analytiske. Men ingen primær ydre stil i den besluttende. Betyder det, at der ikke er meget fokus på at holde sig til effektive rutiner/loyalitet/hjælper med at holde fokus/opgaveorienteret/pragmatisk ift. hvad der kan lade sig gøre? Men dette er kun front-</a:t>
            </a:r>
            <a:r>
              <a:rPr lang="da-DK" dirty="0" err="1"/>
              <a:t>office</a:t>
            </a:r>
            <a:r>
              <a:rPr lang="da-DK" dirty="0"/>
              <a:t>. </a:t>
            </a:r>
          </a:p>
          <a:p>
            <a:pPr defTabSz="915954" eaLnBrk="1" fontAlgn="auto" hangingPunct="1">
              <a:spcBef>
                <a:spcPts val="0"/>
              </a:spcBef>
              <a:spcAft>
                <a:spcPts val="0"/>
              </a:spcAft>
              <a:defRPr/>
            </a:pPr>
            <a:r>
              <a:rPr lang="da-DK" dirty="0"/>
              <a:t> </a:t>
            </a:r>
          </a:p>
          <a:p>
            <a:pPr>
              <a:defRPr/>
            </a:pPr>
            <a:endParaRPr lang="en-US" dirty="0"/>
          </a:p>
        </p:txBody>
      </p:sp>
    </p:spTree>
    <p:extLst>
      <p:ext uri="{BB962C8B-B14F-4D97-AF65-F5344CB8AC3E}">
        <p14:creationId xmlns:p14="http://schemas.microsoft.com/office/powerpoint/2010/main" val="2613715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2" name="Pladsholder til noter 1"/>
          <p:cNvSpPr>
            <a:spLocks noGrp="1"/>
          </p:cNvSpPr>
          <p:nvPr>
            <p:ph type="body" idx="1"/>
          </p:nvPr>
        </p:nvSpPr>
        <p:spPr>
          <a:xfrm>
            <a:off x="681038" y="4722813"/>
            <a:ext cx="5448300" cy="4473575"/>
          </a:xfrm>
          <a:prstGeom prst="rect">
            <a:avLst/>
          </a:prstGeom>
        </p:spPr>
        <p:txBody>
          <a:bodyPr lIns="91595" tIns="45798" rIns="91595" bIns="45798"/>
          <a:lstStyle/>
          <a:p>
            <a:pPr>
              <a:defRPr/>
            </a:pPr>
            <a:r>
              <a:rPr lang="da-DK" dirty="0"/>
              <a:t>Ydre stil og indre stil: Primær Hierarkisk:  </a:t>
            </a:r>
          </a:p>
          <a:p>
            <a:pPr marL="171741" indent="-171741">
              <a:buFontTx/>
              <a:buChar char="-"/>
              <a:defRPr/>
            </a:pPr>
            <a:r>
              <a:rPr lang="da-DK" dirty="0"/>
              <a:t>Agenda besluttet og vil gerne se at man holder sig til emnet</a:t>
            </a:r>
          </a:p>
          <a:p>
            <a:pPr marL="171741" indent="-171741">
              <a:buFontTx/>
              <a:buChar char="-"/>
              <a:defRPr/>
            </a:pPr>
            <a:r>
              <a:rPr lang="da-DK" dirty="0"/>
              <a:t>Processen handler om at få lukket og afsluttet et tema</a:t>
            </a:r>
          </a:p>
          <a:p>
            <a:pPr marL="171741" indent="-171741">
              <a:buFontTx/>
              <a:buChar char="-"/>
              <a:defRPr/>
            </a:pPr>
            <a:r>
              <a:rPr lang="da-DK" dirty="0"/>
              <a:t>Møderne kan være lange – detaljeniveauet er højt og kan føre til overdreven diskussion af detaljer – der kan skubbes på for egne holdninger</a:t>
            </a:r>
          </a:p>
          <a:p>
            <a:pPr marL="171741" indent="-171741">
              <a:buFontTx/>
              <a:buChar char="-"/>
              <a:defRPr/>
            </a:pPr>
            <a:r>
              <a:rPr lang="da-DK" dirty="0"/>
              <a:t>Indholdet er meget diskussionspræget – kan være præget af at man er dårlig til at lytte (optaget af sin egne gode idé)</a:t>
            </a:r>
          </a:p>
          <a:p>
            <a:pPr marL="171741" indent="-171741">
              <a:buFontTx/>
              <a:buChar char="-"/>
              <a:defRPr/>
            </a:pPr>
            <a:r>
              <a:rPr lang="da-DK" dirty="0"/>
              <a:t>Beslutningsprincippet: den idé der bedst forsvares vinder</a:t>
            </a:r>
          </a:p>
          <a:p>
            <a:pPr marL="171741" indent="-171741">
              <a:buFontTx/>
              <a:buChar char="-"/>
              <a:defRPr/>
            </a:pPr>
            <a:r>
              <a:rPr lang="da-DK" dirty="0"/>
              <a:t>Forsøger at strukturere og har fokus på kvalitet og vækst…..</a:t>
            </a:r>
          </a:p>
          <a:p>
            <a:pPr defTabSz="915954" eaLnBrk="1" fontAlgn="auto" hangingPunct="1">
              <a:spcBef>
                <a:spcPts val="0"/>
              </a:spcBef>
              <a:spcAft>
                <a:spcPts val="0"/>
              </a:spcAft>
              <a:defRPr/>
            </a:pPr>
            <a:r>
              <a:rPr lang="da-DK" dirty="0"/>
              <a:t> </a:t>
            </a:r>
          </a:p>
          <a:p>
            <a:pPr defTabSz="915954" eaLnBrk="1" fontAlgn="auto" hangingPunct="1">
              <a:spcBef>
                <a:spcPts val="0"/>
              </a:spcBef>
              <a:spcAft>
                <a:spcPts val="0"/>
              </a:spcAft>
              <a:defRPr/>
            </a:pPr>
            <a:r>
              <a:rPr lang="da-DK" dirty="0"/>
              <a:t>Fleksible så der er også forandringsparat i teamet, som kan tilpasse sig kundernes behov og kan balancere det analytiske. Men ingen primær ydre stil i den besluttende. Betyder det, at der ikke er meget fokus på at holde sig til effektive rutiner/loyalitet/hjælper med at holde fokus/opgaveorienteret/pragmatisk ift. hvad der kan lade sig gøre? Men dette er kun front-</a:t>
            </a:r>
            <a:r>
              <a:rPr lang="da-DK" dirty="0" err="1"/>
              <a:t>office</a:t>
            </a:r>
            <a:r>
              <a:rPr lang="da-DK" dirty="0"/>
              <a:t>. </a:t>
            </a:r>
          </a:p>
          <a:p>
            <a:pPr defTabSz="915954" eaLnBrk="1" fontAlgn="auto" hangingPunct="1">
              <a:spcBef>
                <a:spcPts val="0"/>
              </a:spcBef>
              <a:spcAft>
                <a:spcPts val="0"/>
              </a:spcAft>
              <a:defRPr/>
            </a:pPr>
            <a:r>
              <a:rPr lang="da-DK" dirty="0"/>
              <a:t> </a:t>
            </a:r>
          </a:p>
          <a:p>
            <a:pPr>
              <a:defRPr/>
            </a:pPr>
            <a:endParaRPr lang="en-US" dirty="0"/>
          </a:p>
        </p:txBody>
      </p:sp>
    </p:spTree>
    <p:extLst>
      <p:ext uri="{BB962C8B-B14F-4D97-AF65-F5344CB8AC3E}">
        <p14:creationId xmlns:p14="http://schemas.microsoft.com/office/powerpoint/2010/main" val="2649615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xfrm>
            <a:off x="3263900" y="509588"/>
            <a:ext cx="3398838" cy="254952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82981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7</a:t>
            </a:fld>
            <a:endParaRPr lang="da-DK"/>
          </a:p>
        </p:txBody>
      </p:sp>
    </p:spTree>
    <p:extLst>
      <p:ext uri="{BB962C8B-B14F-4D97-AF65-F5344CB8AC3E}">
        <p14:creationId xmlns:p14="http://schemas.microsoft.com/office/powerpoint/2010/main" val="3809873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bwMode="auto">
          <a:xfrm>
            <a:off x="3263900" y="509588"/>
            <a:ext cx="3398838" cy="254952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231602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985A3E6-652D-4BF7-8257-4893DFD40690}" type="slidenum">
              <a:rPr lang="da-DK"/>
              <a:pPr/>
              <a:t>44</a:t>
            </a:fld>
            <a:endParaRPr lang="da-DK" dirty="0"/>
          </a:p>
        </p:txBody>
      </p:sp>
      <p:sp>
        <p:nvSpPr>
          <p:cNvPr id="97283" name="Rectangle 2"/>
          <p:cNvSpPr>
            <a:spLocks noGrp="1" noRot="1" noChangeAspect="1" noChangeArrowheads="1" noTextEdit="1"/>
          </p:cNvSpPr>
          <p:nvPr>
            <p:ph type="sldImg"/>
          </p:nvPr>
        </p:nvSpPr>
        <p:spPr>
          <a:xfrm>
            <a:off x="3263900" y="509588"/>
            <a:ext cx="3398838" cy="2549525"/>
          </a:xfrm>
          <a:prstGeom prst="rect">
            <a:avLst/>
          </a:prstGeom>
          <a:ln/>
        </p:spPr>
      </p:sp>
      <p:sp>
        <p:nvSpPr>
          <p:cNvPr id="97284" name="Rectangle 3"/>
          <p:cNvSpPr>
            <a:spLocks noGrp="1" noChangeArrowheads="1"/>
          </p:cNvSpPr>
          <p:nvPr>
            <p:ph type="body" idx="1"/>
          </p:nvPr>
        </p:nvSpPr>
        <p:spPr>
          <a:xfrm>
            <a:off x="993366" y="3228925"/>
            <a:ext cx="7939919" cy="3058465"/>
          </a:xfrm>
          <a:noFill/>
          <a:ln/>
        </p:spPr>
        <p:txBody>
          <a:bodyPr/>
          <a:lstStyle/>
          <a:p>
            <a:pPr eaLnBrk="1" hangingPunct="1"/>
            <a:r>
              <a:rPr lang="en-US" dirty="0"/>
              <a:t>Only show this OH 17 if the client has chosen the whole leadership pipeline as their key challenge and ask them how familiar they are with the concept of the leadership pipeline. If not, this gives a short description. If they are well familiar you can go directly to next OH 18 with specific leadership pipeline challenges.</a:t>
            </a:r>
          </a:p>
          <a:p>
            <a:pPr eaLnBrk="1" hangingPunct="1"/>
            <a:r>
              <a:rPr lang="en-US" dirty="0"/>
              <a:t>Background: Mahler developed his Career Crossroads model with 6 passages that managers make from beginning to manage others as a supervisor all the way up to the enterprise manager. It is a basis for the increasingly popular book ”The Leadership Pipeline …” by Charan, Drotter &amp; Noel that provide a long list of the different challenges that managers meet as they transition to higher levels in the organization. Their 6 levels have here been reduced to the five levels that most closely correspond to those used in the HBR-study. In sum, we need to be able to do certain things better at one level and other things at other levels. Knowing this is important for both selecting who should make what passage when and how different persons should develop at their different levels.  </a:t>
            </a:r>
          </a:p>
        </p:txBody>
      </p:sp>
    </p:spTree>
    <p:extLst>
      <p:ext uri="{BB962C8B-B14F-4D97-AF65-F5344CB8AC3E}">
        <p14:creationId xmlns:p14="http://schemas.microsoft.com/office/powerpoint/2010/main" val="1154111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12813">
              <a:defRPr sz="1000">
                <a:solidFill>
                  <a:schemeClr val="tx1"/>
                </a:solidFill>
                <a:latin typeface="Arial" pitchFamily="34" charset="0"/>
              </a:defRPr>
            </a:lvl1pPr>
            <a:lvl2pPr marL="742950" indent="-285750" defTabSz="912813">
              <a:defRPr sz="1000">
                <a:solidFill>
                  <a:schemeClr val="tx1"/>
                </a:solidFill>
                <a:latin typeface="Arial" pitchFamily="34" charset="0"/>
              </a:defRPr>
            </a:lvl2pPr>
            <a:lvl3pPr marL="1143000" indent="-228600" defTabSz="912813">
              <a:defRPr sz="1000">
                <a:solidFill>
                  <a:schemeClr val="tx1"/>
                </a:solidFill>
                <a:latin typeface="Arial" pitchFamily="34" charset="0"/>
              </a:defRPr>
            </a:lvl3pPr>
            <a:lvl4pPr marL="1600200" indent="-228600" defTabSz="912813">
              <a:defRPr sz="1000">
                <a:solidFill>
                  <a:schemeClr val="tx1"/>
                </a:solidFill>
                <a:latin typeface="Arial" pitchFamily="34" charset="0"/>
              </a:defRPr>
            </a:lvl4pPr>
            <a:lvl5pPr marL="2057400" indent="-228600" defTabSz="912813">
              <a:defRPr sz="1000">
                <a:solidFill>
                  <a:schemeClr val="tx1"/>
                </a:solidFill>
                <a:latin typeface="Arial" pitchFamily="34" charset="0"/>
              </a:defRPr>
            </a:lvl5pPr>
            <a:lvl6pPr marL="2514600" indent="-228600" defTabSz="912813" eaLnBrk="0" fontAlgn="base" hangingPunct="0">
              <a:spcBef>
                <a:spcPct val="30000"/>
              </a:spcBef>
              <a:spcAft>
                <a:spcPct val="0"/>
              </a:spcAft>
              <a:defRPr sz="1000">
                <a:solidFill>
                  <a:schemeClr val="tx1"/>
                </a:solidFill>
                <a:latin typeface="Arial" pitchFamily="34" charset="0"/>
              </a:defRPr>
            </a:lvl6pPr>
            <a:lvl7pPr marL="2971800" indent="-228600" defTabSz="912813" eaLnBrk="0" fontAlgn="base" hangingPunct="0">
              <a:spcBef>
                <a:spcPct val="30000"/>
              </a:spcBef>
              <a:spcAft>
                <a:spcPct val="0"/>
              </a:spcAft>
              <a:defRPr sz="1000">
                <a:solidFill>
                  <a:schemeClr val="tx1"/>
                </a:solidFill>
                <a:latin typeface="Arial" pitchFamily="34" charset="0"/>
              </a:defRPr>
            </a:lvl7pPr>
            <a:lvl8pPr marL="3429000" indent="-228600" defTabSz="912813" eaLnBrk="0" fontAlgn="base" hangingPunct="0">
              <a:spcBef>
                <a:spcPct val="30000"/>
              </a:spcBef>
              <a:spcAft>
                <a:spcPct val="0"/>
              </a:spcAft>
              <a:defRPr sz="1000">
                <a:solidFill>
                  <a:schemeClr val="tx1"/>
                </a:solidFill>
                <a:latin typeface="Arial" pitchFamily="34" charset="0"/>
              </a:defRPr>
            </a:lvl8pPr>
            <a:lvl9pPr marL="3886200" indent="-228600" defTabSz="912813" eaLnBrk="0" fontAlgn="base" hangingPunct="0">
              <a:spcBef>
                <a:spcPct val="30000"/>
              </a:spcBef>
              <a:spcAft>
                <a:spcPct val="0"/>
              </a:spcAft>
              <a:defRPr sz="1000">
                <a:solidFill>
                  <a:schemeClr val="tx1"/>
                </a:solidFill>
                <a:latin typeface="Arial" pitchFamily="34" charset="0"/>
              </a:defRPr>
            </a:lvl9pPr>
          </a:lstStyle>
          <a:p>
            <a:fld id="{A625B470-A96C-41E3-A460-3DFE7CD19D51}" type="slidenum">
              <a:rPr lang="en-GB" altLang="sv-SE" sz="1200" smtClean="0"/>
              <a:pPr/>
              <a:t>45</a:t>
            </a:fld>
            <a:endParaRPr lang="en-GB" altLang="sv-SE" sz="1200"/>
          </a:p>
        </p:txBody>
      </p:sp>
      <p:sp>
        <p:nvSpPr>
          <p:cNvPr id="66563" name="Rectangle 2"/>
          <p:cNvSpPr>
            <a:spLocks noGrp="1" noRot="1" noChangeAspect="1" noChangeArrowheads="1" noTextEdit="1"/>
          </p:cNvSpPr>
          <p:nvPr>
            <p:ph type="sldImg"/>
          </p:nvPr>
        </p:nvSpPr>
        <p:spPr>
          <a:xfrm>
            <a:off x="2700338" y="511175"/>
            <a:ext cx="4529137" cy="2547938"/>
          </a:xfrm>
          <a:prstGeom prst="rect">
            <a:avLst/>
          </a:prstGeom>
          <a:ln/>
        </p:spPr>
      </p:sp>
      <p:sp>
        <p:nvSpPr>
          <p:cNvPr id="66564" name="Rectangle 3"/>
          <p:cNvSpPr>
            <a:spLocks noGrp="1" noChangeArrowheads="1"/>
          </p:cNvSpPr>
          <p:nvPr>
            <p:ph type="body" idx="1"/>
          </p:nvPr>
        </p:nvSpPr>
        <p:spPr>
          <a:xfrm>
            <a:off x="992665" y="3228978"/>
            <a:ext cx="7941310" cy="3057488"/>
          </a:xfrm>
          <a:noFill/>
        </p:spPr>
        <p:txBody>
          <a:bodyPr/>
          <a:lstStyle/>
          <a:p>
            <a:pPr eaLnBrk="1" hangingPunct="1"/>
            <a:r>
              <a:rPr lang="en-US" altLang="sv-SE"/>
              <a:t>13.47 Rikard: here we proceed with the HBR findings. A possible additional explanation can be that initially 120000 managers from North America were used and then complemented with 60000 more from 50 countries to compare the results internationally. </a:t>
            </a:r>
          </a:p>
        </p:txBody>
      </p:sp>
    </p:spTree>
    <p:extLst>
      <p:ext uri="{BB962C8B-B14F-4D97-AF65-F5344CB8AC3E}">
        <p14:creationId xmlns:p14="http://schemas.microsoft.com/office/powerpoint/2010/main" val="1093324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1600">
                <a:solidFill>
                  <a:schemeClr val="tx1"/>
                </a:solidFill>
                <a:latin typeface="Arial" charset="0"/>
              </a:defRPr>
            </a:lvl1pPr>
            <a:lvl2pPr marL="742950" indent="-285750" defTabSz="947738" eaLnBrk="0" hangingPunct="0">
              <a:defRPr sz="1600">
                <a:solidFill>
                  <a:schemeClr val="tx1"/>
                </a:solidFill>
                <a:latin typeface="Arial" charset="0"/>
              </a:defRPr>
            </a:lvl2pPr>
            <a:lvl3pPr marL="1143000" indent="-228600" defTabSz="947738" eaLnBrk="0" hangingPunct="0">
              <a:defRPr sz="1600">
                <a:solidFill>
                  <a:schemeClr val="tx1"/>
                </a:solidFill>
                <a:latin typeface="Arial" charset="0"/>
              </a:defRPr>
            </a:lvl3pPr>
            <a:lvl4pPr marL="1600200" indent="-228600" defTabSz="947738" eaLnBrk="0" hangingPunct="0">
              <a:defRPr sz="1600">
                <a:solidFill>
                  <a:schemeClr val="tx1"/>
                </a:solidFill>
                <a:latin typeface="Arial" charset="0"/>
              </a:defRPr>
            </a:lvl4pPr>
            <a:lvl5pPr marL="2057400" indent="-228600" defTabSz="947738" eaLnBrk="0" hangingPunct="0">
              <a:defRPr sz="1600">
                <a:solidFill>
                  <a:schemeClr val="tx1"/>
                </a:solidFill>
                <a:latin typeface="Arial" charset="0"/>
              </a:defRPr>
            </a:lvl5pPr>
            <a:lvl6pPr marL="2514600" indent="-228600" defTabSz="947738" eaLnBrk="0" fontAlgn="base" hangingPunct="0">
              <a:spcBef>
                <a:spcPct val="0"/>
              </a:spcBef>
              <a:spcAft>
                <a:spcPct val="0"/>
              </a:spcAft>
              <a:defRPr sz="1600">
                <a:solidFill>
                  <a:schemeClr val="tx1"/>
                </a:solidFill>
                <a:latin typeface="Arial" charset="0"/>
              </a:defRPr>
            </a:lvl6pPr>
            <a:lvl7pPr marL="2971800" indent="-228600" defTabSz="947738" eaLnBrk="0" fontAlgn="base" hangingPunct="0">
              <a:spcBef>
                <a:spcPct val="0"/>
              </a:spcBef>
              <a:spcAft>
                <a:spcPct val="0"/>
              </a:spcAft>
              <a:defRPr sz="1600">
                <a:solidFill>
                  <a:schemeClr val="tx1"/>
                </a:solidFill>
                <a:latin typeface="Arial" charset="0"/>
              </a:defRPr>
            </a:lvl7pPr>
            <a:lvl8pPr marL="3429000" indent="-228600" defTabSz="947738" eaLnBrk="0" fontAlgn="base" hangingPunct="0">
              <a:spcBef>
                <a:spcPct val="0"/>
              </a:spcBef>
              <a:spcAft>
                <a:spcPct val="0"/>
              </a:spcAft>
              <a:defRPr sz="1600">
                <a:solidFill>
                  <a:schemeClr val="tx1"/>
                </a:solidFill>
                <a:latin typeface="Arial" charset="0"/>
              </a:defRPr>
            </a:lvl8pPr>
            <a:lvl9pPr marL="3886200" indent="-228600" defTabSz="947738" eaLnBrk="0" fontAlgn="base" hangingPunct="0">
              <a:spcBef>
                <a:spcPct val="0"/>
              </a:spcBef>
              <a:spcAft>
                <a:spcPct val="0"/>
              </a:spcAft>
              <a:defRPr sz="1600">
                <a:solidFill>
                  <a:schemeClr val="tx1"/>
                </a:solidFill>
                <a:latin typeface="Arial" charset="0"/>
              </a:defRPr>
            </a:lvl9pPr>
          </a:lstStyle>
          <a:p>
            <a:fld id="{632112E2-E019-4B7B-827B-3DCE1986A70F}" type="slidenum">
              <a:rPr lang="da-DK" sz="1200" smtClean="0"/>
              <a:pPr/>
              <a:t>46</a:t>
            </a:fld>
            <a:endParaRPr lang="da-DK" sz="1200"/>
          </a:p>
        </p:txBody>
      </p:sp>
      <p:sp>
        <p:nvSpPr>
          <p:cNvPr id="49155" name="Rectangle 1026"/>
          <p:cNvSpPr>
            <a:spLocks noGrp="1" noRot="1" noChangeAspect="1" noChangeArrowheads="1" noTextEdit="1"/>
          </p:cNvSpPr>
          <p:nvPr>
            <p:ph type="sldImg"/>
          </p:nvPr>
        </p:nvSpPr>
        <p:spPr>
          <a:xfrm>
            <a:off x="3263900" y="509588"/>
            <a:ext cx="3398838" cy="2549525"/>
          </a:xfrm>
          <a:prstGeom prst="rect">
            <a:avLst/>
          </a:prstGeom>
          <a:ln/>
        </p:spPr>
      </p:sp>
      <p:sp>
        <p:nvSpPr>
          <p:cNvPr id="49156" name="Rectangle 1028"/>
          <p:cNvSpPr>
            <a:spLocks noGrp="1" noChangeArrowheads="1"/>
          </p:cNvSpPr>
          <p:nvPr>
            <p:ph type="body" idx="3"/>
          </p:nvPr>
        </p:nvSpPr>
        <p:spPr>
          <a:xfrm>
            <a:off x="1328856" y="3241886"/>
            <a:ext cx="7346133" cy="30690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14" tIns="47657" rIns="95314" bIns="47657"/>
          <a:lstStyle/>
          <a:p>
            <a:pPr eaLnBrk="1" hangingPunct="1"/>
            <a:r>
              <a:rPr lang="en-GB" sz="2000" dirty="0" err="1"/>
              <a:t>Hvad</a:t>
            </a:r>
            <a:r>
              <a:rPr lang="en-GB" sz="2000" dirty="0"/>
              <a:t> </a:t>
            </a:r>
            <a:r>
              <a:rPr lang="en-GB" sz="2000" dirty="0" err="1"/>
              <a:t>vil</a:t>
            </a:r>
            <a:r>
              <a:rPr lang="en-GB" sz="2000" dirty="0"/>
              <a:t> du </a:t>
            </a:r>
            <a:r>
              <a:rPr lang="en-GB" sz="2000" dirty="0" err="1"/>
              <a:t>gerne</a:t>
            </a:r>
            <a:r>
              <a:rPr lang="en-GB" sz="2000" dirty="0"/>
              <a:t> matches op </a:t>
            </a:r>
            <a:r>
              <a:rPr lang="en-GB" sz="2000" dirty="0" err="1"/>
              <a:t>i</a:t>
            </a:r>
            <a:r>
              <a:rPr lang="en-GB" sz="2000" dirty="0"/>
              <a:t> mod</a:t>
            </a:r>
            <a:r>
              <a:rPr lang="en-GB" sz="2000" baseline="0" dirty="0"/>
              <a:t> – </a:t>
            </a:r>
            <a:r>
              <a:rPr lang="en-GB" sz="2000" baseline="0" dirty="0" err="1"/>
              <a:t>hvilket</a:t>
            </a:r>
            <a:r>
              <a:rPr lang="en-GB" sz="2000" baseline="0" dirty="0"/>
              <a:t> </a:t>
            </a:r>
            <a:r>
              <a:rPr lang="en-GB" sz="2000" baseline="0" dirty="0" err="1"/>
              <a:t>niveau</a:t>
            </a:r>
            <a:r>
              <a:rPr lang="en-GB" sz="2000" baseline="0" dirty="0"/>
              <a:t>? </a:t>
            </a:r>
            <a:r>
              <a:rPr lang="en-GB" sz="2000" baseline="0" dirty="0" err="1"/>
              <a:t>Det</a:t>
            </a:r>
            <a:r>
              <a:rPr lang="en-GB" sz="2000" baseline="0" dirty="0"/>
              <a:t> </a:t>
            </a:r>
            <a:r>
              <a:rPr lang="en-GB" sz="2000" baseline="0" dirty="0" err="1"/>
              <a:t>kan</a:t>
            </a:r>
            <a:r>
              <a:rPr lang="en-GB" sz="2000" baseline="0" dirty="0"/>
              <a:t> </a:t>
            </a:r>
            <a:r>
              <a:rPr lang="en-GB" sz="2000" baseline="0" dirty="0" err="1"/>
              <a:t>godt</a:t>
            </a:r>
            <a:r>
              <a:rPr lang="en-GB" sz="2000" baseline="0" dirty="0"/>
              <a:t> </a:t>
            </a:r>
            <a:r>
              <a:rPr lang="en-GB" sz="2000" baseline="0" dirty="0" err="1"/>
              <a:t>være</a:t>
            </a:r>
            <a:r>
              <a:rPr lang="en-GB" sz="2000" baseline="0" dirty="0"/>
              <a:t> du </a:t>
            </a:r>
            <a:r>
              <a:rPr lang="en-GB" sz="2000" baseline="0" dirty="0" err="1"/>
              <a:t>ikke</a:t>
            </a:r>
            <a:r>
              <a:rPr lang="en-GB" sz="2000" baseline="0" dirty="0"/>
              <a:t> </a:t>
            </a:r>
            <a:r>
              <a:rPr lang="en-GB" sz="2000" baseline="0" dirty="0" err="1"/>
              <a:t>er</a:t>
            </a:r>
            <a:r>
              <a:rPr lang="en-GB" sz="2000" baseline="0" dirty="0"/>
              <a:t> der </a:t>
            </a:r>
            <a:r>
              <a:rPr lang="en-GB" sz="2000" baseline="0" dirty="0" err="1"/>
              <a:t>endnu</a:t>
            </a:r>
            <a:r>
              <a:rPr lang="en-GB" sz="2000" baseline="0" dirty="0"/>
              <a:t>. </a:t>
            </a:r>
            <a:r>
              <a:rPr lang="en-GB" sz="2000" baseline="0" dirty="0" err="1"/>
              <a:t>Valget</a:t>
            </a:r>
            <a:r>
              <a:rPr lang="en-GB" sz="2000" baseline="0" dirty="0"/>
              <a:t> </a:t>
            </a:r>
            <a:r>
              <a:rPr lang="en-GB" sz="2000" baseline="0" dirty="0" err="1"/>
              <a:t>er</a:t>
            </a:r>
            <a:r>
              <a:rPr lang="en-GB" sz="2000" baseline="0" dirty="0"/>
              <a:t> </a:t>
            </a:r>
            <a:r>
              <a:rPr lang="en-GB" sz="2000" baseline="0" dirty="0" err="1"/>
              <a:t>dit</a:t>
            </a:r>
            <a:r>
              <a:rPr lang="en-GB" sz="2000" baseline="0" dirty="0"/>
              <a:t>. </a:t>
            </a:r>
            <a:endParaRPr lang="en-GB" sz="2000" dirty="0"/>
          </a:p>
        </p:txBody>
      </p:sp>
    </p:spTree>
    <p:extLst>
      <p:ext uri="{BB962C8B-B14F-4D97-AF65-F5344CB8AC3E}">
        <p14:creationId xmlns:p14="http://schemas.microsoft.com/office/powerpoint/2010/main" val="1788312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106926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3263900" y="509588"/>
            <a:ext cx="3398838" cy="2549525"/>
          </a:xfrm>
          <a:prstGeom prst="rect">
            <a:avLst/>
          </a:prstGeom>
          <a:ln/>
        </p:spPr>
      </p:sp>
      <p:sp>
        <p:nvSpPr>
          <p:cNvPr id="2" name="Pladsholder til noter 1"/>
          <p:cNvSpPr>
            <a:spLocks noGrp="1"/>
          </p:cNvSpPr>
          <p:nvPr>
            <p:ph type="body" idx="1"/>
          </p:nvPr>
        </p:nvSpPr>
        <p:spPr/>
        <p:txBody>
          <a:bodyPr/>
          <a:lstStyle/>
          <a:p>
            <a:r>
              <a:rPr lang="en-US" dirty="0"/>
              <a:t>VIS</a:t>
            </a:r>
            <a:r>
              <a:rPr lang="en-US" baseline="0" dirty="0"/>
              <a:t> YOUTUBE FILM……..</a:t>
            </a:r>
            <a:endParaRPr lang="da-DK" dirty="0"/>
          </a:p>
        </p:txBody>
      </p:sp>
    </p:spTree>
    <p:extLst>
      <p:ext uri="{BB962C8B-B14F-4D97-AF65-F5344CB8AC3E}">
        <p14:creationId xmlns:p14="http://schemas.microsoft.com/office/powerpoint/2010/main" val="844877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3263900" y="509588"/>
            <a:ext cx="3398838" cy="2549525"/>
          </a:xfrm>
          <a:prstGeom prst="rect">
            <a:avLst/>
          </a:prstGeom>
          <a:ln/>
        </p:spPr>
      </p:sp>
    </p:spTree>
    <p:extLst>
      <p:ext uri="{BB962C8B-B14F-4D97-AF65-F5344CB8AC3E}">
        <p14:creationId xmlns:p14="http://schemas.microsoft.com/office/powerpoint/2010/main" val="3547192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bwMode="auto">
          <a:xfrm>
            <a:off x="992665" y="3228978"/>
            <a:ext cx="7941310" cy="305857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Tree>
    <p:extLst>
      <p:ext uri="{BB962C8B-B14F-4D97-AF65-F5344CB8AC3E}">
        <p14:creationId xmlns:p14="http://schemas.microsoft.com/office/powerpoint/2010/main" val="4003788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Note til os: Start, stop, mere, mindre</a:t>
            </a:r>
          </a:p>
        </p:txBody>
      </p:sp>
      <p:sp>
        <p:nvSpPr>
          <p:cNvPr id="4" name="Pladsholder til slidenummer 3"/>
          <p:cNvSpPr>
            <a:spLocks noGrp="1"/>
          </p:cNvSpPr>
          <p:nvPr>
            <p:ph type="sldNum" sz="quarter" idx="10"/>
          </p:nvPr>
        </p:nvSpPr>
        <p:spPr/>
        <p:txBody>
          <a:bodyPr/>
          <a:lstStyle/>
          <a:p>
            <a:pPr>
              <a:defRPr/>
            </a:pPr>
            <a:fld id="{22BDC096-F253-42A8-AC31-4E41EDF9EB0E}" type="slidenum">
              <a:rPr lang="da-DK" smtClean="0"/>
              <a:pPr>
                <a:defRPr/>
              </a:pPr>
              <a:t>52</a:t>
            </a:fld>
            <a:endParaRPr lang="da-DK"/>
          </a:p>
        </p:txBody>
      </p:sp>
    </p:spTree>
    <p:extLst>
      <p:ext uri="{BB962C8B-B14F-4D97-AF65-F5344CB8AC3E}">
        <p14:creationId xmlns:p14="http://schemas.microsoft.com/office/powerpoint/2010/main" val="1108056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AD076F6-7418-4260-BC54-78B88DB37E18}" type="slidenum">
              <a:rPr lang="da-DK" smtClean="0"/>
              <a:t>56</a:t>
            </a:fld>
            <a:endParaRPr lang="da-DK"/>
          </a:p>
        </p:txBody>
      </p:sp>
    </p:spTree>
    <p:extLst>
      <p:ext uri="{BB962C8B-B14F-4D97-AF65-F5344CB8AC3E}">
        <p14:creationId xmlns:p14="http://schemas.microsoft.com/office/powerpoint/2010/main" val="156506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9</a:t>
            </a:fld>
            <a:endParaRPr lang="da-DK"/>
          </a:p>
        </p:txBody>
      </p:sp>
    </p:spTree>
    <p:extLst>
      <p:ext uri="{BB962C8B-B14F-4D97-AF65-F5344CB8AC3E}">
        <p14:creationId xmlns:p14="http://schemas.microsoft.com/office/powerpoint/2010/main" val="599196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79D7299-CD54-4006-AF66-76E81566F4F3}" type="slidenum">
              <a:rPr lang="da-DK" smtClean="0"/>
              <a:t>57</a:t>
            </a:fld>
            <a:endParaRPr lang="da-DK"/>
          </a:p>
        </p:txBody>
      </p:sp>
    </p:spTree>
    <p:extLst>
      <p:ext uri="{BB962C8B-B14F-4D97-AF65-F5344CB8AC3E}">
        <p14:creationId xmlns:p14="http://schemas.microsoft.com/office/powerpoint/2010/main" val="360005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dirty="0"/>
              <a:t>Andre typer adfærd der kan afstedkomme konflikter i teams, er typisk når nogle teammedlemmer er mindre effektive end andre, manglende kompetencer hos kolleger, støjende adfærd, hyppigt fravær og private gøremål i arbejdstiden.</a:t>
            </a:r>
          </a:p>
          <a:p>
            <a:pPr fontAlgn="base"/>
            <a:r>
              <a:rPr lang="da-DK" sz="1200" dirty="0"/>
              <a:t>Det er forbavsende så mange mennesker, der har ondt over, at kollegaen går tidligt (igen) eller er på Facebook (igen). Det er få, der forstår, at det handler om resultater og ikke om at sidde og brænde husleje af.</a:t>
            </a:r>
          </a:p>
          <a:p>
            <a:pPr fontAlgn="base"/>
            <a:r>
              <a:rPr lang="da-DK" sz="1200" dirty="0"/>
              <a:t>For at genskabe fokus på det væsentlige kan man melde ud – og ikke mindst vise i sin egen lederadfærd – at det er helt i tråd med organisationens værdier, at der er perioder i livet, hvor man har brug for fleksibilitet i arbejdslivet.</a:t>
            </a:r>
          </a:p>
          <a:p>
            <a:pPr fontAlgn="base"/>
            <a:r>
              <a:rPr lang="da-DK" sz="1200" dirty="0"/>
              <a:t>Manglende effektivitet og/eller kompetencer blandt et eller flere teammedlemmer er imidlertid en anden sag og en ledelsesopgave, der skal tages alvorligt. Der er ikke noget mere frustrerende for teammedlemmer end at skulle dække over en inkompetent kollega. De fleste gør det til et vist punkt, men på et eller andet tidspunkt – og det er som regel, når det begynder at påvirke medarbejdernes evne til at løse sine egne opgaver – bliver det en stor frustration.</a:t>
            </a:r>
          </a:p>
          <a:p>
            <a:pPr fontAlgn="base"/>
            <a:r>
              <a:rPr lang="da-DK" sz="1200" dirty="0"/>
              <a:t>De ledere, som er blinde for deres medarbejderes reelle kompetencer og resultater, gør sig selv og deres team en kæmpe bjørnetjeneste ved ikke at adressere problemet. I disse situationer skal der tages fat om nældens rod og ikke hældes politikker ud over alle. </a:t>
            </a:r>
          </a:p>
          <a:p>
            <a:endParaRPr lang="da-DK" dirty="0"/>
          </a:p>
        </p:txBody>
      </p:sp>
      <p:sp>
        <p:nvSpPr>
          <p:cNvPr id="4" name="Pladsholder til diasnummer 3"/>
          <p:cNvSpPr>
            <a:spLocks noGrp="1"/>
          </p:cNvSpPr>
          <p:nvPr>
            <p:ph type="sldNum" sz="quarter" idx="10"/>
          </p:nvPr>
        </p:nvSpPr>
        <p:spPr/>
        <p:txBody>
          <a:bodyPr/>
          <a:lstStyle/>
          <a:p>
            <a:fld id="{379D7299-CD54-4006-AF66-76E81566F4F3}" type="slidenum">
              <a:rPr lang="da-DK" smtClean="0"/>
              <a:t>61</a:t>
            </a:fld>
            <a:endParaRPr lang="da-DK"/>
          </a:p>
        </p:txBody>
      </p:sp>
    </p:spTree>
    <p:extLst>
      <p:ext uri="{BB962C8B-B14F-4D97-AF65-F5344CB8AC3E}">
        <p14:creationId xmlns:p14="http://schemas.microsoft.com/office/powerpoint/2010/main" val="2684549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Metodekonflikter</a:t>
            </a:r>
            <a:r>
              <a:rPr lang="da-DK" baseline="0" dirty="0"/>
              <a:t> kan medføre bedre løsning af opgaver – perspektiver udfordres</a:t>
            </a:r>
            <a:endParaRPr lang="da-DK" dirty="0"/>
          </a:p>
        </p:txBody>
      </p:sp>
      <p:sp>
        <p:nvSpPr>
          <p:cNvPr id="4" name="Pladsholder til diasnummer 3"/>
          <p:cNvSpPr>
            <a:spLocks noGrp="1"/>
          </p:cNvSpPr>
          <p:nvPr>
            <p:ph type="sldNum" sz="quarter" idx="10"/>
          </p:nvPr>
        </p:nvSpPr>
        <p:spPr/>
        <p:txBody>
          <a:bodyPr/>
          <a:lstStyle/>
          <a:p>
            <a:fld id="{379D7299-CD54-4006-AF66-76E81566F4F3}" type="slidenum">
              <a:rPr lang="da-DK" smtClean="0"/>
              <a:t>62</a:t>
            </a:fld>
            <a:endParaRPr lang="da-DK"/>
          </a:p>
        </p:txBody>
      </p:sp>
    </p:spTree>
    <p:extLst>
      <p:ext uri="{BB962C8B-B14F-4D97-AF65-F5344CB8AC3E}">
        <p14:creationId xmlns:p14="http://schemas.microsoft.com/office/powerpoint/2010/main" val="128792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a:solidFill>
                  <a:schemeClr val="tx1"/>
                </a:solidFill>
                <a:effectLst/>
                <a:latin typeface="+mn-lt"/>
                <a:ea typeface="+mn-ea"/>
                <a:cs typeface="+mn-cs"/>
              </a:rPr>
              <a:t>Eksempel på metodekonflikt:</a:t>
            </a:r>
            <a:br>
              <a:rPr lang="da-DK" dirty="0"/>
            </a:br>
            <a:r>
              <a:rPr lang="da-DK" sz="1200" b="0" i="0" kern="1200" dirty="0">
                <a:solidFill>
                  <a:schemeClr val="tx1"/>
                </a:solidFill>
                <a:effectLst/>
                <a:latin typeface="+mn-lt"/>
                <a:ea typeface="+mn-ea"/>
                <a:cs typeface="+mn-cs"/>
              </a:rPr>
              <a:t>To medarbejdere i hjemmeplejen er uenige om, hvordan man bedst skal håndtere en meget konfus og plejekrævende borger. De er uenige om, hvad de bør gøre, men de er nødt til at blive enige for at komme videre.</a:t>
            </a:r>
            <a:endParaRPr lang="da-DK" dirty="0"/>
          </a:p>
        </p:txBody>
      </p:sp>
      <p:sp>
        <p:nvSpPr>
          <p:cNvPr id="4" name="Pladsholder til diasnummer 3"/>
          <p:cNvSpPr>
            <a:spLocks noGrp="1"/>
          </p:cNvSpPr>
          <p:nvPr>
            <p:ph type="sldNum" sz="quarter" idx="10"/>
          </p:nvPr>
        </p:nvSpPr>
        <p:spPr/>
        <p:txBody>
          <a:bodyPr/>
          <a:lstStyle/>
          <a:p>
            <a:fld id="{379D7299-CD54-4006-AF66-76E81566F4F3}" type="slidenum">
              <a:rPr lang="da-DK" smtClean="0"/>
              <a:t>63</a:t>
            </a:fld>
            <a:endParaRPr lang="da-DK"/>
          </a:p>
        </p:txBody>
      </p:sp>
    </p:spTree>
    <p:extLst>
      <p:ext uri="{BB962C8B-B14F-4D97-AF65-F5344CB8AC3E}">
        <p14:creationId xmlns:p14="http://schemas.microsoft.com/office/powerpoint/2010/main" val="4166229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en velkendt konflikttype fra mange arbejdspladser, hvor ressourcerne ofte ikke er tilstrækkelige til at dække alles behov. </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a:t>Lederen kan være under stærkt pres fra alle sider og kan ikke opfylde alles ønsker. Der kan let opstå frustrationer, sladder og myter: ”Hvorfor er det altid de andre, der får først?”</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mn-lt"/>
                <a:ea typeface="+mn-ea"/>
                <a:cs typeface="+mn-cs"/>
              </a:rPr>
              <a:t>Eksempel på ressourcekonflikt:</a:t>
            </a:r>
            <a:br>
              <a:rPr lang="da-DK" dirty="0"/>
            </a:br>
            <a:r>
              <a:rPr lang="da-DK" sz="1200" b="0" i="0" kern="1200" dirty="0">
                <a:solidFill>
                  <a:schemeClr val="tx1"/>
                </a:solidFill>
                <a:effectLst/>
                <a:latin typeface="+mn-lt"/>
                <a:ea typeface="+mn-ea"/>
                <a:cs typeface="+mn-cs"/>
              </a:rPr>
              <a:t>To forskellige teams ønsker at styrke samarbejde og udvikling gennem et forløb med faglig supervision, men der er kun penge til at gennemføre ét forløb. Begge teams oplever, at de har det største behov.</a:t>
            </a:r>
            <a:endParaRPr lang="da-DK" dirty="0"/>
          </a:p>
          <a:p>
            <a:endParaRPr lang="da-DK" dirty="0"/>
          </a:p>
        </p:txBody>
      </p:sp>
      <p:sp>
        <p:nvSpPr>
          <p:cNvPr id="4" name="Pladsholder til diasnummer 3"/>
          <p:cNvSpPr>
            <a:spLocks noGrp="1"/>
          </p:cNvSpPr>
          <p:nvPr>
            <p:ph type="sldNum" sz="quarter" idx="10"/>
          </p:nvPr>
        </p:nvSpPr>
        <p:spPr/>
        <p:txBody>
          <a:bodyPr/>
          <a:lstStyle/>
          <a:p>
            <a:fld id="{379D7299-CD54-4006-AF66-76E81566F4F3}" type="slidenum">
              <a:rPr lang="da-DK" smtClean="0"/>
              <a:t>64</a:t>
            </a:fld>
            <a:endParaRPr lang="da-DK"/>
          </a:p>
        </p:txBody>
      </p:sp>
    </p:spTree>
    <p:extLst>
      <p:ext uri="{BB962C8B-B14F-4D97-AF65-F5344CB8AC3E}">
        <p14:creationId xmlns:p14="http://schemas.microsoft.com/office/powerpoint/2010/main" val="22673410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Her kan der opstå konflikter mellem forskellige faggrupper, og kultursammenstød mellem for eksempel unge og ældre medarbejdere.</a:t>
            </a:r>
          </a:p>
          <a:p>
            <a:pPr marL="0" marR="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indent="0" algn="l" defTabSz="914400" rtl="0" eaLnBrk="1" fontAlgn="auto" latinLnBrk="0" hangingPunct="1">
              <a:lnSpc>
                <a:spcPct val="100000"/>
              </a:lnSpc>
              <a:spcBef>
                <a:spcPts val="0"/>
              </a:spcBef>
              <a:spcAft>
                <a:spcPts val="0"/>
              </a:spcAft>
              <a:buClrTx/>
              <a:buSzTx/>
              <a:buFontTx/>
              <a:buNone/>
              <a:tabLst/>
              <a:defRPr/>
            </a:pPr>
            <a:r>
              <a:rPr lang="da-DK" b="1" dirty="0"/>
              <a:t>Eksempel på værdikonflikt:</a:t>
            </a:r>
            <a:br>
              <a:rPr lang="da-DK" dirty="0"/>
            </a:br>
            <a:r>
              <a:rPr lang="da-DK" dirty="0"/>
              <a:t>Den nyansatte unge lærer på en folkeskole stiller forslag om at ændre på julefest-traditionen. Hun synes ikke, at børnene skal i kirke, da mange børn har en anden trosretning end den kristne. Hendes kollegaer er af en anden opfattelse - og i øvrigt er det en tradition.</a:t>
            </a:r>
          </a:p>
          <a:p>
            <a:endParaRPr lang="da-DK" dirty="0"/>
          </a:p>
        </p:txBody>
      </p:sp>
      <p:sp>
        <p:nvSpPr>
          <p:cNvPr id="4" name="Pladsholder til diasnummer 3"/>
          <p:cNvSpPr>
            <a:spLocks noGrp="1"/>
          </p:cNvSpPr>
          <p:nvPr>
            <p:ph type="sldNum" sz="quarter" idx="10"/>
          </p:nvPr>
        </p:nvSpPr>
        <p:spPr/>
        <p:txBody>
          <a:bodyPr/>
          <a:lstStyle/>
          <a:p>
            <a:fld id="{379D7299-CD54-4006-AF66-76E81566F4F3}" type="slidenum">
              <a:rPr lang="da-DK" smtClean="0"/>
              <a:t>65</a:t>
            </a:fld>
            <a:endParaRPr lang="da-DK"/>
          </a:p>
        </p:txBody>
      </p:sp>
    </p:spTree>
    <p:extLst>
      <p:ext uri="{BB962C8B-B14F-4D97-AF65-F5344CB8AC3E}">
        <p14:creationId xmlns:p14="http://schemas.microsoft.com/office/powerpoint/2010/main" val="3392318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sz="1200" dirty="0">
                <a:latin typeface="Verdana" pitchFamily="34" charset="0"/>
                <a:ea typeface="Verdana" pitchFamily="34" charset="0"/>
                <a:cs typeface="Verdana" pitchFamily="34" charset="0"/>
              </a:rPr>
              <a:t>Sammenblandingen: I det virkelige liv er de forskellige typer af konflikter ofte helt viklet ind i hinanden. Når to kolleger slås om et kontorlokale, kan det se ud som en instrumentel/metode konflikt, men måske er det samtidig en interessekonflikt og en kamp om magt eller anerkendelse. Når arvinger slås om et bestemt stykke arvegods, mors sølvske f.eks., kan det se ud som en interessekonflikt, men måske slås de om noget, der ikke er dem bevidst: Hvem elskede mor mest? </a:t>
            </a:r>
          </a:p>
          <a:p>
            <a:endParaRPr lang="da-DK" altLang="da-DK" sz="1200" dirty="0">
              <a:latin typeface="Verdana" pitchFamily="34" charset="0"/>
              <a:ea typeface="Verdana" pitchFamily="34" charset="0"/>
              <a:cs typeface="Verdana" pitchFamily="34" charset="0"/>
            </a:endParaRPr>
          </a:p>
          <a:p>
            <a:r>
              <a:rPr lang="da-DK" altLang="da-DK" sz="1200" dirty="0">
                <a:latin typeface="Verdana" pitchFamily="34" charset="0"/>
                <a:ea typeface="Verdana" pitchFamily="34" charset="0"/>
                <a:cs typeface="Verdana" pitchFamily="34" charset="0"/>
              </a:rPr>
              <a:t>Hvis det er rigtigt, at typerne så at sige altid er blandet sammen, hvad er så meningen med at skelne mellem dem? Hvad er nytten af sådan en model? Hvorfor bruge tid på en analyse? </a:t>
            </a:r>
          </a:p>
          <a:p>
            <a:r>
              <a:rPr lang="da-DK" altLang="da-DK" sz="1200" dirty="0">
                <a:latin typeface="Verdana" pitchFamily="34" charset="0"/>
                <a:ea typeface="Verdana" pitchFamily="34" charset="0"/>
                <a:cs typeface="Verdana" pitchFamily="34" charset="0"/>
              </a:rPr>
              <a:t>Det er fordi der i enhver konflikt vil være et tyngdepunkt, hvorfra det er nyttigt at forsøge at rede trådene ud. Hvis der er dybe, følelsesmæssige problemer hos den ene part eller hos begge, nytter det ikke at forvente, at parterne er fornuftige og “holder sig til sagen”. Og hvis der er reelle og alvorlige interessekonflikter mellem to parter, nytter det ikke at tage udgangspunkt i deres personlig følelser. </a:t>
            </a:r>
          </a:p>
          <a:p>
            <a:pPr>
              <a:spcBef>
                <a:spcPts val="600"/>
              </a:spcBef>
            </a:pPr>
            <a:endParaRPr lang="da-DK" altLang="da-DK" sz="1200" dirty="0">
              <a:latin typeface="Verdana" pitchFamily="34" charset="0"/>
              <a:ea typeface="Verdana" pitchFamily="34" charset="0"/>
              <a:cs typeface="Verdana" pitchFamily="34" charset="0"/>
            </a:endParaRPr>
          </a:p>
          <a:p>
            <a:endParaRPr lang="da-DK" dirty="0"/>
          </a:p>
        </p:txBody>
      </p:sp>
      <p:sp>
        <p:nvSpPr>
          <p:cNvPr id="4" name="Pladsholder til diasnummer 3"/>
          <p:cNvSpPr>
            <a:spLocks noGrp="1"/>
          </p:cNvSpPr>
          <p:nvPr>
            <p:ph type="sldNum" sz="quarter" idx="10"/>
          </p:nvPr>
        </p:nvSpPr>
        <p:spPr/>
        <p:txBody>
          <a:bodyPr/>
          <a:lstStyle/>
          <a:p>
            <a:fld id="{379D7299-CD54-4006-AF66-76E81566F4F3}" type="slidenum">
              <a:rPr lang="da-DK" smtClean="0"/>
              <a:t>66</a:t>
            </a:fld>
            <a:endParaRPr lang="da-DK"/>
          </a:p>
        </p:txBody>
      </p:sp>
    </p:spTree>
    <p:extLst>
      <p:ext uri="{BB962C8B-B14F-4D97-AF65-F5344CB8AC3E}">
        <p14:creationId xmlns:p14="http://schemas.microsoft.com/office/powerpoint/2010/main" val="27723549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Pladsholder til diasbillede 1"/>
          <p:cNvSpPr>
            <a:spLocks noGrp="1" noRot="1" noChangeAspect="1" noTextEdit="1"/>
          </p:cNvSpPr>
          <p:nvPr>
            <p:ph type="sldImg"/>
          </p:nvPr>
        </p:nvSpPr>
        <p:spPr>
          <a:ln/>
        </p:spPr>
      </p:sp>
      <p:sp>
        <p:nvSpPr>
          <p:cNvPr id="3" name="Pladsholder til noter 2"/>
          <p:cNvSpPr>
            <a:spLocks noGrp="1"/>
          </p:cNvSpPr>
          <p:nvPr>
            <p:ph type="body" idx="1"/>
          </p:nvPr>
        </p:nvSpPr>
        <p:spPr/>
        <p:txBody>
          <a:bodyPr/>
          <a:lstStyle/>
          <a:p>
            <a:pPr>
              <a:defRPr/>
            </a:pPr>
            <a:r>
              <a:rPr lang="da-DK" sz="1050" b="1" dirty="0"/>
              <a:t>Konflikthåndtering </a:t>
            </a:r>
            <a:r>
              <a:rPr lang="da-DK" sz="1050" dirty="0"/>
              <a:t>– det får I viden til at håndtere bedre/mere effektivt etc.</a:t>
            </a:r>
          </a:p>
          <a:p>
            <a:pPr>
              <a:defRPr/>
            </a:pPr>
            <a:endParaRPr lang="da-DK" sz="1050" dirty="0"/>
          </a:p>
          <a:p>
            <a:pPr>
              <a:defRPr/>
            </a:pPr>
            <a:endParaRPr lang="da-DK" sz="1050" dirty="0"/>
          </a:p>
          <a:p>
            <a:pPr>
              <a:defRPr/>
            </a:pPr>
            <a:r>
              <a:rPr lang="da-DK" sz="1050" b="1" dirty="0" err="1"/>
              <a:t>Mediation</a:t>
            </a:r>
            <a:r>
              <a:rPr lang="da-DK" sz="1050" b="1" dirty="0"/>
              <a:t>/mægling</a:t>
            </a:r>
            <a:r>
              <a:rPr lang="da-DK" sz="1050" dirty="0"/>
              <a:t> – som udgangspunkt: Hold jer væk! Indhent hjælp fra HR afdelingen eller ekstern konfliktmægler. I vil som regel altid ende med at blive part i konflikten, hvis I forsøger at mægle. HVIS I alligevel vil søge at mægle ved konflikten som leder, så skal I have begge parter til bordet. De skal give dig et konkret og tydeligt mandat, som du kan trække op af lommen, hvis konflikten kommer tilbage.</a:t>
            </a:r>
            <a:endParaRPr lang="da-DK" sz="1050" b="1" dirty="0"/>
          </a:p>
        </p:txBody>
      </p:sp>
      <p:sp>
        <p:nvSpPr>
          <p:cNvPr id="23450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A59B429-B519-4439-A037-909D6F720547}" type="slidenum">
              <a:rPr lang="en-GB" altLang="da-DK" smtClean="0">
                <a:latin typeface="Arial" charset="0"/>
              </a:rPr>
              <a:pPr eaLnBrk="1" hangingPunct="1">
                <a:spcBef>
                  <a:spcPct val="0"/>
                </a:spcBef>
              </a:pPr>
              <a:t>67</a:t>
            </a:fld>
            <a:endParaRPr lang="en-GB" altLang="da-DK">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ts val="600"/>
              </a:spcBef>
              <a:spcAft>
                <a:spcPct val="0"/>
              </a:spcAft>
              <a:buClrTx/>
              <a:buSzTx/>
              <a:buFontTx/>
              <a:buNone/>
              <a:tabLst/>
              <a:defRPr/>
            </a:pPr>
            <a:r>
              <a:rPr lang="da-DK" altLang="da-DK" sz="1200" dirty="0"/>
              <a:t>Pilene er udtryk for et svært trin. Når </a:t>
            </a:r>
            <a:r>
              <a:rPr lang="da-DK" altLang="da-DK" sz="1200" dirty="0" err="1"/>
              <a:t>dettte</a:t>
            </a:r>
            <a:r>
              <a:rPr lang="da-DK" altLang="da-DK" sz="1200" dirty="0"/>
              <a:t> trin er taget, er det vanskeligt at komme ned ad trappen igen.</a:t>
            </a:r>
          </a:p>
          <a:p>
            <a:pPr>
              <a:spcBef>
                <a:spcPts val="600"/>
              </a:spcBef>
            </a:pPr>
            <a:r>
              <a:rPr lang="da-DK" altLang="da-DK" sz="1200" u="sng" dirty="0" err="1"/>
              <a:t>Uoverenssetemmelse</a:t>
            </a:r>
            <a:r>
              <a:rPr lang="da-DK" altLang="da-DK" sz="1200" dirty="0"/>
              <a:t>: Vi vil ikke det samme.</a:t>
            </a:r>
          </a:p>
          <a:p>
            <a:pPr>
              <a:spcBef>
                <a:spcPts val="600"/>
              </a:spcBef>
            </a:pPr>
            <a:r>
              <a:rPr lang="da-DK" altLang="da-DK" sz="1200" u="sng" dirty="0"/>
              <a:t>Personificering</a:t>
            </a:r>
            <a:r>
              <a:rPr lang="da-DK" altLang="da-DK" sz="1200" dirty="0"/>
              <a:t>: Det er din skyld! (ikke længere problemet, der er problemet)</a:t>
            </a:r>
          </a:p>
          <a:p>
            <a:pPr>
              <a:spcBef>
                <a:spcPts val="600"/>
              </a:spcBef>
            </a:pPr>
            <a:r>
              <a:rPr lang="da-DK" altLang="da-DK" sz="1200" u="sng" dirty="0"/>
              <a:t>Problemet vokser</a:t>
            </a:r>
            <a:r>
              <a:rPr lang="da-DK" altLang="da-DK" sz="1200" dirty="0"/>
              <a:t>: Der er meget i vejen, og det er ikke første gang…</a:t>
            </a:r>
          </a:p>
          <a:p>
            <a:pPr>
              <a:spcBef>
                <a:spcPts val="600"/>
              </a:spcBef>
            </a:pPr>
            <a:r>
              <a:rPr lang="da-DK" altLang="da-DK" sz="1200" u="sng" dirty="0"/>
              <a:t>Samtale opgives</a:t>
            </a:r>
            <a:r>
              <a:rPr lang="da-DK" altLang="da-DK" sz="1200" dirty="0"/>
              <a:t>: Det nytter jo ikke noget! Gaber, undgår hinanden, taler om (ikke med), søger forbundsfjender (hvilket </a:t>
            </a:r>
            <a:r>
              <a:rPr lang="da-DK" altLang="da-DK" sz="1200" b="1" dirty="0"/>
              <a:t>kan</a:t>
            </a:r>
            <a:r>
              <a:rPr lang="da-DK" altLang="da-DK" sz="1200" dirty="0"/>
              <a:t> være konstruktivt/klargørende) </a:t>
            </a:r>
          </a:p>
          <a:p>
            <a:pPr>
              <a:spcBef>
                <a:spcPts val="600"/>
              </a:spcBef>
            </a:pPr>
            <a:r>
              <a:rPr lang="da-DK" altLang="da-DK" sz="1200" u="sng" dirty="0"/>
              <a:t>Fjendebilleder</a:t>
            </a:r>
            <a:r>
              <a:rPr lang="da-DK" altLang="da-DK" sz="1200" dirty="0"/>
              <a:t>: De er dårlige mennesker ( oprindelige problem helt glemt)</a:t>
            </a:r>
          </a:p>
          <a:p>
            <a:pPr>
              <a:spcBef>
                <a:spcPts val="600"/>
              </a:spcBef>
            </a:pPr>
            <a:r>
              <a:rPr lang="da-DK" altLang="da-DK" sz="1200" u="sng" dirty="0"/>
              <a:t>Åben fjendtlighed:</a:t>
            </a:r>
            <a:r>
              <a:rPr lang="da-DK" altLang="da-DK" sz="1200" dirty="0"/>
              <a:t> Det gælder om at skade hinanden – i vredens vold</a:t>
            </a:r>
          </a:p>
          <a:p>
            <a:pPr>
              <a:spcBef>
                <a:spcPts val="600"/>
              </a:spcBef>
            </a:pPr>
            <a:r>
              <a:rPr lang="da-DK" altLang="da-DK" sz="1200" u="sng" dirty="0"/>
              <a:t>Polarisering:</a:t>
            </a:r>
            <a:r>
              <a:rPr lang="da-DK" altLang="da-DK" sz="1200" dirty="0"/>
              <a:t> Lad os komme væk – ikke plads til begge parter</a:t>
            </a:r>
            <a:endParaRPr lang="da-DK" altLang="da-DK" sz="1200" u="sng" dirty="0"/>
          </a:p>
          <a:p>
            <a:endParaRPr lang="da-DK" sz="1200" b="1"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Grøn konflikt</a:t>
            </a:r>
          </a:p>
          <a:p>
            <a:r>
              <a:rPr lang="da-DK" sz="1200" b="0" i="0" kern="1200" dirty="0">
                <a:solidFill>
                  <a:schemeClr val="tx1"/>
                </a:solidFill>
                <a:effectLst/>
                <a:latin typeface="+mn-lt"/>
                <a:ea typeface="+mn-ea"/>
                <a:cs typeface="+mn-cs"/>
              </a:rPr>
              <a:t>Det første trin på konflikttrappen er en uoverensstemmelse, som er en positiv konflikt. Vi er uenige om noget, men vi løser situationen hurtigt og konstruktivt, fordi vi bevarer fokus på sagen og ikke drager den andens person ind i billedet.  </a:t>
            </a:r>
          </a:p>
          <a:p>
            <a:r>
              <a:rPr lang="da-DK" sz="1200" b="1" i="0" kern="1200" dirty="0">
                <a:solidFill>
                  <a:schemeClr val="tx1"/>
                </a:solidFill>
                <a:effectLst/>
                <a:latin typeface="+mn-lt"/>
                <a:ea typeface="+mn-ea"/>
                <a:cs typeface="+mn-cs"/>
              </a:rPr>
              <a:t>Gul konflikt</a:t>
            </a:r>
          </a:p>
          <a:p>
            <a:r>
              <a:rPr lang="da-DK" sz="1200" b="0" i="0" kern="1200" dirty="0">
                <a:solidFill>
                  <a:schemeClr val="tx1"/>
                </a:solidFill>
                <a:effectLst/>
                <a:latin typeface="+mn-lt"/>
                <a:ea typeface="+mn-ea"/>
                <a:cs typeface="+mn-cs"/>
              </a:rPr>
              <a:t>De næste tre trin på konflikttrappen er personificering, problemet vokser og samtale reduceres. Det er den gule konflikt. Her skifter fokus fra sagen til personen, og fokus bliver i højere og højere grad den andens negative egenskaber. </a:t>
            </a:r>
          </a:p>
          <a:p>
            <a:r>
              <a:rPr lang="da-DK" sz="1200" b="1" i="0" kern="1200" dirty="0">
                <a:solidFill>
                  <a:schemeClr val="tx1"/>
                </a:solidFill>
                <a:effectLst/>
                <a:latin typeface="+mn-lt"/>
                <a:ea typeface="+mn-ea"/>
                <a:cs typeface="+mn-cs"/>
              </a:rPr>
              <a:t>Rød konflikt</a:t>
            </a:r>
          </a:p>
          <a:p>
            <a:r>
              <a:rPr lang="da-DK" sz="1200" b="0" i="0" kern="1200" dirty="0">
                <a:solidFill>
                  <a:schemeClr val="tx1"/>
                </a:solidFill>
                <a:effectLst/>
                <a:latin typeface="+mn-lt"/>
                <a:ea typeface="+mn-ea"/>
                <a:cs typeface="+mn-cs"/>
              </a:rPr>
              <a:t>De sidste tre trin på konflikttrappen er fjendebilleder, åben fjendtlighed og polarisering. Det er den røde konflikt. Konflikten bliver til krigsførelse, hvor vi retter anklager og destruktive angreb mod hinanden. Den oprindelige sag er glemt.</a:t>
            </a:r>
          </a:p>
          <a:p>
            <a:endParaRPr lang="da-DK" dirty="0"/>
          </a:p>
        </p:txBody>
      </p:sp>
      <p:sp>
        <p:nvSpPr>
          <p:cNvPr id="4" name="Pladsholder til diasnummer 3"/>
          <p:cNvSpPr>
            <a:spLocks noGrp="1"/>
          </p:cNvSpPr>
          <p:nvPr>
            <p:ph type="sldNum" sz="quarter" idx="10"/>
          </p:nvPr>
        </p:nvSpPr>
        <p:spPr/>
        <p:txBody>
          <a:bodyPr/>
          <a:lstStyle/>
          <a:p>
            <a:fld id="{379D7299-CD54-4006-AF66-76E81566F4F3}" type="slidenum">
              <a:rPr lang="da-DK" smtClean="0"/>
              <a:t>68</a:t>
            </a:fld>
            <a:endParaRPr lang="da-DK"/>
          </a:p>
        </p:txBody>
      </p:sp>
    </p:spTree>
    <p:extLst>
      <p:ext uri="{BB962C8B-B14F-4D97-AF65-F5344CB8AC3E}">
        <p14:creationId xmlns:p14="http://schemas.microsoft.com/office/powerpoint/2010/main" val="401004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Pladsholder til diasbillede 1"/>
          <p:cNvSpPr>
            <a:spLocks noGrp="1" noRot="1" noChangeAspect="1" noTextEdit="1"/>
          </p:cNvSpPr>
          <p:nvPr>
            <p:ph type="sldImg"/>
          </p:nvPr>
        </p:nvSpPr>
        <p:spPr>
          <a:ln/>
        </p:spPr>
      </p:sp>
      <p:sp>
        <p:nvSpPr>
          <p:cNvPr id="24166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sz="1000"/>
              <a:t>Trinene er næsten indlysende i deres enkelthed. Alligevel afspejler de en særlig måde at handle på og et særligt paradigme. Og de er svære at bruge, fordi de strider mod vores vaner og tillærte konfliktadfærd. </a:t>
            </a:r>
          </a:p>
          <a:p>
            <a:r>
              <a:rPr lang="da-DK" altLang="da-DK" sz="1000"/>
              <a:t>Trinene skal ikke ses som en proces, der forløber én gang for alle, regelmæssigt og i rækkefølge. Sådan kan det gå, men ting tager tid, og tunge ting tager lang tid, måske mange forsøg. </a:t>
            </a:r>
          </a:p>
          <a:p>
            <a:endParaRPr lang="da-DK" altLang="da-DK" sz="1000"/>
          </a:p>
          <a:p>
            <a:r>
              <a:rPr lang="da-DK" altLang="da-DK" sz="1000" b="1"/>
              <a:t>1. Direkte kontakt </a:t>
            </a:r>
            <a:endParaRPr lang="da-DK" altLang="da-DK" sz="1000"/>
          </a:p>
          <a:p>
            <a:r>
              <a:rPr lang="da-DK" altLang="da-DK" sz="1000"/>
              <a:t>være enige om at være uenige </a:t>
            </a:r>
          </a:p>
          <a:p>
            <a:r>
              <a:rPr lang="da-DK" altLang="da-DK" sz="1000" b="1"/>
              <a:t>2. Acceptere forsøg på at løse op </a:t>
            </a:r>
            <a:endParaRPr lang="da-DK" altLang="da-DK" sz="1000"/>
          </a:p>
          <a:p>
            <a:pPr lvl="1"/>
            <a:r>
              <a:rPr lang="da-DK" altLang="da-DK" sz="1000"/>
              <a:t>træde tre skridt tilbage </a:t>
            </a:r>
          </a:p>
          <a:p>
            <a:pPr lvl="1"/>
            <a:r>
              <a:rPr lang="da-DK" altLang="da-DK" sz="1000"/>
              <a:t>evt. en hjælper </a:t>
            </a:r>
          </a:p>
          <a:p>
            <a:pPr lvl="1"/>
            <a:r>
              <a:rPr lang="da-DK" altLang="da-DK" sz="1000"/>
              <a:t>tid, sted, regler </a:t>
            </a:r>
          </a:p>
          <a:p>
            <a:r>
              <a:rPr lang="da-DK" altLang="da-DK" sz="1000" b="1"/>
              <a:t>3. Begge får tid og rum til</a:t>
            </a:r>
            <a:r>
              <a:rPr lang="da-DK" altLang="da-DK" sz="1000"/>
              <a:t>: </a:t>
            </a:r>
          </a:p>
          <a:p>
            <a:r>
              <a:rPr lang="da-DK" altLang="da-DK" sz="1000"/>
              <a:t>• at fortælle sin historie </a:t>
            </a:r>
          </a:p>
          <a:p>
            <a:r>
              <a:rPr lang="da-DK" altLang="da-DK" sz="1000"/>
              <a:t>• at fremlægge sit standpunkt: ofte uforeneligt med modpartens </a:t>
            </a:r>
          </a:p>
          <a:p>
            <a:r>
              <a:rPr lang="da-DK" altLang="da-DK" sz="1000"/>
              <a:t>• at udtrykke de følelser, der hører med til konflikten, f.eks. vrede eller frygt </a:t>
            </a:r>
          </a:p>
          <a:p>
            <a:r>
              <a:rPr lang="da-DK" altLang="da-DK" sz="1000" b="1"/>
              <a:t>4. Finde hovedlinierne </a:t>
            </a:r>
            <a:endParaRPr lang="da-DK" altLang="da-DK" sz="1000"/>
          </a:p>
          <a:p>
            <a:r>
              <a:rPr lang="da-DK" altLang="da-DK" sz="1000"/>
              <a:t>formulere dem </a:t>
            </a:r>
          </a:p>
          <a:p>
            <a:r>
              <a:rPr lang="da-DK" altLang="da-DK" sz="1000" b="1"/>
              <a:t>5. Finde sine behov og interesser</a:t>
            </a:r>
            <a:r>
              <a:rPr lang="da-DK" altLang="da-DK" sz="1000"/>
              <a:t>: </a:t>
            </a:r>
          </a:p>
          <a:p>
            <a:r>
              <a:rPr lang="da-DK" altLang="da-DK" sz="1000"/>
              <a:t>under standpunkterne </a:t>
            </a:r>
          </a:p>
          <a:p>
            <a:r>
              <a:rPr lang="da-DK" altLang="da-DK" sz="1000"/>
              <a:t>under følelserne </a:t>
            </a:r>
          </a:p>
          <a:p>
            <a:r>
              <a:rPr lang="da-DK" altLang="da-DK" sz="1000" b="1"/>
              <a:t>6. Heraf udspringer løsninger -&gt;</a:t>
            </a:r>
            <a:r>
              <a:rPr lang="da-DK" altLang="da-DK" sz="1000"/>
              <a:t> </a:t>
            </a:r>
            <a:r>
              <a:rPr lang="da-DK" altLang="da-DK" sz="1000" b="1"/>
              <a:t>brainstorm -&gt;</a:t>
            </a:r>
            <a:endParaRPr lang="da-DK" altLang="da-DK" sz="1000"/>
          </a:p>
          <a:p>
            <a:r>
              <a:rPr lang="da-DK" altLang="da-DK" sz="1000" b="1"/>
              <a:t>finde mange -&gt;</a:t>
            </a:r>
            <a:r>
              <a:rPr lang="da-DK" altLang="da-DK" sz="1000"/>
              <a:t> </a:t>
            </a:r>
            <a:r>
              <a:rPr lang="da-DK" altLang="da-DK" sz="1000" b="1"/>
              <a:t>vælge en/flere </a:t>
            </a:r>
            <a:endParaRPr lang="da-DK" altLang="da-DK" sz="1000"/>
          </a:p>
          <a:p>
            <a:r>
              <a:rPr lang="da-DK" altLang="da-DK" sz="1000" b="1"/>
              <a:t>7. Sikre at begge er tilfredse </a:t>
            </a:r>
            <a:endParaRPr lang="da-DK" altLang="da-DK" sz="1000"/>
          </a:p>
          <a:p>
            <a:r>
              <a:rPr lang="da-DK" altLang="da-DK" sz="1000" b="1"/>
              <a:t>8. Helt konkrete aftaler </a:t>
            </a:r>
            <a:endParaRPr lang="da-DK" altLang="da-DK" sz="1000"/>
          </a:p>
          <a:p>
            <a:pPr>
              <a:spcBef>
                <a:spcPts val="600"/>
              </a:spcBef>
            </a:pPr>
            <a:endParaRPr lang="da-DK" altLang="da-DK" sz="1000"/>
          </a:p>
          <a:p>
            <a:r>
              <a:rPr lang="da-DK" altLang="da-DK" sz="1000" b="1"/>
              <a:t>Ad 1. Direkte kontakt </a:t>
            </a:r>
            <a:endParaRPr lang="da-DK" altLang="da-DK" sz="1000"/>
          </a:p>
          <a:p>
            <a:r>
              <a:rPr lang="da-DK" altLang="da-DK" sz="1000"/>
              <a:t>Man kommer langt, hvis man kan enes om at være uenige. Så er man allerede på vej ud af sit følelseskaos og dets totale herredømme. Det er en stor ting at nå så langt for dybt sårede parter, og ofte går der et langt, tålmodigt og forstående diplomatisk arbejde forud. Pres hjælper ikke. Processen skal være frivillig. </a:t>
            </a:r>
          </a:p>
          <a:p>
            <a:r>
              <a:rPr lang="da-DK" altLang="da-DK" sz="1000" b="1"/>
              <a:t>Ad 2. Acceptere at forsøge </a:t>
            </a:r>
            <a:endParaRPr lang="da-DK" altLang="da-DK" sz="1000"/>
          </a:p>
          <a:p>
            <a:r>
              <a:rPr lang="da-DK" altLang="da-DK" sz="1000"/>
              <a:t>Dette er et afgørende skridt, og uden det er enhver teknik ubrugelig. Begge skal ønske at komme videre. Nu er man kommet så langt, at det begynder at dæmre for en, at man muligvis har en andel i konflikten, og at den anden ikke er eneansvarlig for misèren. Hvis en hjælper er nødvendig, må han/hun have begges tillid, optræde upartisk, være indlevende, bevare overblikket og kunne rummer parternes stærke følelser. De regler, man aftaler, kan f.eks. være tavshedspligt, ikke at afbryde hinanden o.lign. </a:t>
            </a:r>
          </a:p>
          <a:p>
            <a:r>
              <a:rPr lang="da-DK" altLang="da-DK" sz="1000" b="1"/>
              <a:t>Ad 3. Hver fortæller sin historie </a:t>
            </a:r>
            <a:endParaRPr lang="da-DK" altLang="da-DK" sz="1000"/>
          </a:p>
          <a:p>
            <a:r>
              <a:rPr lang="da-DK" altLang="da-DK" sz="1000"/>
              <a:t>Nu skal den direkte kommunikation, som har været opgivet og afbrudt, tages op igen. Det er svært at fortælle og svært at lytte, for det, den anden siger, forekommer tit al-deles urimeligt - det passer simpelt hen ikke! Fristelsen til at afbryde, opgive eller skyde med skarpt er stor. Derfor reglerne. </a:t>
            </a:r>
          </a:p>
          <a:p>
            <a:r>
              <a:rPr lang="da-DK" altLang="da-DK" sz="1000"/>
              <a:t>At give udtryk for sine smertefulde erfaringer og følelser - og at blive lyttet til - er en forudsætning for at kunne forstå sig selv og den anden. Det er også en sårbar og ubehagelig fase, som kræver meget af en evt. hjælper. De standpunkter, parterne lægger frem, vil ofte være langt fra hinanden, ja, uforenelige. Det er imidlertid heller ikke fra standpunkterne, løsningerne vil udspringe. </a:t>
            </a:r>
          </a:p>
          <a:p>
            <a:r>
              <a:rPr lang="da-DK" altLang="da-DK" sz="1000" b="1"/>
              <a:t>Ad 4. Finde hovedlinjerne </a:t>
            </a:r>
            <a:endParaRPr lang="da-DK" altLang="da-DK" sz="1000"/>
          </a:p>
          <a:p>
            <a:r>
              <a:rPr lang="da-DK" altLang="da-DK" sz="1000"/>
              <a:t>Parterne gør sig sammen klart, hvad det vigtigste i konfliktkomplekset er. Det er en effektiv metode og en stor udfordring, at de gensidigt formulerer hinandens standpunkter. Indiansk visdom siger, at for at forstå en anden må man gå 10 dage i hans mokkasiner. Herefter kan parterne formulere en dagsorden: Hvilke problemer er det, vi skal løse? Det er en god idé at begynde med det letteste punkt på dagsordenen. </a:t>
            </a:r>
          </a:p>
          <a:p>
            <a:r>
              <a:rPr lang="da-DK" altLang="da-DK" sz="1000" b="1"/>
              <a:t>Ad 5. Finde sine behov og interesser </a:t>
            </a:r>
            <a:endParaRPr lang="da-DK" altLang="da-DK" sz="1000"/>
          </a:p>
          <a:p>
            <a:r>
              <a:rPr lang="da-DK" altLang="da-DK" sz="1000"/>
              <a:t>Dette er konfliktløsningens “Sesam, luk dig op!”. Det er i dette vækstlag, der er kim til gensidig forståelse og holdbare løsninger. </a:t>
            </a:r>
          </a:p>
          <a:p>
            <a:r>
              <a:rPr lang="da-DK" altLang="da-DK" sz="1000"/>
              <a:t>Hvis vi holder os til standpunkterne, er det svært at komme overens, og det bedste, man kan forvente, er et kompromis, som begge stiller sig nogenlunde tilfredse med, eller som vi måske er lunkne eller misfornøjede ved. Dette er den mest almindelige form for kompromisløsning. </a:t>
            </a:r>
          </a:p>
          <a:p>
            <a:r>
              <a:rPr lang="da-DK" altLang="da-DK" sz="1000"/>
              <a:t>Den anden form er “den kreative konfliktløsning”. Den er mere ambitiøs. Dens ideal er, at begge går ud af processen som vindere med et mere autentisk forhold til hinanden. </a:t>
            </a:r>
          </a:p>
          <a:p>
            <a:r>
              <a:rPr lang="da-DK" altLang="da-DK" sz="1000"/>
              <a:t>Det betyder, at det man slås om - genstanden for uenigheden - ikke bare skal deles, men udvides, gøres større. Det kan kun ske, hvis man bevæger sig ned under standpunkterne, ned til de dybere behov og interesser. Disse har ofte med identitet, følelser og ikke-materielle dimensioner at gøre. Netop derfor åbner de for en vifte af løsningsmuligheder. Det er stærke følelser, der er på spil her - det er svært at udtrykke sig og svært at høre på, men kun gennem følelserne finder vi ind til vores virkelige behov og kun ved at høre om den andens følelser, begriber vi den andens behov. </a:t>
            </a:r>
          </a:p>
          <a:p>
            <a:r>
              <a:rPr lang="da-DK" altLang="da-DK" sz="1000"/>
              <a:t>Man kan kun finde frem til disse bagvedliggende bevæggrunde ved at lytte meget aktivt og spørge åbent. Ved at den enkelte fortæller sin historie, føler smerten, tabet, vreden og ved, at man arbejder i et fællesskab og oplever den andens menneskelighed, bliver denne fase afgørende for konfliktløsningens forløb. Da kan det ske, at vi åbner os, at vi begynder at tage ansvar for de dele af vores historie, som vi indtil da har fornægtet, nemlig at den anden part også lider, også er offer. Herved åbner processen for, at de involverede parter oplever en forvandling, som udspringer af konfliktsituationens immanente potentialer om noget mere og andet. </a:t>
            </a:r>
          </a:p>
          <a:p>
            <a:r>
              <a:rPr lang="da-DK" altLang="da-DK" sz="1000"/>
              <a:t>Det er nemlig under de dybere behov, at den fælles grund af og til kan skimtes: “Under havet mødes alle øer”. </a:t>
            </a:r>
          </a:p>
          <a:p>
            <a:r>
              <a:rPr lang="da-DK" altLang="da-DK" sz="1000" b="1"/>
              <a:t>Ad 6. Brainstorm </a:t>
            </a:r>
            <a:endParaRPr lang="da-DK" altLang="da-DK" sz="1000"/>
          </a:p>
          <a:p>
            <a:r>
              <a:rPr lang="da-DK" altLang="da-DK" sz="1000"/>
              <a:t>Arbejdet består i at finde mange løsninger og vælge en, evt. flere. Her gælder det om ikke at låse sig fast for tidligt. Det kan blive en meget befriende fase, præget af pludseligt skift i stemning, fra mistro til god vilje, fra surhed til venlighed, fra påholdenhed til generøsitet. </a:t>
            </a:r>
          </a:p>
          <a:p>
            <a:r>
              <a:rPr lang="da-DK" altLang="da-DK" sz="1000" b="1"/>
              <a:t>Ad 7 og 8. Sikre at begge vinder </a:t>
            </a:r>
            <a:endParaRPr lang="da-DK" altLang="da-DK" sz="1000"/>
          </a:p>
          <a:p>
            <a:r>
              <a:rPr lang="da-DK" altLang="da-DK" sz="1000"/>
              <a:t>Den milde stemning kan være så lettende og forførende, at man glemmer at sikre sig, at den valgte løsning er realistisk og virkelig tilfredsstillende for begge. Det er derfor vigtigt at træffe helt klare og kontante aftaler. </a:t>
            </a:r>
          </a:p>
        </p:txBody>
      </p:sp>
      <p:sp>
        <p:nvSpPr>
          <p:cNvPr id="24166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7DA5761-66F9-4572-A848-20B0650FBA9F}" type="slidenum">
              <a:rPr lang="en-GB" altLang="da-DK" smtClean="0">
                <a:latin typeface="Arial" charset="0"/>
              </a:rPr>
              <a:pPr eaLnBrk="1" hangingPunct="1">
                <a:spcBef>
                  <a:spcPct val="0"/>
                </a:spcBef>
              </a:pPr>
              <a:t>69</a:t>
            </a:fld>
            <a:endParaRPr lang="en-GB" altLang="da-DK">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10</a:t>
            </a:fld>
            <a:endParaRPr lang="da-DK"/>
          </a:p>
        </p:txBody>
      </p:sp>
    </p:spTree>
    <p:extLst>
      <p:ext uri="{BB962C8B-B14F-4D97-AF65-F5344CB8AC3E}">
        <p14:creationId xmlns:p14="http://schemas.microsoft.com/office/powerpoint/2010/main" val="5699128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70</a:t>
            </a:fld>
            <a:endParaRPr lang="da-DK"/>
          </a:p>
        </p:txBody>
      </p:sp>
    </p:spTree>
    <p:extLst>
      <p:ext uri="{BB962C8B-B14F-4D97-AF65-F5344CB8AC3E}">
        <p14:creationId xmlns:p14="http://schemas.microsoft.com/office/powerpoint/2010/main" val="3990024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AD076F6-7418-4260-BC54-78B88DB37E18}" type="slidenum">
              <a:rPr lang="da-DK" smtClean="0"/>
              <a:t>76</a:t>
            </a:fld>
            <a:endParaRPr lang="da-DK"/>
          </a:p>
        </p:txBody>
      </p:sp>
    </p:spTree>
    <p:extLst>
      <p:ext uri="{BB962C8B-B14F-4D97-AF65-F5344CB8AC3E}">
        <p14:creationId xmlns:p14="http://schemas.microsoft.com/office/powerpoint/2010/main" val="3132250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AD076F6-7418-4260-BC54-78B88DB37E18}" type="slidenum">
              <a:rPr lang="da-DK" smtClean="0"/>
              <a:t>77</a:t>
            </a:fld>
            <a:endParaRPr lang="da-DK"/>
          </a:p>
        </p:txBody>
      </p:sp>
    </p:spTree>
    <p:extLst>
      <p:ext uri="{BB962C8B-B14F-4D97-AF65-F5344CB8AC3E}">
        <p14:creationId xmlns:p14="http://schemas.microsoft.com/office/powerpoint/2010/main" val="38895265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AD076F6-7418-4260-BC54-78B88DB37E18}" type="slidenum">
              <a:rPr lang="da-DK" smtClean="0"/>
              <a:t>78</a:t>
            </a:fld>
            <a:endParaRPr lang="da-DK"/>
          </a:p>
        </p:txBody>
      </p:sp>
    </p:spTree>
    <p:extLst>
      <p:ext uri="{BB962C8B-B14F-4D97-AF65-F5344CB8AC3E}">
        <p14:creationId xmlns:p14="http://schemas.microsoft.com/office/powerpoint/2010/main" val="24869711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Køn,</a:t>
            </a:r>
            <a:r>
              <a:rPr lang="da-DK" baseline="0"/>
              <a:t> na</a:t>
            </a:r>
            <a:endParaRPr lang="da-DK" dirty="0"/>
          </a:p>
        </p:txBody>
      </p:sp>
      <p:sp>
        <p:nvSpPr>
          <p:cNvPr id="4" name="Pladsholder til diasnummer 3"/>
          <p:cNvSpPr>
            <a:spLocks noGrp="1"/>
          </p:cNvSpPr>
          <p:nvPr>
            <p:ph type="sldNum" sz="quarter" idx="10"/>
          </p:nvPr>
        </p:nvSpPr>
        <p:spPr/>
        <p:txBody>
          <a:bodyPr/>
          <a:lstStyle/>
          <a:p>
            <a:fld id="{7AD076F6-7418-4260-BC54-78B88DB37E18}" type="slidenum">
              <a:rPr lang="da-DK" smtClean="0"/>
              <a:t>79</a:t>
            </a:fld>
            <a:endParaRPr lang="da-DK"/>
          </a:p>
        </p:txBody>
      </p:sp>
    </p:spTree>
    <p:extLst>
      <p:ext uri="{BB962C8B-B14F-4D97-AF65-F5344CB8AC3E}">
        <p14:creationId xmlns:p14="http://schemas.microsoft.com/office/powerpoint/2010/main" val="31644170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80</a:t>
            </a:fld>
            <a:endParaRPr lang="da-DK"/>
          </a:p>
        </p:txBody>
      </p:sp>
    </p:spTree>
    <p:extLst>
      <p:ext uri="{BB962C8B-B14F-4D97-AF65-F5344CB8AC3E}">
        <p14:creationId xmlns:p14="http://schemas.microsoft.com/office/powerpoint/2010/main" val="23193460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AD076F6-7418-4260-BC54-78B88DB37E18}" type="slidenum">
              <a:rPr lang="da-DK" smtClean="0"/>
              <a:t>81</a:t>
            </a:fld>
            <a:endParaRPr lang="da-DK"/>
          </a:p>
        </p:txBody>
      </p:sp>
    </p:spTree>
    <p:extLst>
      <p:ext uri="{BB962C8B-B14F-4D97-AF65-F5344CB8AC3E}">
        <p14:creationId xmlns:p14="http://schemas.microsoft.com/office/powerpoint/2010/main" val="1131438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AD076F6-7418-4260-BC54-78B88DB37E18}" type="slidenum">
              <a:rPr lang="da-DK" smtClean="0"/>
              <a:t>82</a:t>
            </a:fld>
            <a:endParaRPr lang="da-DK"/>
          </a:p>
        </p:txBody>
      </p:sp>
    </p:spTree>
    <p:extLst>
      <p:ext uri="{BB962C8B-B14F-4D97-AF65-F5344CB8AC3E}">
        <p14:creationId xmlns:p14="http://schemas.microsoft.com/office/powerpoint/2010/main" val="19889005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AD076F6-7418-4260-BC54-78B88DB37E18}" type="slidenum">
              <a:rPr lang="da-DK" smtClean="0"/>
              <a:t>83</a:t>
            </a:fld>
            <a:endParaRPr lang="da-DK"/>
          </a:p>
        </p:txBody>
      </p:sp>
    </p:spTree>
    <p:extLst>
      <p:ext uri="{BB962C8B-B14F-4D97-AF65-F5344CB8AC3E}">
        <p14:creationId xmlns:p14="http://schemas.microsoft.com/office/powerpoint/2010/main" val="36754846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AD076F6-7418-4260-BC54-78B88DB37E18}" type="slidenum">
              <a:rPr lang="da-DK" smtClean="0"/>
              <a:t>84</a:t>
            </a:fld>
            <a:endParaRPr lang="da-DK"/>
          </a:p>
        </p:txBody>
      </p:sp>
    </p:spTree>
    <p:extLst>
      <p:ext uri="{BB962C8B-B14F-4D97-AF65-F5344CB8AC3E}">
        <p14:creationId xmlns:p14="http://schemas.microsoft.com/office/powerpoint/2010/main" val="3181227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AD076F6-7418-4260-BC54-78B88DB37E18}" type="slidenum">
              <a:rPr lang="da-DK" smtClean="0"/>
              <a:t>12</a:t>
            </a:fld>
            <a:endParaRPr lang="da-DK"/>
          </a:p>
        </p:txBody>
      </p:sp>
    </p:spTree>
    <p:extLst>
      <p:ext uri="{BB962C8B-B14F-4D97-AF65-F5344CB8AC3E}">
        <p14:creationId xmlns:p14="http://schemas.microsoft.com/office/powerpoint/2010/main" val="21510167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AD076F6-7418-4260-BC54-78B88DB37E18}" type="slidenum">
              <a:rPr lang="da-DK" smtClean="0"/>
              <a:t>85</a:t>
            </a:fld>
            <a:endParaRPr lang="da-DK"/>
          </a:p>
        </p:txBody>
      </p:sp>
    </p:spTree>
    <p:extLst>
      <p:ext uri="{BB962C8B-B14F-4D97-AF65-F5344CB8AC3E}">
        <p14:creationId xmlns:p14="http://schemas.microsoft.com/office/powerpoint/2010/main" val="17892076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AD076F6-7418-4260-BC54-78B88DB37E18}" type="slidenum">
              <a:rPr lang="da-DK" smtClean="0"/>
              <a:t>86</a:t>
            </a:fld>
            <a:endParaRPr lang="da-DK"/>
          </a:p>
        </p:txBody>
      </p:sp>
    </p:spTree>
    <p:extLst>
      <p:ext uri="{BB962C8B-B14F-4D97-AF65-F5344CB8AC3E}">
        <p14:creationId xmlns:p14="http://schemas.microsoft.com/office/powerpoint/2010/main" val="20453538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AD076F6-7418-4260-BC54-78B88DB37E18}" type="slidenum">
              <a:rPr lang="da-DK" smtClean="0"/>
              <a:t>87</a:t>
            </a:fld>
            <a:endParaRPr lang="da-DK"/>
          </a:p>
        </p:txBody>
      </p:sp>
    </p:spTree>
    <p:extLst>
      <p:ext uri="{BB962C8B-B14F-4D97-AF65-F5344CB8AC3E}">
        <p14:creationId xmlns:p14="http://schemas.microsoft.com/office/powerpoint/2010/main" val="4750335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AD076F6-7418-4260-BC54-78B88DB37E18}" type="slidenum">
              <a:rPr lang="da-DK" smtClean="0"/>
              <a:t>88</a:t>
            </a:fld>
            <a:endParaRPr lang="da-DK"/>
          </a:p>
        </p:txBody>
      </p:sp>
    </p:spTree>
    <p:extLst>
      <p:ext uri="{BB962C8B-B14F-4D97-AF65-F5344CB8AC3E}">
        <p14:creationId xmlns:p14="http://schemas.microsoft.com/office/powerpoint/2010/main" val="27271294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AD076F6-7418-4260-BC54-78B88DB37E18}" type="slidenum">
              <a:rPr lang="da-DK" smtClean="0"/>
              <a:t>89</a:t>
            </a:fld>
            <a:endParaRPr lang="da-DK"/>
          </a:p>
        </p:txBody>
      </p:sp>
    </p:spTree>
    <p:extLst>
      <p:ext uri="{BB962C8B-B14F-4D97-AF65-F5344CB8AC3E}">
        <p14:creationId xmlns:p14="http://schemas.microsoft.com/office/powerpoint/2010/main" val="33144409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AD076F6-7418-4260-BC54-78B88DB37E18}" type="slidenum">
              <a:rPr lang="da-DK" smtClean="0"/>
              <a:t>90</a:t>
            </a:fld>
            <a:endParaRPr lang="da-DK"/>
          </a:p>
        </p:txBody>
      </p:sp>
    </p:spTree>
    <p:extLst>
      <p:ext uri="{BB962C8B-B14F-4D97-AF65-F5344CB8AC3E}">
        <p14:creationId xmlns:p14="http://schemas.microsoft.com/office/powerpoint/2010/main" val="36403710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AD076F6-7418-4260-BC54-78B88DB37E18}" type="slidenum">
              <a:rPr lang="da-DK" smtClean="0"/>
              <a:t>91</a:t>
            </a:fld>
            <a:endParaRPr lang="da-DK"/>
          </a:p>
        </p:txBody>
      </p:sp>
    </p:spTree>
    <p:extLst>
      <p:ext uri="{BB962C8B-B14F-4D97-AF65-F5344CB8AC3E}">
        <p14:creationId xmlns:p14="http://schemas.microsoft.com/office/powerpoint/2010/main" val="27292312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AD076F6-7418-4260-BC54-78B88DB37E18}" type="slidenum">
              <a:rPr lang="da-DK" smtClean="0"/>
              <a:t>92</a:t>
            </a:fld>
            <a:endParaRPr lang="da-DK"/>
          </a:p>
        </p:txBody>
      </p:sp>
    </p:spTree>
    <p:extLst>
      <p:ext uri="{BB962C8B-B14F-4D97-AF65-F5344CB8AC3E}">
        <p14:creationId xmlns:p14="http://schemas.microsoft.com/office/powerpoint/2010/main" val="35730240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AD076F6-7418-4260-BC54-78B88DB37E18}" type="slidenum">
              <a:rPr lang="da-DK" smtClean="0"/>
              <a:t>93</a:t>
            </a:fld>
            <a:endParaRPr lang="da-DK"/>
          </a:p>
        </p:txBody>
      </p:sp>
    </p:spTree>
    <p:extLst>
      <p:ext uri="{BB962C8B-B14F-4D97-AF65-F5344CB8AC3E}">
        <p14:creationId xmlns:p14="http://schemas.microsoft.com/office/powerpoint/2010/main" val="14744529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AD076F6-7418-4260-BC54-78B88DB37E18}" type="slidenum">
              <a:rPr lang="da-DK" smtClean="0"/>
              <a:t>94</a:t>
            </a:fld>
            <a:endParaRPr lang="da-DK"/>
          </a:p>
        </p:txBody>
      </p:sp>
    </p:spTree>
    <p:extLst>
      <p:ext uri="{BB962C8B-B14F-4D97-AF65-F5344CB8AC3E}">
        <p14:creationId xmlns:p14="http://schemas.microsoft.com/office/powerpoint/2010/main" val="308042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r>
              <a:rPr lang="da-DK" dirty="0"/>
              <a:t>Hvad kan i genkende fra jeres ledergruppe</a:t>
            </a:r>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D076F6-7418-4260-BC54-78B88DB37E18}"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89120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AD076F6-7418-4260-BC54-78B88DB37E18}" type="slidenum">
              <a:rPr lang="da-DK" smtClean="0">
                <a:solidFill>
                  <a:prstClr val="black"/>
                </a:solidFill>
              </a:rPr>
              <a:pPr/>
              <a:t>95</a:t>
            </a:fld>
            <a:endParaRPr lang="da-DK">
              <a:solidFill>
                <a:prstClr val="black"/>
              </a:solidFill>
            </a:endParaRPr>
          </a:p>
        </p:txBody>
      </p:sp>
    </p:spTree>
    <p:extLst>
      <p:ext uri="{BB962C8B-B14F-4D97-AF65-F5344CB8AC3E}">
        <p14:creationId xmlns:p14="http://schemas.microsoft.com/office/powerpoint/2010/main" val="41233891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Note til os: Start, stop, mere, mindre</a:t>
            </a:r>
          </a:p>
        </p:txBody>
      </p:sp>
      <p:sp>
        <p:nvSpPr>
          <p:cNvPr id="4" name="Pladsholder til slidenummer 3"/>
          <p:cNvSpPr>
            <a:spLocks noGrp="1"/>
          </p:cNvSpPr>
          <p:nvPr>
            <p:ph type="sldNum" sz="quarter" idx="10"/>
          </p:nvPr>
        </p:nvSpPr>
        <p:spPr/>
        <p:txBody>
          <a:bodyPr/>
          <a:lstStyle/>
          <a:p>
            <a:pPr>
              <a:defRPr/>
            </a:pPr>
            <a:fld id="{22BDC096-F253-42A8-AC31-4E41EDF9EB0E}" type="slidenum">
              <a:rPr lang="da-DK" smtClean="0"/>
              <a:pPr>
                <a:defRPr/>
              </a:pPr>
              <a:t>96</a:t>
            </a:fld>
            <a:endParaRPr lang="da-DK"/>
          </a:p>
        </p:txBody>
      </p:sp>
    </p:spTree>
    <p:extLst>
      <p:ext uri="{BB962C8B-B14F-4D97-AF65-F5344CB8AC3E}">
        <p14:creationId xmlns:p14="http://schemas.microsoft.com/office/powerpoint/2010/main" val="11080561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113AC16-F8DE-4A92-9B8E-0D0F2FD461BE}" type="slidenum">
              <a:rPr lang="da-DK" smtClean="0">
                <a:solidFill>
                  <a:prstClr val="black"/>
                </a:solidFill>
              </a:rPr>
              <a:pPr/>
              <a:t>97</a:t>
            </a:fld>
            <a:endParaRPr lang="da-DK">
              <a:solidFill>
                <a:prstClr val="black"/>
              </a:solidFill>
            </a:endParaRPr>
          </a:p>
        </p:txBody>
      </p:sp>
    </p:spTree>
    <p:extLst>
      <p:ext uri="{BB962C8B-B14F-4D97-AF65-F5344CB8AC3E}">
        <p14:creationId xmlns:p14="http://schemas.microsoft.com/office/powerpoint/2010/main" val="6602046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AD076F6-7418-4260-BC54-78B88DB37E18}" type="slidenum">
              <a:rPr lang="da-DK" smtClean="0"/>
              <a:t>98</a:t>
            </a:fld>
            <a:endParaRPr lang="da-DK"/>
          </a:p>
        </p:txBody>
      </p:sp>
    </p:spTree>
    <p:extLst>
      <p:ext uri="{BB962C8B-B14F-4D97-AF65-F5344CB8AC3E}">
        <p14:creationId xmlns:p14="http://schemas.microsoft.com/office/powerpoint/2010/main" val="15650671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99</a:t>
            </a:fld>
            <a:endParaRPr lang="da-DK"/>
          </a:p>
        </p:txBody>
      </p:sp>
    </p:spTree>
    <p:extLst>
      <p:ext uri="{BB962C8B-B14F-4D97-AF65-F5344CB8AC3E}">
        <p14:creationId xmlns:p14="http://schemas.microsoft.com/office/powerpoint/2010/main" val="1982529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14</a:t>
            </a:fld>
            <a:endParaRPr lang="da-DK"/>
          </a:p>
        </p:txBody>
      </p:sp>
    </p:spTree>
    <p:extLst>
      <p:ext uri="{BB962C8B-B14F-4D97-AF65-F5344CB8AC3E}">
        <p14:creationId xmlns:p14="http://schemas.microsoft.com/office/powerpoint/2010/main" val="4033148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Vigtigt at alle er på samme klokkeslæt</a:t>
            </a:r>
          </a:p>
          <a:p>
            <a:r>
              <a:rPr lang="da-DK" dirty="0"/>
              <a:t>En hver virksomhed</a:t>
            </a:r>
            <a:r>
              <a:rPr lang="da-DK" baseline="0" dirty="0"/>
              <a:t> bliver bombarderet med ting der sker i verden - </a:t>
            </a:r>
            <a:r>
              <a:rPr lang="da-DK" baseline="0" dirty="0" err="1"/>
              <a:t>megatrends</a:t>
            </a:r>
            <a:endParaRPr lang="da-DK" dirty="0"/>
          </a:p>
        </p:txBody>
      </p:sp>
      <p:sp>
        <p:nvSpPr>
          <p:cNvPr id="4" name="Pladsholder til diasnummer 3"/>
          <p:cNvSpPr>
            <a:spLocks noGrp="1"/>
          </p:cNvSpPr>
          <p:nvPr>
            <p:ph type="sldNum" sz="quarter" idx="10"/>
          </p:nvPr>
        </p:nvSpPr>
        <p:spPr/>
        <p:txBody>
          <a:bodyPr/>
          <a:lstStyle/>
          <a:p>
            <a:fld id="{7AD076F6-7418-4260-BC54-78B88DB37E18}" type="slidenum">
              <a:rPr lang="da-DK" smtClean="0"/>
              <a:t>15</a:t>
            </a:fld>
            <a:endParaRPr lang="da-DK"/>
          </a:p>
        </p:txBody>
      </p:sp>
    </p:spTree>
    <p:extLst>
      <p:ext uri="{BB962C8B-B14F-4D97-AF65-F5344CB8AC3E}">
        <p14:creationId xmlns:p14="http://schemas.microsoft.com/office/powerpoint/2010/main" val="903665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2" y="0"/>
            <a:ext cx="9144000" cy="3216100"/>
          </a:xfrm>
          <a:prstGeom prst="rect">
            <a:avLst/>
          </a:prstGeom>
        </p:spPr>
      </p:pic>
      <p:sp>
        <p:nvSpPr>
          <p:cNvPr id="15" name="Rectangle 8"/>
          <p:cNvSpPr>
            <a:spLocks noChangeArrowheads="1"/>
          </p:cNvSpPr>
          <p:nvPr userDrawn="1"/>
        </p:nvSpPr>
        <p:spPr bwMode="auto">
          <a:xfrm>
            <a:off x="1421" y="3047910"/>
            <a:ext cx="9144000" cy="2116127"/>
          </a:xfrm>
          <a:prstGeom prst="rect">
            <a:avLst/>
          </a:prstGeom>
          <a:solidFill>
            <a:schemeClr val="tx1">
              <a:lumMod val="85000"/>
              <a:lumOff val="15000"/>
            </a:schemeClr>
          </a:solidFill>
          <a:ln w="9525">
            <a:noFill/>
            <a:miter lim="800000"/>
            <a:headEnd/>
            <a:tailEnd/>
          </a:ln>
          <a:effectLst/>
        </p:spPr>
        <p:txBody>
          <a:bodyPr wrap="none" anchor="ctr"/>
          <a:lstStyle/>
          <a:p>
            <a:endParaRPr lang="da-DK">
              <a:solidFill>
                <a:srgbClr val="FF0000"/>
              </a:solidFill>
            </a:endParaRPr>
          </a:p>
        </p:txBody>
      </p:sp>
      <p:sp>
        <p:nvSpPr>
          <p:cNvPr id="11" name="Title 1"/>
          <p:cNvSpPr>
            <a:spLocks noGrp="1"/>
          </p:cNvSpPr>
          <p:nvPr>
            <p:ph type="ctrTitle"/>
          </p:nvPr>
        </p:nvSpPr>
        <p:spPr>
          <a:xfrm>
            <a:off x="395288" y="3211318"/>
            <a:ext cx="4173111" cy="1404000"/>
          </a:xfrm>
        </p:spPr>
        <p:txBody>
          <a:bodyPr lIns="180000" tIns="360000" rIns="180000">
            <a:normAutofit/>
          </a:bodyPr>
          <a:lstStyle>
            <a:lvl1pPr algn="l">
              <a:spcBef>
                <a:spcPts val="200"/>
              </a:spcBef>
              <a:spcAft>
                <a:spcPts val="200"/>
              </a:spcAft>
              <a:defRPr sz="2200" b="0">
                <a:solidFill>
                  <a:schemeClr val="bg1"/>
                </a:solidFill>
              </a:defRPr>
            </a:lvl1pPr>
          </a:lstStyle>
          <a:p>
            <a:r>
              <a:rPr lang="da-DK" dirty="0"/>
              <a:t>Klik for at redigere i master</a:t>
            </a:r>
          </a:p>
        </p:txBody>
      </p:sp>
      <p:sp>
        <p:nvSpPr>
          <p:cNvPr id="12" name="Subtitle 2"/>
          <p:cNvSpPr>
            <a:spLocks noGrp="1"/>
          </p:cNvSpPr>
          <p:nvPr>
            <p:ph type="subTitle" idx="1"/>
          </p:nvPr>
        </p:nvSpPr>
        <p:spPr>
          <a:xfrm>
            <a:off x="395288" y="4668106"/>
            <a:ext cx="4173111" cy="207900"/>
          </a:xfrm>
          <a:noFill/>
        </p:spPr>
        <p:txBody>
          <a:bodyPr lIns="180000" tIns="46800" rIns="90000" bIns="46800">
            <a:norm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
        <p:nvSpPr>
          <p:cNvPr id="18" name="Rektangel 17"/>
          <p:cNvSpPr/>
          <p:nvPr userDrawn="1"/>
        </p:nvSpPr>
        <p:spPr>
          <a:xfrm>
            <a:off x="1421" y="2845682"/>
            <a:ext cx="9144000" cy="230124"/>
          </a:xfrm>
          <a:prstGeom prst="rect">
            <a:avLst/>
          </a:prstGeom>
          <a:gradFill flip="none" rotWithShape="1">
            <a:gsLst>
              <a:gs pos="100000">
                <a:schemeClr val="accent1">
                  <a:alpha val="0"/>
                </a:schemeClr>
              </a:gs>
              <a:gs pos="40000">
                <a:schemeClr val="accent3"/>
              </a:gs>
              <a:gs pos="1111">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billede 4"/>
          <p:cNvSpPr>
            <a:spLocks noGrp="1"/>
          </p:cNvSpPr>
          <p:nvPr>
            <p:ph type="pic" sz="quarter" idx="15" hasCustomPrompt="1"/>
          </p:nvPr>
        </p:nvSpPr>
        <p:spPr>
          <a:xfrm>
            <a:off x="8041724" y="3723878"/>
            <a:ext cx="864096" cy="564620"/>
          </a:xfrm>
        </p:spPr>
        <p:txBody>
          <a:bodyPr anchor="b"/>
          <a:lstStyle>
            <a:lvl1pPr marL="0" indent="0">
              <a:buNone/>
              <a:defRPr sz="1200">
                <a:solidFill>
                  <a:schemeClr val="bg2"/>
                </a:solidFill>
              </a:defRPr>
            </a:lvl1pPr>
          </a:lstStyle>
          <a:p>
            <a:r>
              <a:rPr lang="da-DK" dirty="0"/>
              <a:t>Kundelogo</a:t>
            </a:r>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6767" y="4407801"/>
            <a:ext cx="1749054" cy="520132"/>
          </a:xfrm>
          <a:prstGeom prst="rect">
            <a:avLst/>
          </a:prstGeom>
        </p:spPr>
      </p:pic>
    </p:spTree>
    <p:extLst>
      <p:ext uri="{BB962C8B-B14F-4D97-AF65-F5344CB8AC3E}">
        <p14:creationId xmlns:p14="http://schemas.microsoft.com/office/powerpoint/2010/main" val="376448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a:xfrm>
            <a:off x="770400" y="353700"/>
            <a:ext cx="7599600" cy="675000"/>
          </a:xfrm>
        </p:spPr>
        <p:txBody>
          <a:bodyPr/>
          <a:lstStyle/>
          <a:p>
            <a:r>
              <a:rPr lang="en-US" dirty="0"/>
              <a:t>Click to edit Master title style</a:t>
            </a:r>
            <a:endParaRPr lang="da-DK" dirty="0"/>
          </a:p>
        </p:txBody>
      </p:sp>
      <p:sp>
        <p:nvSpPr>
          <p:cNvPr id="3" name="Content Placeholder 2"/>
          <p:cNvSpPr>
            <a:spLocks noGrp="1"/>
          </p:cNvSpPr>
          <p:nvPr>
            <p:ph idx="1" hasCustomPrompt="1"/>
          </p:nvPr>
        </p:nvSpPr>
        <p:spPr>
          <a:xfrm>
            <a:off x="756000" y="1220401"/>
            <a:ext cx="3673124" cy="3394472"/>
          </a:xfrm>
          <a:noFill/>
        </p:spPr>
        <p:txBody>
          <a:body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a:xfrm>
            <a:off x="4626000" y="102600"/>
            <a:ext cx="738000" cy="135000"/>
          </a:xfrm>
          <a:prstGeom prst="rect">
            <a:avLst/>
          </a:prstGeom>
        </p:spPr>
        <p:txBody>
          <a:bodyPr/>
          <a:lstStyle/>
          <a:p>
            <a:fld id="{16103321-A533-4F87-8840-D02202C65F07}" type="datetimeFigureOut">
              <a:rPr lang="da-DK" smtClean="0"/>
              <a:pPr/>
              <a:t>07-04-2022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FF3CFDD-2D56-4519-B779-BFFEF2995BE6}" type="slidenum">
              <a:rPr lang="da-DK" smtClean="0"/>
              <a:pPr/>
              <a:t>‹nr.›</a:t>
            </a:fld>
            <a:endParaRPr lang="da-DK"/>
          </a:p>
        </p:txBody>
      </p:sp>
      <p:grpSp>
        <p:nvGrpSpPr>
          <p:cNvPr id="7" name="Group 24"/>
          <p:cNvGrpSpPr>
            <a:grpSpLocks noChangeAspect="1"/>
          </p:cNvGrpSpPr>
          <p:nvPr userDrawn="1"/>
        </p:nvGrpSpPr>
        <p:grpSpPr bwMode="auto">
          <a:xfrm>
            <a:off x="4641852" y="4789885"/>
            <a:ext cx="565787" cy="250031"/>
            <a:chOff x="2744" y="3974"/>
            <a:chExt cx="326" cy="192"/>
          </a:xfrm>
        </p:grpSpPr>
        <p:sp>
          <p:nvSpPr>
            <p:cNvPr id="8" name="AutoShape 19"/>
            <p:cNvSpPr>
              <a:spLocks noChangeAspect="1" noChangeArrowheads="1" noTextEdit="1"/>
            </p:cNvSpPr>
            <p:nvPr userDrawn="1"/>
          </p:nvSpPr>
          <p:spPr bwMode="auto">
            <a:xfrm>
              <a:off x="2744" y="3974"/>
              <a:ext cx="326" cy="192"/>
            </a:xfrm>
            <a:prstGeom prst="rect">
              <a:avLst/>
            </a:prstGeom>
            <a:noFill/>
            <a:ln w="9525">
              <a:noFill/>
              <a:miter lim="800000"/>
              <a:headEnd/>
              <a:tailEnd/>
            </a:ln>
          </p:spPr>
          <p:txBody>
            <a:bodyPr/>
            <a:lstStyle/>
            <a:p>
              <a:endParaRPr lang="da-DK"/>
            </a:p>
          </p:txBody>
        </p:sp>
        <p:sp>
          <p:nvSpPr>
            <p:cNvPr id="9" name="Freeform 21"/>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10" name="Freeform 22"/>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11" name="Freeform 23"/>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
        <p:nvSpPr>
          <p:cNvPr id="14" name="Content Placeholder 13"/>
          <p:cNvSpPr>
            <a:spLocks noGrp="1"/>
          </p:cNvSpPr>
          <p:nvPr>
            <p:ph sz="quarter" idx="13" hasCustomPrompt="1"/>
          </p:nvPr>
        </p:nvSpPr>
        <p:spPr>
          <a:xfrm>
            <a:off x="4698000" y="1220400"/>
            <a:ext cx="3672000" cy="3393900"/>
          </a:xfrm>
          <a:noFill/>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88951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Bille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6055"/>
          <a:stretch/>
        </p:blipFill>
        <p:spPr>
          <a:xfrm>
            <a:off x="4716017" y="1755741"/>
            <a:ext cx="4335519" cy="2303134"/>
          </a:xfrm>
          <a:prstGeom prst="rect">
            <a:avLst/>
          </a:prstGeom>
        </p:spPr>
      </p:pic>
      <p:sp>
        <p:nvSpPr>
          <p:cNvPr id="7" name="Rectangle 8"/>
          <p:cNvSpPr>
            <a:spLocks noChangeArrowheads="1"/>
          </p:cNvSpPr>
          <p:nvPr userDrawn="1"/>
        </p:nvSpPr>
        <p:spPr bwMode="auto">
          <a:xfrm>
            <a:off x="88901" y="1762159"/>
            <a:ext cx="4479925" cy="2296715"/>
          </a:xfrm>
          <a:prstGeom prst="rect">
            <a:avLst/>
          </a:prstGeom>
          <a:solidFill>
            <a:schemeClr val="accent1"/>
          </a:solidFill>
          <a:ln w="9525">
            <a:noFill/>
            <a:miter lim="800000"/>
            <a:headEnd/>
            <a:tailEnd/>
          </a:ln>
          <a:effectLst/>
        </p:spPr>
        <p:txBody>
          <a:bodyPr wrap="none" anchor="ctr"/>
          <a:lstStyle/>
          <a:p>
            <a:endParaRPr lang="da-DK" sz="1350" dirty="0"/>
          </a:p>
        </p:txBody>
      </p:sp>
      <p:sp>
        <p:nvSpPr>
          <p:cNvPr id="4" name="Date Placeholder 3"/>
          <p:cNvSpPr>
            <a:spLocks noGrp="1"/>
          </p:cNvSpPr>
          <p:nvPr>
            <p:ph type="dt" sz="half" idx="10"/>
          </p:nvPr>
        </p:nvSpPr>
        <p:spPr>
          <a:xfrm>
            <a:off x="4713090" y="4857300"/>
            <a:ext cx="738000" cy="135000"/>
          </a:xfrm>
        </p:spPr>
        <p:txBody>
          <a:bodyPr/>
          <a:lstStyle/>
          <a:p>
            <a:fld id="{17E5FE0D-8F48-4B75-A0DE-D19D702E34B7}" type="datetime1">
              <a:rPr lang="da-DK" smtClean="0"/>
              <a:t>07-04-2022</a:t>
            </a:fld>
            <a:endParaRPr lang="da-DK" dirty="0"/>
          </a:p>
        </p:txBody>
      </p:sp>
      <p:sp>
        <p:nvSpPr>
          <p:cNvPr id="5" name="Footer Placeholder 4"/>
          <p:cNvSpPr>
            <a:spLocks noGrp="1"/>
          </p:cNvSpPr>
          <p:nvPr>
            <p:ph type="ftr" sz="quarter" idx="11"/>
          </p:nvPr>
        </p:nvSpPr>
        <p:spPr>
          <a:xfrm>
            <a:off x="5465490" y="4857300"/>
            <a:ext cx="2995200" cy="135000"/>
          </a:xfrm>
        </p:spPr>
        <p:txBody>
          <a:bodyPr/>
          <a:lstStyle/>
          <a:p>
            <a:endParaRPr lang="da-DK" dirty="0"/>
          </a:p>
        </p:txBody>
      </p:sp>
      <p:sp>
        <p:nvSpPr>
          <p:cNvPr id="10" name="Rectangle 5"/>
          <p:cNvSpPr>
            <a:spLocks noChangeArrowheads="1"/>
          </p:cNvSpPr>
          <p:nvPr userDrawn="1"/>
        </p:nvSpPr>
        <p:spPr bwMode="auto">
          <a:xfrm>
            <a:off x="4716016" y="1755740"/>
            <a:ext cx="1644650" cy="2297700"/>
          </a:xfrm>
          <a:prstGeom prst="rect">
            <a:avLst/>
          </a:prstGeom>
          <a:solidFill>
            <a:schemeClr val="accent1">
              <a:alpha val="50000"/>
            </a:schemeClr>
          </a:solidFill>
          <a:ln w="9525">
            <a:noFill/>
            <a:miter lim="800000"/>
            <a:headEnd/>
            <a:tailEnd/>
          </a:ln>
          <a:effectLst/>
        </p:spPr>
        <p:txBody>
          <a:bodyPr wrap="none" anchor="ctr"/>
          <a:lstStyle/>
          <a:p>
            <a:endParaRPr lang="da-DK" sz="1350" dirty="0"/>
          </a:p>
        </p:txBody>
      </p:sp>
      <p:sp>
        <p:nvSpPr>
          <p:cNvPr id="11" name="Title 1"/>
          <p:cNvSpPr>
            <a:spLocks noGrp="1"/>
          </p:cNvSpPr>
          <p:nvPr>
            <p:ph type="ctrTitle"/>
          </p:nvPr>
        </p:nvSpPr>
        <p:spPr>
          <a:xfrm>
            <a:off x="90000" y="2357100"/>
            <a:ext cx="4478400" cy="1404000"/>
          </a:xfrm>
        </p:spPr>
        <p:txBody>
          <a:bodyPr lIns="180000" tIns="360000" rIns="180000">
            <a:normAutofit/>
          </a:bodyPr>
          <a:lstStyle>
            <a:lvl1pPr algn="l">
              <a:defRPr sz="1650" b="1">
                <a:solidFill>
                  <a:schemeClr val="bg1"/>
                </a:solidFill>
              </a:defRPr>
            </a:lvl1pPr>
          </a:lstStyle>
          <a:p>
            <a:r>
              <a:rPr lang="da-DK" dirty="0"/>
              <a:t>Klik for at redigere titeltypografi i masteren</a:t>
            </a:r>
          </a:p>
        </p:txBody>
      </p:sp>
      <p:sp>
        <p:nvSpPr>
          <p:cNvPr id="12" name="Subtitle 2"/>
          <p:cNvSpPr>
            <a:spLocks noGrp="1"/>
          </p:cNvSpPr>
          <p:nvPr>
            <p:ph type="subTitle" idx="1"/>
          </p:nvPr>
        </p:nvSpPr>
        <p:spPr>
          <a:xfrm>
            <a:off x="90000" y="3813888"/>
            <a:ext cx="4478400" cy="207900"/>
          </a:xfrm>
          <a:noFill/>
        </p:spPr>
        <p:txBody>
          <a:bodyPr lIns="180000" tIns="46800" rIns="90000" bIns="46800">
            <a:normAutofit/>
          </a:bodyPr>
          <a:lstStyle>
            <a:lvl1pPr marL="0" indent="0" algn="l">
              <a:buNone/>
              <a:defRPr sz="9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a-DK" dirty="0"/>
              <a:t>Klik for at redigere undertiteltypografien i masteren</a:t>
            </a:r>
          </a:p>
        </p:txBody>
      </p:sp>
      <p:pic>
        <p:nvPicPr>
          <p:cNvPr id="13" name="Bille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2081" y="516958"/>
            <a:ext cx="2198558" cy="920666"/>
          </a:xfrm>
          <a:prstGeom prst="rect">
            <a:avLst/>
          </a:prstGeom>
        </p:spPr>
      </p:pic>
    </p:spTree>
    <p:extLst>
      <p:ext uri="{BB962C8B-B14F-4D97-AF65-F5344CB8AC3E}">
        <p14:creationId xmlns:p14="http://schemas.microsoft.com/office/powerpoint/2010/main" val="2041797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6075940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pic>
        <p:nvPicPr>
          <p:cNvPr id="14" name="Billed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2241" r="1641"/>
          <a:stretch/>
        </p:blipFill>
        <p:spPr>
          <a:xfrm flipH="1">
            <a:off x="4716015" y="1761660"/>
            <a:ext cx="4342257" cy="2296715"/>
          </a:xfrm>
          <a:prstGeom prst="rect">
            <a:avLst/>
          </a:prstGeom>
        </p:spPr>
      </p:pic>
      <p:sp>
        <p:nvSpPr>
          <p:cNvPr id="7" name="Rectangle 8"/>
          <p:cNvSpPr>
            <a:spLocks noChangeArrowheads="1"/>
          </p:cNvSpPr>
          <p:nvPr userDrawn="1"/>
        </p:nvSpPr>
        <p:spPr bwMode="auto">
          <a:xfrm>
            <a:off x="88901" y="1762159"/>
            <a:ext cx="4479925" cy="2296715"/>
          </a:xfrm>
          <a:prstGeom prst="rect">
            <a:avLst/>
          </a:prstGeom>
          <a:solidFill>
            <a:schemeClr val="accent1"/>
          </a:solidFill>
          <a:ln w="9525">
            <a:noFill/>
            <a:miter lim="800000"/>
            <a:headEnd/>
            <a:tailEnd/>
          </a:ln>
          <a:effectLst/>
        </p:spPr>
        <p:txBody>
          <a:bodyPr wrap="none" anchor="ctr"/>
          <a:lstStyle/>
          <a:p>
            <a:endParaRPr lang="da-DK" sz="1350"/>
          </a:p>
        </p:txBody>
      </p:sp>
      <p:sp>
        <p:nvSpPr>
          <p:cNvPr id="4" name="Date Placeholder 3"/>
          <p:cNvSpPr>
            <a:spLocks noGrp="1"/>
          </p:cNvSpPr>
          <p:nvPr>
            <p:ph type="dt" sz="half" idx="10"/>
          </p:nvPr>
        </p:nvSpPr>
        <p:spPr>
          <a:xfrm>
            <a:off x="4713090" y="4857300"/>
            <a:ext cx="738000" cy="135000"/>
          </a:xfrm>
        </p:spPr>
        <p:txBody>
          <a:bodyPr/>
          <a:lstStyle/>
          <a:p>
            <a:fld id="{16103321-A533-4F87-8840-D02202C65F07}" type="datetimeFigureOut">
              <a:rPr lang="da-DK" smtClean="0"/>
              <a:pPr/>
              <a:t>07-04-2022</a:t>
            </a:fld>
            <a:endParaRPr lang="da-DK" dirty="0"/>
          </a:p>
        </p:txBody>
      </p:sp>
      <p:sp>
        <p:nvSpPr>
          <p:cNvPr id="5" name="Footer Placeholder 4"/>
          <p:cNvSpPr>
            <a:spLocks noGrp="1"/>
          </p:cNvSpPr>
          <p:nvPr>
            <p:ph type="ftr" sz="quarter" idx="11"/>
          </p:nvPr>
        </p:nvSpPr>
        <p:spPr>
          <a:xfrm>
            <a:off x="5465490" y="4857300"/>
            <a:ext cx="2995200" cy="135000"/>
          </a:xfrm>
        </p:spPr>
        <p:txBody>
          <a:bodyPr/>
          <a:lstStyle/>
          <a:p>
            <a:endParaRPr lang="da-DK" dirty="0"/>
          </a:p>
        </p:txBody>
      </p:sp>
      <p:sp>
        <p:nvSpPr>
          <p:cNvPr id="10" name="Rectangle 5"/>
          <p:cNvSpPr>
            <a:spLocks noChangeArrowheads="1"/>
          </p:cNvSpPr>
          <p:nvPr userDrawn="1"/>
        </p:nvSpPr>
        <p:spPr bwMode="auto">
          <a:xfrm>
            <a:off x="4716016" y="1755740"/>
            <a:ext cx="1644650" cy="2297700"/>
          </a:xfrm>
          <a:prstGeom prst="rect">
            <a:avLst/>
          </a:prstGeom>
          <a:solidFill>
            <a:schemeClr val="accent1">
              <a:alpha val="50000"/>
            </a:schemeClr>
          </a:solidFill>
          <a:ln w="9525">
            <a:noFill/>
            <a:miter lim="800000"/>
            <a:headEnd/>
            <a:tailEnd/>
          </a:ln>
          <a:effectLst/>
        </p:spPr>
        <p:txBody>
          <a:bodyPr wrap="none" anchor="ctr"/>
          <a:lstStyle/>
          <a:p>
            <a:endParaRPr lang="da-DK" sz="1350"/>
          </a:p>
        </p:txBody>
      </p:sp>
      <p:sp>
        <p:nvSpPr>
          <p:cNvPr id="11" name="Title 1"/>
          <p:cNvSpPr>
            <a:spLocks noGrp="1"/>
          </p:cNvSpPr>
          <p:nvPr>
            <p:ph type="ctrTitle"/>
          </p:nvPr>
        </p:nvSpPr>
        <p:spPr>
          <a:xfrm>
            <a:off x="90000" y="2357100"/>
            <a:ext cx="4478400" cy="1404000"/>
          </a:xfrm>
        </p:spPr>
        <p:txBody>
          <a:bodyPr lIns="180000" tIns="360000" rIns="180000">
            <a:normAutofit/>
          </a:bodyPr>
          <a:lstStyle>
            <a:lvl1pPr algn="l">
              <a:defRPr sz="1650" b="1">
                <a:solidFill>
                  <a:schemeClr val="bg1"/>
                </a:solidFill>
              </a:defRPr>
            </a:lvl1pPr>
          </a:lstStyle>
          <a:p>
            <a:r>
              <a:rPr lang="da-DK"/>
              <a:t>Klik for at redigere i master</a:t>
            </a:r>
            <a:endParaRPr lang="da-DK" dirty="0"/>
          </a:p>
        </p:txBody>
      </p:sp>
      <p:sp>
        <p:nvSpPr>
          <p:cNvPr id="12" name="Subtitle 2"/>
          <p:cNvSpPr>
            <a:spLocks noGrp="1"/>
          </p:cNvSpPr>
          <p:nvPr>
            <p:ph type="subTitle" idx="1"/>
          </p:nvPr>
        </p:nvSpPr>
        <p:spPr>
          <a:xfrm>
            <a:off x="90000" y="3813888"/>
            <a:ext cx="4478400" cy="207900"/>
          </a:xfrm>
          <a:noFill/>
        </p:spPr>
        <p:txBody>
          <a:bodyPr lIns="180000" tIns="46800" rIns="90000" bIns="46800">
            <a:normAutofit/>
          </a:bodyPr>
          <a:lstStyle>
            <a:lvl1pPr marL="0" indent="0" algn="l">
              <a:buNone/>
              <a:defRPr sz="9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a-DK"/>
              <a:t>Klik for at redigere i master</a:t>
            </a:r>
            <a:endParaRPr lang="da-DK" dirty="0"/>
          </a:p>
        </p:txBody>
      </p:sp>
      <p:pic>
        <p:nvPicPr>
          <p:cNvPr id="13" name="Bille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2081" y="516958"/>
            <a:ext cx="2198558" cy="920666"/>
          </a:xfrm>
          <a:prstGeom prst="rect">
            <a:avLst/>
          </a:prstGeom>
        </p:spPr>
      </p:pic>
    </p:spTree>
    <p:extLst>
      <p:ext uri="{BB962C8B-B14F-4D97-AF65-F5344CB8AC3E}">
        <p14:creationId xmlns:p14="http://schemas.microsoft.com/office/powerpoint/2010/main" val="898445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4" name="Date Placeholder 3"/>
          <p:cNvSpPr>
            <a:spLocks noGrp="1"/>
          </p:cNvSpPr>
          <p:nvPr>
            <p:ph type="dt" sz="half" idx="10"/>
          </p:nvPr>
        </p:nvSpPr>
        <p:spPr/>
        <p:txBody>
          <a:bodyPr/>
          <a:lstStyle/>
          <a:p>
            <a:fld id="{16103321-A533-4F87-8840-D02202C65F07}" type="datetimeFigureOut">
              <a:rPr lang="da-DK" smtClean="0"/>
              <a:pPr/>
              <a:t>07-04-2022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FF3CFDD-2D56-4519-B779-BFFEF2995BE6}" type="slidenum">
              <a:rPr lang="da-DK" smtClean="0"/>
              <a:pPr/>
              <a:t>‹nr.›</a:t>
            </a:fld>
            <a:endParaRPr lang="da-DK"/>
          </a:p>
        </p:txBody>
      </p:sp>
      <p:grpSp>
        <p:nvGrpSpPr>
          <p:cNvPr id="7" name="Group 24"/>
          <p:cNvGrpSpPr>
            <a:grpSpLocks noChangeAspect="1"/>
          </p:cNvGrpSpPr>
          <p:nvPr userDrawn="1"/>
        </p:nvGrpSpPr>
        <p:grpSpPr bwMode="auto">
          <a:xfrm>
            <a:off x="4641852" y="4789885"/>
            <a:ext cx="565787" cy="250031"/>
            <a:chOff x="2744" y="3974"/>
            <a:chExt cx="326" cy="192"/>
          </a:xfrm>
        </p:grpSpPr>
        <p:sp>
          <p:nvSpPr>
            <p:cNvPr id="8" name="AutoShape 19"/>
            <p:cNvSpPr>
              <a:spLocks noChangeAspect="1" noChangeArrowheads="1" noTextEdit="1"/>
            </p:cNvSpPr>
            <p:nvPr userDrawn="1"/>
          </p:nvSpPr>
          <p:spPr bwMode="auto">
            <a:xfrm>
              <a:off x="2744" y="3974"/>
              <a:ext cx="326" cy="192"/>
            </a:xfrm>
            <a:prstGeom prst="rect">
              <a:avLst/>
            </a:prstGeom>
            <a:noFill/>
            <a:ln w="9525">
              <a:noFill/>
              <a:miter lim="800000"/>
              <a:headEnd/>
              <a:tailEnd/>
            </a:ln>
          </p:spPr>
          <p:txBody>
            <a:bodyPr/>
            <a:lstStyle/>
            <a:p>
              <a:endParaRPr lang="da-DK" sz="1350"/>
            </a:p>
          </p:txBody>
        </p:sp>
        <p:sp>
          <p:nvSpPr>
            <p:cNvPr id="9" name="Freeform 21"/>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sz="1350"/>
            </a:p>
          </p:txBody>
        </p:sp>
        <p:sp>
          <p:nvSpPr>
            <p:cNvPr id="10" name="Freeform 22"/>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sz="1350"/>
            </a:p>
          </p:txBody>
        </p:sp>
        <p:sp>
          <p:nvSpPr>
            <p:cNvPr id="11" name="Freeform 23"/>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sz="1350"/>
            </a:p>
          </p:txBody>
        </p:sp>
      </p:grpSp>
      <p:sp>
        <p:nvSpPr>
          <p:cNvPr id="12" name="Content Placeholder 2"/>
          <p:cNvSpPr>
            <a:spLocks noGrp="1"/>
          </p:cNvSpPr>
          <p:nvPr>
            <p:ph idx="13" hasCustomPrompt="1"/>
          </p:nvPr>
        </p:nvSpPr>
        <p:spPr>
          <a:xfrm>
            <a:off x="2879901" y="1220401"/>
            <a:ext cx="3673124" cy="3394472"/>
          </a:xfrm>
          <a:noFill/>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92019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1 spalte i fuld bredde">
    <p:spTree>
      <p:nvGrpSpPr>
        <p:cNvPr id="1" name=""/>
        <p:cNvGrpSpPr/>
        <p:nvPr/>
      </p:nvGrpSpPr>
      <p:grpSpPr>
        <a:xfrm>
          <a:off x="0" y="0"/>
          <a:ext cx="0" cy="0"/>
          <a:chOff x="0" y="0"/>
          <a:chExt cx="0" cy="0"/>
        </a:xfrm>
      </p:grpSpPr>
      <p:sp>
        <p:nvSpPr>
          <p:cNvPr id="2" name="Title 1"/>
          <p:cNvSpPr>
            <a:spLocks noGrp="1"/>
          </p:cNvSpPr>
          <p:nvPr>
            <p:ph type="title"/>
          </p:nvPr>
        </p:nvSpPr>
        <p:spPr>
          <a:xfrm>
            <a:off x="395289" y="353700"/>
            <a:ext cx="8341096" cy="675000"/>
          </a:xfrm>
        </p:spPr>
        <p:txBody>
          <a:bodyPr/>
          <a:lstStyle/>
          <a:p>
            <a:r>
              <a:rPr lang="da-DK"/>
              <a:t>Klik for at redigere titeltypografien i masteren</a:t>
            </a:r>
          </a:p>
        </p:txBody>
      </p:sp>
      <p:sp>
        <p:nvSpPr>
          <p:cNvPr id="3" name="Content Placeholder 2"/>
          <p:cNvSpPr>
            <a:spLocks noGrp="1"/>
          </p:cNvSpPr>
          <p:nvPr>
            <p:ph idx="1"/>
          </p:nvPr>
        </p:nvSpPr>
        <p:spPr>
          <a:xfrm>
            <a:off x="395288" y="915566"/>
            <a:ext cx="8341095" cy="3384376"/>
          </a:xfrm>
          <a:noFill/>
        </p:spPr>
        <p:txBody>
          <a:bodyPr/>
          <a:lstStyle>
            <a:lvl1pPr marL="0" indent="0">
              <a:spcBef>
                <a:spcPts val="200"/>
              </a:spcBef>
              <a:spcAft>
                <a:spcPts val="200"/>
              </a:spcAft>
              <a:buNone/>
              <a:defRPr sz="1800"/>
            </a:lvl1pPr>
            <a:lvl2pPr>
              <a:spcBef>
                <a:spcPts val="300"/>
              </a:spcBef>
              <a:spcAft>
                <a:spcPts val="600"/>
              </a:spcAft>
              <a:defRPr sz="1600"/>
            </a:lvl2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grpSp>
        <p:nvGrpSpPr>
          <p:cNvPr id="17" name="Group 24"/>
          <p:cNvGrpSpPr>
            <a:grpSpLocks noChangeAspect="1"/>
          </p:cNvGrpSpPr>
          <p:nvPr userDrawn="1"/>
        </p:nvGrpSpPr>
        <p:grpSpPr bwMode="auto">
          <a:xfrm>
            <a:off x="8460432" y="4718612"/>
            <a:ext cx="565787" cy="333374"/>
            <a:chOff x="2744" y="3974"/>
            <a:chExt cx="326" cy="192"/>
          </a:xfrm>
        </p:grpSpPr>
        <p:sp>
          <p:nvSpPr>
            <p:cNvPr id="18" name="AutoShape 19"/>
            <p:cNvSpPr>
              <a:spLocks noChangeAspect="1" noChangeArrowheads="1" noTextEdit="1"/>
            </p:cNvSpPr>
            <p:nvPr userDrawn="1"/>
          </p:nvSpPr>
          <p:spPr bwMode="auto">
            <a:xfrm>
              <a:off x="2744" y="3974"/>
              <a:ext cx="326" cy="192"/>
            </a:xfrm>
            <a:prstGeom prst="rect">
              <a:avLst/>
            </a:prstGeom>
            <a:noFill/>
            <a:ln w="9525">
              <a:noFill/>
              <a:miter lim="800000"/>
              <a:headEnd/>
              <a:tailEnd/>
            </a:ln>
          </p:spPr>
          <p:txBody>
            <a:bodyPr/>
            <a:lstStyle/>
            <a:p>
              <a:endParaRPr lang="da-DK"/>
            </a:p>
          </p:txBody>
        </p:sp>
        <p:sp>
          <p:nvSpPr>
            <p:cNvPr id="19" name="Freeform 21"/>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20" name="Freeform 22"/>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21" name="Freeform 23"/>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
        <p:nvSpPr>
          <p:cNvPr id="13"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r>
              <a:rPr lang="da-DK"/>
              <a:t>Side #</a:t>
            </a:r>
          </a:p>
        </p:txBody>
      </p:sp>
      <p:sp>
        <p:nvSpPr>
          <p:cNvPr id="14" name="Slide Number Placeholder 5"/>
          <p:cNvSpPr>
            <a:spLocks noGrp="1"/>
          </p:cNvSpPr>
          <p:nvPr>
            <p:ph type="sldNum" sz="quarter" idx="4"/>
          </p:nvPr>
        </p:nvSpPr>
        <p:spPr>
          <a:xfrm>
            <a:off x="3347864" y="4776713"/>
            <a:ext cx="2520280" cy="315317"/>
          </a:xfrm>
          <a:prstGeom prst="rect">
            <a:avLst/>
          </a:prstGeom>
        </p:spPr>
        <p:txBody>
          <a:bodyPr/>
          <a:lstStyle>
            <a:lvl1pPr algn="ctr">
              <a:defRPr sz="900"/>
            </a:lvl1pPr>
          </a:lstStyle>
          <a:p>
            <a:fld id="{BFF3CFDD-2D56-4519-B779-BFFEF2995BE6}" type="slidenum">
              <a:rPr lang="da-DK" smtClean="0"/>
              <a:pPr/>
              <a:t>‹nr.›</a:t>
            </a:fld>
            <a:endParaRPr lang="da-DK"/>
          </a:p>
        </p:txBody>
      </p:sp>
    </p:spTree>
    <p:extLst>
      <p:ext uri="{BB962C8B-B14F-4D97-AF65-F5344CB8AC3E}">
        <p14:creationId xmlns:p14="http://schemas.microsoft.com/office/powerpoint/2010/main" val="2193646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1 spalte i fuld bredde">
    <p:spTree>
      <p:nvGrpSpPr>
        <p:cNvPr id="1" name=""/>
        <p:cNvGrpSpPr/>
        <p:nvPr/>
      </p:nvGrpSpPr>
      <p:grpSpPr>
        <a:xfrm>
          <a:off x="0" y="0"/>
          <a:ext cx="0" cy="0"/>
          <a:chOff x="0" y="0"/>
          <a:chExt cx="0" cy="0"/>
        </a:xfrm>
      </p:grpSpPr>
      <p:sp>
        <p:nvSpPr>
          <p:cNvPr id="2" name="Title 1"/>
          <p:cNvSpPr>
            <a:spLocks noGrp="1"/>
          </p:cNvSpPr>
          <p:nvPr>
            <p:ph type="title"/>
          </p:nvPr>
        </p:nvSpPr>
        <p:spPr>
          <a:xfrm>
            <a:off x="395289" y="353700"/>
            <a:ext cx="8341096" cy="675000"/>
          </a:xfrm>
        </p:spPr>
        <p:txBody>
          <a:bodyPr/>
          <a:lstStyle/>
          <a:p>
            <a:r>
              <a:rPr lang="da-DK"/>
              <a:t>Klik for at redigere i master</a:t>
            </a:r>
            <a:endParaRPr lang="da-DK" dirty="0"/>
          </a:p>
        </p:txBody>
      </p:sp>
      <p:sp>
        <p:nvSpPr>
          <p:cNvPr id="3" name="Content Placeholder 2"/>
          <p:cNvSpPr>
            <a:spLocks noGrp="1"/>
          </p:cNvSpPr>
          <p:nvPr>
            <p:ph idx="1"/>
          </p:nvPr>
        </p:nvSpPr>
        <p:spPr>
          <a:xfrm>
            <a:off x="395290" y="1203325"/>
            <a:ext cx="8341095" cy="3411548"/>
          </a:xfrm>
          <a:noFill/>
        </p:spPr>
        <p:txBody>
          <a:bodyPr/>
          <a:lstStyle>
            <a:lvl1pPr marL="0" indent="0">
              <a:spcBef>
                <a:spcPts val="0"/>
              </a:spcBef>
              <a:spcAft>
                <a:spcPts val="0"/>
              </a:spcAft>
              <a:buNone/>
              <a:defRPr sz="1800"/>
            </a:lvl1pPr>
            <a:lvl2pPr>
              <a:spcBef>
                <a:spcPts val="300"/>
              </a:spcBef>
              <a:spcAft>
                <a:spcPts val="600"/>
              </a:spcAft>
              <a:defRPr sz="1600"/>
            </a:lvl2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grpSp>
        <p:nvGrpSpPr>
          <p:cNvPr id="17" name="Group 24"/>
          <p:cNvGrpSpPr>
            <a:grpSpLocks noChangeAspect="1"/>
          </p:cNvGrpSpPr>
          <p:nvPr userDrawn="1"/>
        </p:nvGrpSpPr>
        <p:grpSpPr bwMode="auto">
          <a:xfrm>
            <a:off x="8460434" y="4718613"/>
            <a:ext cx="565787" cy="333374"/>
            <a:chOff x="2744" y="3974"/>
            <a:chExt cx="326" cy="192"/>
          </a:xfrm>
        </p:grpSpPr>
        <p:sp>
          <p:nvSpPr>
            <p:cNvPr id="18" name="AutoShape 19"/>
            <p:cNvSpPr>
              <a:spLocks noChangeAspect="1" noChangeArrowheads="1" noTextEdit="1"/>
            </p:cNvSpPr>
            <p:nvPr userDrawn="1"/>
          </p:nvSpPr>
          <p:spPr bwMode="auto">
            <a:xfrm>
              <a:off x="2744" y="3974"/>
              <a:ext cx="326" cy="192"/>
            </a:xfrm>
            <a:prstGeom prst="rect">
              <a:avLst/>
            </a:prstGeom>
            <a:noFill/>
            <a:ln w="9525">
              <a:noFill/>
              <a:miter lim="800000"/>
              <a:headEnd/>
              <a:tailEnd/>
            </a:ln>
          </p:spPr>
          <p:txBody>
            <a:bodyPr/>
            <a:lstStyle/>
            <a:p>
              <a:endParaRPr lang="da-DK">
                <a:solidFill>
                  <a:srgbClr val="000000"/>
                </a:solidFill>
              </a:endParaRPr>
            </a:p>
          </p:txBody>
        </p:sp>
        <p:sp>
          <p:nvSpPr>
            <p:cNvPr id="19" name="Freeform 21"/>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solidFill>
                  <a:srgbClr val="000000"/>
                </a:solidFill>
              </a:endParaRPr>
            </a:p>
          </p:txBody>
        </p:sp>
        <p:sp>
          <p:nvSpPr>
            <p:cNvPr id="20" name="Freeform 22"/>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solidFill>
                  <a:srgbClr val="000000"/>
                </a:solidFill>
              </a:endParaRPr>
            </a:p>
          </p:txBody>
        </p:sp>
        <p:sp>
          <p:nvSpPr>
            <p:cNvPr id="21" name="Freeform 23"/>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solidFill>
                  <a:srgbClr val="000000"/>
                </a:solidFill>
              </a:endParaRPr>
            </a:p>
          </p:txBody>
        </p:sp>
      </p:grpSp>
      <p:sp>
        <p:nvSpPr>
          <p:cNvPr id="13"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solidFill>
                <a:srgbClr val="000000"/>
              </a:solidFill>
            </a:endParaRPr>
          </a:p>
        </p:txBody>
      </p:sp>
      <p:sp>
        <p:nvSpPr>
          <p:cNvPr id="14" name="Slide Number Placeholder 5"/>
          <p:cNvSpPr>
            <a:spLocks noGrp="1"/>
          </p:cNvSpPr>
          <p:nvPr>
            <p:ph type="sldNum" sz="quarter" idx="4"/>
          </p:nvPr>
        </p:nvSpPr>
        <p:spPr>
          <a:xfrm>
            <a:off x="3347864" y="4776714"/>
            <a:ext cx="2520280" cy="315317"/>
          </a:xfrm>
          <a:prstGeom prst="rect">
            <a:avLst/>
          </a:prstGeom>
        </p:spPr>
        <p:txBody>
          <a:bodyPr/>
          <a:lstStyle>
            <a:lvl1pPr algn="ctr">
              <a:defRPr sz="900"/>
            </a:lvl1pPr>
          </a:lstStyle>
          <a:p>
            <a:fld id="{BFF3CFDD-2D56-4519-B779-BFFEF2995BE6}" type="slidenum">
              <a:rPr lang="da-DK" smtClean="0">
                <a:solidFill>
                  <a:srgbClr val="000000"/>
                </a:solidFill>
              </a:rPr>
              <a:pPr/>
              <a:t>‹nr.›</a:t>
            </a:fld>
            <a:endParaRPr lang="da-DK" dirty="0">
              <a:solidFill>
                <a:srgbClr val="000000"/>
              </a:solidFill>
            </a:endParaRPr>
          </a:p>
        </p:txBody>
      </p:sp>
    </p:spTree>
    <p:extLst>
      <p:ext uri="{BB962C8B-B14F-4D97-AF65-F5344CB8AC3E}">
        <p14:creationId xmlns:p14="http://schemas.microsoft.com/office/powerpoint/2010/main" val="226133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2" y="-20538"/>
            <a:ext cx="9155302" cy="3169028"/>
          </a:xfrm>
          <a:prstGeom prst="rect">
            <a:avLst/>
          </a:prstGeom>
        </p:spPr>
      </p:pic>
      <p:sp>
        <p:nvSpPr>
          <p:cNvPr id="15" name="Rectangle 8"/>
          <p:cNvSpPr>
            <a:spLocks noChangeArrowheads="1"/>
          </p:cNvSpPr>
          <p:nvPr userDrawn="1"/>
        </p:nvSpPr>
        <p:spPr bwMode="auto">
          <a:xfrm>
            <a:off x="1421" y="3047910"/>
            <a:ext cx="9144000" cy="2116127"/>
          </a:xfrm>
          <a:prstGeom prst="rect">
            <a:avLst/>
          </a:prstGeom>
          <a:solidFill>
            <a:schemeClr val="tx1">
              <a:lumMod val="85000"/>
              <a:lumOff val="15000"/>
            </a:schemeClr>
          </a:solidFill>
          <a:ln w="9525">
            <a:noFill/>
            <a:miter lim="800000"/>
            <a:headEnd/>
            <a:tailEnd/>
          </a:ln>
          <a:effectLst/>
        </p:spPr>
        <p:txBody>
          <a:bodyPr wrap="none" anchor="ctr"/>
          <a:lstStyle/>
          <a:p>
            <a:endParaRPr lang="da-DK">
              <a:solidFill>
                <a:srgbClr val="FF0000"/>
              </a:solidFill>
            </a:endParaRPr>
          </a:p>
        </p:txBody>
      </p:sp>
      <p:sp>
        <p:nvSpPr>
          <p:cNvPr id="11" name="Title 1"/>
          <p:cNvSpPr>
            <a:spLocks noGrp="1"/>
          </p:cNvSpPr>
          <p:nvPr>
            <p:ph type="ctrTitle"/>
          </p:nvPr>
        </p:nvSpPr>
        <p:spPr>
          <a:xfrm>
            <a:off x="395288" y="3211318"/>
            <a:ext cx="4173111" cy="1404000"/>
          </a:xfrm>
        </p:spPr>
        <p:txBody>
          <a:bodyPr lIns="180000" tIns="360000" rIns="180000">
            <a:normAutofit/>
          </a:bodyPr>
          <a:lstStyle>
            <a:lvl1pPr algn="l">
              <a:spcBef>
                <a:spcPts val="200"/>
              </a:spcBef>
              <a:spcAft>
                <a:spcPts val="200"/>
              </a:spcAft>
              <a:defRPr sz="2200" b="0">
                <a:solidFill>
                  <a:schemeClr val="bg1"/>
                </a:solidFill>
              </a:defRPr>
            </a:lvl1pPr>
          </a:lstStyle>
          <a:p>
            <a:r>
              <a:rPr lang="da-DK" dirty="0"/>
              <a:t>Klik for at redigere i master</a:t>
            </a:r>
          </a:p>
        </p:txBody>
      </p:sp>
      <p:sp>
        <p:nvSpPr>
          <p:cNvPr id="12" name="Subtitle 2"/>
          <p:cNvSpPr>
            <a:spLocks noGrp="1"/>
          </p:cNvSpPr>
          <p:nvPr>
            <p:ph type="subTitle" idx="1"/>
          </p:nvPr>
        </p:nvSpPr>
        <p:spPr>
          <a:xfrm>
            <a:off x="395288" y="4668106"/>
            <a:ext cx="4173111" cy="207900"/>
          </a:xfrm>
          <a:noFill/>
        </p:spPr>
        <p:txBody>
          <a:bodyPr lIns="180000" tIns="46800" rIns="90000" bIns="46800">
            <a:norm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
        <p:nvSpPr>
          <p:cNvPr id="18" name="Rektangel 17"/>
          <p:cNvSpPr/>
          <p:nvPr userDrawn="1"/>
        </p:nvSpPr>
        <p:spPr>
          <a:xfrm>
            <a:off x="0" y="2817786"/>
            <a:ext cx="9144000" cy="230124"/>
          </a:xfrm>
          <a:prstGeom prst="rect">
            <a:avLst/>
          </a:prstGeom>
          <a:gradFill flip="none" rotWithShape="1">
            <a:gsLst>
              <a:gs pos="100000">
                <a:schemeClr val="accent1">
                  <a:alpha val="0"/>
                </a:schemeClr>
              </a:gs>
              <a:gs pos="40000">
                <a:schemeClr val="accent3"/>
              </a:gs>
              <a:gs pos="1111">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6767" y="4429451"/>
            <a:ext cx="1749054" cy="518563"/>
          </a:xfrm>
          <a:prstGeom prst="rect">
            <a:avLst/>
          </a:prstGeom>
        </p:spPr>
      </p:pic>
    </p:spTree>
    <p:extLst>
      <p:ext uri="{BB962C8B-B14F-4D97-AF65-F5344CB8AC3E}">
        <p14:creationId xmlns:p14="http://schemas.microsoft.com/office/powerpoint/2010/main" val="1423247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orsid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2546"/>
            <a:ext cx="9144000" cy="3165116"/>
          </a:xfrm>
          <a:prstGeom prst="rect">
            <a:avLst/>
          </a:prstGeom>
        </p:spPr>
      </p:pic>
      <p:sp>
        <p:nvSpPr>
          <p:cNvPr id="15" name="Rectangle 8"/>
          <p:cNvSpPr>
            <a:spLocks noChangeArrowheads="1"/>
          </p:cNvSpPr>
          <p:nvPr userDrawn="1"/>
        </p:nvSpPr>
        <p:spPr bwMode="auto">
          <a:xfrm>
            <a:off x="1421" y="3047910"/>
            <a:ext cx="9144000" cy="2116127"/>
          </a:xfrm>
          <a:prstGeom prst="rect">
            <a:avLst/>
          </a:prstGeom>
          <a:solidFill>
            <a:schemeClr val="tx1">
              <a:lumMod val="85000"/>
              <a:lumOff val="15000"/>
            </a:schemeClr>
          </a:solidFill>
          <a:ln w="9525">
            <a:noFill/>
            <a:miter lim="800000"/>
            <a:headEnd/>
            <a:tailEnd/>
          </a:ln>
          <a:effectLst/>
        </p:spPr>
        <p:txBody>
          <a:bodyPr wrap="none" anchor="ctr"/>
          <a:lstStyle/>
          <a:p>
            <a:endParaRPr lang="da-DK">
              <a:solidFill>
                <a:srgbClr val="FF0000"/>
              </a:solidFill>
            </a:endParaRPr>
          </a:p>
        </p:txBody>
      </p:sp>
      <p:sp>
        <p:nvSpPr>
          <p:cNvPr id="11" name="Title 1"/>
          <p:cNvSpPr>
            <a:spLocks noGrp="1"/>
          </p:cNvSpPr>
          <p:nvPr>
            <p:ph type="ctrTitle"/>
          </p:nvPr>
        </p:nvSpPr>
        <p:spPr>
          <a:xfrm>
            <a:off x="395288" y="3211318"/>
            <a:ext cx="4173111" cy="1404000"/>
          </a:xfrm>
        </p:spPr>
        <p:txBody>
          <a:bodyPr lIns="180000" tIns="360000" rIns="180000">
            <a:normAutofit/>
          </a:bodyPr>
          <a:lstStyle>
            <a:lvl1pPr algn="l">
              <a:spcBef>
                <a:spcPts val="200"/>
              </a:spcBef>
              <a:spcAft>
                <a:spcPts val="200"/>
              </a:spcAft>
              <a:defRPr sz="2200" b="0">
                <a:solidFill>
                  <a:schemeClr val="bg1"/>
                </a:solidFill>
              </a:defRPr>
            </a:lvl1pPr>
          </a:lstStyle>
          <a:p>
            <a:r>
              <a:rPr lang="da-DK" dirty="0"/>
              <a:t>Klik for at redigere i master</a:t>
            </a:r>
          </a:p>
        </p:txBody>
      </p:sp>
      <p:sp>
        <p:nvSpPr>
          <p:cNvPr id="12" name="Subtitle 2"/>
          <p:cNvSpPr>
            <a:spLocks noGrp="1"/>
          </p:cNvSpPr>
          <p:nvPr>
            <p:ph type="subTitle" idx="1"/>
          </p:nvPr>
        </p:nvSpPr>
        <p:spPr>
          <a:xfrm>
            <a:off x="395288" y="4668106"/>
            <a:ext cx="4173111" cy="207900"/>
          </a:xfrm>
          <a:noFill/>
        </p:spPr>
        <p:txBody>
          <a:bodyPr lIns="180000" tIns="46800" rIns="90000" bIns="46800">
            <a:norm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
        <p:nvSpPr>
          <p:cNvPr id="18" name="Rektangel 17"/>
          <p:cNvSpPr/>
          <p:nvPr userDrawn="1"/>
        </p:nvSpPr>
        <p:spPr>
          <a:xfrm>
            <a:off x="1421" y="2845682"/>
            <a:ext cx="9144000" cy="230124"/>
          </a:xfrm>
          <a:prstGeom prst="rect">
            <a:avLst/>
          </a:prstGeom>
          <a:gradFill flip="none" rotWithShape="1">
            <a:gsLst>
              <a:gs pos="100000">
                <a:schemeClr val="accent1">
                  <a:alpha val="0"/>
                </a:schemeClr>
              </a:gs>
              <a:gs pos="40000">
                <a:schemeClr val="accent3"/>
              </a:gs>
              <a:gs pos="1111">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6767" y="4408585"/>
            <a:ext cx="1749054" cy="518563"/>
          </a:xfrm>
          <a:prstGeom prst="rect">
            <a:avLst/>
          </a:prstGeom>
        </p:spPr>
      </p:pic>
    </p:spTree>
    <p:extLst>
      <p:ext uri="{BB962C8B-B14F-4D97-AF65-F5344CB8AC3E}">
        <p14:creationId xmlns:p14="http://schemas.microsoft.com/office/powerpoint/2010/main" val="3985296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palter">
    <p:spTree>
      <p:nvGrpSpPr>
        <p:cNvPr id="1" name=""/>
        <p:cNvGrpSpPr/>
        <p:nvPr/>
      </p:nvGrpSpPr>
      <p:grpSpPr>
        <a:xfrm>
          <a:off x="0" y="0"/>
          <a:ext cx="0" cy="0"/>
          <a:chOff x="0" y="0"/>
          <a:chExt cx="0" cy="0"/>
        </a:xfrm>
      </p:grpSpPr>
      <p:sp>
        <p:nvSpPr>
          <p:cNvPr id="2" name="Title 1"/>
          <p:cNvSpPr>
            <a:spLocks noGrp="1"/>
          </p:cNvSpPr>
          <p:nvPr>
            <p:ph type="title"/>
          </p:nvPr>
        </p:nvSpPr>
        <p:spPr>
          <a:xfrm>
            <a:off x="395287" y="353700"/>
            <a:ext cx="8341095" cy="675000"/>
          </a:xfrm>
        </p:spPr>
        <p:txBody>
          <a:bodyPr/>
          <a:lstStyle/>
          <a:p>
            <a:r>
              <a:rPr lang="da-DK" dirty="0"/>
              <a:t>Klik for at redigere i master</a:t>
            </a:r>
          </a:p>
        </p:txBody>
      </p:sp>
      <p:sp>
        <p:nvSpPr>
          <p:cNvPr id="3" name="Content Placeholder 2"/>
          <p:cNvSpPr>
            <a:spLocks noGrp="1"/>
          </p:cNvSpPr>
          <p:nvPr>
            <p:ph idx="1"/>
          </p:nvPr>
        </p:nvSpPr>
        <p:spPr>
          <a:xfrm>
            <a:off x="395288" y="1203325"/>
            <a:ext cx="4033836" cy="3411548"/>
          </a:xfrm>
          <a:noFill/>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Content Placeholder 13"/>
          <p:cNvSpPr>
            <a:spLocks noGrp="1"/>
          </p:cNvSpPr>
          <p:nvPr>
            <p:ph sz="quarter" idx="13"/>
          </p:nvPr>
        </p:nvSpPr>
        <p:spPr>
          <a:xfrm>
            <a:off x="4716424" y="1203327"/>
            <a:ext cx="4019960" cy="3410973"/>
          </a:xfrm>
          <a:noFill/>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0" name="Group 24"/>
          <p:cNvGrpSpPr>
            <a:grpSpLocks noChangeAspect="1"/>
          </p:cNvGrpSpPr>
          <p:nvPr userDrawn="1"/>
        </p:nvGrpSpPr>
        <p:grpSpPr bwMode="auto">
          <a:xfrm>
            <a:off x="8460432" y="4718612"/>
            <a:ext cx="565787" cy="333374"/>
            <a:chOff x="2744" y="3974"/>
            <a:chExt cx="326" cy="192"/>
          </a:xfrm>
        </p:grpSpPr>
        <p:sp>
          <p:nvSpPr>
            <p:cNvPr id="21" name="AutoShape 19"/>
            <p:cNvSpPr>
              <a:spLocks noChangeAspect="1" noChangeArrowheads="1" noTextEdit="1"/>
            </p:cNvSpPr>
            <p:nvPr userDrawn="1"/>
          </p:nvSpPr>
          <p:spPr bwMode="auto">
            <a:xfrm>
              <a:off x="2744" y="3974"/>
              <a:ext cx="326" cy="192"/>
            </a:xfrm>
            <a:prstGeom prst="rect">
              <a:avLst/>
            </a:prstGeom>
            <a:noFill/>
            <a:ln w="9525">
              <a:noFill/>
              <a:miter lim="800000"/>
              <a:headEnd/>
              <a:tailEnd/>
            </a:ln>
          </p:spPr>
          <p:txBody>
            <a:bodyPr/>
            <a:lstStyle/>
            <a:p>
              <a:endParaRPr lang="da-DK">
                <a:solidFill>
                  <a:srgbClr val="000000"/>
                </a:solidFill>
              </a:endParaRPr>
            </a:p>
          </p:txBody>
        </p:sp>
        <p:sp>
          <p:nvSpPr>
            <p:cNvPr id="22" name="Freeform 21"/>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solidFill>
                  <a:srgbClr val="000000"/>
                </a:solidFill>
              </a:endParaRPr>
            </a:p>
          </p:txBody>
        </p:sp>
        <p:sp>
          <p:nvSpPr>
            <p:cNvPr id="23" name="Freeform 22"/>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solidFill>
                  <a:srgbClr val="000000"/>
                </a:solidFill>
              </a:endParaRPr>
            </a:p>
          </p:txBody>
        </p:sp>
        <p:sp>
          <p:nvSpPr>
            <p:cNvPr id="24" name="Freeform 23"/>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solidFill>
                  <a:srgbClr val="000000"/>
                </a:solidFill>
              </a:endParaRPr>
            </a:p>
          </p:txBody>
        </p:sp>
      </p:grpSp>
      <p:sp>
        <p:nvSpPr>
          <p:cNvPr id="11" name="Pladsholder til billede 4"/>
          <p:cNvSpPr>
            <a:spLocks noGrp="1"/>
          </p:cNvSpPr>
          <p:nvPr>
            <p:ph type="pic" sz="quarter" idx="15" hasCustomPrompt="1"/>
          </p:nvPr>
        </p:nvSpPr>
        <p:spPr>
          <a:xfrm>
            <a:off x="179512" y="4720348"/>
            <a:ext cx="864096" cy="288230"/>
          </a:xfrm>
        </p:spPr>
        <p:txBody>
          <a:bodyPr anchor="b"/>
          <a:lstStyle>
            <a:lvl1pPr marL="0" indent="0">
              <a:buNone/>
              <a:defRPr sz="1200"/>
            </a:lvl1pPr>
          </a:lstStyle>
          <a:p>
            <a:r>
              <a:rPr lang="da-DK" dirty="0"/>
              <a:t>Kundelogo</a:t>
            </a:r>
          </a:p>
        </p:txBody>
      </p:sp>
      <p:sp>
        <p:nvSpPr>
          <p:cNvPr id="12"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solidFill>
                <a:srgbClr val="000000"/>
              </a:solidFill>
            </a:endParaRPr>
          </a:p>
        </p:txBody>
      </p:sp>
    </p:spTree>
    <p:extLst>
      <p:ext uri="{BB962C8B-B14F-4D97-AF65-F5344CB8AC3E}">
        <p14:creationId xmlns:p14="http://schemas.microsoft.com/office/powerpoint/2010/main" val="204194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id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546"/>
            <a:ext cx="9144000" cy="3216100"/>
          </a:xfrm>
          <a:prstGeom prst="rect">
            <a:avLst/>
          </a:prstGeom>
        </p:spPr>
      </p:pic>
      <p:sp>
        <p:nvSpPr>
          <p:cNvPr id="15" name="Rectangle 8"/>
          <p:cNvSpPr>
            <a:spLocks noChangeArrowheads="1"/>
          </p:cNvSpPr>
          <p:nvPr userDrawn="1"/>
        </p:nvSpPr>
        <p:spPr bwMode="auto">
          <a:xfrm>
            <a:off x="1421" y="3047910"/>
            <a:ext cx="9144000" cy="2116127"/>
          </a:xfrm>
          <a:prstGeom prst="rect">
            <a:avLst/>
          </a:prstGeom>
          <a:solidFill>
            <a:schemeClr val="tx1">
              <a:lumMod val="85000"/>
              <a:lumOff val="15000"/>
            </a:schemeClr>
          </a:solidFill>
          <a:ln w="9525">
            <a:noFill/>
            <a:miter lim="800000"/>
            <a:headEnd/>
            <a:tailEnd/>
          </a:ln>
          <a:effectLst/>
        </p:spPr>
        <p:txBody>
          <a:bodyPr wrap="none" anchor="ctr"/>
          <a:lstStyle/>
          <a:p>
            <a:endParaRPr lang="da-DK">
              <a:solidFill>
                <a:srgbClr val="FF0000"/>
              </a:solidFill>
            </a:endParaRPr>
          </a:p>
        </p:txBody>
      </p:sp>
      <p:sp>
        <p:nvSpPr>
          <p:cNvPr id="11" name="Title 1"/>
          <p:cNvSpPr>
            <a:spLocks noGrp="1"/>
          </p:cNvSpPr>
          <p:nvPr>
            <p:ph type="ctrTitle"/>
          </p:nvPr>
        </p:nvSpPr>
        <p:spPr>
          <a:xfrm>
            <a:off x="395288" y="3211318"/>
            <a:ext cx="4173111" cy="1404000"/>
          </a:xfrm>
        </p:spPr>
        <p:txBody>
          <a:bodyPr lIns="180000" tIns="360000" rIns="180000">
            <a:normAutofit/>
          </a:bodyPr>
          <a:lstStyle>
            <a:lvl1pPr algn="l">
              <a:spcBef>
                <a:spcPts val="200"/>
              </a:spcBef>
              <a:spcAft>
                <a:spcPts val="200"/>
              </a:spcAft>
              <a:defRPr sz="2200" b="0">
                <a:solidFill>
                  <a:schemeClr val="bg1"/>
                </a:solidFill>
              </a:defRPr>
            </a:lvl1pPr>
          </a:lstStyle>
          <a:p>
            <a:r>
              <a:rPr lang="da-DK" dirty="0"/>
              <a:t>Klik for at redigere i master</a:t>
            </a:r>
          </a:p>
        </p:txBody>
      </p:sp>
      <p:sp>
        <p:nvSpPr>
          <p:cNvPr id="12" name="Subtitle 2"/>
          <p:cNvSpPr>
            <a:spLocks noGrp="1"/>
          </p:cNvSpPr>
          <p:nvPr>
            <p:ph type="subTitle" idx="1"/>
          </p:nvPr>
        </p:nvSpPr>
        <p:spPr>
          <a:xfrm>
            <a:off x="395288" y="4668106"/>
            <a:ext cx="4173111" cy="207900"/>
          </a:xfrm>
          <a:noFill/>
        </p:spPr>
        <p:txBody>
          <a:bodyPr lIns="180000" tIns="46800" rIns="90000" bIns="46800">
            <a:norm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
        <p:nvSpPr>
          <p:cNvPr id="18" name="Rektangel 17"/>
          <p:cNvSpPr/>
          <p:nvPr userDrawn="1"/>
        </p:nvSpPr>
        <p:spPr>
          <a:xfrm>
            <a:off x="1421" y="2845682"/>
            <a:ext cx="9144000" cy="230124"/>
          </a:xfrm>
          <a:prstGeom prst="rect">
            <a:avLst/>
          </a:prstGeom>
          <a:gradFill flip="none" rotWithShape="1">
            <a:gsLst>
              <a:gs pos="100000">
                <a:schemeClr val="accent1">
                  <a:alpha val="0"/>
                </a:schemeClr>
              </a:gs>
              <a:gs pos="40000">
                <a:schemeClr val="accent3"/>
              </a:gs>
              <a:gs pos="1111">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billede 4"/>
          <p:cNvSpPr>
            <a:spLocks noGrp="1"/>
          </p:cNvSpPr>
          <p:nvPr>
            <p:ph type="pic" sz="quarter" idx="15" hasCustomPrompt="1"/>
          </p:nvPr>
        </p:nvSpPr>
        <p:spPr>
          <a:xfrm>
            <a:off x="8041724" y="3723878"/>
            <a:ext cx="864096" cy="564620"/>
          </a:xfrm>
        </p:spPr>
        <p:txBody>
          <a:bodyPr anchor="b"/>
          <a:lstStyle>
            <a:lvl1pPr marL="0" indent="0">
              <a:buNone/>
              <a:defRPr sz="1200">
                <a:solidFill>
                  <a:schemeClr val="bg2"/>
                </a:solidFill>
              </a:defRPr>
            </a:lvl1pPr>
          </a:lstStyle>
          <a:p>
            <a:r>
              <a:rPr lang="da-DK" dirty="0"/>
              <a:t>Kundelogo</a:t>
            </a:r>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6767" y="4407801"/>
            <a:ext cx="1749054" cy="520132"/>
          </a:xfrm>
          <a:prstGeom prst="rect">
            <a:avLst/>
          </a:prstGeom>
        </p:spPr>
      </p:pic>
    </p:spTree>
    <p:extLst>
      <p:ext uri="{BB962C8B-B14F-4D97-AF65-F5344CB8AC3E}">
        <p14:creationId xmlns:p14="http://schemas.microsoft.com/office/powerpoint/2010/main" val="1168639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spalte">
    <p:spTree>
      <p:nvGrpSpPr>
        <p:cNvPr id="1" name=""/>
        <p:cNvGrpSpPr/>
        <p:nvPr/>
      </p:nvGrpSpPr>
      <p:grpSpPr>
        <a:xfrm>
          <a:off x="0" y="0"/>
          <a:ext cx="0" cy="0"/>
          <a:chOff x="0" y="0"/>
          <a:chExt cx="0" cy="0"/>
        </a:xfrm>
      </p:grpSpPr>
      <p:sp>
        <p:nvSpPr>
          <p:cNvPr id="2" name="Title 1"/>
          <p:cNvSpPr>
            <a:spLocks noGrp="1"/>
          </p:cNvSpPr>
          <p:nvPr>
            <p:ph type="title"/>
          </p:nvPr>
        </p:nvSpPr>
        <p:spPr>
          <a:xfrm>
            <a:off x="395287" y="353700"/>
            <a:ext cx="8341095" cy="675000"/>
          </a:xfrm>
        </p:spPr>
        <p:txBody>
          <a:bodyPr/>
          <a:lstStyle/>
          <a:p>
            <a:r>
              <a:rPr lang="da-DK" dirty="0"/>
              <a:t>Klik for at redigere i master</a:t>
            </a:r>
          </a:p>
        </p:txBody>
      </p:sp>
      <p:sp>
        <p:nvSpPr>
          <p:cNvPr id="12" name="Content Placeholder 2"/>
          <p:cNvSpPr>
            <a:spLocks noGrp="1"/>
          </p:cNvSpPr>
          <p:nvPr>
            <p:ph idx="13"/>
          </p:nvPr>
        </p:nvSpPr>
        <p:spPr>
          <a:xfrm>
            <a:off x="1979612" y="1203325"/>
            <a:ext cx="5184775" cy="3411548"/>
          </a:xfrm>
          <a:noFill/>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19" name="Group 24"/>
          <p:cNvGrpSpPr>
            <a:grpSpLocks noChangeAspect="1"/>
          </p:cNvGrpSpPr>
          <p:nvPr userDrawn="1"/>
        </p:nvGrpSpPr>
        <p:grpSpPr bwMode="auto">
          <a:xfrm>
            <a:off x="8460432" y="4718612"/>
            <a:ext cx="565787" cy="333374"/>
            <a:chOff x="2744" y="3974"/>
            <a:chExt cx="326" cy="192"/>
          </a:xfrm>
        </p:grpSpPr>
        <p:sp>
          <p:nvSpPr>
            <p:cNvPr id="20" name="AutoShape 19"/>
            <p:cNvSpPr>
              <a:spLocks noChangeAspect="1" noChangeArrowheads="1" noTextEdit="1"/>
            </p:cNvSpPr>
            <p:nvPr userDrawn="1"/>
          </p:nvSpPr>
          <p:spPr bwMode="auto">
            <a:xfrm>
              <a:off x="2744" y="3974"/>
              <a:ext cx="326" cy="192"/>
            </a:xfrm>
            <a:prstGeom prst="rect">
              <a:avLst/>
            </a:prstGeom>
            <a:noFill/>
            <a:ln w="9525">
              <a:noFill/>
              <a:miter lim="800000"/>
              <a:headEnd/>
              <a:tailEnd/>
            </a:ln>
          </p:spPr>
          <p:txBody>
            <a:bodyPr/>
            <a:lstStyle/>
            <a:p>
              <a:endParaRPr lang="da-DK">
                <a:solidFill>
                  <a:srgbClr val="000000"/>
                </a:solidFill>
              </a:endParaRPr>
            </a:p>
          </p:txBody>
        </p:sp>
        <p:sp>
          <p:nvSpPr>
            <p:cNvPr id="21" name="Freeform 21"/>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solidFill>
                  <a:srgbClr val="000000"/>
                </a:solidFill>
              </a:endParaRPr>
            </a:p>
          </p:txBody>
        </p:sp>
        <p:sp>
          <p:nvSpPr>
            <p:cNvPr id="22" name="Freeform 22"/>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solidFill>
                  <a:srgbClr val="000000"/>
                </a:solidFill>
              </a:endParaRPr>
            </a:p>
          </p:txBody>
        </p:sp>
        <p:sp>
          <p:nvSpPr>
            <p:cNvPr id="23" name="Freeform 23"/>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solidFill>
                  <a:srgbClr val="000000"/>
                </a:solidFill>
              </a:endParaRPr>
            </a:p>
          </p:txBody>
        </p:sp>
      </p:grpSp>
      <p:sp>
        <p:nvSpPr>
          <p:cNvPr id="10" name="Pladsholder til billede 4"/>
          <p:cNvSpPr>
            <a:spLocks noGrp="1"/>
          </p:cNvSpPr>
          <p:nvPr>
            <p:ph type="pic" sz="quarter" idx="15" hasCustomPrompt="1"/>
          </p:nvPr>
        </p:nvSpPr>
        <p:spPr>
          <a:xfrm>
            <a:off x="179512" y="4720348"/>
            <a:ext cx="864096" cy="288230"/>
          </a:xfrm>
        </p:spPr>
        <p:txBody>
          <a:bodyPr anchor="b"/>
          <a:lstStyle>
            <a:lvl1pPr marL="0" indent="0">
              <a:buNone/>
              <a:defRPr sz="1200"/>
            </a:lvl1pPr>
          </a:lstStyle>
          <a:p>
            <a:r>
              <a:rPr lang="da-DK" dirty="0"/>
              <a:t>Kundelogo</a:t>
            </a:r>
          </a:p>
        </p:txBody>
      </p:sp>
      <p:sp>
        <p:nvSpPr>
          <p:cNvPr id="11"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solidFill>
                <a:srgbClr val="000000"/>
              </a:solidFill>
            </a:endParaRPr>
          </a:p>
        </p:txBody>
      </p:sp>
      <p:sp>
        <p:nvSpPr>
          <p:cNvPr id="13" name="Slide Number Placeholder 5"/>
          <p:cNvSpPr>
            <a:spLocks noGrp="1"/>
          </p:cNvSpPr>
          <p:nvPr>
            <p:ph type="sldNum" sz="quarter" idx="4"/>
          </p:nvPr>
        </p:nvSpPr>
        <p:spPr>
          <a:xfrm>
            <a:off x="3347864" y="4776713"/>
            <a:ext cx="2520280" cy="315317"/>
          </a:xfrm>
          <a:prstGeom prst="rect">
            <a:avLst/>
          </a:prstGeom>
        </p:spPr>
        <p:txBody>
          <a:bodyPr/>
          <a:lstStyle>
            <a:lvl1pPr algn="ctr">
              <a:defRPr sz="900"/>
            </a:lvl1pPr>
          </a:lstStyle>
          <a:p>
            <a:fld id="{BFF3CFDD-2D56-4519-B779-BFFEF2995BE6}" type="slidenum">
              <a:rPr lang="da-DK" smtClean="0">
                <a:solidFill>
                  <a:srgbClr val="000000"/>
                </a:solidFill>
              </a:rPr>
              <a:pPr/>
              <a:t>‹nr.›</a:t>
            </a:fld>
            <a:endParaRPr lang="da-DK" dirty="0">
              <a:solidFill>
                <a:srgbClr val="000000"/>
              </a:solidFill>
            </a:endParaRPr>
          </a:p>
        </p:txBody>
      </p:sp>
    </p:spTree>
    <p:extLst>
      <p:ext uri="{BB962C8B-B14F-4D97-AF65-F5344CB8AC3E}">
        <p14:creationId xmlns:p14="http://schemas.microsoft.com/office/powerpoint/2010/main" val="562326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spalte i fuld bredde">
    <p:spTree>
      <p:nvGrpSpPr>
        <p:cNvPr id="1" name=""/>
        <p:cNvGrpSpPr/>
        <p:nvPr/>
      </p:nvGrpSpPr>
      <p:grpSpPr>
        <a:xfrm>
          <a:off x="0" y="0"/>
          <a:ext cx="0" cy="0"/>
          <a:chOff x="0" y="0"/>
          <a:chExt cx="0" cy="0"/>
        </a:xfrm>
      </p:grpSpPr>
      <p:sp>
        <p:nvSpPr>
          <p:cNvPr id="2" name="Title 1"/>
          <p:cNvSpPr>
            <a:spLocks noGrp="1"/>
          </p:cNvSpPr>
          <p:nvPr>
            <p:ph type="title"/>
          </p:nvPr>
        </p:nvSpPr>
        <p:spPr>
          <a:xfrm>
            <a:off x="395287" y="353700"/>
            <a:ext cx="8341095" cy="675000"/>
          </a:xfrm>
        </p:spPr>
        <p:txBody>
          <a:bodyPr/>
          <a:lstStyle/>
          <a:p>
            <a:r>
              <a:rPr lang="da-DK" dirty="0"/>
              <a:t>Klik for at redigere i master</a:t>
            </a:r>
          </a:p>
        </p:txBody>
      </p:sp>
      <p:sp>
        <p:nvSpPr>
          <p:cNvPr id="3" name="Content Placeholder 2"/>
          <p:cNvSpPr>
            <a:spLocks noGrp="1"/>
          </p:cNvSpPr>
          <p:nvPr>
            <p:ph idx="1"/>
          </p:nvPr>
        </p:nvSpPr>
        <p:spPr>
          <a:xfrm>
            <a:off x="395288" y="1203325"/>
            <a:ext cx="8341096" cy="3411548"/>
          </a:xfrm>
          <a:noFill/>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18" name="Group 24"/>
          <p:cNvGrpSpPr>
            <a:grpSpLocks noChangeAspect="1"/>
          </p:cNvGrpSpPr>
          <p:nvPr userDrawn="1"/>
        </p:nvGrpSpPr>
        <p:grpSpPr bwMode="auto">
          <a:xfrm>
            <a:off x="8460432" y="4718612"/>
            <a:ext cx="565787" cy="333374"/>
            <a:chOff x="2744" y="3974"/>
            <a:chExt cx="326" cy="192"/>
          </a:xfrm>
        </p:grpSpPr>
        <p:sp>
          <p:nvSpPr>
            <p:cNvPr id="19" name="AutoShape 19"/>
            <p:cNvSpPr>
              <a:spLocks noChangeAspect="1" noChangeArrowheads="1" noTextEdit="1"/>
            </p:cNvSpPr>
            <p:nvPr userDrawn="1"/>
          </p:nvSpPr>
          <p:spPr bwMode="auto">
            <a:xfrm>
              <a:off x="2744" y="3974"/>
              <a:ext cx="326" cy="192"/>
            </a:xfrm>
            <a:prstGeom prst="rect">
              <a:avLst/>
            </a:prstGeom>
            <a:noFill/>
            <a:ln w="9525">
              <a:noFill/>
              <a:miter lim="800000"/>
              <a:headEnd/>
              <a:tailEnd/>
            </a:ln>
          </p:spPr>
          <p:txBody>
            <a:bodyPr/>
            <a:lstStyle/>
            <a:p>
              <a:endParaRPr lang="da-DK">
                <a:solidFill>
                  <a:srgbClr val="000000"/>
                </a:solidFill>
              </a:endParaRPr>
            </a:p>
          </p:txBody>
        </p:sp>
        <p:sp>
          <p:nvSpPr>
            <p:cNvPr id="20" name="Freeform 21"/>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solidFill>
                  <a:srgbClr val="000000"/>
                </a:solidFill>
              </a:endParaRPr>
            </a:p>
          </p:txBody>
        </p:sp>
        <p:sp>
          <p:nvSpPr>
            <p:cNvPr id="21" name="Freeform 22"/>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solidFill>
                  <a:srgbClr val="000000"/>
                </a:solidFill>
              </a:endParaRPr>
            </a:p>
          </p:txBody>
        </p:sp>
        <p:sp>
          <p:nvSpPr>
            <p:cNvPr id="22" name="Freeform 23"/>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solidFill>
                  <a:srgbClr val="000000"/>
                </a:solidFill>
              </a:endParaRPr>
            </a:p>
          </p:txBody>
        </p:sp>
      </p:grpSp>
      <p:sp>
        <p:nvSpPr>
          <p:cNvPr id="10" name="Pladsholder til billede 4"/>
          <p:cNvSpPr>
            <a:spLocks noGrp="1"/>
          </p:cNvSpPr>
          <p:nvPr>
            <p:ph type="pic" sz="quarter" idx="15" hasCustomPrompt="1"/>
          </p:nvPr>
        </p:nvSpPr>
        <p:spPr>
          <a:xfrm>
            <a:off x="179512" y="4720348"/>
            <a:ext cx="864096" cy="288230"/>
          </a:xfrm>
        </p:spPr>
        <p:txBody>
          <a:bodyPr anchor="b"/>
          <a:lstStyle>
            <a:lvl1pPr marL="0" indent="0">
              <a:buNone/>
              <a:defRPr sz="1200"/>
            </a:lvl1pPr>
          </a:lstStyle>
          <a:p>
            <a:r>
              <a:rPr lang="da-DK" dirty="0"/>
              <a:t>Kundelogo</a:t>
            </a:r>
          </a:p>
        </p:txBody>
      </p:sp>
      <p:sp>
        <p:nvSpPr>
          <p:cNvPr id="11"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solidFill>
                <a:srgbClr val="000000"/>
              </a:solidFill>
            </a:endParaRPr>
          </a:p>
        </p:txBody>
      </p:sp>
      <p:sp>
        <p:nvSpPr>
          <p:cNvPr id="12" name="Slide Number Placeholder 5"/>
          <p:cNvSpPr>
            <a:spLocks noGrp="1"/>
          </p:cNvSpPr>
          <p:nvPr>
            <p:ph type="sldNum" sz="quarter" idx="4"/>
          </p:nvPr>
        </p:nvSpPr>
        <p:spPr>
          <a:xfrm>
            <a:off x="3347864" y="4776713"/>
            <a:ext cx="2520280" cy="315317"/>
          </a:xfrm>
          <a:prstGeom prst="rect">
            <a:avLst/>
          </a:prstGeom>
        </p:spPr>
        <p:txBody>
          <a:bodyPr/>
          <a:lstStyle>
            <a:lvl1pPr algn="ctr">
              <a:defRPr sz="900"/>
            </a:lvl1pPr>
          </a:lstStyle>
          <a:p>
            <a:fld id="{BFF3CFDD-2D56-4519-B779-BFFEF2995BE6}" type="slidenum">
              <a:rPr lang="da-DK" smtClean="0">
                <a:solidFill>
                  <a:srgbClr val="000000"/>
                </a:solidFill>
              </a:rPr>
              <a:pPr/>
              <a:t>‹nr.›</a:t>
            </a:fld>
            <a:endParaRPr lang="da-DK" dirty="0">
              <a:solidFill>
                <a:srgbClr val="000000"/>
              </a:solidFill>
            </a:endParaRPr>
          </a:p>
        </p:txBody>
      </p:sp>
    </p:spTree>
    <p:extLst>
      <p:ext uri="{BB962C8B-B14F-4D97-AF65-F5344CB8AC3E}">
        <p14:creationId xmlns:p14="http://schemas.microsoft.com/office/powerpoint/2010/main" val="2788186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a:xfrm>
            <a:off x="395288" y="353700"/>
            <a:ext cx="8341096" cy="675000"/>
          </a:xfrm>
        </p:spPr>
        <p:txBody>
          <a:bodyPr/>
          <a:lstStyle/>
          <a:p>
            <a:r>
              <a:rPr lang="da-DK" dirty="0"/>
              <a:t>Klik for at redigere i master</a:t>
            </a:r>
          </a:p>
        </p:txBody>
      </p:sp>
      <p:grpSp>
        <p:nvGrpSpPr>
          <p:cNvPr id="17" name="Group 24"/>
          <p:cNvGrpSpPr>
            <a:grpSpLocks noChangeAspect="1"/>
          </p:cNvGrpSpPr>
          <p:nvPr userDrawn="1"/>
        </p:nvGrpSpPr>
        <p:grpSpPr bwMode="auto">
          <a:xfrm>
            <a:off x="8460432" y="4718612"/>
            <a:ext cx="565787" cy="333374"/>
            <a:chOff x="2744" y="3974"/>
            <a:chExt cx="326" cy="192"/>
          </a:xfrm>
        </p:grpSpPr>
        <p:sp>
          <p:nvSpPr>
            <p:cNvPr id="18" name="AutoShape 19"/>
            <p:cNvSpPr>
              <a:spLocks noChangeAspect="1" noChangeArrowheads="1" noTextEdit="1"/>
            </p:cNvSpPr>
            <p:nvPr userDrawn="1"/>
          </p:nvSpPr>
          <p:spPr bwMode="auto">
            <a:xfrm>
              <a:off x="2744" y="3974"/>
              <a:ext cx="326" cy="192"/>
            </a:xfrm>
            <a:prstGeom prst="rect">
              <a:avLst/>
            </a:prstGeom>
            <a:noFill/>
            <a:ln w="9525">
              <a:noFill/>
              <a:miter lim="800000"/>
              <a:headEnd/>
              <a:tailEnd/>
            </a:ln>
          </p:spPr>
          <p:txBody>
            <a:bodyPr/>
            <a:lstStyle/>
            <a:p>
              <a:endParaRPr lang="da-DK">
                <a:solidFill>
                  <a:srgbClr val="000000"/>
                </a:solidFill>
              </a:endParaRPr>
            </a:p>
          </p:txBody>
        </p:sp>
        <p:sp>
          <p:nvSpPr>
            <p:cNvPr id="19" name="Freeform 21"/>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solidFill>
                  <a:srgbClr val="000000"/>
                </a:solidFill>
              </a:endParaRPr>
            </a:p>
          </p:txBody>
        </p:sp>
        <p:sp>
          <p:nvSpPr>
            <p:cNvPr id="20" name="Freeform 22"/>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solidFill>
                  <a:srgbClr val="000000"/>
                </a:solidFill>
              </a:endParaRPr>
            </a:p>
          </p:txBody>
        </p:sp>
        <p:sp>
          <p:nvSpPr>
            <p:cNvPr id="21" name="Freeform 23"/>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solidFill>
                  <a:srgbClr val="000000"/>
                </a:solidFill>
              </a:endParaRPr>
            </a:p>
          </p:txBody>
        </p:sp>
      </p:grpSp>
      <p:sp>
        <p:nvSpPr>
          <p:cNvPr id="9" name="Pladsholder til billede 4"/>
          <p:cNvSpPr>
            <a:spLocks noGrp="1"/>
          </p:cNvSpPr>
          <p:nvPr>
            <p:ph type="pic" sz="quarter" idx="15" hasCustomPrompt="1"/>
          </p:nvPr>
        </p:nvSpPr>
        <p:spPr>
          <a:xfrm>
            <a:off x="179512" y="4720348"/>
            <a:ext cx="864096" cy="288230"/>
          </a:xfrm>
        </p:spPr>
        <p:txBody>
          <a:bodyPr anchor="b"/>
          <a:lstStyle>
            <a:lvl1pPr marL="0" indent="0">
              <a:buNone/>
              <a:defRPr sz="1200"/>
            </a:lvl1pPr>
          </a:lstStyle>
          <a:p>
            <a:r>
              <a:rPr lang="da-DK" dirty="0"/>
              <a:t>Kundelogo</a:t>
            </a:r>
          </a:p>
        </p:txBody>
      </p:sp>
      <p:sp>
        <p:nvSpPr>
          <p:cNvPr id="10"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solidFill>
                <a:srgbClr val="000000"/>
              </a:solidFill>
            </a:endParaRPr>
          </a:p>
        </p:txBody>
      </p:sp>
      <p:sp>
        <p:nvSpPr>
          <p:cNvPr id="11" name="Slide Number Placeholder 5"/>
          <p:cNvSpPr>
            <a:spLocks noGrp="1"/>
          </p:cNvSpPr>
          <p:nvPr>
            <p:ph type="sldNum" sz="quarter" idx="4"/>
          </p:nvPr>
        </p:nvSpPr>
        <p:spPr>
          <a:xfrm>
            <a:off x="3347864" y="4776713"/>
            <a:ext cx="2520280" cy="315317"/>
          </a:xfrm>
          <a:prstGeom prst="rect">
            <a:avLst/>
          </a:prstGeom>
        </p:spPr>
        <p:txBody>
          <a:bodyPr/>
          <a:lstStyle>
            <a:lvl1pPr algn="ctr">
              <a:defRPr sz="900"/>
            </a:lvl1pPr>
          </a:lstStyle>
          <a:p>
            <a:fld id="{BFF3CFDD-2D56-4519-B779-BFFEF2995BE6}" type="slidenum">
              <a:rPr lang="da-DK" smtClean="0">
                <a:solidFill>
                  <a:srgbClr val="000000"/>
                </a:solidFill>
              </a:rPr>
              <a:pPr/>
              <a:t>‹nr.›</a:t>
            </a:fld>
            <a:endParaRPr lang="da-DK" dirty="0">
              <a:solidFill>
                <a:srgbClr val="000000"/>
              </a:solidFill>
            </a:endParaRPr>
          </a:p>
        </p:txBody>
      </p:sp>
    </p:spTree>
    <p:extLst>
      <p:ext uri="{BB962C8B-B14F-4D97-AF65-F5344CB8AC3E}">
        <p14:creationId xmlns:p14="http://schemas.microsoft.com/office/powerpoint/2010/main" val="1009038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ntaktdata side">
    <p:spTree>
      <p:nvGrpSpPr>
        <p:cNvPr id="1" name=""/>
        <p:cNvGrpSpPr/>
        <p:nvPr/>
      </p:nvGrpSpPr>
      <p:grpSpPr>
        <a:xfrm>
          <a:off x="0" y="0"/>
          <a:ext cx="0" cy="0"/>
          <a:chOff x="0" y="0"/>
          <a:chExt cx="0" cy="0"/>
        </a:xfrm>
      </p:grpSpPr>
      <p:sp>
        <p:nvSpPr>
          <p:cNvPr id="6" name="Titel 1"/>
          <p:cNvSpPr txBox="1">
            <a:spLocks/>
          </p:cNvSpPr>
          <p:nvPr userDrawn="1"/>
        </p:nvSpPr>
        <p:spPr>
          <a:xfrm>
            <a:off x="-3799800" y="-1460698"/>
            <a:ext cx="7599600" cy="900000"/>
          </a:xfrm>
          <a:prstGeom prst="rect">
            <a:avLst/>
          </a:prstGeom>
        </p:spPr>
        <p:txBody>
          <a:bodyPr vert="horz" lIns="0" tIns="0" rIns="0" bIns="0" rtlCol="0" anchor="b" anchorCtr="0">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endParaRPr lang="da-DK" dirty="0">
              <a:solidFill>
                <a:srgbClr val="000000"/>
              </a:solidFill>
            </a:endParaRPr>
          </a:p>
        </p:txBody>
      </p:sp>
      <p:sp>
        <p:nvSpPr>
          <p:cNvPr id="8" name="Pladsholder til indhold 3"/>
          <p:cNvSpPr>
            <a:spLocks noGrp="1"/>
          </p:cNvSpPr>
          <p:nvPr>
            <p:ph sz="quarter" idx="13" hasCustomPrompt="1"/>
          </p:nvPr>
        </p:nvSpPr>
        <p:spPr>
          <a:xfrm>
            <a:off x="4716423" y="1203325"/>
            <a:ext cx="4019959" cy="3240634"/>
          </a:xfrm>
        </p:spPr>
        <p:txBody>
          <a:bodyPr anchor="b"/>
          <a:lstStyle>
            <a:lvl1pPr marL="0" indent="0">
              <a:buNone/>
              <a:defRPr sz="1800" b="0" i="0" u="none"/>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[Title]</a:t>
            </a:r>
            <a:br>
              <a:rPr lang="en-US" dirty="0"/>
            </a:br>
            <a:r>
              <a:rPr lang="en-US" dirty="0"/>
              <a:t>[</a:t>
            </a:r>
            <a:r>
              <a:rPr lang="en-US" dirty="0" err="1"/>
              <a:t>Telefon</a:t>
            </a:r>
            <a:r>
              <a:rPr lang="en-US" dirty="0"/>
              <a:t> </a:t>
            </a:r>
            <a:r>
              <a:rPr lang="en-US" dirty="0" err="1"/>
              <a:t>nummer</a:t>
            </a:r>
            <a:r>
              <a:rPr lang="en-US" dirty="0"/>
              <a:t>]</a:t>
            </a:r>
            <a:br>
              <a:rPr lang="en-US" dirty="0"/>
            </a:br>
            <a:r>
              <a:rPr lang="en-US" dirty="0"/>
              <a:t>[E-mail]</a:t>
            </a:r>
          </a:p>
        </p:txBody>
      </p:sp>
      <p:grpSp>
        <p:nvGrpSpPr>
          <p:cNvPr id="10" name="Group 24"/>
          <p:cNvGrpSpPr>
            <a:grpSpLocks noChangeAspect="1"/>
          </p:cNvGrpSpPr>
          <p:nvPr userDrawn="1"/>
        </p:nvGrpSpPr>
        <p:grpSpPr bwMode="auto">
          <a:xfrm>
            <a:off x="8460432" y="4718612"/>
            <a:ext cx="565787" cy="333374"/>
            <a:chOff x="2744" y="3974"/>
            <a:chExt cx="326" cy="192"/>
          </a:xfrm>
        </p:grpSpPr>
        <p:sp>
          <p:nvSpPr>
            <p:cNvPr id="11" name="AutoShape 19"/>
            <p:cNvSpPr>
              <a:spLocks noChangeAspect="1" noChangeArrowheads="1" noTextEdit="1"/>
            </p:cNvSpPr>
            <p:nvPr userDrawn="1"/>
          </p:nvSpPr>
          <p:spPr bwMode="auto">
            <a:xfrm>
              <a:off x="2744" y="3974"/>
              <a:ext cx="326" cy="192"/>
            </a:xfrm>
            <a:prstGeom prst="rect">
              <a:avLst/>
            </a:prstGeom>
            <a:noFill/>
            <a:ln w="9525">
              <a:noFill/>
              <a:miter lim="800000"/>
              <a:headEnd/>
              <a:tailEnd/>
            </a:ln>
          </p:spPr>
          <p:txBody>
            <a:bodyPr/>
            <a:lstStyle/>
            <a:p>
              <a:endParaRPr lang="da-DK">
                <a:solidFill>
                  <a:srgbClr val="000000"/>
                </a:solidFill>
              </a:endParaRPr>
            </a:p>
          </p:txBody>
        </p:sp>
        <p:sp>
          <p:nvSpPr>
            <p:cNvPr id="12" name="Freeform 21"/>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solidFill>
                  <a:srgbClr val="000000"/>
                </a:solidFill>
              </a:endParaRPr>
            </a:p>
          </p:txBody>
        </p:sp>
        <p:sp>
          <p:nvSpPr>
            <p:cNvPr id="13" name="Freeform 22"/>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solidFill>
                  <a:srgbClr val="000000"/>
                </a:solidFill>
              </a:endParaRPr>
            </a:p>
          </p:txBody>
        </p:sp>
        <p:sp>
          <p:nvSpPr>
            <p:cNvPr id="14" name="Freeform 23"/>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solidFill>
                  <a:srgbClr val="000000"/>
                </a:solidFill>
              </a:endParaRPr>
            </a:p>
          </p:txBody>
        </p:sp>
      </p:grpSp>
      <p:sp>
        <p:nvSpPr>
          <p:cNvPr id="18" name="Title 1"/>
          <p:cNvSpPr>
            <a:spLocks noGrp="1"/>
          </p:cNvSpPr>
          <p:nvPr>
            <p:ph type="title"/>
          </p:nvPr>
        </p:nvSpPr>
        <p:spPr>
          <a:xfrm>
            <a:off x="395289" y="353700"/>
            <a:ext cx="8341094" cy="675000"/>
          </a:xfrm>
        </p:spPr>
        <p:txBody>
          <a:bodyPr/>
          <a:lstStyle/>
          <a:p>
            <a:r>
              <a:rPr lang="da-DK"/>
              <a:t>Klik for at redigere i master</a:t>
            </a:r>
            <a:endParaRPr lang="da-DK" dirty="0"/>
          </a:p>
        </p:txBody>
      </p:sp>
      <p:sp>
        <p:nvSpPr>
          <p:cNvPr id="22" name="Pladsholder til billede 3"/>
          <p:cNvSpPr>
            <a:spLocks noGrp="1"/>
          </p:cNvSpPr>
          <p:nvPr>
            <p:ph type="pic" sz="quarter" idx="16" hasCustomPrompt="1"/>
          </p:nvPr>
        </p:nvSpPr>
        <p:spPr>
          <a:xfrm>
            <a:off x="1691680" y="1203325"/>
            <a:ext cx="2735858" cy="3240088"/>
          </a:xfrm>
        </p:spPr>
        <p:txBody>
          <a:bodyPr anchor="b"/>
          <a:lstStyle>
            <a:lvl1pPr algn="r">
              <a:defRPr/>
            </a:lvl1pPr>
          </a:lstStyle>
          <a:p>
            <a:r>
              <a:rPr lang="da-DK" dirty="0"/>
              <a:t>Indsæt foto</a:t>
            </a:r>
            <a:br>
              <a:rPr lang="da-DK" dirty="0"/>
            </a:br>
            <a:br>
              <a:rPr lang="da-DK" dirty="0"/>
            </a:br>
            <a:endParaRPr lang="da-DK" dirty="0"/>
          </a:p>
        </p:txBody>
      </p:sp>
      <p:sp>
        <p:nvSpPr>
          <p:cNvPr id="23" name="Rektangel 22"/>
          <p:cNvSpPr/>
          <p:nvPr userDrawn="1"/>
        </p:nvSpPr>
        <p:spPr>
          <a:xfrm>
            <a:off x="1691680" y="4217823"/>
            <a:ext cx="2736304" cy="230124"/>
          </a:xfrm>
          <a:prstGeom prst="rect">
            <a:avLst/>
          </a:prstGeom>
          <a:gradFill flip="none" rotWithShape="1">
            <a:gsLst>
              <a:gs pos="100000">
                <a:schemeClr val="accent1">
                  <a:alpha val="0"/>
                </a:schemeClr>
              </a:gs>
              <a:gs pos="40000">
                <a:schemeClr val="accent3"/>
              </a:gs>
              <a:gs pos="1111">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15" name="Pladsholder til billede 4"/>
          <p:cNvSpPr>
            <a:spLocks noGrp="1"/>
          </p:cNvSpPr>
          <p:nvPr>
            <p:ph type="pic" sz="quarter" idx="15" hasCustomPrompt="1"/>
          </p:nvPr>
        </p:nvSpPr>
        <p:spPr>
          <a:xfrm>
            <a:off x="179512" y="4720348"/>
            <a:ext cx="864096" cy="288230"/>
          </a:xfrm>
        </p:spPr>
        <p:txBody>
          <a:bodyPr anchor="b"/>
          <a:lstStyle>
            <a:lvl1pPr marL="0" indent="0">
              <a:buNone/>
              <a:defRPr sz="1200"/>
            </a:lvl1pPr>
          </a:lstStyle>
          <a:p>
            <a:r>
              <a:rPr lang="da-DK" dirty="0"/>
              <a:t>Kundelogo</a:t>
            </a:r>
          </a:p>
        </p:txBody>
      </p:sp>
      <p:sp>
        <p:nvSpPr>
          <p:cNvPr id="16"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solidFill>
                <a:srgbClr val="000000"/>
              </a:solidFill>
            </a:endParaRPr>
          </a:p>
        </p:txBody>
      </p:sp>
      <p:sp>
        <p:nvSpPr>
          <p:cNvPr id="17" name="Slide Number Placeholder 5"/>
          <p:cNvSpPr>
            <a:spLocks noGrp="1"/>
          </p:cNvSpPr>
          <p:nvPr>
            <p:ph type="sldNum" sz="quarter" idx="4"/>
          </p:nvPr>
        </p:nvSpPr>
        <p:spPr>
          <a:xfrm>
            <a:off x="3347864" y="4776713"/>
            <a:ext cx="2520280" cy="315317"/>
          </a:xfrm>
          <a:prstGeom prst="rect">
            <a:avLst/>
          </a:prstGeom>
        </p:spPr>
        <p:txBody>
          <a:bodyPr/>
          <a:lstStyle>
            <a:lvl1pPr algn="ctr">
              <a:defRPr sz="900"/>
            </a:lvl1pPr>
          </a:lstStyle>
          <a:p>
            <a:fld id="{BFF3CFDD-2D56-4519-B779-BFFEF2995BE6}" type="slidenum">
              <a:rPr lang="da-DK" smtClean="0">
                <a:solidFill>
                  <a:srgbClr val="000000"/>
                </a:solidFill>
              </a:rPr>
              <a:pPr/>
              <a:t>‹nr.›</a:t>
            </a:fld>
            <a:endParaRPr lang="da-DK" dirty="0">
              <a:solidFill>
                <a:srgbClr val="000000"/>
              </a:solidFill>
            </a:endParaRPr>
          </a:p>
        </p:txBody>
      </p:sp>
    </p:spTree>
    <p:extLst>
      <p:ext uri="{BB962C8B-B14F-4D97-AF65-F5344CB8AC3E}">
        <p14:creationId xmlns:p14="http://schemas.microsoft.com/office/powerpoint/2010/main" val="1989885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9" name="Rektangel 8"/>
          <p:cNvSpPr/>
          <p:nvPr userDrawn="1"/>
        </p:nvSpPr>
        <p:spPr>
          <a:xfrm>
            <a:off x="-9858" y="3050862"/>
            <a:ext cx="9153857" cy="2105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18" name="Title 1"/>
          <p:cNvSpPr>
            <a:spLocks noGrp="1"/>
          </p:cNvSpPr>
          <p:nvPr>
            <p:ph type="ctrTitle"/>
          </p:nvPr>
        </p:nvSpPr>
        <p:spPr>
          <a:xfrm>
            <a:off x="395536" y="3211318"/>
            <a:ext cx="4172864" cy="1404000"/>
          </a:xfrm>
        </p:spPr>
        <p:txBody>
          <a:bodyPr lIns="180000" tIns="360000" rIns="180000">
            <a:normAutofit/>
          </a:bodyPr>
          <a:lstStyle>
            <a:lvl1pPr algn="l">
              <a:spcBef>
                <a:spcPts val="200"/>
              </a:spcBef>
              <a:spcAft>
                <a:spcPts val="200"/>
              </a:spcAft>
              <a:defRPr sz="2200" b="0">
                <a:solidFill>
                  <a:schemeClr val="bg1"/>
                </a:solidFill>
              </a:defRPr>
            </a:lvl1pPr>
          </a:lstStyle>
          <a:p>
            <a:r>
              <a:rPr lang="da-DK" dirty="0"/>
              <a:t>Klik for at redigere i master</a:t>
            </a:r>
          </a:p>
        </p:txBody>
      </p:sp>
      <p:sp>
        <p:nvSpPr>
          <p:cNvPr id="19" name="Subtitle 2"/>
          <p:cNvSpPr>
            <a:spLocks noGrp="1"/>
          </p:cNvSpPr>
          <p:nvPr>
            <p:ph type="subTitle" idx="1"/>
          </p:nvPr>
        </p:nvSpPr>
        <p:spPr>
          <a:xfrm>
            <a:off x="395536" y="4668106"/>
            <a:ext cx="4172864" cy="207900"/>
          </a:xfrm>
          <a:noFill/>
        </p:spPr>
        <p:txBody>
          <a:bodyPr lIns="180000" tIns="46800" rIns="90000" bIns="46800">
            <a:norm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
        <p:nvSpPr>
          <p:cNvPr id="20" name="Rektangel 19"/>
          <p:cNvSpPr/>
          <p:nvPr userDrawn="1"/>
        </p:nvSpPr>
        <p:spPr>
          <a:xfrm>
            <a:off x="1421" y="2824125"/>
            <a:ext cx="9144000" cy="230124"/>
          </a:xfrm>
          <a:prstGeom prst="rect">
            <a:avLst/>
          </a:prstGeom>
          <a:gradFill flip="none" rotWithShape="1">
            <a:gsLst>
              <a:gs pos="100000">
                <a:schemeClr val="accent1">
                  <a:alpha val="0"/>
                </a:schemeClr>
              </a:gs>
              <a:gs pos="40000">
                <a:schemeClr val="accent3"/>
              </a:gs>
              <a:gs pos="1111">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Tree>
    <p:extLst>
      <p:ext uri="{BB962C8B-B14F-4D97-AF65-F5344CB8AC3E}">
        <p14:creationId xmlns:p14="http://schemas.microsoft.com/office/powerpoint/2010/main" val="3658703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ut side">
    <p:spTree>
      <p:nvGrpSpPr>
        <p:cNvPr id="1" name=""/>
        <p:cNvGrpSpPr/>
        <p:nvPr/>
      </p:nvGrpSpPr>
      <p:grpSpPr>
        <a:xfrm>
          <a:off x="0" y="0"/>
          <a:ext cx="0" cy="0"/>
          <a:chOff x="0" y="0"/>
          <a:chExt cx="0" cy="0"/>
        </a:xfrm>
      </p:grpSpPr>
      <p:pic>
        <p:nvPicPr>
          <p:cNvPr id="10" name="Billed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21372" b="44252"/>
          <a:stretch/>
        </p:blipFill>
        <p:spPr>
          <a:xfrm>
            <a:off x="0" y="3047910"/>
            <a:ext cx="9144000" cy="2095590"/>
          </a:xfrm>
          <a:prstGeom prst="rect">
            <a:avLst/>
          </a:prstGeom>
        </p:spPr>
      </p:pic>
      <p:sp>
        <p:nvSpPr>
          <p:cNvPr id="7" name="Rektangel 6"/>
          <p:cNvSpPr/>
          <p:nvPr userDrawn="1"/>
        </p:nvSpPr>
        <p:spPr>
          <a:xfrm>
            <a:off x="1421" y="3047910"/>
            <a:ext cx="9144000" cy="2095591"/>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rgbClr val="FFFFFF"/>
                </a:solidFill>
              </a:rPr>
              <a:t> </a:t>
            </a:r>
          </a:p>
        </p:txBody>
      </p:sp>
      <p:pic>
        <p:nvPicPr>
          <p:cNvPr id="3" name="Billed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987574"/>
            <a:ext cx="1252327" cy="1039598"/>
          </a:xfrm>
          <a:prstGeom prst="rect">
            <a:avLst/>
          </a:prstGeom>
        </p:spPr>
      </p:pic>
      <p:sp>
        <p:nvSpPr>
          <p:cNvPr id="9" name="Rektangel 8"/>
          <p:cNvSpPr/>
          <p:nvPr userDrawn="1"/>
        </p:nvSpPr>
        <p:spPr>
          <a:xfrm>
            <a:off x="1421" y="2824125"/>
            <a:ext cx="9144000" cy="230124"/>
          </a:xfrm>
          <a:prstGeom prst="rect">
            <a:avLst/>
          </a:prstGeom>
          <a:gradFill flip="none" rotWithShape="1">
            <a:gsLst>
              <a:gs pos="100000">
                <a:schemeClr val="accent1">
                  <a:alpha val="0"/>
                </a:schemeClr>
              </a:gs>
              <a:gs pos="40000">
                <a:schemeClr val="accent3"/>
              </a:gs>
              <a:gs pos="1111">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Tree>
    <p:extLst>
      <p:ext uri="{BB962C8B-B14F-4D97-AF65-F5344CB8AC3E}">
        <p14:creationId xmlns:p14="http://schemas.microsoft.com/office/powerpoint/2010/main" val="96088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spalter">
    <p:spTree>
      <p:nvGrpSpPr>
        <p:cNvPr id="1" name=""/>
        <p:cNvGrpSpPr/>
        <p:nvPr/>
      </p:nvGrpSpPr>
      <p:grpSpPr>
        <a:xfrm>
          <a:off x="0" y="0"/>
          <a:ext cx="0" cy="0"/>
          <a:chOff x="0" y="0"/>
          <a:chExt cx="0" cy="0"/>
        </a:xfrm>
      </p:grpSpPr>
      <p:sp>
        <p:nvSpPr>
          <p:cNvPr id="2" name="Title 1"/>
          <p:cNvSpPr>
            <a:spLocks noGrp="1"/>
          </p:cNvSpPr>
          <p:nvPr>
            <p:ph type="title"/>
          </p:nvPr>
        </p:nvSpPr>
        <p:spPr>
          <a:xfrm>
            <a:off x="395287" y="353700"/>
            <a:ext cx="8341095" cy="675000"/>
          </a:xfrm>
        </p:spPr>
        <p:txBody>
          <a:bodyPr/>
          <a:lstStyle/>
          <a:p>
            <a:r>
              <a:rPr lang="da-DK" dirty="0"/>
              <a:t>Klik for at redigere i master</a:t>
            </a:r>
          </a:p>
        </p:txBody>
      </p:sp>
      <p:sp>
        <p:nvSpPr>
          <p:cNvPr id="3" name="Content Placeholder 2"/>
          <p:cNvSpPr>
            <a:spLocks noGrp="1"/>
          </p:cNvSpPr>
          <p:nvPr>
            <p:ph idx="1"/>
          </p:nvPr>
        </p:nvSpPr>
        <p:spPr>
          <a:xfrm>
            <a:off x="395288" y="1203325"/>
            <a:ext cx="4033836" cy="3411548"/>
          </a:xfrm>
          <a:noFill/>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Content Placeholder 13"/>
          <p:cNvSpPr>
            <a:spLocks noGrp="1"/>
          </p:cNvSpPr>
          <p:nvPr>
            <p:ph sz="quarter" idx="13"/>
          </p:nvPr>
        </p:nvSpPr>
        <p:spPr>
          <a:xfrm>
            <a:off x="4716424" y="1203327"/>
            <a:ext cx="4019960" cy="3410973"/>
          </a:xfrm>
          <a:noFill/>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0" name="Group 24"/>
          <p:cNvGrpSpPr>
            <a:grpSpLocks noChangeAspect="1"/>
          </p:cNvGrpSpPr>
          <p:nvPr userDrawn="1"/>
        </p:nvGrpSpPr>
        <p:grpSpPr bwMode="auto">
          <a:xfrm>
            <a:off x="8460432" y="4718612"/>
            <a:ext cx="565787" cy="333374"/>
            <a:chOff x="2744" y="3974"/>
            <a:chExt cx="326" cy="192"/>
          </a:xfrm>
        </p:grpSpPr>
        <p:sp>
          <p:nvSpPr>
            <p:cNvPr id="21" name="AutoShape 19"/>
            <p:cNvSpPr>
              <a:spLocks noChangeAspect="1" noChangeArrowheads="1" noTextEdit="1"/>
            </p:cNvSpPr>
            <p:nvPr userDrawn="1"/>
          </p:nvSpPr>
          <p:spPr bwMode="auto">
            <a:xfrm>
              <a:off x="2744" y="3974"/>
              <a:ext cx="326" cy="192"/>
            </a:xfrm>
            <a:prstGeom prst="rect">
              <a:avLst/>
            </a:prstGeom>
            <a:noFill/>
            <a:ln w="9525">
              <a:noFill/>
              <a:miter lim="800000"/>
              <a:headEnd/>
              <a:tailEnd/>
            </a:ln>
          </p:spPr>
          <p:txBody>
            <a:bodyPr/>
            <a:lstStyle/>
            <a:p>
              <a:endParaRPr lang="da-DK"/>
            </a:p>
          </p:txBody>
        </p:sp>
        <p:sp>
          <p:nvSpPr>
            <p:cNvPr id="22" name="Freeform 21"/>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23" name="Freeform 22"/>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24" name="Freeform 23"/>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
        <p:nvSpPr>
          <p:cNvPr id="11" name="Pladsholder til billede 4"/>
          <p:cNvSpPr>
            <a:spLocks noGrp="1"/>
          </p:cNvSpPr>
          <p:nvPr>
            <p:ph type="pic" sz="quarter" idx="15" hasCustomPrompt="1"/>
          </p:nvPr>
        </p:nvSpPr>
        <p:spPr>
          <a:xfrm>
            <a:off x="179512" y="4720348"/>
            <a:ext cx="864096" cy="288230"/>
          </a:xfrm>
        </p:spPr>
        <p:txBody>
          <a:bodyPr anchor="b"/>
          <a:lstStyle>
            <a:lvl1pPr marL="0" indent="0">
              <a:buNone/>
              <a:defRPr sz="1200"/>
            </a:lvl1pPr>
          </a:lstStyle>
          <a:p>
            <a:r>
              <a:rPr lang="da-DK" dirty="0"/>
              <a:t>Kundelogo</a:t>
            </a:r>
          </a:p>
        </p:txBody>
      </p:sp>
      <p:sp>
        <p:nvSpPr>
          <p:cNvPr id="12"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p>
        </p:txBody>
      </p:sp>
      <p:sp>
        <p:nvSpPr>
          <p:cNvPr id="13" name="Slide Number Placeholder 5"/>
          <p:cNvSpPr>
            <a:spLocks noGrp="1"/>
          </p:cNvSpPr>
          <p:nvPr>
            <p:ph type="sldNum" sz="quarter" idx="4"/>
          </p:nvPr>
        </p:nvSpPr>
        <p:spPr>
          <a:xfrm>
            <a:off x="3347864" y="4776713"/>
            <a:ext cx="2520280" cy="315317"/>
          </a:xfrm>
          <a:prstGeom prst="rect">
            <a:avLst/>
          </a:prstGeom>
        </p:spPr>
        <p:txBody>
          <a:bodyPr/>
          <a:lstStyle>
            <a:lvl1pPr algn="ctr">
              <a:defRPr sz="900"/>
            </a:lvl1pPr>
          </a:lstStyle>
          <a:p>
            <a:fld id="{BFF3CFDD-2D56-4519-B779-BFFEF2995BE6}" type="slidenum">
              <a:rPr lang="da-DK" smtClean="0"/>
              <a:pPr/>
              <a:t>‹nr.›</a:t>
            </a:fld>
            <a:endParaRPr lang="da-DK" dirty="0"/>
          </a:p>
        </p:txBody>
      </p:sp>
    </p:spTree>
    <p:extLst>
      <p:ext uri="{BB962C8B-B14F-4D97-AF65-F5344CB8AC3E}">
        <p14:creationId xmlns:p14="http://schemas.microsoft.com/office/powerpoint/2010/main" val="225913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alte">
    <p:spTree>
      <p:nvGrpSpPr>
        <p:cNvPr id="1" name=""/>
        <p:cNvGrpSpPr/>
        <p:nvPr/>
      </p:nvGrpSpPr>
      <p:grpSpPr>
        <a:xfrm>
          <a:off x="0" y="0"/>
          <a:ext cx="0" cy="0"/>
          <a:chOff x="0" y="0"/>
          <a:chExt cx="0" cy="0"/>
        </a:xfrm>
      </p:grpSpPr>
      <p:sp>
        <p:nvSpPr>
          <p:cNvPr id="2" name="Title 1"/>
          <p:cNvSpPr>
            <a:spLocks noGrp="1"/>
          </p:cNvSpPr>
          <p:nvPr>
            <p:ph type="title"/>
          </p:nvPr>
        </p:nvSpPr>
        <p:spPr>
          <a:xfrm>
            <a:off x="395287" y="353700"/>
            <a:ext cx="8341095" cy="675000"/>
          </a:xfrm>
        </p:spPr>
        <p:txBody>
          <a:bodyPr/>
          <a:lstStyle/>
          <a:p>
            <a:r>
              <a:rPr lang="da-DK" dirty="0"/>
              <a:t>Klik for at redigere i master</a:t>
            </a:r>
          </a:p>
        </p:txBody>
      </p:sp>
      <p:sp>
        <p:nvSpPr>
          <p:cNvPr id="12" name="Content Placeholder 2"/>
          <p:cNvSpPr>
            <a:spLocks noGrp="1"/>
          </p:cNvSpPr>
          <p:nvPr>
            <p:ph idx="13"/>
          </p:nvPr>
        </p:nvSpPr>
        <p:spPr>
          <a:xfrm>
            <a:off x="1979612" y="1203325"/>
            <a:ext cx="5184775" cy="3411548"/>
          </a:xfrm>
          <a:noFill/>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19" name="Group 24"/>
          <p:cNvGrpSpPr>
            <a:grpSpLocks noChangeAspect="1"/>
          </p:cNvGrpSpPr>
          <p:nvPr userDrawn="1"/>
        </p:nvGrpSpPr>
        <p:grpSpPr bwMode="auto">
          <a:xfrm>
            <a:off x="8460432" y="4718612"/>
            <a:ext cx="565787" cy="333374"/>
            <a:chOff x="2744" y="3974"/>
            <a:chExt cx="326" cy="192"/>
          </a:xfrm>
        </p:grpSpPr>
        <p:sp>
          <p:nvSpPr>
            <p:cNvPr id="20" name="AutoShape 19"/>
            <p:cNvSpPr>
              <a:spLocks noChangeAspect="1" noChangeArrowheads="1" noTextEdit="1"/>
            </p:cNvSpPr>
            <p:nvPr userDrawn="1"/>
          </p:nvSpPr>
          <p:spPr bwMode="auto">
            <a:xfrm>
              <a:off x="2744" y="3974"/>
              <a:ext cx="326" cy="192"/>
            </a:xfrm>
            <a:prstGeom prst="rect">
              <a:avLst/>
            </a:prstGeom>
            <a:noFill/>
            <a:ln w="9525">
              <a:noFill/>
              <a:miter lim="800000"/>
              <a:headEnd/>
              <a:tailEnd/>
            </a:ln>
          </p:spPr>
          <p:txBody>
            <a:bodyPr/>
            <a:lstStyle/>
            <a:p>
              <a:endParaRPr lang="da-DK"/>
            </a:p>
          </p:txBody>
        </p:sp>
        <p:sp>
          <p:nvSpPr>
            <p:cNvPr id="21" name="Freeform 21"/>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22" name="Freeform 22"/>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23" name="Freeform 23"/>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
        <p:nvSpPr>
          <p:cNvPr id="10" name="Pladsholder til billede 4"/>
          <p:cNvSpPr>
            <a:spLocks noGrp="1"/>
          </p:cNvSpPr>
          <p:nvPr>
            <p:ph type="pic" sz="quarter" idx="15" hasCustomPrompt="1"/>
          </p:nvPr>
        </p:nvSpPr>
        <p:spPr>
          <a:xfrm>
            <a:off x="179512" y="4720348"/>
            <a:ext cx="864096" cy="288230"/>
          </a:xfrm>
        </p:spPr>
        <p:txBody>
          <a:bodyPr anchor="b"/>
          <a:lstStyle>
            <a:lvl1pPr marL="0" indent="0">
              <a:buNone/>
              <a:defRPr sz="1200"/>
            </a:lvl1pPr>
          </a:lstStyle>
          <a:p>
            <a:r>
              <a:rPr lang="da-DK" dirty="0"/>
              <a:t>Kundelogo</a:t>
            </a:r>
          </a:p>
        </p:txBody>
      </p:sp>
      <p:sp>
        <p:nvSpPr>
          <p:cNvPr id="11"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p>
        </p:txBody>
      </p:sp>
      <p:sp>
        <p:nvSpPr>
          <p:cNvPr id="13" name="Slide Number Placeholder 5"/>
          <p:cNvSpPr>
            <a:spLocks noGrp="1"/>
          </p:cNvSpPr>
          <p:nvPr>
            <p:ph type="sldNum" sz="quarter" idx="4"/>
          </p:nvPr>
        </p:nvSpPr>
        <p:spPr>
          <a:xfrm>
            <a:off x="3347864" y="4776713"/>
            <a:ext cx="2520280" cy="315317"/>
          </a:xfrm>
          <a:prstGeom prst="rect">
            <a:avLst/>
          </a:prstGeom>
        </p:spPr>
        <p:txBody>
          <a:bodyPr/>
          <a:lstStyle>
            <a:lvl1pPr algn="ctr">
              <a:defRPr sz="900"/>
            </a:lvl1pPr>
          </a:lstStyle>
          <a:p>
            <a:fld id="{BFF3CFDD-2D56-4519-B779-BFFEF2995BE6}" type="slidenum">
              <a:rPr lang="da-DK" smtClean="0"/>
              <a:pPr/>
              <a:t>‹nr.›</a:t>
            </a:fld>
            <a:endParaRPr lang="da-DK" dirty="0"/>
          </a:p>
        </p:txBody>
      </p:sp>
    </p:spTree>
    <p:extLst>
      <p:ext uri="{BB962C8B-B14F-4D97-AF65-F5344CB8AC3E}">
        <p14:creationId xmlns:p14="http://schemas.microsoft.com/office/powerpoint/2010/main" val="74291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spalte i fuld bredde">
    <p:spTree>
      <p:nvGrpSpPr>
        <p:cNvPr id="1" name=""/>
        <p:cNvGrpSpPr/>
        <p:nvPr/>
      </p:nvGrpSpPr>
      <p:grpSpPr>
        <a:xfrm>
          <a:off x="0" y="0"/>
          <a:ext cx="0" cy="0"/>
          <a:chOff x="0" y="0"/>
          <a:chExt cx="0" cy="0"/>
        </a:xfrm>
      </p:grpSpPr>
      <p:sp>
        <p:nvSpPr>
          <p:cNvPr id="2" name="Title 1"/>
          <p:cNvSpPr>
            <a:spLocks noGrp="1"/>
          </p:cNvSpPr>
          <p:nvPr>
            <p:ph type="title"/>
          </p:nvPr>
        </p:nvSpPr>
        <p:spPr>
          <a:xfrm>
            <a:off x="395287" y="353700"/>
            <a:ext cx="8341095" cy="675000"/>
          </a:xfrm>
        </p:spPr>
        <p:txBody>
          <a:bodyPr/>
          <a:lstStyle/>
          <a:p>
            <a:r>
              <a:rPr lang="da-DK" dirty="0"/>
              <a:t>Klik for at redigere i master</a:t>
            </a:r>
          </a:p>
        </p:txBody>
      </p:sp>
      <p:sp>
        <p:nvSpPr>
          <p:cNvPr id="3" name="Content Placeholder 2"/>
          <p:cNvSpPr>
            <a:spLocks noGrp="1"/>
          </p:cNvSpPr>
          <p:nvPr>
            <p:ph idx="1"/>
          </p:nvPr>
        </p:nvSpPr>
        <p:spPr>
          <a:xfrm>
            <a:off x="395288" y="1203325"/>
            <a:ext cx="8341096" cy="3411548"/>
          </a:xfrm>
          <a:noFill/>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18" name="Group 24"/>
          <p:cNvGrpSpPr>
            <a:grpSpLocks noChangeAspect="1"/>
          </p:cNvGrpSpPr>
          <p:nvPr userDrawn="1"/>
        </p:nvGrpSpPr>
        <p:grpSpPr bwMode="auto">
          <a:xfrm>
            <a:off x="8460432" y="4718612"/>
            <a:ext cx="565787" cy="333374"/>
            <a:chOff x="2744" y="3974"/>
            <a:chExt cx="326" cy="192"/>
          </a:xfrm>
        </p:grpSpPr>
        <p:sp>
          <p:nvSpPr>
            <p:cNvPr id="19" name="AutoShape 19"/>
            <p:cNvSpPr>
              <a:spLocks noChangeAspect="1" noChangeArrowheads="1" noTextEdit="1"/>
            </p:cNvSpPr>
            <p:nvPr userDrawn="1"/>
          </p:nvSpPr>
          <p:spPr bwMode="auto">
            <a:xfrm>
              <a:off x="2744" y="3974"/>
              <a:ext cx="326" cy="192"/>
            </a:xfrm>
            <a:prstGeom prst="rect">
              <a:avLst/>
            </a:prstGeom>
            <a:noFill/>
            <a:ln w="9525">
              <a:noFill/>
              <a:miter lim="800000"/>
              <a:headEnd/>
              <a:tailEnd/>
            </a:ln>
          </p:spPr>
          <p:txBody>
            <a:bodyPr/>
            <a:lstStyle/>
            <a:p>
              <a:endParaRPr lang="da-DK"/>
            </a:p>
          </p:txBody>
        </p:sp>
        <p:sp>
          <p:nvSpPr>
            <p:cNvPr id="20" name="Freeform 21"/>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21" name="Freeform 22"/>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22" name="Freeform 23"/>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
        <p:nvSpPr>
          <p:cNvPr id="10" name="Pladsholder til billede 4"/>
          <p:cNvSpPr>
            <a:spLocks noGrp="1"/>
          </p:cNvSpPr>
          <p:nvPr>
            <p:ph type="pic" sz="quarter" idx="15" hasCustomPrompt="1"/>
          </p:nvPr>
        </p:nvSpPr>
        <p:spPr>
          <a:xfrm>
            <a:off x="179512" y="4720348"/>
            <a:ext cx="864096" cy="288230"/>
          </a:xfrm>
        </p:spPr>
        <p:txBody>
          <a:bodyPr anchor="b"/>
          <a:lstStyle>
            <a:lvl1pPr marL="0" indent="0">
              <a:buNone/>
              <a:defRPr sz="1200"/>
            </a:lvl1pPr>
          </a:lstStyle>
          <a:p>
            <a:r>
              <a:rPr lang="da-DK" dirty="0"/>
              <a:t>Kundelogo</a:t>
            </a:r>
          </a:p>
        </p:txBody>
      </p:sp>
      <p:sp>
        <p:nvSpPr>
          <p:cNvPr id="11"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p>
        </p:txBody>
      </p:sp>
      <p:sp>
        <p:nvSpPr>
          <p:cNvPr id="12" name="Slide Number Placeholder 5"/>
          <p:cNvSpPr>
            <a:spLocks noGrp="1"/>
          </p:cNvSpPr>
          <p:nvPr>
            <p:ph type="sldNum" sz="quarter" idx="4"/>
          </p:nvPr>
        </p:nvSpPr>
        <p:spPr>
          <a:xfrm>
            <a:off x="3347864" y="4776713"/>
            <a:ext cx="2520280" cy="315317"/>
          </a:xfrm>
          <a:prstGeom prst="rect">
            <a:avLst/>
          </a:prstGeom>
        </p:spPr>
        <p:txBody>
          <a:bodyPr/>
          <a:lstStyle>
            <a:lvl1pPr algn="ctr">
              <a:defRPr sz="900"/>
            </a:lvl1pPr>
          </a:lstStyle>
          <a:p>
            <a:fld id="{BFF3CFDD-2D56-4519-B779-BFFEF2995BE6}" type="slidenum">
              <a:rPr lang="da-DK" smtClean="0"/>
              <a:pPr/>
              <a:t>‹nr.›</a:t>
            </a:fld>
            <a:endParaRPr lang="da-DK" dirty="0"/>
          </a:p>
        </p:txBody>
      </p:sp>
    </p:spTree>
    <p:extLst>
      <p:ext uri="{BB962C8B-B14F-4D97-AF65-F5344CB8AC3E}">
        <p14:creationId xmlns:p14="http://schemas.microsoft.com/office/powerpoint/2010/main" val="45695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a:xfrm>
            <a:off x="395288" y="353700"/>
            <a:ext cx="8341096" cy="675000"/>
          </a:xfrm>
        </p:spPr>
        <p:txBody>
          <a:bodyPr/>
          <a:lstStyle/>
          <a:p>
            <a:r>
              <a:rPr lang="da-DK" dirty="0"/>
              <a:t>Klik for at redigere i master</a:t>
            </a:r>
          </a:p>
        </p:txBody>
      </p:sp>
      <p:grpSp>
        <p:nvGrpSpPr>
          <p:cNvPr id="17" name="Group 24"/>
          <p:cNvGrpSpPr>
            <a:grpSpLocks noChangeAspect="1"/>
          </p:cNvGrpSpPr>
          <p:nvPr userDrawn="1"/>
        </p:nvGrpSpPr>
        <p:grpSpPr bwMode="auto">
          <a:xfrm>
            <a:off x="8460432" y="4718612"/>
            <a:ext cx="565787" cy="333374"/>
            <a:chOff x="2744" y="3974"/>
            <a:chExt cx="326" cy="192"/>
          </a:xfrm>
        </p:grpSpPr>
        <p:sp>
          <p:nvSpPr>
            <p:cNvPr id="18" name="AutoShape 19"/>
            <p:cNvSpPr>
              <a:spLocks noChangeAspect="1" noChangeArrowheads="1" noTextEdit="1"/>
            </p:cNvSpPr>
            <p:nvPr userDrawn="1"/>
          </p:nvSpPr>
          <p:spPr bwMode="auto">
            <a:xfrm>
              <a:off x="2744" y="3974"/>
              <a:ext cx="326" cy="192"/>
            </a:xfrm>
            <a:prstGeom prst="rect">
              <a:avLst/>
            </a:prstGeom>
            <a:noFill/>
            <a:ln w="9525">
              <a:noFill/>
              <a:miter lim="800000"/>
              <a:headEnd/>
              <a:tailEnd/>
            </a:ln>
          </p:spPr>
          <p:txBody>
            <a:bodyPr/>
            <a:lstStyle/>
            <a:p>
              <a:endParaRPr lang="da-DK"/>
            </a:p>
          </p:txBody>
        </p:sp>
        <p:sp>
          <p:nvSpPr>
            <p:cNvPr id="19" name="Freeform 21"/>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20" name="Freeform 22"/>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21" name="Freeform 23"/>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
        <p:nvSpPr>
          <p:cNvPr id="9" name="Pladsholder til billede 4"/>
          <p:cNvSpPr>
            <a:spLocks noGrp="1"/>
          </p:cNvSpPr>
          <p:nvPr>
            <p:ph type="pic" sz="quarter" idx="15" hasCustomPrompt="1"/>
          </p:nvPr>
        </p:nvSpPr>
        <p:spPr>
          <a:xfrm>
            <a:off x="179512" y="4720348"/>
            <a:ext cx="864096" cy="288230"/>
          </a:xfrm>
        </p:spPr>
        <p:txBody>
          <a:bodyPr anchor="b"/>
          <a:lstStyle>
            <a:lvl1pPr marL="0" indent="0">
              <a:buNone/>
              <a:defRPr sz="1200"/>
            </a:lvl1pPr>
          </a:lstStyle>
          <a:p>
            <a:r>
              <a:rPr lang="da-DK" dirty="0"/>
              <a:t>Kundelogo</a:t>
            </a:r>
          </a:p>
        </p:txBody>
      </p:sp>
      <p:sp>
        <p:nvSpPr>
          <p:cNvPr id="10"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p>
        </p:txBody>
      </p:sp>
      <p:sp>
        <p:nvSpPr>
          <p:cNvPr id="11" name="Slide Number Placeholder 5"/>
          <p:cNvSpPr>
            <a:spLocks noGrp="1"/>
          </p:cNvSpPr>
          <p:nvPr>
            <p:ph type="sldNum" sz="quarter" idx="4"/>
          </p:nvPr>
        </p:nvSpPr>
        <p:spPr>
          <a:xfrm>
            <a:off x="3347864" y="4776713"/>
            <a:ext cx="2520280" cy="315317"/>
          </a:xfrm>
          <a:prstGeom prst="rect">
            <a:avLst/>
          </a:prstGeom>
        </p:spPr>
        <p:txBody>
          <a:bodyPr/>
          <a:lstStyle>
            <a:lvl1pPr algn="ctr">
              <a:defRPr sz="900"/>
            </a:lvl1pPr>
          </a:lstStyle>
          <a:p>
            <a:fld id="{BFF3CFDD-2D56-4519-B779-BFFEF2995BE6}" type="slidenum">
              <a:rPr lang="da-DK" smtClean="0"/>
              <a:pPr/>
              <a:t>‹nr.›</a:t>
            </a:fld>
            <a:endParaRPr lang="da-DK" dirty="0"/>
          </a:p>
        </p:txBody>
      </p:sp>
    </p:spTree>
    <p:extLst>
      <p:ext uri="{BB962C8B-B14F-4D97-AF65-F5344CB8AC3E}">
        <p14:creationId xmlns:p14="http://schemas.microsoft.com/office/powerpoint/2010/main" val="398291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data side">
    <p:spTree>
      <p:nvGrpSpPr>
        <p:cNvPr id="1" name=""/>
        <p:cNvGrpSpPr/>
        <p:nvPr/>
      </p:nvGrpSpPr>
      <p:grpSpPr>
        <a:xfrm>
          <a:off x="0" y="0"/>
          <a:ext cx="0" cy="0"/>
          <a:chOff x="0" y="0"/>
          <a:chExt cx="0" cy="0"/>
        </a:xfrm>
      </p:grpSpPr>
      <p:sp>
        <p:nvSpPr>
          <p:cNvPr id="6" name="Titel 1"/>
          <p:cNvSpPr txBox="1">
            <a:spLocks/>
          </p:cNvSpPr>
          <p:nvPr userDrawn="1"/>
        </p:nvSpPr>
        <p:spPr>
          <a:xfrm>
            <a:off x="-3799800" y="-1460698"/>
            <a:ext cx="7599600" cy="900000"/>
          </a:xfrm>
          <a:prstGeom prst="rect">
            <a:avLst/>
          </a:prstGeom>
        </p:spPr>
        <p:txBody>
          <a:bodyPr vert="horz" lIns="0" tIns="0" rIns="0" bIns="0" rtlCol="0" anchor="b" anchorCtr="0">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endParaRPr lang="da-DK" dirty="0"/>
          </a:p>
        </p:txBody>
      </p:sp>
      <p:sp>
        <p:nvSpPr>
          <p:cNvPr id="8" name="Pladsholder til indhold 3"/>
          <p:cNvSpPr>
            <a:spLocks noGrp="1"/>
          </p:cNvSpPr>
          <p:nvPr>
            <p:ph sz="quarter" idx="13" hasCustomPrompt="1"/>
          </p:nvPr>
        </p:nvSpPr>
        <p:spPr>
          <a:xfrm>
            <a:off x="4716423" y="1203325"/>
            <a:ext cx="4019959" cy="3240634"/>
          </a:xfrm>
        </p:spPr>
        <p:txBody>
          <a:bodyPr anchor="b"/>
          <a:lstStyle>
            <a:lvl1pPr marL="0" indent="0">
              <a:buNone/>
              <a:defRPr sz="1800" b="0" i="0" u="none"/>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[Title]</a:t>
            </a:r>
            <a:br>
              <a:rPr lang="en-US" dirty="0"/>
            </a:br>
            <a:r>
              <a:rPr lang="en-US" dirty="0"/>
              <a:t>[</a:t>
            </a:r>
            <a:r>
              <a:rPr lang="en-US" dirty="0" err="1"/>
              <a:t>Telefon</a:t>
            </a:r>
            <a:r>
              <a:rPr lang="en-US" dirty="0"/>
              <a:t> </a:t>
            </a:r>
            <a:r>
              <a:rPr lang="en-US" dirty="0" err="1"/>
              <a:t>nummer</a:t>
            </a:r>
            <a:r>
              <a:rPr lang="en-US" dirty="0"/>
              <a:t>]</a:t>
            </a:r>
            <a:br>
              <a:rPr lang="en-US" dirty="0"/>
            </a:br>
            <a:r>
              <a:rPr lang="en-US" dirty="0"/>
              <a:t>[E-mail]</a:t>
            </a:r>
          </a:p>
        </p:txBody>
      </p:sp>
      <p:grpSp>
        <p:nvGrpSpPr>
          <p:cNvPr id="10" name="Group 24"/>
          <p:cNvGrpSpPr>
            <a:grpSpLocks noChangeAspect="1"/>
          </p:cNvGrpSpPr>
          <p:nvPr userDrawn="1"/>
        </p:nvGrpSpPr>
        <p:grpSpPr bwMode="auto">
          <a:xfrm>
            <a:off x="8460432" y="4718612"/>
            <a:ext cx="565787" cy="333374"/>
            <a:chOff x="2744" y="3974"/>
            <a:chExt cx="326" cy="192"/>
          </a:xfrm>
        </p:grpSpPr>
        <p:sp>
          <p:nvSpPr>
            <p:cNvPr id="11" name="AutoShape 19"/>
            <p:cNvSpPr>
              <a:spLocks noChangeAspect="1" noChangeArrowheads="1" noTextEdit="1"/>
            </p:cNvSpPr>
            <p:nvPr userDrawn="1"/>
          </p:nvSpPr>
          <p:spPr bwMode="auto">
            <a:xfrm>
              <a:off x="2744" y="3974"/>
              <a:ext cx="326" cy="192"/>
            </a:xfrm>
            <a:prstGeom prst="rect">
              <a:avLst/>
            </a:prstGeom>
            <a:noFill/>
            <a:ln w="9525">
              <a:noFill/>
              <a:miter lim="800000"/>
              <a:headEnd/>
              <a:tailEnd/>
            </a:ln>
          </p:spPr>
          <p:txBody>
            <a:bodyPr/>
            <a:lstStyle/>
            <a:p>
              <a:endParaRPr lang="da-DK"/>
            </a:p>
          </p:txBody>
        </p:sp>
        <p:sp>
          <p:nvSpPr>
            <p:cNvPr id="12" name="Freeform 21"/>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13" name="Freeform 22"/>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14" name="Freeform 23"/>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
        <p:nvSpPr>
          <p:cNvPr id="18" name="Title 1"/>
          <p:cNvSpPr>
            <a:spLocks noGrp="1"/>
          </p:cNvSpPr>
          <p:nvPr>
            <p:ph type="title"/>
          </p:nvPr>
        </p:nvSpPr>
        <p:spPr>
          <a:xfrm>
            <a:off x="395289" y="353700"/>
            <a:ext cx="8341094" cy="675000"/>
          </a:xfrm>
        </p:spPr>
        <p:txBody>
          <a:bodyPr/>
          <a:lstStyle/>
          <a:p>
            <a:r>
              <a:rPr lang="da-DK"/>
              <a:t>Klik for at redigere i master</a:t>
            </a:r>
            <a:endParaRPr lang="da-DK" dirty="0"/>
          </a:p>
        </p:txBody>
      </p:sp>
      <p:sp>
        <p:nvSpPr>
          <p:cNvPr id="22" name="Pladsholder til billede 3"/>
          <p:cNvSpPr>
            <a:spLocks noGrp="1"/>
          </p:cNvSpPr>
          <p:nvPr>
            <p:ph type="pic" sz="quarter" idx="16" hasCustomPrompt="1"/>
          </p:nvPr>
        </p:nvSpPr>
        <p:spPr>
          <a:xfrm>
            <a:off x="1691680" y="1203325"/>
            <a:ext cx="2735858" cy="3240088"/>
          </a:xfrm>
        </p:spPr>
        <p:txBody>
          <a:bodyPr anchor="b"/>
          <a:lstStyle>
            <a:lvl1pPr algn="r">
              <a:defRPr/>
            </a:lvl1pPr>
          </a:lstStyle>
          <a:p>
            <a:r>
              <a:rPr lang="da-DK" dirty="0"/>
              <a:t>Indsæt foto</a:t>
            </a:r>
            <a:br>
              <a:rPr lang="da-DK" dirty="0"/>
            </a:br>
            <a:br>
              <a:rPr lang="da-DK" dirty="0"/>
            </a:br>
            <a:endParaRPr lang="da-DK" dirty="0"/>
          </a:p>
        </p:txBody>
      </p:sp>
      <p:sp>
        <p:nvSpPr>
          <p:cNvPr id="23" name="Rektangel 22"/>
          <p:cNvSpPr/>
          <p:nvPr userDrawn="1"/>
        </p:nvSpPr>
        <p:spPr>
          <a:xfrm>
            <a:off x="1691680" y="4217823"/>
            <a:ext cx="2736304" cy="230124"/>
          </a:xfrm>
          <a:prstGeom prst="rect">
            <a:avLst/>
          </a:prstGeom>
          <a:gradFill flip="none" rotWithShape="1">
            <a:gsLst>
              <a:gs pos="100000">
                <a:schemeClr val="accent1">
                  <a:alpha val="0"/>
                </a:schemeClr>
              </a:gs>
              <a:gs pos="40000">
                <a:schemeClr val="accent3"/>
              </a:gs>
              <a:gs pos="1111">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billede 4"/>
          <p:cNvSpPr>
            <a:spLocks noGrp="1"/>
          </p:cNvSpPr>
          <p:nvPr>
            <p:ph type="pic" sz="quarter" idx="15" hasCustomPrompt="1"/>
          </p:nvPr>
        </p:nvSpPr>
        <p:spPr>
          <a:xfrm>
            <a:off x="179512" y="4720348"/>
            <a:ext cx="864096" cy="288230"/>
          </a:xfrm>
        </p:spPr>
        <p:txBody>
          <a:bodyPr anchor="b"/>
          <a:lstStyle>
            <a:lvl1pPr marL="0" indent="0">
              <a:buNone/>
              <a:defRPr sz="1200"/>
            </a:lvl1pPr>
          </a:lstStyle>
          <a:p>
            <a:r>
              <a:rPr lang="da-DK" dirty="0"/>
              <a:t>Kundelogo</a:t>
            </a:r>
          </a:p>
        </p:txBody>
      </p:sp>
      <p:sp>
        <p:nvSpPr>
          <p:cNvPr id="16"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p>
        </p:txBody>
      </p:sp>
      <p:sp>
        <p:nvSpPr>
          <p:cNvPr id="17" name="Slide Number Placeholder 5"/>
          <p:cNvSpPr>
            <a:spLocks noGrp="1"/>
          </p:cNvSpPr>
          <p:nvPr>
            <p:ph type="sldNum" sz="quarter" idx="4"/>
          </p:nvPr>
        </p:nvSpPr>
        <p:spPr>
          <a:xfrm>
            <a:off x="3347864" y="4776713"/>
            <a:ext cx="2520280" cy="315317"/>
          </a:xfrm>
          <a:prstGeom prst="rect">
            <a:avLst/>
          </a:prstGeom>
        </p:spPr>
        <p:txBody>
          <a:bodyPr/>
          <a:lstStyle>
            <a:lvl1pPr algn="ctr">
              <a:defRPr sz="900"/>
            </a:lvl1pPr>
          </a:lstStyle>
          <a:p>
            <a:fld id="{BFF3CFDD-2D56-4519-B779-BFFEF2995BE6}" type="slidenum">
              <a:rPr lang="da-DK" smtClean="0"/>
              <a:pPr/>
              <a:t>‹nr.›</a:t>
            </a:fld>
            <a:endParaRPr lang="da-DK" dirty="0"/>
          </a:p>
        </p:txBody>
      </p:sp>
    </p:spTree>
    <p:extLst>
      <p:ext uri="{BB962C8B-B14F-4D97-AF65-F5344CB8AC3E}">
        <p14:creationId xmlns:p14="http://schemas.microsoft.com/office/powerpoint/2010/main" val="303582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9" name="Rektangel 8"/>
          <p:cNvSpPr/>
          <p:nvPr userDrawn="1"/>
        </p:nvSpPr>
        <p:spPr>
          <a:xfrm>
            <a:off x="-9858" y="3050862"/>
            <a:ext cx="9153857" cy="2105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itle 1"/>
          <p:cNvSpPr>
            <a:spLocks noGrp="1"/>
          </p:cNvSpPr>
          <p:nvPr>
            <p:ph type="ctrTitle"/>
          </p:nvPr>
        </p:nvSpPr>
        <p:spPr>
          <a:xfrm>
            <a:off x="395536" y="3211318"/>
            <a:ext cx="4172864" cy="1404000"/>
          </a:xfrm>
        </p:spPr>
        <p:txBody>
          <a:bodyPr lIns="180000" tIns="360000" rIns="180000">
            <a:normAutofit/>
          </a:bodyPr>
          <a:lstStyle>
            <a:lvl1pPr algn="l">
              <a:spcBef>
                <a:spcPts val="200"/>
              </a:spcBef>
              <a:spcAft>
                <a:spcPts val="200"/>
              </a:spcAft>
              <a:defRPr sz="2200" b="0">
                <a:solidFill>
                  <a:schemeClr val="bg1"/>
                </a:solidFill>
              </a:defRPr>
            </a:lvl1pPr>
          </a:lstStyle>
          <a:p>
            <a:r>
              <a:rPr lang="da-DK" dirty="0"/>
              <a:t>Klik for at redigere i master</a:t>
            </a:r>
          </a:p>
        </p:txBody>
      </p:sp>
      <p:sp>
        <p:nvSpPr>
          <p:cNvPr id="19" name="Subtitle 2"/>
          <p:cNvSpPr>
            <a:spLocks noGrp="1"/>
          </p:cNvSpPr>
          <p:nvPr>
            <p:ph type="subTitle" idx="1"/>
          </p:nvPr>
        </p:nvSpPr>
        <p:spPr>
          <a:xfrm>
            <a:off x="395536" y="4668106"/>
            <a:ext cx="4172864" cy="207900"/>
          </a:xfrm>
          <a:noFill/>
        </p:spPr>
        <p:txBody>
          <a:bodyPr lIns="180000" tIns="46800" rIns="90000" bIns="46800">
            <a:norm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
        <p:nvSpPr>
          <p:cNvPr id="20" name="Rektangel 19"/>
          <p:cNvSpPr/>
          <p:nvPr userDrawn="1"/>
        </p:nvSpPr>
        <p:spPr>
          <a:xfrm>
            <a:off x="1421" y="2824125"/>
            <a:ext cx="9144000" cy="230124"/>
          </a:xfrm>
          <a:prstGeom prst="rect">
            <a:avLst/>
          </a:prstGeom>
          <a:gradFill flip="none" rotWithShape="1">
            <a:gsLst>
              <a:gs pos="100000">
                <a:schemeClr val="accent1">
                  <a:alpha val="0"/>
                </a:schemeClr>
              </a:gs>
              <a:gs pos="40000">
                <a:schemeClr val="accent3"/>
              </a:gs>
              <a:gs pos="1111">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9369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ut side">
    <p:spTree>
      <p:nvGrpSpPr>
        <p:cNvPr id="1" name=""/>
        <p:cNvGrpSpPr/>
        <p:nvPr/>
      </p:nvGrpSpPr>
      <p:grpSpPr>
        <a:xfrm>
          <a:off x="0" y="0"/>
          <a:ext cx="0" cy="0"/>
          <a:chOff x="0" y="0"/>
          <a:chExt cx="0" cy="0"/>
        </a:xfrm>
      </p:grpSpPr>
      <p:pic>
        <p:nvPicPr>
          <p:cNvPr id="10" name="Billed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21372" b="44252"/>
          <a:stretch/>
        </p:blipFill>
        <p:spPr>
          <a:xfrm>
            <a:off x="0" y="3047910"/>
            <a:ext cx="9144000" cy="2095590"/>
          </a:xfrm>
          <a:prstGeom prst="rect">
            <a:avLst/>
          </a:prstGeom>
        </p:spPr>
      </p:pic>
      <p:sp>
        <p:nvSpPr>
          <p:cNvPr id="7" name="Rektangel 6"/>
          <p:cNvSpPr/>
          <p:nvPr userDrawn="1"/>
        </p:nvSpPr>
        <p:spPr>
          <a:xfrm>
            <a:off x="1421" y="3047910"/>
            <a:ext cx="9144000" cy="2095591"/>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pic>
        <p:nvPicPr>
          <p:cNvPr id="3" name="Billed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987574"/>
            <a:ext cx="1252327" cy="1039598"/>
          </a:xfrm>
          <a:prstGeom prst="rect">
            <a:avLst/>
          </a:prstGeom>
        </p:spPr>
      </p:pic>
      <p:sp>
        <p:nvSpPr>
          <p:cNvPr id="9" name="Rektangel 8"/>
          <p:cNvSpPr/>
          <p:nvPr userDrawn="1"/>
        </p:nvSpPr>
        <p:spPr>
          <a:xfrm>
            <a:off x="1421" y="2824125"/>
            <a:ext cx="9144000" cy="230124"/>
          </a:xfrm>
          <a:prstGeom prst="rect">
            <a:avLst/>
          </a:prstGeom>
          <a:gradFill flip="none" rotWithShape="1">
            <a:gsLst>
              <a:gs pos="100000">
                <a:schemeClr val="accent1">
                  <a:alpha val="0"/>
                </a:schemeClr>
              </a:gs>
              <a:gs pos="40000">
                <a:schemeClr val="accent3"/>
              </a:gs>
              <a:gs pos="1111">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9412424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4.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9" y="353700"/>
            <a:ext cx="8353424" cy="67500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395288" y="1203325"/>
            <a:ext cx="8353425" cy="3411548"/>
          </a:xfrm>
          <a:prstGeom prst="rect">
            <a:avLst/>
          </a:prstGeom>
          <a:noFill/>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p>
        </p:txBody>
      </p:sp>
      <p:sp>
        <p:nvSpPr>
          <p:cNvPr id="7" name="Slide Number Placeholder 5"/>
          <p:cNvSpPr>
            <a:spLocks noGrp="1"/>
          </p:cNvSpPr>
          <p:nvPr>
            <p:ph type="sldNum" sz="quarter" idx="4"/>
          </p:nvPr>
        </p:nvSpPr>
        <p:spPr>
          <a:xfrm>
            <a:off x="3347864" y="4776713"/>
            <a:ext cx="2520280" cy="315317"/>
          </a:xfrm>
          <a:prstGeom prst="rect">
            <a:avLst/>
          </a:prstGeom>
        </p:spPr>
        <p:txBody>
          <a:bodyPr/>
          <a:lstStyle>
            <a:lvl1pPr algn="ctr">
              <a:defRPr sz="900"/>
            </a:lvl1pPr>
          </a:lstStyle>
          <a:p>
            <a:fld id="{BFF3CFDD-2D56-4519-B779-BFFEF2995BE6}" type="slidenum">
              <a:rPr lang="da-DK" smtClean="0"/>
              <a:pPr/>
              <a:t>‹nr.›</a:t>
            </a:fld>
            <a:endParaRPr lang="da-DK" dirty="0"/>
          </a:p>
        </p:txBody>
      </p:sp>
    </p:spTree>
    <p:extLst>
      <p:ext uri="{BB962C8B-B14F-4D97-AF65-F5344CB8AC3E}">
        <p14:creationId xmlns:p14="http://schemas.microsoft.com/office/powerpoint/2010/main" val="1099938564"/>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ts val="200"/>
        </a:spcBef>
        <a:spcAft>
          <a:spcPts val="200"/>
        </a:spcAft>
        <a:buClr>
          <a:schemeClr val="accent1"/>
        </a:buClr>
        <a:buFont typeface="Wingdings" pitchFamily="2" charset="2"/>
        <a:buNone/>
        <a:defRPr sz="1800" kern="1200">
          <a:solidFill>
            <a:schemeClr val="tx1"/>
          </a:solidFill>
          <a:latin typeface="+mn-lt"/>
          <a:ea typeface="+mn-ea"/>
          <a:cs typeface="+mn-cs"/>
        </a:defRPr>
      </a:lvl1pPr>
      <a:lvl2pPr marL="53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2pPr>
      <a:lvl3pPr marL="896400" indent="-1872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7" y="353700"/>
            <a:ext cx="8353425" cy="67500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395287" y="1203325"/>
            <a:ext cx="8353425" cy="3411548"/>
          </a:xfrm>
          <a:prstGeom prst="rect">
            <a:avLst/>
          </a:prstGeom>
          <a:noFill/>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p>
        </p:txBody>
      </p:sp>
      <p:sp>
        <p:nvSpPr>
          <p:cNvPr id="7" name="Slide Number Placeholder 5"/>
          <p:cNvSpPr>
            <a:spLocks noGrp="1"/>
          </p:cNvSpPr>
          <p:nvPr>
            <p:ph type="sldNum" sz="quarter" idx="4"/>
          </p:nvPr>
        </p:nvSpPr>
        <p:spPr>
          <a:xfrm>
            <a:off x="3347864" y="4776713"/>
            <a:ext cx="2520280" cy="315317"/>
          </a:xfrm>
          <a:prstGeom prst="rect">
            <a:avLst/>
          </a:prstGeom>
        </p:spPr>
        <p:txBody>
          <a:bodyPr/>
          <a:lstStyle>
            <a:lvl1pPr algn="ctr">
              <a:defRPr sz="900"/>
            </a:lvl1pPr>
          </a:lstStyle>
          <a:p>
            <a:fld id="{BFF3CFDD-2D56-4519-B779-BFFEF2995BE6}" type="slidenum">
              <a:rPr lang="da-DK" smtClean="0"/>
              <a:pPr/>
              <a:t>‹nr.›</a:t>
            </a:fld>
            <a:endParaRPr lang="da-DK" dirty="0"/>
          </a:p>
        </p:txBody>
      </p:sp>
    </p:spTree>
    <p:extLst>
      <p:ext uri="{BB962C8B-B14F-4D97-AF65-F5344CB8AC3E}">
        <p14:creationId xmlns:p14="http://schemas.microsoft.com/office/powerpoint/2010/main" val="690989014"/>
      </p:ext>
    </p:extLst>
  </p:cSld>
  <p:clrMap bg1="lt1" tx1="dk1" bg2="lt2" tx2="dk2" accent1="accent1" accent2="accent2" accent3="accent3" accent4="accent4" accent5="accent5" accent6="accent6" hlink="hlink" folHlink="folHlink"/>
  <p:sldLayoutIdLst>
    <p:sldLayoutId id="2147483753" r:id="rId1"/>
    <p:sldLayoutId id="2147483784" r:id="rId2"/>
    <p:sldLayoutId id="2147483677" r:id="rId3"/>
    <p:sldLayoutId id="2147483742" r:id="rId4"/>
    <p:sldLayoutId id="2147483676" r:id="rId5"/>
    <p:sldLayoutId id="2147483678" r:id="rId6"/>
    <p:sldLayoutId id="2147483758" r:id="rId7"/>
    <p:sldLayoutId id="2147483759" r:id="rId8"/>
    <p:sldLayoutId id="2147483760" r:id="rId9"/>
    <p:sldLayoutId id="2147483809" r:id="rId10"/>
    <p:sldLayoutId id="2147483817" r:id="rId11"/>
    <p:sldLayoutId id="2147483818" r:id="rId12"/>
    <p:sldLayoutId id="2147483819" r:id="rId13"/>
    <p:sldLayoutId id="2147483820" r:id="rId14"/>
    <p:sldLayoutId id="2147483821" r:id="rId15"/>
    <p:sldLayoutId id="2147483822" r:id="rId16"/>
  </p:sldLayoutIdLst>
  <p:hf hdr="0" ftr="0" dt="0"/>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ts val="200"/>
        </a:spcBef>
        <a:spcAft>
          <a:spcPts val="200"/>
        </a:spcAft>
        <a:buClr>
          <a:schemeClr val="accent1"/>
        </a:buClr>
        <a:buFont typeface="Wingdings" pitchFamily="2" charset="2"/>
        <a:buNone/>
        <a:defRPr sz="1800" kern="1200">
          <a:solidFill>
            <a:schemeClr val="tx1"/>
          </a:solidFill>
          <a:latin typeface="+mn-lt"/>
          <a:ea typeface="+mn-ea"/>
          <a:cs typeface="+mn-cs"/>
        </a:defRPr>
      </a:lvl1pPr>
      <a:lvl2pPr marL="53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2pPr>
      <a:lvl3pPr marL="896400" indent="-1872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7" y="353700"/>
            <a:ext cx="8353426" cy="67500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395287" y="1203325"/>
            <a:ext cx="8353426" cy="3411548"/>
          </a:xfrm>
          <a:prstGeom prst="rect">
            <a:avLst/>
          </a:prstGeom>
          <a:noFill/>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p>
        </p:txBody>
      </p:sp>
      <p:sp>
        <p:nvSpPr>
          <p:cNvPr id="5" name="Slide Number Placeholder 5"/>
          <p:cNvSpPr>
            <a:spLocks noGrp="1"/>
          </p:cNvSpPr>
          <p:nvPr>
            <p:ph type="sldNum" sz="quarter" idx="4"/>
          </p:nvPr>
        </p:nvSpPr>
        <p:spPr>
          <a:xfrm>
            <a:off x="3347864" y="4776713"/>
            <a:ext cx="2520280" cy="315317"/>
          </a:xfrm>
          <a:prstGeom prst="rect">
            <a:avLst/>
          </a:prstGeom>
        </p:spPr>
        <p:txBody>
          <a:bodyPr/>
          <a:lstStyle>
            <a:lvl1pPr algn="ctr">
              <a:defRPr sz="900"/>
            </a:lvl1pPr>
          </a:lstStyle>
          <a:p>
            <a:fld id="{BFF3CFDD-2D56-4519-B779-BFFEF2995BE6}" type="slidenum">
              <a:rPr lang="da-DK" smtClean="0"/>
              <a:pPr/>
              <a:t>‹nr.›</a:t>
            </a:fld>
            <a:endParaRPr lang="da-DK" dirty="0"/>
          </a:p>
        </p:txBody>
      </p:sp>
    </p:spTree>
    <p:extLst>
      <p:ext uri="{BB962C8B-B14F-4D97-AF65-F5344CB8AC3E}">
        <p14:creationId xmlns:p14="http://schemas.microsoft.com/office/powerpoint/2010/main" val="2451802118"/>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ts val="200"/>
        </a:spcBef>
        <a:spcAft>
          <a:spcPts val="200"/>
        </a:spcAft>
        <a:buClr>
          <a:schemeClr val="accent1"/>
        </a:buClr>
        <a:buFont typeface="Wingdings" pitchFamily="2" charset="2"/>
        <a:buNone/>
        <a:defRPr sz="1800" kern="1200">
          <a:solidFill>
            <a:schemeClr val="tx1"/>
          </a:solidFill>
          <a:latin typeface="+mn-lt"/>
          <a:ea typeface="+mn-ea"/>
          <a:cs typeface="+mn-cs"/>
        </a:defRPr>
      </a:lvl1pPr>
      <a:lvl2pPr marL="53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2pPr>
      <a:lvl3pPr marL="896400" indent="-1872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7" y="353700"/>
            <a:ext cx="8353425" cy="67500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395287" y="1203325"/>
            <a:ext cx="8353425" cy="3411548"/>
          </a:xfrm>
          <a:prstGeom prst="rect">
            <a:avLst/>
          </a:prstGeom>
          <a:noFill/>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Footer Placeholder 4"/>
          <p:cNvSpPr>
            <a:spLocks noGrp="1"/>
          </p:cNvSpPr>
          <p:nvPr>
            <p:ph type="ftr" sz="quarter" idx="3"/>
          </p:nvPr>
        </p:nvSpPr>
        <p:spPr>
          <a:xfrm>
            <a:off x="5736330" y="136800"/>
            <a:ext cx="2995200" cy="180000"/>
          </a:xfrm>
          <a:prstGeom prst="rect">
            <a:avLst/>
          </a:prstGeom>
        </p:spPr>
        <p:txBody>
          <a:bodyPr vert="horz" lIns="0" tIns="0" rIns="0" bIns="0" rtlCol="0" anchor="t" anchorCtr="0"/>
          <a:lstStyle>
            <a:lvl1pPr algn="r">
              <a:defRPr sz="900">
                <a:solidFill>
                  <a:schemeClr val="tx1"/>
                </a:solidFill>
              </a:defRPr>
            </a:lvl1pPr>
          </a:lstStyle>
          <a:p>
            <a:endParaRPr lang="da-DK" dirty="0">
              <a:solidFill>
                <a:srgbClr val="000000"/>
              </a:solidFill>
            </a:endParaRPr>
          </a:p>
        </p:txBody>
      </p:sp>
      <p:sp>
        <p:nvSpPr>
          <p:cNvPr id="7" name="Slide Number Placeholder 5"/>
          <p:cNvSpPr>
            <a:spLocks noGrp="1"/>
          </p:cNvSpPr>
          <p:nvPr>
            <p:ph type="sldNum" sz="quarter" idx="4"/>
          </p:nvPr>
        </p:nvSpPr>
        <p:spPr>
          <a:xfrm>
            <a:off x="3347864" y="4776713"/>
            <a:ext cx="2520280" cy="315317"/>
          </a:xfrm>
          <a:prstGeom prst="rect">
            <a:avLst/>
          </a:prstGeom>
        </p:spPr>
        <p:txBody>
          <a:bodyPr/>
          <a:lstStyle>
            <a:lvl1pPr algn="ctr">
              <a:defRPr sz="900"/>
            </a:lvl1pPr>
          </a:lstStyle>
          <a:p>
            <a:fld id="{BFF3CFDD-2D56-4519-B779-BFFEF2995BE6}" type="slidenum">
              <a:rPr lang="da-DK" smtClean="0">
                <a:solidFill>
                  <a:srgbClr val="000000"/>
                </a:solidFill>
              </a:rPr>
              <a:pPr/>
              <a:t>‹nr.›</a:t>
            </a:fld>
            <a:endParaRPr lang="da-DK" dirty="0">
              <a:solidFill>
                <a:srgbClr val="000000"/>
              </a:solidFill>
            </a:endParaRPr>
          </a:p>
        </p:txBody>
      </p:sp>
    </p:spTree>
    <p:extLst>
      <p:ext uri="{BB962C8B-B14F-4D97-AF65-F5344CB8AC3E}">
        <p14:creationId xmlns:p14="http://schemas.microsoft.com/office/powerpoint/2010/main" val="22362182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Lst>
  <p:hf hdr="0" ftr="0" dt="0"/>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ts val="200"/>
        </a:spcBef>
        <a:spcAft>
          <a:spcPts val="200"/>
        </a:spcAft>
        <a:buClr>
          <a:schemeClr val="accent1"/>
        </a:buClr>
        <a:buFont typeface="Wingdings" pitchFamily="2" charset="2"/>
        <a:buNone/>
        <a:defRPr sz="1800" kern="1200">
          <a:solidFill>
            <a:schemeClr val="tx1"/>
          </a:solidFill>
          <a:latin typeface="+mn-lt"/>
          <a:ea typeface="+mn-ea"/>
          <a:cs typeface="+mn-cs"/>
        </a:defRPr>
      </a:lvl1pPr>
      <a:lvl2pPr marL="53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2pPr>
      <a:lvl3pPr marL="896400" indent="-1872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8.png"/><Relationship Id="rId7"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8.wmf"/></Relationships>
</file>

<file path=ppt/slides/_rels/slide6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50.wmf"/></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52.wmf"/></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59.emf"/><Relationship Id="rId4" Type="http://schemas.openxmlformats.org/officeDocument/2006/relationships/image" Target="../media/image58.emf"/></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image" Target="../media/image66.jpeg"/></Relationships>
</file>

<file path=ppt/slides/_rels/slide7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52.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_rels/slide7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7.png"/><Relationship Id="rId7" Type="http://schemas.openxmlformats.org/officeDocument/2006/relationships/image" Target="../media/image77.png"/><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9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9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470897" y="3211318"/>
            <a:ext cx="4173111" cy="1404000"/>
          </a:xfrm>
        </p:spPr>
        <p:txBody>
          <a:bodyPr/>
          <a:lstStyle/>
          <a:p>
            <a:r>
              <a:rPr lang="da-DK" dirty="0"/>
              <a:t>Velkommen til modul 2</a:t>
            </a:r>
            <a:br>
              <a:rPr lang="da-DK" dirty="0"/>
            </a:br>
            <a:br>
              <a:rPr lang="da-DK" dirty="0"/>
            </a:br>
            <a:endParaRPr lang="da-DK" dirty="0"/>
          </a:p>
        </p:txBody>
      </p:sp>
      <p:sp>
        <p:nvSpPr>
          <p:cNvPr id="9" name="Undertitel 8"/>
          <p:cNvSpPr>
            <a:spLocks noGrp="1"/>
          </p:cNvSpPr>
          <p:nvPr>
            <p:ph type="subTitle" idx="1"/>
          </p:nvPr>
        </p:nvSpPr>
        <p:spPr/>
        <p:txBody>
          <a:bodyPr>
            <a:noAutofit/>
          </a:bodyPr>
          <a:lstStyle/>
          <a:p>
            <a:r>
              <a:rPr lang="da-DK" dirty="0"/>
              <a:t>Udvikling af ledergruppen</a:t>
            </a:r>
          </a:p>
        </p:txBody>
      </p:sp>
      <p:sp>
        <p:nvSpPr>
          <p:cNvPr id="10" name="Pladsholder til billede 9"/>
          <p:cNvSpPr>
            <a:spLocks noGrp="1"/>
          </p:cNvSpPr>
          <p:nvPr>
            <p:ph type="pic" sz="quarter" idx="15"/>
          </p:nvPr>
        </p:nvSpPr>
        <p:spPr/>
      </p:sp>
    </p:spTree>
    <p:extLst>
      <p:ext uri="{BB962C8B-B14F-4D97-AF65-F5344CB8AC3E}">
        <p14:creationId xmlns:p14="http://schemas.microsoft.com/office/powerpoint/2010/main" val="3392747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Par, Mand, Kvinde, Diskussion, Forskel, Forh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0" y="-20538"/>
            <a:ext cx="9144000" cy="458797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95287" y="58775"/>
            <a:ext cx="8341095" cy="496751"/>
          </a:xfrm>
        </p:spPr>
        <p:txBody>
          <a:bodyPr/>
          <a:lstStyle/>
          <a:p>
            <a:pPr>
              <a:lnSpc>
                <a:spcPct val="90000"/>
              </a:lnSpc>
              <a:spcBef>
                <a:spcPts val="1200"/>
              </a:spcBef>
            </a:pPr>
            <a:r>
              <a:rPr lang="nb-NO" altLang="da-DK" sz="2800" dirty="0"/>
              <a:t>Forankringsheuristikken:</a:t>
            </a:r>
          </a:p>
        </p:txBody>
      </p:sp>
      <p:sp>
        <p:nvSpPr>
          <p:cNvPr id="3" name="Pladsholder til indhold 2"/>
          <p:cNvSpPr>
            <a:spLocks noGrp="1"/>
          </p:cNvSpPr>
          <p:nvPr>
            <p:ph idx="1"/>
          </p:nvPr>
        </p:nvSpPr>
        <p:spPr>
          <a:xfrm>
            <a:off x="179512" y="627534"/>
            <a:ext cx="4377308" cy="3888432"/>
          </a:xfrm>
          <a:solidFill>
            <a:schemeClr val="bg1"/>
          </a:solidFill>
        </p:spPr>
        <p:txBody>
          <a:bodyPr lIns="144000" tIns="144000" rIns="144000" bIns="144000"/>
          <a:lstStyle/>
          <a:p>
            <a:pPr marL="342900" indent="-342900">
              <a:lnSpc>
                <a:spcPct val="90000"/>
              </a:lnSpc>
              <a:spcBef>
                <a:spcPts val="1200"/>
              </a:spcBef>
              <a:buFont typeface="Arial" panose="020B0604020202020204" pitchFamily="34" charset="0"/>
              <a:buChar char="•"/>
            </a:pPr>
            <a:r>
              <a:rPr lang="nb-NO" altLang="da-DK" sz="2000" dirty="0"/>
              <a:t>Ufølsomhed overfor basis data</a:t>
            </a:r>
          </a:p>
          <a:p>
            <a:pPr marL="342900" indent="-342900">
              <a:lnSpc>
                <a:spcPct val="90000"/>
              </a:lnSpc>
              <a:spcBef>
                <a:spcPts val="1200"/>
              </a:spcBef>
              <a:buFont typeface="Arial" panose="020B0604020202020204" pitchFamily="34" charset="0"/>
              <a:buChar char="•"/>
            </a:pPr>
            <a:r>
              <a:rPr lang="nb-NO" altLang="da-DK" sz="2000" dirty="0"/>
              <a:t>Ufølsomhed over stikprøvestørrelsen</a:t>
            </a:r>
          </a:p>
          <a:p>
            <a:pPr marL="342900" indent="-342900">
              <a:lnSpc>
                <a:spcPct val="90000"/>
              </a:lnSpc>
              <a:spcBef>
                <a:spcPts val="1200"/>
              </a:spcBef>
              <a:buFont typeface="Arial" panose="020B0604020202020204" pitchFamily="34" charset="0"/>
              <a:buChar char="•"/>
            </a:pPr>
            <a:r>
              <a:rPr lang="nb-NO" altLang="da-DK" sz="2000" dirty="0"/>
              <a:t>Undervurdering af tilfældigheder</a:t>
            </a:r>
          </a:p>
          <a:p>
            <a:pPr marL="342900" indent="-342900">
              <a:lnSpc>
                <a:spcPct val="90000"/>
              </a:lnSpc>
              <a:spcBef>
                <a:spcPts val="1200"/>
              </a:spcBef>
              <a:buFont typeface="Arial" panose="020B0604020202020204" pitchFamily="34" charset="0"/>
              <a:buChar char="•"/>
            </a:pPr>
            <a:r>
              <a:rPr lang="nb-NO" altLang="da-DK" sz="2000" dirty="0"/>
              <a:t>Regression til </a:t>
            </a:r>
            <a:br>
              <a:rPr lang="nb-NO" altLang="da-DK" sz="2000" dirty="0"/>
            </a:br>
            <a:r>
              <a:rPr lang="nb-NO" altLang="da-DK" sz="2000" dirty="0"/>
              <a:t>middelværdien</a:t>
            </a:r>
            <a:br>
              <a:rPr lang="nb-NO" altLang="da-DK" sz="2000" dirty="0"/>
            </a:br>
            <a:endParaRPr lang="nb-NO" altLang="da-DK" sz="2000" dirty="0"/>
          </a:p>
          <a:p>
            <a:pPr marL="342900" indent="-342900">
              <a:lnSpc>
                <a:spcPct val="90000"/>
              </a:lnSpc>
              <a:spcBef>
                <a:spcPts val="1200"/>
              </a:spcBef>
              <a:buFont typeface="Arial" panose="020B0604020202020204" pitchFamily="34" charset="0"/>
              <a:buChar char="•"/>
            </a:pPr>
            <a:r>
              <a:rPr lang="nb-NO" altLang="da-DK" sz="2000" dirty="0"/>
              <a:t>Konjunktion fejslutninger</a:t>
            </a:r>
          </a:p>
          <a:p>
            <a:pPr marL="342900" indent="-342900">
              <a:lnSpc>
                <a:spcPct val="90000"/>
              </a:lnSpc>
              <a:spcBef>
                <a:spcPts val="1200"/>
              </a:spcBef>
              <a:buFont typeface="Arial" panose="020B0604020202020204" pitchFamily="34" charset="0"/>
              <a:buChar char="•"/>
            </a:pPr>
            <a:endParaRPr lang="nb-NO" altLang="da-DK" sz="2000" dirty="0"/>
          </a:p>
          <a:p>
            <a:pPr>
              <a:lnSpc>
                <a:spcPct val="90000"/>
              </a:lnSpc>
              <a:spcBef>
                <a:spcPts val="1200"/>
              </a:spcBef>
            </a:pPr>
            <a:endParaRPr lang="nb-NO" altLang="da-DK" sz="1100" dirty="0"/>
          </a:p>
        </p:txBody>
      </p:sp>
      <p:sp>
        <p:nvSpPr>
          <p:cNvPr id="5" name="Pladsholder til billede 4"/>
          <p:cNvSpPr>
            <a:spLocks noGrp="1"/>
          </p:cNvSpPr>
          <p:nvPr>
            <p:ph type="pic" sz="quarter" idx="15"/>
          </p:nvPr>
        </p:nvSpPr>
        <p:spPr/>
      </p:sp>
      <p:sp>
        <p:nvSpPr>
          <p:cNvPr id="9" name="Rectangle 2052"/>
          <p:cNvSpPr>
            <a:spLocks noGrp="1" noChangeArrowheads="1"/>
          </p:cNvSpPr>
          <p:nvPr>
            <p:ph sz="quarter" idx="13"/>
          </p:nvPr>
        </p:nvSpPr>
        <p:spPr>
          <a:xfrm>
            <a:off x="4860032" y="639176"/>
            <a:ext cx="4176464" cy="3876790"/>
          </a:xfrm>
          <a:solidFill>
            <a:schemeClr val="bg1"/>
          </a:solidFill>
        </p:spPr>
        <p:txBody>
          <a:bodyPr lIns="144000" tIns="144000" rIns="144000" bIns="144000">
            <a:noAutofit/>
          </a:bodyPr>
          <a:lstStyle/>
          <a:p>
            <a:pPr>
              <a:lnSpc>
                <a:spcPct val="90000"/>
              </a:lnSpc>
              <a:spcBef>
                <a:spcPts val="1200"/>
              </a:spcBef>
            </a:pPr>
            <a:r>
              <a:rPr lang="nb-NO" altLang="da-DK" sz="1600" dirty="0"/>
              <a:t>Vi vælger selv de data vi synes er mest appellerende</a:t>
            </a:r>
          </a:p>
          <a:p>
            <a:pPr>
              <a:lnSpc>
                <a:spcPct val="90000"/>
              </a:lnSpc>
              <a:spcBef>
                <a:spcPts val="1200"/>
              </a:spcBef>
            </a:pPr>
            <a:r>
              <a:rPr lang="nb-NO" altLang="da-DK" sz="1600" dirty="0"/>
              <a:t>At vi har en tendens til at overse hvor stor stikprøvestørrelsen</a:t>
            </a:r>
          </a:p>
          <a:p>
            <a:pPr>
              <a:lnSpc>
                <a:spcPct val="90000"/>
              </a:lnSpc>
              <a:spcBef>
                <a:spcPts val="1200"/>
              </a:spcBef>
            </a:pPr>
            <a:r>
              <a:rPr lang="nb-NO" altLang="da-DK" sz="1600" dirty="0"/>
              <a:t>At vi finder lighed og sammenhænge i det der bekræfter vores hidtidige antagelser og skemaer</a:t>
            </a:r>
          </a:p>
          <a:p>
            <a:pPr>
              <a:lnSpc>
                <a:spcPct val="90000"/>
              </a:lnSpc>
              <a:spcBef>
                <a:spcPts val="1200"/>
              </a:spcBef>
            </a:pPr>
            <a:r>
              <a:rPr lang="nb-NO" altLang="da-DK" sz="1600" dirty="0"/>
              <a:t>Vi har en tendens til ignorere at eksteme tilfælde vil nærme sig middelværdien når de gentages</a:t>
            </a:r>
            <a:br>
              <a:rPr lang="nb-NO" altLang="da-DK" sz="1600" dirty="0"/>
            </a:br>
            <a:br>
              <a:rPr lang="nb-NO" altLang="da-DK" sz="1600" dirty="0"/>
            </a:br>
            <a:r>
              <a:rPr lang="nb-NO" altLang="da-DK" sz="1600" dirty="0"/>
              <a:t>Vi har en tendens til at kæde samtidige hendelser sammen uden at der er en sammenhæng</a:t>
            </a:r>
          </a:p>
        </p:txBody>
      </p:sp>
      <p:sp>
        <p:nvSpPr>
          <p:cNvPr id="8" name="Tekstfelt 7">
            <a:extLst>
              <a:ext uri="{FF2B5EF4-FFF2-40B4-BE49-F238E27FC236}">
                <a16:creationId xmlns:a16="http://schemas.microsoft.com/office/drawing/2014/main" id="{02DFE6AC-61CF-4A45-B14B-88033A7621ED}"/>
              </a:ext>
            </a:extLst>
          </p:cNvPr>
          <p:cNvSpPr txBox="1"/>
          <p:nvPr/>
        </p:nvSpPr>
        <p:spPr>
          <a:xfrm>
            <a:off x="576064" y="4833498"/>
            <a:ext cx="8172400" cy="258532"/>
          </a:xfrm>
          <a:prstGeom prst="rect">
            <a:avLst/>
          </a:prstGeom>
          <a:noFill/>
        </p:spPr>
        <p:txBody>
          <a:bodyPr wrap="square">
            <a:spAutoFit/>
          </a:bodyPr>
          <a:lstStyle/>
          <a:p>
            <a:pPr>
              <a:lnSpc>
                <a:spcPct val="90000"/>
              </a:lnSpc>
              <a:spcBef>
                <a:spcPts val="1200"/>
              </a:spcBef>
            </a:pPr>
            <a:r>
              <a:rPr lang="nb-NO" altLang="da-DK" sz="1200" dirty="0"/>
              <a:t>At vi har en tendens til at bruge de første oplysninger vi får som et referencepunkt – et anker</a:t>
            </a:r>
          </a:p>
        </p:txBody>
      </p:sp>
    </p:spTree>
    <p:extLst>
      <p:ext uri="{BB962C8B-B14F-4D97-AF65-F5344CB8AC3E}">
        <p14:creationId xmlns:p14="http://schemas.microsoft.com/office/powerpoint/2010/main" val="263110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Par, Mand, Kvinde, Diskussion, Forskel, Forh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3" y="-89222"/>
            <a:ext cx="9144000" cy="458797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95287" y="123478"/>
            <a:ext cx="8341095" cy="675000"/>
          </a:xfrm>
        </p:spPr>
        <p:txBody>
          <a:bodyPr/>
          <a:lstStyle/>
          <a:p>
            <a:r>
              <a:rPr lang="nb-NO" altLang="da-DK" sz="2800" dirty="0"/>
              <a:t>Repræsentativitetsheuristikken:</a:t>
            </a:r>
            <a:br>
              <a:rPr lang="nb-NO" altLang="da-DK" sz="2800" dirty="0"/>
            </a:br>
            <a:endParaRPr lang="da-DK" dirty="0"/>
          </a:p>
        </p:txBody>
      </p:sp>
      <p:sp>
        <p:nvSpPr>
          <p:cNvPr id="3" name="Pladsholder til indhold 2"/>
          <p:cNvSpPr>
            <a:spLocks noGrp="1"/>
          </p:cNvSpPr>
          <p:nvPr>
            <p:ph idx="1"/>
          </p:nvPr>
        </p:nvSpPr>
        <p:spPr>
          <a:xfrm>
            <a:off x="179512" y="627534"/>
            <a:ext cx="4377308" cy="3888432"/>
          </a:xfrm>
          <a:solidFill>
            <a:schemeClr val="bg1"/>
          </a:solidFill>
        </p:spPr>
        <p:txBody>
          <a:bodyPr lIns="144000" tIns="144000" rIns="144000" bIns="144000"/>
          <a:lstStyle/>
          <a:p>
            <a:pPr marL="342900" indent="-342900">
              <a:lnSpc>
                <a:spcPct val="90000"/>
              </a:lnSpc>
              <a:spcBef>
                <a:spcPts val="1200"/>
              </a:spcBef>
              <a:buFont typeface="Arial" panose="020B0604020202020204" pitchFamily="34" charset="0"/>
              <a:buChar char="•"/>
            </a:pPr>
            <a:r>
              <a:rPr lang="nb-NO" altLang="da-DK" sz="2000" dirty="0"/>
              <a:t>Bekræftelsesfælden</a:t>
            </a:r>
            <a:br>
              <a:rPr lang="nb-NO" altLang="da-DK" sz="2000" dirty="0"/>
            </a:br>
            <a:endParaRPr lang="nb-NO" altLang="da-DK" sz="2000" dirty="0"/>
          </a:p>
          <a:p>
            <a:pPr marL="342900" indent="-342900">
              <a:lnSpc>
                <a:spcPct val="90000"/>
              </a:lnSpc>
              <a:spcBef>
                <a:spcPts val="1200"/>
              </a:spcBef>
              <a:buFont typeface="Arial" panose="020B0604020202020204" pitchFamily="34" charset="0"/>
              <a:buChar char="•"/>
            </a:pPr>
            <a:r>
              <a:rPr lang="nb-NO" altLang="da-DK" sz="2000" dirty="0"/>
              <a:t>Anchoring</a:t>
            </a:r>
            <a:br>
              <a:rPr lang="nb-NO" altLang="da-DK" sz="2000" dirty="0"/>
            </a:br>
            <a:endParaRPr lang="nb-NO" altLang="da-DK" sz="2000" dirty="0"/>
          </a:p>
          <a:p>
            <a:pPr marL="342900" indent="-342900">
              <a:lnSpc>
                <a:spcPct val="90000"/>
              </a:lnSpc>
              <a:spcBef>
                <a:spcPts val="1200"/>
              </a:spcBef>
              <a:buFont typeface="Arial" panose="020B0604020202020204" pitchFamily="34" charset="0"/>
              <a:buChar char="•"/>
            </a:pPr>
            <a:r>
              <a:rPr lang="nb-NO" altLang="da-DK" sz="2000" dirty="0"/>
              <a:t>Over og undervurdering</a:t>
            </a:r>
            <a:br>
              <a:rPr lang="nb-NO" altLang="da-DK" sz="2000" dirty="0"/>
            </a:br>
            <a:endParaRPr lang="nb-NO" altLang="da-DK" sz="2000" dirty="0"/>
          </a:p>
          <a:p>
            <a:pPr marL="342900" indent="-342900">
              <a:lnSpc>
                <a:spcPct val="90000"/>
              </a:lnSpc>
              <a:spcBef>
                <a:spcPts val="1200"/>
              </a:spcBef>
              <a:buFont typeface="Arial" panose="020B0604020202020204" pitchFamily="34" charset="0"/>
              <a:buChar char="•"/>
            </a:pPr>
            <a:r>
              <a:rPr lang="nb-NO" altLang="da-DK" sz="2000" dirty="0"/>
              <a:t>Hindsigth bias</a:t>
            </a:r>
            <a:br>
              <a:rPr lang="nb-NO" altLang="da-DK" sz="2000" dirty="0"/>
            </a:br>
            <a:endParaRPr lang="nb-NO" altLang="da-DK" sz="2000" dirty="0"/>
          </a:p>
          <a:p>
            <a:pPr marL="342900" indent="-342900">
              <a:lnSpc>
                <a:spcPct val="90000"/>
              </a:lnSpc>
              <a:spcBef>
                <a:spcPts val="1200"/>
              </a:spcBef>
              <a:buFont typeface="Arial" panose="020B0604020202020204" pitchFamily="34" charset="0"/>
              <a:buChar char="•"/>
            </a:pPr>
            <a:r>
              <a:rPr lang="nb-NO" altLang="da-DK" sz="2000" dirty="0"/>
              <a:t>Overconfidence</a:t>
            </a:r>
          </a:p>
          <a:p>
            <a:pPr>
              <a:lnSpc>
                <a:spcPct val="90000"/>
              </a:lnSpc>
              <a:spcBef>
                <a:spcPts val="1200"/>
              </a:spcBef>
            </a:pPr>
            <a:endParaRPr lang="nb-NO" altLang="da-DK" sz="1100" dirty="0"/>
          </a:p>
        </p:txBody>
      </p:sp>
      <p:sp>
        <p:nvSpPr>
          <p:cNvPr id="5" name="Pladsholder til billede 4"/>
          <p:cNvSpPr>
            <a:spLocks noGrp="1"/>
          </p:cNvSpPr>
          <p:nvPr>
            <p:ph type="pic" sz="quarter" idx="15"/>
          </p:nvPr>
        </p:nvSpPr>
        <p:spPr/>
      </p:sp>
      <p:sp>
        <p:nvSpPr>
          <p:cNvPr id="9" name="Rectangle 2052"/>
          <p:cNvSpPr>
            <a:spLocks noGrp="1" noChangeArrowheads="1"/>
          </p:cNvSpPr>
          <p:nvPr>
            <p:ph sz="quarter" idx="13"/>
          </p:nvPr>
        </p:nvSpPr>
        <p:spPr>
          <a:xfrm>
            <a:off x="4716424" y="627534"/>
            <a:ext cx="4019960" cy="3888432"/>
          </a:xfrm>
          <a:solidFill>
            <a:schemeClr val="bg1"/>
          </a:solidFill>
        </p:spPr>
        <p:txBody>
          <a:bodyPr lIns="144000" tIns="144000" rIns="144000" bIns="144000"/>
          <a:lstStyle/>
          <a:p>
            <a:pPr>
              <a:lnSpc>
                <a:spcPct val="90000"/>
              </a:lnSpc>
              <a:spcBef>
                <a:spcPts val="1200"/>
              </a:spcBef>
            </a:pPr>
            <a:r>
              <a:rPr lang="nb-NO" altLang="da-DK" sz="1400" dirty="0"/>
              <a:t>Vi har en tendens til at søge bekræftende data for det vi tænker er sandt eller rigtigt</a:t>
            </a:r>
          </a:p>
          <a:p>
            <a:pPr>
              <a:lnSpc>
                <a:spcPct val="90000"/>
              </a:lnSpc>
              <a:spcBef>
                <a:spcPts val="1200"/>
              </a:spcBef>
            </a:pPr>
            <a:r>
              <a:rPr lang="nb-NO" altLang="da-DK" sz="1400" dirty="0"/>
              <a:t>Vi laver estimaeter udfra et initialt estimat – et anker</a:t>
            </a:r>
          </a:p>
          <a:p>
            <a:pPr>
              <a:lnSpc>
                <a:spcPct val="90000"/>
              </a:lnSpc>
              <a:spcBef>
                <a:spcPts val="1200"/>
              </a:spcBef>
            </a:pPr>
            <a:r>
              <a:rPr lang="nb-NO" altLang="da-DK" sz="1400" dirty="0"/>
              <a:t>Vi overestimerer sammenhæng i hændelser og undervurderer sandsynligheden for ikke sammenhængende hendelser</a:t>
            </a:r>
          </a:p>
          <a:p>
            <a:pPr>
              <a:lnSpc>
                <a:spcPct val="90000"/>
              </a:lnSpc>
              <a:spcBef>
                <a:spcPts val="1200"/>
              </a:spcBef>
            </a:pPr>
            <a:r>
              <a:rPr lang="nb-NO" altLang="da-DK" sz="1400" dirty="0"/>
              <a:t>Efter en hændelse vil vi have en tendes til at overvurdere vores evne til at forudsige den </a:t>
            </a:r>
          </a:p>
          <a:p>
            <a:pPr>
              <a:lnSpc>
                <a:spcPct val="90000"/>
              </a:lnSpc>
              <a:spcBef>
                <a:spcPts val="1200"/>
              </a:spcBef>
            </a:pPr>
            <a:r>
              <a:rPr lang="nb-NO" altLang="da-DK" sz="1400" dirty="0"/>
              <a:t>Vi har en tendens til at overvurdere korrektheden i egne vurderinger især når det gælder svære spørgsmål</a:t>
            </a:r>
            <a:endParaRPr lang="nb-NO" altLang="da-DK" sz="1600" dirty="0"/>
          </a:p>
          <a:p>
            <a:pPr>
              <a:lnSpc>
                <a:spcPct val="90000"/>
              </a:lnSpc>
              <a:spcBef>
                <a:spcPts val="1200"/>
              </a:spcBef>
            </a:pPr>
            <a:endParaRPr lang="nb-NO" altLang="da-DK" sz="1600" dirty="0"/>
          </a:p>
        </p:txBody>
      </p:sp>
      <p:sp>
        <p:nvSpPr>
          <p:cNvPr id="8" name="Tekstfelt 7">
            <a:extLst>
              <a:ext uri="{FF2B5EF4-FFF2-40B4-BE49-F238E27FC236}">
                <a16:creationId xmlns:a16="http://schemas.microsoft.com/office/drawing/2014/main" id="{FD436074-E53E-4510-8F7D-522BD8278FA7}"/>
              </a:ext>
            </a:extLst>
          </p:cNvPr>
          <p:cNvSpPr txBox="1"/>
          <p:nvPr/>
        </p:nvSpPr>
        <p:spPr>
          <a:xfrm>
            <a:off x="251520" y="4631324"/>
            <a:ext cx="8136904" cy="244682"/>
          </a:xfrm>
          <a:prstGeom prst="rect">
            <a:avLst/>
          </a:prstGeom>
          <a:noFill/>
        </p:spPr>
        <p:txBody>
          <a:bodyPr wrap="square">
            <a:spAutoFit/>
          </a:bodyPr>
          <a:lstStyle/>
          <a:p>
            <a:pPr>
              <a:lnSpc>
                <a:spcPct val="90000"/>
              </a:lnSpc>
              <a:spcBef>
                <a:spcPts val="1200"/>
              </a:spcBef>
            </a:pPr>
            <a:r>
              <a:rPr lang="nb-NO" altLang="da-DK" sz="1100" dirty="0"/>
              <a:t>At vi finder lighed og finder sammenhænge mellem ting der bekræfter vores hidtidige antagelser og skemaer</a:t>
            </a:r>
          </a:p>
        </p:txBody>
      </p:sp>
    </p:spTree>
    <p:extLst>
      <p:ext uri="{BB962C8B-B14F-4D97-AF65-F5344CB8AC3E}">
        <p14:creationId xmlns:p14="http://schemas.microsoft.com/office/powerpoint/2010/main" val="132689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l, Spil, Stykke, Spille, Fritid, Hvid, Konkurren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083212"/>
            <a:ext cx="9144000" cy="355674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01452" y="195486"/>
            <a:ext cx="8341095" cy="675000"/>
          </a:xfrm>
        </p:spPr>
        <p:txBody>
          <a:bodyPr/>
          <a:lstStyle/>
          <a:p>
            <a:r>
              <a:rPr lang="da-DK" b="1" dirty="0"/>
              <a:t>Bias i din ledergruppe</a:t>
            </a:r>
            <a:br>
              <a:rPr lang="da-DK" sz="2800" b="1" dirty="0"/>
            </a:br>
            <a:br>
              <a:rPr lang="da-DK" sz="2600" dirty="0"/>
            </a:br>
            <a:endParaRPr lang="da-DK" sz="2600" dirty="0"/>
          </a:p>
        </p:txBody>
      </p:sp>
      <p:sp>
        <p:nvSpPr>
          <p:cNvPr id="3" name="Pladsholder til indhold 2"/>
          <p:cNvSpPr>
            <a:spLocks noGrp="1"/>
          </p:cNvSpPr>
          <p:nvPr>
            <p:ph idx="1"/>
          </p:nvPr>
        </p:nvSpPr>
        <p:spPr>
          <a:xfrm>
            <a:off x="35496" y="1203327"/>
            <a:ext cx="2808312" cy="3240631"/>
          </a:xfrm>
          <a:solidFill>
            <a:srgbClr val="F2F2F2">
              <a:alpha val="85098"/>
            </a:srgbClr>
          </a:solidFill>
        </p:spPr>
        <p:txBody>
          <a:bodyPr lIns="144000" tIns="0" rIns="144000" bIns="144000"/>
          <a:lstStyle/>
          <a:p>
            <a:pPr marL="285750" indent="-285750">
              <a:buFont typeface="Arial" panose="020B0604020202020204" pitchFamily="34" charset="0"/>
              <a:buChar char="•"/>
            </a:pPr>
            <a:r>
              <a:rPr lang="da-DK" dirty="0"/>
              <a:t>Hvilke bias er der størst risiko kommer til at påvirke kvaliteten af jeres beslutninger negativt?</a:t>
            </a:r>
          </a:p>
          <a:p>
            <a:pPr marL="285750" indent="-285750">
              <a:buFont typeface="Arial" panose="020B0604020202020204" pitchFamily="34" charset="0"/>
              <a:buChar char="•"/>
            </a:pPr>
            <a:r>
              <a:rPr lang="da-DK" dirty="0"/>
              <a:t>Hvad kan I gøre for at undgå at modvirke at de kommer i spil?</a:t>
            </a:r>
          </a:p>
          <a:p>
            <a:pPr marL="285750" indent="-285750">
              <a:buFont typeface="Arial" panose="020B0604020202020204" pitchFamily="34" charset="0"/>
              <a:buChar char="•"/>
            </a:pPr>
            <a:endParaRPr lang="da-DK" dirty="0"/>
          </a:p>
          <a:p>
            <a:pPr marL="457200" indent="-457200">
              <a:buFont typeface="+mj-lt"/>
              <a:buAutoNum type="arabicPeriod"/>
              <a:defRPr/>
            </a:pPr>
            <a:endParaRPr lang="da-DK" sz="1600" dirty="0"/>
          </a:p>
          <a:p>
            <a:pPr marL="457200" indent="-457200">
              <a:buFont typeface="+mj-lt"/>
              <a:buAutoNum type="arabicPeriod"/>
              <a:defRPr/>
            </a:pPr>
            <a:endParaRPr lang="da-DK" sz="1600" dirty="0"/>
          </a:p>
          <a:p>
            <a:endParaRPr lang="da-DK" sz="1600" dirty="0"/>
          </a:p>
        </p:txBody>
      </p:sp>
      <p:sp>
        <p:nvSpPr>
          <p:cNvPr id="4" name="Pladsholder til indhold 3"/>
          <p:cNvSpPr>
            <a:spLocks noGrp="1"/>
          </p:cNvSpPr>
          <p:nvPr>
            <p:ph sz="quarter" idx="13"/>
          </p:nvPr>
        </p:nvSpPr>
        <p:spPr/>
        <p:txBody>
          <a:bodyPr/>
          <a:lstStyle/>
          <a:p>
            <a:pPr marL="457200" indent="-457200">
              <a:buFont typeface="+mj-lt"/>
              <a:buAutoNum type="arabicPeriod" startAt="3"/>
            </a:pPr>
            <a:endParaRPr lang="da-DK" sz="1600" b="1" dirty="0"/>
          </a:p>
          <a:p>
            <a:endParaRPr lang="da-DK" sz="1600" dirty="0"/>
          </a:p>
          <a:p>
            <a:endParaRPr lang="da-DK" sz="1600" dirty="0"/>
          </a:p>
        </p:txBody>
      </p:sp>
      <p:pic>
        <p:nvPicPr>
          <p:cNvPr id="6" name="Billede 5">
            <a:extLst>
              <a:ext uri="{FF2B5EF4-FFF2-40B4-BE49-F238E27FC236}">
                <a16:creationId xmlns:a16="http://schemas.microsoft.com/office/drawing/2014/main" id="{E48B0E69-A94A-43F7-AE2E-A50490DFF90D}"/>
              </a:ext>
            </a:extLst>
          </p:cNvPr>
          <p:cNvPicPr>
            <a:picLocks noChangeAspect="1"/>
          </p:cNvPicPr>
          <p:nvPr/>
        </p:nvPicPr>
        <p:blipFill>
          <a:blip r:embed="rId4"/>
          <a:stretch>
            <a:fillRect/>
          </a:stretch>
        </p:blipFill>
        <p:spPr>
          <a:xfrm>
            <a:off x="2987824" y="1563638"/>
            <a:ext cx="6040334" cy="2632256"/>
          </a:xfrm>
          <a:prstGeom prst="rect">
            <a:avLst/>
          </a:prstGeom>
        </p:spPr>
      </p:pic>
    </p:spTree>
    <p:extLst>
      <p:ext uri="{BB962C8B-B14F-4D97-AF65-F5344CB8AC3E}">
        <p14:creationId xmlns:p14="http://schemas.microsoft.com/office/powerpoint/2010/main" val="228797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261037" y="-92546"/>
            <a:ext cx="10081120" cy="554461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el 1"/>
          <p:cNvSpPr>
            <a:spLocks noGrp="1"/>
          </p:cNvSpPr>
          <p:nvPr>
            <p:ph type="title"/>
          </p:nvPr>
        </p:nvSpPr>
        <p:spPr/>
        <p:txBody>
          <a:bodyPr/>
          <a:lstStyle/>
          <a:p>
            <a:r>
              <a:rPr lang="da-DK" dirty="0" err="1">
                <a:solidFill>
                  <a:schemeClr val="bg1"/>
                </a:solidFill>
              </a:rPr>
              <a:t>Groupthink</a:t>
            </a:r>
            <a:endParaRPr lang="da-DK" dirty="0">
              <a:solidFill>
                <a:schemeClr val="bg1"/>
              </a:solidFill>
            </a:endParaRPr>
          </a:p>
        </p:txBody>
      </p:sp>
      <p:sp>
        <p:nvSpPr>
          <p:cNvPr id="3" name="Pladsholder til indhold 2"/>
          <p:cNvSpPr>
            <a:spLocks noGrp="1"/>
          </p:cNvSpPr>
          <p:nvPr>
            <p:ph idx="1"/>
          </p:nvPr>
        </p:nvSpPr>
        <p:spPr>
          <a:xfrm>
            <a:off x="395290" y="1203324"/>
            <a:ext cx="8341095" cy="3744689"/>
          </a:xfrm>
        </p:spPr>
        <p:txBody>
          <a:bodyPr>
            <a:noAutofit/>
          </a:bodyPr>
          <a:lstStyle/>
          <a:p>
            <a:pPr marL="342900" indent="-342900">
              <a:spcBef>
                <a:spcPts val="600"/>
              </a:spcBef>
              <a:buFont typeface="+mj-lt"/>
              <a:buAutoNum type="arabicPeriod"/>
            </a:pPr>
            <a:r>
              <a:rPr lang="da-DK" sz="1200" b="1" dirty="0">
                <a:solidFill>
                  <a:schemeClr val="bg1"/>
                </a:solidFill>
              </a:rPr>
              <a:t>Usårlighed: </a:t>
            </a:r>
            <a:r>
              <a:rPr lang="da-DK" sz="1200" dirty="0">
                <a:solidFill>
                  <a:schemeClr val="bg1"/>
                </a:solidFill>
              </a:rPr>
              <a:t>Gruppemedlemmerne ignorerer åbenlyse farer, løber ekstreme risici og</a:t>
            </a:r>
            <a:br>
              <a:rPr lang="da-DK" sz="1200" dirty="0">
                <a:solidFill>
                  <a:schemeClr val="bg1"/>
                </a:solidFill>
              </a:rPr>
            </a:br>
            <a:r>
              <a:rPr lang="da-DK" sz="1200" dirty="0">
                <a:solidFill>
                  <a:schemeClr val="bg1"/>
                </a:solidFill>
              </a:rPr>
              <a:t>er overdrevent optimistiske omkring egne evner.</a:t>
            </a:r>
          </a:p>
          <a:p>
            <a:pPr marL="342900" indent="-342900">
              <a:spcBef>
                <a:spcPts val="600"/>
              </a:spcBef>
              <a:buFont typeface="+mj-lt"/>
              <a:buAutoNum type="arabicPeriod"/>
            </a:pPr>
            <a:r>
              <a:rPr lang="da-DK" sz="1200" b="1" dirty="0">
                <a:solidFill>
                  <a:schemeClr val="bg1"/>
                </a:solidFill>
              </a:rPr>
              <a:t>Rationalisering: </a:t>
            </a:r>
            <a:r>
              <a:rPr lang="da-DK" sz="1200" dirty="0">
                <a:solidFill>
                  <a:schemeClr val="bg1"/>
                </a:solidFill>
              </a:rPr>
              <a:t>Gruppemedlemmerne miskrediterer og bortforklarer alle former for</a:t>
            </a:r>
            <a:br>
              <a:rPr lang="da-DK" sz="1200" dirty="0">
                <a:solidFill>
                  <a:schemeClr val="bg1"/>
                </a:solidFill>
              </a:rPr>
            </a:br>
            <a:r>
              <a:rPr lang="da-DK" sz="1200" dirty="0">
                <a:solidFill>
                  <a:schemeClr val="bg1"/>
                </a:solidFill>
              </a:rPr>
              <a:t>advarselssignaler, der adskiller sig fra gruppetænkningen.</a:t>
            </a:r>
          </a:p>
          <a:p>
            <a:pPr marL="342900" indent="-342900">
              <a:spcBef>
                <a:spcPts val="600"/>
              </a:spcBef>
              <a:buFont typeface="+mj-lt"/>
              <a:buAutoNum type="arabicPeriod"/>
            </a:pPr>
            <a:r>
              <a:rPr lang="da-DK" sz="1200" b="1" dirty="0">
                <a:solidFill>
                  <a:schemeClr val="bg1"/>
                </a:solidFill>
              </a:rPr>
              <a:t>Moral: </a:t>
            </a:r>
            <a:r>
              <a:rPr lang="da-DK" sz="1200" dirty="0">
                <a:solidFill>
                  <a:schemeClr val="bg1"/>
                </a:solidFill>
              </a:rPr>
              <a:t>Gruppemedlemmerne er overbevist om, at deres beslutninger er moralsk</a:t>
            </a:r>
            <a:br>
              <a:rPr lang="da-DK" sz="1200" dirty="0">
                <a:solidFill>
                  <a:schemeClr val="bg1"/>
                </a:solidFill>
              </a:rPr>
            </a:br>
            <a:r>
              <a:rPr lang="da-DK" sz="1200" dirty="0">
                <a:solidFill>
                  <a:schemeClr val="bg1"/>
                </a:solidFill>
              </a:rPr>
              <a:t>korrekte og ignorerer derfor alle etiske konsekvenser, disse beslutninger kan medføre.</a:t>
            </a:r>
          </a:p>
          <a:p>
            <a:pPr marL="342900" indent="-342900">
              <a:spcBef>
                <a:spcPts val="600"/>
              </a:spcBef>
              <a:buFont typeface="+mj-lt"/>
              <a:buAutoNum type="arabicPeriod"/>
            </a:pPr>
            <a:r>
              <a:rPr lang="da-DK" sz="1200" b="1" dirty="0">
                <a:solidFill>
                  <a:schemeClr val="bg1"/>
                </a:solidFill>
              </a:rPr>
              <a:t>Stereotyper:</a:t>
            </a:r>
            <a:r>
              <a:rPr lang="da-DK" sz="1200" dirty="0">
                <a:solidFill>
                  <a:schemeClr val="bg1"/>
                </a:solidFill>
              </a:rPr>
              <a:t> Gruppen konstruerer personer, der opfattes som modstandere for gruppen, som negative stereotyper.</a:t>
            </a:r>
          </a:p>
          <a:p>
            <a:pPr marL="342900" indent="-342900">
              <a:spcBef>
                <a:spcPts val="600"/>
              </a:spcBef>
              <a:buFont typeface="+mj-lt"/>
              <a:buAutoNum type="arabicPeriod"/>
            </a:pPr>
            <a:r>
              <a:rPr lang="da-DK" sz="1200" b="1" dirty="0">
                <a:solidFill>
                  <a:schemeClr val="bg1"/>
                </a:solidFill>
              </a:rPr>
              <a:t>Pres: </a:t>
            </a:r>
            <a:r>
              <a:rPr lang="da-DK" sz="1200" dirty="0">
                <a:solidFill>
                  <a:schemeClr val="bg1"/>
                </a:solidFill>
              </a:rPr>
              <a:t>Gruppemedlemmerne presser dem i gruppen, der kommer med argumenter imod gruppens definition af stereotyper, illusioner og forpligtelser og ser enhver form for kritik eller modargumenter, som værende illoyal adfærd.</a:t>
            </a:r>
          </a:p>
          <a:p>
            <a:pPr marL="342900" indent="-342900">
              <a:spcBef>
                <a:spcPts val="600"/>
              </a:spcBef>
              <a:buFont typeface="+mj-lt"/>
              <a:buAutoNum type="arabicPeriod"/>
            </a:pPr>
            <a:r>
              <a:rPr lang="da-DK" sz="1200" b="1" dirty="0">
                <a:solidFill>
                  <a:schemeClr val="bg1"/>
                </a:solidFill>
              </a:rPr>
              <a:t>Selvcensur: </a:t>
            </a:r>
            <a:r>
              <a:rPr lang="da-DK" sz="1200" dirty="0">
                <a:solidFill>
                  <a:schemeClr val="bg1"/>
                </a:solidFill>
              </a:rPr>
              <a:t>Gruppemedlemmerne tilbageholder individuelle holdninger og argumenter, der ikke stemmer overens med gruppens.</a:t>
            </a:r>
          </a:p>
          <a:p>
            <a:pPr marL="342900" indent="-342900">
              <a:spcBef>
                <a:spcPts val="600"/>
              </a:spcBef>
              <a:buFont typeface="+mj-lt"/>
              <a:buAutoNum type="arabicPeriod"/>
            </a:pPr>
            <a:r>
              <a:rPr lang="da-DK" sz="1200" b="1" dirty="0">
                <a:solidFill>
                  <a:schemeClr val="bg1"/>
                </a:solidFill>
              </a:rPr>
              <a:t>Enstemmighed: </a:t>
            </a:r>
            <a:r>
              <a:rPr lang="da-DK" sz="1200" dirty="0">
                <a:solidFill>
                  <a:schemeClr val="bg1"/>
                </a:solidFill>
              </a:rPr>
              <a:t>Gruppemedlemmerne antager fejlagtigt, at alle er enige i gruppens beslutninger; stilhed bliver set som samtykke.</a:t>
            </a:r>
          </a:p>
          <a:p>
            <a:pPr marL="342900" indent="-342900">
              <a:spcBef>
                <a:spcPts val="600"/>
              </a:spcBef>
              <a:buFont typeface="+mj-lt"/>
              <a:buAutoNum type="arabicPeriod"/>
            </a:pPr>
            <a:r>
              <a:rPr lang="da-DK" sz="1200" b="1" dirty="0">
                <a:solidFill>
                  <a:schemeClr val="bg1"/>
                </a:solidFill>
              </a:rPr>
              <a:t>”Mind </a:t>
            </a:r>
            <a:r>
              <a:rPr lang="da-DK" sz="1200" b="1" dirty="0" err="1">
                <a:solidFill>
                  <a:schemeClr val="bg1"/>
                </a:solidFill>
              </a:rPr>
              <a:t>guards</a:t>
            </a:r>
            <a:r>
              <a:rPr lang="da-DK" sz="1200" b="1" dirty="0">
                <a:solidFill>
                  <a:schemeClr val="bg1"/>
                </a:solidFill>
              </a:rPr>
              <a:t>”: </a:t>
            </a:r>
            <a:r>
              <a:rPr lang="da-DK" sz="1200" dirty="0">
                <a:solidFill>
                  <a:schemeClr val="bg1"/>
                </a:solidFill>
              </a:rPr>
              <a:t>Nogle gruppemedlemmer bliver til selvudnævnte ”mind </a:t>
            </a:r>
            <a:r>
              <a:rPr lang="da-DK" sz="1200" dirty="0" err="1">
                <a:solidFill>
                  <a:schemeClr val="bg1"/>
                </a:solidFill>
              </a:rPr>
              <a:t>guards</a:t>
            </a:r>
            <a:r>
              <a:rPr lang="da-DK" sz="1200" dirty="0">
                <a:solidFill>
                  <a:schemeClr val="bg1"/>
                </a:solidFill>
              </a:rPr>
              <a:t>”, der beskytter gruppen mod ugunstig information, der kan true gruppens selvbillede.</a:t>
            </a:r>
          </a:p>
        </p:txBody>
      </p:sp>
      <p:pic>
        <p:nvPicPr>
          <p:cNvPr id="9" name="Pladsholder til indho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27196"/>
            <a:ext cx="1631742" cy="2453657"/>
          </a:xfrm>
          <a:prstGeom prst="rect">
            <a:avLst/>
          </a:prstGeom>
        </p:spPr>
      </p:pic>
    </p:spTree>
    <p:extLst>
      <p:ext uri="{BB962C8B-B14F-4D97-AF65-F5344CB8AC3E}">
        <p14:creationId xmlns:p14="http://schemas.microsoft.com/office/powerpoint/2010/main" val="323939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ctrTitle"/>
          </p:nvPr>
        </p:nvSpPr>
        <p:spPr/>
        <p:txBody>
          <a:bodyPr>
            <a:normAutofit/>
          </a:bodyPr>
          <a:lstStyle/>
          <a:p>
            <a:pPr eaLnBrk="1" hangingPunct="1"/>
            <a:r>
              <a:rPr lang="da-DK" dirty="0"/>
              <a:t>The Power of </a:t>
            </a:r>
            <a:r>
              <a:rPr lang="da-DK" dirty="0" err="1"/>
              <a:t>Doubts</a:t>
            </a:r>
            <a:endParaRPr lang="da-DK" dirty="0"/>
          </a:p>
        </p:txBody>
      </p:sp>
    </p:spTree>
    <p:extLst>
      <p:ext uri="{BB962C8B-B14F-4D97-AF65-F5344CB8AC3E}">
        <p14:creationId xmlns:p14="http://schemas.microsoft.com/office/powerpoint/2010/main" val="32696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Forandringscyclus</a:t>
            </a:r>
            <a:r>
              <a:rPr lang="da-DK" dirty="0"/>
              <a:t> (Rick Maurer)</a:t>
            </a:r>
          </a:p>
        </p:txBody>
      </p:sp>
      <p:graphicFrame>
        <p:nvGraphicFramePr>
          <p:cNvPr id="5" name="Diagram 4"/>
          <p:cNvGraphicFramePr/>
          <p:nvPr/>
        </p:nvGraphicFramePr>
        <p:xfrm>
          <a:off x="1547664" y="987574"/>
          <a:ext cx="5352256" cy="34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frundet rektangel 5"/>
          <p:cNvSpPr/>
          <p:nvPr/>
        </p:nvSpPr>
        <p:spPr>
          <a:xfrm>
            <a:off x="6882514" y="1014446"/>
            <a:ext cx="1728192" cy="8640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In the dark</a:t>
            </a:r>
          </a:p>
          <a:p>
            <a:pPr algn="ctr"/>
            <a:r>
              <a:rPr lang="da-DK" dirty="0">
                <a:solidFill>
                  <a:schemeClr val="tx1"/>
                </a:solidFill>
              </a:rPr>
              <a:t>Macro</a:t>
            </a:r>
          </a:p>
          <a:p>
            <a:pPr algn="ctr"/>
            <a:r>
              <a:rPr lang="da-DK" dirty="0">
                <a:solidFill>
                  <a:schemeClr val="tx1"/>
                </a:solidFill>
              </a:rPr>
              <a:t>Micro</a:t>
            </a:r>
          </a:p>
        </p:txBody>
      </p:sp>
      <p:sp>
        <p:nvSpPr>
          <p:cNvPr id="9" name="Venstrepil 8"/>
          <p:cNvSpPr/>
          <p:nvPr/>
        </p:nvSpPr>
        <p:spPr>
          <a:xfrm rot="20145765">
            <a:off x="5287948" y="1097308"/>
            <a:ext cx="864096" cy="216024"/>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Venstrepil 10"/>
          <p:cNvSpPr/>
          <p:nvPr/>
        </p:nvSpPr>
        <p:spPr>
          <a:xfrm rot="20145765">
            <a:off x="5693305" y="1167593"/>
            <a:ext cx="864096" cy="216024"/>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Venstrepil 11"/>
          <p:cNvSpPr/>
          <p:nvPr/>
        </p:nvSpPr>
        <p:spPr>
          <a:xfrm rot="20145765">
            <a:off x="6012160" y="1323789"/>
            <a:ext cx="864096" cy="216024"/>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07681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CEO rapport</a:t>
            </a:r>
          </a:p>
        </p:txBody>
      </p:sp>
      <p:sp>
        <p:nvSpPr>
          <p:cNvPr id="4" name="Pladsholder til indhold 3"/>
          <p:cNvSpPr>
            <a:spLocks noGrp="1"/>
          </p:cNvSpPr>
          <p:nvPr>
            <p:ph sz="quarter" idx="4294967295"/>
          </p:nvPr>
        </p:nvSpPr>
        <p:spPr>
          <a:xfrm>
            <a:off x="395536" y="1203326"/>
            <a:ext cx="4019959" cy="3413256"/>
          </a:xfrm>
          <a:prstGeom prst="rect">
            <a:avLst/>
          </a:prstGeom>
        </p:spPr>
        <p:txBody>
          <a:bodyPr/>
          <a:lstStyle/>
          <a:p>
            <a:pPr marL="171450" indent="-171450">
              <a:buFont typeface="Wingdings"/>
              <a:buChar char="Ø"/>
            </a:pPr>
            <a:endParaRPr lang="da-DK" dirty="0"/>
          </a:p>
          <a:p>
            <a:pPr marL="171450" indent="-171450">
              <a:buFont typeface="Wingdings"/>
              <a:buChar char="Ø"/>
            </a:pPr>
            <a:r>
              <a:rPr lang="da-DK" sz="1800" dirty="0"/>
              <a:t>Michael </a:t>
            </a:r>
            <a:r>
              <a:rPr lang="da-DK" sz="1800" dirty="0" err="1"/>
              <a:t>Smet</a:t>
            </a:r>
            <a:endParaRPr lang="da-DK" sz="1800" dirty="0"/>
          </a:p>
          <a:p>
            <a:pPr marL="171450" indent="-171450">
              <a:buFont typeface="Wingdings"/>
              <a:buChar char="Ø"/>
            </a:pPr>
            <a:r>
              <a:rPr lang="da-DK" sz="1800" dirty="0"/>
              <a:t>150 </a:t>
            </a:r>
            <a:r>
              <a:rPr lang="da-DK" sz="1800" dirty="0" err="1"/>
              <a:t>CEOs</a:t>
            </a:r>
            <a:endParaRPr lang="da-DK" sz="1800" dirty="0"/>
          </a:p>
          <a:p>
            <a:pPr marL="704250" lvl="1" indent="-171450">
              <a:buFont typeface="Wingdings"/>
              <a:buChar char="Ø"/>
            </a:pPr>
            <a:r>
              <a:rPr lang="da-DK" sz="1400" dirty="0"/>
              <a:t>880 års erfaring</a:t>
            </a:r>
          </a:p>
          <a:p>
            <a:pPr marL="704250" lvl="1" indent="-171450">
              <a:buFont typeface="Wingdings"/>
              <a:buChar char="Ø"/>
            </a:pPr>
            <a:r>
              <a:rPr lang="da-DK" sz="1400" dirty="0"/>
              <a:t>5,8 m medarbejdere</a:t>
            </a:r>
          </a:p>
          <a:p>
            <a:pPr marL="704250" lvl="1" indent="-171450">
              <a:buFont typeface="Wingdings"/>
              <a:buChar char="Ø"/>
            </a:pPr>
            <a:r>
              <a:rPr lang="da-DK" sz="1400" dirty="0"/>
              <a:t>Omsætter $ 1,6 </a:t>
            </a:r>
            <a:r>
              <a:rPr lang="da-DK" sz="1400" dirty="0" err="1"/>
              <a:t>bill</a:t>
            </a:r>
            <a:r>
              <a:rPr lang="da-DK" sz="1400" dirty="0"/>
              <a:t>. </a:t>
            </a:r>
            <a:endParaRPr lang="da-DK" sz="1800" dirty="0"/>
          </a:p>
          <a:p>
            <a:pPr marL="171450" indent="-171450">
              <a:buFont typeface="Wingdings"/>
              <a:buChar char="Ø"/>
            </a:pPr>
            <a:r>
              <a:rPr lang="da-DK" sz="1800" dirty="0"/>
              <a:t>Omfattende/global</a:t>
            </a:r>
          </a:p>
          <a:p>
            <a:pPr marL="171450" indent="-171450">
              <a:buFont typeface="Wingdings"/>
              <a:buChar char="Ø"/>
            </a:pPr>
            <a:r>
              <a:rPr lang="da-DK" sz="1800" dirty="0"/>
              <a:t>Personlig (95 % F2F interview)</a:t>
            </a:r>
          </a:p>
          <a:p>
            <a:pPr marL="171450" indent="-171450">
              <a:buFont typeface="Wingdings"/>
              <a:buChar char="Ø"/>
            </a:pPr>
            <a:r>
              <a:rPr lang="da-DK" sz="1800" dirty="0"/>
              <a:t>Dybde og intimitet</a:t>
            </a:r>
          </a:p>
          <a:p>
            <a:pPr marL="171450" indent="-171450">
              <a:buFont typeface="Wingdings"/>
              <a:buChar char="Ø"/>
            </a:pPr>
            <a:r>
              <a:rPr lang="da-DK" sz="1800" dirty="0"/>
              <a:t>Anonymt</a:t>
            </a:r>
          </a:p>
        </p:txBody>
      </p:sp>
      <p:sp>
        <p:nvSpPr>
          <p:cNvPr id="5" name="Pladsholder til billede 4"/>
          <p:cNvSpPr>
            <a:spLocks noGrp="1"/>
          </p:cNvSpPr>
          <p:nvPr>
            <p:ph type="pic" sz="quarter" idx="15"/>
          </p:nvPr>
        </p:nvSpPr>
        <p:spPr/>
      </p:sp>
      <p:pic>
        <p:nvPicPr>
          <p:cNvPr id="205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228184" y="411510"/>
            <a:ext cx="250507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boks 5"/>
          <p:cNvSpPr txBox="1"/>
          <p:nvPr/>
        </p:nvSpPr>
        <p:spPr>
          <a:xfrm>
            <a:off x="4749527" y="3003798"/>
            <a:ext cx="3816424" cy="147732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p:spPr>
        <p:txBody>
          <a:bodyPr wrap="square" rtlCol="0">
            <a:spAutoFit/>
          </a:bodyPr>
          <a:lstStyle/>
          <a:p>
            <a:pPr marL="285750" indent="-285750">
              <a:buFont typeface="Wingdings"/>
              <a:buChar char="Ø"/>
            </a:pPr>
            <a:r>
              <a:rPr lang="da-DK" dirty="0">
                <a:solidFill>
                  <a:schemeClr val="bg1"/>
                </a:solidFill>
              </a:rPr>
              <a:t>75% Rollen er forandret</a:t>
            </a:r>
          </a:p>
          <a:p>
            <a:pPr marL="285750" indent="-285750">
              <a:buFont typeface="Wingdings"/>
              <a:buChar char="Ø"/>
            </a:pPr>
            <a:r>
              <a:rPr lang="da-DK" dirty="0">
                <a:solidFill>
                  <a:schemeClr val="bg1"/>
                </a:solidFill>
              </a:rPr>
              <a:t>14% Rollen er ikke forandret, men måden jeg fylder den ud har</a:t>
            </a:r>
          </a:p>
          <a:p>
            <a:pPr marL="285750" indent="-285750">
              <a:buFont typeface="Wingdings"/>
              <a:buChar char="Ø"/>
            </a:pPr>
            <a:r>
              <a:rPr lang="da-DK" dirty="0">
                <a:solidFill>
                  <a:schemeClr val="bg1"/>
                </a:solidFill>
              </a:rPr>
              <a:t>9% Rollen er ikke forandret</a:t>
            </a:r>
          </a:p>
        </p:txBody>
      </p:sp>
    </p:spTree>
    <p:extLst>
      <p:ext uri="{BB962C8B-B14F-4D97-AF65-F5344CB8AC3E}">
        <p14:creationId xmlns:p14="http://schemas.microsoft.com/office/powerpoint/2010/main" val="294573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Do </a:t>
            </a:r>
            <a:r>
              <a:rPr lang="da-DK" dirty="0" err="1"/>
              <a:t>you</a:t>
            </a:r>
            <a:r>
              <a:rPr lang="da-DK" dirty="0"/>
              <a:t> have </a:t>
            </a:r>
            <a:r>
              <a:rPr lang="da-DK" dirty="0" err="1"/>
              <a:t>doubts</a:t>
            </a:r>
            <a:r>
              <a:rPr lang="da-DK" dirty="0"/>
              <a:t>?</a:t>
            </a:r>
          </a:p>
        </p:txBody>
      </p:sp>
      <p:sp>
        <p:nvSpPr>
          <p:cNvPr id="4" name="Pladsholder til indhold 3"/>
          <p:cNvSpPr>
            <a:spLocks noGrp="1"/>
          </p:cNvSpPr>
          <p:nvPr>
            <p:ph sz="quarter" idx="4294967295"/>
          </p:nvPr>
        </p:nvSpPr>
        <p:spPr>
          <a:xfrm>
            <a:off x="395536" y="1203326"/>
            <a:ext cx="4019959" cy="3413256"/>
          </a:xfrm>
          <a:prstGeom prst="rect">
            <a:avLst/>
          </a:prstGeom>
        </p:spPr>
        <p:txBody>
          <a:bodyPr/>
          <a:lstStyle/>
          <a:p>
            <a:r>
              <a:rPr lang="da-DK" sz="1800" dirty="0"/>
              <a:t>71% YES</a:t>
            </a:r>
          </a:p>
          <a:p>
            <a:r>
              <a:rPr lang="da-DK" sz="1800" dirty="0"/>
              <a:t>10% No, but know it is part of </a:t>
            </a:r>
            <a:r>
              <a:rPr lang="da-DK" sz="1800" dirty="0" err="1"/>
              <a:t>my</a:t>
            </a:r>
            <a:r>
              <a:rPr lang="da-DK" sz="1800" dirty="0"/>
              <a:t> job</a:t>
            </a:r>
          </a:p>
        </p:txBody>
      </p:sp>
      <p:sp>
        <p:nvSpPr>
          <p:cNvPr id="5" name="Pladsholder til billede 4"/>
          <p:cNvSpPr>
            <a:spLocks noGrp="1"/>
          </p:cNvSpPr>
          <p:nvPr>
            <p:ph type="pic" sz="quarter" idx="15"/>
          </p:nvPr>
        </p:nvSpPr>
        <p:spPr/>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659438" y="1370806"/>
            <a:ext cx="213360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459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95486"/>
            <a:ext cx="8341094" cy="675000"/>
          </a:xfrm>
        </p:spPr>
        <p:txBody>
          <a:bodyPr/>
          <a:lstStyle/>
          <a:p>
            <a:r>
              <a:rPr lang="da-DK" u="sng" dirty="0"/>
              <a:t>The power of </a:t>
            </a:r>
            <a:r>
              <a:rPr lang="da-DK" u="sng" dirty="0" err="1"/>
              <a:t>doubts</a:t>
            </a:r>
            <a:endParaRPr lang="da-DK" u="sng" dirty="0"/>
          </a:p>
        </p:txBody>
      </p:sp>
      <p:sp>
        <p:nvSpPr>
          <p:cNvPr id="3" name="Pladsholder til billede 2"/>
          <p:cNvSpPr>
            <a:spLocks noGrp="1"/>
          </p:cNvSpPr>
          <p:nvPr>
            <p:ph type="pic" sz="quarter" idx="15"/>
          </p:nvPr>
        </p:nvSpPr>
        <p:spPr/>
      </p:sp>
      <p:grpSp>
        <p:nvGrpSpPr>
          <p:cNvPr id="37" name="Gruppe 36"/>
          <p:cNvGrpSpPr/>
          <p:nvPr/>
        </p:nvGrpSpPr>
        <p:grpSpPr>
          <a:xfrm>
            <a:off x="3959720" y="719308"/>
            <a:ext cx="1424076" cy="4176443"/>
            <a:chOff x="3959720" y="719308"/>
            <a:chExt cx="1424076" cy="4176443"/>
          </a:xfrm>
        </p:grpSpPr>
        <p:sp>
          <p:nvSpPr>
            <p:cNvPr id="9" name="Tekstboks 8"/>
            <p:cNvSpPr txBox="1"/>
            <p:nvPr/>
          </p:nvSpPr>
          <p:spPr>
            <a:xfrm>
              <a:off x="3979429" y="4587974"/>
              <a:ext cx="1404367" cy="307777"/>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scene3d>
              <a:camera prst="orthographicFront"/>
              <a:lightRig rig="threePt" dir="t"/>
            </a:scene3d>
            <a:sp3d>
              <a:bevelT/>
            </a:sp3d>
          </p:spPr>
          <p:txBody>
            <a:bodyPr wrap="square" rtlCol="0">
              <a:spAutoFit/>
            </a:bodyPr>
            <a:lstStyle/>
            <a:p>
              <a:r>
                <a:rPr lang="da-DK" sz="1400" dirty="0"/>
                <a:t>Usikkerhed</a:t>
              </a:r>
            </a:p>
          </p:txBody>
        </p:sp>
        <p:sp>
          <p:nvSpPr>
            <p:cNvPr id="10" name="Tekstboks 9"/>
            <p:cNvSpPr txBox="1"/>
            <p:nvPr/>
          </p:nvSpPr>
          <p:spPr>
            <a:xfrm>
              <a:off x="3959720" y="719308"/>
              <a:ext cx="1404367" cy="307777"/>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scene3d>
              <a:camera prst="orthographicFront"/>
              <a:lightRig rig="threePt" dir="t"/>
            </a:scene3d>
            <a:sp3d>
              <a:bevelT/>
            </a:sp3d>
          </p:spPr>
          <p:txBody>
            <a:bodyPr wrap="square" rtlCol="0">
              <a:spAutoFit/>
            </a:bodyPr>
            <a:lstStyle/>
            <a:p>
              <a:r>
                <a:rPr lang="da-DK" sz="1400" dirty="0"/>
                <a:t>Frygtløs</a:t>
              </a:r>
            </a:p>
          </p:txBody>
        </p:sp>
        <p:cxnSp>
          <p:nvCxnSpPr>
            <p:cNvPr id="11" name="Lige forbindelse 10"/>
            <p:cNvCxnSpPr/>
            <p:nvPr/>
          </p:nvCxnSpPr>
          <p:spPr>
            <a:xfrm flipV="1">
              <a:off x="4661904" y="1059582"/>
              <a:ext cx="0" cy="3528392"/>
            </a:xfrm>
            <a:prstGeom prst="line">
              <a:avLst/>
            </a:prstGeom>
          </p:spPr>
          <p:style>
            <a:lnRef idx="3">
              <a:schemeClr val="dk1"/>
            </a:lnRef>
            <a:fillRef idx="0">
              <a:schemeClr val="dk1"/>
            </a:fillRef>
            <a:effectRef idx="2">
              <a:schemeClr val="dk1"/>
            </a:effectRef>
            <a:fontRef idx="minor">
              <a:schemeClr val="tx1"/>
            </a:fontRef>
          </p:style>
        </p:cxnSp>
      </p:grpSp>
      <p:grpSp>
        <p:nvGrpSpPr>
          <p:cNvPr id="36" name="Gruppe 35"/>
          <p:cNvGrpSpPr/>
          <p:nvPr/>
        </p:nvGrpSpPr>
        <p:grpSpPr>
          <a:xfrm>
            <a:off x="1243741" y="2294973"/>
            <a:ext cx="6932584" cy="755212"/>
            <a:chOff x="1259632" y="2319216"/>
            <a:chExt cx="6932584" cy="755212"/>
          </a:xfrm>
        </p:grpSpPr>
        <p:cxnSp>
          <p:nvCxnSpPr>
            <p:cNvPr id="5" name="Lige forbindelse 4"/>
            <p:cNvCxnSpPr/>
            <p:nvPr/>
          </p:nvCxnSpPr>
          <p:spPr>
            <a:xfrm>
              <a:off x="2411760" y="2715766"/>
              <a:ext cx="4608512" cy="0"/>
            </a:xfrm>
            <a:prstGeom prst="line">
              <a:avLst/>
            </a:prstGeom>
          </p:spPr>
          <p:style>
            <a:lnRef idx="3">
              <a:schemeClr val="dk1"/>
            </a:lnRef>
            <a:fillRef idx="0">
              <a:schemeClr val="dk1"/>
            </a:fillRef>
            <a:effectRef idx="2">
              <a:schemeClr val="dk1"/>
            </a:effectRef>
            <a:fontRef idx="minor">
              <a:schemeClr val="tx1"/>
            </a:fontRef>
          </p:style>
        </p:cxnSp>
        <p:sp>
          <p:nvSpPr>
            <p:cNvPr id="7" name="Tekstboks 6"/>
            <p:cNvSpPr txBox="1"/>
            <p:nvPr/>
          </p:nvSpPr>
          <p:spPr>
            <a:xfrm>
              <a:off x="1259632" y="2392600"/>
              <a:ext cx="936104" cy="52322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scene3d>
              <a:camera prst="orthographicFront"/>
              <a:lightRig rig="threePt" dir="t"/>
            </a:scene3d>
            <a:sp3d>
              <a:bevelT/>
            </a:sp3d>
          </p:spPr>
          <p:txBody>
            <a:bodyPr wrap="square" rtlCol="0">
              <a:spAutoFit/>
            </a:bodyPr>
            <a:lstStyle/>
            <a:p>
              <a:r>
                <a:rPr lang="da-DK" sz="1400" dirty="0"/>
                <a:t>Ikke vide</a:t>
              </a:r>
            </a:p>
          </p:txBody>
        </p:sp>
        <p:sp>
          <p:nvSpPr>
            <p:cNvPr id="8" name="Tekstboks 7"/>
            <p:cNvSpPr txBox="1"/>
            <p:nvPr/>
          </p:nvSpPr>
          <p:spPr>
            <a:xfrm>
              <a:off x="7256112" y="2561877"/>
              <a:ext cx="936104" cy="30777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a:scene3d>
              <a:camera prst="orthographicFront"/>
              <a:lightRig rig="threePt" dir="t"/>
            </a:scene3d>
            <a:sp3d>
              <a:bevelT/>
            </a:sp3d>
          </p:spPr>
          <p:txBody>
            <a:bodyPr wrap="square" rtlCol="0">
              <a:spAutoFit/>
            </a:bodyPr>
            <a:lstStyle/>
            <a:p>
              <a:r>
                <a:rPr lang="da-DK" sz="1400" dirty="0"/>
                <a:t> Vide</a:t>
              </a:r>
            </a:p>
          </p:txBody>
        </p:sp>
        <p:sp>
          <p:nvSpPr>
            <p:cNvPr id="22" name="Ellipse 21"/>
            <p:cNvSpPr/>
            <p:nvPr/>
          </p:nvSpPr>
          <p:spPr>
            <a:xfrm>
              <a:off x="4220908" y="2319216"/>
              <a:ext cx="881992" cy="75521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t>Power of </a:t>
              </a:r>
              <a:r>
                <a:rPr lang="da-DK" sz="1000" dirty="0" err="1"/>
                <a:t>doubt</a:t>
              </a:r>
              <a:endParaRPr lang="da-DK" sz="1000" dirty="0"/>
            </a:p>
          </p:txBody>
        </p:sp>
      </p:grpSp>
    </p:spTree>
    <p:extLst>
      <p:ext uri="{BB962C8B-B14F-4D97-AF65-F5344CB8AC3E}">
        <p14:creationId xmlns:p14="http://schemas.microsoft.com/office/powerpoint/2010/main" val="23398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p:cNvGrpSpPr/>
          <p:nvPr/>
        </p:nvGrpSpPr>
        <p:grpSpPr>
          <a:xfrm>
            <a:off x="1300780" y="2471307"/>
            <a:ext cx="3334219" cy="2372171"/>
            <a:chOff x="1283722" y="2486342"/>
            <a:chExt cx="3334219" cy="2372171"/>
          </a:xfrm>
        </p:grpSpPr>
        <p:sp>
          <p:nvSpPr>
            <p:cNvPr id="38" name="Rektangel 37"/>
            <p:cNvSpPr/>
            <p:nvPr/>
          </p:nvSpPr>
          <p:spPr>
            <a:xfrm>
              <a:off x="1283722" y="4363541"/>
              <a:ext cx="1656184" cy="288032"/>
            </a:xfrm>
            <a:prstGeom prst="rect">
              <a:avLst/>
            </a:prstGeom>
            <a:gradFill flip="none" rotWithShape="1">
              <a:gsLst>
                <a:gs pos="0">
                  <a:schemeClr val="tx2">
                    <a:lumMod val="75000"/>
                    <a:lumOff val="25000"/>
                    <a:tint val="66000"/>
                    <a:satMod val="160000"/>
                  </a:schemeClr>
                </a:gs>
                <a:gs pos="50000">
                  <a:schemeClr val="tx2">
                    <a:lumMod val="75000"/>
                    <a:lumOff val="25000"/>
                    <a:tint val="44500"/>
                    <a:satMod val="160000"/>
                  </a:schemeClr>
                </a:gs>
                <a:gs pos="100000">
                  <a:schemeClr val="tx2">
                    <a:lumMod val="75000"/>
                    <a:lumOff val="25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i="1" dirty="0">
                  <a:solidFill>
                    <a:schemeClr val="tx1"/>
                  </a:solidFill>
                </a:rPr>
                <a:t>Paralyseret</a:t>
              </a:r>
            </a:p>
          </p:txBody>
        </p:sp>
        <p:grpSp>
          <p:nvGrpSpPr>
            <p:cNvPr id="35" name="Gruppe 34"/>
            <p:cNvGrpSpPr/>
            <p:nvPr/>
          </p:nvGrpSpPr>
          <p:grpSpPr>
            <a:xfrm>
              <a:off x="2596775" y="2486342"/>
              <a:ext cx="2021166" cy="2372171"/>
              <a:chOff x="2520203" y="2534649"/>
              <a:chExt cx="2021166" cy="2372171"/>
            </a:xfrm>
          </p:grpSpPr>
          <p:sp>
            <p:nvSpPr>
              <p:cNvPr id="26" name="Nedadgående pil 25"/>
              <p:cNvSpPr/>
              <p:nvPr/>
            </p:nvSpPr>
            <p:spPr>
              <a:xfrm rot="13497136">
                <a:off x="2673609" y="2534649"/>
                <a:ext cx="1843174" cy="2372171"/>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ekstboks 26"/>
              <p:cNvSpPr txBox="1"/>
              <p:nvPr/>
            </p:nvSpPr>
            <p:spPr>
              <a:xfrm>
                <a:off x="3378073" y="2937314"/>
                <a:ext cx="1163296" cy="553998"/>
              </a:xfrm>
              <a:prstGeom prst="rect">
                <a:avLst/>
              </a:prstGeom>
              <a:noFill/>
            </p:spPr>
            <p:txBody>
              <a:bodyPr wrap="square" rtlCol="0">
                <a:spAutoFit/>
              </a:bodyPr>
              <a:lstStyle/>
              <a:p>
                <a:r>
                  <a:rPr lang="da-DK" sz="1000" dirty="0">
                    <a:solidFill>
                      <a:schemeClr val="bg1"/>
                    </a:solidFill>
                  </a:rPr>
                  <a:t>Kontinuerlig</a:t>
                </a:r>
              </a:p>
              <a:p>
                <a:r>
                  <a:rPr lang="da-DK" sz="1000" dirty="0">
                    <a:solidFill>
                      <a:schemeClr val="bg1"/>
                    </a:solidFill>
                  </a:rPr>
                  <a:t>Læring</a:t>
                </a:r>
              </a:p>
              <a:p>
                <a:r>
                  <a:rPr lang="da-DK" sz="1000" dirty="0">
                    <a:solidFill>
                      <a:schemeClr val="bg1"/>
                    </a:solidFill>
                  </a:rPr>
                  <a:t>Nysgerrighed</a:t>
                </a:r>
              </a:p>
            </p:txBody>
          </p:sp>
          <p:sp>
            <p:nvSpPr>
              <p:cNvPr id="28" name="Tekstboks 27"/>
              <p:cNvSpPr txBox="1"/>
              <p:nvPr/>
            </p:nvSpPr>
            <p:spPr>
              <a:xfrm>
                <a:off x="2520203" y="3963538"/>
                <a:ext cx="1423147" cy="307777"/>
              </a:xfrm>
              <a:prstGeom prst="rect">
                <a:avLst/>
              </a:prstGeom>
              <a:noFill/>
            </p:spPr>
            <p:txBody>
              <a:bodyPr wrap="square" rtlCol="0">
                <a:spAutoFit/>
              </a:bodyPr>
              <a:lstStyle/>
              <a:p>
                <a:r>
                  <a:rPr lang="da-DK" sz="1400" b="1" dirty="0">
                    <a:solidFill>
                      <a:schemeClr val="bg1"/>
                    </a:solidFill>
                  </a:rPr>
                  <a:t>Bevidsthed</a:t>
                </a:r>
              </a:p>
            </p:txBody>
          </p:sp>
        </p:grpSp>
      </p:grpSp>
      <p:sp>
        <p:nvSpPr>
          <p:cNvPr id="2" name="Titel 1"/>
          <p:cNvSpPr>
            <a:spLocks noGrp="1"/>
          </p:cNvSpPr>
          <p:nvPr>
            <p:ph type="title"/>
          </p:nvPr>
        </p:nvSpPr>
        <p:spPr>
          <a:xfrm>
            <a:off x="251520" y="195486"/>
            <a:ext cx="8341094" cy="675000"/>
          </a:xfrm>
        </p:spPr>
        <p:txBody>
          <a:bodyPr/>
          <a:lstStyle/>
          <a:p>
            <a:r>
              <a:rPr lang="da-DK" u="sng" dirty="0"/>
              <a:t>The power of </a:t>
            </a:r>
            <a:r>
              <a:rPr lang="da-DK" u="sng" dirty="0" err="1"/>
              <a:t>doubts</a:t>
            </a:r>
            <a:endParaRPr lang="da-DK" u="sng" dirty="0"/>
          </a:p>
        </p:txBody>
      </p:sp>
      <p:sp>
        <p:nvSpPr>
          <p:cNvPr id="3" name="Pladsholder til billede 2"/>
          <p:cNvSpPr>
            <a:spLocks noGrp="1"/>
          </p:cNvSpPr>
          <p:nvPr>
            <p:ph type="pic" sz="quarter" idx="15"/>
          </p:nvPr>
        </p:nvSpPr>
        <p:spPr/>
      </p:sp>
      <p:grpSp>
        <p:nvGrpSpPr>
          <p:cNvPr id="12" name="Gruppe 11"/>
          <p:cNvGrpSpPr/>
          <p:nvPr/>
        </p:nvGrpSpPr>
        <p:grpSpPr>
          <a:xfrm>
            <a:off x="4589249" y="727607"/>
            <a:ext cx="3504741" cy="1886088"/>
            <a:chOff x="4589249" y="727607"/>
            <a:chExt cx="3504741" cy="1886088"/>
          </a:xfrm>
        </p:grpSpPr>
        <p:sp>
          <p:nvSpPr>
            <p:cNvPr id="40" name="Rektangel 39"/>
            <p:cNvSpPr/>
            <p:nvPr/>
          </p:nvSpPr>
          <p:spPr>
            <a:xfrm>
              <a:off x="6437806" y="727607"/>
              <a:ext cx="1656184" cy="288032"/>
            </a:xfrm>
            <a:prstGeom prst="rect">
              <a:avLst/>
            </a:prstGeom>
            <a:gradFill flip="none" rotWithShape="1">
              <a:gsLst>
                <a:gs pos="0">
                  <a:schemeClr val="tx2">
                    <a:lumMod val="75000"/>
                    <a:lumOff val="25000"/>
                    <a:tint val="66000"/>
                    <a:satMod val="160000"/>
                  </a:schemeClr>
                </a:gs>
                <a:gs pos="50000">
                  <a:schemeClr val="tx2">
                    <a:lumMod val="75000"/>
                    <a:lumOff val="25000"/>
                    <a:tint val="44500"/>
                    <a:satMod val="160000"/>
                  </a:schemeClr>
                </a:gs>
                <a:gs pos="100000">
                  <a:schemeClr val="tx2">
                    <a:lumMod val="75000"/>
                    <a:lumOff val="25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i="1" dirty="0">
                  <a:solidFill>
                    <a:schemeClr val="tx1"/>
                  </a:solidFill>
                </a:rPr>
                <a:t>Nærsyn</a:t>
              </a:r>
            </a:p>
          </p:txBody>
        </p:sp>
        <p:grpSp>
          <p:nvGrpSpPr>
            <p:cNvPr id="32" name="Gruppe 31"/>
            <p:cNvGrpSpPr/>
            <p:nvPr/>
          </p:nvGrpSpPr>
          <p:grpSpPr>
            <a:xfrm>
              <a:off x="4589249" y="770521"/>
              <a:ext cx="2372171" cy="1843174"/>
              <a:chOff x="4559647" y="764035"/>
              <a:chExt cx="2372171" cy="1843174"/>
            </a:xfrm>
          </p:grpSpPr>
          <p:sp>
            <p:nvSpPr>
              <p:cNvPr id="19" name="Nedadgående pil 18"/>
              <p:cNvSpPr/>
              <p:nvPr/>
            </p:nvSpPr>
            <p:spPr>
              <a:xfrm rot="2703924">
                <a:off x="4824146" y="499536"/>
                <a:ext cx="1843174" cy="2372171"/>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Tekstboks 19"/>
              <p:cNvSpPr txBox="1"/>
              <p:nvPr/>
            </p:nvSpPr>
            <p:spPr>
              <a:xfrm>
                <a:off x="4892942" y="2030175"/>
                <a:ext cx="1163296" cy="400110"/>
              </a:xfrm>
              <a:prstGeom prst="rect">
                <a:avLst/>
              </a:prstGeom>
              <a:noFill/>
            </p:spPr>
            <p:txBody>
              <a:bodyPr wrap="square" rtlCol="0">
                <a:spAutoFit/>
              </a:bodyPr>
              <a:lstStyle/>
              <a:p>
                <a:r>
                  <a:rPr lang="da-DK" sz="1000" dirty="0">
                    <a:solidFill>
                      <a:schemeClr val="bg1"/>
                    </a:solidFill>
                  </a:rPr>
                  <a:t>Forskellighed</a:t>
                </a:r>
              </a:p>
              <a:p>
                <a:r>
                  <a:rPr lang="da-DK" sz="1000" dirty="0">
                    <a:solidFill>
                      <a:schemeClr val="bg1"/>
                    </a:solidFill>
                  </a:rPr>
                  <a:t> i tænkning</a:t>
                </a:r>
              </a:p>
            </p:txBody>
          </p:sp>
          <p:sp>
            <p:nvSpPr>
              <p:cNvPr id="21" name="Tekstboks 20"/>
              <p:cNvSpPr txBox="1"/>
              <p:nvPr/>
            </p:nvSpPr>
            <p:spPr>
              <a:xfrm>
                <a:off x="5382195" y="1232992"/>
                <a:ext cx="1423147" cy="307777"/>
              </a:xfrm>
              <a:prstGeom prst="rect">
                <a:avLst/>
              </a:prstGeom>
              <a:noFill/>
            </p:spPr>
            <p:txBody>
              <a:bodyPr wrap="square" rtlCol="0">
                <a:spAutoFit/>
              </a:bodyPr>
              <a:lstStyle/>
              <a:p>
                <a:r>
                  <a:rPr lang="da-DK" sz="1400" b="1" dirty="0">
                    <a:solidFill>
                      <a:schemeClr val="bg1"/>
                    </a:solidFill>
                  </a:rPr>
                  <a:t>Udfordring</a:t>
                </a:r>
              </a:p>
            </p:txBody>
          </p:sp>
        </p:grpSp>
      </p:grpSp>
      <p:grpSp>
        <p:nvGrpSpPr>
          <p:cNvPr id="14" name="Gruppe 13"/>
          <p:cNvGrpSpPr/>
          <p:nvPr/>
        </p:nvGrpSpPr>
        <p:grpSpPr>
          <a:xfrm>
            <a:off x="1243741" y="719308"/>
            <a:ext cx="6932584" cy="4176443"/>
            <a:chOff x="1243741" y="719308"/>
            <a:chExt cx="6932584" cy="4176443"/>
          </a:xfrm>
        </p:grpSpPr>
        <p:grpSp>
          <p:nvGrpSpPr>
            <p:cNvPr id="37" name="Gruppe 36"/>
            <p:cNvGrpSpPr/>
            <p:nvPr/>
          </p:nvGrpSpPr>
          <p:grpSpPr>
            <a:xfrm>
              <a:off x="3959720" y="719308"/>
              <a:ext cx="1424076" cy="4176443"/>
              <a:chOff x="3959720" y="719308"/>
              <a:chExt cx="1424076" cy="4176443"/>
            </a:xfrm>
          </p:grpSpPr>
          <p:sp>
            <p:nvSpPr>
              <p:cNvPr id="9" name="Tekstboks 8"/>
              <p:cNvSpPr txBox="1"/>
              <p:nvPr/>
            </p:nvSpPr>
            <p:spPr>
              <a:xfrm>
                <a:off x="3979429" y="4587974"/>
                <a:ext cx="1404367" cy="307777"/>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scene3d>
                <a:camera prst="orthographicFront"/>
                <a:lightRig rig="threePt" dir="t"/>
              </a:scene3d>
              <a:sp3d>
                <a:bevelT/>
              </a:sp3d>
            </p:spPr>
            <p:txBody>
              <a:bodyPr wrap="square" rtlCol="0">
                <a:spAutoFit/>
              </a:bodyPr>
              <a:lstStyle/>
              <a:p>
                <a:r>
                  <a:rPr lang="da-DK" sz="1400" dirty="0"/>
                  <a:t>Usikkerhed</a:t>
                </a:r>
              </a:p>
            </p:txBody>
          </p:sp>
          <p:sp>
            <p:nvSpPr>
              <p:cNvPr id="10" name="Tekstboks 9"/>
              <p:cNvSpPr txBox="1"/>
              <p:nvPr/>
            </p:nvSpPr>
            <p:spPr>
              <a:xfrm>
                <a:off x="3959720" y="719308"/>
                <a:ext cx="1404367" cy="307777"/>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scene3d>
                <a:camera prst="orthographicFront"/>
                <a:lightRig rig="threePt" dir="t"/>
              </a:scene3d>
              <a:sp3d>
                <a:bevelT/>
              </a:sp3d>
            </p:spPr>
            <p:txBody>
              <a:bodyPr wrap="square" rtlCol="0">
                <a:spAutoFit/>
              </a:bodyPr>
              <a:lstStyle/>
              <a:p>
                <a:r>
                  <a:rPr lang="da-DK" sz="1400" dirty="0"/>
                  <a:t>Frygtløs</a:t>
                </a:r>
              </a:p>
            </p:txBody>
          </p:sp>
          <p:cxnSp>
            <p:nvCxnSpPr>
              <p:cNvPr id="11" name="Lige forbindelse 10"/>
              <p:cNvCxnSpPr/>
              <p:nvPr/>
            </p:nvCxnSpPr>
            <p:spPr>
              <a:xfrm flipV="1">
                <a:off x="4661904" y="1059582"/>
                <a:ext cx="0" cy="3528392"/>
              </a:xfrm>
              <a:prstGeom prst="line">
                <a:avLst/>
              </a:prstGeom>
            </p:spPr>
            <p:style>
              <a:lnRef idx="3">
                <a:schemeClr val="dk1"/>
              </a:lnRef>
              <a:fillRef idx="0">
                <a:schemeClr val="dk1"/>
              </a:fillRef>
              <a:effectRef idx="2">
                <a:schemeClr val="dk1"/>
              </a:effectRef>
              <a:fontRef idx="minor">
                <a:schemeClr val="tx1"/>
              </a:fontRef>
            </p:style>
          </p:cxnSp>
        </p:grpSp>
        <p:grpSp>
          <p:nvGrpSpPr>
            <p:cNvPr id="36" name="Gruppe 35"/>
            <p:cNvGrpSpPr/>
            <p:nvPr/>
          </p:nvGrpSpPr>
          <p:grpSpPr>
            <a:xfrm>
              <a:off x="1243741" y="2294973"/>
              <a:ext cx="6932584" cy="755212"/>
              <a:chOff x="1259632" y="2319216"/>
              <a:chExt cx="6932584" cy="755212"/>
            </a:xfrm>
          </p:grpSpPr>
          <p:cxnSp>
            <p:nvCxnSpPr>
              <p:cNvPr id="5" name="Lige forbindelse 4"/>
              <p:cNvCxnSpPr/>
              <p:nvPr/>
            </p:nvCxnSpPr>
            <p:spPr>
              <a:xfrm>
                <a:off x="2411760" y="2715766"/>
                <a:ext cx="4608512" cy="0"/>
              </a:xfrm>
              <a:prstGeom prst="line">
                <a:avLst/>
              </a:prstGeom>
            </p:spPr>
            <p:style>
              <a:lnRef idx="3">
                <a:schemeClr val="dk1"/>
              </a:lnRef>
              <a:fillRef idx="0">
                <a:schemeClr val="dk1"/>
              </a:fillRef>
              <a:effectRef idx="2">
                <a:schemeClr val="dk1"/>
              </a:effectRef>
              <a:fontRef idx="minor">
                <a:schemeClr val="tx1"/>
              </a:fontRef>
            </p:style>
          </p:cxnSp>
          <p:sp>
            <p:nvSpPr>
              <p:cNvPr id="7" name="Tekstboks 6"/>
              <p:cNvSpPr txBox="1"/>
              <p:nvPr/>
            </p:nvSpPr>
            <p:spPr>
              <a:xfrm>
                <a:off x="1259632" y="2392600"/>
                <a:ext cx="936104" cy="52322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scene3d>
                <a:camera prst="orthographicFront"/>
                <a:lightRig rig="threePt" dir="t"/>
              </a:scene3d>
              <a:sp3d>
                <a:bevelT/>
              </a:sp3d>
            </p:spPr>
            <p:txBody>
              <a:bodyPr wrap="square" rtlCol="0">
                <a:spAutoFit/>
              </a:bodyPr>
              <a:lstStyle/>
              <a:p>
                <a:r>
                  <a:rPr lang="da-DK" sz="1400" dirty="0"/>
                  <a:t>Ikke vide</a:t>
                </a:r>
              </a:p>
            </p:txBody>
          </p:sp>
          <p:sp>
            <p:nvSpPr>
              <p:cNvPr id="8" name="Tekstboks 7"/>
              <p:cNvSpPr txBox="1"/>
              <p:nvPr/>
            </p:nvSpPr>
            <p:spPr>
              <a:xfrm>
                <a:off x="7256112" y="2561877"/>
                <a:ext cx="936104" cy="30777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a:scene3d>
                <a:camera prst="orthographicFront"/>
                <a:lightRig rig="threePt" dir="t"/>
              </a:scene3d>
              <a:sp3d>
                <a:bevelT/>
              </a:sp3d>
            </p:spPr>
            <p:txBody>
              <a:bodyPr wrap="square" rtlCol="0">
                <a:spAutoFit/>
              </a:bodyPr>
              <a:lstStyle/>
              <a:p>
                <a:r>
                  <a:rPr lang="da-DK" sz="1400" dirty="0"/>
                  <a:t> Vide</a:t>
                </a:r>
              </a:p>
            </p:txBody>
          </p:sp>
          <p:sp>
            <p:nvSpPr>
              <p:cNvPr id="22" name="Ellipse 21"/>
              <p:cNvSpPr/>
              <p:nvPr/>
            </p:nvSpPr>
            <p:spPr>
              <a:xfrm>
                <a:off x="4220908" y="2319216"/>
                <a:ext cx="881992" cy="75521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t>Power of </a:t>
                </a:r>
                <a:r>
                  <a:rPr lang="da-DK" sz="1000" dirty="0" err="1"/>
                  <a:t>doubt</a:t>
                </a:r>
                <a:endParaRPr lang="da-DK" sz="1000" dirty="0"/>
              </a:p>
            </p:txBody>
          </p:sp>
        </p:grpSp>
      </p:grpSp>
      <p:grpSp>
        <p:nvGrpSpPr>
          <p:cNvPr id="15" name="Gruppe 14"/>
          <p:cNvGrpSpPr/>
          <p:nvPr/>
        </p:nvGrpSpPr>
        <p:grpSpPr>
          <a:xfrm>
            <a:off x="4789554" y="2471306"/>
            <a:ext cx="3310838" cy="2372171"/>
            <a:chOff x="4789554" y="2471306"/>
            <a:chExt cx="3310838" cy="2372171"/>
          </a:xfrm>
        </p:grpSpPr>
        <p:sp>
          <p:nvSpPr>
            <p:cNvPr id="42" name="Rektangel 41"/>
            <p:cNvSpPr/>
            <p:nvPr/>
          </p:nvSpPr>
          <p:spPr>
            <a:xfrm>
              <a:off x="6444208" y="4371950"/>
              <a:ext cx="1656184" cy="288032"/>
            </a:xfrm>
            <a:prstGeom prst="rect">
              <a:avLst/>
            </a:prstGeom>
            <a:gradFill flip="none" rotWithShape="1">
              <a:gsLst>
                <a:gs pos="0">
                  <a:schemeClr val="tx2">
                    <a:lumMod val="75000"/>
                    <a:lumOff val="25000"/>
                    <a:tint val="66000"/>
                    <a:satMod val="160000"/>
                  </a:schemeClr>
                </a:gs>
                <a:gs pos="50000">
                  <a:schemeClr val="tx2">
                    <a:lumMod val="75000"/>
                    <a:lumOff val="25000"/>
                    <a:tint val="44500"/>
                    <a:satMod val="160000"/>
                  </a:schemeClr>
                </a:gs>
                <a:gs pos="100000">
                  <a:schemeClr val="tx2">
                    <a:lumMod val="75000"/>
                    <a:lumOff val="25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i="1" dirty="0">
                  <a:solidFill>
                    <a:schemeClr val="tx1"/>
                  </a:solidFill>
                </a:rPr>
                <a:t>Angst/neurotisk</a:t>
              </a:r>
            </a:p>
          </p:txBody>
        </p:sp>
        <p:grpSp>
          <p:nvGrpSpPr>
            <p:cNvPr id="34" name="Gruppe 33"/>
            <p:cNvGrpSpPr/>
            <p:nvPr/>
          </p:nvGrpSpPr>
          <p:grpSpPr>
            <a:xfrm>
              <a:off x="4789554" y="2471306"/>
              <a:ext cx="2091579" cy="2372171"/>
              <a:chOff x="4943010" y="2576431"/>
              <a:chExt cx="2091579" cy="2372171"/>
            </a:xfrm>
            <a:solidFill>
              <a:schemeClr val="bg2">
                <a:lumMod val="50000"/>
              </a:schemeClr>
            </a:solidFill>
          </p:grpSpPr>
          <p:sp>
            <p:nvSpPr>
              <p:cNvPr id="23" name="Nedadgående pil 22"/>
              <p:cNvSpPr/>
              <p:nvPr/>
            </p:nvSpPr>
            <p:spPr>
              <a:xfrm rot="8117156">
                <a:off x="4943010" y="2576431"/>
                <a:ext cx="1843174" cy="237217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Tekstboks 23"/>
              <p:cNvSpPr txBox="1"/>
              <p:nvPr/>
            </p:nvSpPr>
            <p:spPr>
              <a:xfrm>
                <a:off x="5028122" y="3038931"/>
                <a:ext cx="1163296" cy="553998"/>
              </a:xfrm>
              <a:prstGeom prst="rect">
                <a:avLst/>
              </a:prstGeom>
              <a:grpFill/>
            </p:spPr>
            <p:txBody>
              <a:bodyPr wrap="square" rtlCol="0">
                <a:spAutoFit/>
              </a:bodyPr>
              <a:lstStyle/>
              <a:p>
                <a:r>
                  <a:rPr lang="da-DK" sz="1000" dirty="0">
                    <a:solidFill>
                      <a:schemeClr val="bg1"/>
                    </a:solidFill>
                  </a:rPr>
                  <a:t>Peer </a:t>
                </a:r>
                <a:r>
                  <a:rPr lang="da-DK" sz="1000" dirty="0" err="1">
                    <a:solidFill>
                      <a:schemeClr val="bg1"/>
                    </a:solidFill>
                  </a:rPr>
                  <a:t>mentoring</a:t>
                </a:r>
                <a:endParaRPr lang="da-DK" sz="1000" dirty="0">
                  <a:solidFill>
                    <a:schemeClr val="bg1"/>
                  </a:solidFill>
                </a:endParaRPr>
              </a:p>
              <a:p>
                <a:r>
                  <a:rPr lang="da-DK" sz="1000" dirty="0">
                    <a:solidFill>
                      <a:schemeClr val="bg1"/>
                    </a:solidFill>
                  </a:rPr>
                  <a:t>Benchmarking</a:t>
                </a:r>
              </a:p>
            </p:txBody>
          </p:sp>
          <p:sp>
            <p:nvSpPr>
              <p:cNvPr id="25" name="Tekstboks 24"/>
              <p:cNvSpPr txBox="1"/>
              <p:nvPr/>
            </p:nvSpPr>
            <p:spPr>
              <a:xfrm>
                <a:off x="5611442" y="4008142"/>
                <a:ext cx="1423147" cy="307777"/>
              </a:xfrm>
              <a:prstGeom prst="rect">
                <a:avLst/>
              </a:prstGeom>
              <a:grpFill/>
            </p:spPr>
            <p:txBody>
              <a:bodyPr wrap="square" rtlCol="0">
                <a:spAutoFit/>
              </a:bodyPr>
              <a:lstStyle/>
              <a:p>
                <a:r>
                  <a:rPr lang="da-DK" sz="1400" b="1" dirty="0">
                    <a:solidFill>
                      <a:schemeClr val="bg1"/>
                    </a:solidFill>
                  </a:rPr>
                  <a:t>Validering</a:t>
                </a:r>
              </a:p>
            </p:txBody>
          </p:sp>
        </p:grpSp>
      </p:grpSp>
      <p:grpSp>
        <p:nvGrpSpPr>
          <p:cNvPr id="13" name="Gruppe 12"/>
          <p:cNvGrpSpPr/>
          <p:nvPr/>
        </p:nvGrpSpPr>
        <p:grpSpPr>
          <a:xfrm>
            <a:off x="1232992" y="658892"/>
            <a:ext cx="3560451" cy="1954804"/>
            <a:chOff x="1232992" y="658892"/>
            <a:chExt cx="3560451" cy="1954804"/>
          </a:xfrm>
        </p:grpSpPr>
        <p:sp>
          <p:nvSpPr>
            <p:cNvPr id="39" name="Rektangel 38"/>
            <p:cNvSpPr/>
            <p:nvPr/>
          </p:nvSpPr>
          <p:spPr>
            <a:xfrm>
              <a:off x="1232992" y="658892"/>
              <a:ext cx="1656184" cy="288032"/>
            </a:xfrm>
            <a:prstGeom prst="rect">
              <a:avLst/>
            </a:prstGeom>
            <a:gradFill flip="none" rotWithShape="1">
              <a:gsLst>
                <a:gs pos="0">
                  <a:schemeClr val="tx2">
                    <a:lumMod val="75000"/>
                    <a:lumOff val="25000"/>
                    <a:tint val="66000"/>
                    <a:satMod val="160000"/>
                  </a:schemeClr>
                </a:gs>
                <a:gs pos="50000">
                  <a:schemeClr val="tx2">
                    <a:lumMod val="75000"/>
                    <a:lumOff val="25000"/>
                    <a:tint val="44500"/>
                    <a:satMod val="160000"/>
                  </a:schemeClr>
                </a:gs>
                <a:gs pos="100000">
                  <a:schemeClr val="tx2">
                    <a:lumMod val="75000"/>
                    <a:lumOff val="25000"/>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i="1" dirty="0">
                  <a:solidFill>
                    <a:schemeClr val="tx1"/>
                  </a:solidFill>
                </a:rPr>
                <a:t>Hybris</a:t>
              </a:r>
            </a:p>
          </p:txBody>
        </p:sp>
        <p:grpSp>
          <p:nvGrpSpPr>
            <p:cNvPr id="33" name="Gruppe 32"/>
            <p:cNvGrpSpPr/>
            <p:nvPr/>
          </p:nvGrpSpPr>
          <p:grpSpPr>
            <a:xfrm>
              <a:off x="2421272" y="770522"/>
              <a:ext cx="2372171" cy="1843174"/>
              <a:chOff x="2421272" y="770522"/>
              <a:chExt cx="2372171" cy="1843174"/>
            </a:xfrm>
          </p:grpSpPr>
          <p:sp>
            <p:nvSpPr>
              <p:cNvPr id="29" name="Nedadgående pil 28"/>
              <p:cNvSpPr/>
              <p:nvPr/>
            </p:nvSpPr>
            <p:spPr>
              <a:xfrm rot="18790665">
                <a:off x="2685771" y="506023"/>
                <a:ext cx="1843174" cy="2372171"/>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Tekstboks 29"/>
              <p:cNvSpPr txBox="1"/>
              <p:nvPr/>
            </p:nvSpPr>
            <p:spPr>
              <a:xfrm>
                <a:off x="3516715" y="2071197"/>
                <a:ext cx="1163296" cy="400110"/>
              </a:xfrm>
              <a:prstGeom prst="rect">
                <a:avLst/>
              </a:prstGeom>
              <a:noFill/>
            </p:spPr>
            <p:txBody>
              <a:bodyPr wrap="square" rtlCol="0">
                <a:spAutoFit/>
              </a:bodyPr>
              <a:lstStyle/>
              <a:p>
                <a:r>
                  <a:rPr lang="da-DK" sz="1000" dirty="0" err="1">
                    <a:solidFill>
                      <a:schemeClr val="bg1"/>
                    </a:solidFill>
                  </a:rPr>
                  <a:t>Risk</a:t>
                </a:r>
                <a:r>
                  <a:rPr lang="da-DK" sz="1000" dirty="0">
                    <a:solidFill>
                      <a:schemeClr val="bg1"/>
                    </a:solidFill>
                  </a:rPr>
                  <a:t> Management</a:t>
                </a:r>
              </a:p>
            </p:txBody>
          </p:sp>
          <p:sp>
            <p:nvSpPr>
              <p:cNvPr id="31" name="Tekstboks 30"/>
              <p:cNvSpPr txBox="1"/>
              <p:nvPr/>
            </p:nvSpPr>
            <p:spPr>
              <a:xfrm>
                <a:off x="2520202" y="1019856"/>
                <a:ext cx="1423147" cy="523220"/>
              </a:xfrm>
              <a:prstGeom prst="rect">
                <a:avLst/>
              </a:prstGeom>
              <a:noFill/>
            </p:spPr>
            <p:txBody>
              <a:bodyPr wrap="square" rtlCol="0">
                <a:spAutoFit/>
              </a:bodyPr>
              <a:lstStyle/>
              <a:p>
                <a:r>
                  <a:rPr lang="da-DK" sz="1400" b="1" dirty="0" err="1">
                    <a:solidFill>
                      <a:schemeClr val="bg1"/>
                    </a:solidFill>
                  </a:rPr>
                  <a:t>Forberedel</a:t>
                </a:r>
                <a:r>
                  <a:rPr lang="da-DK" sz="1400" b="1" dirty="0">
                    <a:solidFill>
                      <a:schemeClr val="bg1"/>
                    </a:solidFill>
                  </a:rPr>
                  <a:t>-</a:t>
                </a:r>
              </a:p>
              <a:p>
                <a:r>
                  <a:rPr lang="da-DK" sz="1400" b="1" dirty="0">
                    <a:solidFill>
                      <a:schemeClr val="bg1"/>
                    </a:solidFill>
                  </a:rPr>
                  <a:t>      se</a:t>
                </a:r>
              </a:p>
            </p:txBody>
          </p:sp>
        </p:grpSp>
      </p:grpSp>
    </p:spTree>
    <p:extLst>
      <p:ext uri="{BB962C8B-B14F-4D97-AF65-F5344CB8AC3E}">
        <p14:creationId xmlns:p14="http://schemas.microsoft.com/office/powerpoint/2010/main" val="24194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dsholder til indhold 1"/>
          <p:cNvGraphicFramePr>
            <a:graphicFrameLocks noGrp="1"/>
          </p:cNvGraphicFramePr>
          <p:nvPr>
            <p:ph idx="1"/>
            <p:extLst>
              <p:ext uri="{D42A27DB-BD31-4B8C-83A1-F6EECF244321}">
                <p14:modId xmlns:p14="http://schemas.microsoft.com/office/powerpoint/2010/main" val="639459600"/>
              </p:ext>
            </p:extLst>
          </p:nvPr>
        </p:nvGraphicFramePr>
        <p:xfrm>
          <a:off x="611560" y="685211"/>
          <a:ext cx="3884138" cy="3974771"/>
        </p:xfrm>
        <a:graphic>
          <a:graphicData uri="http://schemas.openxmlformats.org/drawingml/2006/table">
            <a:tbl>
              <a:tblPr firstRow="1" bandRow="1">
                <a:tableStyleId>{5C22544A-7EE6-4342-B048-85BDC9FD1C3A}</a:tableStyleId>
              </a:tblPr>
              <a:tblGrid>
                <a:gridCol w="985418">
                  <a:extLst>
                    <a:ext uri="{9D8B030D-6E8A-4147-A177-3AD203B41FA5}">
                      <a16:colId xmlns:a16="http://schemas.microsoft.com/office/drawing/2014/main" val="20000"/>
                    </a:ext>
                  </a:extLst>
                </a:gridCol>
                <a:gridCol w="2898720">
                  <a:extLst>
                    <a:ext uri="{9D8B030D-6E8A-4147-A177-3AD203B41FA5}">
                      <a16:colId xmlns:a16="http://schemas.microsoft.com/office/drawing/2014/main" val="20001"/>
                    </a:ext>
                  </a:extLst>
                </a:gridCol>
              </a:tblGrid>
              <a:tr h="0">
                <a:tc gridSpan="2">
                  <a:txBody>
                    <a:bodyPr/>
                    <a:lstStyle/>
                    <a:p>
                      <a:pPr algn="ctr"/>
                      <a:r>
                        <a:rPr lang="da-DK" sz="1400" dirty="0"/>
                        <a:t>Program Dag 1</a:t>
                      </a:r>
                    </a:p>
                  </a:txBody>
                  <a:tcPr marT="34290" marB="34290"/>
                </a:tc>
                <a:tc hMerge="1">
                  <a:txBody>
                    <a:bodyPr/>
                    <a:lstStyle/>
                    <a:p>
                      <a:endParaRPr lang="da-DK" dirty="0"/>
                    </a:p>
                  </a:txBody>
                  <a:tcPr/>
                </a:tc>
                <a:extLst>
                  <a:ext uri="{0D108BD9-81ED-4DB2-BD59-A6C34878D82A}">
                    <a16:rowId xmlns:a16="http://schemas.microsoft.com/office/drawing/2014/main" val="10000"/>
                  </a:ext>
                </a:extLst>
              </a:tr>
              <a:tr h="1399623">
                <a:tc>
                  <a:txBody>
                    <a:bodyPr/>
                    <a:lstStyle/>
                    <a:p>
                      <a:pPr>
                        <a:spcAft>
                          <a:spcPts val="1200"/>
                        </a:spcAft>
                      </a:pPr>
                      <a:r>
                        <a:rPr lang="da-DK" sz="1200" dirty="0"/>
                        <a:t>09.00</a:t>
                      </a:r>
                    </a:p>
                  </a:txBody>
                  <a:tcPr marT="34290" marB="34290"/>
                </a:tc>
                <a:tc>
                  <a:txBody>
                    <a:bodyPr/>
                    <a:lstStyle/>
                    <a:p>
                      <a:pPr>
                        <a:spcAft>
                          <a:spcPts val="1200"/>
                        </a:spcAft>
                      </a:pPr>
                      <a:r>
                        <a:rPr lang="da-DK" sz="1200" dirty="0"/>
                        <a:t>Velkomst program</a:t>
                      </a:r>
                      <a:r>
                        <a:rPr lang="da-DK" sz="1200" baseline="0" dirty="0"/>
                        <a:t> og læringsrum</a:t>
                      </a:r>
                      <a:r>
                        <a:rPr lang="da-DK" sz="1200" dirty="0"/>
                        <a:t> Præsentation</a:t>
                      </a:r>
                      <a:br>
                        <a:rPr lang="da-DK" sz="1200" dirty="0"/>
                      </a:br>
                      <a:r>
                        <a:rPr lang="da-DK" sz="1200" dirty="0"/>
                        <a:t>Hvorfor er det vigtigt? Fremtidens krav til ledelse og ledergrupper</a:t>
                      </a:r>
                      <a:br>
                        <a:rPr lang="da-DK" sz="1200" dirty="0"/>
                      </a:br>
                      <a:r>
                        <a:rPr lang="da-DK" sz="1200" dirty="0"/>
                        <a:t>Hvad karakteriserer en velfungerende ledergruppe</a:t>
                      </a:r>
                      <a:br>
                        <a:rPr lang="da-DK" sz="1200" dirty="0"/>
                      </a:br>
                      <a:r>
                        <a:rPr lang="da-DK" sz="1200" baseline="0" dirty="0"/>
                        <a:t>Ledel</a:t>
                      </a:r>
                      <a:r>
                        <a:rPr lang="da-DK" sz="1200" dirty="0"/>
                        <a:t>se og autonomi i teams</a:t>
                      </a:r>
                    </a:p>
                  </a:txBody>
                  <a:tcPr marT="34290" marB="34290"/>
                </a:tc>
                <a:extLst>
                  <a:ext uri="{0D108BD9-81ED-4DB2-BD59-A6C34878D82A}">
                    <a16:rowId xmlns:a16="http://schemas.microsoft.com/office/drawing/2014/main" val="10001"/>
                  </a:ext>
                </a:extLst>
              </a:tr>
              <a:tr h="327248">
                <a:tc>
                  <a:txBody>
                    <a:bodyPr/>
                    <a:lstStyle/>
                    <a:p>
                      <a:pPr>
                        <a:spcAft>
                          <a:spcPts val="1200"/>
                        </a:spcAft>
                      </a:pPr>
                      <a:r>
                        <a:rPr lang="da-DK" sz="1200" dirty="0"/>
                        <a:t>12.00</a:t>
                      </a:r>
                    </a:p>
                  </a:txBody>
                  <a:tcPr marT="34290" marB="34290"/>
                </a:tc>
                <a:tc>
                  <a:txBody>
                    <a:bodyPr/>
                    <a:lstStyle/>
                    <a:p>
                      <a:pPr>
                        <a:spcAft>
                          <a:spcPts val="1200"/>
                        </a:spcAft>
                      </a:pPr>
                      <a:r>
                        <a:rPr lang="da-DK" sz="1200" dirty="0"/>
                        <a:t>Frokost</a:t>
                      </a:r>
                    </a:p>
                  </a:txBody>
                  <a:tcPr marT="34290" marB="34290"/>
                </a:tc>
                <a:extLst>
                  <a:ext uri="{0D108BD9-81ED-4DB2-BD59-A6C34878D82A}">
                    <a16:rowId xmlns:a16="http://schemas.microsoft.com/office/drawing/2014/main" val="10002"/>
                  </a:ext>
                </a:extLst>
              </a:tr>
              <a:tr h="794592">
                <a:tc>
                  <a:txBody>
                    <a:bodyPr/>
                    <a:lstStyle/>
                    <a:p>
                      <a:pPr>
                        <a:spcAft>
                          <a:spcPts val="1200"/>
                        </a:spcAft>
                      </a:pPr>
                      <a:r>
                        <a:rPr lang="da-DK" sz="1200" dirty="0"/>
                        <a:t>12.45</a:t>
                      </a:r>
                    </a:p>
                    <a:p>
                      <a:pPr>
                        <a:spcAft>
                          <a:spcPts val="1200"/>
                        </a:spcAft>
                      </a:pPr>
                      <a:endParaRPr lang="da-DK" sz="1200" dirty="0"/>
                    </a:p>
                  </a:txBody>
                  <a:tcPr marT="34290" marB="34290"/>
                </a:tc>
                <a:tc>
                  <a:txBody>
                    <a:bodyPr/>
                    <a:lstStyle/>
                    <a:p>
                      <a:r>
                        <a:rPr lang="da-DK" sz="1200" dirty="0"/>
                        <a:t>Etablering og facilitering af ledergruppens fundament</a:t>
                      </a:r>
                    </a:p>
                    <a:p>
                      <a:r>
                        <a:rPr lang="da-DK" sz="1200" dirty="0"/>
                        <a:t>Strukturelle betingelser for teamets samarbejde og succes</a:t>
                      </a:r>
                    </a:p>
                    <a:p>
                      <a:r>
                        <a:rPr lang="da-DK" sz="1200" dirty="0"/>
                        <a:t>Visionen og de fælles mål for teamet</a:t>
                      </a:r>
                    </a:p>
                    <a:p>
                      <a:r>
                        <a:rPr lang="da-DK" sz="1200" dirty="0"/>
                        <a:t>Hvordan skal roller og ansvar defineres</a:t>
                      </a:r>
                    </a:p>
                    <a:p>
                      <a:r>
                        <a:rPr lang="da-DK" sz="1200" dirty="0"/>
                        <a:t>Opsamling</a:t>
                      </a:r>
                    </a:p>
                  </a:txBody>
                  <a:tcPr marT="34290" marB="34290"/>
                </a:tc>
                <a:extLst>
                  <a:ext uri="{0D108BD9-81ED-4DB2-BD59-A6C34878D82A}">
                    <a16:rowId xmlns:a16="http://schemas.microsoft.com/office/drawing/2014/main" val="10003"/>
                  </a:ext>
                </a:extLst>
              </a:tr>
              <a:tr h="122860">
                <a:tc>
                  <a:txBody>
                    <a:bodyPr/>
                    <a:lstStyle/>
                    <a:p>
                      <a:pPr>
                        <a:spcAft>
                          <a:spcPts val="1200"/>
                        </a:spcAft>
                      </a:pPr>
                      <a:r>
                        <a:rPr lang="da-DK" sz="1200" dirty="0"/>
                        <a:t>16.30</a:t>
                      </a:r>
                    </a:p>
                  </a:txBody>
                  <a:tcPr marT="34290" marB="34290"/>
                </a:tc>
                <a:tc>
                  <a:txBody>
                    <a:bodyPr/>
                    <a:lstStyle/>
                    <a:p>
                      <a:pPr>
                        <a:spcAft>
                          <a:spcPts val="1200"/>
                        </a:spcAft>
                      </a:pPr>
                      <a:r>
                        <a:rPr lang="da-DK" sz="1200" dirty="0"/>
                        <a:t>På</a:t>
                      </a:r>
                      <a:r>
                        <a:rPr lang="da-DK" sz="1200" baseline="0" dirty="0"/>
                        <a:t> gensyn i morgen</a:t>
                      </a:r>
                      <a:endParaRPr lang="da-DK" sz="1200" dirty="0"/>
                    </a:p>
                  </a:txBody>
                  <a:tcPr marT="34290" marB="34290"/>
                </a:tc>
                <a:extLst>
                  <a:ext uri="{0D108BD9-81ED-4DB2-BD59-A6C34878D82A}">
                    <a16:rowId xmlns:a16="http://schemas.microsoft.com/office/drawing/2014/main" val="10004"/>
                  </a:ext>
                </a:extLst>
              </a:tr>
            </a:tbl>
          </a:graphicData>
        </a:graphic>
      </p:graphicFrame>
      <p:sp>
        <p:nvSpPr>
          <p:cNvPr id="7" name="Pladsholder til indhold 6"/>
          <p:cNvSpPr>
            <a:spLocks noGrp="1"/>
          </p:cNvSpPr>
          <p:nvPr>
            <p:ph sz="quarter" idx="13"/>
          </p:nvPr>
        </p:nvSpPr>
        <p:spPr/>
        <p:txBody>
          <a:bodyPr/>
          <a:lstStyle/>
          <a:p>
            <a:endParaRPr lang="da-DK" dirty="0"/>
          </a:p>
        </p:txBody>
      </p:sp>
      <p:graphicFrame>
        <p:nvGraphicFramePr>
          <p:cNvPr id="8" name="Pladsholder til indhold 1"/>
          <p:cNvGraphicFramePr>
            <a:graphicFrameLocks/>
          </p:cNvGraphicFramePr>
          <p:nvPr>
            <p:extLst>
              <p:ext uri="{D42A27DB-BD31-4B8C-83A1-F6EECF244321}">
                <p14:modId xmlns:p14="http://schemas.microsoft.com/office/powerpoint/2010/main" val="2647679891"/>
              </p:ext>
            </p:extLst>
          </p:nvPr>
        </p:nvGraphicFramePr>
        <p:xfrm>
          <a:off x="4716016" y="627534"/>
          <a:ext cx="4032448" cy="4104456"/>
        </p:xfrm>
        <a:graphic>
          <a:graphicData uri="http://schemas.openxmlformats.org/drawingml/2006/table">
            <a:tbl>
              <a:tblPr firstRow="1" bandRow="1">
                <a:tableStyleId>{5C22544A-7EE6-4342-B048-85BDC9FD1C3A}</a:tableStyleId>
              </a:tblPr>
              <a:tblGrid>
                <a:gridCol w="1023045">
                  <a:extLst>
                    <a:ext uri="{9D8B030D-6E8A-4147-A177-3AD203B41FA5}">
                      <a16:colId xmlns:a16="http://schemas.microsoft.com/office/drawing/2014/main" val="20000"/>
                    </a:ext>
                  </a:extLst>
                </a:gridCol>
                <a:gridCol w="3009403">
                  <a:extLst>
                    <a:ext uri="{9D8B030D-6E8A-4147-A177-3AD203B41FA5}">
                      <a16:colId xmlns:a16="http://schemas.microsoft.com/office/drawing/2014/main" val="20001"/>
                    </a:ext>
                  </a:extLst>
                </a:gridCol>
              </a:tblGrid>
              <a:tr h="314463">
                <a:tc gridSpan="2">
                  <a:txBody>
                    <a:bodyPr/>
                    <a:lstStyle/>
                    <a:p>
                      <a:pPr algn="ctr"/>
                      <a:r>
                        <a:rPr lang="da-DK" sz="1400" dirty="0"/>
                        <a:t>Program Dag 2</a:t>
                      </a:r>
                    </a:p>
                  </a:txBody>
                  <a:tcPr marT="34290" marB="34290"/>
                </a:tc>
                <a:tc hMerge="1">
                  <a:txBody>
                    <a:bodyPr/>
                    <a:lstStyle/>
                    <a:p>
                      <a:endParaRPr lang="da-DK" dirty="0"/>
                    </a:p>
                  </a:txBody>
                  <a:tcPr/>
                </a:tc>
                <a:extLst>
                  <a:ext uri="{0D108BD9-81ED-4DB2-BD59-A6C34878D82A}">
                    <a16:rowId xmlns:a16="http://schemas.microsoft.com/office/drawing/2014/main" val="10000"/>
                  </a:ext>
                </a:extLst>
              </a:tr>
              <a:tr h="1782942">
                <a:tc>
                  <a:txBody>
                    <a:bodyPr/>
                    <a:lstStyle/>
                    <a:p>
                      <a:pPr>
                        <a:spcAft>
                          <a:spcPts val="1200"/>
                        </a:spcAft>
                      </a:pPr>
                      <a:r>
                        <a:rPr lang="da-DK" sz="1200" dirty="0"/>
                        <a:t>09.00</a:t>
                      </a:r>
                    </a:p>
                  </a:txBody>
                  <a:tcPr marT="34290" marB="34290"/>
                </a:tc>
                <a:tc>
                  <a:txBody>
                    <a:bodyPr/>
                    <a:lstStyle/>
                    <a:p>
                      <a:pPr>
                        <a:spcAft>
                          <a:spcPts val="1200"/>
                        </a:spcAft>
                      </a:pPr>
                      <a:r>
                        <a:rPr lang="da-DK" sz="1200" dirty="0"/>
                        <a:t>Godmorgen, program  og tjek ind</a:t>
                      </a:r>
                      <a:br>
                        <a:rPr lang="da-DK" sz="1200" dirty="0"/>
                      </a:br>
                      <a:r>
                        <a:rPr lang="da-DK" sz="1200" dirty="0"/>
                        <a:t>Gruppedynamik i ledelsesteamet</a:t>
                      </a:r>
                      <a:br>
                        <a:rPr lang="da-DK" sz="1200" dirty="0"/>
                      </a:br>
                      <a:r>
                        <a:rPr lang="da-DK" sz="1200" dirty="0"/>
                        <a:t>JTI er et værktøj, der beskriver de grundlæggende forskelle mellem mennesker og fokuserer på,</a:t>
                      </a:r>
                      <a:r>
                        <a:rPr lang="da-DK" sz="1200" baseline="0" dirty="0"/>
                        <a:t> </a:t>
                      </a:r>
                      <a:r>
                        <a:rPr lang="da-DK" sz="1200" dirty="0"/>
                        <a:t>hvordan forskellighederne kan bruges konstruktivt</a:t>
                      </a:r>
                    </a:p>
                    <a:p>
                      <a:r>
                        <a:rPr lang="da-DK" sz="1200" dirty="0"/>
                        <a:t>Udnyt lederteamets relationelle potentiale – z-modellen</a:t>
                      </a:r>
                    </a:p>
                  </a:txBody>
                  <a:tcPr marT="34290" marB="34290"/>
                </a:tc>
                <a:extLst>
                  <a:ext uri="{0D108BD9-81ED-4DB2-BD59-A6C34878D82A}">
                    <a16:rowId xmlns:a16="http://schemas.microsoft.com/office/drawing/2014/main" val="10001"/>
                  </a:ext>
                </a:extLst>
              </a:tr>
              <a:tr h="341187">
                <a:tc>
                  <a:txBody>
                    <a:bodyPr/>
                    <a:lstStyle/>
                    <a:p>
                      <a:pPr>
                        <a:spcAft>
                          <a:spcPts val="1200"/>
                        </a:spcAft>
                      </a:pPr>
                      <a:r>
                        <a:rPr lang="da-DK" sz="1200" dirty="0"/>
                        <a:t>12.00</a:t>
                      </a:r>
                    </a:p>
                  </a:txBody>
                  <a:tcPr marT="34290" marB="34290"/>
                </a:tc>
                <a:tc>
                  <a:txBody>
                    <a:bodyPr/>
                    <a:lstStyle/>
                    <a:p>
                      <a:pPr>
                        <a:spcAft>
                          <a:spcPts val="1200"/>
                        </a:spcAft>
                      </a:pPr>
                      <a:r>
                        <a:rPr lang="da-DK" sz="1200" dirty="0"/>
                        <a:t>Frokost</a:t>
                      </a:r>
                    </a:p>
                  </a:txBody>
                  <a:tcPr marT="34290" marB="34290"/>
                </a:tc>
                <a:extLst>
                  <a:ext uri="{0D108BD9-81ED-4DB2-BD59-A6C34878D82A}">
                    <a16:rowId xmlns:a16="http://schemas.microsoft.com/office/drawing/2014/main" val="10002"/>
                  </a:ext>
                </a:extLst>
              </a:tr>
              <a:tr h="1221866">
                <a:tc>
                  <a:txBody>
                    <a:bodyPr/>
                    <a:lstStyle/>
                    <a:p>
                      <a:pPr>
                        <a:spcAft>
                          <a:spcPts val="1200"/>
                        </a:spcAft>
                      </a:pPr>
                      <a:r>
                        <a:rPr lang="da-DK" sz="1200" dirty="0"/>
                        <a:t>12.45</a:t>
                      </a:r>
                    </a:p>
                    <a:p>
                      <a:pPr>
                        <a:spcAft>
                          <a:spcPts val="1200"/>
                        </a:spcAft>
                      </a:pPr>
                      <a:endParaRPr lang="da-DK" sz="1200" dirty="0"/>
                    </a:p>
                  </a:txBody>
                  <a:tcPr marT="34290" marB="34290"/>
                </a:tc>
                <a:tc>
                  <a:txBody>
                    <a:bodyPr/>
                    <a:lstStyle/>
                    <a:p>
                      <a:r>
                        <a:rPr lang="da-DK" sz="1200" dirty="0"/>
                        <a:t>Teamets udvikling</a:t>
                      </a:r>
                    </a:p>
                    <a:p>
                      <a:r>
                        <a:rPr lang="da-DK" sz="1200" dirty="0"/>
                        <a:t>Teamets udviklingsfaser og ledelsesbehov’</a:t>
                      </a:r>
                    </a:p>
                    <a:p>
                      <a:r>
                        <a:rPr lang="da-DK" sz="1200" dirty="0"/>
                        <a:t>Psykologisk tryghed</a:t>
                      </a:r>
                    </a:p>
                    <a:p>
                      <a:r>
                        <a:rPr lang="da-DK" sz="1200" dirty="0"/>
                        <a:t>Bygge tillid</a:t>
                      </a:r>
                    </a:p>
                    <a:p>
                      <a:r>
                        <a:rPr lang="da-DK" sz="1200" dirty="0"/>
                        <a:t>Udviklingsplan for mit team</a:t>
                      </a:r>
                    </a:p>
                  </a:txBody>
                  <a:tcPr marT="34290" marB="34290"/>
                </a:tc>
                <a:extLst>
                  <a:ext uri="{0D108BD9-81ED-4DB2-BD59-A6C34878D82A}">
                    <a16:rowId xmlns:a16="http://schemas.microsoft.com/office/drawing/2014/main" val="10003"/>
                  </a:ext>
                </a:extLst>
              </a:tr>
              <a:tr h="360040">
                <a:tc>
                  <a:txBody>
                    <a:bodyPr/>
                    <a:lstStyle/>
                    <a:p>
                      <a:pPr>
                        <a:spcAft>
                          <a:spcPts val="1200"/>
                        </a:spcAft>
                      </a:pPr>
                      <a:r>
                        <a:rPr lang="da-DK" sz="1200" dirty="0"/>
                        <a:t>16.30</a:t>
                      </a:r>
                    </a:p>
                  </a:txBody>
                  <a:tcPr marT="34290" marB="34290"/>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da-DK" sz="1200" dirty="0"/>
                        <a:t>Afrunding og opgave til </a:t>
                      </a:r>
                      <a:r>
                        <a:rPr lang="da-DK" sz="1200" baseline="0" dirty="0"/>
                        <a:t> </a:t>
                      </a:r>
                      <a:r>
                        <a:rPr lang="da-DK" sz="1200" dirty="0"/>
                        <a:t>modul 2</a:t>
                      </a:r>
                    </a:p>
                  </a:txBody>
                  <a:tcPr marT="34290" marB="34290"/>
                </a:tc>
                <a:extLst>
                  <a:ext uri="{0D108BD9-81ED-4DB2-BD59-A6C34878D82A}">
                    <a16:rowId xmlns:a16="http://schemas.microsoft.com/office/drawing/2014/main" val="10004"/>
                  </a:ext>
                </a:extLst>
              </a:tr>
            </a:tbl>
          </a:graphicData>
        </a:graphic>
      </p:graphicFrame>
      <p:sp>
        <p:nvSpPr>
          <p:cNvPr id="9" name="Titel 1"/>
          <p:cNvSpPr>
            <a:spLocks noGrp="1"/>
          </p:cNvSpPr>
          <p:nvPr>
            <p:ph type="title"/>
          </p:nvPr>
        </p:nvSpPr>
        <p:spPr>
          <a:xfrm>
            <a:off x="395536" y="123478"/>
            <a:ext cx="8496944" cy="675000"/>
          </a:xfrm>
        </p:spPr>
        <p:txBody>
          <a:bodyPr/>
          <a:lstStyle/>
          <a:p>
            <a:pPr algn="l"/>
            <a:r>
              <a:rPr lang="da-DK" sz="2200" dirty="0"/>
              <a:t>  Modul 1: Udvikling af ledergrupper</a:t>
            </a:r>
          </a:p>
        </p:txBody>
      </p:sp>
    </p:spTree>
    <p:extLst>
      <p:ext uri="{BB962C8B-B14F-4D97-AF65-F5344CB8AC3E}">
        <p14:creationId xmlns:p14="http://schemas.microsoft.com/office/powerpoint/2010/main" val="56878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122FF1-43B2-4483-A5BE-9C7D6B9FC18E}"/>
              </a:ext>
            </a:extLst>
          </p:cNvPr>
          <p:cNvSpPr>
            <a:spLocks noGrp="1"/>
          </p:cNvSpPr>
          <p:nvPr>
            <p:ph type="ctrTitle"/>
          </p:nvPr>
        </p:nvSpPr>
        <p:spPr/>
        <p:txBody>
          <a:bodyPr/>
          <a:lstStyle/>
          <a:p>
            <a:r>
              <a:rPr lang="da-DK" dirty="0"/>
              <a:t>Beslutningsstile</a:t>
            </a:r>
          </a:p>
        </p:txBody>
      </p:sp>
      <p:sp>
        <p:nvSpPr>
          <p:cNvPr id="6" name="Undertitel 5">
            <a:extLst>
              <a:ext uri="{FF2B5EF4-FFF2-40B4-BE49-F238E27FC236}">
                <a16:creationId xmlns:a16="http://schemas.microsoft.com/office/drawing/2014/main" id="{3FF60957-5DAA-4840-9916-4C69B6D90F2D}"/>
              </a:ext>
            </a:extLst>
          </p:cNvPr>
          <p:cNvSpPr>
            <a:spLocks noGrp="1"/>
          </p:cNvSpPr>
          <p:nvPr>
            <p:ph type="subTitle" idx="1"/>
          </p:nvPr>
        </p:nvSpPr>
        <p:spPr/>
        <p:txBody>
          <a:bodyPr>
            <a:normAutofit fontScale="77500" lnSpcReduction="20000"/>
          </a:bodyPr>
          <a:lstStyle/>
          <a:p>
            <a:endParaRPr lang="da-DK"/>
          </a:p>
        </p:txBody>
      </p:sp>
      <p:sp>
        <p:nvSpPr>
          <p:cNvPr id="4" name="Pladsholder til slidenummer 3">
            <a:extLst>
              <a:ext uri="{FF2B5EF4-FFF2-40B4-BE49-F238E27FC236}">
                <a16:creationId xmlns:a16="http://schemas.microsoft.com/office/drawing/2014/main" id="{52FA868C-46AC-4C65-BF62-FE96B3221392}"/>
              </a:ext>
            </a:extLst>
          </p:cNvPr>
          <p:cNvSpPr>
            <a:spLocks noGrp="1"/>
          </p:cNvSpPr>
          <p:nvPr>
            <p:ph type="sldNum" sz="quarter" idx="4294967295"/>
          </p:nvPr>
        </p:nvSpPr>
        <p:spPr>
          <a:xfrm>
            <a:off x="6624638" y="4776788"/>
            <a:ext cx="2519362" cy="315912"/>
          </a:xfrm>
        </p:spPr>
        <p:txBody>
          <a:bodyPr/>
          <a:lstStyle/>
          <a:p>
            <a:fld id="{BFF3CFDD-2D56-4519-B779-BFFEF2995BE6}" type="slidenum">
              <a:rPr lang="da-DK" smtClean="0"/>
              <a:pPr/>
              <a:t>20</a:t>
            </a:fld>
            <a:endParaRPr lang="da-DK" dirty="0"/>
          </a:p>
        </p:txBody>
      </p:sp>
    </p:spTree>
    <p:extLst>
      <p:ext uri="{BB962C8B-B14F-4D97-AF65-F5344CB8AC3E}">
        <p14:creationId xmlns:p14="http://schemas.microsoft.com/office/powerpoint/2010/main" val="284411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title"/>
          </p:nvPr>
        </p:nvSpPr>
        <p:spPr/>
        <p:txBody>
          <a:bodyPr/>
          <a:lstStyle/>
          <a:p>
            <a:br>
              <a:rPr lang="da-DK" sz="1950" dirty="0"/>
            </a:br>
            <a:r>
              <a:rPr lang="da-DK" sz="1950" dirty="0"/>
              <a:t>Decision Styles – ledergruppens beslutningsprofil</a:t>
            </a:r>
          </a:p>
        </p:txBody>
      </p:sp>
      <p:sp>
        <p:nvSpPr>
          <p:cNvPr id="34819" name="Pladsholder til indhold 10"/>
          <p:cNvSpPr>
            <a:spLocks noGrp="1"/>
          </p:cNvSpPr>
          <p:nvPr>
            <p:ph idx="1"/>
          </p:nvPr>
        </p:nvSpPr>
        <p:spPr/>
        <p:txBody>
          <a:bodyPr/>
          <a:lstStyle/>
          <a:p>
            <a:pPr>
              <a:spcBef>
                <a:spcPct val="100000"/>
              </a:spcBef>
              <a:buClr>
                <a:srgbClr val="FFC000"/>
              </a:buClr>
              <a:buSzPct val="75000"/>
            </a:pPr>
            <a:r>
              <a:rPr lang="da-DK" dirty="0"/>
              <a:t>Om beslutningsstile:</a:t>
            </a:r>
          </a:p>
          <a:p>
            <a:pPr>
              <a:spcBef>
                <a:spcPct val="100000"/>
              </a:spcBef>
              <a:buClr>
                <a:srgbClr val="FFC000"/>
              </a:buClr>
              <a:buSzPct val="75000"/>
            </a:pPr>
            <a:r>
              <a:rPr lang="da-DK" dirty="0"/>
              <a:t>De måler ikke intelligens</a:t>
            </a:r>
            <a:endParaRPr lang="en-US" dirty="0"/>
          </a:p>
          <a:p>
            <a:pPr>
              <a:spcBef>
                <a:spcPct val="100000"/>
              </a:spcBef>
              <a:buClr>
                <a:srgbClr val="FFC000"/>
              </a:buClr>
              <a:buSzPct val="75000"/>
            </a:pPr>
            <a:r>
              <a:rPr lang="da-DK" dirty="0"/>
              <a:t>Det er tillærte måder at tænke på</a:t>
            </a:r>
          </a:p>
          <a:p>
            <a:pPr>
              <a:spcBef>
                <a:spcPct val="100000"/>
              </a:spcBef>
              <a:buClr>
                <a:srgbClr val="FFC000"/>
              </a:buClr>
              <a:buSzPct val="75000"/>
            </a:pPr>
            <a:r>
              <a:rPr lang="da-DK" dirty="0"/>
              <a:t>De påvirkes af kultur og erfaring</a:t>
            </a:r>
          </a:p>
          <a:p>
            <a:pPr>
              <a:spcBef>
                <a:spcPct val="100000"/>
              </a:spcBef>
              <a:buClr>
                <a:srgbClr val="FFC000"/>
              </a:buClr>
              <a:buSzPct val="75000"/>
            </a:pPr>
            <a:r>
              <a:rPr lang="da-DK" dirty="0"/>
              <a:t>Der er ingen stil, der er bedre end andre</a:t>
            </a:r>
          </a:p>
          <a:p>
            <a:pPr>
              <a:spcBef>
                <a:spcPct val="100000"/>
              </a:spcBef>
              <a:buClr>
                <a:srgbClr val="FFC000"/>
              </a:buClr>
              <a:buSzPct val="75000"/>
            </a:pPr>
            <a:r>
              <a:rPr lang="da-DK" dirty="0"/>
              <a:t>Hvilken stil, der er mest effektiv, afhænger af situationen</a:t>
            </a:r>
            <a:endParaRPr lang="en-US" dirty="0"/>
          </a:p>
          <a:p>
            <a:pPr eaLnBrk="1" hangingPunct="1">
              <a:buClr>
                <a:srgbClr val="FFC000"/>
              </a:buClr>
            </a:pPr>
            <a:endParaRPr lang="da-DK" dirty="0"/>
          </a:p>
        </p:txBody>
      </p:sp>
      <p:sp>
        <p:nvSpPr>
          <p:cNvPr id="34820" name="Pladsholder til diasnummer 4"/>
          <p:cNvSpPr>
            <a:spLocks noGrp="1"/>
          </p:cNvSpPr>
          <p:nvPr>
            <p:ph type="sldNum" sz="quarter" idx="4294967295"/>
          </p:nvPr>
        </p:nvSpPr>
        <p:spPr bwMode="auto">
          <a:xfrm>
            <a:off x="6400800" y="4847035"/>
            <a:ext cx="1600200" cy="1345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1200">
                <a:solidFill>
                  <a:schemeClr val="tx1"/>
                </a:solidFill>
                <a:latin typeface="Arial" charset="0"/>
              </a:defRPr>
            </a:lvl1pPr>
            <a:lvl2pPr marL="557213" indent="-214313" eaLnBrk="0" hangingPunct="0">
              <a:defRPr sz="1200">
                <a:solidFill>
                  <a:schemeClr val="tx1"/>
                </a:solidFill>
                <a:latin typeface="Arial" charset="0"/>
              </a:defRPr>
            </a:lvl2pPr>
            <a:lvl3pPr marL="857250" indent="-171450" eaLnBrk="0" hangingPunct="0">
              <a:defRPr sz="1200">
                <a:solidFill>
                  <a:schemeClr val="tx1"/>
                </a:solidFill>
                <a:latin typeface="Arial" charset="0"/>
              </a:defRPr>
            </a:lvl3pPr>
            <a:lvl4pPr marL="1200150" indent="-171450" eaLnBrk="0" hangingPunct="0">
              <a:defRPr sz="1200">
                <a:solidFill>
                  <a:schemeClr val="tx1"/>
                </a:solidFill>
                <a:latin typeface="Arial" charset="0"/>
              </a:defRPr>
            </a:lvl4pPr>
            <a:lvl5pPr marL="1543050" indent="-171450" eaLnBrk="0" hangingPunct="0">
              <a:defRPr sz="1200">
                <a:solidFill>
                  <a:schemeClr val="tx1"/>
                </a:solidFill>
                <a:latin typeface="Arial" charset="0"/>
              </a:defRPr>
            </a:lvl5pPr>
            <a:lvl6pPr marL="1885950" indent="-171450" algn="ctr" eaLnBrk="0" fontAlgn="base" hangingPunct="0">
              <a:spcBef>
                <a:spcPct val="0"/>
              </a:spcBef>
              <a:spcAft>
                <a:spcPct val="0"/>
              </a:spcAft>
              <a:defRPr sz="1200">
                <a:solidFill>
                  <a:schemeClr val="tx1"/>
                </a:solidFill>
                <a:latin typeface="Arial" charset="0"/>
              </a:defRPr>
            </a:lvl6pPr>
            <a:lvl7pPr marL="2228850" indent="-171450" algn="ctr" eaLnBrk="0" fontAlgn="base" hangingPunct="0">
              <a:spcBef>
                <a:spcPct val="0"/>
              </a:spcBef>
              <a:spcAft>
                <a:spcPct val="0"/>
              </a:spcAft>
              <a:defRPr sz="1200">
                <a:solidFill>
                  <a:schemeClr val="tx1"/>
                </a:solidFill>
                <a:latin typeface="Arial" charset="0"/>
              </a:defRPr>
            </a:lvl7pPr>
            <a:lvl8pPr marL="2571750" indent="-171450" algn="ctr" eaLnBrk="0" fontAlgn="base" hangingPunct="0">
              <a:spcBef>
                <a:spcPct val="0"/>
              </a:spcBef>
              <a:spcAft>
                <a:spcPct val="0"/>
              </a:spcAft>
              <a:defRPr sz="1200">
                <a:solidFill>
                  <a:schemeClr val="tx1"/>
                </a:solidFill>
                <a:latin typeface="Arial" charset="0"/>
              </a:defRPr>
            </a:lvl8pPr>
            <a:lvl9pPr marL="2914650" indent="-171450" algn="ctr" eaLnBrk="0" fontAlgn="base" hangingPunct="0">
              <a:spcBef>
                <a:spcPct val="0"/>
              </a:spcBef>
              <a:spcAft>
                <a:spcPct val="0"/>
              </a:spcAft>
              <a:defRPr sz="1200">
                <a:solidFill>
                  <a:schemeClr val="tx1"/>
                </a:solidFill>
                <a:latin typeface="Arial" charset="0"/>
              </a:defRPr>
            </a:lvl9pPr>
          </a:lstStyle>
          <a:p>
            <a:pPr eaLnBrk="1" hangingPunct="1"/>
            <a:r>
              <a:rPr lang="da-DK" sz="675"/>
              <a:t> </a:t>
            </a:r>
            <a:endParaRPr lang="da-DK" sz="750" b="1">
              <a:solidFill>
                <a:schemeClr val="tx2"/>
              </a:solidFill>
            </a:endParaRPr>
          </a:p>
        </p:txBody>
      </p:sp>
      <p:pic>
        <p:nvPicPr>
          <p:cNvPr id="5" name="Picture 2" descr="Billedresultat for decis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4139" y="1220391"/>
            <a:ext cx="2020724" cy="171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4568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p:cNvSpPr>
            <a:spLocks noGrp="1" noChangeArrowheads="1"/>
          </p:cNvSpPr>
          <p:nvPr>
            <p:ph type="title"/>
          </p:nvPr>
        </p:nvSpPr>
        <p:spPr/>
        <p:txBody>
          <a:bodyPr/>
          <a:lstStyle/>
          <a:p>
            <a:pPr eaLnBrk="1" hangingPunct="1"/>
            <a:r>
              <a:rPr lang="da-DK" dirty="0"/>
              <a:t>Kerneelementer i en beslutningsstil</a:t>
            </a:r>
          </a:p>
        </p:txBody>
      </p:sp>
      <p:sp>
        <p:nvSpPr>
          <p:cNvPr id="35843" name="Pladsholder til indhold 6"/>
          <p:cNvSpPr>
            <a:spLocks noGrp="1"/>
          </p:cNvSpPr>
          <p:nvPr>
            <p:ph idx="1"/>
          </p:nvPr>
        </p:nvSpPr>
        <p:spPr/>
        <p:txBody>
          <a:bodyPr/>
          <a:lstStyle/>
          <a:p>
            <a:pPr>
              <a:spcBef>
                <a:spcPct val="20000"/>
              </a:spcBef>
              <a:buClrTx/>
              <a:buSzPct val="75000"/>
              <a:buFont typeface="Verdana" pitchFamily="34" charset="0"/>
              <a:buChar char="›"/>
            </a:pPr>
            <a:endParaRPr lang="da-DK" dirty="0"/>
          </a:p>
          <a:p>
            <a:pPr>
              <a:spcBef>
                <a:spcPct val="20000"/>
              </a:spcBef>
              <a:buClr>
                <a:srgbClr val="FFC000"/>
              </a:buClr>
              <a:buSzPct val="75000"/>
            </a:pPr>
            <a:r>
              <a:rPr lang="da-DK" dirty="0"/>
              <a:t>Anvendelse af informationer: </a:t>
            </a:r>
          </a:p>
          <a:p>
            <a:pPr lvl="1">
              <a:spcBef>
                <a:spcPct val="20000"/>
              </a:spcBef>
              <a:buClr>
                <a:srgbClr val="FFC000"/>
              </a:buClr>
              <a:buSzPct val="75000"/>
            </a:pPr>
            <a:r>
              <a:rPr lang="da-DK" dirty="0"/>
              <a:t>Mængden af information man bruger, når man løser problemer – ikke bare den mængde man modtager, men den, man rent faktisk bruger</a:t>
            </a:r>
          </a:p>
          <a:p>
            <a:pPr>
              <a:spcBef>
                <a:spcPct val="20000"/>
              </a:spcBef>
              <a:buClr>
                <a:srgbClr val="FFC000"/>
              </a:buClr>
              <a:buSzPct val="75000"/>
            </a:pPr>
            <a:endParaRPr lang="en-US" sz="1350" dirty="0"/>
          </a:p>
          <a:p>
            <a:pPr>
              <a:spcBef>
                <a:spcPct val="20000"/>
              </a:spcBef>
              <a:buClr>
                <a:srgbClr val="FFC000"/>
              </a:buClr>
              <a:buSzPct val="75000"/>
            </a:pPr>
            <a:endParaRPr lang="en-US" sz="1350" dirty="0"/>
          </a:p>
          <a:p>
            <a:pPr>
              <a:spcBef>
                <a:spcPct val="20000"/>
              </a:spcBef>
              <a:buClr>
                <a:srgbClr val="FFC000"/>
              </a:buClr>
              <a:buSzPct val="75000"/>
            </a:pPr>
            <a:r>
              <a:rPr lang="da-DK" dirty="0"/>
              <a:t>Løsningsfokus: </a:t>
            </a:r>
          </a:p>
          <a:p>
            <a:pPr lvl="1">
              <a:spcBef>
                <a:spcPct val="20000"/>
              </a:spcBef>
              <a:buClr>
                <a:srgbClr val="FFC000"/>
              </a:buClr>
              <a:buSzPct val="75000"/>
            </a:pPr>
            <a:r>
              <a:rPr lang="da-DK" dirty="0"/>
              <a:t>Antallet af alternativer og forskellige angrebsvinkler, man anvender, når man løser problemer – mange contra få</a:t>
            </a:r>
          </a:p>
          <a:p>
            <a:pPr eaLnBrk="1" hangingPunct="1">
              <a:buClr>
                <a:srgbClr val="FFC000"/>
              </a:buClr>
            </a:pPr>
            <a:endParaRPr lang="da-DK" dirty="0"/>
          </a:p>
        </p:txBody>
      </p:sp>
    </p:spTree>
    <p:extLst>
      <p:ext uri="{BB962C8B-B14F-4D97-AF65-F5344CB8AC3E}">
        <p14:creationId xmlns:p14="http://schemas.microsoft.com/office/powerpoint/2010/main" val="51579683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6"/>
          <p:cNvSpPr>
            <a:spLocks noGrp="1"/>
          </p:cNvSpPr>
          <p:nvPr>
            <p:ph type="title"/>
          </p:nvPr>
        </p:nvSpPr>
        <p:spPr/>
        <p:txBody>
          <a:bodyPr/>
          <a:lstStyle/>
          <a:p>
            <a:pPr eaLnBrk="1" hangingPunct="1"/>
            <a:r>
              <a:rPr lang="da-DK" dirty="0"/>
              <a:t>1. dimension: Brug af information</a:t>
            </a:r>
          </a:p>
        </p:txBody>
      </p:sp>
      <p:grpSp>
        <p:nvGrpSpPr>
          <p:cNvPr id="2" name="Pladsholder til indhold 18"/>
          <p:cNvGrpSpPr>
            <a:grpSpLocks noGrp="1"/>
          </p:cNvGrpSpPr>
          <p:nvPr/>
        </p:nvGrpSpPr>
        <p:grpSpPr bwMode="auto">
          <a:xfrm>
            <a:off x="1709682" y="1220391"/>
            <a:ext cx="5724581" cy="3280239"/>
            <a:chOff x="717568" y="2268538"/>
            <a:chExt cx="7320826" cy="3098918"/>
          </a:xfrm>
        </p:grpSpPr>
        <p:sp>
          <p:nvSpPr>
            <p:cNvPr id="20" name="Freeform 2"/>
            <p:cNvSpPr>
              <a:spLocks/>
            </p:cNvSpPr>
            <p:nvPr/>
          </p:nvSpPr>
          <p:spPr bwMode="auto">
            <a:xfrm>
              <a:off x="3196821" y="2323653"/>
              <a:ext cx="4173500" cy="2172011"/>
            </a:xfrm>
            <a:custGeom>
              <a:avLst/>
              <a:gdLst>
                <a:gd name="T0" fmla="*/ 4014788 w 2629"/>
                <a:gd name="T1" fmla="*/ 4762 h 2736"/>
                <a:gd name="T2" fmla="*/ 3702051 w 2629"/>
                <a:gd name="T3" fmla="*/ 15875 h 2736"/>
                <a:gd name="T4" fmla="*/ 3389313 w 2629"/>
                <a:gd name="T5" fmla="*/ 27781 h 2736"/>
                <a:gd name="T6" fmla="*/ 3078163 w 2629"/>
                <a:gd name="T7" fmla="*/ 45244 h 2736"/>
                <a:gd name="T8" fmla="*/ 2771775 w 2629"/>
                <a:gd name="T9" fmla="*/ 73819 h 2736"/>
                <a:gd name="T10" fmla="*/ 2470150 w 2629"/>
                <a:gd name="T11" fmla="*/ 112713 h 2736"/>
                <a:gd name="T12" fmla="*/ 2173288 w 2629"/>
                <a:gd name="T13" fmla="*/ 168275 h 2736"/>
                <a:gd name="T14" fmla="*/ 1887538 w 2629"/>
                <a:gd name="T15" fmla="*/ 243681 h 2736"/>
                <a:gd name="T16" fmla="*/ 1609725 w 2629"/>
                <a:gd name="T17" fmla="*/ 342106 h 2736"/>
                <a:gd name="T18" fmla="*/ 1341438 w 2629"/>
                <a:gd name="T19" fmla="*/ 466725 h 2736"/>
                <a:gd name="T20" fmla="*/ 1089025 w 2629"/>
                <a:gd name="T21" fmla="*/ 621506 h 2736"/>
                <a:gd name="T22" fmla="*/ 850900 w 2629"/>
                <a:gd name="T23" fmla="*/ 810419 h 2736"/>
                <a:gd name="T24" fmla="*/ 627063 w 2629"/>
                <a:gd name="T25" fmla="*/ 1035050 h 2736"/>
                <a:gd name="T26" fmla="*/ 422275 w 2629"/>
                <a:gd name="T27" fmla="*/ 1300162 h 2736"/>
                <a:gd name="T28" fmla="*/ 239713 w 2629"/>
                <a:gd name="T29" fmla="*/ 1608137 h 2736"/>
                <a:gd name="T30" fmla="*/ 73025 w 2629"/>
                <a:gd name="T31" fmla="*/ 1961356 h 2736"/>
                <a:gd name="T32" fmla="*/ 61913 w 2629"/>
                <a:gd name="T33" fmla="*/ 2171700 h 2736"/>
                <a:gd name="T34" fmla="*/ 214313 w 2629"/>
                <a:gd name="T35" fmla="*/ 1796256 h 2736"/>
                <a:gd name="T36" fmla="*/ 387350 w 2629"/>
                <a:gd name="T37" fmla="*/ 1470025 h 2736"/>
                <a:gd name="T38" fmla="*/ 577850 w 2629"/>
                <a:gd name="T39" fmla="*/ 1189037 h 2736"/>
                <a:gd name="T40" fmla="*/ 787400 w 2629"/>
                <a:gd name="T41" fmla="*/ 950119 h 2736"/>
                <a:gd name="T42" fmla="*/ 1012825 w 2629"/>
                <a:gd name="T43" fmla="*/ 749300 h 2736"/>
                <a:gd name="T44" fmla="*/ 1252538 w 2629"/>
                <a:gd name="T45" fmla="*/ 582612 h 2736"/>
                <a:gd name="T46" fmla="*/ 1508125 w 2629"/>
                <a:gd name="T47" fmla="*/ 446088 h 2736"/>
                <a:gd name="T48" fmla="*/ 1773238 w 2629"/>
                <a:gd name="T49" fmla="*/ 337344 h 2736"/>
                <a:gd name="T50" fmla="*/ 2049463 w 2629"/>
                <a:gd name="T51" fmla="*/ 252413 h 2736"/>
                <a:gd name="T52" fmla="*/ 2335213 w 2629"/>
                <a:gd name="T53" fmla="*/ 189706 h 2736"/>
                <a:gd name="T54" fmla="*/ 2630488 w 2629"/>
                <a:gd name="T55" fmla="*/ 142875 h 2736"/>
                <a:gd name="T56" fmla="*/ 2932113 w 2629"/>
                <a:gd name="T57" fmla="*/ 109538 h 2736"/>
                <a:gd name="T58" fmla="*/ 3238500 w 2629"/>
                <a:gd name="T59" fmla="*/ 88106 h 2736"/>
                <a:gd name="T60" fmla="*/ 3548063 w 2629"/>
                <a:gd name="T61" fmla="*/ 73819 h 2736"/>
                <a:gd name="T62" fmla="*/ 3860801 w 2629"/>
                <a:gd name="T63" fmla="*/ 62706 h 2736"/>
                <a:gd name="T64" fmla="*/ 4173538 w 2629"/>
                <a:gd name="T65" fmla="*/ 51594 h 27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9"/>
                <a:gd name="T100" fmla="*/ 0 h 2736"/>
                <a:gd name="T101" fmla="*/ 2629 w 2629"/>
                <a:gd name="T102" fmla="*/ 2736 h 27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9" h="2736">
                  <a:moveTo>
                    <a:pt x="2627" y="0"/>
                  </a:moveTo>
                  <a:lnTo>
                    <a:pt x="2529" y="6"/>
                  </a:lnTo>
                  <a:lnTo>
                    <a:pt x="2430" y="14"/>
                  </a:lnTo>
                  <a:lnTo>
                    <a:pt x="2332" y="20"/>
                  </a:lnTo>
                  <a:lnTo>
                    <a:pt x="2233" y="28"/>
                  </a:lnTo>
                  <a:lnTo>
                    <a:pt x="2135" y="35"/>
                  </a:lnTo>
                  <a:lnTo>
                    <a:pt x="2037" y="45"/>
                  </a:lnTo>
                  <a:lnTo>
                    <a:pt x="1939" y="57"/>
                  </a:lnTo>
                  <a:lnTo>
                    <a:pt x="1842" y="73"/>
                  </a:lnTo>
                  <a:lnTo>
                    <a:pt x="1746" y="93"/>
                  </a:lnTo>
                  <a:lnTo>
                    <a:pt x="1651" y="115"/>
                  </a:lnTo>
                  <a:lnTo>
                    <a:pt x="1556" y="142"/>
                  </a:lnTo>
                  <a:lnTo>
                    <a:pt x="1463" y="174"/>
                  </a:lnTo>
                  <a:lnTo>
                    <a:pt x="1369" y="212"/>
                  </a:lnTo>
                  <a:lnTo>
                    <a:pt x="1279" y="257"/>
                  </a:lnTo>
                  <a:lnTo>
                    <a:pt x="1189" y="307"/>
                  </a:lnTo>
                  <a:lnTo>
                    <a:pt x="1101" y="366"/>
                  </a:lnTo>
                  <a:lnTo>
                    <a:pt x="1014" y="431"/>
                  </a:lnTo>
                  <a:lnTo>
                    <a:pt x="929" y="504"/>
                  </a:lnTo>
                  <a:lnTo>
                    <a:pt x="845" y="588"/>
                  </a:lnTo>
                  <a:lnTo>
                    <a:pt x="764" y="681"/>
                  </a:lnTo>
                  <a:lnTo>
                    <a:pt x="686" y="783"/>
                  </a:lnTo>
                  <a:lnTo>
                    <a:pt x="610" y="896"/>
                  </a:lnTo>
                  <a:lnTo>
                    <a:pt x="536" y="1021"/>
                  </a:lnTo>
                  <a:lnTo>
                    <a:pt x="464" y="1155"/>
                  </a:lnTo>
                  <a:lnTo>
                    <a:pt x="395" y="1304"/>
                  </a:lnTo>
                  <a:lnTo>
                    <a:pt x="330" y="1464"/>
                  </a:lnTo>
                  <a:lnTo>
                    <a:pt x="266" y="1638"/>
                  </a:lnTo>
                  <a:lnTo>
                    <a:pt x="207" y="1824"/>
                  </a:lnTo>
                  <a:lnTo>
                    <a:pt x="151" y="2026"/>
                  </a:lnTo>
                  <a:lnTo>
                    <a:pt x="97" y="2242"/>
                  </a:lnTo>
                  <a:lnTo>
                    <a:pt x="46" y="2471"/>
                  </a:lnTo>
                  <a:lnTo>
                    <a:pt x="0" y="2719"/>
                  </a:lnTo>
                  <a:lnTo>
                    <a:pt x="39" y="2736"/>
                  </a:lnTo>
                  <a:lnTo>
                    <a:pt x="86" y="2493"/>
                  </a:lnTo>
                  <a:lnTo>
                    <a:pt x="135" y="2263"/>
                  </a:lnTo>
                  <a:lnTo>
                    <a:pt x="188" y="2052"/>
                  </a:lnTo>
                  <a:lnTo>
                    <a:pt x="244" y="1852"/>
                  </a:lnTo>
                  <a:lnTo>
                    <a:pt x="303" y="1670"/>
                  </a:lnTo>
                  <a:lnTo>
                    <a:pt x="364" y="1498"/>
                  </a:lnTo>
                  <a:lnTo>
                    <a:pt x="429" y="1341"/>
                  </a:lnTo>
                  <a:lnTo>
                    <a:pt x="496" y="1197"/>
                  </a:lnTo>
                  <a:lnTo>
                    <a:pt x="566" y="1064"/>
                  </a:lnTo>
                  <a:lnTo>
                    <a:pt x="638" y="944"/>
                  </a:lnTo>
                  <a:lnTo>
                    <a:pt x="713" y="833"/>
                  </a:lnTo>
                  <a:lnTo>
                    <a:pt x="789" y="734"/>
                  </a:lnTo>
                  <a:lnTo>
                    <a:pt x="869" y="643"/>
                  </a:lnTo>
                  <a:lnTo>
                    <a:pt x="950" y="562"/>
                  </a:lnTo>
                  <a:lnTo>
                    <a:pt x="1032" y="491"/>
                  </a:lnTo>
                  <a:lnTo>
                    <a:pt x="1117" y="425"/>
                  </a:lnTo>
                  <a:lnTo>
                    <a:pt x="1203" y="368"/>
                  </a:lnTo>
                  <a:lnTo>
                    <a:pt x="1291" y="318"/>
                  </a:lnTo>
                  <a:lnTo>
                    <a:pt x="1381" y="275"/>
                  </a:lnTo>
                  <a:lnTo>
                    <a:pt x="1471" y="239"/>
                  </a:lnTo>
                  <a:lnTo>
                    <a:pt x="1563" y="208"/>
                  </a:lnTo>
                  <a:lnTo>
                    <a:pt x="1657" y="180"/>
                  </a:lnTo>
                  <a:lnTo>
                    <a:pt x="1751" y="158"/>
                  </a:lnTo>
                  <a:lnTo>
                    <a:pt x="1847" y="138"/>
                  </a:lnTo>
                  <a:lnTo>
                    <a:pt x="1943" y="125"/>
                  </a:lnTo>
                  <a:lnTo>
                    <a:pt x="2040" y="111"/>
                  </a:lnTo>
                  <a:lnTo>
                    <a:pt x="2138" y="101"/>
                  </a:lnTo>
                  <a:lnTo>
                    <a:pt x="2235" y="93"/>
                  </a:lnTo>
                  <a:lnTo>
                    <a:pt x="2333" y="85"/>
                  </a:lnTo>
                  <a:lnTo>
                    <a:pt x="2432" y="79"/>
                  </a:lnTo>
                  <a:lnTo>
                    <a:pt x="2530" y="73"/>
                  </a:lnTo>
                  <a:lnTo>
                    <a:pt x="2629" y="65"/>
                  </a:lnTo>
                  <a:lnTo>
                    <a:pt x="2627" y="0"/>
                  </a:lnTo>
                  <a:close/>
                </a:path>
              </a:pathLst>
            </a:custGeom>
            <a:solidFill>
              <a:schemeClr val="bg1"/>
            </a:solidFill>
            <a:ln w="9525">
              <a:solidFill>
                <a:srgbClr val="777777"/>
              </a:solidFill>
              <a:round/>
              <a:headEnd/>
              <a:tailEnd/>
            </a:ln>
          </p:spPr>
          <p:txBody>
            <a:bodyPr/>
            <a:lstStyle/>
            <a:p>
              <a:pPr>
                <a:defRPr/>
              </a:pPr>
              <a:endParaRPr lang="da-DK" sz="1050">
                <a:solidFill>
                  <a:prstClr val="black"/>
                </a:solidFill>
                <a:latin typeface="Verdana"/>
              </a:endParaRPr>
            </a:p>
          </p:txBody>
        </p:sp>
        <p:sp>
          <p:nvSpPr>
            <p:cNvPr id="21" name="Freeform 3"/>
            <p:cNvSpPr>
              <a:spLocks/>
            </p:cNvSpPr>
            <p:nvPr/>
          </p:nvSpPr>
          <p:spPr bwMode="auto">
            <a:xfrm>
              <a:off x="3218138" y="2372021"/>
              <a:ext cx="4342511" cy="2158512"/>
            </a:xfrm>
            <a:custGeom>
              <a:avLst/>
              <a:gdLst>
                <a:gd name="T0" fmla="*/ 0 w 2736"/>
                <a:gd name="T1" fmla="*/ 0 h 1360"/>
                <a:gd name="T2" fmla="*/ 0 w 2736"/>
                <a:gd name="T3" fmla="*/ 2157413 h 1360"/>
                <a:gd name="T4" fmla="*/ 4341813 w 2736"/>
                <a:gd name="T5" fmla="*/ 2157413 h 1360"/>
                <a:gd name="T6" fmla="*/ 0 60000 65536"/>
                <a:gd name="T7" fmla="*/ 0 60000 65536"/>
                <a:gd name="T8" fmla="*/ 0 60000 65536"/>
                <a:gd name="T9" fmla="*/ 0 w 2736"/>
                <a:gd name="T10" fmla="*/ 0 h 1360"/>
                <a:gd name="T11" fmla="*/ 2736 w 2736"/>
                <a:gd name="T12" fmla="*/ 1360 h 1360"/>
              </a:gdLst>
              <a:ahLst/>
              <a:cxnLst>
                <a:cxn ang="T6">
                  <a:pos x="T0" y="T1"/>
                </a:cxn>
                <a:cxn ang="T7">
                  <a:pos x="T2" y="T3"/>
                </a:cxn>
                <a:cxn ang="T8">
                  <a:pos x="T4" y="T5"/>
                </a:cxn>
              </a:cxnLst>
              <a:rect l="T9" t="T10" r="T11" b="T12"/>
              <a:pathLst>
                <a:path w="2736" h="1360">
                  <a:moveTo>
                    <a:pt x="0" y="0"/>
                  </a:moveTo>
                  <a:lnTo>
                    <a:pt x="0" y="1359"/>
                  </a:lnTo>
                  <a:lnTo>
                    <a:pt x="2735" y="1359"/>
                  </a:lnTo>
                </a:path>
              </a:pathLst>
            </a:custGeom>
            <a:noFill/>
            <a:ln w="25400" cap="rnd">
              <a:solidFill>
                <a:srgbClr val="777777"/>
              </a:solidFill>
              <a:round/>
              <a:headEnd type="none" w="sm" len="sm"/>
              <a:tailEnd type="none" w="sm" len="sm"/>
            </a:ln>
          </p:spPr>
          <p:txBody>
            <a:bodyPr/>
            <a:lstStyle/>
            <a:p>
              <a:pPr>
                <a:defRPr/>
              </a:pPr>
              <a:endParaRPr lang="da-DK" sz="1050">
                <a:solidFill>
                  <a:prstClr val="black"/>
                </a:solidFill>
                <a:latin typeface="Verdana"/>
              </a:endParaRPr>
            </a:p>
          </p:txBody>
        </p:sp>
        <p:sp>
          <p:nvSpPr>
            <p:cNvPr id="22" name="Oval 4"/>
            <p:cNvSpPr>
              <a:spLocks noChangeArrowheads="1"/>
            </p:cNvSpPr>
            <p:nvPr/>
          </p:nvSpPr>
          <p:spPr bwMode="auto">
            <a:xfrm>
              <a:off x="3731260" y="3222378"/>
              <a:ext cx="290821" cy="245209"/>
            </a:xfrm>
            <a:prstGeom prst="ellipse">
              <a:avLst/>
            </a:prstGeom>
            <a:solidFill>
              <a:srgbClr val="FF9900"/>
            </a:solidFill>
            <a:ln w="12700">
              <a:noFill/>
              <a:round/>
              <a:headEnd/>
              <a:tailEnd/>
            </a:ln>
          </p:spPr>
          <p:txBody>
            <a:bodyPr wrap="none" anchor="ctr"/>
            <a:lstStyle/>
            <a:p>
              <a:pPr>
                <a:defRPr/>
              </a:pPr>
              <a:endParaRPr lang="da-DK" sz="1050">
                <a:solidFill>
                  <a:prstClr val="black"/>
                </a:solidFill>
                <a:latin typeface="Verdana"/>
              </a:endParaRPr>
            </a:p>
          </p:txBody>
        </p:sp>
        <p:sp>
          <p:nvSpPr>
            <p:cNvPr id="23" name="Rectangle 5"/>
            <p:cNvSpPr>
              <a:spLocks noChangeArrowheads="1"/>
            </p:cNvSpPr>
            <p:nvPr/>
          </p:nvSpPr>
          <p:spPr bwMode="auto">
            <a:xfrm>
              <a:off x="3825425" y="3436941"/>
              <a:ext cx="2066385" cy="567445"/>
            </a:xfrm>
            <a:prstGeom prst="rect">
              <a:avLst/>
            </a:prstGeom>
            <a:noFill/>
            <a:ln w="9525">
              <a:noFill/>
              <a:miter lim="800000"/>
              <a:headEnd/>
              <a:tailEnd/>
            </a:ln>
          </p:spPr>
          <p:txBody>
            <a:bodyPr wrap="none" lIns="69056" tIns="34529" rIns="69056" bIns="34529">
              <a:spAutoFit/>
            </a:bodyPr>
            <a:lstStyle/>
            <a:p>
              <a:pPr eaLnBrk="0" hangingPunct="0">
                <a:defRPr/>
              </a:pPr>
              <a:r>
                <a:rPr lang="da-DK" sz="1350" dirty="0" err="1">
                  <a:solidFill>
                    <a:prstClr val="black"/>
                  </a:solidFill>
                  <a:latin typeface="Verdana"/>
                </a:rPr>
                <a:t>Satisficerende</a:t>
              </a:r>
              <a:endParaRPr lang="da-DK" sz="1350" dirty="0">
                <a:solidFill>
                  <a:prstClr val="black"/>
                </a:solidFill>
                <a:latin typeface="Verdana"/>
              </a:endParaRPr>
            </a:p>
            <a:p>
              <a:pPr eaLnBrk="0" hangingPunct="0">
                <a:defRPr/>
              </a:pPr>
              <a:r>
                <a:rPr lang="da-DK" sz="1050" i="1" dirty="0">
                  <a:solidFill>
                    <a:prstClr val="black"/>
                  </a:solidFill>
                  <a:latin typeface="Verdana"/>
                </a:rPr>
                <a:t>Beslutninger træffes</a:t>
              </a:r>
            </a:p>
            <a:p>
              <a:pPr eaLnBrk="0" hangingPunct="0">
                <a:defRPr/>
              </a:pPr>
              <a:r>
                <a:rPr lang="da-DK" sz="1050" i="1" dirty="0">
                  <a:solidFill>
                    <a:prstClr val="black"/>
                  </a:solidFill>
                  <a:latin typeface="Verdana"/>
                </a:rPr>
                <a:t>hurtigt og uden tøven</a:t>
              </a:r>
            </a:p>
          </p:txBody>
        </p:sp>
        <p:sp>
          <p:nvSpPr>
            <p:cNvPr id="24" name="Oval 6"/>
            <p:cNvSpPr>
              <a:spLocks noChangeArrowheads="1"/>
            </p:cNvSpPr>
            <p:nvPr/>
          </p:nvSpPr>
          <p:spPr bwMode="auto">
            <a:xfrm>
              <a:off x="6453704" y="2268538"/>
              <a:ext cx="293866" cy="246333"/>
            </a:xfrm>
            <a:prstGeom prst="ellipse">
              <a:avLst/>
            </a:prstGeom>
            <a:solidFill>
              <a:srgbClr val="FF9900"/>
            </a:solidFill>
            <a:ln w="12700">
              <a:noFill/>
              <a:round/>
              <a:headEnd/>
              <a:tailEnd/>
            </a:ln>
          </p:spPr>
          <p:txBody>
            <a:bodyPr wrap="none" anchor="ctr"/>
            <a:lstStyle/>
            <a:p>
              <a:pPr>
                <a:defRPr/>
              </a:pPr>
              <a:endParaRPr lang="da-DK" sz="1050">
                <a:solidFill>
                  <a:prstClr val="black"/>
                </a:solidFill>
                <a:latin typeface="Verdana"/>
              </a:endParaRPr>
            </a:p>
          </p:txBody>
        </p:sp>
        <p:sp>
          <p:nvSpPr>
            <p:cNvPr id="25" name="Rectangle 7"/>
            <p:cNvSpPr>
              <a:spLocks noChangeArrowheads="1"/>
            </p:cNvSpPr>
            <p:nvPr/>
          </p:nvSpPr>
          <p:spPr bwMode="auto">
            <a:xfrm>
              <a:off x="5854643" y="2468370"/>
              <a:ext cx="2183751" cy="872747"/>
            </a:xfrm>
            <a:prstGeom prst="rect">
              <a:avLst/>
            </a:prstGeom>
            <a:noFill/>
            <a:ln w="9525">
              <a:noFill/>
              <a:miter lim="800000"/>
              <a:headEnd/>
              <a:tailEnd/>
            </a:ln>
          </p:spPr>
          <p:txBody>
            <a:bodyPr wrap="square" lIns="69056" tIns="34529" rIns="69056" bIns="34529">
              <a:spAutoFit/>
            </a:bodyPr>
            <a:lstStyle/>
            <a:p>
              <a:pPr eaLnBrk="0" hangingPunct="0">
                <a:defRPr/>
              </a:pPr>
              <a:r>
                <a:rPr lang="da-DK" sz="1350" dirty="0">
                  <a:solidFill>
                    <a:prstClr val="black"/>
                  </a:solidFill>
                  <a:latin typeface="Verdana"/>
                </a:rPr>
                <a:t>Maksimerende</a:t>
              </a:r>
            </a:p>
            <a:p>
              <a:pPr eaLnBrk="0" hangingPunct="0">
                <a:defRPr/>
              </a:pPr>
              <a:r>
                <a:rPr lang="da-DK" sz="1050" i="1" dirty="0">
                  <a:solidFill>
                    <a:prstClr val="black"/>
                  </a:solidFill>
                  <a:latin typeface="Verdana"/>
                </a:rPr>
                <a:t>Beslutninger træffes på baggrund af grundig overvejelse og dataindsamling</a:t>
              </a:r>
            </a:p>
          </p:txBody>
        </p:sp>
        <p:sp>
          <p:nvSpPr>
            <p:cNvPr id="26" name="Rectangle 8"/>
            <p:cNvSpPr>
              <a:spLocks noChangeArrowheads="1"/>
            </p:cNvSpPr>
            <p:nvPr/>
          </p:nvSpPr>
          <p:spPr bwMode="auto">
            <a:xfrm>
              <a:off x="717568" y="2932950"/>
              <a:ext cx="1592838" cy="654674"/>
            </a:xfrm>
            <a:prstGeom prst="rect">
              <a:avLst/>
            </a:prstGeom>
            <a:noFill/>
            <a:ln w="9525">
              <a:noFill/>
              <a:miter lim="800000"/>
              <a:headEnd/>
              <a:tailEnd/>
            </a:ln>
          </p:spPr>
          <p:txBody>
            <a:bodyPr wrap="none" lIns="69056" tIns="34529" rIns="69056" bIns="34529">
              <a:spAutoFit/>
            </a:bodyPr>
            <a:lstStyle/>
            <a:p>
              <a:pPr eaLnBrk="0" hangingPunct="0">
                <a:defRPr/>
              </a:pPr>
              <a:r>
                <a:rPr lang="da-DK" sz="1350" dirty="0">
                  <a:solidFill>
                    <a:prstClr val="black"/>
                  </a:solidFill>
                  <a:latin typeface="Verdana"/>
                </a:rPr>
                <a:t>Akkumuleret</a:t>
              </a:r>
            </a:p>
            <a:p>
              <a:pPr eaLnBrk="0" hangingPunct="0">
                <a:defRPr/>
              </a:pPr>
              <a:r>
                <a:rPr lang="da-DK" sz="1350" dirty="0">
                  <a:solidFill>
                    <a:prstClr val="black"/>
                  </a:solidFill>
                  <a:latin typeface="Verdana"/>
                </a:rPr>
                <a:t>værdi af</a:t>
              </a:r>
            </a:p>
            <a:p>
              <a:pPr eaLnBrk="0" hangingPunct="0">
                <a:defRPr/>
              </a:pPr>
              <a:r>
                <a:rPr lang="da-DK" sz="1350" dirty="0">
                  <a:solidFill>
                    <a:prstClr val="black"/>
                  </a:solidFill>
                  <a:latin typeface="Verdana"/>
                </a:rPr>
                <a:t>information</a:t>
              </a:r>
            </a:p>
          </p:txBody>
        </p:sp>
        <p:sp>
          <p:nvSpPr>
            <p:cNvPr id="27" name="Rectangle 9"/>
            <p:cNvSpPr>
              <a:spLocks noChangeArrowheads="1"/>
            </p:cNvSpPr>
            <p:nvPr/>
          </p:nvSpPr>
          <p:spPr bwMode="auto">
            <a:xfrm>
              <a:off x="3591179" y="5105312"/>
              <a:ext cx="3882672" cy="262144"/>
            </a:xfrm>
            <a:prstGeom prst="rect">
              <a:avLst/>
            </a:prstGeom>
            <a:noFill/>
            <a:ln w="9525">
              <a:noFill/>
              <a:miter lim="800000"/>
              <a:headEnd/>
              <a:tailEnd/>
            </a:ln>
          </p:spPr>
          <p:txBody>
            <a:bodyPr wrap="none" lIns="69056" tIns="34529" rIns="69056" bIns="34529">
              <a:spAutoFit/>
            </a:bodyPr>
            <a:lstStyle/>
            <a:p>
              <a:pPr eaLnBrk="0" hangingPunct="0">
                <a:defRPr/>
              </a:pPr>
              <a:r>
                <a:rPr lang="da-DK" sz="1350">
                  <a:solidFill>
                    <a:prstClr val="black"/>
                  </a:solidFill>
                  <a:latin typeface="Verdana"/>
                </a:rPr>
                <a:t>Mængden af anvendt information</a:t>
              </a:r>
            </a:p>
          </p:txBody>
        </p:sp>
        <p:sp>
          <p:nvSpPr>
            <p:cNvPr id="28" name="Rectangle 10"/>
            <p:cNvSpPr>
              <a:spLocks noChangeArrowheads="1"/>
            </p:cNvSpPr>
            <p:nvPr/>
          </p:nvSpPr>
          <p:spPr bwMode="auto">
            <a:xfrm>
              <a:off x="6937897" y="4583399"/>
              <a:ext cx="555545" cy="262144"/>
            </a:xfrm>
            <a:prstGeom prst="rect">
              <a:avLst/>
            </a:prstGeom>
            <a:noFill/>
            <a:ln w="9525">
              <a:noFill/>
              <a:miter lim="800000"/>
              <a:headEnd/>
              <a:tailEnd/>
            </a:ln>
          </p:spPr>
          <p:txBody>
            <a:bodyPr wrap="none" lIns="69056" tIns="34529" rIns="69056" bIns="34529">
              <a:spAutoFit/>
            </a:bodyPr>
            <a:lstStyle/>
            <a:p>
              <a:pPr eaLnBrk="0" hangingPunct="0">
                <a:defRPr/>
              </a:pPr>
              <a:r>
                <a:rPr lang="da-DK" sz="1350">
                  <a:solidFill>
                    <a:prstClr val="black"/>
                  </a:solidFill>
                  <a:latin typeface="Verdana"/>
                </a:rPr>
                <a:t>Høj</a:t>
              </a:r>
            </a:p>
          </p:txBody>
        </p:sp>
        <p:sp>
          <p:nvSpPr>
            <p:cNvPr id="29" name="Rectangle 11"/>
            <p:cNvSpPr>
              <a:spLocks noChangeArrowheads="1"/>
            </p:cNvSpPr>
            <p:nvPr/>
          </p:nvSpPr>
          <p:spPr bwMode="auto">
            <a:xfrm>
              <a:off x="2443124" y="2273037"/>
              <a:ext cx="555545" cy="262144"/>
            </a:xfrm>
            <a:prstGeom prst="rect">
              <a:avLst/>
            </a:prstGeom>
            <a:noFill/>
            <a:ln w="9525">
              <a:noFill/>
              <a:miter lim="800000"/>
              <a:headEnd/>
              <a:tailEnd/>
            </a:ln>
          </p:spPr>
          <p:txBody>
            <a:bodyPr wrap="none" lIns="69056" tIns="34529" rIns="69056" bIns="34529">
              <a:spAutoFit/>
            </a:bodyPr>
            <a:lstStyle/>
            <a:p>
              <a:pPr eaLnBrk="0" hangingPunct="0">
                <a:defRPr/>
              </a:pPr>
              <a:r>
                <a:rPr lang="da-DK" sz="1350">
                  <a:solidFill>
                    <a:prstClr val="black"/>
                  </a:solidFill>
                  <a:latin typeface="Verdana"/>
                </a:rPr>
                <a:t>Høj</a:t>
              </a:r>
            </a:p>
          </p:txBody>
        </p:sp>
        <p:sp>
          <p:nvSpPr>
            <p:cNvPr id="30" name="Rectangle 12"/>
            <p:cNvSpPr>
              <a:spLocks noChangeArrowheads="1"/>
            </p:cNvSpPr>
            <p:nvPr/>
          </p:nvSpPr>
          <p:spPr bwMode="auto">
            <a:xfrm>
              <a:off x="3132871" y="4583399"/>
              <a:ext cx="564074" cy="262144"/>
            </a:xfrm>
            <a:prstGeom prst="rect">
              <a:avLst/>
            </a:prstGeom>
            <a:noFill/>
            <a:ln w="9525">
              <a:noFill/>
              <a:miter lim="800000"/>
              <a:headEnd/>
              <a:tailEnd/>
            </a:ln>
          </p:spPr>
          <p:txBody>
            <a:bodyPr wrap="none" lIns="69056" tIns="34529" rIns="69056" bIns="34529">
              <a:spAutoFit/>
            </a:bodyPr>
            <a:lstStyle/>
            <a:p>
              <a:pPr eaLnBrk="0" hangingPunct="0">
                <a:defRPr/>
              </a:pPr>
              <a:r>
                <a:rPr lang="da-DK" sz="1350">
                  <a:solidFill>
                    <a:prstClr val="black"/>
                  </a:solidFill>
                  <a:latin typeface="Verdana"/>
                </a:rPr>
                <a:t>Lav</a:t>
              </a:r>
            </a:p>
          </p:txBody>
        </p:sp>
        <p:sp>
          <p:nvSpPr>
            <p:cNvPr id="31" name="Rectangle 13"/>
            <p:cNvSpPr>
              <a:spLocks noChangeArrowheads="1"/>
            </p:cNvSpPr>
            <p:nvPr/>
          </p:nvSpPr>
          <p:spPr bwMode="auto">
            <a:xfrm>
              <a:off x="2490326" y="4171718"/>
              <a:ext cx="564074" cy="262144"/>
            </a:xfrm>
            <a:prstGeom prst="rect">
              <a:avLst/>
            </a:prstGeom>
            <a:noFill/>
            <a:ln w="9525">
              <a:noFill/>
              <a:miter lim="800000"/>
              <a:headEnd/>
              <a:tailEnd/>
            </a:ln>
          </p:spPr>
          <p:txBody>
            <a:bodyPr wrap="none" lIns="69056" tIns="34529" rIns="69056" bIns="34529">
              <a:spAutoFit/>
            </a:bodyPr>
            <a:lstStyle/>
            <a:p>
              <a:pPr eaLnBrk="0" hangingPunct="0">
                <a:defRPr/>
              </a:pPr>
              <a:r>
                <a:rPr lang="da-DK" sz="1350">
                  <a:solidFill>
                    <a:prstClr val="black"/>
                  </a:solidFill>
                  <a:latin typeface="Verdana"/>
                </a:rPr>
                <a:t>Lav</a:t>
              </a:r>
            </a:p>
          </p:txBody>
        </p:sp>
      </p:grpSp>
    </p:spTree>
    <p:extLst>
      <p:ext uri="{BB962C8B-B14F-4D97-AF65-F5344CB8AC3E}">
        <p14:creationId xmlns:p14="http://schemas.microsoft.com/office/powerpoint/2010/main" val="522786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6"/>
          <p:cNvSpPr>
            <a:spLocks noGrp="1" noChangeArrowheads="1"/>
          </p:cNvSpPr>
          <p:nvPr>
            <p:ph type="title"/>
          </p:nvPr>
        </p:nvSpPr>
        <p:spPr/>
        <p:txBody>
          <a:bodyPr/>
          <a:lstStyle/>
          <a:p>
            <a:pPr eaLnBrk="1" hangingPunct="1"/>
            <a:r>
              <a:rPr lang="da-DK" dirty="0"/>
              <a:t>2. dimension: Beslutningsfokus</a:t>
            </a:r>
            <a:endParaRPr lang="en-GB" dirty="0"/>
          </a:p>
        </p:txBody>
      </p:sp>
      <p:sp>
        <p:nvSpPr>
          <p:cNvPr id="37892" name="Rectangle 24"/>
          <p:cNvSpPr>
            <a:spLocks noChangeArrowheads="1"/>
          </p:cNvSpPr>
          <p:nvPr/>
        </p:nvSpPr>
        <p:spPr bwMode="auto">
          <a:xfrm>
            <a:off x="1485900" y="171450"/>
            <a:ext cx="5829300" cy="1028700"/>
          </a:xfrm>
          <a:prstGeom prst="rect">
            <a:avLst/>
          </a:prstGeom>
          <a:noFill/>
          <a:ln w="9525">
            <a:noFill/>
            <a:miter lim="800000"/>
            <a:headEnd/>
            <a:tailEnd/>
          </a:ln>
        </p:spPr>
        <p:txBody>
          <a:bodyPr lIns="69056" tIns="34529" rIns="69056" bIns="34529" anchor="ctr"/>
          <a:lstStyle/>
          <a:p>
            <a:pPr eaLnBrk="0" hangingPunct="0">
              <a:lnSpc>
                <a:spcPct val="75000"/>
              </a:lnSpc>
            </a:pPr>
            <a:endParaRPr lang="en-GB" b="1">
              <a:solidFill>
                <a:srgbClr val="FFFFFF"/>
              </a:solidFill>
              <a:latin typeface="Verdana" pitchFamily="34" charset="0"/>
            </a:endParaRPr>
          </a:p>
        </p:txBody>
      </p:sp>
      <p:grpSp>
        <p:nvGrpSpPr>
          <p:cNvPr id="2" name="Pladsholder til indhold 28"/>
          <p:cNvGrpSpPr>
            <a:grpSpLocks noGrp="1"/>
          </p:cNvGrpSpPr>
          <p:nvPr/>
        </p:nvGrpSpPr>
        <p:grpSpPr bwMode="auto">
          <a:xfrm>
            <a:off x="1709738" y="1220391"/>
            <a:ext cx="5723941" cy="3288316"/>
            <a:chOff x="533400" y="1828800"/>
            <a:chExt cx="6956893" cy="4264025"/>
          </a:xfrm>
        </p:grpSpPr>
        <p:sp>
          <p:nvSpPr>
            <p:cNvPr id="30" name="Freeform 2"/>
            <p:cNvSpPr>
              <a:spLocks/>
            </p:cNvSpPr>
            <p:nvPr/>
          </p:nvSpPr>
          <p:spPr bwMode="auto">
            <a:xfrm>
              <a:off x="790982" y="1828800"/>
              <a:ext cx="3525109" cy="1543484"/>
            </a:xfrm>
            <a:custGeom>
              <a:avLst/>
              <a:gdLst>
                <a:gd name="T0" fmla="*/ 0 w 2221"/>
                <a:gd name="T1" fmla="*/ 0 h 972"/>
                <a:gd name="T2" fmla="*/ 3524251 w 2221"/>
                <a:gd name="T3" fmla="*/ 800100 h 972"/>
                <a:gd name="T4" fmla="*/ 9525 w 2221"/>
                <a:gd name="T5" fmla="*/ 1530350 h 972"/>
                <a:gd name="T6" fmla="*/ 19050 w 2221"/>
                <a:gd name="T7" fmla="*/ 1541463 h 972"/>
                <a:gd name="T8" fmla="*/ 0 60000 65536"/>
                <a:gd name="T9" fmla="*/ 0 60000 65536"/>
                <a:gd name="T10" fmla="*/ 0 60000 65536"/>
                <a:gd name="T11" fmla="*/ 0 60000 65536"/>
                <a:gd name="T12" fmla="*/ 0 w 2221"/>
                <a:gd name="T13" fmla="*/ 0 h 972"/>
                <a:gd name="T14" fmla="*/ 2221 w 2221"/>
                <a:gd name="T15" fmla="*/ 972 h 972"/>
              </a:gdLst>
              <a:ahLst/>
              <a:cxnLst>
                <a:cxn ang="T8">
                  <a:pos x="T0" y="T1"/>
                </a:cxn>
                <a:cxn ang="T9">
                  <a:pos x="T2" y="T3"/>
                </a:cxn>
                <a:cxn ang="T10">
                  <a:pos x="T4" y="T5"/>
                </a:cxn>
                <a:cxn ang="T11">
                  <a:pos x="T6" y="T7"/>
                </a:cxn>
              </a:cxnLst>
              <a:rect l="T12" t="T13" r="T14" b="T15"/>
              <a:pathLst>
                <a:path w="2221" h="972">
                  <a:moveTo>
                    <a:pt x="0" y="0"/>
                  </a:moveTo>
                  <a:lnTo>
                    <a:pt x="2220" y="504"/>
                  </a:lnTo>
                  <a:lnTo>
                    <a:pt x="6" y="964"/>
                  </a:lnTo>
                  <a:lnTo>
                    <a:pt x="12" y="971"/>
                  </a:lnTo>
                </a:path>
              </a:pathLst>
            </a:custGeom>
            <a:noFill/>
            <a:ln w="12700" cap="rnd">
              <a:solidFill>
                <a:srgbClr val="777777"/>
              </a:solidFill>
              <a:round/>
              <a:headEnd type="none" w="sm" len="sm"/>
              <a:tailEnd type="none" w="sm" len="sm"/>
            </a:ln>
          </p:spPr>
          <p:txBody>
            <a:bodyPr/>
            <a:lstStyle/>
            <a:p>
              <a:pPr>
                <a:defRPr/>
              </a:pPr>
              <a:endParaRPr lang="da-DK" sz="1050">
                <a:solidFill>
                  <a:prstClr val="black"/>
                </a:solidFill>
                <a:latin typeface="Verdana"/>
              </a:endParaRPr>
            </a:p>
          </p:txBody>
        </p:sp>
        <p:sp>
          <p:nvSpPr>
            <p:cNvPr id="31" name="Oval 3"/>
            <p:cNvSpPr>
              <a:spLocks noChangeArrowheads="1"/>
            </p:cNvSpPr>
            <p:nvPr/>
          </p:nvSpPr>
          <p:spPr bwMode="auto">
            <a:xfrm>
              <a:off x="4259655" y="2471919"/>
              <a:ext cx="319806" cy="320064"/>
            </a:xfrm>
            <a:prstGeom prst="ellipse">
              <a:avLst/>
            </a:prstGeom>
            <a:solidFill>
              <a:srgbClr val="FF9900"/>
            </a:solidFill>
            <a:ln w="12700">
              <a:solidFill>
                <a:srgbClr val="777777"/>
              </a:solidFill>
              <a:round/>
              <a:headEnd/>
              <a:tailEnd/>
            </a:ln>
          </p:spPr>
          <p:txBody>
            <a:bodyPr wrap="none" anchor="ctr"/>
            <a:lstStyle/>
            <a:p>
              <a:pPr>
                <a:defRPr/>
              </a:pPr>
              <a:endParaRPr lang="da-DK" sz="1050">
                <a:solidFill>
                  <a:prstClr val="black"/>
                </a:solidFill>
                <a:latin typeface="Verdana"/>
              </a:endParaRPr>
            </a:p>
          </p:txBody>
        </p:sp>
        <p:grpSp>
          <p:nvGrpSpPr>
            <p:cNvPr id="3" name="Group 4"/>
            <p:cNvGrpSpPr>
              <a:grpSpLocks/>
            </p:cNvGrpSpPr>
            <p:nvPr/>
          </p:nvGrpSpPr>
          <p:grpSpPr bwMode="auto">
            <a:xfrm>
              <a:off x="809625" y="4270375"/>
              <a:ext cx="3770315" cy="1822450"/>
              <a:chOff x="1275" y="2511"/>
              <a:chExt cx="2375" cy="1148"/>
            </a:xfrm>
          </p:grpSpPr>
          <p:sp>
            <p:nvSpPr>
              <p:cNvPr id="46" name="Freeform 5"/>
              <p:cNvSpPr>
                <a:spLocks/>
              </p:cNvSpPr>
              <p:nvPr/>
            </p:nvSpPr>
            <p:spPr bwMode="auto">
              <a:xfrm>
                <a:off x="1275" y="2603"/>
                <a:ext cx="2221" cy="972"/>
              </a:xfrm>
              <a:custGeom>
                <a:avLst/>
                <a:gdLst>
                  <a:gd name="T0" fmla="*/ 0 w 2221"/>
                  <a:gd name="T1" fmla="*/ 0 h 972"/>
                  <a:gd name="T2" fmla="*/ 2220 w 2221"/>
                  <a:gd name="T3" fmla="*/ 504 h 972"/>
                  <a:gd name="T4" fmla="*/ 6 w 2221"/>
                  <a:gd name="T5" fmla="*/ 964 h 972"/>
                  <a:gd name="T6" fmla="*/ 13 w 2221"/>
                  <a:gd name="T7" fmla="*/ 971 h 972"/>
                  <a:gd name="T8" fmla="*/ 0 60000 65536"/>
                  <a:gd name="T9" fmla="*/ 0 60000 65536"/>
                  <a:gd name="T10" fmla="*/ 0 60000 65536"/>
                  <a:gd name="T11" fmla="*/ 0 60000 65536"/>
                  <a:gd name="T12" fmla="*/ 0 w 2221"/>
                  <a:gd name="T13" fmla="*/ 0 h 972"/>
                  <a:gd name="T14" fmla="*/ 2221 w 2221"/>
                  <a:gd name="T15" fmla="*/ 972 h 972"/>
                </a:gdLst>
                <a:ahLst/>
                <a:cxnLst>
                  <a:cxn ang="T8">
                    <a:pos x="T0" y="T1"/>
                  </a:cxn>
                  <a:cxn ang="T9">
                    <a:pos x="T2" y="T3"/>
                  </a:cxn>
                  <a:cxn ang="T10">
                    <a:pos x="T4" y="T5"/>
                  </a:cxn>
                  <a:cxn ang="T11">
                    <a:pos x="T6" y="T7"/>
                  </a:cxn>
                </a:cxnLst>
                <a:rect l="T12" t="T13" r="T14" b="T15"/>
                <a:pathLst>
                  <a:path w="2221" h="972">
                    <a:moveTo>
                      <a:pt x="0" y="0"/>
                    </a:moveTo>
                    <a:lnTo>
                      <a:pt x="2220" y="504"/>
                    </a:lnTo>
                    <a:lnTo>
                      <a:pt x="6" y="964"/>
                    </a:lnTo>
                    <a:lnTo>
                      <a:pt x="13" y="971"/>
                    </a:lnTo>
                  </a:path>
                </a:pathLst>
              </a:custGeom>
              <a:noFill/>
              <a:ln w="12700" cap="rnd">
                <a:solidFill>
                  <a:srgbClr val="777777"/>
                </a:solidFill>
                <a:round/>
                <a:headEnd type="none" w="sm" len="sm"/>
                <a:tailEnd type="none" w="sm" len="sm"/>
              </a:ln>
            </p:spPr>
            <p:txBody>
              <a:bodyPr/>
              <a:lstStyle/>
              <a:p>
                <a:pPr>
                  <a:defRPr/>
                </a:pPr>
                <a:endParaRPr lang="da-DK" sz="1050">
                  <a:solidFill>
                    <a:prstClr val="black"/>
                  </a:solidFill>
                  <a:latin typeface="Verdana"/>
                </a:endParaRPr>
              </a:p>
            </p:txBody>
          </p:sp>
          <p:sp>
            <p:nvSpPr>
              <p:cNvPr id="47" name="Freeform 6"/>
              <p:cNvSpPr>
                <a:spLocks/>
              </p:cNvSpPr>
              <p:nvPr/>
            </p:nvSpPr>
            <p:spPr bwMode="auto">
              <a:xfrm>
                <a:off x="1281" y="2603"/>
                <a:ext cx="2242" cy="953"/>
              </a:xfrm>
              <a:custGeom>
                <a:avLst/>
                <a:gdLst>
                  <a:gd name="T0" fmla="*/ 0 w 2246"/>
                  <a:gd name="T1" fmla="*/ 0 h 953"/>
                  <a:gd name="T2" fmla="*/ 2245 w 2246"/>
                  <a:gd name="T3" fmla="*/ 0 h 953"/>
                  <a:gd name="T4" fmla="*/ 7 w 2246"/>
                  <a:gd name="T5" fmla="*/ 952 h 953"/>
                  <a:gd name="T6" fmla="*/ 0 60000 65536"/>
                  <a:gd name="T7" fmla="*/ 0 60000 65536"/>
                  <a:gd name="T8" fmla="*/ 0 60000 65536"/>
                  <a:gd name="T9" fmla="*/ 0 w 2246"/>
                  <a:gd name="T10" fmla="*/ 0 h 953"/>
                  <a:gd name="T11" fmla="*/ 2246 w 2246"/>
                  <a:gd name="T12" fmla="*/ 953 h 953"/>
                </a:gdLst>
                <a:ahLst/>
                <a:cxnLst>
                  <a:cxn ang="T6">
                    <a:pos x="T0" y="T1"/>
                  </a:cxn>
                  <a:cxn ang="T7">
                    <a:pos x="T2" y="T3"/>
                  </a:cxn>
                  <a:cxn ang="T8">
                    <a:pos x="T4" y="T5"/>
                  </a:cxn>
                </a:cxnLst>
                <a:rect l="T9" t="T10" r="T11" b="T12"/>
                <a:pathLst>
                  <a:path w="2246" h="953">
                    <a:moveTo>
                      <a:pt x="0" y="0"/>
                    </a:moveTo>
                    <a:lnTo>
                      <a:pt x="2245" y="0"/>
                    </a:lnTo>
                    <a:lnTo>
                      <a:pt x="7" y="952"/>
                    </a:lnTo>
                  </a:path>
                </a:pathLst>
              </a:custGeom>
              <a:noFill/>
              <a:ln w="12700" cap="rnd">
                <a:solidFill>
                  <a:srgbClr val="777777"/>
                </a:solidFill>
                <a:round/>
                <a:headEnd type="none" w="sm" len="sm"/>
                <a:tailEnd type="none" w="sm" len="sm"/>
              </a:ln>
            </p:spPr>
            <p:txBody>
              <a:bodyPr/>
              <a:lstStyle/>
              <a:p>
                <a:pPr>
                  <a:defRPr/>
                </a:pPr>
                <a:endParaRPr lang="da-DK" sz="1050">
                  <a:solidFill>
                    <a:prstClr val="black"/>
                  </a:solidFill>
                  <a:latin typeface="Verdana"/>
                </a:endParaRPr>
              </a:p>
            </p:txBody>
          </p:sp>
          <p:sp>
            <p:nvSpPr>
              <p:cNvPr id="48" name="Freeform 7"/>
              <p:cNvSpPr>
                <a:spLocks/>
              </p:cNvSpPr>
              <p:nvPr/>
            </p:nvSpPr>
            <p:spPr bwMode="auto">
              <a:xfrm>
                <a:off x="1287" y="2610"/>
                <a:ext cx="2246" cy="953"/>
              </a:xfrm>
              <a:custGeom>
                <a:avLst/>
                <a:gdLst>
                  <a:gd name="T0" fmla="*/ 0 w 2246"/>
                  <a:gd name="T1" fmla="*/ 952 h 953"/>
                  <a:gd name="T2" fmla="*/ 2245 w 2246"/>
                  <a:gd name="T3" fmla="*/ 952 h 953"/>
                  <a:gd name="T4" fmla="*/ 6 w 2246"/>
                  <a:gd name="T5" fmla="*/ 0 h 953"/>
                  <a:gd name="T6" fmla="*/ 0 60000 65536"/>
                  <a:gd name="T7" fmla="*/ 0 60000 65536"/>
                  <a:gd name="T8" fmla="*/ 0 60000 65536"/>
                  <a:gd name="T9" fmla="*/ 0 w 2246"/>
                  <a:gd name="T10" fmla="*/ 0 h 953"/>
                  <a:gd name="T11" fmla="*/ 2246 w 2246"/>
                  <a:gd name="T12" fmla="*/ 953 h 953"/>
                </a:gdLst>
                <a:ahLst/>
                <a:cxnLst>
                  <a:cxn ang="T6">
                    <a:pos x="T0" y="T1"/>
                  </a:cxn>
                  <a:cxn ang="T7">
                    <a:pos x="T2" y="T3"/>
                  </a:cxn>
                  <a:cxn ang="T8">
                    <a:pos x="T4" y="T5"/>
                  </a:cxn>
                </a:cxnLst>
                <a:rect l="T9" t="T10" r="T11" b="T12"/>
                <a:pathLst>
                  <a:path w="2246" h="953">
                    <a:moveTo>
                      <a:pt x="0" y="952"/>
                    </a:moveTo>
                    <a:lnTo>
                      <a:pt x="2245" y="952"/>
                    </a:lnTo>
                    <a:lnTo>
                      <a:pt x="6" y="0"/>
                    </a:lnTo>
                  </a:path>
                </a:pathLst>
              </a:custGeom>
              <a:noFill/>
              <a:ln w="12700" cap="rnd">
                <a:solidFill>
                  <a:srgbClr val="777777"/>
                </a:solidFill>
                <a:round/>
                <a:headEnd type="none" w="sm" len="sm"/>
                <a:tailEnd type="none" w="sm" len="sm"/>
              </a:ln>
            </p:spPr>
            <p:txBody>
              <a:bodyPr/>
              <a:lstStyle/>
              <a:p>
                <a:pPr>
                  <a:defRPr/>
                </a:pPr>
                <a:endParaRPr lang="da-DK" sz="1050">
                  <a:solidFill>
                    <a:prstClr val="black"/>
                  </a:solidFill>
                  <a:latin typeface="Verdana"/>
                </a:endParaRPr>
              </a:p>
            </p:txBody>
          </p:sp>
          <p:sp>
            <p:nvSpPr>
              <p:cNvPr id="49" name="Oval 8"/>
              <p:cNvSpPr>
                <a:spLocks noChangeArrowheads="1"/>
              </p:cNvSpPr>
              <p:nvPr/>
            </p:nvSpPr>
            <p:spPr bwMode="auto">
              <a:xfrm>
                <a:off x="3446" y="2511"/>
                <a:ext cx="202" cy="203"/>
              </a:xfrm>
              <a:prstGeom prst="ellipse">
                <a:avLst/>
              </a:prstGeom>
              <a:solidFill>
                <a:srgbClr val="FF9900"/>
              </a:solidFill>
              <a:ln w="12700">
                <a:solidFill>
                  <a:srgbClr val="777777"/>
                </a:solidFill>
                <a:round/>
                <a:headEnd/>
                <a:tailEnd/>
              </a:ln>
            </p:spPr>
            <p:txBody>
              <a:bodyPr wrap="none" anchor="ctr"/>
              <a:lstStyle/>
              <a:p>
                <a:pPr>
                  <a:defRPr/>
                </a:pPr>
                <a:endParaRPr lang="da-DK" sz="1050">
                  <a:solidFill>
                    <a:prstClr val="black"/>
                  </a:solidFill>
                  <a:latin typeface="Verdana"/>
                </a:endParaRPr>
              </a:p>
            </p:txBody>
          </p:sp>
          <p:sp>
            <p:nvSpPr>
              <p:cNvPr id="50" name="Oval 9"/>
              <p:cNvSpPr>
                <a:spLocks noChangeArrowheads="1"/>
              </p:cNvSpPr>
              <p:nvPr/>
            </p:nvSpPr>
            <p:spPr bwMode="auto">
              <a:xfrm>
                <a:off x="3446" y="3011"/>
                <a:ext cx="202" cy="203"/>
              </a:xfrm>
              <a:prstGeom prst="ellipse">
                <a:avLst/>
              </a:prstGeom>
              <a:solidFill>
                <a:srgbClr val="FF9900"/>
              </a:solidFill>
              <a:ln w="12700">
                <a:solidFill>
                  <a:srgbClr val="777777"/>
                </a:solidFill>
                <a:round/>
                <a:headEnd/>
                <a:tailEnd/>
              </a:ln>
            </p:spPr>
            <p:txBody>
              <a:bodyPr wrap="none" anchor="ctr"/>
              <a:lstStyle/>
              <a:p>
                <a:pPr>
                  <a:defRPr/>
                </a:pPr>
                <a:endParaRPr lang="da-DK" sz="1050">
                  <a:solidFill>
                    <a:prstClr val="black"/>
                  </a:solidFill>
                  <a:latin typeface="Verdana"/>
                </a:endParaRPr>
              </a:p>
            </p:txBody>
          </p:sp>
          <p:sp>
            <p:nvSpPr>
              <p:cNvPr id="51" name="Oval 10"/>
              <p:cNvSpPr>
                <a:spLocks noChangeArrowheads="1"/>
              </p:cNvSpPr>
              <p:nvPr/>
            </p:nvSpPr>
            <p:spPr bwMode="auto">
              <a:xfrm>
                <a:off x="3446" y="3456"/>
                <a:ext cx="202" cy="203"/>
              </a:xfrm>
              <a:prstGeom prst="ellipse">
                <a:avLst/>
              </a:prstGeom>
              <a:solidFill>
                <a:srgbClr val="FF9900"/>
              </a:solidFill>
              <a:ln w="12700">
                <a:solidFill>
                  <a:srgbClr val="777777"/>
                </a:solidFill>
                <a:round/>
                <a:headEnd/>
                <a:tailEnd/>
              </a:ln>
            </p:spPr>
            <p:txBody>
              <a:bodyPr wrap="none" anchor="ctr"/>
              <a:lstStyle/>
              <a:p>
                <a:pPr>
                  <a:defRPr/>
                </a:pPr>
                <a:endParaRPr lang="da-DK" sz="1050">
                  <a:solidFill>
                    <a:prstClr val="black"/>
                  </a:solidFill>
                  <a:latin typeface="Verdana"/>
                </a:endParaRPr>
              </a:p>
            </p:txBody>
          </p:sp>
        </p:grpSp>
        <p:sp>
          <p:nvSpPr>
            <p:cNvPr id="33" name="Oval 11"/>
            <p:cNvSpPr>
              <a:spLocks noChangeArrowheads="1"/>
            </p:cNvSpPr>
            <p:nvPr/>
          </p:nvSpPr>
          <p:spPr bwMode="auto">
            <a:xfrm>
              <a:off x="533400" y="1837774"/>
              <a:ext cx="549894" cy="1516563"/>
            </a:xfrm>
            <a:prstGeom prst="ellipse">
              <a:avLst/>
            </a:prstGeom>
            <a:solidFill>
              <a:srgbClr val="FF9900"/>
            </a:solidFill>
            <a:ln w="12700">
              <a:solidFill>
                <a:srgbClr val="FF9900"/>
              </a:solidFill>
              <a:round/>
              <a:headEnd/>
              <a:tailEnd/>
            </a:ln>
          </p:spPr>
          <p:txBody>
            <a:bodyPr wrap="none" anchor="ctr"/>
            <a:lstStyle/>
            <a:p>
              <a:pPr>
                <a:defRPr/>
              </a:pPr>
              <a:endParaRPr lang="da-DK" sz="1050">
                <a:solidFill>
                  <a:prstClr val="black"/>
                </a:solidFill>
                <a:latin typeface="Verdana"/>
              </a:endParaRPr>
            </a:p>
          </p:txBody>
        </p:sp>
        <p:sp>
          <p:nvSpPr>
            <p:cNvPr id="34" name="Rectangle 12"/>
            <p:cNvSpPr>
              <a:spLocks noChangeArrowheads="1"/>
            </p:cNvSpPr>
            <p:nvPr/>
          </p:nvSpPr>
          <p:spPr bwMode="auto">
            <a:xfrm>
              <a:off x="637590" y="1999301"/>
              <a:ext cx="344847" cy="359816"/>
            </a:xfrm>
            <a:prstGeom prst="rect">
              <a:avLst/>
            </a:prstGeom>
            <a:solidFill>
              <a:srgbClr val="FF9900"/>
            </a:solidFill>
            <a:ln w="9525">
              <a:solidFill>
                <a:srgbClr val="FF9900"/>
              </a:solidFill>
              <a:miter lim="800000"/>
              <a:headEnd/>
              <a:tailEnd/>
            </a:ln>
          </p:spPr>
          <p:txBody>
            <a:bodyPr wrap="none" lIns="69056" tIns="34529" rIns="69056" bIns="34529">
              <a:spAutoFit/>
            </a:bodyPr>
            <a:lstStyle/>
            <a:p>
              <a:pPr eaLnBrk="0" hangingPunct="0">
                <a:defRPr/>
              </a:pPr>
              <a:r>
                <a:rPr lang="en-US" sz="1350" b="1">
                  <a:solidFill>
                    <a:srgbClr val="000000"/>
                  </a:solidFill>
                  <a:latin typeface="Verdana"/>
                </a:rPr>
                <a:t>D</a:t>
              </a:r>
            </a:p>
          </p:txBody>
        </p:sp>
        <p:sp>
          <p:nvSpPr>
            <p:cNvPr id="35" name="Rectangle 13"/>
            <p:cNvSpPr>
              <a:spLocks noChangeArrowheads="1"/>
            </p:cNvSpPr>
            <p:nvPr/>
          </p:nvSpPr>
          <p:spPr bwMode="auto">
            <a:xfrm>
              <a:off x="637590" y="2283470"/>
              <a:ext cx="333158" cy="359816"/>
            </a:xfrm>
            <a:prstGeom prst="rect">
              <a:avLst/>
            </a:prstGeom>
            <a:solidFill>
              <a:srgbClr val="FF9900"/>
            </a:solidFill>
            <a:ln w="9525">
              <a:solidFill>
                <a:srgbClr val="FF9900"/>
              </a:solidFill>
              <a:miter lim="800000"/>
              <a:headEnd/>
              <a:tailEnd/>
            </a:ln>
          </p:spPr>
          <p:txBody>
            <a:bodyPr wrap="none" lIns="69056" tIns="34529" rIns="69056" bIns="34529">
              <a:spAutoFit/>
            </a:bodyPr>
            <a:lstStyle/>
            <a:p>
              <a:pPr eaLnBrk="0" hangingPunct="0">
                <a:defRPr/>
              </a:pPr>
              <a:r>
                <a:rPr lang="en-US" sz="1350" b="1">
                  <a:solidFill>
                    <a:srgbClr val="000000"/>
                  </a:solidFill>
                  <a:latin typeface="Verdana"/>
                </a:rPr>
                <a:t>A</a:t>
              </a:r>
            </a:p>
          </p:txBody>
        </p:sp>
        <p:sp>
          <p:nvSpPr>
            <p:cNvPr id="36" name="Rectangle 14"/>
            <p:cNvSpPr>
              <a:spLocks noChangeArrowheads="1"/>
            </p:cNvSpPr>
            <p:nvPr/>
          </p:nvSpPr>
          <p:spPr bwMode="auto">
            <a:xfrm>
              <a:off x="649167" y="2569134"/>
              <a:ext cx="313675" cy="359816"/>
            </a:xfrm>
            <a:prstGeom prst="rect">
              <a:avLst/>
            </a:prstGeom>
            <a:solidFill>
              <a:srgbClr val="FF9900"/>
            </a:solidFill>
            <a:ln w="9525">
              <a:solidFill>
                <a:srgbClr val="FF9900"/>
              </a:solidFill>
              <a:miter lim="800000"/>
              <a:headEnd/>
              <a:tailEnd/>
            </a:ln>
          </p:spPr>
          <p:txBody>
            <a:bodyPr wrap="none" lIns="69056" tIns="34529" rIns="69056" bIns="34529">
              <a:spAutoFit/>
            </a:bodyPr>
            <a:lstStyle/>
            <a:p>
              <a:pPr eaLnBrk="0" hangingPunct="0">
                <a:defRPr/>
              </a:pPr>
              <a:r>
                <a:rPr lang="en-US" sz="1350" b="1">
                  <a:solidFill>
                    <a:srgbClr val="000000"/>
                  </a:solidFill>
                  <a:latin typeface="Verdana"/>
                </a:rPr>
                <a:t>T</a:t>
              </a:r>
            </a:p>
          </p:txBody>
        </p:sp>
        <p:sp>
          <p:nvSpPr>
            <p:cNvPr id="37" name="Rectangle 15"/>
            <p:cNvSpPr>
              <a:spLocks noChangeArrowheads="1"/>
            </p:cNvSpPr>
            <p:nvPr/>
          </p:nvSpPr>
          <p:spPr bwMode="auto">
            <a:xfrm>
              <a:off x="637590" y="2851807"/>
              <a:ext cx="333158" cy="359816"/>
            </a:xfrm>
            <a:prstGeom prst="rect">
              <a:avLst/>
            </a:prstGeom>
            <a:solidFill>
              <a:srgbClr val="FF9900"/>
            </a:solidFill>
            <a:ln w="9525">
              <a:solidFill>
                <a:srgbClr val="FF9900"/>
              </a:solidFill>
              <a:miter lim="800000"/>
              <a:headEnd/>
              <a:tailEnd/>
            </a:ln>
          </p:spPr>
          <p:txBody>
            <a:bodyPr wrap="none" lIns="69056" tIns="34529" rIns="69056" bIns="34529">
              <a:spAutoFit/>
            </a:bodyPr>
            <a:lstStyle/>
            <a:p>
              <a:pPr eaLnBrk="0" hangingPunct="0">
                <a:defRPr/>
              </a:pPr>
              <a:r>
                <a:rPr lang="en-US" sz="1350" b="1">
                  <a:solidFill>
                    <a:srgbClr val="000000"/>
                  </a:solidFill>
                  <a:latin typeface="Verdana"/>
                </a:rPr>
                <a:t>A</a:t>
              </a:r>
            </a:p>
          </p:txBody>
        </p:sp>
        <p:grpSp>
          <p:nvGrpSpPr>
            <p:cNvPr id="4" name="Group 16"/>
            <p:cNvGrpSpPr>
              <a:grpSpLocks/>
            </p:cNvGrpSpPr>
            <p:nvPr/>
          </p:nvGrpSpPr>
          <p:grpSpPr bwMode="auto">
            <a:xfrm>
              <a:off x="533400" y="4429124"/>
              <a:ext cx="549275" cy="1511300"/>
              <a:chOff x="1101" y="2611"/>
              <a:chExt cx="346" cy="952"/>
            </a:xfrm>
          </p:grpSpPr>
          <p:sp>
            <p:nvSpPr>
              <p:cNvPr id="41" name="Oval 17"/>
              <p:cNvSpPr>
                <a:spLocks noChangeArrowheads="1"/>
              </p:cNvSpPr>
              <p:nvPr/>
            </p:nvSpPr>
            <p:spPr bwMode="auto">
              <a:xfrm>
                <a:off x="1101" y="2611"/>
                <a:ext cx="346" cy="952"/>
              </a:xfrm>
              <a:prstGeom prst="ellipse">
                <a:avLst/>
              </a:prstGeom>
              <a:solidFill>
                <a:srgbClr val="FF9900"/>
              </a:solidFill>
              <a:ln w="12700">
                <a:solidFill>
                  <a:srgbClr val="FF9900"/>
                </a:solidFill>
                <a:round/>
                <a:headEnd/>
                <a:tailEnd/>
              </a:ln>
            </p:spPr>
            <p:txBody>
              <a:bodyPr wrap="none" anchor="ctr"/>
              <a:lstStyle/>
              <a:p>
                <a:pPr>
                  <a:defRPr/>
                </a:pPr>
                <a:endParaRPr lang="da-DK" sz="1050">
                  <a:solidFill>
                    <a:prstClr val="black"/>
                  </a:solidFill>
                  <a:latin typeface="Verdana"/>
                </a:endParaRPr>
              </a:p>
            </p:txBody>
          </p:sp>
          <p:sp>
            <p:nvSpPr>
              <p:cNvPr id="42" name="Rectangle 18"/>
              <p:cNvSpPr>
                <a:spLocks noChangeArrowheads="1"/>
              </p:cNvSpPr>
              <p:nvPr/>
            </p:nvSpPr>
            <p:spPr bwMode="auto">
              <a:xfrm>
                <a:off x="1167" y="2712"/>
                <a:ext cx="217" cy="227"/>
              </a:xfrm>
              <a:prstGeom prst="rect">
                <a:avLst/>
              </a:prstGeom>
              <a:solidFill>
                <a:srgbClr val="FF9900"/>
              </a:solidFill>
              <a:ln w="9525">
                <a:solidFill>
                  <a:srgbClr val="FF9900"/>
                </a:solidFill>
                <a:miter lim="800000"/>
                <a:headEnd/>
                <a:tailEnd/>
              </a:ln>
            </p:spPr>
            <p:txBody>
              <a:bodyPr wrap="none" lIns="69056" tIns="34529" rIns="69056" bIns="34529">
                <a:spAutoFit/>
              </a:bodyPr>
              <a:lstStyle/>
              <a:p>
                <a:pPr eaLnBrk="0" hangingPunct="0">
                  <a:defRPr/>
                </a:pPr>
                <a:r>
                  <a:rPr lang="en-US" sz="1350" b="1">
                    <a:solidFill>
                      <a:srgbClr val="000000"/>
                    </a:solidFill>
                    <a:latin typeface="Verdana"/>
                  </a:rPr>
                  <a:t>D</a:t>
                </a:r>
              </a:p>
            </p:txBody>
          </p:sp>
          <p:sp>
            <p:nvSpPr>
              <p:cNvPr id="43" name="Rectangle 19"/>
              <p:cNvSpPr>
                <a:spLocks noChangeArrowheads="1"/>
              </p:cNvSpPr>
              <p:nvPr/>
            </p:nvSpPr>
            <p:spPr bwMode="auto">
              <a:xfrm>
                <a:off x="1167" y="2890"/>
                <a:ext cx="210" cy="227"/>
              </a:xfrm>
              <a:prstGeom prst="rect">
                <a:avLst/>
              </a:prstGeom>
              <a:solidFill>
                <a:srgbClr val="FF9900"/>
              </a:solidFill>
              <a:ln w="9525">
                <a:solidFill>
                  <a:srgbClr val="FF9900"/>
                </a:solidFill>
                <a:miter lim="800000"/>
                <a:headEnd/>
                <a:tailEnd/>
              </a:ln>
            </p:spPr>
            <p:txBody>
              <a:bodyPr wrap="none" lIns="69056" tIns="34529" rIns="69056" bIns="34529">
                <a:spAutoFit/>
              </a:bodyPr>
              <a:lstStyle/>
              <a:p>
                <a:pPr eaLnBrk="0" hangingPunct="0">
                  <a:defRPr/>
                </a:pPr>
                <a:r>
                  <a:rPr lang="en-US" sz="1350" b="1">
                    <a:solidFill>
                      <a:srgbClr val="000000"/>
                    </a:solidFill>
                    <a:latin typeface="Verdana"/>
                  </a:rPr>
                  <a:t>A</a:t>
                </a:r>
              </a:p>
            </p:txBody>
          </p:sp>
          <p:sp>
            <p:nvSpPr>
              <p:cNvPr id="44" name="Rectangle 20"/>
              <p:cNvSpPr>
                <a:spLocks noChangeArrowheads="1"/>
              </p:cNvSpPr>
              <p:nvPr/>
            </p:nvSpPr>
            <p:spPr bwMode="auto">
              <a:xfrm>
                <a:off x="1167" y="3070"/>
                <a:ext cx="198" cy="227"/>
              </a:xfrm>
              <a:prstGeom prst="rect">
                <a:avLst/>
              </a:prstGeom>
              <a:solidFill>
                <a:srgbClr val="FF9900"/>
              </a:solidFill>
              <a:ln w="9525">
                <a:solidFill>
                  <a:srgbClr val="FF9900"/>
                </a:solidFill>
                <a:miter lim="800000"/>
                <a:headEnd/>
                <a:tailEnd/>
              </a:ln>
            </p:spPr>
            <p:txBody>
              <a:bodyPr wrap="none" lIns="69056" tIns="34529" rIns="69056" bIns="34529">
                <a:spAutoFit/>
              </a:bodyPr>
              <a:lstStyle/>
              <a:p>
                <a:pPr eaLnBrk="0" hangingPunct="0">
                  <a:defRPr/>
                </a:pPr>
                <a:r>
                  <a:rPr lang="en-US" sz="1350" b="1">
                    <a:solidFill>
                      <a:srgbClr val="000000"/>
                    </a:solidFill>
                    <a:latin typeface="Verdana"/>
                  </a:rPr>
                  <a:t>T</a:t>
                </a:r>
              </a:p>
            </p:txBody>
          </p:sp>
          <p:sp>
            <p:nvSpPr>
              <p:cNvPr id="45" name="Rectangle 21"/>
              <p:cNvSpPr>
                <a:spLocks noChangeArrowheads="1"/>
              </p:cNvSpPr>
              <p:nvPr/>
            </p:nvSpPr>
            <p:spPr bwMode="auto">
              <a:xfrm>
                <a:off x="1167" y="3249"/>
                <a:ext cx="210" cy="227"/>
              </a:xfrm>
              <a:prstGeom prst="rect">
                <a:avLst/>
              </a:prstGeom>
              <a:solidFill>
                <a:srgbClr val="FF9900"/>
              </a:solidFill>
              <a:ln w="9525">
                <a:solidFill>
                  <a:srgbClr val="FF9900"/>
                </a:solidFill>
                <a:miter lim="800000"/>
                <a:headEnd/>
                <a:tailEnd/>
              </a:ln>
            </p:spPr>
            <p:txBody>
              <a:bodyPr wrap="none" lIns="69056" tIns="34529" rIns="69056" bIns="34529">
                <a:spAutoFit/>
              </a:bodyPr>
              <a:lstStyle/>
              <a:p>
                <a:pPr eaLnBrk="0" hangingPunct="0">
                  <a:defRPr/>
                </a:pPr>
                <a:r>
                  <a:rPr lang="en-US" sz="1350" b="1">
                    <a:solidFill>
                      <a:srgbClr val="000000"/>
                    </a:solidFill>
                    <a:latin typeface="Verdana"/>
                  </a:rPr>
                  <a:t>A</a:t>
                </a:r>
              </a:p>
            </p:txBody>
          </p:sp>
        </p:grpSp>
        <p:sp>
          <p:nvSpPr>
            <p:cNvPr id="39" name="Rectangle 22"/>
            <p:cNvSpPr>
              <a:spLocks noChangeArrowheads="1"/>
            </p:cNvSpPr>
            <p:nvPr/>
          </p:nvSpPr>
          <p:spPr bwMode="auto">
            <a:xfrm>
              <a:off x="5307347" y="4747464"/>
              <a:ext cx="2182946" cy="988399"/>
            </a:xfrm>
            <a:prstGeom prst="rect">
              <a:avLst/>
            </a:prstGeom>
            <a:noFill/>
            <a:ln w="9525">
              <a:noFill/>
              <a:miter lim="800000"/>
              <a:headEnd/>
              <a:tailEnd/>
            </a:ln>
          </p:spPr>
          <p:txBody>
            <a:bodyPr wrap="none" lIns="69056" tIns="34529" rIns="69056" bIns="34529">
              <a:spAutoFit/>
            </a:bodyPr>
            <a:lstStyle/>
            <a:p>
              <a:pPr eaLnBrk="0" hangingPunct="0">
                <a:defRPr/>
              </a:pPr>
              <a:r>
                <a:rPr lang="da-DK" sz="1350" dirty="0">
                  <a:solidFill>
                    <a:prstClr val="black"/>
                  </a:solidFill>
                  <a:latin typeface="Verdana"/>
                </a:rPr>
                <a:t>MULTI-FOKUSERET</a:t>
              </a:r>
            </a:p>
            <a:p>
              <a:pPr eaLnBrk="0" hangingPunct="0">
                <a:defRPr/>
              </a:pPr>
              <a:r>
                <a:rPr lang="da-DK" sz="1050" i="1" dirty="0">
                  <a:solidFill>
                    <a:prstClr val="black"/>
                  </a:solidFill>
                  <a:latin typeface="Verdana"/>
                </a:rPr>
                <a:t>Beslutninger tilpasses </a:t>
              </a:r>
            </a:p>
            <a:p>
              <a:pPr eaLnBrk="0" hangingPunct="0">
                <a:defRPr/>
              </a:pPr>
              <a:r>
                <a:rPr lang="da-DK" sz="1050" i="1" dirty="0">
                  <a:solidFill>
                    <a:prstClr val="black"/>
                  </a:solidFill>
                  <a:latin typeface="Verdana"/>
                </a:rPr>
                <a:t>løbende til </a:t>
              </a:r>
            </a:p>
            <a:p>
              <a:pPr eaLnBrk="0" hangingPunct="0">
                <a:defRPr/>
              </a:pPr>
              <a:r>
                <a:rPr lang="da-DK" sz="1050" i="1" dirty="0">
                  <a:solidFill>
                    <a:prstClr val="black"/>
                  </a:solidFill>
                  <a:latin typeface="Verdana"/>
                </a:rPr>
                <a:t>omstændighederne</a:t>
              </a:r>
            </a:p>
          </p:txBody>
        </p:sp>
        <p:sp>
          <p:nvSpPr>
            <p:cNvPr id="40" name="Rectangle 23"/>
            <p:cNvSpPr>
              <a:spLocks noChangeArrowheads="1"/>
            </p:cNvSpPr>
            <p:nvPr/>
          </p:nvSpPr>
          <p:spPr bwMode="auto">
            <a:xfrm>
              <a:off x="5308794" y="2169522"/>
              <a:ext cx="2116638" cy="988399"/>
            </a:xfrm>
            <a:prstGeom prst="rect">
              <a:avLst/>
            </a:prstGeom>
            <a:noFill/>
            <a:ln w="9525">
              <a:noFill/>
              <a:miter lim="800000"/>
              <a:headEnd/>
              <a:tailEnd/>
            </a:ln>
          </p:spPr>
          <p:txBody>
            <a:bodyPr wrap="square" lIns="69056" tIns="34529" rIns="69056" bIns="34529">
              <a:spAutoFit/>
            </a:bodyPr>
            <a:lstStyle/>
            <a:p>
              <a:pPr eaLnBrk="0" hangingPunct="0">
                <a:defRPr/>
              </a:pPr>
              <a:r>
                <a:rPr lang="da-DK" sz="1350" dirty="0">
                  <a:solidFill>
                    <a:prstClr val="black"/>
                  </a:solidFill>
                  <a:latin typeface="Verdana"/>
                </a:rPr>
                <a:t>UNI-FOKUSERET</a:t>
              </a:r>
            </a:p>
            <a:p>
              <a:pPr eaLnBrk="0" hangingPunct="0">
                <a:defRPr/>
              </a:pPr>
              <a:r>
                <a:rPr lang="da-DK" sz="1050" i="1" dirty="0">
                  <a:solidFill>
                    <a:prstClr val="black"/>
                  </a:solidFill>
                  <a:latin typeface="Verdana"/>
                </a:rPr>
                <a:t>Beslutningen bliver</a:t>
              </a:r>
            </a:p>
            <a:p>
              <a:pPr eaLnBrk="0" hangingPunct="0">
                <a:defRPr/>
              </a:pPr>
              <a:r>
                <a:rPr lang="da-DK" sz="1050" i="1" dirty="0">
                  <a:solidFill>
                    <a:prstClr val="black"/>
                  </a:solidFill>
                  <a:latin typeface="Verdana"/>
                </a:rPr>
                <a:t>fulgt konsekvent,</a:t>
              </a:r>
            </a:p>
            <a:p>
              <a:pPr eaLnBrk="0" hangingPunct="0">
                <a:defRPr/>
              </a:pPr>
              <a:r>
                <a:rPr lang="da-DK" sz="1050" i="1" dirty="0">
                  <a:solidFill>
                    <a:prstClr val="black"/>
                  </a:solidFill>
                  <a:latin typeface="Verdana"/>
                </a:rPr>
                <a:t>når den først er truffet</a:t>
              </a:r>
            </a:p>
          </p:txBody>
        </p:sp>
      </p:grpSp>
    </p:spTree>
    <p:extLst>
      <p:ext uri="{BB962C8B-B14F-4D97-AF65-F5344CB8AC3E}">
        <p14:creationId xmlns:p14="http://schemas.microsoft.com/office/powerpoint/2010/main" val="2146182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0"/>
          <p:cNvSpPr>
            <a:spLocks noGrp="1" noChangeArrowheads="1"/>
          </p:cNvSpPr>
          <p:nvPr>
            <p:ph type="title"/>
          </p:nvPr>
        </p:nvSpPr>
        <p:spPr/>
        <p:txBody>
          <a:bodyPr/>
          <a:lstStyle/>
          <a:p>
            <a:pPr eaLnBrk="1" hangingPunct="1"/>
            <a:r>
              <a:rPr lang="da-DK" dirty="0"/>
              <a:t>Fire beslutningsstile</a:t>
            </a:r>
            <a:endParaRPr lang="en-GB" dirty="0"/>
          </a:p>
        </p:txBody>
      </p:sp>
      <p:sp>
        <p:nvSpPr>
          <p:cNvPr id="38915" name="Rectangle 2"/>
          <p:cNvSpPr>
            <a:spLocks noChangeArrowheads="1"/>
          </p:cNvSpPr>
          <p:nvPr/>
        </p:nvSpPr>
        <p:spPr bwMode="auto">
          <a:xfrm>
            <a:off x="1485900" y="171450"/>
            <a:ext cx="58293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ctr"/>
          <a:lstStyle/>
          <a:p>
            <a:pPr algn="l" eaLnBrk="0" hangingPunct="0"/>
            <a:endParaRPr lang="en-US" b="1">
              <a:solidFill>
                <a:schemeClr val="bg2"/>
              </a:solidFill>
              <a:latin typeface="Verdana" pitchFamily="34" charset="0"/>
            </a:endParaRPr>
          </a:p>
          <a:p>
            <a:pPr algn="l" eaLnBrk="0" hangingPunct="0"/>
            <a:endParaRPr lang="da-DK" b="1">
              <a:solidFill>
                <a:schemeClr val="bg2"/>
              </a:solidFill>
              <a:latin typeface="Verdana" pitchFamily="34" charset="0"/>
            </a:endParaRPr>
          </a:p>
          <a:p>
            <a:pPr eaLnBrk="0" hangingPunct="0"/>
            <a:endParaRPr lang="en-US" b="1">
              <a:solidFill>
                <a:schemeClr val="bg2"/>
              </a:solidFill>
              <a:latin typeface="Verdana" pitchFamily="34" charset="0"/>
            </a:endParaRPr>
          </a:p>
        </p:txBody>
      </p:sp>
      <p:grpSp>
        <p:nvGrpSpPr>
          <p:cNvPr id="38916" name="Gruppe 34"/>
          <p:cNvGrpSpPr>
            <a:grpSpLocks/>
          </p:cNvGrpSpPr>
          <p:nvPr/>
        </p:nvGrpSpPr>
        <p:grpSpPr bwMode="auto">
          <a:xfrm>
            <a:off x="3489476" y="1121252"/>
            <a:ext cx="2657611" cy="3664746"/>
            <a:chOff x="2885031" y="1964465"/>
            <a:chExt cx="3543399" cy="4887442"/>
          </a:xfrm>
        </p:grpSpPr>
        <p:sp>
          <p:nvSpPr>
            <p:cNvPr id="38920" name="Rectangle 41"/>
            <p:cNvSpPr>
              <a:spLocks noChangeArrowheads="1"/>
            </p:cNvSpPr>
            <p:nvPr/>
          </p:nvSpPr>
          <p:spPr bwMode="auto">
            <a:xfrm>
              <a:off x="2885031" y="6203686"/>
              <a:ext cx="1711967" cy="647122"/>
            </a:xfrm>
            <a:prstGeom prst="rect">
              <a:avLst/>
            </a:prstGeom>
            <a:noFill/>
            <a:ln w="9525">
              <a:noFill/>
              <a:miter lim="800000"/>
              <a:headEnd/>
              <a:tailEnd/>
            </a:ln>
          </p:spPr>
          <p:txBody>
            <a:bodyPr wrap="none" lIns="69056" tIns="34529" rIns="69056" bIns="34529">
              <a:spAutoFit/>
            </a:bodyPr>
            <a:lstStyle/>
            <a:p>
              <a:pPr algn="ctr" eaLnBrk="0" hangingPunct="0">
                <a:defRPr/>
              </a:pPr>
              <a:r>
                <a:rPr lang="da-DK" sz="900" dirty="0">
                  <a:latin typeface="+mj-lt"/>
                </a:rPr>
                <a:t>Handlingsorienteret</a:t>
              </a:r>
            </a:p>
            <a:p>
              <a:pPr algn="ctr" eaLnBrk="0" hangingPunct="0">
                <a:defRPr/>
              </a:pPr>
              <a:r>
                <a:rPr lang="da-DK" sz="900" dirty="0"/>
                <a:t>Hurtig</a:t>
              </a:r>
            </a:p>
            <a:p>
              <a:pPr eaLnBrk="0" hangingPunct="0">
                <a:defRPr/>
              </a:pPr>
              <a:endParaRPr lang="da-DK" sz="900" dirty="0">
                <a:latin typeface="+mj-lt"/>
              </a:endParaRPr>
            </a:p>
          </p:txBody>
        </p:sp>
        <p:sp>
          <p:nvSpPr>
            <p:cNvPr id="38921" name="Rectangle 42"/>
            <p:cNvSpPr>
              <a:spLocks noChangeArrowheads="1"/>
            </p:cNvSpPr>
            <p:nvPr/>
          </p:nvSpPr>
          <p:spPr bwMode="auto">
            <a:xfrm>
              <a:off x="4955839" y="6204785"/>
              <a:ext cx="1472591" cy="647122"/>
            </a:xfrm>
            <a:prstGeom prst="rect">
              <a:avLst/>
            </a:prstGeom>
            <a:noFill/>
            <a:ln w="9525">
              <a:noFill/>
              <a:miter lim="800000"/>
              <a:headEnd/>
              <a:tailEnd/>
            </a:ln>
          </p:spPr>
          <p:txBody>
            <a:bodyPr wrap="none" lIns="69056" tIns="34529" rIns="69056" bIns="34529">
              <a:spAutoFit/>
            </a:bodyPr>
            <a:lstStyle/>
            <a:p>
              <a:pPr algn="ctr" eaLnBrk="0" hangingPunct="0">
                <a:defRPr/>
              </a:pPr>
              <a:r>
                <a:rPr lang="da-DK" sz="900" dirty="0">
                  <a:latin typeface="+mj-lt"/>
                </a:rPr>
                <a:t>Tænkeorienteret</a:t>
              </a:r>
            </a:p>
            <a:p>
              <a:pPr algn="ctr" eaLnBrk="0" hangingPunct="0">
                <a:defRPr/>
              </a:pPr>
              <a:r>
                <a:rPr lang="da-DK" sz="900" dirty="0"/>
                <a:t>Analytisk </a:t>
              </a:r>
            </a:p>
            <a:p>
              <a:pPr eaLnBrk="0" hangingPunct="0">
                <a:defRPr/>
              </a:pPr>
              <a:endParaRPr lang="da-DK" sz="900" dirty="0">
                <a:latin typeface="+mj-lt"/>
              </a:endParaRPr>
            </a:p>
          </p:txBody>
        </p:sp>
        <p:sp>
          <p:nvSpPr>
            <p:cNvPr id="38923" name="Rectangle 44"/>
            <p:cNvSpPr>
              <a:spLocks noChangeArrowheads="1"/>
            </p:cNvSpPr>
            <p:nvPr/>
          </p:nvSpPr>
          <p:spPr bwMode="auto">
            <a:xfrm>
              <a:off x="3483832" y="1964465"/>
              <a:ext cx="2354209" cy="277706"/>
            </a:xfrm>
            <a:prstGeom prst="rect">
              <a:avLst/>
            </a:prstGeom>
            <a:noFill/>
            <a:ln w="9525">
              <a:noFill/>
              <a:miter lim="800000"/>
              <a:headEnd/>
              <a:tailEnd/>
            </a:ln>
          </p:spPr>
          <p:txBody>
            <a:bodyPr lIns="69056" tIns="34529" rIns="69056" bIns="34529">
              <a:spAutoFit/>
            </a:bodyPr>
            <a:lstStyle/>
            <a:p>
              <a:pPr eaLnBrk="0" hangingPunct="0">
                <a:defRPr/>
              </a:pPr>
              <a:r>
                <a:rPr lang="da-DK" sz="900" dirty="0"/>
                <a:t>BRUG AF INFORMATION</a:t>
              </a:r>
            </a:p>
          </p:txBody>
        </p:sp>
        <p:sp>
          <p:nvSpPr>
            <p:cNvPr id="38925" name="Rectangle 48"/>
            <p:cNvSpPr>
              <a:spLocks noChangeArrowheads="1"/>
            </p:cNvSpPr>
            <p:nvPr/>
          </p:nvSpPr>
          <p:spPr bwMode="auto">
            <a:xfrm>
              <a:off x="3058942" y="2252733"/>
              <a:ext cx="1199017" cy="277706"/>
            </a:xfrm>
            <a:prstGeom prst="rect">
              <a:avLst/>
            </a:prstGeom>
            <a:noFill/>
            <a:ln w="9525">
              <a:noFill/>
              <a:miter lim="800000"/>
              <a:headEnd/>
              <a:tailEnd/>
            </a:ln>
          </p:spPr>
          <p:txBody>
            <a:bodyPr wrap="none" lIns="69056" tIns="34529" rIns="69056" bIns="34529">
              <a:spAutoFit/>
            </a:bodyPr>
            <a:lstStyle/>
            <a:p>
              <a:pPr algn="l" eaLnBrk="0" hangingPunct="0">
                <a:defRPr/>
              </a:pPr>
              <a:r>
                <a:rPr lang="da-DK" sz="900" dirty="0" err="1"/>
                <a:t>Satificerende</a:t>
              </a:r>
              <a:endParaRPr lang="da-DK" sz="900" dirty="0"/>
            </a:p>
          </p:txBody>
        </p:sp>
        <p:sp>
          <p:nvSpPr>
            <p:cNvPr id="38926" name="Rectangle 49"/>
            <p:cNvSpPr>
              <a:spLocks noChangeArrowheads="1"/>
            </p:cNvSpPr>
            <p:nvPr/>
          </p:nvSpPr>
          <p:spPr bwMode="auto">
            <a:xfrm>
              <a:off x="4971287" y="2252733"/>
              <a:ext cx="1310156" cy="277706"/>
            </a:xfrm>
            <a:prstGeom prst="rect">
              <a:avLst/>
            </a:prstGeom>
            <a:noFill/>
            <a:ln w="9525">
              <a:noFill/>
              <a:miter lim="800000"/>
              <a:headEnd/>
              <a:tailEnd/>
            </a:ln>
          </p:spPr>
          <p:txBody>
            <a:bodyPr wrap="none" lIns="69056" tIns="34529" rIns="69056" bIns="34529">
              <a:spAutoFit/>
            </a:bodyPr>
            <a:lstStyle/>
            <a:p>
              <a:pPr algn="l" eaLnBrk="0" hangingPunct="0">
                <a:defRPr/>
              </a:pPr>
              <a:r>
                <a:rPr lang="en-US" sz="900" dirty="0" err="1"/>
                <a:t>Maksimerende</a:t>
              </a:r>
              <a:endParaRPr lang="en-US" sz="900" dirty="0"/>
            </a:p>
          </p:txBody>
        </p:sp>
      </p:grpSp>
      <p:sp>
        <p:nvSpPr>
          <p:cNvPr id="37" name="Rektangel 36"/>
          <p:cNvSpPr/>
          <p:nvPr/>
        </p:nvSpPr>
        <p:spPr>
          <a:xfrm>
            <a:off x="3446860" y="1553766"/>
            <a:ext cx="1393031" cy="1232297"/>
          </a:xfrm>
          <a:prstGeom prst="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a-DK" sz="1350"/>
          </a:p>
        </p:txBody>
      </p:sp>
      <p:sp>
        <p:nvSpPr>
          <p:cNvPr id="40" name="Rektangel 39"/>
          <p:cNvSpPr/>
          <p:nvPr/>
        </p:nvSpPr>
        <p:spPr>
          <a:xfrm>
            <a:off x="4839892" y="1553766"/>
            <a:ext cx="1393031" cy="1232297"/>
          </a:xfrm>
          <a:prstGeom prst="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a-DK" sz="1350"/>
          </a:p>
        </p:txBody>
      </p:sp>
      <p:sp>
        <p:nvSpPr>
          <p:cNvPr id="41" name="Rektangel 40"/>
          <p:cNvSpPr/>
          <p:nvPr/>
        </p:nvSpPr>
        <p:spPr>
          <a:xfrm>
            <a:off x="3446860" y="2786063"/>
            <a:ext cx="1393031" cy="1232297"/>
          </a:xfrm>
          <a:prstGeom prst="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a-DK" sz="1350"/>
          </a:p>
        </p:txBody>
      </p:sp>
      <p:sp>
        <p:nvSpPr>
          <p:cNvPr id="42" name="Rektangel 41"/>
          <p:cNvSpPr/>
          <p:nvPr/>
        </p:nvSpPr>
        <p:spPr>
          <a:xfrm>
            <a:off x="4839892" y="2786063"/>
            <a:ext cx="1393031" cy="1232297"/>
          </a:xfrm>
          <a:prstGeom prst="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a-DK" sz="1350"/>
          </a:p>
        </p:txBody>
      </p:sp>
      <p:grpSp>
        <p:nvGrpSpPr>
          <p:cNvPr id="23" name="Group 38"/>
          <p:cNvGrpSpPr>
            <a:grpSpLocks/>
          </p:cNvGrpSpPr>
          <p:nvPr/>
        </p:nvGrpSpPr>
        <p:grpSpPr bwMode="auto">
          <a:xfrm>
            <a:off x="1730760" y="1869671"/>
            <a:ext cx="1441846" cy="1834754"/>
            <a:chOff x="292" y="1877"/>
            <a:chExt cx="1211" cy="1541"/>
          </a:xfrm>
        </p:grpSpPr>
        <p:sp>
          <p:nvSpPr>
            <p:cNvPr id="24" name="Rectangle 39"/>
            <p:cNvSpPr>
              <a:spLocks noChangeArrowheads="1"/>
            </p:cNvSpPr>
            <p:nvPr/>
          </p:nvSpPr>
          <p:spPr bwMode="auto">
            <a:xfrm>
              <a:off x="1049" y="2527"/>
              <a:ext cx="454" cy="1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spcBef>
                  <a:spcPct val="0"/>
                </a:spcBef>
              </a:pPr>
              <a:r>
                <a:rPr lang="en-US" sz="900"/>
                <a:t>FOKUS</a:t>
              </a:r>
            </a:p>
          </p:txBody>
        </p:sp>
        <p:sp>
          <p:nvSpPr>
            <p:cNvPr id="25" name="Text Box 40"/>
            <p:cNvSpPr txBox="1">
              <a:spLocks noChangeArrowheads="1"/>
            </p:cNvSpPr>
            <p:nvPr/>
          </p:nvSpPr>
          <p:spPr bwMode="auto">
            <a:xfrm>
              <a:off x="292" y="3108"/>
              <a:ext cx="435" cy="31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sz="900"/>
                <a:t>Multi-</a:t>
              </a:r>
            </a:p>
            <a:p>
              <a:pPr eaLnBrk="0" hangingPunct="0">
                <a:spcBef>
                  <a:spcPct val="0"/>
                </a:spcBef>
              </a:pPr>
              <a:r>
                <a:rPr lang="en-US" sz="900"/>
                <a:t>fokus</a:t>
              </a:r>
            </a:p>
          </p:txBody>
        </p:sp>
        <p:sp>
          <p:nvSpPr>
            <p:cNvPr id="26" name="Text Box 41"/>
            <p:cNvSpPr txBox="1">
              <a:spLocks noChangeArrowheads="1"/>
            </p:cNvSpPr>
            <p:nvPr/>
          </p:nvSpPr>
          <p:spPr bwMode="auto">
            <a:xfrm>
              <a:off x="292" y="1877"/>
              <a:ext cx="567" cy="31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sz="900" dirty="0" err="1"/>
                <a:t>Uni</a:t>
              </a:r>
              <a:r>
                <a:rPr lang="en-US" sz="900" dirty="0"/>
                <a:t>-</a:t>
              </a:r>
            </a:p>
            <a:p>
              <a:pPr eaLnBrk="0" hangingPunct="0">
                <a:spcBef>
                  <a:spcPct val="0"/>
                </a:spcBef>
              </a:pPr>
              <a:r>
                <a:rPr lang="en-US" sz="900" dirty="0" err="1"/>
                <a:t>fokus</a:t>
              </a:r>
              <a:endParaRPr lang="en-US" sz="900" dirty="0"/>
            </a:p>
          </p:txBody>
        </p:sp>
        <p:sp>
          <p:nvSpPr>
            <p:cNvPr id="27" name="Freeform 42"/>
            <p:cNvSpPr>
              <a:spLocks/>
            </p:cNvSpPr>
            <p:nvPr/>
          </p:nvSpPr>
          <p:spPr bwMode="auto">
            <a:xfrm>
              <a:off x="892" y="1913"/>
              <a:ext cx="418" cy="216"/>
            </a:xfrm>
            <a:custGeom>
              <a:avLst/>
              <a:gdLst>
                <a:gd name="T0" fmla="*/ 0 w 2221"/>
                <a:gd name="T1" fmla="*/ 0 h 972"/>
                <a:gd name="T2" fmla="*/ 2220 w 2221"/>
                <a:gd name="T3" fmla="*/ 504 h 972"/>
                <a:gd name="T4" fmla="*/ 6 w 2221"/>
                <a:gd name="T5" fmla="*/ 964 h 972"/>
                <a:gd name="T6" fmla="*/ 12 w 2221"/>
                <a:gd name="T7" fmla="*/ 971 h 972"/>
              </a:gdLst>
              <a:ahLst/>
              <a:cxnLst>
                <a:cxn ang="0">
                  <a:pos x="T0" y="T1"/>
                </a:cxn>
                <a:cxn ang="0">
                  <a:pos x="T2" y="T3"/>
                </a:cxn>
                <a:cxn ang="0">
                  <a:pos x="T4" y="T5"/>
                </a:cxn>
                <a:cxn ang="0">
                  <a:pos x="T6" y="T7"/>
                </a:cxn>
              </a:cxnLst>
              <a:rect l="0" t="0" r="r" b="b"/>
              <a:pathLst>
                <a:path w="2221" h="972">
                  <a:moveTo>
                    <a:pt x="0" y="0"/>
                  </a:moveTo>
                  <a:lnTo>
                    <a:pt x="2220" y="504"/>
                  </a:lnTo>
                  <a:lnTo>
                    <a:pt x="6" y="964"/>
                  </a:lnTo>
                  <a:lnTo>
                    <a:pt x="12" y="9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350"/>
            </a:p>
          </p:txBody>
        </p:sp>
        <p:sp>
          <p:nvSpPr>
            <p:cNvPr id="28" name="Oval 43"/>
            <p:cNvSpPr>
              <a:spLocks noChangeArrowheads="1"/>
            </p:cNvSpPr>
            <p:nvPr/>
          </p:nvSpPr>
          <p:spPr bwMode="auto">
            <a:xfrm>
              <a:off x="1303" y="2004"/>
              <a:ext cx="45" cy="45"/>
            </a:xfrm>
            <a:prstGeom prst="ellipse">
              <a:avLst/>
            </a:prstGeom>
            <a:solidFill>
              <a:srgbClr val="FF7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sz="1350"/>
            </a:p>
          </p:txBody>
        </p:sp>
        <p:sp>
          <p:nvSpPr>
            <p:cNvPr id="29" name="Oval 44"/>
            <p:cNvSpPr>
              <a:spLocks noChangeArrowheads="1"/>
            </p:cNvSpPr>
            <p:nvPr/>
          </p:nvSpPr>
          <p:spPr bwMode="auto">
            <a:xfrm>
              <a:off x="755" y="1909"/>
              <a:ext cx="224" cy="224"/>
            </a:xfrm>
            <a:prstGeom prst="ellipse">
              <a:avLst/>
            </a:prstGeom>
            <a:solidFill>
              <a:srgbClr val="FF7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da-DK" sz="1050"/>
            </a:p>
          </p:txBody>
        </p:sp>
        <p:grpSp>
          <p:nvGrpSpPr>
            <p:cNvPr id="30" name="Group 45"/>
            <p:cNvGrpSpPr>
              <a:grpSpLocks/>
            </p:cNvGrpSpPr>
            <p:nvPr/>
          </p:nvGrpSpPr>
          <p:grpSpPr bwMode="auto">
            <a:xfrm>
              <a:off x="889" y="3150"/>
              <a:ext cx="425" cy="203"/>
              <a:chOff x="1275" y="2603"/>
              <a:chExt cx="2258" cy="972"/>
            </a:xfrm>
          </p:grpSpPr>
          <p:sp>
            <p:nvSpPr>
              <p:cNvPr id="35" name="Freeform 46"/>
              <p:cNvSpPr>
                <a:spLocks/>
              </p:cNvSpPr>
              <p:nvPr/>
            </p:nvSpPr>
            <p:spPr bwMode="auto">
              <a:xfrm>
                <a:off x="1275" y="2603"/>
                <a:ext cx="2221" cy="972"/>
              </a:xfrm>
              <a:custGeom>
                <a:avLst/>
                <a:gdLst>
                  <a:gd name="T0" fmla="*/ 0 w 2221"/>
                  <a:gd name="T1" fmla="*/ 0 h 972"/>
                  <a:gd name="T2" fmla="*/ 2220 w 2221"/>
                  <a:gd name="T3" fmla="*/ 504 h 972"/>
                  <a:gd name="T4" fmla="*/ 6 w 2221"/>
                  <a:gd name="T5" fmla="*/ 964 h 972"/>
                  <a:gd name="T6" fmla="*/ 13 w 2221"/>
                  <a:gd name="T7" fmla="*/ 971 h 972"/>
                </a:gdLst>
                <a:ahLst/>
                <a:cxnLst>
                  <a:cxn ang="0">
                    <a:pos x="T0" y="T1"/>
                  </a:cxn>
                  <a:cxn ang="0">
                    <a:pos x="T2" y="T3"/>
                  </a:cxn>
                  <a:cxn ang="0">
                    <a:pos x="T4" y="T5"/>
                  </a:cxn>
                  <a:cxn ang="0">
                    <a:pos x="T6" y="T7"/>
                  </a:cxn>
                </a:cxnLst>
                <a:rect l="0" t="0" r="r" b="b"/>
                <a:pathLst>
                  <a:path w="2221" h="972">
                    <a:moveTo>
                      <a:pt x="0" y="0"/>
                    </a:moveTo>
                    <a:lnTo>
                      <a:pt x="2220" y="504"/>
                    </a:lnTo>
                    <a:lnTo>
                      <a:pt x="6" y="964"/>
                    </a:lnTo>
                    <a:lnTo>
                      <a:pt x="13" y="9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350"/>
              </a:p>
            </p:txBody>
          </p:sp>
          <p:sp>
            <p:nvSpPr>
              <p:cNvPr id="36" name="Freeform 47"/>
              <p:cNvSpPr>
                <a:spLocks/>
              </p:cNvSpPr>
              <p:nvPr/>
            </p:nvSpPr>
            <p:spPr bwMode="auto">
              <a:xfrm>
                <a:off x="1281" y="2603"/>
                <a:ext cx="2246" cy="953"/>
              </a:xfrm>
              <a:custGeom>
                <a:avLst/>
                <a:gdLst>
                  <a:gd name="T0" fmla="*/ 0 w 2246"/>
                  <a:gd name="T1" fmla="*/ 0 h 953"/>
                  <a:gd name="T2" fmla="*/ 2245 w 2246"/>
                  <a:gd name="T3" fmla="*/ 0 h 953"/>
                  <a:gd name="T4" fmla="*/ 7 w 2246"/>
                  <a:gd name="T5" fmla="*/ 952 h 953"/>
                </a:gdLst>
                <a:ahLst/>
                <a:cxnLst>
                  <a:cxn ang="0">
                    <a:pos x="T0" y="T1"/>
                  </a:cxn>
                  <a:cxn ang="0">
                    <a:pos x="T2" y="T3"/>
                  </a:cxn>
                  <a:cxn ang="0">
                    <a:pos x="T4" y="T5"/>
                  </a:cxn>
                </a:cxnLst>
                <a:rect l="0" t="0" r="r" b="b"/>
                <a:pathLst>
                  <a:path w="2246" h="953">
                    <a:moveTo>
                      <a:pt x="0" y="0"/>
                    </a:moveTo>
                    <a:lnTo>
                      <a:pt x="2245" y="0"/>
                    </a:lnTo>
                    <a:lnTo>
                      <a:pt x="7" y="952"/>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350"/>
              </a:p>
            </p:txBody>
          </p:sp>
          <p:sp>
            <p:nvSpPr>
              <p:cNvPr id="38" name="Freeform 48"/>
              <p:cNvSpPr>
                <a:spLocks/>
              </p:cNvSpPr>
              <p:nvPr/>
            </p:nvSpPr>
            <p:spPr bwMode="auto">
              <a:xfrm>
                <a:off x="1287" y="2616"/>
                <a:ext cx="2246" cy="953"/>
              </a:xfrm>
              <a:custGeom>
                <a:avLst/>
                <a:gdLst>
                  <a:gd name="T0" fmla="*/ 0 w 2246"/>
                  <a:gd name="T1" fmla="*/ 952 h 953"/>
                  <a:gd name="T2" fmla="*/ 2245 w 2246"/>
                  <a:gd name="T3" fmla="*/ 952 h 953"/>
                  <a:gd name="T4" fmla="*/ 6 w 2246"/>
                  <a:gd name="T5" fmla="*/ 0 h 953"/>
                </a:gdLst>
                <a:ahLst/>
                <a:cxnLst>
                  <a:cxn ang="0">
                    <a:pos x="T0" y="T1"/>
                  </a:cxn>
                  <a:cxn ang="0">
                    <a:pos x="T2" y="T3"/>
                  </a:cxn>
                  <a:cxn ang="0">
                    <a:pos x="T4" y="T5"/>
                  </a:cxn>
                </a:cxnLst>
                <a:rect l="0" t="0" r="r" b="b"/>
                <a:pathLst>
                  <a:path w="2246" h="953">
                    <a:moveTo>
                      <a:pt x="0" y="952"/>
                    </a:moveTo>
                    <a:lnTo>
                      <a:pt x="2245" y="952"/>
                    </a:lnTo>
                    <a:lnTo>
                      <a:pt x="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350"/>
              </a:p>
            </p:txBody>
          </p:sp>
        </p:grpSp>
        <p:sp>
          <p:nvSpPr>
            <p:cNvPr id="31" name="Oval 49"/>
            <p:cNvSpPr>
              <a:spLocks noChangeArrowheads="1"/>
            </p:cNvSpPr>
            <p:nvPr/>
          </p:nvSpPr>
          <p:spPr bwMode="auto">
            <a:xfrm>
              <a:off x="1298" y="3132"/>
              <a:ext cx="45" cy="45"/>
            </a:xfrm>
            <a:prstGeom prst="ellipse">
              <a:avLst/>
            </a:prstGeom>
            <a:solidFill>
              <a:srgbClr val="FF7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sz="1350"/>
            </a:p>
          </p:txBody>
        </p:sp>
        <p:sp>
          <p:nvSpPr>
            <p:cNvPr id="32" name="Oval 50"/>
            <p:cNvSpPr>
              <a:spLocks noChangeArrowheads="1"/>
            </p:cNvSpPr>
            <p:nvPr/>
          </p:nvSpPr>
          <p:spPr bwMode="auto">
            <a:xfrm>
              <a:off x="1298" y="3231"/>
              <a:ext cx="45" cy="45"/>
            </a:xfrm>
            <a:prstGeom prst="ellipse">
              <a:avLst/>
            </a:prstGeom>
            <a:solidFill>
              <a:srgbClr val="FF7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sz="1350"/>
            </a:p>
          </p:txBody>
        </p:sp>
        <p:sp>
          <p:nvSpPr>
            <p:cNvPr id="33" name="Oval 51"/>
            <p:cNvSpPr>
              <a:spLocks noChangeArrowheads="1"/>
            </p:cNvSpPr>
            <p:nvPr/>
          </p:nvSpPr>
          <p:spPr bwMode="auto">
            <a:xfrm>
              <a:off x="1298" y="3324"/>
              <a:ext cx="45" cy="45"/>
            </a:xfrm>
            <a:prstGeom prst="ellipse">
              <a:avLst/>
            </a:prstGeom>
            <a:solidFill>
              <a:srgbClr val="FF7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sz="1350"/>
            </a:p>
          </p:txBody>
        </p:sp>
        <p:sp>
          <p:nvSpPr>
            <p:cNvPr id="34" name="Oval 52"/>
            <p:cNvSpPr>
              <a:spLocks noChangeArrowheads="1"/>
            </p:cNvSpPr>
            <p:nvPr/>
          </p:nvSpPr>
          <p:spPr bwMode="auto">
            <a:xfrm>
              <a:off x="755" y="3140"/>
              <a:ext cx="224" cy="224"/>
            </a:xfrm>
            <a:prstGeom prst="ellipse">
              <a:avLst/>
            </a:prstGeom>
            <a:solidFill>
              <a:srgbClr val="FF7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sz="1350"/>
            </a:p>
          </p:txBody>
        </p:sp>
      </p:grpSp>
      <p:grpSp>
        <p:nvGrpSpPr>
          <p:cNvPr id="39" name="Group 68"/>
          <p:cNvGrpSpPr>
            <a:grpSpLocks/>
          </p:cNvGrpSpPr>
          <p:nvPr/>
        </p:nvGrpSpPr>
        <p:grpSpPr bwMode="auto">
          <a:xfrm>
            <a:off x="6391275" y="1869672"/>
            <a:ext cx="1637110" cy="1951435"/>
            <a:chOff x="4635" y="1845"/>
            <a:chExt cx="1375" cy="1639"/>
          </a:xfrm>
        </p:grpSpPr>
        <p:sp>
          <p:nvSpPr>
            <p:cNvPr id="43" name="Rectangle 69"/>
            <p:cNvSpPr>
              <a:spLocks noChangeArrowheads="1"/>
            </p:cNvSpPr>
            <p:nvPr/>
          </p:nvSpPr>
          <p:spPr bwMode="auto">
            <a:xfrm>
              <a:off x="4739" y="1845"/>
              <a:ext cx="1108"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spcBef>
                  <a:spcPct val="0"/>
                </a:spcBef>
              </a:pPr>
              <a:r>
                <a:rPr lang="sv-SE" sz="900" dirty="0"/>
                <a:t>Barsk</a:t>
              </a:r>
            </a:p>
            <a:p>
              <a:pPr eaLnBrk="0" hangingPunct="0">
                <a:spcBef>
                  <a:spcPct val="0"/>
                </a:spcBef>
              </a:pPr>
              <a:r>
                <a:rPr lang="sv-SE" sz="900" dirty="0" err="1"/>
                <a:t>Styrer</a:t>
              </a:r>
              <a:r>
                <a:rPr lang="sv-SE" sz="900" dirty="0"/>
                <a:t> </a:t>
              </a:r>
              <a:r>
                <a:rPr lang="sv-SE" sz="900" dirty="0" err="1"/>
                <a:t>omgivelserne</a:t>
              </a:r>
              <a:endParaRPr lang="sv-SE" sz="900" dirty="0"/>
            </a:p>
            <a:p>
              <a:pPr eaLnBrk="0" hangingPunct="0">
                <a:spcBef>
                  <a:spcPct val="0"/>
                </a:spcBef>
              </a:pPr>
              <a:r>
                <a:rPr lang="sv-SE" sz="900" dirty="0" err="1"/>
                <a:t>Vedholdende</a:t>
              </a:r>
              <a:endParaRPr lang="sv-SE" sz="900" dirty="0"/>
            </a:p>
          </p:txBody>
        </p:sp>
        <p:sp>
          <p:nvSpPr>
            <p:cNvPr id="44" name="Rectangle 70"/>
            <p:cNvSpPr>
              <a:spLocks noChangeArrowheads="1"/>
            </p:cNvSpPr>
            <p:nvPr/>
          </p:nvSpPr>
          <p:spPr bwMode="auto">
            <a:xfrm>
              <a:off x="4739" y="3076"/>
              <a:ext cx="1271"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eaLnBrk="0" hangingPunct="0">
                <a:spcBef>
                  <a:spcPct val="0"/>
                </a:spcBef>
              </a:pPr>
              <a:r>
                <a:rPr lang="sv-SE" sz="900" dirty="0" err="1"/>
                <a:t>Åben</a:t>
              </a:r>
              <a:r>
                <a:rPr lang="sv-SE" sz="900" dirty="0"/>
                <a:t> </a:t>
              </a:r>
            </a:p>
            <a:p>
              <a:pPr eaLnBrk="0" hangingPunct="0">
                <a:spcBef>
                  <a:spcPct val="0"/>
                </a:spcBef>
              </a:pPr>
              <a:r>
                <a:rPr lang="sv-SE" sz="900" dirty="0" err="1"/>
                <a:t>Tilpasser</a:t>
              </a:r>
              <a:r>
                <a:rPr lang="sv-SE" sz="900" dirty="0"/>
                <a:t> sig </a:t>
              </a:r>
              <a:r>
                <a:rPr lang="sv-SE" sz="900" dirty="0" err="1"/>
                <a:t>omgivelserne</a:t>
              </a:r>
              <a:endParaRPr lang="sv-SE" sz="900" dirty="0"/>
            </a:p>
          </p:txBody>
        </p:sp>
        <p:pic>
          <p:nvPicPr>
            <p:cNvPr id="45" name="Picture 71" descr="PPT pil1 sv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 y="1946"/>
              <a:ext cx="104" cy="2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72" descr="PPT pil1 sv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 y="3177"/>
              <a:ext cx="104" cy="202"/>
            </a:xfrm>
            <a:prstGeom prst="rect">
              <a:avLst/>
            </a:prstGeom>
            <a:noFill/>
            <a:extLst>
              <a:ext uri="{909E8E84-426E-40DD-AFC4-6F175D3DCCD1}">
                <a14:hiddenFill xmlns:a14="http://schemas.microsoft.com/office/drawing/2010/main">
                  <a:solidFill>
                    <a:srgbClr val="FFFFFF"/>
                  </a:solidFill>
                </a14:hiddenFill>
              </a:ext>
            </a:extLst>
          </p:spPr>
        </p:pic>
      </p:grpSp>
      <p:pic>
        <p:nvPicPr>
          <p:cNvPr id="48" name="Picture 54" descr="PPT pil1 sv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9" y="4176117"/>
            <a:ext cx="240506"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4" descr="PPT pil1 sv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7608" y="4176117"/>
            <a:ext cx="240506"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5" descr="decisi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2495" y="1576015"/>
            <a:ext cx="377428" cy="3476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3" descr="hierarch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6649" y="1576015"/>
            <a:ext cx="377429" cy="34766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7" descr="flexib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2493" y="2818153"/>
            <a:ext cx="377429" cy="3476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9" descr="integra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6649" y="2818153"/>
            <a:ext cx="377429" cy="347663"/>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9893" y="1588102"/>
            <a:ext cx="1306934" cy="1061829"/>
          </a:xfrm>
          <a:prstGeom prst="rect">
            <a:avLst/>
          </a:prstGeom>
        </p:spPr>
        <p:txBody>
          <a:bodyPr wrap="square" anchor="ctr" anchorCtr="1">
            <a:spAutoFit/>
          </a:bodyPr>
          <a:lstStyle/>
          <a:p>
            <a:pPr algn="ctr" eaLnBrk="0" hangingPunct="0">
              <a:defRPr/>
            </a:pPr>
            <a:r>
              <a:rPr lang="da-DK" sz="900" b="1" dirty="0"/>
              <a:t>Besluttende</a:t>
            </a:r>
          </a:p>
          <a:p>
            <a:pPr algn="ctr" eaLnBrk="0" hangingPunct="0">
              <a:defRPr/>
            </a:pPr>
            <a:endParaRPr lang="da-DK" sz="900" dirty="0"/>
          </a:p>
          <a:p>
            <a:pPr algn="ctr" eaLnBrk="0" hangingPunct="0">
              <a:defRPr/>
            </a:pPr>
            <a:r>
              <a:rPr lang="da-DK" sz="900" dirty="0"/>
              <a:t>Ligefrem</a:t>
            </a:r>
          </a:p>
          <a:p>
            <a:pPr algn="ctr" eaLnBrk="0" hangingPunct="0">
              <a:defRPr/>
            </a:pPr>
            <a:r>
              <a:rPr lang="da-DK" sz="900" dirty="0"/>
              <a:t>Loyal</a:t>
            </a:r>
          </a:p>
          <a:p>
            <a:pPr algn="ctr" eaLnBrk="0" hangingPunct="0">
              <a:defRPr/>
            </a:pPr>
            <a:r>
              <a:rPr lang="da-DK" sz="900" dirty="0"/>
              <a:t>Kort og klar</a:t>
            </a:r>
          </a:p>
          <a:p>
            <a:pPr algn="ctr" eaLnBrk="0" hangingPunct="0">
              <a:defRPr/>
            </a:pPr>
            <a:r>
              <a:rPr lang="da-DK" sz="900" dirty="0"/>
              <a:t>Effektiv</a:t>
            </a:r>
          </a:p>
          <a:p>
            <a:pPr algn="ctr" eaLnBrk="0" hangingPunct="0">
              <a:defRPr/>
            </a:pPr>
            <a:r>
              <a:rPr lang="da-DK" sz="900" dirty="0"/>
              <a:t>Resultat</a:t>
            </a:r>
          </a:p>
        </p:txBody>
      </p:sp>
      <p:sp>
        <p:nvSpPr>
          <p:cNvPr id="47" name="Rectangle 38"/>
          <p:cNvSpPr>
            <a:spLocks noChangeArrowheads="1"/>
          </p:cNvSpPr>
          <p:nvPr/>
        </p:nvSpPr>
        <p:spPr bwMode="auto">
          <a:xfrm>
            <a:off x="5135384" y="1599643"/>
            <a:ext cx="1061188" cy="1177728"/>
          </a:xfrm>
          <a:prstGeom prst="rect">
            <a:avLst/>
          </a:prstGeom>
          <a:noFill/>
          <a:ln w="9525">
            <a:noFill/>
            <a:miter lim="800000"/>
            <a:headEnd/>
            <a:tailEnd/>
          </a:ln>
        </p:spPr>
        <p:txBody>
          <a:bodyPr wrap="none" lIns="69056" tIns="34529" rIns="69056" bIns="34529">
            <a:spAutoFit/>
          </a:bodyPr>
          <a:lstStyle/>
          <a:p>
            <a:pPr algn="ctr" eaLnBrk="0" hangingPunct="0">
              <a:defRPr/>
            </a:pPr>
            <a:r>
              <a:rPr lang="da-DK" sz="900" b="1" dirty="0"/>
              <a:t>Hierarkisk</a:t>
            </a:r>
          </a:p>
          <a:p>
            <a:pPr algn="ctr" eaLnBrk="0" hangingPunct="0">
              <a:defRPr/>
            </a:pPr>
            <a:endParaRPr lang="da-DK" sz="900" dirty="0"/>
          </a:p>
          <a:p>
            <a:pPr algn="ctr" eaLnBrk="0" hangingPunct="0">
              <a:defRPr/>
            </a:pPr>
            <a:r>
              <a:rPr lang="da-DK" sz="900" dirty="0"/>
              <a:t>Seriøs</a:t>
            </a:r>
          </a:p>
          <a:p>
            <a:pPr algn="ctr" eaLnBrk="0" hangingPunct="0">
              <a:defRPr/>
            </a:pPr>
            <a:r>
              <a:rPr lang="da-DK" sz="900" dirty="0"/>
              <a:t>Metodisk</a:t>
            </a:r>
          </a:p>
          <a:p>
            <a:pPr algn="ctr" eaLnBrk="0" hangingPunct="0">
              <a:defRPr/>
            </a:pPr>
            <a:r>
              <a:rPr lang="da-DK" sz="900" dirty="0"/>
              <a:t>Stærke værdier</a:t>
            </a:r>
          </a:p>
          <a:p>
            <a:pPr algn="ctr" eaLnBrk="0" hangingPunct="0">
              <a:defRPr/>
            </a:pPr>
            <a:r>
              <a:rPr lang="da-DK" sz="900" dirty="0"/>
              <a:t>Kvalitetsbevidst</a:t>
            </a:r>
          </a:p>
          <a:p>
            <a:pPr algn="ctr" eaLnBrk="0" hangingPunct="0">
              <a:defRPr/>
            </a:pPr>
            <a:r>
              <a:rPr lang="da-DK" sz="900" dirty="0"/>
              <a:t>Logisk</a:t>
            </a:r>
          </a:p>
          <a:p>
            <a:pPr algn="ctr" eaLnBrk="0" hangingPunct="0">
              <a:defRPr/>
            </a:pPr>
            <a:r>
              <a:rPr lang="da-DK" sz="900" dirty="0"/>
              <a:t>Visionær</a:t>
            </a:r>
            <a:endParaRPr lang="en-US" sz="900" dirty="0"/>
          </a:p>
        </p:txBody>
      </p:sp>
      <p:sp>
        <p:nvSpPr>
          <p:cNvPr id="52" name="Rectangle 36"/>
          <p:cNvSpPr>
            <a:spLocks noChangeArrowheads="1"/>
          </p:cNvSpPr>
          <p:nvPr/>
        </p:nvSpPr>
        <p:spPr bwMode="auto">
          <a:xfrm>
            <a:off x="3804572" y="2798179"/>
            <a:ext cx="876843" cy="1177728"/>
          </a:xfrm>
          <a:prstGeom prst="rect">
            <a:avLst/>
          </a:prstGeom>
          <a:noFill/>
          <a:ln w="9525">
            <a:noFill/>
            <a:miter lim="800000"/>
            <a:headEnd/>
            <a:tailEnd/>
          </a:ln>
        </p:spPr>
        <p:txBody>
          <a:bodyPr wrap="none" lIns="69056" tIns="34529" rIns="69056" bIns="34529">
            <a:spAutoFit/>
          </a:bodyPr>
          <a:lstStyle/>
          <a:p>
            <a:pPr algn="ctr" eaLnBrk="0" hangingPunct="0">
              <a:defRPr/>
            </a:pPr>
            <a:r>
              <a:rPr lang="da-DK" sz="900" b="1" dirty="0"/>
              <a:t>Fleksibel</a:t>
            </a:r>
          </a:p>
          <a:p>
            <a:pPr algn="ctr" eaLnBrk="0" hangingPunct="0">
              <a:defRPr/>
            </a:pPr>
            <a:endParaRPr lang="da-DK" sz="900" b="1" dirty="0"/>
          </a:p>
          <a:p>
            <a:pPr algn="ctr" eaLnBrk="0" hangingPunct="0">
              <a:defRPr/>
            </a:pPr>
            <a:r>
              <a:rPr lang="da-DK" sz="900" dirty="0"/>
              <a:t>Tilpasser sig</a:t>
            </a:r>
          </a:p>
          <a:p>
            <a:pPr algn="ctr" eaLnBrk="0" hangingPunct="0">
              <a:defRPr/>
            </a:pPr>
            <a:r>
              <a:rPr lang="da-DK" sz="900" dirty="0"/>
              <a:t>Intuitiv</a:t>
            </a:r>
          </a:p>
          <a:p>
            <a:pPr algn="ctr" eaLnBrk="0" hangingPunct="0">
              <a:defRPr/>
            </a:pPr>
            <a:r>
              <a:rPr lang="da-DK" sz="900" dirty="0"/>
              <a:t>Social</a:t>
            </a:r>
          </a:p>
          <a:p>
            <a:pPr algn="ctr" eaLnBrk="0" hangingPunct="0">
              <a:defRPr/>
            </a:pPr>
            <a:r>
              <a:rPr lang="da-DK" sz="900" dirty="0"/>
              <a:t>Omgængelig</a:t>
            </a:r>
          </a:p>
          <a:p>
            <a:pPr algn="ctr" eaLnBrk="0" hangingPunct="0">
              <a:defRPr/>
            </a:pPr>
            <a:r>
              <a:rPr lang="da-DK" sz="900" dirty="0"/>
              <a:t>Varieret</a:t>
            </a:r>
          </a:p>
          <a:p>
            <a:pPr algn="ctr" eaLnBrk="0" hangingPunct="0">
              <a:defRPr/>
            </a:pPr>
            <a:r>
              <a:rPr lang="da-DK" sz="900" dirty="0"/>
              <a:t>Foranderlig</a:t>
            </a:r>
          </a:p>
        </p:txBody>
      </p:sp>
      <p:sp>
        <p:nvSpPr>
          <p:cNvPr id="54" name="Rectangle 40"/>
          <p:cNvSpPr>
            <a:spLocks noChangeArrowheads="1"/>
          </p:cNvSpPr>
          <p:nvPr/>
        </p:nvSpPr>
        <p:spPr bwMode="auto">
          <a:xfrm>
            <a:off x="5111860" y="2828667"/>
            <a:ext cx="1155766" cy="1039229"/>
          </a:xfrm>
          <a:prstGeom prst="rect">
            <a:avLst/>
          </a:prstGeom>
          <a:noFill/>
          <a:ln w="9525">
            <a:noFill/>
            <a:miter lim="800000"/>
            <a:headEnd/>
            <a:tailEnd/>
          </a:ln>
        </p:spPr>
        <p:txBody>
          <a:bodyPr wrap="none" lIns="69056" tIns="34529" rIns="69056" bIns="34529">
            <a:spAutoFit/>
          </a:bodyPr>
          <a:lstStyle/>
          <a:p>
            <a:pPr algn="ctr" eaLnBrk="0" hangingPunct="0">
              <a:defRPr/>
            </a:pPr>
            <a:r>
              <a:rPr lang="da-DK" sz="900" b="1" dirty="0"/>
              <a:t>Integrerende</a:t>
            </a:r>
          </a:p>
          <a:p>
            <a:pPr algn="ctr" eaLnBrk="0" hangingPunct="0">
              <a:defRPr/>
            </a:pPr>
            <a:endParaRPr lang="da-DK" sz="900" b="1" dirty="0"/>
          </a:p>
          <a:p>
            <a:pPr algn="ctr" eaLnBrk="0" hangingPunct="0">
              <a:defRPr/>
            </a:pPr>
            <a:r>
              <a:rPr lang="da-DK" sz="900" dirty="0"/>
              <a:t>Team-orienteret</a:t>
            </a:r>
          </a:p>
          <a:p>
            <a:pPr algn="ctr" eaLnBrk="0" hangingPunct="0">
              <a:defRPr/>
            </a:pPr>
            <a:r>
              <a:rPr lang="da-DK" sz="900" dirty="0"/>
              <a:t>Kreativ</a:t>
            </a:r>
          </a:p>
          <a:p>
            <a:pPr algn="ctr" eaLnBrk="0" hangingPunct="0">
              <a:defRPr/>
            </a:pPr>
            <a:r>
              <a:rPr lang="da-DK" sz="900" dirty="0"/>
              <a:t>Går på opdagelse</a:t>
            </a:r>
          </a:p>
          <a:p>
            <a:pPr algn="ctr" eaLnBrk="0" hangingPunct="0">
              <a:defRPr/>
            </a:pPr>
            <a:r>
              <a:rPr lang="da-DK" sz="900" dirty="0"/>
              <a:t>Tolerant</a:t>
            </a:r>
          </a:p>
          <a:p>
            <a:pPr algn="ctr" eaLnBrk="0" hangingPunct="0">
              <a:defRPr/>
            </a:pPr>
            <a:r>
              <a:rPr lang="da-DK" sz="900" dirty="0"/>
              <a:t>Brede interesser</a:t>
            </a:r>
          </a:p>
        </p:txBody>
      </p:sp>
    </p:spTree>
    <p:extLst>
      <p:ext uri="{BB962C8B-B14F-4D97-AF65-F5344CB8AC3E}">
        <p14:creationId xmlns:p14="http://schemas.microsoft.com/office/powerpoint/2010/main" val="3746045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p:bldP spid="52"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M:\Dokumenter\Center for Ledelse\Clipart\puzzle2.jpg"/>
          <p:cNvPicPr>
            <a:picLocks noChangeAspect="1" noChangeArrowheads="1"/>
          </p:cNvPicPr>
          <p:nvPr/>
        </p:nvPicPr>
        <p:blipFill>
          <a:blip r:embed="rId3" cstate="print"/>
          <a:srcRect/>
          <a:stretch>
            <a:fillRect/>
          </a:stretch>
        </p:blipFill>
        <p:spPr bwMode="auto">
          <a:xfrm rot="20145795">
            <a:off x="3669070" y="2947837"/>
            <a:ext cx="1908572" cy="1908572"/>
          </a:xfrm>
          <a:prstGeom prst="rect">
            <a:avLst/>
          </a:prstGeom>
          <a:noFill/>
        </p:spPr>
      </p:pic>
      <p:sp>
        <p:nvSpPr>
          <p:cNvPr id="3" name="Titel 2"/>
          <p:cNvSpPr>
            <a:spLocks noGrp="1"/>
          </p:cNvSpPr>
          <p:nvPr>
            <p:ph type="title"/>
          </p:nvPr>
        </p:nvSpPr>
        <p:spPr/>
        <p:txBody>
          <a:bodyPr/>
          <a:lstStyle/>
          <a:p>
            <a:r>
              <a:rPr lang="da-DK" dirty="0"/>
              <a:t>Særlige bidrag fra beslutningsstilene</a:t>
            </a:r>
          </a:p>
        </p:txBody>
      </p:sp>
      <p:graphicFrame>
        <p:nvGraphicFramePr>
          <p:cNvPr id="5" name="Pladsholder til indhold 4"/>
          <p:cNvGraphicFramePr>
            <a:graphicFrameLocks noGrp="1"/>
          </p:cNvGraphicFramePr>
          <p:nvPr>
            <p:ph idx="1"/>
            <p:extLst>
              <p:ext uri="{D42A27DB-BD31-4B8C-83A1-F6EECF244321}">
                <p14:modId xmlns:p14="http://schemas.microsoft.com/office/powerpoint/2010/main" val="1212435950"/>
              </p:ext>
            </p:extLst>
          </p:nvPr>
        </p:nvGraphicFramePr>
        <p:xfrm>
          <a:off x="1446704" y="1059582"/>
          <a:ext cx="6221640" cy="1872210"/>
        </p:xfrm>
        <a:graphic>
          <a:graphicData uri="http://schemas.openxmlformats.org/drawingml/2006/table">
            <a:tbl>
              <a:tblPr firstRow="1" bandRow="1">
                <a:tableStyleId>{5C22544A-7EE6-4342-B048-85BDC9FD1C3A}</a:tableStyleId>
              </a:tblPr>
              <a:tblGrid>
                <a:gridCol w="1555410">
                  <a:extLst>
                    <a:ext uri="{9D8B030D-6E8A-4147-A177-3AD203B41FA5}">
                      <a16:colId xmlns:a16="http://schemas.microsoft.com/office/drawing/2014/main" val="20000"/>
                    </a:ext>
                  </a:extLst>
                </a:gridCol>
                <a:gridCol w="1555410">
                  <a:extLst>
                    <a:ext uri="{9D8B030D-6E8A-4147-A177-3AD203B41FA5}">
                      <a16:colId xmlns:a16="http://schemas.microsoft.com/office/drawing/2014/main" val="20001"/>
                    </a:ext>
                  </a:extLst>
                </a:gridCol>
                <a:gridCol w="1555410">
                  <a:extLst>
                    <a:ext uri="{9D8B030D-6E8A-4147-A177-3AD203B41FA5}">
                      <a16:colId xmlns:a16="http://schemas.microsoft.com/office/drawing/2014/main" val="20002"/>
                    </a:ext>
                  </a:extLst>
                </a:gridCol>
                <a:gridCol w="1555410">
                  <a:extLst>
                    <a:ext uri="{9D8B030D-6E8A-4147-A177-3AD203B41FA5}">
                      <a16:colId xmlns:a16="http://schemas.microsoft.com/office/drawing/2014/main" val="20003"/>
                    </a:ext>
                  </a:extLst>
                </a:gridCol>
              </a:tblGrid>
              <a:tr h="525694">
                <a:tc>
                  <a:txBody>
                    <a:bodyPr/>
                    <a:lstStyle/>
                    <a:p>
                      <a:r>
                        <a:rPr lang="da-DK" sz="1200" dirty="0"/>
                        <a:t>Beslutningsstil</a:t>
                      </a:r>
                    </a:p>
                  </a:txBody>
                  <a:tcPr marL="68580" marR="68580" marT="34290" marB="34290"/>
                </a:tc>
                <a:tc>
                  <a:txBody>
                    <a:bodyPr/>
                    <a:lstStyle/>
                    <a:p>
                      <a:r>
                        <a:rPr lang="da-DK" sz="1200" dirty="0"/>
                        <a:t>Personlig</a:t>
                      </a:r>
                      <a:r>
                        <a:rPr lang="da-DK" sz="1200" baseline="0" dirty="0"/>
                        <a:t> kvalitet</a:t>
                      </a:r>
                      <a:endParaRPr lang="da-DK" sz="1200" dirty="0"/>
                    </a:p>
                  </a:txBody>
                  <a:tcPr marL="68580" marR="68580" marT="34290" marB="34290"/>
                </a:tc>
                <a:tc>
                  <a:txBody>
                    <a:bodyPr/>
                    <a:lstStyle/>
                    <a:p>
                      <a:r>
                        <a:rPr lang="da-DK" sz="1200" dirty="0"/>
                        <a:t>Personlig udfordring</a:t>
                      </a:r>
                    </a:p>
                  </a:txBody>
                  <a:tcPr marL="68580" marR="68580" marT="34290" marB="34290"/>
                </a:tc>
                <a:tc>
                  <a:txBody>
                    <a:bodyPr/>
                    <a:lstStyle/>
                    <a:p>
                      <a:r>
                        <a:rPr lang="da-DK" sz="1200" dirty="0"/>
                        <a:t>Organisatorisk bidrag</a:t>
                      </a:r>
                    </a:p>
                  </a:txBody>
                  <a:tcPr marL="68580" marR="68580" marT="34290" marB="34290"/>
                </a:tc>
                <a:extLst>
                  <a:ext uri="{0D108BD9-81ED-4DB2-BD59-A6C34878D82A}">
                    <a16:rowId xmlns:a16="http://schemas.microsoft.com/office/drawing/2014/main" val="10000"/>
                  </a:ext>
                </a:extLst>
              </a:tr>
              <a:tr h="336629">
                <a:tc>
                  <a:txBody>
                    <a:bodyPr/>
                    <a:lstStyle/>
                    <a:p>
                      <a:r>
                        <a:rPr lang="da-DK" sz="1200" b="1" dirty="0"/>
                        <a:t>Besluttende</a:t>
                      </a:r>
                    </a:p>
                  </a:txBody>
                  <a:tcPr marL="68580" marR="68580" marT="34290" marB="34290"/>
                </a:tc>
                <a:tc>
                  <a:txBody>
                    <a:bodyPr/>
                    <a:lstStyle/>
                    <a:p>
                      <a:r>
                        <a:rPr lang="da-DK" sz="1200" dirty="0"/>
                        <a:t>Handlekraftig</a:t>
                      </a:r>
                    </a:p>
                  </a:txBody>
                  <a:tcPr marL="68580" marR="68580" marT="34290" marB="34290"/>
                </a:tc>
                <a:tc>
                  <a:txBody>
                    <a:bodyPr/>
                    <a:lstStyle/>
                    <a:p>
                      <a:r>
                        <a:rPr lang="da-DK" sz="1200" dirty="0"/>
                        <a:t>Forhastet</a:t>
                      </a:r>
                    </a:p>
                  </a:txBody>
                  <a:tcPr marL="68580" marR="68580" marT="34290" marB="34290"/>
                </a:tc>
                <a:tc>
                  <a:txBody>
                    <a:bodyPr/>
                    <a:lstStyle/>
                    <a:p>
                      <a:r>
                        <a:rPr lang="da-DK" sz="1200" dirty="0"/>
                        <a:t>Effektivitet</a:t>
                      </a:r>
                    </a:p>
                  </a:txBody>
                  <a:tcPr marL="68580" marR="68580" marT="34290" marB="34290"/>
                </a:tc>
                <a:extLst>
                  <a:ext uri="{0D108BD9-81ED-4DB2-BD59-A6C34878D82A}">
                    <a16:rowId xmlns:a16="http://schemas.microsoft.com/office/drawing/2014/main" val="10001"/>
                  </a:ext>
                </a:extLst>
              </a:tr>
              <a:tr h="336629">
                <a:tc>
                  <a:txBody>
                    <a:bodyPr/>
                    <a:lstStyle/>
                    <a:p>
                      <a:r>
                        <a:rPr lang="da-DK" sz="1200" b="1" dirty="0"/>
                        <a:t>Hierarkisk</a:t>
                      </a:r>
                    </a:p>
                  </a:txBody>
                  <a:tcPr marL="68580" marR="68580" marT="34290" marB="34290"/>
                </a:tc>
                <a:tc>
                  <a:txBody>
                    <a:bodyPr/>
                    <a:lstStyle/>
                    <a:p>
                      <a:r>
                        <a:rPr lang="da-DK" sz="1200" dirty="0"/>
                        <a:t>Analytisk</a:t>
                      </a:r>
                    </a:p>
                  </a:txBody>
                  <a:tcPr marL="68580" marR="68580" marT="34290" marB="34290"/>
                </a:tc>
                <a:tc>
                  <a:txBody>
                    <a:bodyPr/>
                    <a:lstStyle/>
                    <a:p>
                      <a:r>
                        <a:rPr lang="da-DK" sz="1200" dirty="0"/>
                        <a:t>Kritisk</a:t>
                      </a:r>
                    </a:p>
                  </a:txBody>
                  <a:tcPr marL="68580" marR="68580" marT="34290" marB="34290"/>
                </a:tc>
                <a:tc>
                  <a:txBody>
                    <a:bodyPr/>
                    <a:lstStyle/>
                    <a:p>
                      <a:r>
                        <a:rPr lang="da-DK" sz="1200" dirty="0"/>
                        <a:t>Kvalitet</a:t>
                      </a:r>
                    </a:p>
                  </a:txBody>
                  <a:tcPr marL="68580" marR="68580" marT="34290" marB="34290"/>
                </a:tc>
                <a:extLst>
                  <a:ext uri="{0D108BD9-81ED-4DB2-BD59-A6C34878D82A}">
                    <a16:rowId xmlns:a16="http://schemas.microsoft.com/office/drawing/2014/main" val="10002"/>
                  </a:ext>
                </a:extLst>
              </a:tr>
              <a:tr h="336629">
                <a:tc>
                  <a:txBody>
                    <a:bodyPr/>
                    <a:lstStyle/>
                    <a:p>
                      <a:r>
                        <a:rPr lang="da-DK" sz="1200" b="1" dirty="0"/>
                        <a:t>Fleksibel</a:t>
                      </a:r>
                    </a:p>
                  </a:txBody>
                  <a:tcPr marL="68580" marR="68580" marT="34290" marB="34290"/>
                </a:tc>
                <a:tc>
                  <a:txBody>
                    <a:bodyPr/>
                    <a:lstStyle/>
                    <a:p>
                      <a:r>
                        <a:rPr lang="da-DK" sz="1200" dirty="0"/>
                        <a:t>Lydhør</a:t>
                      </a:r>
                    </a:p>
                  </a:txBody>
                  <a:tcPr marL="68580" marR="68580" marT="34290" marB="34290"/>
                </a:tc>
                <a:tc>
                  <a:txBody>
                    <a:bodyPr/>
                    <a:lstStyle/>
                    <a:p>
                      <a:r>
                        <a:rPr lang="da-DK" sz="1200" dirty="0"/>
                        <a:t>Uklar</a:t>
                      </a:r>
                    </a:p>
                  </a:txBody>
                  <a:tcPr marL="68580" marR="68580" marT="34290" marB="34290"/>
                </a:tc>
                <a:tc>
                  <a:txBody>
                    <a:bodyPr/>
                    <a:lstStyle/>
                    <a:p>
                      <a:r>
                        <a:rPr lang="da-DK" sz="1200" dirty="0"/>
                        <a:t>Fleksibilitet</a:t>
                      </a:r>
                    </a:p>
                  </a:txBody>
                  <a:tcPr marL="68580" marR="68580" marT="34290" marB="34290"/>
                </a:tc>
                <a:extLst>
                  <a:ext uri="{0D108BD9-81ED-4DB2-BD59-A6C34878D82A}">
                    <a16:rowId xmlns:a16="http://schemas.microsoft.com/office/drawing/2014/main" val="10003"/>
                  </a:ext>
                </a:extLst>
              </a:tr>
              <a:tr h="336629">
                <a:tc>
                  <a:txBody>
                    <a:bodyPr/>
                    <a:lstStyle/>
                    <a:p>
                      <a:r>
                        <a:rPr lang="da-DK" sz="1200" b="1" dirty="0"/>
                        <a:t>Integrerende</a:t>
                      </a:r>
                    </a:p>
                  </a:txBody>
                  <a:tcPr marL="68580" marR="68580" marT="34290" marB="34290"/>
                </a:tc>
                <a:tc>
                  <a:txBody>
                    <a:bodyPr/>
                    <a:lstStyle/>
                    <a:p>
                      <a:r>
                        <a:rPr lang="da-DK" sz="1200" dirty="0"/>
                        <a:t>Involverende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Vægelsindet</a:t>
                      </a:r>
                    </a:p>
                  </a:txBody>
                  <a:tcPr marL="68580" marR="68580" marT="34290" marB="34290"/>
                </a:tc>
                <a:tc>
                  <a:txBody>
                    <a:bodyPr/>
                    <a:lstStyle/>
                    <a:p>
                      <a:r>
                        <a:rPr lang="da-DK" sz="1200" dirty="0"/>
                        <a:t>Kreativitet</a:t>
                      </a: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652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1" name="Rectangle 22"/>
          <p:cNvSpPr>
            <a:spLocks noGrp="1" noChangeArrowheads="1"/>
          </p:cNvSpPr>
          <p:nvPr>
            <p:ph type="title"/>
          </p:nvPr>
        </p:nvSpPr>
        <p:spPr>
          <a:xfrm>
            <a:off x="424656" y="168558"/>
            <a:ext cx="7747744" cy="675000"/>
          </a:xfrm>
        </p:spPr>
        <p:txBody>
          <a:bodyPr>
            <a:normAutofit/>
          </a:bodyPr>
          <a:lstStyle/>
          <a:p>
            <a:pPr eaLnBrk="1" hangingPunct="1"/>
            <a:r>
              <a:rPr lang="da-DK" dirty="0"/>
              <a:t>Styrker og svagheder ved de enkelte stile</a:t>
            </a:r>
            <a:endParaRPr lang="en-GB" dirty="0"/>
          </a:p>
        </p:txBody>
      </p:sp>
      <p:sp>
        <p:nvSpPr>
          <p:cNvPr id="13315" name="Rectangle 2"/>
          <p:cNvSpPr>
            <a:spLocks noChangeArrowheads="1"/>
          </p:cNvSpPr>
          <p:nvPr/>
        </p:nvSpPr>
        <p:spPr bwMode="auto">
          <a:xfrm>
            <a:off x="1485900" y="171450"/>
            <a:ext cx="5829300" cy="1028700"/>
          </a:xfrm>
          <a:prstGeom prst="rect">
            <a:avLst/>
          </a:prstGeom>
          <a:noFill/>
          <a:ln w="9525">
            <a:noFill/>
            <a:miter lim="800000"/>
            <a:headEnd/>
            <a:tailEnd/>
          </a:ln>
        </p:spPr>
        <p:txBody>
          <a:bodyPr lIns="69056" tIns="34529" rIns="69056" bIns="34529" anchor="ctr"/>
          <a:lstStyle/>
          <a:p>
            <a:pPr algn="l" eaLnBrk="0" hangingPunct="0"/>
            <a:endParaRPr lang="en-US" b="1">
              <a:solidFill>
                <a:schemeClr val="bg2"/>
              </a:solidFill>
            </a:endParaRPr>
          </a:p>
          <a:p>
            <a:pPr algn="l" eaLnBrk="0" hangingPunct="0"/>
            <a:endParaRPr lang="da-DK" b="1">
              <a:solidFill>
                <a:schemeClr val="bg2"/>
              </a:solidFill>
            </a:endParaRPr>
          </a:p>
          <a:p>
            <a:pPr eaLnBrk="0" hangingPunct="0"/>
            <a:endParaRPr lang="en-US" b="1">
              <a:solidFill>
                <a:schemeClr val="bg2"/>
              </a:solidFill>
            </a:endParaRPr>
          </a:p>
        </p:txBody>
      </p:sp>
      <p:sp>
        <p:nvSpPr>
          <p:cNvPr id="13316" name="Line 3"/>
          <p:cNvSpPr>
            <a:spLocks noChangeShapeType="1"/>
          </p:cNvSpPr>
          <p:nvPr/>
        </p:nvSpPr>
        <p:spPr bwMode="auto">
          <a:xfrm>
            <a:off x="1922440" y="2957502"/>
            <a:ext cx="5182790" cy="0"/>
          </a:xfrm>
          <a:prstGeom prst="line">
            <a:avLst/>
          </a:prstGeom>
          <a:noFill/>
          <a:ln w="25400">
            <a:solidFill>
              <a:schemeClr val="tx1"/>
            </a:solidFill>
            <a:round/>
            <a:headEnd type="none" w="sm" len="sm"/>
            <a:tailEnd type="none" w="sm" len="sm"/>
          </a:ln>
        </p:spPr>
        <p:txBody>
          <a:bodyPr wrap="none" anchor="ctr"/>
          <a:lstStyle/>
          <a:p>
            <a:endParaRPr lang="da-DK" sz="1350"/>
          </a:p>
        </p:txBody>
      </p:sp>
      <p:sp>
        <p:nvSpPr>
          <p:cNvPr id="13317" name="Line 4"/>
          <p:cNvSpPr>
            <a:spLocks noChangeShapeType="1"/>
          </p:cNvSpPr>
          <p:nvPr/>
        </p:nvSpPr>
        <p:spPr bwMode="auto">
          <a:xfrm>
            <a:off x="4465615" y="1081077"/>
            <a:ext cx="0" cy="3648075"/>
          </a:xfrm>
          <a:prstGeom prst="line">
            <a:avLst/>
          </a:prstGeom>
          <a:noFill/>
          <a:ln w="25400">
            <a:solidFill>
              <a:schemeClr val="tx1"/>
            </a:solidFill>
            <a:round/>
            <a:headEnd type="none" w="sm" len="sm"/>
            <a:tailEnd type="none" w="sm" len="sm"/>
          </a:ln>
        </p:spPr>
        <p:txBody>
          <a:bodyPr wrap="none" anchor="ctr"/>
          <a:lstStyle/>
          <a:p>
            <a:endParaRPr lang="da-DK" sz="1350"/>
          </a:p>
        </p:txBody>
      </p:sp>
      <p:sp>
        <p:nvSpPr>
          <p:cNvPr id="276485" name="Rectangle 5"/>
          <p:cNvSpPr>
            <a:spLocks noChangeArrowheads="1"/>
          </p:cNvSpPr>
          <p:nvPr/>
        </p:nvSpPr>
        <p:spPr bwMode="auto">
          <a:xfrm>
            <a:off x="2676105" y="1100127"/>
            <a:ext cx="1304844" cy="277482"/>
          </a:xfrm>
          <a:prstGeom prst="rect">
            <a:avLst/>
          </a:prstGeom>
          <a:noFill/>
          <a:ln w="9525">
            <a:noFill/>
            <a:miter lim="800000"/>
            <a:headEnd/>
            <a:tailEnd/>
          </a:ln>
        </p:spPr>
        <p:txBody>
          <a:bodyPr wrap="none" lIns="69056" tIns="34529" rIns="69056" bIns="34529">
            <a:spAutoFit/>
          </a:bodyPr>
          <a:lstStyle/>
          <a:p>
            <a:pPr eaLnBrk="0" hangingPunct="0"/>
            <a:r>
              <a:rPr lang="da-DK" sz="1350" b="1" dirty="0"/>
              <a:t>Besluttende</a:t>
            </a:r>
          </a:p>
        </p:txBody>
      </p:sp>
      <p:sp>
        <p:nvSpPr>
          <p:cNvPr id="276486" name="Rectangle 6"/>
          <p:cNvSpPr>
            <a:spLocks noChangeArrowheads="1"/>
          </p:cNvSpPr>
          <p:nvPr/>
        </p:nvSpPr>
        <p:spPr bwMode="auto">
          <a:xfrm>
            <a:off x="2652293" y="2986077"/>
            <a:ext cx="1066800" cy="277482"/>
          </a:xfrm>
          <a:prstGeom prst="rect">
            <a:avLst/>
          </a:prstGeom>
          <a:noFill/>
          <a:ln w="9525">
            <a:noFill/>
            <a:miter lim="800000"/>
            <a:headEnd/>
            <a:tailEnd/>
          </a:ln>
        </p:spPr>
        <p:txBody>
          <a:bodyPr lIns="69056" tIns="34529" rIns="69056" bIns="34529">
            <a:spAutoFit/>
          </a:bodyPr>
          <a:lstStyle/>
          <a:p>
            <a:pPr eaLnBrk="0" hangingPunct="0"/>
            <a:r>
              <a:rPr lang="da-DK" sz="1350" b="1"/>
              <a:t>Fleksibel</a:t>
            </a:r>
          </a:p>
        </p:txBody>
      </p:sp>
      <p:sp>
        <p:nvSpPr>
          <p:cNvPr id="276487" name="Rectangle 7"/>
          <p:cNvSpPr>
            <a:spLocks noChangeArrowheads="1"/>
          </p:cNvSpPr>
          <p:nvPr/>
        </p:nvSpPr>
        <p:spPr bwMode="auto">
          <a:xfrm>
            <a:off x="5322865" y="1100127"/>
            <a:ext cx="1139735" cy="277482"/>
          </a:xfrm>
          <a:prstGeom prst="rect">
            <a:avLst/>
          </a:prstGeom>
          <a:noFill/>
          <a:ln w="9525">
            <a:noFill/>
            <a:miter lim="800000"/>
            <a:headEnd/>
            <a:tailEnd/>
          </a:ln>
        </p:spPr>
        <p:txBody>
          <a:bodyPr wrap="none" lIns="69056" tIns="34529" rIns="69056" bIns="34529">
            <a:spAutoFit/>
          </a:bodyPr>
          <a:lstStyle/>
          <a:p>
            <a:pPr eaLnBrk="0" hangingPunct="0"/>
            <a:r>
              <a:rPr lang="da-DK" sz="1350" b="1"/>
              <a:t>Hierarkisk</a:t>
            </a:r>
          </a:p>
        </p:txBody>
      </p:sp>
      <p:sp>
        <p:nvSpPr>
          <p:cNvPr id="276489" name="Rectangle 9"/>
          <p:cNvSpPr>
            <a:spLocks noChangeArrowheads="1"/>
          </p:cNvSpPr>
          <p:nvPr/>
        </p:nvSpPr>
        <p:spPr bwMode="auto">
          <a:xfrm>
            <a:off x="5063308" y="2986077"/>
            <a:ext cx="1441847" cy="277482"/>
          </a:xfrm>
          <a:prstGeom prst="rect">
            <a:avLst/>
          </a:prstGeom>
          <a:noFill/>
          <a:ln w="9525">
            <a:noFill/>
            <a:miter lim="800000"/>
            <a:headEnd/>
            <a:tailEnd/>
          </a:ln>
        </p:spPr>
        <p:txBody>
          <a:bodyPr lIns="69056" tIns="34529" rIns="69056" bIns="34529">
            <a:spAutoFit/>
          </a:bodyPr>
          <a:lstStyle/>
          <a:p>
            <a:pPr eaLnBrk="0" hangingPunct="0"/>
            <a:r>
              <a:rPr lang="da-DK" sz="1350" b="1"/>
              <a:t>Integrerende</a:t>
            </a:r>
          </a:p>
        </p:txBody>
      </p:sp>
      <p:sp>
        <p:nvSpPr>
          <p:cNvPr id="13322" name="Rectangle 11"/>
          <p:cNvSpPr>
            <a:spLocks noChangeArrowheads="1"/>
          </p:cNvSpPr>
          <p:nvPr/>
        </p:nvSpPr>
        <p:spPr bwMode="auto">
          <a:xfrm>
            <a:off x="1922440" y="1071552"/>
            <a:ext cx="5188744" cy="3657600"/>
          </a:xfrm>
          <a:prstGeom prst="rect">
            <a:avLst/>
          </a:prstGeom>
          <a:noFill/>
          <a:ln w="25400">
            <a:solidFill>
              <a:schemeClr val="tx1"/>
            </a:solidFill>
            <a:miter lim="800000"/>
            <a:headEnd/>
            <a:tailEnd/>
          </a:ln>
        </p:spPr>
        <p:txBody>
          <a:bodyPr wrap="none" lIns="69056" tIns="34529" rIns="69056" bIns="34529" anchor="ctr"/>
          <a:lstStyle/>
          <a:p>
            <a:endParaRPr lang="da-DK" sz="1350"/>
          </a:p>
        </p:txBody>
      </p:sp>
      <p:sp>
        <p:nvSpPr>
          <p:cNvPr id="276492" name="Rectangle 12"/>
          <p:cNvSpPr>
            <a:spLocks noChangeArrowheads="1"/>
          </p:cNvSpPr>
          <p:nvPr/>
        </p:nvSpPr>
        <p:spPr bwMode="auto">
          <a:xfrm>
            <a:off x="2020071" y="1376352"/>
            <a:ext cx="2359819" cy="646331"/>
          </a:xfrm>
          <a:prstGeom prst="rect">
            <a:avLst/>
          </a:prstGeom>
          <a:noFill/>
          <a:ln w="9525">
            <a:noFill/>
            <a:miter lim="800000"/>
            <a:headEnd/>
            <a:tailEnd/>
          </a:ln>
        </p:spPr>
        <p:txBody>
          <a:bodyPr lIns="0" tIns="0" rIns="0" bIns="0">
            <a:spAutoFit/>
          </a:bodyPr>
          <a:lstStyle/>
          <a:p>
            <a:pPr algn="l" eaLnBrk="0" hangingPunct="0"/>
            <a:r>
              <a:rPr lang="da-DK" sz="1050" b="1" dirty="0"/>
              <a:t>Styrker</a:t>
            </a:r>
            <a:r>
              <a:rPr lang="da-DK" sz="1050" dirty="0"/>
              <a:t>: Hurtig, pålidelig, konsekvent, loyal, ordentlig, delegerende, produktiv, vedholdende</a:t>
            </a:r>
          </a:p>
        </p:txBody>
      </p:sp>
      <p:sp>
        <p:nvSpPr>
          <p:cNvPr id="276493" name="Rectangle 13"/>
          <p:cNvSpPr>
            <a:spLocks noChangeArrowheads="1"/>
          </p:cNvSpPr>
          <p:nvPr/>
        </p:nvSpPr>
        <p:spPr bwMode="auto">
          <a:xfrm>
            <a:off x="2029596" y="2119302"/>
            <a:ext cx="2359819" cy="646331"/>
          </a:xfrm>
          <a:prstGeom prst="rect">
            <a:avLst/>
          </a:prstGeom>
          <a:noFill/>
          <a:ln w="9525">
            <a:noFill/>
            <a:miter lim="800000"/>
            <a:headEnd/>
            <a:tailEnd/>
          </a:ln>
        </p:spPr>
        <p:txBody>
          <a:bodyPr lIns="0" tIns="0" rIns="0" bIns="0">
            <a:spAutoFit/>
          </a:bodyPr>
          <a:lstStyle/>
          <a:p>
            <a:pPr algn="l" eaLnBrk="0" hangingPunct="0"/>
            <a:r>
              <a:rPr lang="da-DK" sz="1050" b="1" dirty="0"/>
              <a:t>Svagheder</a:t>
            </a:r>
            <a:r>
              <a:rPr lang="da-DK" sz="1050" dirty="0"/>
              <a:t>: Rigid, undgår forandringer, dårlig til at lytte, kortsigtet, imod nye idéer, begrænset indlevelse i andre</a:t>
            </a:r>
            <a:r>
              <a:rPr lang="en-US" sz="1050" dirty="0">
                <a:solidFill>
                  <a:schemeClr val="bg2"/>
                </a:solidFill>
              </a:rPr>
              <a:t> </a:t>
            </a:r>
          </a:p>
        </p:txBody>
      </p:sp>
      <p:sp>
        <p:nvSpPr>
          <p:cNvPr id="276494" name="Rectangle 14"/>
          <p:cNvSpPr>
            <a:spLocks noChangeArrowheads="1"/>
          </p:cNvSpPr>
          <p:nvPr/>
        </p:nvSpPr>
        <p:spPr bwMode="auto">
          <a:xfrm>
            <a:off x="4579915" y="1376352"/>
            <a:ext cx="2370534" cy="646331"/>
          </a:xfrm>
          <a:prstGeom prst="rect">
            <a:avLst/>
          </a:prstGeom>
          <a:noFill/>
          <a:ln w="9525">
            <a:noFill/>
            <a:miter lim="800000"/>
            <a:headEnd/>
            <a:tailEnd/>
          </a:ln>
        </p:spPr>
        <p:txBody>
          <a:bodyPr lIns="0" tIns="0" rIns="0" bIns="0">
            <a:spAutoFit/>
          </a:bodyPr>
          <a:lstStyle/>
          <a:p>
            <a:pPr algn="l" eaLnBrk="0" hangingPunct="0"/>
            <a:r>
              <a:rPr lang="da-DK" sz="1050" b="1"/>
              <a:t>Styrker</a:t>
            </a:r>
            <a:r>
              <a:rPr lang="da-DK" sz="1050"/>
              <a:t>: Producerer høj kvalitet, grundig, planlægger præcist, logisk, følger op, akkurat, objektiv, lader sig inspirere</a:t>
            </a:r>
          </a:p>
        </p:txBody>
      </p:sp>
      <p:sp>
        <p:nvSpPr>
          <p:cNvPr id="276495" name="Rectangle 15"/>
          <p:cNvSpPr>
            <a:spLocks noChangeArrowheads="1"/>
          </p:cNvSpPr>
          <p:nvPr/>
        </p:nvSpPr>
        <p:spPr bwMode="auto">
          <a:xfrm>
            <a:off x="4579915" y="2109777"/>
            <a:ext cx="2424113" cy="807913"/>
          </a:xfrm>
          <a:prstGeom prst="rect">
            <a:avLst/>
          </a:prstGeom>
          <a:noFill/>
          <a:ln w="9525">
            <a:noFill/>
            <a:miter lim="800000"/>
            <a:headEnd/>
            <a:tailEnd/>
          </a:ln>
        </p:spPr>
        <p:txBody>
          <a:bodyPr lIns="0" tIns="0" rIns="0" bIns="0">
            <a:spAutoFit/>
          </a:bodyPr>
          <a:lstStyle/>
          <a:p>
            <a:pPr algn="l" eaLnBrk="0" hangingPunct="0"/>
            <a:r>
              <a:rPr lang="da-DK" sz="1050" b="1"/>
              <a:t>Svagheder</a:t>
            </a:r>
            <a:r>
              <a:rPr lang="en-US" sz="1050" b="1"/>
              <a:t>: </a:t>
            </a:r>
            <a:r>
              <a:rPr lang="da-DK" sz="1050"/>
              <a:t>Kold, styrer for meget, imod andres idéer, mundhugges, stivsindet, for mange detaljer, delegerer ikke, snæversynet</a:t>
            </a:r>
          </a:p>
        </p:txBody>
      </p:sp>
      <p:sp>
        <p:nvSpPr>
          <p:cNvPr id="276496" name="Rectangle 16"/>
          <p:cNvSpPr>
            <a:spLocks noChangeArrowheads="1"/>
          </p:cNvSpPr>
          <p:nvPr/>
        </p:nvSpPr>
        <p:spPr bwMode="auto">
          <a:xfrm>
            <a:off x="2018880" y="3252777"/>
            <a:ext cx="2341960" cy="646331"/>
          </a:xfrm>
          <a:prstGeom prst="rect">
            <a:avLst/>
          </a:prstGeom>
          <a:noFill/>
          <a:ln w="9525">
            <a:noFill/>
            <a:miter lim="800000"/>
            <a:headEnd/>
            <a:tailEnd/>
          </a:ln>
        </p:spPr>
        <p:txBody>
          <a:bodyPr lIns="0" tIns="0" rIns="0" bIns="0">
            <a:spAutoFit/>
          </a:bodyPr>
          <a:lstStyle/>
          <a:p>
            <a:pPr algn="l" eaLnBrk="0" hangingPunct="0"/>
            <a:r>
              <a:rPr lang="da-DK" sz="1050" b="1" dirty="0"/>
              <a:t>Styrker</a:t>
            </a:r>
            <a:r>
              <a:rPr lang="da-DK" sz="1050" dirty="0"/>
              <a:t>: Tilpasser sig let, hurtig, sympatisk, iværksætter, humoristisk, rar, god til at lytte, trives godt i løse rammer</a:t>
            </a:r>
          </a:p>
        </p:txBody>
      </p:sp>
      <p:sp>
        <p:nvSpPr>
          <p:cNvPr id="276497" name="Rectangle 17"/>
          <p:cNvSpPr>
            <a:spLocks noChangeArrowheads="1"/>
          </p:cNvSpPr>
          <p:nvPr/>
        </p:nvSpPr>
        <p:spPr bwMode="auto">
          <a:xfrm>
            <a:off x="2022453" y="3995727"/>
            <a:ext cx="2359819" cy="646331"/>
          </a:xfrm>
          <a:prstGeom prst="rect">
            <a:avLst/>
          </a:prstGeom>
          <a:noFill/>
          <a:ln w="9525">
            <a:noFill/>
            <a:miter lim="800000"/>
            <a:headEnd/>
            <a:tailEnd/>
          </a:ln>
        </p:spPr>
        <p:txBody>
          <a:bodyPr lIns="0" tIns="0" rIns="0" bIns="0">
            <a:spAutoFit/>
          </a:bodyPr>
          <a:lstStyle/>
          <a:p>
            <a:pPr algn="l" eaLnBrk="0" hangingPunct="0"/>
            <a:r>
              <a:rPr lang="da-DK" sz="1050" b="1"/>
              <a:t>Svagheder</a:t>
            </a:r>
            <a:r>
              <a:rPr lang="da-DK" sz="1050"/>
              <a:t>: Kortsigtet perspektiv, mangler klare planer, inkonsekvent, uopmærksom, upålidelig, forstyrrende humor</a:t>
            </a:r>
          </a:p>
        </p:txBody>
      </p:sp>
      <p:sp>
        <p:nvSpPr>
          <p:cNvPr id="276498" name="Rectangle 18"/>
          <p:cNvSpPr>
            <a:spLocks noChangeArrowheads="1"/>
          </p:cNvSpPr>
          <p:nvPr/>
        </p:nvSpPr>
        <p:spPr bwMode="auto">
          <a:xfrm>
            <a:off x="4579915" y="3252777"/>
            <a:ext cx="2424113" cy="646331"/>
          </a:xfrm>
          <a:prstGeom prst="rect">
            <a:avLst/>
          </a:prstGeom>
          <a:noFill/>
          <a:ln w="9525">
            <a:noFill/>
            <a:miter lim="800000"/>
            <a:headEnd/>
            <a:tailEnd/>
          </a:ln>
        </p:spPr>
        <p:txBody>
          <a:bodyPr lIns="0" tIns="0" rIns="0" bIns="0">
            <a:spAutoFit/>
          </a:bodyPr>
          <a:lstStyle/>
          <a:p>
            <a:pPr algn="l" eaLnBrk="0" hangingPunct="0"/>
            <a:r>
              <a:rPr lang="da-DK" sz="1050" b="1"/>
              <a:t>Styrker</a:t>
            </a:r>
            <a:r>
              <a:rPr lang="da-DK" sz="1050"/>
              <a:t>: God til at lytte, kreativ, holdspiller, tolererer forskellighed, samarbejdsvillig, åben for de store linjer</a:t>
            </a:r>
          </a:p>
        </p:txBody>
      </p:sp>
      <p:sp>
        <p:nvSpPr>
          <p:cNvPr id="276499" name="Rectangle 19"/>
          <p:cNvSpPr>
            <a:spLocks noChangeArrowheads="1"/>
          </p:cNvSpPr>
          <p:nvPr/>
        </p:nvSpPr>
        <p:spPr bwMode="auto">
          <a:xfrm>
            <a:off x="4568009" y="3995728"/>
            <a:ext cx="2382440" cy="646331"/>
          </a:xfrm>
          <a:prstGeom prst="rect">
            <a:avLst/>
          </a:prstGeom>
          <a:noFill/>
          <a:ln w="9525">
            <a:noFill/>
            <a:miter lim="800000"/>
            <a:headEnd/>
            <a:tailEnd/>
          </a:ln>
        </p:spPr>
        <p:txBody>
          <a:bodyPr lIns="0" tIns="0" rIns="0" bIns="0">
            <a:spAutoFit/>
          </a:bodyPr>
          <a:lstStyle/>
          <a:p>
            <a:pPr algn="l" eaLnBrk="0" hangingPunct="0"/>
            <a:r>
              <a:rPr lang="da-DK" sz="1050" b="1"/>
              <a:t>Svagheder</a:t>
            </a:r>
            <a:r>
              <a:rPr lang="da-DK" sz="1050"/>
              <a:t>: Ubeslutsom, sætter sig ikke igennem, flertydig, snakker, glemmer tidsplaner og deadlines, springer i det, langsom</a:t>
            </a:r>
          </a:p>
        </p:txBody>
      </p:sp>
    </p:spTree>
    <p:extLst>
      <p:ext uri="{BB962C8B-B14F-4D97-AF65-F5344CB8AC3E}">
        <p14:creationId xmlns:p14="http://schemas.microsoft.com/office/powerpoint/2010/main" val="313563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4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4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4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4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4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4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64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7649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7648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7649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76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5" grpId="0" autoUpdateAnimBg="0"/>
      <p:bldP spid="276486" grpId="0" autoUpdateAnimBg="0"/>
      <p:bldP spid="276487" grpId="0" autoUpdateAnimBg="0"/>
      <p:bldP spid="276489" grpId="0" autoUpdateAnimBg="0"/>
      <p:bldP spid="276492" grpId="0" autoUpdateAnimBg="0"/>
      <p:bldP spid="276493" grpId="0" autoUpdateAnimBg="0"/>
      <p:bldP spid="276494" grpId="0" autoUpdateAnimBg="0"/>
      <p:bldP spid="276495" grpId="0" autoUpdateAnimBg="0"/>
      <p:bldP spid="276496" grpId="0" autoUpdateAnimBg="0"/>
      <p:bldP spid="276497" grpId="0" autoUpdateAnimBg="0"/>
      <p:bldP spid="276498" grpId="0" autoUpdateAnimBg="0"/>
      <p:bldP spid="27649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sv-SE" dirty="0" err="1"/>
              <a:t>Hvordan</a:t>
            </a:r>
            <a:r>
              <a:rPr lang="sv-SE" dirty="0"/>
              <a:t> vi ser på andre </a:t>
            </a:r>
            <a:r>
              <a:rPr lang="sv-SE" dirty="0" err="1"/>
              <a:t>stile</a:t>
            </a:r>
            <a:endParaRPr lang="sv-SE" dirty="0"/>
          </a:p>
        </p:txBody>
      </p:sp>
      <p:pic>
        <p:nvPicPr>
          <p:cNvPr id="125956" name="Picture 4" descr="PPT matris 5x5 ru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669" y="1491853"/>
            <a:ext cx="5778104" cy="330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957" name="Group 5"/>
          <p:cNvGrpSpPr>
            <a:grpSpLocks/>
          </p:cNvGrpSpPr>
          <p:nvPr/>
        </p:nvGrpSpPr>
        <p:grpSpPr bwMode="auto">
          <a:xfrm>
            <a:off x="1675210" y="1745456"/>
            <a:ext cx="625078" cy="134541"/>
            <a:chOff x="908" y="1150"/>
            <a:chExt cx="976" cy="190"/>
          </a:xfrm>
        </p:grpSpPr>
        <p:sp>
          <p:nvSpPr>
            <p:cNvPr id="125958" name="Oval 6"/>
            <p:cNvSpPr>
              <a:spLocks noChangeArrowheads="1"/>
            </p:cNvSpPr>
            <p:nvPr/>
          </p:nvSpPr>
          <p:spPr bwMode="auto">
            <a:xfrm>
              <a:off x="908" y="1150"/>
              <a:ext cx="443" cy="1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a-DK" sz="1350"/>
            </a:p>
          </p:txBody>
        </p:sp>
        <p:sp>
          <p:nvSpPr>
            <p:cNvPr id="125959" name="Oval 7"/>
            <p:cNvSpPr>
              <a:spLocks noChangeArrowheads="1"/>
            </p:cNvSpPr>
            <p:nvPr/>
          </p:nvSpPr>
          <p:spPr bwMode="auto">
            <a:xfrm>
              <a:off x="1441" y="1152"/>
              <a:ext cx="443" cy="1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a-DK" sz="1350"/>
            </a:p>
          </p:txBody>
        </p:sp>
        <p:sp>
          <p:nvSpPr>
            <p:cNvPr id="125960" name="Freeform 8"/>
            <p:cNvSpPr>
              <a:spLocks/>
            </p:cNvSpPr>
            <p:nvPr/>
          </p:nvSpPr>
          <p:spPr bwMode="auto">
            <a:xfrm>
              <a:off x="1364" y="1212"/>
              <a:ext cx="69" cy="33"/>
            </a:xfrm>
            <a:custGeom>
              <a:avLst/>
              <a:gdLst>
                <a:gd name="T0" fmla="*/ 0 w 69"/>
                <a:gd name="T1" fmla="*/ 32 h 33"/>
                <a:gd name="T2" fmla="*/ 31 w 69"/>
                <a:gd name="T3" fmla="*/ 0 h 33"/>
                <a:gd name="T4" fmla="*/ 68 w 69"/>
                <a:gd name="T5" fmla="*/ 26 h 33"/>
                <a:gd name="T6" fmla="*/ 0 60000 65536"/>
                <a:gd name="T7" fmla="*/ 0 60000 65536"/>
                <a:gd name="T8" fmla="*/ 0 60000 65536"/>
                <a:gd name="T9" fmla="*/ 0 w 69"/>
                <a:gd name="T10" fmla="*/ 0 h 33"/>
                <a:gd name="T11" fmla="*/ 69 w 69"/>
                <a:gd name="T12" fmla="*/ 33 h 33"/>
              </a:gdLst>
              <a:ahLst/>
              <a:cxnLst>
                <a:cxn ang="T6">
                  <a:pos x="T0" y="T1"/>
                </a:cxn>
                <a:cxn ang="T7">
                  <a:pos x="T2" y="T3"/>
                </a:cxn>
                <a:cxn ang="T8">
                  <a:pos x="T4" y="T5"/>
                </a:cxn>
              </a:cxnLst>
              <a:rect l="T9" t="T10" r="T11" b="T12"/>
              <a:pathLst>
                <a:path w="69" h="33">
                  <a:moveTo>
                    <a:pt x="0" y="32"/>
                  </a:moveTo>
                  <a:lnTo>
                    <a:pt x="31" y="0"/>
                  </a:lnTo>
                  <a:lnTo>
                    <a:pt x="68" y="2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sz="1350"/>
            </a:p>
          </p:txBody>
        </p:sp>
      </p:grpSp>
      <p:sp>
        <p:nvSpPr>
          <p:cNvPr id="125961" name="Rectangle 9"/>
          <p:cNvSpPr>
            <a:spLocks noChangeArrowheads="1"/>
          </p:cNvSpPr>
          <p:nvPr/>
        </p:nvSpPr>
        <p:spPr bwMode="auto">
          <a:xfrm>
            <a:off x="4056501" y="1524001"/>
            <a:ext cx="732153" cy="20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3767" tIns="26884" rIns="53767" bIns="26884">
            <a:spAutoFit/>
          </a:bodyPr>
          <a:lstStyle/>
          <a:p>
            <a:pPr algn="ctr" defTabSz="534591" eaLnBrk="0" hangingPunct="0"/>
            <a:r>
              <a:rPr lang="sv-SE" sz="975" b="1" dirty="0" err="1">
                <a:latin typeface="Verdana" pitchFamily="34" charset="0"/>
              </a:rPr>
              <a:t>Fleksibel</a:t>
            </a:r>
            <a:endParaRPr lang="sv-SE" sz="975" b="1" dirty="0">
              <a:latin typeface="Verdana" pitchFamily="34" charset="0"/>
            </a:endParaRPr>
          </a:p>
        </p:txBody>
      </p:sp>
      <p:sp>
        <p:nvSpPr>
          <p:cNvPr id="125962" name="Rectangle 10"/>
          <p:cNvSpPr>
            <a:spLocks noChangeArrowheads="1"/>
          </p:cNvSpPr>
          <p:nvPr/>
        </p:nvSpPr>
        <p:spPr bwMode="auto">
          <a:xfrm>
            <a:off x="5162904" y="1524001"/>
            <a:ext cx="831539" cy="20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3767" tIns="26884" rIns="53767" bIns="26884">
            <a:spAutoFit/>
          </a:bodyPr>
          <a:lstStyle/>
          <a:p>
            <a:pPr algn="ctr" defTabSz="534591" eaLnBrk="0" hangingPunct="0"/>
            <a:r>
              <a:rPr lang="sv-SE" sz="975" b="1">
                <a:latin typeface="Verdana" pitchFamily="34" charset="0"/>
              </a:rPr>
              <a:t>Hierarkisk</a:t>
            </a:r>
          </a:p>
        </p:txBody>
      </p:sp>
      <p:sp>
        <p:nvSpPr>
          <p:cNvPr id="125963" name="Rectangle 11"/>
          <p:cNvSpPr>
            <a:spLocks noChangeArrowheads="1"/>
          </p:cNvSpPr>
          <p:nvPr/>
        </p:nvSpPr>
        <p:spPr bwMode="auto">
          <a:xfrm>
            <a:off x="6205831" y="1524001"/>
            <a:ext cx="1049547" cy="20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3767" tIns="26884" rIns="53767" bIns="26884">
            <a:spAutoFit/>
          </a:bodyPr>
          <a:lstStyle/>
          <a:p>
            <a:pPr algn="ctr" defTabSz="534591" eaLnBrk="0" hangingPunct="0"/>
            <a:r>
              <a:rPr lang="sv-SE" sz="975" b="1" dirty="0" err="1">
                <a:latin typeface="Verdana" pitchFamily="34" charset="0"/>
              </a:rPr>
              <a:t>Integrerende</a:t>
            </a:r>
            <a:endParaRPr lang="sv-SE" sz="975" b="1" dirty="0">
              <a:latin typeface="Verdana" pitchFamily="34" charset="0"/>
            </a:endParaRPr>
          </a:p>
        </p:txBody>
      </p:sp>
      <p:sp>
        <p:nvSpPr>
          <p:cNvPr id="125964" name="Rectangle 12"/>
          <p:cNvSpPr>
            <a:spLocks noChangeArrowheads="1"/>
          </p:cNvSpPr>
          <p:nvPr/>
        </p:nvSpPr>
        <p:spPr bwMode="auto">
          <a:xfrm>
            <a:off x="2788012" y="1524001"/>
            <a:ext cx="953367" cy="20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3767" tIns="26884" rIns="53767" bIns="26884">
            <a:spAutoFit/>
          </a:bodyPr>
          <a:lstStyle/>
          <a:p>
            <a:pPr algn="ctr" defTabSz="534591" eaLnBrk="0" hangingPunct="0"/>
            <a:r>
              <a:rPr lang="sv-SE" sz="975" b="1" dirty="0" err="1">
                <a:latin typeface="Verdana" pitchFamily="34" charset="0"/>
              </a:rPr>
              <a:t>Besluttende</a:t>
            </a:r>
            <a:endParaRPr lang="sv-SE" sz="975" b="1" dirty="0">
              <a:latin typeface="Verdana" pitchFamily="34" charset="0"/>
            </a:endParaRPr>
          </a:p>
        </p:txBody>
      </p:sp>
      <p:sp>
        <p:nvSpPr>
          <p:cNvPr id="125965" name="Rectangle 13"/>
          <p:cNvSpPr>
            <a:spLocks noChangeArrowheads="1"/>
          </p:cNvSpPr>
          <p:nvPr/>
        </p:nvSpPr>
        <p:spPr bwMode="auto">
          <a:xfrm>
            <a:off x="1710929" y="2216944"/>
            <a:ext cx="964711" cy="21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384" tIns="29692" rIns="59384" bIns="29692">
            <a:spAutoFit/>
          </a:bodyPr>
          <a:lstStyle/>
          <a:p>
            <a:pPr defTabSz="594122" eaLnBrk="0" hangingPunct="0"/>
            <a:r>
              <a:rPr lang="sv-SE" sz="975" b="1" dirty="0" err="1">
                <a:latin typeface="Verdana" pitchFamily="34" charset="0"/>
              </a:rPr>
              <a:t>Besluttende</a:t>
            </a:r>
            <a:endParaRPr lang="sv-SE" sz="975" b="1" dirty="0">
              <a:latin typeface="Verdana" pitchFamily="34" charset="0"/>
            </a:endParaRPr>
          </a:p>
        </p:txBody>
      </p:sp>
      <p:sp>
        <p:nvSpPr>
          <p:cNvPr id="125966" name="Rectangle 14"/>
          <p:cNvSpPr>
            <a:spLocks noChangeArrowheads="1"/>
          </p:cNvSpPr>
          <p:nvPr/>
        </p:nvSpPr>
        <p:spPr bwMode="auto">
          <a:xfrm>
            <a:off x="1800226" y="2868216"/>
            <a:ext cx="743496" cy="21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384" tIns="29692" rIns="59384" bIns="29692">
            <a:spAutoFit/>
          </a:bodyPr>
          <a:lstStyle/>
          <a:p>
            <a:pPr defTabSz="594122"/>
            <a:r>
              <a:rPr lang="sv-SE" sz="975" b="1" dirty="0" err="1">
                <a:latin typeface="Verdana" pitchFamily="34" charset="0"/>
              </a:rPr>
              <a:t>Fleksibel</a:t>
            </a:r>
            <a:endParaRPr lang="sv-SE" sz="975" b="1" dirty="0">
              <a:latin typeface="Verdana" pitchFamily="34" charset="0"/>
            </a:endParaRPr>
          </a:p>
        </p:txBody>
      </p:sp>
      <p:sp>
        <p:nvSpPr>
          <p:cNvPr id="125967" name="Rectangle 15"/>
          <p:cNvSpPr>
            <a:spLocks noChangeArrowheads="1"/>
          </p:cNvSpPr>
          <p:nvPr/>
        </p:nvSpPr>
        <p:spPr bwMode="auto">
          <a:xfrm>
            <a:off x="1713310" y="3519488"/>
            <a:ext cx="842883" cy="21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384" tIns="29692" rIns="59384" bIns="29692">
            <a:spAutoFit/>
          </a:bodyPr>
          <a:lstStyle/>
          <a:p>
            <a:pPr defTabSz="594122"/>
            <a:r>
              <a:rPr lang="sv-SE" sz="975" b="1">
                <a:latin typeface="Verdana" pitchFamily="34" charset="0"/>
              </a:rPr>
              <a:t>Hierarkisk</a:t>
            </a:r>
          </a:p>
        </p:txBody>
      </p:sp>
      <p:sp>
        <p:nvSpPr>
          <p:cNvPr id="125968" name="Rectangle 16"/>
          <p:cNvSpPr>
            <a:spLocks noChangeArrowheads="1"/>
          </p:cNvSpPr>
          <p:nvPr/>
        </p:nvSpPr>
        <p:spPr bwMode="auto">
          <a:xfrm>
            <a:off x="1601670" y="4181475"/>
            <a:ext cx="1060891" cy="21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384" tIns="29692" rIns="59384" bIns="29692">
            <a:spAutoFit/>
          </a:bodyPr>
          <a:lstStyle/>
          <a:p>
            <a:pPr defTabSz="594122"/>
            <a:r>
              <a:rPr lang="sv-SE" sz="975" b="1" dirty="0" err="1">
                <a:latin typeface="Verdana" pitchFamily="34" charset="0"/>
              </a:rPr>
              <a:t>Integrerende</a:t>
            </a:r>
            <a:endParaRPr lang="sv-SE" sz="975" b="1" dirty="0">
              <a:latin typeface="Verdana" pitchFamily="34" charset="0"/>
            </a:endParaRPr>
          </a:p>
        </p:txBody>
      </p:sp>
      <p:sp>
        <p:nvSpPr>
          <p:cNvPr id="125972" name="Rectangle 20"/>
          <p:cNvSpPr>
            <a:spLocks noChangeArrowheads="1"/>
          </p:cNvSpPr>
          <p:nvPr/>
        </p:nvSpPr>
        <p:spPr bwMode="auto">
          <a:xfrm>
            <a:off x="2671763" y="2243138"/>
            <a:ext cx="1184672" cy="3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0" tIns="25710" rIns="51420" bIns="25710">
            <a:spAutoFit/>
          </a:bodyPr>
          <a:lstStyle/>
          <a:p>
            <a:pPr algn="ctr" defTabSz="514350" eaLnBrk="0" hangingPunct="0"/>
            <a:r>
              <a:rPr lang="sv-SE" sz="975" dirty="0" err="1">
                <a:latin typeface="Verdana" pitchFamily="34" charset="0"/>
                <a:cs typeface="Arial" charset="0"/>
              </a:rPr>
              <a:t>Handler</a:t>
            </a:r>
            <a:r>
              <a:rPr lang="sv-SE" sz="975" dirty="0">
                <a:latin typeface="Verdana" pitchFamily="34" charset="0"/>
                <a:cs typeface="Arial" charset="0"/>
              </a:rPr>
              <a:t> hurtigt </a:t>
            </a:r>
            <a:r>
              <a:rPr lang="sv-SE" sz="975" dirty="0" err="1">
                <a:latin typeface="Verdana" pitchFamily="34" charset="0"/>
                <a:cs typeface="Arial" charset="0"/>
              </a:rPr>
              <a:t>og</a:t>
            </a:r>
            <a:r>
              <a:rPr lang="sv-SE" sz="975" dirty="0">
                <a:latin typeface="Verdana" pitchFamily="34" charset="0"/>
                <a:cs typeface="Arial" charset="0"/>
              </a:rPr>
              <a:t> </a:t>
            </a:r>
            <a:r>
              <a:rPr lang="sv-SE" sz="975" dirty="0" err="1">
                <a:latin typeface="Verdana" pitchFamily="34" charset="0"/>
                <a:cs typeface="Arial" charset="0"/>
              </a:rPr>
              <a:t>pålideligt</a:t>
            </a:r>
            <a:endParaRPr lang="sv-SE" sz="975" dirty="0">
              <a:latin typeface="Verdana" pitchFamily="34" charset="0"/>
            </a:endParaRPr>
          </a:p>
        </p:txBody>
      </p:sp>
      <p:sp>
        <p:nvSpPr>
          <p:cNvPr id="125973" name="Rectangle 21"/>
          <p:cNvSpPr>
            <a:spLocks noChangeArrowheads="1"/>
          </p:cNvSpPr>
          <p:nvPr/>
        </p:nvSpPr>
        <p:spPr bwMode="auto">
          <a:xfrm>
            <a:off x="3767137" y="2243138"/>
            <a:ext cx="1309688" cy="3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0" tIns="25710" rIns="51420" bIns="25710">
            <a:spAutoFit/>
          </a:bodyPr>
          <a:lstStyle/>
          <a:p>
            <a:pPr algn="ctr" defTabSz="514350" eaLnBrk="0" hangingPunct="0"/>
            <a:r>
              <a:rPr lang="sv-SE" sz="975" dirty="0">
                <a:latin typeface="Verdana" pitchFamily="34" charset="0"/>
                <a:cs typeface="Arial" charset="0"/>
              </a:rPr>
              <a:t>Hurtig </a:t>
            </a:r>
          </a:p>
          <a:p>
            <a:pPr algn="ctr" defTabSz="514350" eaLnBrk="0" hangingPunct="0"/>
            <a:r>
              <a:rPr lang="sv-SE" sz="975" i="1" dirty="0">
                <a:latin typeface="Verdana" pitchFamily="34" charset="0"/>
                <a:cs typeface="Arial" charset="0"/>
              </a:rPr>
              <a:t>men </a:t>
            </a:r>
            <a:r>
              <a:rPr lang="sv-SE" sz="975" i="1" dirty="0" err="1">
                <a:latin typeface="Verdana" pitchFamily="34" charset="0"/>
                <a:cs typeface="Arial" charset="0"/>
              </a:rPr>
              <a:t>upålidelig</a:t>
            </a:r>
            <a:endParaRPr lang="sv-SE" sz="975" i="1" dirty="0">
              <a:latin typeface="Verdana" pitchFamily="34" charset="0"/>
              <a:cs typeface="Arial" charset="0"/>
            </a:endParaRPr>
          </a:p>
        </p:txBody>
      </p:sp>
      <p:sp>
        <p:nvSpPr>
          <p:cNvPr id="125974" name="Rectangle 22"/>
          <p:cNvSpPr>
            <a:spLocks noChangeArrowheads="1"/>
          </p:cNvSpPr>
          <p:nvPr/>
        </p:nvSpPr>
        <p:spPr bwMode="auto">
          <a:xfrm>
            <a:off x="5172075" y="2243138"/>
            <a:ext cx="814388" cy="5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0" tIns="25710" rIns="51420" bIns="25710">
            <a:spAutoFit/>
          </a:bodyPr>
          <a:lstStyle/>
          <a:p>
            <a:pPr algn="ctr" defTabSz="514350" eaLnBrk="0" hangingPunct="0"/>
            <a:r>
              <a:rPr lang="sv-SE" sz="975" dirty="0">
                <a:latin typeface="Verdana" pitchFamily="34" charset="0"/>
                <a:cs typeface="Arial" charset="0"/>
              </a:rPr>
              <a:t>Fokuseret</a:t>
            </a:r>
          </a:p>
          <a:p>
            <a:pPr algn="ctr" defTabSz="514350" eaLnBrk="0" hangingPunct="0"/>
            <a:r>
              <a:rPr lang="sv-SE" sz="975" i="1" dirty="0">
                <a:latin typeface="Verdana" pitchFamily="34" charset="0"/>
                <a:cs typeface="Arial" charset="0"/>
              </a:rPr>
              <a:t>men </a:t>
            </a:r>
            <a:r>
              <a:rPr lang="sv-SE" sz="975" i="1" dirty="0" err="1">
                <a:latin typeface="Verdana" pitchFamily="34" charset="0"/>
                <a:cs typeface="Arial" charset="0"/>
              </a:rPr>
              <a:t>langsom</a:t>
            </a:r>
            <a:endParaRPr lang="sv-SE" sz="975" i="1" dirty="0">
              <a:latin typeface="Verdana" pitchFamily="34" charset="0"/>
              <a:cs typeface="Arial" charset="0"/>
            </a:endParaRPr>
          </a:p>
        </p:txBody>
      </p:sp>
      <p:sp>
        <p:nvSpPr>
          <p:cNvPr id="125975" name="Rectangle 23"/>
          <p:cNvSpPr>
            <a:spLocks noChangeArrowheads="1"/>
          </p:cNvSpPr>
          <p:nvPr/>
        </p:nvSpPr>
        <p:spPr bwMode="auto">
          <a:xfrm>
            <a:off x="6283931" y="2243138"/>
            <a:ext cx="895728" cy="5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0" tIns="25710" rIns="51420" bIns="25710">
            <a:spAutoFit/>
          </a:bodyPr>
          <a:lstStyle/>
          <a:p>
            <a:pPr algn="ctr" defTabSz="514350"/>
            <a:r>
              <a:rPr lang="sv-SE" sz="975" i="1" dirty="0" err="1">
                <a:latin typeface="Verdana" pitchFamily="34" charset="0"/>
                <a:cs typeface="Arial" charset="0"/>
              </a:rPr>
              <a:t>Håbløs</a:t>
            </a:r>
            <a:r>
              <a:rPr lang="sv-SE" sz="975" i="1" dirty="0">
                <a:latin typeface="Verdana" pitchFamily="34" charset="0"/>
                <a:cs typeface="Arial" charset="0"/>
              </a:rPr>
              <a:t> </a:t>
            </a:r>
          </a:p>
          <a:p>
            <a:pPr algn="ctr" defTabSz="514350"/>
            <a:r>
              <a:rPr lang="sv-SE" sz="975" i="1" dirty="0" err="1">
                <a:latin typeface="Verdana" pitchFamily="34" charset="0"/>
                <a:cs typeface="Arial" charset="0"/>
              </a:rPr>
              <a:t>langsom</a:t>
            </a:r>
            <a:endParaRPr lang="sv-SE" sz="975" i="1" dirty="0">
              <a:latin typeface="Verdana" pitchFamily="34" charset="0"/>
              <a:cs typeface="Arial" charset="0"/>
            </a:endParaRPr>
          </a:p>
          <a:p>
            <a:pPr algn="ctr" defTabSz="514350"/>
            <a:r>
              <a:rPr lang="sv-SE" sz="975" i="1" dirty="0" err="1">
                <a:latin typeface="Verdana" pitchFamily="34" charset="0"/>
                <a:cs typeface="Arial" charset="0"/>
              </a:rPr>
              <a:t>og</a:t>
            </a:r>
            <a:r>
              <a:rPr lang="sv-SE" sz="975" i="1" dirty="0">
                <a:latin typeface="Verdana" pitchFamily="34" charset="0"/>
                <a:cs typeface="Arial" charset="0"/>
              </a:rPr>
              <a:t> </a:t>
            </a:r>
            <a:r>
              <a:rPr lang="sv-SE" sz="975" i="1" dirty="0" err="1">
                <a:latin typeface="Verdana" pitchFamily="34" charset="0"/>
                <a:cs typeface="Arial" charset="0"/>
              </a:rPr>
              <a:t>upålidelig</a:t>
            </a:r>
            <a:endParaRPr lang="sv-SE" sz="975" i="1" dirty="0">
              <a:latin typeface="Verdana" pitchFamily="34" charset="0"/>
              <a:cs typeface="Arial" charset="0"/>
            </a:endParaRPr>
          </a:p>
        </p:txBody>
      </p:sp>
      <p:sp>
        <p:nvSpPr>
          <p:cNvPr id="125976" name="Rectangle 24"/>
          <p:cNvSpPr>
            <a:spLocks noChangeArrowheads="1"/>
          </p:cNvSpPr>
          <p:nvPr/>
        </p:nvSpPr>
        <p:spPr bwMode="auto">
          <a:xfrm>
            <a:off x="2664619" y="2906316"/>
            <a:ext cx="1200150" cy="3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0" tIns="25710" rIns="51420" bIns="25710">
            <a:spAutoFit/>
          </a:bodyPr>
          <a:lstStyle/>
          <a:p>
            <a:pPr algn="ctr" defTabSz="514350" eaLnBrk="0" hangingPunct="0"/>
            <a:r>
              <a:rPr lang="sv-SE" sz="975" dirty="0" err="1">
                <a:latin typeface="Verdana" pitchFamily="34" charset="0"/>
                <a:cs typeface="Arial" charset="0"/>
              </a:rPr>
              <a:t>Handler</a:t>
            </a:r>
            <a:r>
              <a:rPr lang="sv-SE" sz="975" dirty="0">
                <a:latin typeface="Verdana" pitchFamily="34" charset="0"/>
                <a:cs typeface="Arial" charset="0"/>
              </a:rPr>
              <a:t> hurtigt</a:t>
            </a:r>
          </a:p>
          <a:p>
            <a:pPr algn="ctr" defTabSz="514350" eaLnBrk="0" hangingPunct="0"/>
            <a:r>
              <a:rPr lang="sv-SE" sz="975" i="1" dirty="0">
                <a:latin typeface="Verdana" pitchFamily="34" charset="0"/>
                <a:cs typeface="Arial" charset="0"/>
              </a:rPr>
              <a:t>men rigid</a:t>
            </a:r>
          </a:p>
        </p:txBody>
      </p:sp>
      <p:sp>
        <p:nvSpPr>
          <p:cNvPr id="125977" name="Rectangle 25"/>
          <p:cNvSpPr>
            <a:spLocks noChangeArrowheads="1"/>
          </p:cNvSpPr>
          <p:nvPr/>
        </p:nvSpPr>
        <p:spPr bwMode="auto">
          <a:xfrm>
            <a:off x="3850482" y="2906316"/>
            <a:ext cx="1141810" cy="3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0" tIns="25710" rIns="51420" bIns="25710">
            <a:spAutoFit/>
          </a:bodyPr>
          <a:lstStyle/>
          <a:p>
            <a:pPr algn="ctr" defTabSz="514350" eaLnBrk="0" hangingPunct="0"/>
            <a:r>
              <a:rPr lang="sv-SE" sz="975" dirty="0">
                <a:latin typeface="Verdana" pitchFamily="34" charset="0"/>
                <a:cs typeface="Arial" charset="0"/>
              </a:rPr>
              <a:t>Social </a:t>
            </a:r>
            <a:r>
              <a:rPr lang="sv-SE" sz="975" dirty="0" err="1">
                <a:latin typeface="Verdana" pitchFamily="34" charset="0"/>
                <a:cs typeface="Arial" charset="0"/>
              </a:rPr>
              <a:t>og</a:t>
            </a:r>
            <a:endParaRPr lang="sv-SE" sz="975" dirty="0">
              <a:latin typeface="Verdana" pitchFamily="34" charset="0"/>
              <a:cs typeface="Arial" charset="0"/>
            </a:endParaRPr>
          </a:p>
          <a:p>
            <a:pPr algn="ctr" defTabSz="514350" eaLnBrk="0" hangingPunct="0"/>
            <a:r>
              <a:rPr lang="sv-SE" sz="975" dirty="0">
                <a:latin typeface="Verdana" pitchFamily="34" charset="0"/>
                <a:cs typeface="Arial" charset="0"/>
              </a:rPr>
              <a:t>hurtig</a:t>
            </a:r>
          </a:p>
        </p:txBody>
      </p:sp>
      <p:sp>
        <p:nvSpPr>
          <p:cNvPr id="125978" name="Rectangle 26"/>
          <p:cNvSpPr>
            <a:spLocks noChangeArrowheads="1"/>
          </p:cNvSpPr>
          <p:nvPr/>
        </p:nvSpPr>
        <p:spPr bwMode="auto">
          <a:xfrm>
            <a:off x="5000626" y="2906316"/>
            <a:ext cx="1156097" cy="3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0" tIns="25710" rIns="51420" bIns="25710">
            <a:spAutoFit/>
          </a:bodyPr>
          <a:lstStyle/>
          <a:p>
            <a:pPr algn="ctr" defTabSz="514350" eaLnBrk="0" hangingPunct="0"/>
            <a:r>
              <a:rPr lang="sv-SE" sz="975" i="1" dirty="0" err="1">
                <a:latin typeface="Verdana" pitchFamily="34" charset="0"/>
                <a:cs typeface="Arial" charset="0"/>
              </a:rPr>
              <a:t>Frygtelig</a:t>
            </a:r>
            <a:r>
              <a:rPr lang="sv-SE" sz="975" i="1" dirty="0">
                <a:latin typeface="Verdana" pitchFamily="34" charset="0"/>
                <a:cs typeface="Arial" charset="0"/>
              </a:rPr>
              <a:t> rigid </a:t>
            </a:r>
            <a:r>
              <a:rPr lang="sv-SE" sz="975" i="1" dirty="0" err="1">
                <a:latin typeface="Verdana" pitchFamily="34" charset="0"/>
                <a:cs typeface="Arial" charset="0"/>
              </a:rPr>
              <a:t>og</a:t>
            </a:r>
            <a:r>
              <a:rPr lang="sv-SE" sz="975" i="1" dirty="0">
                <a:latin typeface="Verdana" pitchFamily="34" charset="0"/>
                <a:cs typeface="Arial" charset="0"/>
              </a:rPr>
              <a:t> </a:t>
            </a:r>
            <a:r>
              <a:rPr lang="sv-SE" sz="975" i="1" dirty="0" err="1">
                <a:latin typeface="Verdana" pitchFamily="34" charset="0"/>
                <a:cs typeface="Arial" charset="0"/>
              </a:rPr>
              <a:t>langsom</a:t>
            </a:r>
            <a:endParaRPr lang="sv-SE" sz="975" i="1" dirty="0">
              <a:latin typeface="Verdana" pitchFamily="34" charset="0"/>
              <a:cs typeface="Arial" charset="0"/>
            </a:endParaRPr>
          </a:p>
        </p:txBody>
      </p:sp>
      <p:sp>
        <p:nvSpPr>
          <p:cNvPr id="125979" name="Rectangle 27"/>
          <p:cNvSpPr>
            <a:spLocks noChangeArrowheads="1"/>
          </p:cNvSpPr>
          <p:nvPr/>
        </p:nvSpPr>
        <p:spPr bwMode="auto">
          <a:xfrm>
            <a:off x="6273404" y="2906316"/>
            <a:ext cx="915590" cy="5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0" tIns="25710" rIns="51420" bIns="25710">
            <a:spAutoFit/>
          </a:bodyPr>
          <a:lstStyle/>
          <a:p>
            <a:pPr algn="ctr" defTabSz="514350" eaLnBrk="0" hangingPunct="0"/>
            <a:r>
              <a:rPr lang="sv-SE" sz="975" dirty="0" err="1">
                <a:latin typeface="Verdana" pitchFamily="34" charset="0"/>
                <a:cs typeface="Arial" charset="0"/>
              </a:rPr>
              <a:t>Åben</a:t>
            </a:r>
            <a:r>
              <a:rPr lang="sv-SE" sz="975" dirty="0">
                <a:latin typeface="Verdana" pitchFamily="34" charset="0"/>
                <a:cs typeface="Arial" charset="0"/>
              </a:rPr>
              <a:t> </a:t>
            </a:r>
          </a:p>
          <a:p>
            <a:pPr algn="ctr" defTabSz="514350" eaLnBrk="0" hangingPunct="0"/>
            <a:r>
              <a:rPr lang="sv-SE" sz="975" i="1" dirty="0">
                <a:latin typeface="Verdana" pitchFamily="34" charset="0"/>
                <a:cs typeface="Arial" charset="0"/>
              </a:rPr>
              <a:t>men </a:t>
            </a:r>
            <a:r>
              <a:rPr lang="sv-SE" sz="975" i="1" dirty="0" err="1">
                <a:latin typeface="Verdana" pitchFamily="34" charset="0"/>
                <a:cs typeface="Arial" charset="0"/>
              </a:rPr>
              <a:t>langsom</a:t>
            </a:r>
            <a:endParaRPr lang="sv-SE" sz="975" i="1" dirty="0">
              <a:latin typeface="Verdana" pitchFamily="34" charset="0"/>
              <a:cs typeface="Arial" charset="0"/>
            </a:endParaRPr>
          </a:p>
        </p:txBody>
      </p:sp>
      <p:sp>
        <p:nvSpPr>
          <p:cNvPr id="125980" name="Rectangle 28"/>
          <p:cNvSpPr>
            <a:spLocks noChangeArrowheads="1"/>
          </p:cNvSpPr>
          <p:nvPr/>
        </p:nvSpPr>
        <p:spPr bwMode="auto">
          <a:xfrm>
            <a:off x="2770585" y="3565922"/>
            <a:ext cx="988219" cy="3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0" tIns="25710" rIns="51420" bIns="25710">
            <a:spAutoFit/>
          </a:bodyPr>
          <a:lstStyle/>
          <a:p>
            <a:pPr algn="ctr" defTabSz="514350" eaLnBrk="0" hangingPunct="0"/>
            <a:r>
              <a:rPr lang="sv-SE" sz="975" dirty="0">
                <a:latin typeface="Verdana" pitchFamily="34" charset="0"/>
                <a:cs typeface="Arial" charset="0"/>
              </a:rPr>
              <a:t>Fokuseret</a:t>
            </a:r>
          </a:p>
          <a:p>
            <a:pPr algn="ctr" defTabSz="514350" eaLnBrk="0" hangingPunct="0"/>
            <a:r>
              <a:rPr lang="sv-SE" sz="975" i="1" dirty="0">
                <a:latin typeface="Verdana" pitchFamily="34" charset="0"/>
                <a:cs typeface="Arial" charset="0"/>
              </a:rPr>
              <a:t>men </a:t>
            </a:r>
            <a:r>
              <a:rPr lang="sv-SE" sz="975" i="1" dirty="0" err="1">
                <a:latin typeface="Verdana" pitchFamily="34" charset="0"/>
                <a:cs typeface="Arial" charset="0"/>
              </a:rPr>
              <a:t>forhastet</a:t>
            </a:r>
            <a:endParaRPr lang="sv-SE" sz="975" i="1" dirty="0">
              <a:latin typeface="Verdana" pitchFamily="34" charset="0"/>
              <a:cs typeface="Arial" charset="0"/>
            </a:endParaRPr>
          </a:p>
        </p:txBody>
      </p:sp>
      <p:sp>
        <p:nvSpPr>
          <p:cNvPr id="125981" name="Rectangle 29"/>
          <p:cNvSpPr>
            <a:spLocks noChangeArrowheads="1"/>
          </p:cNvSpPr>
          <p:nvPr/>
        </p:nvSpPr>
        <p:spPr bwMode="auto">
          <a:xfrm>
            <a:off x="3770710" y="3565922"/>
            <a:ext cx="1301353" cy="5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0" tIns="25710" rIns="51420" bIns="25710">
            <a:spAutoFit/>
          </a:bodyPr>
          <a:lstStyle/>
          <a:p>
            <a:pPr algn="ctr" defTabSz="514350"/>
            <a:r>
              <a:rPr lang="sv-SE" sz="975" i="1" dirty="0" err="1">
                <a:latin typeface="Verdana" pitchFamily="34" charset="0"/>
                <a:cs typeface="Arial" charset="0"/>
              </a:rPr>
              <a:t>Frygtelig</a:t>
            </a:r>
            <a:r>
              <a:rPr lang="sv-SE" sz="975" i="1" dirty="0">
                <a:latin typeface="Verdana" pitchFamily="34" charset="0"/>
                <a:cs typeface="Arial" charset="0"/>
              </a:rPr>
              <a:t> </a:t>
            </a:r>
          </a:p>
          <a:p>
            <a:pPr algn="ctr" defTabSz="514350"/>
            <a:r>
              <a:rPr lang="sv-SE" sz="975" i="1" dirty="0" err="1">
                <a:latin typeface="Verdana" pitchFamily="34" charset="0"/>
                <a:cs typeface="Arial" charset="0"/>
              </a:rPr>
              <a:t>forhastet</a:t>
            </a:r>
            <a:r>
              <a:rPr lang="sv-SE" sz="975" i="1" dirty="0">
                <a:latin typeface="Verdana" pitchFamily="34" charset="0"/>
                <a:cs typeface="Arial" charset="0"/>
              </a:rPr>
              <a:t> </a:t>
            </a:r>
            <a:r>
              <a:rPr lang="sv-SE" sz="975" i="1" dirty="0" err="1">
                <a:latin typeface="Verdana" pitchFamily="34" charset="0"/>
                <a:cs typeface="Arial" charset="0"/>
              </a:rPr>
              <a:t>og</a:t>
            </a:r>
            <a:r>
              <a:rPr lang="sv-SE" sz="975" i="1" dirty="0">
                <a:latin typeface="Verdana" pitchFamily="34" charset="0"/>
                <a:cs typeface="Arial" charset="0"/>
              </a:rPr>
              <a:t> </a:t>
            </a:r>
            <a:r>
              <a:rPr lang="sv-SE" sz="975" i="1" dirty="0" err="1">
                <a:latin typeface="Verdana" pitchFamily="34" charset="0"/>
                <a:cs typeface="Arial" charset="0"/>
              </a:rPr>
              <a:t>uålidelig</a:t>
            </a:r>
            <a:endParaRPr lang="sv-SE" sz="975" i="1" dirty="0">
              <a:latin typeface="Verdana" pitchFamily="34" charset="0"/>
              <a:cs typeface="Arial" charset="0"/>
            </a:endParaRPr>
          </a:p>
        </p:txBody>
      </p:sp>
      <p:sp>
        <p:nvSpPr>
          <p:cNvPr id="125982" name="Rectangle 30"/>
          <p:cNvSpPr>
            <a:spLocks noChangeArrowheads="1"/>
          </p:cNvSpPr>
          <p:nvPr/>
        </p:nvSpPr>
        <p:spPr bwMode="auto">
          <a:xfrm>
            <a:off x="4904185" y="3565923"/>
            <a:ext cx="1350169" cy="5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0" tIns="25710" rIns="51420" bIns="25710">
            <a:spAutoFit/>
          </a:bodyPr>
          <a:lstStyle/>
          <a:p>
            <a:pPr algn="ctr" defTabSz="514350" eaLnBrk="0" hangingPunct="0"/>
            <a:r>
              <a:rPr lang="sv-SE" sz="975" dirty="0" err="1">
                <a:latin typeface="Verdana" pitchFamily="34" charset="0"/>
                <a:cs typeface="Arial" charset="0"/>
              </a:rPr>
              <a:t>Seriøs</a:t>
            </a:r>
            <a:r>
              <a:rPr lang="sv-SE" sz="975" dirty="0">
                <a:latin typeface="Verdana" pitchFamily="34" charset="0"/>
                <a:cs typeface="Arial" charset="0"/>
              </a:rPr>
              <a:t> </a:t>
            </a:r>
            <a:r>
              <a:rPr lang="sv-SE" sz="975" dirty="0" err="1">
                <a:latin typeface="Verdana" pitchFamily="34" charset="0"/>
                <a:cs typeface="Arial" charset="0"/>
              </a:rPr>
              <a:t>og</a:t>
            </a:r>
            <a:endParaRPr lang="sv-SE" sz="975" dirty="0">
              <a:latin typeface="Verdana" pitchFamily="34" charset="0"/>
              <a:cs typeface="Arial" charset="0"/>
            </a:endParaRPr>
          </a:p>
          <a:p>
            <a:pPr algn="ctr" defTabSz="514350" eaLnBrk="0" hangingPunct="0"/>
            <a:r>
              <a:rPr lang="sv-SE" sz="975" dirty="0">
                <a:latin typeface="Verdana" pitchFamily="34" charset="0"/>
                <a:cs typeface="Arial" charset="0"/>
              </a:rPr>
              <a:t> kvalitets-</a:t>
            </a:r>
          </a:p>
          <a:p>
            <a:pPr algn="ctr" defTabSz="514350" eaLnBrk="0" hangingPunct="0"/>
            <a:r>
              <a:rPr lang="sv-SE" sz="975" dirty="0">
                <a:latin typeface="Verdana" pitchFamily="34" charset="0"/>
                <a:cs typeface="Arial" charset="0"/>
              </a:rPr>
              <a:t>orienteret</a:t>
            </a:r>
          </a:p>
        </p:txBody>
      </p:sp>
      <p:sp>
        <p:nvSpPr>
          <p:cNvPr id="125983" name="Rectangle 31"/>
          <p:cNvSpPr>
            <a:spLocks noChangeArrowheads="1"/>
          </p:cNvSpPr>
          <p:nvPr/>
        </p:nvSpPr>
        <p:spPr bwMode="auto">
          <a:xfrm>
            <a:off x="6128148" y="3565922"/>
            <a:ext cx="1206103" cy="3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0" tIns="25710" rIns="51420" bIns="25710">
            <a:spAutoFit/>
          </a:bodyPr>
          <a:lstStyle/>
          <a:p>
            <a:pPr algn="ctr" defTabSz="514350" eaLnBrk="0" hangingPunct="0"/>
            <a:r>
              <a:rPr lang="sv-SE" sz="975" dirty="0" err="1">
                <a:latin typeface="Verdana" pitchFamily="34" charset="0"/>
                <a:cs typeface="Arial" charset="0"/>
              </a:rPr>
              <a:t>Eftertænksom</a:t>
            </a:r>
            <a:r>
              <a:rPr lang="sv-SE" sz="975" dirty="0">
                <a:latin typeface="Verdana" pitchFamily="34" charset="0"/>
                <a:cs typeface="Arial" charset="0"/>
              </a:rPr>
              <a:t> </a:t>
            </a:r>
            <a:r>
              <a:rPr lang="sv-SE" sz="975" i="1" dirty="0">
                <a:latin typeface="Verdana" pitchFamily="34" charset="0"/>
                <a:cs typeface="Arial" charset="0"/>
              </a:rPr>
              <a:t>men </a:t>
            </a:r>
            <a:r>
              <a:rPr lang="sv-SE" sz="975" i="1" dirty="0" err="1">
                <a:latin typeface="Verdana" pitchFamily="34" charset="0"/>
                <a:cs typeface="Arial" charset="0"/>
              </a:rPr>
              <a:t>upålidelig</a:t>
            </a:r>
            <a:endParaRPr lang="sv-SE" sz="975" i="1" dirty="0">
              <a:latin typeface="Verdana" pitchFamily="34" charset="0"/>
              <a:cs typeface="Arial" charset="0"/>
            </a:endParaRPr>
          </a:p>
        </p:txBody>
      </p:sp>
      <p:sp>
        <p:nvSpPr>
          <p:cNvPr id="125984" name="Rectangle 32"/>
          <p:cNvSpPr>
            <a:spLocks noChangeArrowheads="1"/>
          </p:cNvSpPr>
          <p:nvPr/>
        </p:nvSpPr>
        <p:spPr bwMode="auto">
          <a:xfrm>
            <a:off x="2618185" y="4214813"/>
            <a:ext cx="1293019" cy="3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0" tIns="25710" rIns="51420" bIns="25710">
            <a:spAutoFit/>
          </a:bodyPr>
          <a:lstStyle/>
          <a:p>
            <a:pPr algn="ctr" defTabSz="514350"/>
            <a:r>
              <a:rPr lang="sv-SE" sz="975" i="1" dirty="0" err="1">
                <a:latin typeface="Verdana" pitchFamily="34" charset="0"/>
                <a:cs typeface="Arial" charset="0"/>
              </a:rPr>
              <a:t>Utrolig</a:t>
            </a:r>
            <a:r>
              <a:rPr lang="sv-SE" sz="975" i="1" dirty="0">
                <a:latin typeface="Verdana" pitchFamily="34" charset="0"/>
                <a:cs typeface="Arial" charset="0"/>
              </a:rPr>
              <a:t> </a:t>
            </a:r>
            <a:r>
              <a:rPr lang="sv-SE" sz="975" i="1" dirty="0" err="1">
                <a:latin typeface="Verdana" pitchFamily="34" charset="0"/>
                <a:cs typeface="Arial" charset="0"/>
              </a:rPr>
              <a:t>forhastet</a:t>
            </a:r>
            <a:r>
              <a:rPr lang="sv-SE" sz="975" i="1" dirty="0">
                <a:latin typeface="Verdana" pitchFamily="34" charset="0"/>
                <a:cs typeface="Arial" charset="0"/>
              </a:rPr>
              <a:t> </a:t>
            </a:r>
            <a:r>
              <a:rPr lang="sv-SE" sz="975" i="1" dirty="0" err="1">
                <a:latin typeface="Verdana" pitchFamily="34" charset="0"/>
                <a:cs typeface="Arial" charset="0"/>
              </a:rPr>
              <a:t>og</a:t>
            </a:r>
            <a:r>
              <a:rPr lang="sv-SE" sz="975" i="1" dirty="0">
                <a:latin typeface="Verdana" pitchFamily="34" charset="0"/>
                <a:cs typeface="Arial" charset="0"/>
              </a:rPr>
              <a:t> </a:t>
            </a:r>
            <a:r>
              <a:rPr lang="sv-SE" sz="975" i="1" dirty="0" err="1">
                <a:latin typeface="Verdana" pitchFamily="34" charset="0"/>
                <a:cs typeface="Arial" charset="0"/>
              </a:rPr>
              <a:t>ridig</a:t>
            </a:r>
            <a:endParaRPr lang="sv-SE" sz="975" i="1" dirty="0">
              <a:latin typeface="Verdana" pitchFamily="34" charset="0"/>
              <a:cs typeface="Arial" charset="0"/>
            </a:endParaRPr>
          </a:p>
        </p:txBody>
      </p:sp>
      <p:sp>
        <p:nvSpPr>
          <p:cNvPr id="125985" name="Rectangle 33"/>
          <p:cNvSpPr>
            <a:spLocks noChangeArrowheads="1"/>
          </p:cNvSpPr>
          <p:nvPr/>
        </p:nvSpPr>
        <p:spPr bwMode="auto">
          <a:xfrm>
            <a:off x="3856435" y="4214813"/>
            <a:ext cx="1131094" cy="3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0" tIns="25710" rIns="51420" bIns="25710">
            <a:spAutoFit/>
          </a:bodyPr>
          <a:lstStyle/>
          <a:p>
            <a:pPr algn="ctr" defTabSz="514350" eaLnBrk="0" hangingPunct="0"/>
            <a:r>
              <a:rPr lang="sv-SE" sz="975" dirty="0" err="1">
                <a:latin typeface="Verdana" pitchFamily="34" charset="0"/>
                <a:cs typeface="Arial" charset="0"/>
              </a:rPr>
              <a:t>Åben</a:t>
            </a:r>
            <a:r>
              <a:rPr lang="sv-SE" sz="975" dirty="0">
                <a:latin typeface="Verdana" pitchFamily="34" charset="0"/>
                <a:cs typeface="Arial" charset="0"/>
              </a:rPr>
              <a:t> </a:t>
            </a:r>
          </a:p>
          <a:p>
            <a:pPr algn="ctr" defTabSz="514350" eaLnBrk="0" hangingPunct="0"/>
            <a:r>
              <a:rPr lang="sv-SE" sz="975" i="1" dirty="0">
                <a:latin typeface="Verdana" pitchFamily="34" charset="0"/>
                <a:cs typeface="Arial" charset="0"/>
              </a:rPr>
              <a:t>men </a:t>
            </a:r>
            <a:r>
              <a:rPr lang="sv-SE" sz="975" i="1" dirty="0" err="1">
                <a:latin typeface="Verdana" pitchFamily="34" charset="0"/>
                <a:cs typeface="Arial" charset="0"/>
              </a:rPr>
              <a:t>forhastet</a:t>
            </a:r>
            <a:endParaRPr lang="sv-SE" sz="975" i="1" dirty="0">
              <a:latin typeface="Verdana" pitchFamily="34" charset="0"/>
              <a:cs typeface="Arial" charset="0"/>
            </a:endParaRPr>
          </a:p>
        </p:txBody>
      </p:sp>
      <p:sp>
        <p:nvSpPr>
          <p:cNvPr id="125986" name="Rectangle 34"/>
          <p:cNvSpPr>
            <a:spLocks noChangeArrowheads="1"/>
          </p:cNvSpPr>
          <p:nvPr/>
        </p:nvSpPr>
        <p:spPr bwMode="auto">
          <a:xfrm>
            <a:off x="5032773" y="4214813"/>
            <a:ext cx="1091803" cy="3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0" tIns="25710" rIns="51420" bIns="25710">
            <a:spAutoFit/>
          </a:bodyPr>
          <a:lstStyle/>
          <a:p>
            <a:pPr algn="ctr" defTabSz="514350" eaLnBrk="0" hangingPunct="0"/>
            <a:r>
              <a:rPr lang="sv-SE" sz="975" dirty="0">
                <a:latin typeface="Verdana" pitchFamily="34" charset="0"/>
                <a:cs typeface="Arial" charset="0"/>
              </a:rPr>
              <a:t>Analytisk </a:t>
            </a:r>
          </a:p>
          <a:p>
            <a:pPr algn="ctr" defTabSz="514350" eaLnBrk="0" hangingPunct="0"/>
            <a:r>
              <a:rPr lang="sv-SE" sz="975" i="1" dirty="0">
                <a:latin typeface="Verdana" pitchFamily="34" charset="0"/>
                <a:cs typeface="Arial" charset="0"/>
              </a:rPr>
              <a:t>men rigid</a:t>
            </a:r>
          </a:p>
        </p:txBody>
      </p:sp>
      <p:sp>
        <p:nvSpPr>
          <p:cNvPr id="125987" name="Rectangle 35"/>
          <p:cNvSpPr>
            <a:spLocks noChangeArrowheads="1"/>
          </p:cNvSpPr>
          <p:nvPr/>
        </p:nvSpPr>
        <p:spPr bwMode="auto">
          <a:xfrm>
            <a:off x="6401751" y="4214813"/>
            <a:ext cx="660087" cy="3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0" tIns="25710" rIns="51420" bIns="25710">
            <a:spAutoFit/>
          </a:bodyPr>
          <a:lstStyle/>
          <a:p>
            <a:pPr algn="ctr" defTabSz="514350"/>
            <a:r>
              <a:rPr lang="sv-SE" sz="975" dirty="0" err="1">
                <a:latin typeface="Verdana" pitchFamily="34" charset="0"/>
                <a:cs typeface="Arial" charset="0"/>
              </a:rPr>
              <a:t>Åben</a:t>
            </a:r>
            <a:r>
              <a:rPr lang="sv-SE" sz="975" dirty="0">
                <a:latin typeface="Verdana" pitchFamily="34" charset="0"/>
                <a:cs typeface="Arial" charset="0"/>
              </a:rPr>
              <a:t> </a:t>
            </a:r>
            <a:r>
              <a:rPr lang="sv-SE" sz="975" dirty="0" err="1">
                <a:latin typeface="Verdana" pitchFamily="34" charset="0"/>
                <a:cs typeface="Arial" charset="0"/>
              </a:rPr>
              <a:t>og</a:t>
            </a:r>
            <a:r>
              <a:rPr lang="sv-SE" sz="975" dirty="0">
                <a:latin typeface="Verdana" pitchFamily="34" charset="0"/>
                <a:cs typeface="Arial" charset="0"/>
              </a:rPr>
              <a:t> </a:t>
            </a:r>
          </a:p>
          <a:p>
            <a:pPr algn="ctr" defTabSz="514350"/>
            <a:r>
              <a:rPr lang="sv-SE" sz="975" dirty="0">
                <a:latin typeface="Verdana" pitchFamily="34" charset="0"/>
                <a:cs typeface="Arial" charset="0"/>
              </a:rPr>
              <a:t>kreativ</a:t>
            </a:r>
          </a:p>
        </p:txBody>
      </p:sp>
      <p:pic>
        <p:nvPicPr>
          <p:cNvPr id="125988" name="Picture 10" descr="decisi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3100" y="2411016"/>
            <a:ext cx="377429"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89" name="Picture 12" descr="flexi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100" y="3069431"/>
            <a:ext cx="377429"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90" name="Picture 14" descr="hierarch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3100" y="3721894"/>
            <a:ext cx="377429"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91" name="Picture 16" descr="integrativ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43100" y="4379119"/>
            <a:ext cx="377429"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92" name="Picture 10" descr="decisi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385" y="1743075"/>
            <a:ext cx="37742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93" name="Picture 12" descr="flexi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2673" y="1743075"/>
            <a:ext cx="37742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94" name="Picture 14" descr="hierarch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1150" y="1743075"/>
            <a:ext cx="377429"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95" name="Picture 16" descr="integrativ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2485" y="1743075"/>
            <a:ext cx="37742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97" name="Picture 45" descr="PPT_pil1_rgb_svart_s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7437" y="1600200"/>
            <a:ext cx="204788" cy="39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7822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title"/>
          </p:nvPr>
        </p:nvSpPr>
        <p:spPr/>
        <p:txBody>
          <a:bodyPr/>
          <a:lstStyle/>
          <a:p>
            <a:pPr eaLnBrk="1" hangingPunct="1"/>
            <a:r>
              <a:rPr lang="da-DK"/>
              <a:t>Beslutningsstilenes to ansigter</a:t>
            </a:r>
            <a:endParaRPr lang="en-US"/>
          </a:p>
        </p:txBody>
      </p:sp>
      <p:sp>
        <p:nvSpPr>
          <p:cNvPr id="44035" name="Pladsholder til indhold 4"/>
          <p:cNvSpPr>
            <a:spLocks noGrp="1"/>
          </p:cNvSpPr>
          <p:nvPr>
            <p:ph idx="1"/>
          </p:nvPr>
        </p:nvSpPr>
        <p:spPr/>
        <p:txBody>
          <a:bodyPr/>
          <a:lstStyle/>
          <a:p>
            <a:pPr eaLnBrk="1" hangingPunct="1">
              <a:buClrTx/>
              <a:buSzPct val="75000"/>
              <a:buFont typeface="Verdana" pitchFamily="34" charset="0"/>
              <a:buChar char="›"/>
            </a:pPr>
            <a:endParaRPr lang="da-DK" dirty="0"/>
          </a:p>
          <a:p>
            <a:pPr eaLnBrk="1" hangingPunct="1">
              <a:buClr>
                <a:srgbClr val="FFC000"/>
              </a:buClr>
              <a:buSzPct val="75000"/>
            </a:pPr>
            <a:r>
              <a:rPr lang="da-DK" b="1" dirty="0"/>
              <a:t>Ydre stil</a:t>
            </a:r>
            <a:r>
              <a:rPr lang="da-DK" dirty="0"/>
              <a:t> (rolle stil, front </a:t>
            </a:r>
            <a:r>
              <a:rPr lang="da-DK" dirty="0" err="1"/>
              <a:t>office</a:t>
            </a:r>
            <a:r>
              <a:rPr lang="da-DK" dirty="0"/>
              <a:t>): </a:t>
            </a:r>
          </a:p>
          <a:p>
            <a:pPr lvl="1">
              <a:buClr>
                <a:srgbClr val="FFC000"/>
              </a:buClr>
              <a:buSzPct val="75000"/>
            </a:pPr>
            <a:r>
              <a:rPr lang="da-DK" dirty="0"/>
              <a:t>Den stil man bruger, når man ønsker at gøre et positivt indtryk, eller når man bevidst tænker på sin egen adfærd. </a:t>
            </a:r>
          </a:p>
          <a:p>
            <a:pPr eaLnBrk="1" hangingPunct="1">
              <a:buClr>
                <a:srgbClr val="FFC000"/>
              </a:buClr>
              <a:buSzPct val="75000"/>
            </a:pPr>
            <a:endParaRPr lang="da-DK" dirty="0"/>
          </a:p>
          <a:p>
            <a:pPr eaLnBrk="1" hangingPunct="1">
              <a:buClr>
                <a:srgbClr val="FFC000"/>
              </a:buClr>
              <a:buSzPct val="75000"/>
            </a:pPr>
            <a:endParaRPr lang="da-DK" dirty="0"/>
          </a:p>
          <a:p>
            <a:pPr eaLnBrk="1" hangingPunct="1">
              <a:buClr>
                <a:srgbClr val="FFC000"/>
              </a:buClr>
              <a:buSzPct val="75000"/>
            </a:pPr>
            <a:r>
              <a:rPr lang="da-DK" b="1" dirty="0"/>
              <a:t>Indre stil</a:t>
            </a:r>
            <a:r>
              <a:rPr lang="da-DK" dirty="0"/>
              <a:t> (arbejdsstil, back </a:t>
            </a:r>
            <a:r>
              <a:rPr lang="da-DK" dirty="0" err="1"/>
              <a:t>office</a:t>
            </a:r>
            <a:r>
              <a:rPr lang="da-DK" dirty="0"/>
              <a:t>): </a:t>
            </a:r>
          </a:p>
          <a:p>
            <a:pPr lvl="1">
              <a:buClr>
                <a:srgbClr val="FFC000"/>
              </a:buClr>
              <a:buSzPct val="75000"/>
            </a:pPr>
            <a:r>
              <a:rPr lang="da-DK" dirty="0"/>
              <a:t>Den stil man bruger, når man er optaget af et problem eller en beslutning og ikke bevidst tænker på egen adfærd.</a:t>
            </a:r>
          </a:p>
          <a:p>
            <a:pPr eaLnBrk="1" hangingPunct="1">
              <a:buClr>
                <a:srgbClr val="FFC000"/>
              </a:buClr>
            </a:pPr>
            <a:endParaRPr lang="da-DK" dirty="0"/>
          </a:p>
        </p:txBody>
      </p:sp>
    </p:spTree>
    <p:extLst>
      <p:ext uri="{BB962C8B-B14F-4D97-AF65-F5344CB8AC3E}">
        <p14:creationId xmlns:p14="http://schemas.microsoft.com/office/powerpoint/2010/main" val="42865906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dsholder til indhold 1"/>
          <p:cNvGraphicFramePr>
            <a:graphicFrameLocks noGrp="1"/>
          </p:cNvGraphicFramePr>
          <p:nvPr>
            <p:ph idx="1"/>
            <p:extLst>
              <p:ext uri="{D42A27DB-BD31-4B8C-83A1-F6EECF244321}">
                <p14:modId xmlns:p14="http://schemas.microsoft.com/office/powerpoint/2010/main" val="616151962"/>
              </p:ext>
            </p:extLst>
          </p:nvPr>
        </p:nvGraphicFramePr>
        <p:xfrm>
          <a:off x="611560" y="685211"/>
          <a:ext cx="3884138" cy="4106768"/>
        </p:xfrm>
        <a:graphic>
          <a:graphicData uri="http://schemas.openxmlformats.org/drawingml/2006/table">
            <a:tbl>
              <a:tblPr firstRow="1" bandRow="1">
                <a:tableStyleId>{5C22544A-7EE6-4342-B048-85BDC9FD1C3A}</a:tableStyleId>
              </a:tblPr>
              <a:tblGrid>
                <a:gridCol w="985418">
                  <a:extLst>
                    <a:ext uri="{9D8B030D-6E8A-4147-A177-3AD203B41FA5}">
                      <a16:colId xmlns:a16="http://schemas.microsoft.com/office/drawing/2014/main" val="20000"/>
                    </a:ext>
                  </a:extLst>
                </a:gridCol>
                <a:gridCol w="2898720">
                  <a:extLst>
                    <a:ext uri="{9D8B030D-6E8A-4147-A177-3AD203B41FA5}">
                      <a16:colId xmlns:a16="http://schemas.microsoft.com/office/drawing/2014/main" val="20001"/>
                    </a:ext>
                  </a:extLst>
                </a:gridCol>
              </a:tblGrid>
              <a:tr h="0">
                <a:tc gridSpan="2">
                  <a:txBody>
                    <a:bodyPr/>
                    <a:lstStyle/>
                    <a:p>
                      <a:pPr algn="ctr"/>
                      <a:r>
                        <a:rPr lang="da-DK" sz="1400" dirty="0"/>
                        <a:t>Program Dag 1</a:t>
                      </a:r>
                    </a:p>
                  </a:txBody>
                  <a:tcPr marT="34290" marB="34290"/>
                </a:tc>
                <a:tc hMerge="1">
                  <a:txBody>
                    <a:bodyPr/>
                    <a:lstStyle/>
                    <a:p>
                      <a:endParaRPr lang="da-DK" dirty="0"/>
                    </a:p>
                  </a:txBody>
                  <a:tcPr/>
                </a:tc>
                <a:extLst>
                  <a:ext uri="{0D108BD9-81ED-4DB2-BD59-A6C34878D82A}">
                    <a16:rowId xmlns:a16="http://schemas.microsoft.com/office/drawing/2014/main" val="10000"/>
                  </a:ext>
                </a:extLst>
              </a:tr>
              <a:tr h="1399623">
                <a:tc>
                  <a:txBody>
                    <a:bodyPr/>
                    <a:lstStyle/>
                    <a:p>
                      <a:pPr>
                        <a:spcAft>
                          <a:spcPts val="1200"/>
                        </a:spcAft>
                      </a:pPr>
                      <a:r>
                        <a:rPr lang="da-DK" sz="1200" dirty="0"/>
                        <a:t>09.00</a:t>
                      </a:r>
                    </a:p>
                  </a:txBody>
                  <a:tcPr marT="34290" marB="34290"/>
                </a:tc>
                <a:tc>
                  <a:txBody>
                    <a:bodyPr/>
                    <a:lstStyle/>
                    <a:p>
                      <a:pPr>
                        <a:spcAft>
                          <a:spcPts val="1200"/>
                        </a:spcAft>
                      </a:pPr>
                      <a:r>
                        <a:rPr lang="da-DK" sz="1200" dirty="0"/>
                        <a:t>Velkomst program</a:t>
                      </a:r>
                      <a:r>
                        <a:rPr lang="da-DK" sz="1200" baseline="0" dirty="0"/>
                        <a:t> </a:t>
                      </a:r>
                      <a:br>
                        <a:rPr lang="da-DK" sz="1200" baseline="0" dirty="0"/>
                      </a:br>
                      <a:r>
                        <a:rPr lang="da-DK" sz="1200" dirty="0"/>
                        <a:t>Opsamling på modul 1</a:t>
                      </a:r>
                      <a:br>
                        <a:rPr lang="da-DK" sz="1200" dirty="0"/>
                      </a:br>
                      <a:r>
                        <a:rPr lang="da-DK" sz="1200" dirty="0"/>
                        <a:t>Hvordan skaber I kvalitet i den måde I tager beslutninger på? Vi sættet fokus på de bias der er i forbindelse med at vi tager beslutninger i ledergruppen </a:t>
                      </a:r>
                      <a:br>
                        <a:rPr lang="da-DK" sz="1200" dirty="0"/>
                      </a:br>
                      <a:r>
                        <a:rPr lang="da-DK" sz="1200" dirty="0"/>
                        <a:t>Vi introducerer en teoretisk og praktisk model for hvordan vi aktivt kan arbejde med tvivl</a:t>
                      </a:r>
                    </a:p>
                  </a:txBody>
                  <a:tcPr marT="34290" marB="34290"/>
                </a:tc>
                <a:extLst>
                  <a:ext uri="{0D108BD9-81ED-4DB2-BD59-A6C34878D82A}">
                    <a16:rowId xmlns:a16="http://schemas.microsoft.com/office/drawing/2014/main" val="10001"/>
                  </a:ext>
                </a:extLst>
              </a:tr>
              <a:tr h="327248">
                <a:tc>
                  <a:txBody>
                    <a:bodyPr/>
                    <a:lstStyle/>
                    <a:p>
                      <a:pPr>
                        <a:spcAft>
                          <a:spcPts val="1200"/>
                        </a:spcAft>
                      </a:pPr>
                      <a:r>
                        <a:rPr lang="da-DK" sz="1200" dirty="0"/>
                        <a:t>12.00</a:t>
                      </a:r>
                    </a:p>
                  </a:txBody>
                  <a:tcPr marT="34290" marB="34290"/>
                </a:tc>
                <a:tc>
                  <a:txBody>
                    <a:bodyPr/>
                    <a:lstStyle/>
                    <a:p>
                      <a:pPr>
                        <a:spcAft>
                          <a:spcPts val="1200"/>
                        </a:spcAft>
                      </a:pPr>
                      <a:r>
                        <a:rPr lang="da-DK" sz="1200" dirty="0"/>
                        <a:t>Frokost</a:t>
                      </a:r>
                    </a:p>
                  </a:txBody>
                  <a:tcPr marT="34290" marB="34290"/>
                </a:tc>
                <a:extLst>
                  <a:ext uri="{0D108BD9-81ED-4DB2-BD59-A6C34878D82A}">
                    <a16:rowId xmlns:a16="http://schemas.microsoft.com/office/drawing/2014/main" val="10002"/>
                  </a:ext>
                </a:extLst>
              </a:tr>
              <a:tr h="794592">
                <a:tc>
                  <a:txBody>
                    <a:bodyPr/>
                    <a:lstStyle/>
                    <a:p>
                      <a:pPr>
                        <a:spcAft>
                          <a:spcPts val="1200"/>
                        </a:spcAft>
                      </a:pPr>
                      <a:r>
                        <a:rPr lang="da-DK" sz="1200" dirty="0"/>
                        <a:t>12.45</a:t>
                      </a:r>
                    </a:p>
                    <a:p>
                      <a:pPr>
                        <a:spcAft>
                          <a:spcPts val="1200"/>
                        </a:spcAft>
                      </a:pPr>
                      <a:endParaRPr lang="da-DK" sz="1200" dirty="0"/>
                    </a:p>
                  </a:txBody>
                  <a:tcPr marT="34290" marB="34290"/>
                </a:tc>
                <a:tc>
                  <a:txBody>
                    <a:bodyPr/>
                    <a:lstStyle/>
                    <a:p>
                      <a:r>
                        <a:rPr lang="da-DK" sz="1200" dirty="0"/>
                        <a:t>Med afsæt i de gennemførte test af beslutningsstile arbejdet vi med, hvordan du kan blive mere bevidst om dine beslutningsvaner, og hvilken betydning dit arbejde med din ledergruppe aktivt</a:t>
                      </a:r>
                    </a:p>
                    <a:p>
                      <a:r>
                        <a:rPr lang="da-DK" sz="1200" dirty="0"/>
                        <a:t>Opsamling</a:t>
                      </a:r>
                    </a:p>
                  </a:txBody>
                  <a:tcPr marT="34290" marB="34290"/>
                </a:tc>
                <a:extLst>
                  <a:ext uri="{0D108BD9-81ED-4DB2-BD59-A6C34878D82A}">
                    <a16:rowId xmlns:a16="http://schemas.microsoft.com/office/drawing/2014/main" val="10003"/>
                  </a:ext>
                </a:extLst>
              </a:tr>
              <a:tr h="122860">
                <a:tc>
                  <a:txBody>
                    <a:bodyPr/>
                    <a:lstStyle/>
                    <a:p>
                      <a:pPr>
                        <a:spcAft>
                          <a:spcPts val="1200"/>
                        </a:spcAft>
                      </a:pPr>
                      <a:r>
                        <a:rPr lang="da-DK" sz="1200" dirty="0"/>
                        <a:t>16.30</a:t>
                      </a:r>
                    </a:p>
                  </a:txBody>
                  <a:tcPr marT="34290" marB="34290"/>
                </a:tc>
                <a:tc>
                  <a:txBody>
                    <a:bodyPr/>
                    <a:lstStyle/>
                    <a:p>
                      <a:pPr>
                        <a:spcAft>
                          <a:spcPts val="1200"/>
                        </a:spcAft>
                      </a:pPr>
                      <a:r>
                        <a:rPr lang="da-DK" sz="1200" dirty="0"/>
                        <a:t>På</a:t>
                      </a:r>
                      <a:r>
                        <a:rPr lang="da-DK" sz="1200" baseline="0" dirty="0"/>
                        <a:t> gensyn i morgen</a:t>
                      </a:r>
                      <a:endParaRPr lang="da-DK" sz="1200" dirty="0"/>
                    </a:p>
                  </a:txBody>
                  <a:tcPr marT="34290" marB="34290"/>
                </a:tc>
                <a:extLst>
                  <a:ext uri="{0D108BD9-81ED-4DB2-BD59-A6C34878D82A}">
                    <a16:rowId xmlns:a16="http://schemas.microsoft.com/office/drawing/2014/main" val="10004"/>
                  </a:ext>
                </a:extLst>
              </a:tr>
            </a:tbl>
          </a:graphicData>
        </a:graphic>
      </p:graphicFrame>
      <p:sp>
        <p:nvSpPr>
          <p:cNvPr id="7" name="Pladsholder til indhold 6"/>
          <p:cNvSpPr>
            <a:spLocks noGrp="1"/>
          </p:cNvSpPr>
          <p:nvPr>
            <p:ph sz="quarter" idx="13"/>
          </p:nvPr>
        </p:nvSpPr>
        <p:spPr/>
        <p:txBody>
          <a:bodyPr/>
          <a:lstStyle/>
          <a:p>
            <a:endParaRPr lang="da-DK" dirty="0"/>
          </a:p>
        </p:txBody>
      </p:sp>
      <p:graphicFrame>
        <p:nvGraphicFramePr>
          <p:cNvPr id="8" name="Pladsholder til indhold 1"/>
          <p:cNvGraphicFramePr>
            <a:graphicFrameLocks/>
          </p:cNvGraphicFramePr>
          <p:nvPr>
            <p:extLst>
              <p:ext uri="{D42A27DB-BD31-4B8C-83A1-F6EECF244321}">
                <p14:modId xmlns:p14="http://schemas.microsoft.com/office/powerpoint/2010/main" val="3350468255"/>
              </p:ext>
            </p:extLst>
          </p:nvPr>
        </p:nvGraphicFramePr>
        <p:xfrm>
          <a:off x="4716016" y="627534"/>
          <a:ext cx="4032448" cy="4104456"/>
        </p:xfrm>
        <a:graphic>
          <a:graphicData uri="http://schemas.openxmlformats.org/drawingml/2006/table">
            <a:tbl>
              <a:tblPr firstRow="1" bandRow="1">
                <a:tableStyleId>{5C22544A-7EE6-4342-B048-85BDC9FD1C3A}</a:tableStyleId>
              </a:tblPr>
              <a:tblGrid>
                <a:gridCol w="1023045">
                  <a:extLst>
                    <a:ext uri="{9D8B030D-6E8A-4147-A177-3AD203B41FA5}">
                      <a16:colId xmlns:a16="http://schemas.microsoft.com/office/drawing/2014/main" val="20000"/>
                    </a:ext>
                  </a:extLst>
                </a:gridCol>
                <a:gridCol w="3009403">
                  <a:extLst>
                    <a:ext uri="{9D8B030D-6E8A-4147-A177-3AD203B41FA5}">
                      <a16:colId xmlns:a16="http://schemas.microsoft.com/office/drawing/2014/main" val="20001"/>
                    </a:ext>
                  </a:extLst>
                </a:gridCol>
              </a:tblGrid>
              <a:tr h="314463">
                <a:tc gridSpan="2">
                  <a:txBody>
                    <a:bodyPr/>
                    <a:lstStyle/>
                    <a:p>
                      <a:pPr algn="ctr"/>
                      <a:r>
                        <a:rPr lang="da-DK" sz="1400" dirty="0"/>
                        <a:t>Program Dag 2</a:t>
                      </a:r>
                    </a:p>
                  </a:txBody>
                  <a:tcPr marT="34290" marB="34290"/>
                </a:tc>
                <a:tc hMerge="1">
                  <a:txBody>
                    <a:bodyPr/>
                    <a:lstStyle/>
                    <a:p>
                      <a:endParaRPr lang="da-DK" dirty="0"/>
                    </a:p>
                  </a:txBody>
                  <a:tcPr/>
                </a:tc>
                <a:extLst>
                  <a:ext uri="{0D108BD9-81ED-4DB2-BD59-A6C34878D82A}">
                    <a16:rowId xmlns:a16="http://schemas.microsoft.com/office/drawing/2014/main" val="10000"/>
                  </a:ext>
                </a:extLst>
              </a:tr>
              <a:tr h="1782942">
                <a:tc>
                  <a:txBody>
                    <a:bodyPr/>
                    <a:lstStyle/>
                    <a:p>
                      <a:pPr>
                        <a:spcAft>
                          <a:spcPts val="1200"/>
                        </a:spcAft>
                      </a:pPr>
                      <a:r>
                        <a:rPr lang="da-DK" sz="1200" dirty="0"/>
                        <a:t>09.00</a:t>
                      </a:r>
                    </a:p>
                  </a:txBody>
                  <a:tcPr marT="34290" marB="34290"/>
                </a:tc>
                <a:tc>
                  <a:txBody>
                    <a:bodyPr/>
                    <a:lstStyle/>
                    <a:p>
                      <a:pPr>
                        <a:spcAft>
                          <a:spcPts val="1200"/>
                        </a:spcAft>
                      </a:pPr>
                      <a:r>
                        <a:rPr lang="da-DK" sz="1200" dirty="0"/>
                        <a:t>Godmorgen, program  og tjek ind</a:t>
                      </a:r>
                      <a:br>
                        <a:rPr lang="da-DK" sz="1200" dirty="0"/>
                      </a:br>
                      <a:r>
                        <a:rPr lang="da-DK" sz="1200" dirty="0"/>
                        <a:t>Håndtering af konflikter i lederteams. Hvordan skaber vi en kultur hvor konflikter bruges konstruktivt og håndteres så de ikke eskalerer.</a:t>
                      </a:r>
                    </a:p>
                    <a:p>
                      <a:r>
                        <a:rPr lang="da-DK" sz="1200" dirty="0"/>
                        <a:t>Identifikation af osteklokker og elefanten i rummet – og hvordan vi som ledere kan arbejde med dem</a:t>
                      </a:r>
                    </a:p>
                  </a:txBody>
                  <a:tcPr marT="34290" marB="34290"/>
                </a:tc>
                <a:extLst>
                  <a:ext uri="{0D108BD9-81ED-4DB2-BD59-A6C34878D82A}">
                    <a16:rowId xmlns:a16="http://schemas.microsoft.com/office/drawing/2014/main" val="10001"/>
                  </a:ext>
                </a:extLst>
              </a:tr>
              <a:tr h="341187">
                <a:tc>
                  <a:txBody>
                    <a:bodyPr/>
                    <a:lstStyle/>
                    <a:p>
                      <a:pPr>
                        <a:spcAft>
                          <a:spcPts val="1200"/>
                        </a:spcAft>
                      </a:pPr>
                      <a:r>
                        <a:rPr lang="da-DK" sz="1200" dirty="0"/>
                        <a:t>12.00</a:t>
                      </a:r>
                    </a:p>
                  </a:txBody>
                  <a:tcPr marT="34290" marB="34290"/>
                </a:tc>
                <a:tc>
                  <a:txBody>
                    <a:bodyPr/>
                    <a:lstStyle/>
                    <a:p>
                      <a:pPr>
                        <a:spcAft>
                          <a:spcPts val="1200"/>
                        </a:spcAft>
                      </a:pPr>
                      <a:r>
                        <a:rPr lang="da-DK" sz="1200" dirty="0"/>
                        <a:t>Frokost</a:t>
                      </a:r>
                    </a:p>
                  </a:txBody>
                  <a:tcPr marT="34290" marB="34290"/>
                </a:tc>
                <a:extLst>
                  <a:ext uri="{0D108BD9-81ED-4DB2-BD59-A6C34878D82A}">
                    <a16:rowId xmlns:a16="http://schemas.microsoft.com/office/drawing/2014/main" val="10002"/>
                  </a:ext>
                </a:extLst>
              </a:tr>
              <a:tr h="1221866">
                <a:tc>
                  <a:txBody>
                    <a:bodyPr/>
                    <a:lstStyle/>
                    <a:p>
                      <a:pPr>
                        <a:spcAft>
                          <a:spcPts val="1200"/>
                        </a:spcAft>
                      </a:pPr>
                      <a:r>
                        <a:rPr lang="da-DK" sz="1200" dirty="0"/>
                        <a:t>12.45</a:t>
                      </a:r>
                    </a:p>
                    <a:p>
                      <a:pPr>
                        <a:spcAft>
                          <a:spcPts val="1200"/>
                        </a:spcAft>
                      </a:pPr>
                      <a:endParaRPr lang="da-DK" sz="1200" dirty="0"/>
                    </a:p>
                  </a:txBody>
                  <a:tcPr marT="34290" marB="34290"/>
                </a:tc>
                <a:tc>
                  <a:txBody>
                    <a:bodyPr/>
                    <a:lstStyle/>
                    <a:p>
                      <a:r>
                        <a:rPr lang="da-DK" sz="1200" dirty="0"/>
                        <a:t>Evaluering af ledergruppen. Med afsæt i </a:t>
                      </a:r>
                      <a:r>
                        <a:rPr lang="da-DK" sz="1200" dirty="0" err="1"/>
                        <a:t>CfL´s</a:t>
                      </a:r>
                      <a:r>
                        <a:rPr lang="da-DK" sz="1200" dirty="0"/>
                        <a:t> evalueringsværktøj arbejder vi med at identificere indsatsområder i ledergruppen.</a:t>
                      </a:r>
                    </a:p>
                    <a:p>
                      <a:r>
                        <a:rPr lang="da-DK" sz="1200" dirty="0"/>
                        <a:t>Udviklingsplan for mit lederteam team</a:t>
                      </a:r>
                    </a:p>
                  </a:txBody>
                  <a:tcPr marT="34290" marB="34290"/>
                </a:tc>
                <a:extLst>
                  <a:ext uri="{0D108BD9-81ED-4DB2-BD59-A6C34878D82A}">
                    <a16:rowId xmlns:a16="http://schemas.microsoft.com/office/drawing/2014/main" val="10003"/>
                  </a:ext>
                </a:extLst>
              </a:tr>
              <a:tr h="360040">
                <a:tc>
                  <a:txBody>
                    <a:bodyPr/>
                    <a:lstStyle/>
                    <a:p>
                      <a:pPr>
                        <a:spcAft>
                          <a:spcPts val="1200"/>
                        </a:spcAft>
                      </a:pPr>
                      <a:r>
                        <a:rPr lang="da-DK" sz="1200" dirty="0"/>
                        <a:t>16.30</a:t>
                      </a:r>
                    </a:p>
                  </a:txBody>
                  <a:tcPr marT="34290" marB="34290"/>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da-DK" sz="1200" dirty="0"/>
                        <a:t>Afrunding og opgave til </a:t>
                      </a:r>
                      <a:r>
                        <a:rPr lang="da-DK" sz="1200" baseline="0" dirty="0"/>
                        <a:t> </a:t>
                      </a:r>
                      <a:r>
                        <a:rPr lang="da-DK" sz="1200" dirty="0"/>
                        <a:t>modul 2</a:t>
                      </a:r>
                    </a:p>
                  </a:txBody>
                  <a:tcPr marT="34290" marB="34290"/>
                </a:tc>
                <a:extLst>
                  <a:ext uri="{0D108BD9-81ED-4DB2-BD59-A6C34878D82A}">
                    <a16:rowId xmlns:a16="http://schemas.microsoft.com/office/drawing/2014/main" val="10004"/>
                  </a:ext>
                </a:extLst>
              </a:tr>
            </a:tbl>
          </a:graphicData>
        </a:graphic>
      </p:graphicFrame>
      <p:sp>
        <p:nvSpPr>
          <p:cNvPr id="9" name="Titel 1"/>
          <p:cNvSpPr>
            <a:spLocks noGrp="1"/>
          </p:cNvSpPr>
          <p:nvPr>
            <p:ph type="title"/>
          </p:nvPr>
        </p:nvSpPr>
        <p:spPr>
          <a:xfrm>
            <a:off x="395536" y="123478"/>
            <a:ext cx="8496944" cy="675000"/>
          </a:xfrm>
        </p:spPr>
        <p:txBody>
          <a:bodyPr/>
          <a:lstStyle/>
          <a:p>
            <a:pPr algn="l"/>
            <a:r>
              <a:rPr lang="da-DK" sz="2200" dirty="0"/>
              <a:t>  Modul 2: Udvikling af ledergrupper</a:t>
            </a:r>
          </a:p>
        </p:txBody>
      </p:sp>
    </p:spTree>
    <p:extLst>
      <p:ext uri="{BB962C8B-B14F-4D97-AF65-F5344CB8AC3E}">
        <p14:creationId xmlns:p14="http://schemas.microsoft.com/office/powerpoint/2010/main" val="426139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Eksempel på skiftet ml. indre og ydre:</a:t>
            </a:r>
          </a:p>
        </p:txBody>
      </p:sp>
      <p:sp>
        <p:nvSpPr>
          <p:cNvPr id="3" name="Pladsholder til indhold 2"/>
          <p:cNvSpPr>
            <a:spLocks noGrp="1"/>
          </p:cNvSpPr>
          <p:nvPr>
            <p:ph idx="1"/>
          </p:nvPr>
        </p:nvSpPr>
        <p:spPr/>
        <p:txBody>
          <a:bodyPr>
            <a:normAutofit/>
          </a:bodyPr>
          <a:lstStyle/>
          <a:p>
            <a:endParaRPr lang="da-DK" sz="2400" dirty="0"/>
          </a:p>
          <a:p>
            <a:pPr>
              <a:lnSpc>
                <a:spcPct val="150000"/>
              </a:lnSpc>
            </a:pPr>
            <a:r>
              <a:rPr lang="da-DK" dirty="0"/>
              <a:t>Til et møde kan jeg være meget kortfattet, kontant, argumenterende og konkluderende (unifokus), men i den efterfølgende dialog med en nær kollega, er jeg mere påvirkelig, lydhør og åben over for alternativer (multifokus)</a:t>
            </a:r>
          </a:p>
          <a:p>
            <a:pPr>
              <a:lnSpc>
                <a:spcPct val="150000"/>
              </a:lnSpc>
            </a:pPr>
            <a:endParaRPr lang="da-DK" dirty="0"/>
          </a:p>
        </p:txBody>
      </p:sp>
    </p:spTree>
    <p:extLst>
      <p:ext uri="{BB962C8B-B14F-4D97-AF65-F5344CB8AC3E}">
        <p14:creationId xmlns:p14="http://schemas.microsoft.com/office/powerpoint/2010/main" val="3192363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sv-SE" dirty="0" err="1"/>
              <a:t>Beslutningsstilsprofil</a:t>
            </a:r>
            <a:br>
              <a:rPr lang="sv-SE" dirty="0"/>
            </a:br>
            <a:endParaRPr lang="sv-SE" dirty="0"/>
          </a:p>
        </p:txBody>
      </p:sp>
      <p:grpSp>
        <p:nvGrpSpPr>
          <p:cNvPr id="112644" name="Group 4"/>
          <p:cNvGrpSpPr>
            <a:grpSpLocks/>
          </p:cNvGrpSpPr>
          <p:nvPr/>
        </p:nvGrpSpPr>
        <p:grpSpPr bwMode="auto">
          <a:xfrm>
            <a:off x="2100225" y="3763864"/>
            <a:ext cx="3052763" cy="573881"/>
            <a:chOff x="525" y="3257"/>
            <a:chExt cx="2564" cy="482"/>
          </a:xfrm>
        </p:grpSpPr>
        <p:grpSp>
          <p:nvGrpSpPr>
            <p:cNvPr id="112645" name="Group 5"/>
            <p:cNvGrpSpPr>
              <a:grpSpLocks/>
            </p:cNvGrpSpPr>
            <p:nvPr/>
          </p:nvGrpSpPr>
          <p:grpSpPr bwMode="auto">
            <a:xfrm>
              <a:off x="621" y="3447"/>
              <a:ext cx="2158" cy="292"/>
              <a:chOff x="676" y="3447"/>
              <a:chExt cx="2158" cy="292"/>
            </a:xfrm>
          </p:grpSpPr>
          <p:pic>
            <p:nvPicPr>
              <p:cNvPr id="112646" name="Picture 10" descr="decis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 y="3447"/>
                <a:ext cx="31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12" descr="flexi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 y="3447"/>
                <a:ext cx="31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8" name="Picture 14" descr="hierarch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3" y="3447"/>
                <a:ext cx="31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9" name="Picture 16" descr="integrati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7" y="3447"/>
                <a:ext cx="31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650" name="Group 10"/>
            <p:cNvGrpSpPr>
              <a:grpSpLocks/>
            </p:cNvGrpSpPr>
            <p:nvPr/>
          </p:nvGrpSpPr>
          <p:grpSpPr bwMode="auto">
            <a:xfrm>
              <a:off x="525" y="3257"/>
              <a:ext cx="2564" cy="194"/>
              <a:chOff x="525" y="3257"/>
              <a:chExt cx="2564" cy="194"/>
            </a:xfrm>
          </p:grpSpPr>
          <p:sp>
            <p:nvSpPr>
              <p:cNvPr id="112651" name="Text Box 9"/>
              <p:cNvSpPr txBox="1">
                <a:spLocks noChangeArrowheads="1"/>
              </p:cNvSpPr>
              <p:nvPr/>
            </p:nvSpPr>
            <p:spPr bwMode="auto">
              <a:xfrm>
                <a:off x="525" y="3257"/>
                <a:ext cx="7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900" dirty="0" err="1">
                    <a:latin typeface="Verdana" pitchFamily="34" charset="0"/>
                    <a:cs typeface="Arial" charset="0"/>
                  </a:rPr>
                  <a:t>Besluttende</a:t>
                </a:r>
                <a:endParaRPr lang="sv-SE" sz="900" dirty="0">
                  <a:latin typeface="Verdana" pitchFamily="34" charset="0"/>
                  <a:cs typeface="Arial" charset="0"/>
                </a:endParaRPr>
              </a:p>
            </p:txBody>
          </p:sp>
          <p:sp>
            <p:nvSpPr>
              <p:cNvPr id="112652" name="Text Box 11"/>
              <p:cNvSpPr txBox="1">
                <a:spLocks noChangeArrowheads="1"/>
              </p:cNvSpPr>
              <p:nvPr/>
            </p:nvSpPr>
            <p:spPr bwMode="auto">
              <a:xfrm>
                <a:off x="1156" y="3257"/>
                <a:ext cx="57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900" dirty="0" err="1">
                    <a:latin typeface="Verdana" pitchFamily="34" charset="0"/>
                    <a:cs typeface="Arial" charset="0"/>
                  </a:rPr>
                  <a:t>Fleksibel</a:t>
                </a:r>
                <a:endParaRPr lang="sv-SE" sz="900" dirty="0">
                  <a:latin typeface="Verdana" pitchFamily="34" charset="0"/>
                  <a:cs typeface="Arial" charset="0"/>
                </a:endParaRPr>
              </a:p>
            </p:txBody>
          </p:sp>
          <p:sp>
            <p:nvSpPr>
              <p:cNvPr id="112653" name="Text Box 13"/>
              <p:cNvSpPr txBox="1">
                <a:spLocks noChangeArrowheads="1"/>
              </p:cNvSpPr>
              <p:nvPr/>
            </p:nvSpPr>
            <p:spPr bwMode="auto">
              <a:xfrm>
                <a:off x="1703" y="3257"/>
                <a:ext cx="64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900">
                    <a:latin typeface="Verdana" pitchFamily="34" charset="0"/>
                    <a:cs typeface="Arial" charset="0"/>
                  </a:rPr>
                  <a:t>Hierarkisk</a:t>
                </a:r>
              </a:p>
            </p:txBody>
          </p:sp>
          <p:sp>
            <p:nvSpPr>
              <p:cNvPr id="112654" name="Text Box 15"/>
              <p:cNvSpPr txBox="1">
                <a:spLocks noChangeArrowheads="1"/>
              </p:cNvSpPr>
              <p:nvPr/>
            </p:nvSpPr>
            <p:spPr bwMode="auto">
              <a:xfrm>
                <a:off x="2296" y="3257"/>
                <a:ext cx="79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900" dirty="0" err="1">
                    <a:latin typeface="Verdana" pitchFamily="34" charset="0"/>
                    <a:cs typeface="Arial" charset="0"/>
                  </a:rPr>
                  <a:t>Integrerende</a:t>
                </a:r>
                <a:endParaRPr lang="sv-SE" sz="900" dirty="0">
                  <a:latin typeface="Verdana" pitchFamily="34" charset="0"/>
                  <a:cs typeface="Arial" charset="0"/>
                </a:endParaRPr>
              </a:p>
            </p:txBody>
          </p:sp>
        </p:grpSp>
      </p:grpSp>
      <p:sp>
        <p:nvSpPr>
          <p:cNvPr id="112655" name="Text Box 15"/>
          <p:cNvSpPr txBox="1">
            <a:spLocks noChangeArrowheads="1"/>
          </p:cNvSpPr>
          <p:nvPr/>
        </p:nvSpPr>
        <p:spPr bwMode="auto">
          <a:xfrm>
            <a:off x="5337534" y="1976736"/>
            <a:ext cx="193476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901700" algn="l"/>
              </a:tabLst>
              <a:defRPr>
                <a:solidFill>
                  <a:schemeClr val="tx1"/>
                </a:solidFill>
                <a:latin typeface="Arial" charset="0"/>
              </a:defRPr>
            </a:lvl1pPr>
            <a:lvl2pPr eaLnBrk="0" hangingPunct="0">
              <a:tabLst>
                <a:tab pos="901700" algn="l"/>
              </a:tabLst>
              <a:defRPr>
                <a:solidFill>
                  <a:schemeClr val="tx1"/>
                </a:solidFill>
                <a:latin typeface="Arial" charset="0"/>
              </a:defRPr>
            </a:lvl2pPr>
            <a:lvl3pPr eaLnBrk="0" hangingPunct="0">
              <a:tabLst>
                <a:tab pos="901700" algn="l"/>
              </a:tabLst>
              <a:defRPr>
                <a:solidFill>
                  <a:schemeClr val="tx1"/>
                </a:solidFill>
                <a:latin typeface="Arial" charset="0"/>
              </a:defRPr>
            </a:lvl3pPr>
            <a:lvl4pPr eaLnBrk="0" hangingPunct="0">
              <a:tabLst>
                <a:tab pos="901700" algn="l"/>
              </a:tabLst>
              <a:defRPr>
                <a:solidFill>
                  <a:schemeClr val="tx1"/>
                </a:solidFill>
                <a:latin typeface="Arial" charset="0"/>
              </a:defRPr>
            </a:lvl4pPr>
            <a:lvl5pPr eaLnBrk="0" hangingPunct="0">
              <a:tabLst>
                <a:tab pos="901700" algn="l"/>
              </a:tabLst>
              <a:defRPr>
                <a:solidFill>
                  <a:schemeClr val="tx1"/>
                </a:solidFill>
                <a:latin typeface="Arial" charset="0"/>
              </a:defRPr>
            </a:lvl5pPr>
            <a:lvl6pPr eaLnBrk="0" fontAlgn="base" hangingPunct="0">
              <a:spcBef>
                <a:spcPct val="0"/>
              </a:spcBef>
              <a:spcAft>
                <a:spcPct val="0"/>
              </a:spcAft>
              <a:tabLst>
                <a:tab pos="901700" algn="l"/>
              </a:tabLst>
              <a:defRPr>
                <a:solidFill>
                  <a:schemeClr val="tx1"/>
                </a:solidFill>
                <a:latin typeface="Arial" charset="0"/>
              </a:defRPr>
            </a:lvl6pPr>
            <a:lvl7pPr eaLnBrk="0" fontAlgn="base" hangingPunct="0">
              <a:spcBef>
                <a:spcPct val="0"/>
              </a:spcBef>
              <a:spcAft>
                <a:spcPct val="0"/>
              </a:spcAft>
              <a:tabLst>
                <a:tab pos="901700" algn="l"/>
              </a:tabLst>
              <a:defRPr>
                <a:solidFill>
                  <a:schemeClr val="tx1"/>
                </a:solidFill>
                <a:latin typeface="Arial" charset="0"/>
              </a:defRPr>
            </a:lvl7pPr>
            <a:lvl8pPr eaLnBrk="0" fontAlgn="base" hangingPunct="0">
              <a:spcBef>
                <a:spcPct val="0"/>
              </a:spcBef>
              <a:spcAft>
                <a:spcPct val="0"/>
              </a:spcAft>
              <a:tabLst>
                <a:tab pos="901700" algn="l"/>
              </a:tabLst>
              <a:defRPr>
                <a:solidFill>
                  <a:schemeClr val="tx1"/>
                </a:solidFill>
                <a:latin typeface="Arial" charset="0"/>
              </a:defRPr>
            </a:lvl8pPr>
            <a:lvl9pPr eaLnBrk="0" fontAlgn="base" hangingPunct="0">
              <a:spcBef>
                <a:spcPct val="0"/>
              </a:spcBef>
              <a:spcAft>
                <a:spcPct val="0"/>
              </a:spcAft>
              <a:tabLst>
                <a:tab pos="901700" algn="l"/>
              </a:tabLst>
              <a:defRPr>
                <a:solidFill>
                  <a:schemeClr val="tx1"/>
                </a:solidFill>
                <a:latin typeface="Arial" charset="0"/>
              </a:defRPr>
            </a:lvl9pPr>
          </a:lstStyle>
          <a:p>
            <a:pPr eaLnBrk="1" hangingPunct="1"/>
            <a:r>
              <a:rPr lang="sv-SE" sz="900" b="1" dirty="0" err="1">
                <a:latin typeface="Verdana" pitchFamily="34" charset="0"/>
              </a:rPr>
              <a:t>Ydre</a:t>
            </a:r>
            <a:r>
              <a:rPr lang="sv-SE" sz="900" b="1" dirty="0">
                <a:latin typeface="Verdana" pitchFamily="34" charset="0"/>
              </a:rPr>
              <a:t> stil</a:t>
            </a:r>
          </a:p>
          <a:p>
            <a:pPr eaLnBrk="1" hangingPunct="1"/>
            <a:r>
              <a:rPr lang="sv-SE" sz="900" dirty="0" err="1">
                <a:latin typeface="Verdana" pitchFamily="34" charset="0"/>
              </a:rPr>
              <a:t>Primær</a:t>
            </a:r>
            <a:r>
              <a:rPr lang="sv-SE" sz="900" dirty="0">
                <a:latin typeface="Verdana" pitchFamily="34" charset="0"/>
              </a:rPr>
              <a:t>:	</a:t>
            </a:r>
            <a:r>
              <a:rPr lang="sv-SE" sz="900" dirty="0" err="1">
                <a:latin typeface="Verdana" pitchFamily="34" charset="0"/>
              </a:rPr>
              <a:t>Besluttende</a:t>
            </a:r>
            <a:endParaRPr lang="sv-SE" sz="900" dirty="0">
              <a:latin typeface="Verdana" pitchFamily="34" charset="0"/>
            </a:endParaRPr>
          </a:p>
          <a:p>
            <a:pPr eaLnBrk="1" hangingPunct="1"/>
            <a:r>
              <a:rPr lang="sv-SE" sz="900" dirty="0" err="1">
                <a:latin typeface="Verdana" pitchFamily="34" charset="0"/>
              </a:rPr>
              <a:t>Sekundær</a:t>
            </a:r>
            <a:r>
              <a:rPr lang="sv-SE" sz="900" dirty="0">
                <a:latin typeface="Verdana" pitchFamily="34" charset="0"/>
              </a:rPr>
              <a:t>:	</a:t>
            </a:r>
            <a:r>
              <a:rPr lang="sv-SE" sz="900" dirty="0" err="1">
                <a:latin typeface="Verdana" pitchFamily="34" charset="0"/>
              </a:rPr>
              <a:t>Fleksibel</a:t>
            </a:r>
            <a:endParaRPr lang="sv-SE" sz="900" dirty="0">
              <a:latin typeface="Verdana" pitchFamily="34" charset="0"/>
            </a:endParaRPr>
          </a:p>
        </p:txBody>
      </p:sp>
      <p:sp>
        <p:nvSpPr>
          <p:cNvPr id="112656" name="Text Box 16"/>
          <p:cNvSpPr txBox="1">
            <a:spLocks noChangeArrowheads="1"/>
          </p:cNvSpPr>
          <p:nvPr/>
        </p:nvSpPr>
        <p:spPr bwMode="auto">
          <a:xfrm>
            <a:off x="5337534" y="2835177"/>
            <a:ext cx="197077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901700" algn="l"/>
              </a:tabLst>
              <a:defRPr>
                <a:solidFill>
                  <a:schemeClr val="tx1"/>
                </a:solidFill>
                <a:latin typeface="Arial" charset="0"/>
              </a:defRPr>
            </a:lvl1pPr>
            <a:lvl2pPr eaLnBrk="0" hangingPunct="0">
              <a:tabLst>
                <a:tab pos="901700" algn="l"/>
              </a:tabLst>
              <a:defRPr>
                <a:solidFill>
                  <a:schemeClr val="tx1"/>
                </a:solidFill>
                <a:latin typeface="Arial" charset="0"/>
              </a:defRPr>
            </a:lvl2pPr>
            <a:lvl3pPr eaLnBrk="0" hangingPunct="0">
              <a:tabLst>
                <a:tab pos="901700" algn="l"/>
              </a:tabLst>
              <a:defRPr>
                <a:solidFill>
                  <a:schemeClr val="tx1"/>
                </a:solidFill>
                <a:latin typeface="Arial" charset="0"/>
              </a:defRPr>
            </a:lvl3pPr>
            <a:lvl4pPr eaLnBrk="0" hangingPunct="0">
              <a:tabLst>
                <a:tab pos="901700" algn="l"/>
              </a:tabLst>
              <a:defRPr>
                <a:solidFill>
                  <a:schemeClr val="tx1"/>
                </a:solidFill>
                <a:latin typeface="Arial" charset="0"/>
              </a:defRPr>
            </a:lvl4pPr>
            <a:lvl5pPr eaLnBrk="0" hangingPunct="0">
              <a:tabLst>
                <a:tab pos="901700" algn="l"/>
              </a:tabLst>
              <a:defRPr>
                <a:solidFill>
                  <a:schemeClr val="tx1"/>
                </a:solidFill>
                <a:latin typeface="Arial" charset="0"/>
              </a:defRPr>
            </a:lvl5pPr>
            <a:lvl6pPr eaLnBrk="0" fontAlgn="base" hangingPunct="0">
              <a:spcBef>
                <a:spcPct val="0"/>
              </a:spcBef>
              <a:spcAft>
                <a:spcPct val="0"/>
              </a:spcAft>
              <a:tabLst>
                <a:tab pos="901700" algn="l"/>
              </a:tabLst>
              <a:defRPr>
                <a:solidFill>
                  <a:schemeClr val="tx1"/>
                </a:solidFill>
                <a:latin typeface="Arial" charset="0"/>
              </a:defRPr>
            </a:lvl6pPr>
            <a:lvl7pPr eaLnBrk="0" fontAlgn="base" hangingPunct="0">
              <a:spcBef>
                <a:spcPct val="0"/>
              </a:spcBef>
              <a:spcAft>
                <a:spcPct val="0"/>
              </a:spcAft>
              <a:tabLst>
                <a:tab pos="901700" algn="l"/>
              </a:tabLst>
              <a:defRPr>
                <a:solidFill>
                  <a:schemeClr val="tx1"/>
                </a:solidFill>
                <a:latin typeface="Arial" charset="0"/>
              </a:defRPr>
            </a:lvl7pPr>
            <a:lvl8pPr eaLnBrk="0" fontAlgn="base" hangingPunct="0">
              <a:spcBef>
                <a:spcPct val="0"/>
              </a:spcBef>
              <a:spcAft>
                <a:spcPct val="0"/>
              </a:spcAft>
              <a:tabLst>
                <a:tab pos="901700" algn="l"/>
              </a:tabLst>
              <a:defRPr>
                <a:solidFill>
                  <a:schemeClr val="tx1"/>
                </a:solidFill>
                <a:latin typeface="Arial" charset="0"/>
              </a:defRPr>
            </a:lvl8pPr>
            <a:lvl9pPr eaLnBrk="0" fontAlgn="base" hangingPunct="0">
              <a:spcBef>
                <a:spcPct val="0"/>
              </a:spcBef>
              <a:spcAft>
                <a:spcPct val="0"/>
              </a:spcAft>
              <a:tabLst>
                <a:tab pos="901700" algn="l"/>
              </a:tabLst>
              <a:defRPr>
                <a:solidFill>
                  <a:schemeClr val="tx1"/>
                </a:solidFill>
                <a:latin typeface="Arial" charset="0"/>
              </a:defRPr>
            </a:lvl9pPr>
          </a:lstStyle>
          <a:p>
            <a:pPr eaLnBrk="1" hangingPunct="1"/>
            <a:r>
              <a:rPr lang="sv-SE" sz="900" b="1" dirty="0">
                <a:latin typeface="Verdana" pitchFamily="34" charset="0"/>
              </a:rPr>
              <a:t>Indre stil </a:t>
            </a:r>
          </a:p>
          <a:p>
            <a:pPr eaLnBrk="1" hangingPunct="1"/>
            <a:r>
              <a:rPr lang="sv-SE" sz="900" dirty="0" err="1">
                <a:latin typeface="Verdana" pitchFamily="34" charset="0"/>
              </a:rPr>
              <a:t>Primær</a:t>
            </a:r>
            <a:r>
              <a:rPr lang="sv-SE" sz="900" dirty="0">
                <a:latin typeface="Verdana" pitchFamily="34" charset="0"/>
              </a:rPr>
              <a:t>:	</a:t>
            </a:r>
            <a:r>
              <a:rPr lang="sv-SE" sz="900" dirty="0" err="1">
                <a:latin typeface="Verdana" pitchFamily="34" charset="0"/>
              </a:rPr>
              <a:t>Integrerende</a:t>
            </a:r>
            <a:endParaRPr lang="sv-SE" sz="900" dirty="0">
              <a:latin typeface="Verdana" pitchFamily="34" charset="0"/>
            </a:endParaRPr>
          </a:p>
          <a:p>
            <a:pPr eaLnBrk="1" hangingPunct="1"/>
            <a:r>
              <a:rPr lang="sv-SE" sz="900" dirty="0" err="1">
                <a:latin typeface="Verdana" pitchFamily="34" charset="0"/>
              </a:rPr>
              <a:t>Sekundær</a:t>
            </a:r>
            <a:r>
              <a:rPr lang="sv-SE" sz="900" dirty="0">
                <a:latin typeface="Verdana" pitchFamily="34" charset="0"/>
              </a:rPr>
              <a:t>:	Hierarkisk</a:t>
            </a:r>
          </a:p>
        </p:txBody>
      </p:sp>
      <p:sp>
        <p:nvSpPr>
          <p:cNvPr id="112657" name="Rectangle 17"/>
          <p:cNvSpPr>
            <a:spLocks noChangeArrowheads="1"/>
          </p:cNvSpPr>
          <p:nvPr/>
        </p:nvSpPr>
        <p:spPr bwMode="auto">
          <a:xfrm rot="5400000">
            <a:off x="5073811" y="2163068"/>
            <a:ext cx="323850" cy="108347"/>
          </a:xfrm>
          <a:prstGeom prst="rect">
            <a:avLst/>
          </a:prstGeom>
          <a:solidFill>
            <a:srgbClr val="004B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sz="1350"/>
          </a:p>
        </p:txBody>
      </p:sp>
      <p:sp>
        <p:nvSpPr>
          <p:cNvPr id="112658" name="Rectangle 18"/>
          <p:cNvSpPr>
            <a:spLocks noChangeArrowheads="1"/>
          </p:cNvSpPr>
          <p:nvPr/>
        </p:nvSpPr>
        <p:spPr bwMode="auto">
          <a:xfrm rot="5400000">
            <a:off x="5073812" y="3021509"/>
            <a:ext cx="322659" cy="107156"/>
          </a:xfrm>
          <a:prstGeom prst="rect">
            <a:avLst/>
          </a:prstGeom>
          <a:solidFill>
            <a:srgbClr val="C8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sz="1350"/>
          </a:p>
        </p:txBody>
      </p:sp>
      <p:pic>
        <p:nvPicPr>
          <p:cNvPr id="112659" name="Picture 21" descr="Action Analyt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4500" y="1707655"/>
            <a:ext cx="2969419" cy="207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kstboks 18"/>
          <p:cNvSpPr txBox="1"/>
          <p:nvPr/>
        </p:nvSpPr>
        <p:spPr>
          <a:xfrm>
            <a:off x="4010407" y="951570"/>
            <a:ext cx="3942105" cy="600164"/>
          </a:xfrm>
          <a:prstGeom prst="rect">
            <a:avLst/>
          </a:prstGeom>
          <a:noFill/>
        </p:spPr>
        <p:txBody>
          <a:bodyPr wrap="none" rtlCol="0">
            <a:spAutoFit/>
          </a:bodyPr>
          <a:lstStyle/>
          <a:p>
            <a:r>
              <a:rPr lang="da-DK" sz="825" i="1" dirty="0"/>
              <a:t>En leder, der er hurtig på aftrækkeren og ivrig efter at nå frem til en </a:t>
            </a:r>
          </a:p>
          <a:p>
            <a:r>
              <a:rPr lang="da-DK" sz="825" i="1" dirty="0"/>
              <a:t>beslutning (</a:t>
            </a:r>
            <a:r>
              <a:rPr lang="da-DK" sz="825" i="1" dirty="0" err="1"/>
              <a:t>satisficerende</a:t>
            </a:r>
            <a:r>
              <a:rPr lang="da-DK" sz="825" i="1" dirty="0"/>
              <a:t>), men som bagefter går tilbage på kontoret </a:t>
            </a:r>
          </a:p>
          <a:p>
            <a:r>
              <a:rPr lang="da-DK" sz="825" i="1" dirty="0"/>
              <a:t>og tænker grundigere over sagen (</a:t>
            </a:r>
            <a:r>
              <a:rPr lang="da-DK" sz="825" i="1" dirty="0" err="1"/>
              <a:t>maximerende</a:t>
            </a:r>
            <a:r>
              <a:rPr lang="da-DK" sz="825" i="1" dirty="0"/>
              <a:t>) og måske på næste </a:t>
            </a:r>
          </a:p>
          <a:p>
            <a:r>
              <a:rPr lang="da-DK" sz="825" i="1" dirty="0"/>
              <a:t>møde omgør beslutningen, han selv var med til at træffe.</a:t>
            </a:r>
            <a:endParaRPr lang="en-US" sz="1350" dirty="0"/>
          </a:p>
        </p:txBody>
      </p:sp>
    </p:spTree>
    <p:extLst>
      <p:ext uri="{BB962C8B-B14F-4D97-AF65-F5344CB8AC3E}">
        <p14:creationId xmlns:p14="http://schemas.microsoft.com/office/powerpoint/2010/main" val="372328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Den indre og ydre stils indflydelse på beslutningsprocessen</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820994419"/>
              </p:ext>
            </p:extLst>
          </p:nvPr>
        </p:nvGraphicFramePr>
        <p:xfrm>
          <a:off x="1709738" y="843558"/>
          <a:ext cx="5699522" cy="3128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entagon 5"/>
          <p:cNvSpPr/>
          <p:nvPr/>
        </p:nvSpPr>
        <p:spPr>
          <a:xfrm rot="16725422">
            <a:off x="2114081" y="2529423"/>
            <a:ext cx="964413" cy="844829"/>
          </a:xfrm>
          <a:prstGeom prst="homePlate">
            <a:avLst>
              <a:gd name="adj" fmla="val 29403"/>
            </a:avLst>
          </a:prstGeom>
        </p:spPr>
        <p:style>
          <a:lnRef idx="0">
            <a:schemeClr val="accent3"/>
          </a:lnRef>
          <a:fillRef idx="3">
            <a:schemeClr val="accent3"/>
          </a:fillRef>
          <a:effectRef idx="3">
            <a:schemeClr val="accent3"/>
          </a:effectRef>
          <a:fontRef idx="minor">
            <a:schemeClr val="lt1"/>
          </a:fontRef>
        </p:style>
        <p:txBody>
          <a:bodyPr vert="vert" rtlCol="0" anchor="ctr"/>
          <a:lstStyle/>
          <a:p>
            <a:pPr algn="ctr"/>
            <a:r>
              <a:rPr lang="da-DK" sz="1200" dirty="0">
                <a:solidFill>
                  <a:prstClr val="black"/>
                </a:solidFill>
              </a:rPr>
              <a:t>Indre stil</a:t>
            </a:r>
          </a:p>
        </p:txBody>
      </p:sp>
      <p:sp>
        <p:nvSpPr>
          <p:cNvPr id="8" name="Pentagon 7"/>
          <p:cNvSpPr/>
          <p:nvPr/>
        </p:nvSpPr>
        <p:spPr>
          <a:xfrm rot="16725422">
            <a:off x="3292809" y="2723761"/>
            <a:ext cx="964413" cy="844829"/>
          </a:xfrm>
          <a:prstGeom prst="homePlate">
            <a:avLst>
              <a:gd name="adj" fmla="val 29403"/>
            </a:avLst>
          </a:prstGeom>
        </p:spPr>
        <p:style>
          <a:lnRef idx="0">
            <a:schemeClr val="accent3"/>
          </a:lnRef>
          <a:fillRef idx="3">
            <a:schemeClr val="accent3"/>
          </a:fillRef>
          <a:effectRef idx="3">
            <a:schemeClr val="accent3"/>
          </a:effectRef>
          <a:fontRef idx="minor">
            <a:schemeClr val="lt1"/>
          </a:fontRef>
        </p:style>
        <p:txBody>
          <a:bodyPr vert="vert" rtlCol="0" anchor="ctr"/>
          <a:lstStyle/>
          <a:p>
            <a:pPr algn="ctr"/>
            <a:r>
              <a:rPr lang="da-DK" sz="1200" dirty="0">
                <a:solidFill>
                  <a:prstClr val="black"/>
                </a:solidFill>
              </a:rPr>
              <a:t>Ydre stil</a:t>
            </a:r>
          </a:p>
        </p:txBody>
      </p:sp>
      <p:sp>
        <p:nvSpPr>
          <p:cNvPr id="9" name="Pentagon 8"/>
          <p:cNvSpPr/>
          <p:nvPr/>
        </p:nvSpPr>
        <p:spPr>
          <a:xfrm rot="16725422">
            <a:off x="4417956" y="2884495"/>
            <a:ext cx="964413" cy="844829"/>
          </a:xfrm>
          <a:prstGeom prst="homePlate">
            <a:avLst>
              <a:gd name="adj" fmla="val 29403"/>
            </a:avLst>
          </a:prstGeom>
        </p:spPr>
        <p:style>
          <a:lnRef idx="0">
            <a:schemeClr val="accent3"/>
          </a:lnRef>
          <a:fillRef idx="3">
            <a:schemeClr val="accent3"/>
          </a:fillRef>
          <a:effectRef idx="3">
            <a:schemeClr val="accent3"/>
          </a:effectRef>
          <a:fontRef idx="minor">
            <a:schemeClr val="lt1"/>
          </a:fontRef>
        </p:style>
        <p:txBody>
          <a:bodyPr vert="vert" rtlCol="0" anchor="ctr"/>
          <a:lstStyle/>
          <a:p>
            <a:pPr algn="ctr"/>
            <a:r>
              <a:rPr lang="da-DK" sz="1200" dirty="0">
                <a:solidFill>
                  <a:prstClr val="black"/>
                </a:solidFill>
              </a:rPr>
              <a:t>Indre stil</a:t>
            </a:r>
          </a:p>
        </p:txBody>
      </p:sp>
      <p:sp>
        <p:nvSpPr>
          <p:cNvPr id="10" name="Pentagon 9"/>
          <p:cNvSpPr/>
          <p:nvPr/>
        </p:nvSpPr>
        <p:spPr>
          <a:xfrm rot="16725422">
            <a:off x="5543105" y="3051889"/>
            <a:ext cx="964413" cy="844829"/>
          </a:xfrm>
          <a:prstGeom prst="homePlate">
            <a:avLst>
              <a:gd name="adj" fmla="val 29403"/>
            </a:avLst>
          </a:prstGeom>
        </p:spPr>
        <p:style>
          <a:lnRef idx="0">
            <a:schemeClr val="accent3"/>
          </a:lnRef>
          <a:fillRef idx="3">
            <a:schemeClr val="accent3"/>
          </a:fillRef>
          <a:effectRef idx="3">
            <a:schemeClr val="accent3"/>
          </a:effectRef>
          <a:fontRef idx="minor">
            <a:schemeClr val="lt1"/>
          </a:fontRef>
        </p:style>
        <p:txBody>
          <a:bodyPr vert="vert" rtlCol="0" anchor="ctr"/>
          <a:lstStyle/>
          <a:p>
            <a:pPr algn="ctr"/>
            <a:r>
              <a:rPr lang="da-DK" sz="1200" dirty="0">
                <a:solidFill>
                  <a:prstClr val="black"/>
                </a:solidFill>
              </a:rPr>
              <a:t>Ydre og måske indre stil</a:t>
            </a:r>
          </a:p>
        </p:txBody>
      </p:sp>
    </p:spTree>
    <p:extLst>
      <p:ext uri="{BB962C8B-B14F-4D97-AF65-F5344CB8AC3E}">
        <p14:creationId xmlns:p14="http://schemas.microsoft.com/office/powerpoint/2010/main" val="390064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sv-SE" dirty="0" err="1"/>
              <a:t>Oplevet</a:t>
            </a:r>
            <a:r>
              <a:rPr lang="sv-SE" dirty="0"/>
              <a:t> </a:t>
            </a:r>
            <a:r>
              <a:rPr lang="sv-SE" dirty="0" err="1"/>
              <a:t>pres</a:t>
            </a:r>
            <a:endParaRPr lang="sv-SE" dirty="0"/>
          </a:p>
        </p:txBody>
      </p:sp>
      <p:sp>
        <p:nvSpPr>
          <p:cNvPr id="21508" name="Line 4"/>
          <p:cNvSpPr>
            <a:spLocks noChangeShapeType="1"/>
          </p:cNvSpPr>
          <p:nvPr/>
        </p:nvSpPr>
        <p:spPr bwMode="auto">
          <a:xfrm>
            <a:off x="1925241" y="1633538"/>
            <a:ext cx="5238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nchor="ctr"/>
          <a:lstStyle/>
          <a:p>
            <a:endParaRPr lang="da-DK" sz="1350"/>
          </a:p>
        </p:txBody>
      </p:sp>
      <p:sp>
        <p:nvSpPr>
          <p:cNvPr id="21509" name="Rectangle 5"/>
          <p:cNvSpPr>
            <a:spLocks noChangeArrowheads="1"/>
          </p:cNvSpPr>
          <p:nvPr/>
        </p:nvSpPr>
        <p:spPr bwMode="auto">
          <a:xfrm>
            <a:off x="1871662" y="1168004"/>
            <a:ext cx="5454254" cy="318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algn="ctr" eaLnBrk="0" hangingPunct="0">
              <a:spcBef>
                <a:spcPct val="0"/>
              </a:spcBef>
              <a:tabLst>
                <a:tab pos="2621756" algn="ctr"/>
                <a:tab pos="5248275" algn="r"/>
              </a:tabLst>
            </a:pPr>
            <a:endParaRPr lang="en-US" sz="900" b="1" dirty="0"/>
          </a:p>
          <a:p>
            <a:pPr eaLnBrk="0" hangingPunct="0">
              <a:spcBef>
                <a:spcPct val="0"/>
              </a:spcBef>
              <a:tabLst>
                <a:tab pos="2621756" algn="ctr"/>
                <a:tab pos="5248275" algn="r"/>
              </a:tabLst>
            </a:pPr>
            <a:endParaRPr lang="en-US" sz="900" b="1" dirty="0"/>
          </a:p>
          <a:p>
            <a:pPr eaLnBrk="0" hangingPunct="0">
              <a:spcBef>
                <a:spcPct val="0"/>
              </a:spcBef>
              <a:tabLst>
                <a:tab pos="2621756" algn="ctr"/>
                <a:tab pos="5248275" algn="r"/>
              </a:tabLst>
            </a:pPr>
            <a:r>
              <a:rPr lang="en-US" sz="900" b="1" dirty="0" err="1"/>
              <a:t>Lavt</a:t>
            </a:r>
            <a:r>
              <a:rPr lang="en-US" sz="900" b="1" dirty="0"/>
              <a:t> </a:t>
            </a:r>
            <a:r>
              <a:rPr lang="en-US" sz="900" b="1" dirty="0" err="1"/>
              <a:t>pres</a:t>
            </a:r>
            <a:r>
              <a:rPr lang="en-US" sz="900" b="1" dirty="0"/>
              <a:t>		</a:t>
            </a:r>
            <a:r>
              <a:rPr lang="en-US" sz="900" b="1" dirty="0" err="1"/>
              <a:t>Højt</a:t>
            </a:r>
            <a:r>
              <a:rPr lang="en-US" sz="900" b="1" dirty="0"/>
              <a:t> </a:t>
            </a:r>
            <a:r>
              <a:rPr lang="en-US" sz="900" b="1" dirty="0" err="1"/>
              <a:t>pres</a:t>
            </a:r>
            <a:endParaRPr lang="en-US" sz="900" b="1" dirty="0"/>
          </a:p>
          <a:p>
            <a:pPr eaLnBrk="0" hangingPunct="0">
              <a:lnSpc>
                <a:spcPct val="75000"/>
              </a:lnSpc>
              <a:spcBef>
                <a:spcPct val="0"/>
              </a:spcBef>
              <a:tabLst>
                <a:tab pos="2621756" algn="ctr"/>
                <a:tab pos="5248275" algn="r"/>
              </a:tabLst>
            </a:pPr>
            <a:endParaRPr lang="sv-SE" sz="1275" dirty="0"/>
          </a:p>
          <a:p>
            <a:pPr eaLnBrk="0" hangingPunct="0">
              <a:spcBef>
                <a:spcPct val="0"/>
              </a:spcBef>
              <a:tabLst>
                <a:tab pos="2621756" algn="ctr"/>
                <a:tab pos="5248275" algn="r"/>
              </a:tabLst>
            </a:pPr>
            <a:r>
              <a:rPr lang="sv-SE" sz="900" dirty="0"/>
              <a:t>Få deadlines 	 </a:t>
            </a:r>
            <a:r>
              <a:rPr lang="sv-SE" sz="1275" dirty="0" err="1"/>
              <a:t>Tidspres</a:t>
            </a:r>
            <a:r>
              <a:rPr lang="sv-SE" sz="900" dirty="0"/>
              <a:t>	</a:t>
            </a:r>
            <a:r>
              <a:rPr lang="sv-SE" sz="900" dirty="0" err="1"/>
              <a:t>Mange</a:t>
            </a:r>
            <a:r>
              <a:rPr lang="sv-SE" sz="900" dirty="0"/>
              <a:t> deadlines</a:t>
            </a:r>
            <a:endParaRPr lang="sv-SE" sz="1275" dirty="0"/>
          </a:p>
          <a:p>
            <a:pPr eaLnBrk="0" hangingPunct="0">
              <a:spcBef>
                <a:spcPct val="0"/>
              </a:spcBef>
              <a:tabLst>
                <a:tab pos="2621756" algn="ctr"/>
                <a:tab pos="5248275" algn="r"/>
              </a:tabLst>
            </a:pPr>
            <a:r>
              <a:rPr lang="sv-SE" sz="1275" dirty="0"/>
              <a:t>	 	</a:t>
            </a:r>
          </a:p>
          <a:p>
            <a:pPr eaLnBrk="0" hangingPunct="0">
              <a:spcBef>
                <a:spcPct val="0"/>
              </a:spcBef>
              <a:tabLst>
                <a:tab pos="2621756" algn="ctr"/>
                <a:tab pos="5248275" algn="r"/>
              </a:tabLst>
            </a:pPr>
            <a:endParaRPr lang="sv-SE" sz="1275" dirty="0"/>
          </a:p>
          <a:p>
            <a:pPr eaLnBrk="0" hangingPunct="0">
              <a:spcBef>
                <a:spcPct val="0"/>
              </a:spcBef>
              <a:tabLst>
                <a:tab pos="2621756" algn="ctr"/>
                <a:tab pos="5248275" algn="r"/>
              </a:tabLst>
            </a:pPr>
            <a:r>
              <a:rPr lang="sv-SE" sz="900" dirty="0"/>
              <a:t>Lav </a:t>
            </a:r>
            <a:r>
              <a:rPr lang="sv-SE" sz="900" dirty="0" err="1"/>
              <a:t>usikkerhed</a:t>
            </a:r>
            <a:r>
              <a:rPr lang="sv-SE" sz="900" dirty="0"/>
              <a:t> </a:t>
            </a:r>
            <a:r>
              <a:rPr lang="sv-SE" sz="1275" dirty="0"/>
              <a:t>	</a:t>
            </a:r>
            <a:r>
              <a:rPr lang="sv-SE" sz="1275" dirty="0" err="1"/>
              <a:t>Usikkerhed</a:t>
            </a:r>
            <a:r>
              <a:rPr lang="sv-SE" sz="1275" dirty="0"/>
              <a:t>	 </a:t>
            </a:r>
            <a:r>
              <a:rPr lang="sv-SE" sz="900" dirty="0" err="1"/>
              <a:t>Høj</a:t>
            </a:r>
            <a:r>
              <a:rPr lang="sv-SE" sz="900" dirty="0"/>
              <a:t> </a:t>
            </a:r>
            <a:r>
              <a:rPr lang="sv-SE" sz="900" dirty="0" err="1"/>
              <a:t>usikkerhed</a:t>
            </a:r>
            <a:r>
              <a:rPr lang="sv-SE" sz="1275" dirty="0"/>
              <a:t>		</a:t>
            </a:r>
          </a:p>
          <a:p>
            <a:pPr eaLnBrk="0" hangingPunct="0">
              <a:spcBef>
                <a:spcPct val="0"/>
              </a:spcBef>
              <a:tabLst>
                <a:tab pos="2621756" algn="ctr"/>
                <a:tab pos="5248275" algn="r"/>
              </a:tabLst>
            </a:pPr>
            <a:endParaRPr lang="sv-SE" sz="1275" dirty="0"/>
          </a:p>
          <a:p>
            <a:pPr eaLnBrk="0" hangingPunct="0">
              <a:spcBef>
                <a:spcPct val="0"/>
              </a:spcBef>
              <a:tabLst>
                <a:tab pos="2621756" algn="ctr"/>
                <a:tab pos="5248275" algn="r"/>
              </a:tabLst>
            </a:pPr>
            <a:r>
              <a:rPr lang="sv-SE" sz="900" dirty="0"/>
              <a:t>Enkle </a:t>
            </a:r>
            <a:r>
              <a:rPr lang="sv-SE" sz="900" dirty="0" err="1"/>
              <a:t>opgaver</a:t>
            </a:r>
            <a:r>
              <a:rPr lang="sv-SE" sz="1275" dirty="0"/>
              <a:t> 	</a:t>
            </a:r>
            <a:r>
              <a:rPr lang="sv-SE" sz="1275" dirty="0" err="1"/>
              <a:t>Kompleksitet</a:t>
            </a:r>
            <a:r>
              <a:rPr lang="sv-SE" sz="1275" dirty="0"/>
              <a:t>	 </a:t>
            </a:r>
            <a:r>
              <a:rPr lang="sv-SE" sz="900" dirty="0"/>
              <a:t>Komplekse </a:t>
            </a:r>
            <a:r>
              <a:rPr lang="sv-SE" sz="900" dirty="0" err="1"/>
              <a:t>opgaver</a:t>
            </a:r>
            <a:endParaRPr lang="sv-SE" sz="1275" dirty="0"/>
          </a:p>
          <a:p>
            <a:pPr eaLnBrk="0" hangingPunct="0">
              <a:spcBef>
                <a:spcPct val="0"/>
              </a:spcBef>
              <a:tabLst>
                <a:tab pos="2621756" algn="ctr"/>
                <a:tab pos="5248275" algn="r"/>
              </a:tabLst>
            </a:pPr>
            <a:endParaRPr lang="sv-SE" sz="1275" dirty="0"/>
          </a:p>
          <a:p>
            <a:pPr eaLnBrk="0" hangingPunct="0">
              <a:spcBef>
                <a:spcPct val="0"/>
              </a:spcBef>
              <a:tabLst>
                <a:tab pos="2621756" algn="ctr"/>
                <a:tab pos="5248275" algn="r"/>
              </a:tabLst>
            </a:pPr>
            <a:endParaRPr lang="sv-SE" sz="1275" dirty="0"/>
          </a:p>
          <a:p>
            <a:pPr eaLnBrk="0" hangingPunct="0">
              <a:spcBef>
                <a:spcPct val="0"/>
              </a:spcBef>
              <a:tabLst>
                <a:tab pos="2621756" algn="ctr"/>
                <a:tab pos="5248275" algn="r"/>
              </a:tabLst>
            </a:pPr>
            <a:r>
              <a:rPr lang="sv-SE" sz="900" dirty="0" err="1"/>
              <a:t>Ikke</a:t>
            </a:r>
            <a:r>
              <a:rPr lang="sv-SE" sz="900" dirty="0"/>
              <a:t> </a:t>
            </a:r>
            <a:r>
              <a:rPr lang="sv-SE" sz="900" dirty="0" err="1"/>
              <a:t>vigtige</a:t>
            </a:r>
            <a:r>
              <a:rPr lang="sv-SE" sz="900" dirty="0"/>
              <a:t> eller </a:t>
            </a:r>
            <a:r>
              <a:rPr lang="sv-SE" sz="900" dirty="0" err="1"/>
              <a:t>trivielle</a:t>
            </a:r>
            <a:r>
              <a:rPr lang="sv-SE" sz="1275" dirty="0"/>
              <a:t> 	Konsekvenser	 </a:t>
            </a:r>
            <a:r>
              <a:rPr lang="sv-SE" sz="900" dirty="0" err="1"/>
              <a:t>Vigtige</a:t>
            </a:r>
            <a:r>
              <a:rPr lang="sv-SE" sz="900" dirty="0"/>
              <a:t> eller store</a:t>
            </a:r>
          </a:p>
          <a:p>
            <a:pPr eaLnBrk="0" hangingPunct="0">
              <a:spcBef>
                <a:spcPct val="0"/>
              </a:spcBef>
              <a:tabLst>
                <a:tab pos="2621756" algn="ctr"/>
                <a:tab pos="5248275" algn="r"/>
              </a:tabLst>
            </a:pPr>
            <a:endParaRPr lang="sv-SE" sz="1275" dirty="0"/>
          </a:p>
          <a:p>
            <a:pPr eaLnBrk="0" hangingPunct="0">
              <a:spcBef>
                <a:spcPct val="0"/>
              </a:spcBef>
              <a:tabLst>
                <a:tab pos="2621756" algn="ctr"/>
                <a:tab pos="5248275" algn="r"/>
              </a:tabLst>
            </a:pPr>
            <a:endParaRPr lang="sv-SE" sz="1275" dirty="0"/>
          </a:p>
          <a:p>
            <a:pPr eaLnBrk="0" hangingPunct="0">
              <a:spcBef>
                <a:spcPct val="0"/>
              </a:spcBef>
              <a:tabLst>
                <a:tab pos="2621756" algn="ctr"/>
                <a:tab pos="5248275" algn="r"/>
              </a:tabLst>
            </a:pPr>
            <a:r>
              <a:rPr lang="sv-SE" sz="900" dirty="0" err="1"/>
              <a:t>Ikke</a:t>
            </a:r>
            <a:r>
              <a:rPr lang="sv-SE" sz="900" dirty="0"/>
              <a:t> </a:t>
            </a:r>
            <a:r>
              <a:rPr lang="sv-SE" sz="900" dirty="0" err="1"/>
              <a:t>følelsesladet</a:t>
            </a:r>
            <a:r>
              <a:rPr lang="sv-SE" sz="1275" dirty="0"/>
              <a:t>	</a:t>
            </a:r>
            <a:r>
              <a:rPr lang="sv-SE" sz="1275" dirty="0" err="1"/>
              <a:t>Følelsesladet</a:t>
            </a:r>
            <a:r>
              <a:rPr lang="sv-SE" sz="1275" dirty="0"/>
              <a:t>	 </a:t>
            </a:r>
            <a:r>
              <a:rPr lang="sv-SE" sz="900" dirty="0" err="1"/>
              <a:t>Stærkt</a:t>
            </a:r>
            <a:r>
              <a:rPr lang="sv-SE" sz="900" dirty="0"/>
              <a:t> </a:t>
            </a:r>
            <a:r>
              <a:rPr lang="sv-SE" sz="900" dirty="0" err="1"/>
              <a:t>følelseladet</a:t>
            </a:r>
            <a:endParaRPr lang="sv-SE" sz="900" dirty="0"/>
          </a:p>
        </p:txBody>
      </p:sp>
      <p:pic>
        <p:nvPicPr>
          <p:cNvPr id="21520" name="Picture 16" descr="PPT_pil1_rgb_orange_s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0660" y="1733550"/>
            <a:ext cx="175022" cy="340519"/>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PPT_pil1_rgb_orange_s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0660" y="2312194"/>
            <a:ext cx="175022" cy="340519"/>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PPT_pil1_rgb_orange_s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851" y="2892029"/>
            <a:ext cx="175022" cy="340519"/>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PPT_pil1_rgb_orange_s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851" y="3471863"/>
            <a:ext cx="175022" cy="340519"/>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PPT_pil1_rgb_orange_s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851" y="4051698"/>
            <a:ext cx="175022" cy="340519"/>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PPT_pil1_rgb_orange_s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2372" y="1732360"/>
            <a:ext cx="175022" cy="340519"/>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PPT_pil1_rgb_orange_s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2372" y="2311004"/>
            <a:ext cx="175022" cy="340519"/>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PPT_pil1_rgb_orange_s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563" y="2890838"/>
            <a:ext cx="175022" cy="340519"/>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PPT_pil1_rgb_orange_s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563" y="3470673"/>
            <a:ext cx="175022" cy="340519"/>
          </a:xfrm>
          <a:prstGeom prst="rect">
            <a:avLst/>
          </a:prstGeom>
          <a:noFill/>
          <a:extLst>
            <a:ext uri="{909E8E84-426E-40DD-AFC4-6F175D3DCCD1}">
              <a14:hiddenFill xmlns:a14="http://schemas.microsoft.com/office/drawing/2010/main">
                <a:solidFill>
                  <a:srgbClr val="FFFFFF"/>
                </a:solidFill>
              </a14:hiddenFill>
            </a:ext>
          </a:extLst>
        </p:spPr>
      </p:pic>
      <p:pic>
        <p:nvPicPr>
          <p:cNvPr id="21529" name="Picture 25" descr="PPT_pil1_rgb_orange_s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563" y="4050507"/>
            <a:ext cx="175022" cy="34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209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sv-SE" dirty="0"/>
              <a:t>Stildynamik </a:t>
            </a:r>
            <a:r>
              <a:rPr lang="sv-SE" dirty="0" err="1"/>
              <a:t>og</a:t>
            </a:r>
            <a:r>
              <a:rPr lang="sv-SE" dirty="0"/>
              <a:t> </a:t>
            </a:r>
            <a:r>
              <a:rPr lang="sv-SE" dirty="0" err="1"/>
              <a:t>pres</a:t>
            </a:r>
            <a:endParaRPr lang="sv-SE" dirty="0"/>
          </a:p>
        </p:txBody>
      </p:sp>
      <p:sp>
        <p:nvSpPr>
          <p:cNvPr id="22533" name="Freeform 5"/>
          <p:cNvSpPr>
            <a:spLocks/>
          </p:cNvSpPr>
          <p:nvPr/>
        </p:nvSpPr>
        <p:spPr bwMode="auto">
          <a:xfrm>
            <a:off x="2627710" y="2301479"/>
            <a:ext cx="3942159" cy="1894284"/>
          </a:xfrm>
          <a:custGeom>
            <a:avLst/>
            <a:gdLst>
              <a:gd name="T0" fmla="*/ 0 w 3989"/>
              <a:gd name="T1" fmla="*/ 0 h 2377"/>
              <a:gd name="T2" fmla="*/ 0 w 3989"/>
              <a:gd name="T3" fmla="*/ 2376 h 2377"/>
              <a:gd name="T4" fmla="*/ 3988 w 3989"/>
              <a:gd name="T5" fmla="*/ 2367 h 2377"/>
            </a:gdLst>
            <a:ahLst/>
            <a:cxnLst>
              <a:cxn ang="0">
                <a:pos x="T0" y="T1"/>
              </a:cxn>
              <a:cxn ang="0">
                <a:pos x="T2" y="T3"/>
              </a:cxn>
              <a:cxn ang="0">
                <a:pos x="T4" y="T5"/>
              </a:cxn>
            </a:cxnLst>
            <a:rect l="0" t="0" r="r" b="b"/>
            <a:pathLst>
              <a:path w="3989" h="2377">
                <a:moveTo>
                  <a:pt x="0" y="0"/>
                </a:moveTo>
                <a:lnTo>
                  <a:pt x="0" y="2376"/>
                </a:lnTo>
                <a:lnTo>
                  <a:pt x="3988" y="2367"/>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350"/>
          </a:p>
        </p:txBody>
      </p:sp>
      <p:sp>
        <p:nvSpPr>
          <p:cNvPr id="22534" name="Freeform 6"/>
          <p:cNvSpPr>
            <a:spLocks/>
          </p:cNvSpPr>
          <p:nvPr/>
        </p:nvSpPr>
        <p:spPr bwMode="auto">
          <a:xfrm>
            <a:off x="2681288" y="2625328"/>
            <a:ext cx="3821906" cy="1557338"/>
          </a:xfrm>
          <a:custGeom>
            <a:avLst/>
            <a:gdLst>
              <a:gd name="T0" fmla="*/ 0 w 3978"/>
              <a:gd name="T1" fmla="*/ 2209 h 2245"/>
              <a:gd name="T2" fmla="*/ 66 w 3978"/>
              <a:gd name="T3" fmla="*/ 2174 h 2245"/>
              <a:gd name="T4" fmla="*/ 148 w 3978"/>
              <a:gd name="T5" fmla="*/ 2139 h 2245"/>
              <a:gd name="T6" fmla="*/ 247 w 3978"/>
              <a:gd name="T7" fmla="*/ 2099 h 2245"/>
              <a:gd name="T8" fmla="*/ 355 w 3978"/>
              <a:gd name="T9" fmla="*/ 2040 h 2245"/>
              <a:gd name="T10" fmla="*/ 478 w 3978"/>
              <a:gd name="T11" fmla="*/ 1977 h 2245"/>
              <a:gd name="T12" fmla="*/ 602 w 3978"/>
              <a:gd name="T13" fmla="*/ 1895 h 2245"/>
              <a:gd name="T14" fmla="*/ 668 w 3978"/>
              <a:gd name="T15" fmla="*/ 1843 h 2245"/>
              <a:gd name="T16" fmla="*/ 726 w 3978"/>
              <a:gd name="T17" fmla="*/ 1790 h 2245"/>
              <a:gd name="T18" fmla="*/ 792 w 3978"/>
              <a:gd name="T19" fmla="*/ 1727 h 2245"/>
              <a:gd name="T20" fmla="*/ 858 w 3978"/>
              <a:gd name="T21" fmla="*/ 1663 h 2245"/>
              <a:gd name="T22" fmla="*/ 916 w 3978"/>
              <a:gd name="T23" fmla="*/ 1581 h 2245"/>
              <a:gd name="T24" fmla="*/ 965 w 3978"/>
              <a:gd name="T25" fmla="*/ 1488 h 2245"/>
              <a:gd name="T26" fmla="*/ 1015 w 3978"/>
              <a:gd name="T27" fmla="*/ 1372 h 2245"/>
              <a:gd name="T28" fmla="*/ 1056 w 3978"/>
              <a:gd name="T29" fmla="*/ 1250 h 2245"/>
              <a:gd name="T30" fmla="*/ 1097 w 3978"/>
              <a:gd name="T31" fmla="*/ 1116 h 2245"/>
              <a:gd name="T32" fmla="*/ 1139 w 3978"/>
              <a:gd name="T33" fmla="*/ 976 h 2245"/>
              <a:gd name="T34" fmla="*/ 1229 w 3978"/>
              <a:gd name="T35" fmla="*/ 692 h 2245"/>
              <a:gd name="T36" fmla="*/ 1287 w 3978"/>
              <a:gd name="T37" fmla="*/ 558 h 2245"/>
              <a:gd name="T38" fmla="*/ 1353 w 3978"/>
              <a:gd name="T39" fmla="*/ 430 h 2245"/>
              <a:gd name="T40" fmla="*/ 1419 w 3978"/>
              <a:gd name="T41" fmla="*/ 314 h 2245"/>
              <a:gd name="T42" fmla="*/ 1510 w 3978"/>
              <a:gd name="T43" fmla="*/ 209 h 2245"/>
              <a:gd name="T44" fmla="*/ 1601 w 3978"/>
              <a:gd name="T45" fmla="*/ 122 h 2245"/>
              <a:gd name="T46" fmla="*/ 1658 w 3978"/>
              <a:gd name="T47" fmla="*/ 87 h 2245"/>
              <a:gd name="T48" fmla="*/ 1716 w 3978"/>
              <a:gd name="T49" fmla="*/ 58 h 2245"/>
              <a:gd name="T50" fmla="*/ 1782 w 3978"/>
              <a:gd name="T51" fmla="*/ 35 h 2245"/>
              <a:gd name="T52" fmla="*/ 1848 w 3978"/>
              <a:gd name="T53" fmla="*/ 17 h 2245"/>
              <a:gd name="T54" fmla="*/ 1922 w 3978"/>
              <a:gd name="T55" fmla="*/ 5 h 2245"/>
              <a:gd name="T56" fmla="*/ 1997 w 3978"/>
              <a:gd name="T57" fmla="*/ 0 h 2245"/>
              <a:gd name="T58" fmla="*/ 2071 w 3978"/>
              <a:gd name="T59" fmla="*/ 5 h 2245"/>
              <a:gd name="T60" fmla="*/ 2145 w 3978"/>
              <a:gd name="T61" fmla="*/ 17 h 2245"/>
              <a:gd name="T62" fmla="*/ 2211 w 3978"/>
              <a:gd name="T63" fmla="*/ 35 h 2245"/>
              <a:gd name="T64" fmla="*/ 2277 w 3978"/>
              <a:gd name="T65" fmla="*/ 58 h 2245"/>
              <a:gd name="T66" fmla="*/ 2335 w 3978"/>
              <a:gd name="T67" fmla="*/ 87 h 2245"/>
              <a:gd name="T68" fmla="*/ 2385 w 3978"/>
              <a:gd name="T69" fmla="*/ 122 h 2245"/>
              <a:gd name="T70" fmla="*/ 2484 w 3978"/>
              <a:gd name="T71" fmla="*/ 209 h 2245"/>
              <a:gd name="T72" fmla="*/ 2558 w 3978"/>
              <a:gd name="T73" fmla="*/ 308 h 2245"/>
              <a:gd name="T74" fmla="*/ 2632 w 3978"/>
              <a:gd name="T75" fmla="*/ 430 h 2245"/>
              <a:gd name="T76" fmla="*/ 2690 w 3978"/>
              <a:gd name="T77" fmla="*/ 558 h 2245"/>
              <a:gd name="T78" fmla="*/ 2739 w 3978"/>
              <a:gd name="T79" fmla="*/ 692 h 2245"/>
              <a:gd name="T80" fmla="*/ 2814 w 3978"/>
              <a:gd name="T81" fmla="*/ 971 h 2245"/>
              <a:gd name="T82" fmla="*/ 2855 w 3978"/>
              <a:gd name="T83" fmla="*/ 1110 h 2245"/>
              <a:gd name="T84" fmla="*/ 2888 w 3978"/>
              <a:gd name="T85" fmla="*/ 1244 h 2245"/>
              <a:gd name="T86" fmla="*/ 2929 w 3978"/>
              <a:gd name="T87" fmla="*/ 1372 h 2245"/>
              <a:gd name="T88" fmla="*/ 2970 w 3978"/>
              <a:gd name="T89" fmla="*/ 1482 h 2245"/>
              <a:gd name="T90" fmla="*/ 3020 w 3978"/>
              <a:gd name="T91" fmla="*/ 1581 h 2245"/>
              <a:gd name="T92" fmla="*/ 3078 w 3978"/>
              <a:gd name="T93" fmla="*/ 1663 h 2245"/>
              <a:gd name="T94" fmla="*/ 3144 w 3978"/>
              <a:gd name="T95" fmla="*/ 1732 h 2245"/>
              <a:gd name="T96" fmla="*/ 3201 w 3978"/>
              <a:gd name="T97" fmla="*/ 1790 h 2245"/>
              <a:gd name="T98" fmla="*/ 3267 w 3978"/>
              <a:gd name="T99" fmla="*/ 1849 h 2245"/>
              <a:gd name="T100" fmla="*/ 3333 w 3978"/>
              <a:gd name="T101" fmla="*/ 1895 h 2245"/>
              <a:gd name="T102" fmla="*/ 3457 w 3978"/>
              <a:gd name="T103" fmla="*/ 1982 h 2245"/>
              <a:gd name="T104" fmla="*/ 3581 w 3978"/>
              <a:gd name="T105" fmla="*/ 2052 h 2245"/>
              <a:gd name="T106" fmla="*/ 3696 w 3978"/>
              <a:gd name="T107" fmla="*/ 2104 h 2245"/>
              <a:gd name="T108" fmla="*/ 3804 w 3978"/>
              <a:gd name="T109" fmla="*/ 2157 h 2245"/>
              <a:gd name="T110" fmla="*/ 3894 w 3978"/>
              <a:gd name="T111" fmla="*/ 2197 h 2245"/>
              <a:gd name="T112" fmla="*/ 3977 w 3978"/>
              <a:gd name="T113" fmla="*/ 2244 h 2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78" h="2245">
                <a:moveTo>
                  <a:pt x="0" y="2209"/>
                </a:moveTo>
                <a:lnTo>
                  <a:pt x="66" y="2174"/>
                </a:lnTo>
                <a:lnTo>
                  <a:pt x="148" y="2139"/>
                </a:lnTo>
                <a:lnTo>
                  <a:pt x="247" y="2099"/>
                </a:lnTo>
                <a:lnTo>
                  <a:pt x="355" y="2040"/>
                </a:lnTo>
                <a:lnTo>
                  <a:pt x="478" y="1977"/>
                </a:lnTo>
                <a:lnTo>
                  <a:pt x="602" y="1895"/>
                </a:lnTo>
                <a:lnTo>
                  <a:pt x="668" y="1843"/>
                </a:lnTo>
                <a:lnTo>
                  <a:pt x="726" y="1790"/>
                </a:lnTo>
                <a:lnTo>
                  <a:pt x="792" y="1727"/>
                </a:lnTo>
                <a:lnTo>
                  <a:pt x="858" y="1663"/>
                </a:lnTo>
                <a:lnTo>
                  <a:pt x="916" y="1581"/>
                </a:lnTo>
                <a:lnTo>
                  <a:pt x="965" y="1488"/>
                </a:lnTo>
                <a:lnTo>
                  <a:pt x="1015" y="1372"/>
                </a:lnTo>
                <a:lnTo>
                  <a:pt x="1056" y="1250"/>
                </a:lnTo>
                <a:lnTo>
                  <a:pt x="1097" y="1116"/>
                </a:lnTo>
                <a:lnTo>
                  <a:pt x="1139" y="976"/>
                </a:lnTo>
                <a:lnTo>
                  <a:pt x="1229" y="692"/>
                </a:lnTo>
                <a:lnTo>
                  <a:pt x="1287" y="558"/>
                </a:lnTo>
                <a:lnTo>
                  <a:pt x="1353" y="430"/>
                </a:lnTo>
                <a:lnTo>
                  <a:pt x="1419" y="314"/>
                </a:lnTo>
                <a:lnTo>
                  <a:pt x="1510" y="209"/>
                </a:lnTo>
                <a:lnTo>
                  <a:pt x="1601" y="122"/>
                </a:lnTo>
                <a:lnTo>
                  <a:pt x="1658" y="87"/>
                </a:lnTo>
                <a:lnTo>
                  <a:pt x="1716" y="58"/>
                </a:lnTo>
                <a:lnTo>
                  <a:pt x="1782" y="35"/>
                </a:lnTo>
                <a:lnTo>
                  <a:pt x="1848" y="17"/>
                </a:lnTo>
                <a:lnTo>
                  <a:pt x="1922" y="5"/>
                </a:lnTo>
                <a:lnTo>
                  <a:pt x="1997" y="0"/>
                </a:lnTo>
                <a:lnTo>
                  <a:pt x="2071" y="5"/>
                </a:lnTo>
                <a:lnTo>
                  <a:pt x="2145" y="17"/>
                </a:lnTo>
                <a:lnTo>
                  <a:pt x="2211" y="35"/>
                </a:lnTo>
                <a:lnTo>
                  <a:pt x="2277" y="58"/>
                </a:lnTo>
                <a:lnTo>
                  <a:pt x="2335" y="87"/>
                </a:lnTo>
                <a:lnTo>
                  <a:pt x="2385" y="122"/>
                </a:lnTo>
                <a:lnTo>
                  <a:pt x="2484" y="209"/>
                </a:lnTo>
                <a:lnTo>
                  <a:pt x="2558" y="308"/>
                </a:lnTo>
                <a:lnTo>
                  <a:pt x="2632" y="430"/>
                </a:lnTo>
                <a:lnTo>
                  <a:pt x="2690" y="558"/>
                </a:lnTo>
                <a:lnTo>
                  <a:pt x="2739" y="692"/>
                </a:lnTo>
                <a:lnTo>
                  <a:pt x="2814" y="971"/>
                </a:lnTo>
                <a:lnTo>
                  <a:pt x="2855" y="1110"/>
                </a:lnTo>
                <a:lnTo>
                  <a:pt x="2888" y="1244"/>
                </a:lnTo>
                <a:lnTo>
                  <a:pt x="2929" y="1372"/>
                </a:lnTo>
                <a:lnTo>
                  <a:pt x="2970" y="1482"/>
                </a:lnTo>
                <a:lnTo>
                  <a:pt x="3020" y="1581"/>
                </a:lnTo>
                <a:lnTo>
                  <a:pt x="3078" y="1663"/>
                </a:lnTo>
                <a:lnTo>
                  <a:pt x="3144" y="1732"/>
                </a:lnTo>
                <a:lnTo>
                  <a:pt x="3201" y="1790"/>
                </a:lnTo>
                <a:lnTo>
                  <a:pt x="3267" y="1849"/>
                </a:lnTo>
                <a:lnTo>
                  <a:pt x="3333" y="1895"/>
                </a:lnTo>
                <a:lnTo>
                  <a:pt x="3457" y="1982"/>
                </a:lnTo>
                <a:lnTo>
                  <a:pt x="3581" y="2052"/>
                </a:lnTo>
                <a:lnTo>
                  <a:pt x="3696" y="2104"/>
                </a:lnTo>
                <a:lnTo>
                  <a:pt x="3804" y="2157"/>
                </a:lnTo>
                <a:lnTo>
                  <a:pt x="3894" y="2197"/>
                </a:lnTo>
                <a:lnTo>
                  <a:pt x="3977" y="2244"/>
                </a:lnTo>
              </a:path>
            </a:pathLst>
          </a:custGeom>
          <a:noFill/>
          <a:ln w="19050" cap="rnd" cmpd="sng">
            <a:solidFill>
              <a:srgbClr val="FF7D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350"/>
          </a:p>
        </p:txBody>
      </p:sp>
      <p:pic>
        <p:nvPicPr>
          <p:cNvPr id="22535" name="Picture 7" descr="PPT pil1 sv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363" y="2193131"/>
            <a:ext cx="240506" cy="123825"/>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PPT pil1 sv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638" y="4083844"/>
            <a:ext cx="123825" cy="240506"/>
          </a:xfrm>
          <a:prstGeom prst="rect">
            <a:avLst/>
          </a:prstGeom>
          <a:noFill/>
          <a:extLst>
            <a:ext uri="{909E8E84-426E-40DD-AFC4-6F175D3DCCD1}">
              <a14:hiddenFill xmlns:a14="http://schemas.microsoft.com/office/drawing/2010/main">
                <a:solidFill>
                  <a:srgbClr val="FFFFFF"/>
                </a:solidFill>
              </a14:hiddenFill>
            </a:ext>
          </a:extLst>
        </p:spPr>
      </p:pic>
      <p:sp>
        <p:nvSpPr>
          <p:cNvPr id="22537" name="Rectangle 9"/>
          <p:cNvSpPr>
            <a:spLocks noChangeArrowheads="1"/>
          </p:cNvSpPr>
          <p:nvPr/>
        </p:nvSpPr>
        <p:spPr bwMode="auto">
          <a:xfrm>
            <a:off x="1763316" y="1815704"/>
            <a:ext cx="16740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0"/>
              </a:spcBef>
            </a:pPr>
            <a:r>
              <a:rPr lang="sv-SE" sz="900" dirty="0" err="1"/>
              <a:t>Informationanvendelse</a:t>
            </a:r>
            <a:r>
              <a:rPr lang="sv-SE" sz="900" dirty="0"/>
              <a:t> </a:t>
            </a:r>
            <a:r>
              <a:rPr lang="sv-SE" sz="900" dirty="0" err="1"/>
              <a:t>og</a:t>
            </a:r>
            <a:r>
              <a:rPr lang="sv-SE" sz="900" dirty="0"/>
              <a:t> fokus</a:t>
            </a:r>
          </a:p>
        </p:txBody>
      </p:sp>
      <p:sp>
        <p:nvSpPr>
          <p:cNvPr id="22538" name="Rectangle 10"/>
          <p:cNvSpPr>
            <a:spLocks noChangeArrowheads="1"/>
          </p:cNvSpPr>
          <p:nvPr/>
        </p:nvSpPr>
        <p:spPr bwMode="auto">
          <a:xfrm>
            <a:off x="6569869" y="4083844"/>
            <a:ext cx="837010" cy="21312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ctr"/>
          <a:lstStyle/>
          <a:p>
            <a:pPr algn="ctr" eaLnBrk="0" hangingPunct="0">
              <a:spcBef>
                <a:spcPct val="0"/>
              </a:spcBef>
            </a:pPr>
            <a:r>
              <a:rPr lang="sv-SE" sz="900"/>
              <a:t>Press</a:t>
            </a:r>
          </a:p>
        </p:txBody>
      </p:sp>
      <p:sp>
        <p:nvSpPr>
          <p:cNvPr id="22541" name="Text Box 13"/>
          <p:cNvSpPr txBox="1">
            <a:spLocks noChangeArrowheads="1"/>
          </p:cNvSpPr>
          <p:nvPr/>
        </p:nvSpPr>
        <p:spPr bwMode="auto">
          <a:xfrm>
            <a:off x="2413398" y="3557588"/>
            <a:ext cx="129659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v-SE" sz="900" dirty="0" err="1">
                <a:latin typeface="Arial" charset="0"/>
              </a:rPr>
              <a:t>Besluttende</a:t>
            </a:r>
            <a:endParaRPr lang="sv-SE" sz="900" dirty="0">
              <a:latin typeface="Arial" charset="0"/>
            </a:endParaRPr>
          </a:p>
        </p:txBody>
      </p:sp>
      <p:sp>
        <p:nvSpPr>
          <p:cNvPr id="22542" name="Text Box 14"/>
          <p:cNvSpPr txBox="1">
            <a:spLocks noChangeArrowheads="1"/>
          </p:cNvSpPr>
          <p:nvPr/>
        </p:nvSpPr>
        <p:spPr bwMode="auto">
          <a:xfrm>
            <a:off x="2681288" y="3057525"/>
            <a:ext cx="129659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v-SE" sz="900" dirty="0" err="1">
                <a:latin typeface="Arial" charset="0"/>
              </a:rPr>
              <a:t>Fleksibel</a:t>
            </a:r>
            <a:endParaRPr lang="sv-SE" sz="900" dirty="0">
              <a:latin typeface="Arial" charset="0"/>
            </a:endParaRPr>
          </a:p>
        </p:txBody>
      </p:sp>
      <p:sp>
        <p:nvSpPr>
          <p:cNvPr id="22543" name="Text Box 15"/>
          <p:cNvSpPr txBox="1">
            <a:spLocks noChangeArrowheads="1"/>
          </p:cNvSpPr>
          <p:nvPr/>
        </p:nvSpPr>
        <p:spPr bwMode="auto">
          <a:xfrm>
            <a:off x="3006329" y="2571750"/>
            <a:ext cx="129659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v-SE" sz="900">
                <a:latin typeface="Arial" charset="0"/>
              </a:rPr>
              <a:t>Hierarkisk</a:t>
            </a:r>
          </a:p>
        </p:txBody>
      </p:sp>
      <p:sp>
        <p:nvSpPr>
          <p:cNvPr id="22544" name="Text Box 16"/>
          <p:cNvSpPr txBox="1">
            <a:spLocks noChangeArrowheads="1"/>
          </p:cNvSpPr>
          <p:nvPr/>
        </p:nvSpPr>
        <p:spPr bwMode="auto">
          <a:xfrm>
            <a:off x="3924300" y="2301479"/>
            <a:ext cx="129659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v-SE" sz="900" dirty="0" err="1">
                <a:latin typeface="Arial" charset="0"/>
              </a:rPr>
              <a:t>Integrerende</a:t>
            </a:r>
            <a:endParaRPr lang="sv-SE" sz="900" dirty="0">
              <a:latin typeface="Arial" charset="0"/>
            </a:endParaRPr>
          </a:p>
        </p:txBody>
      </p:sp>
      <p:sp>
        <p:nvSpPr>
          <p:cNvPr id="22545" name="Text Box 17"/>
          <p:cNvSpPr txBox="1">
            <a:spLocks noChangeArrowheads="1"/>
          </p:cNvSpPr>
          <p:nvPr/>
        </p:nvSpPr>
        <p:spPr bwMode="auto">
          <a:xfrm>
            <a:off x="4869656" y="2586038"/>
            <a:ext cx="129659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v-SE" sz="900" dirty="0">
                <a:latin typeface="Arial" charset="0"/>
              </a:rPr>
              <a:t>Hierarkisk</a:t>
            </a:r>
          </a:p>
        </p:txBody>
      </p:sp>
      <p:sp>
        <p:nvSpPr>
          <p:cNvPr id="22546" name="Text Box 18"/>
          <p:cNvSpPr txBox="1">
            <a:spLocks noChangeArrowheads="1"/>
          </p:cNvSpPr>
          <p:nvPr/>
        </p:nvSpPr>
        <p:spPr bwMode="auto">
          <a:xfrm>
            <a:off x="5112544" y="3057525"/>
            <a:ext cx="129659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v-SE" sz="900" dirty="0" err="1">
                <a:latin typeface="Arial" charset="0"/>
              </a:rPr>
              <a:t>Fleksibel</a:t>
            </a:r>
            <a:endParaRPr lang="sv-SE" sz="900" dirty="0">
              <a:latin typeface="Arial" charset="0"/>
            </a:endParaRPr>
          </a:p>
        </p:txBody>
      </p:sp>
      <p:sp>
        <p:nvSpPr>
          <p:cNvPr id="22547" name="Text Box 19"/>
          <p:cNvSpPr txBox="1">
            <a:spLocks noChangeArrowheads="1"/>
          </p:cNvSpPr>
          <p:nvPr/>
        </p:nvSpPr>
        <p:spPr bwMode="auto">
          <a:xfrm>
            <a:off x="5381625" y="3543300"/>
            <a:ext cx="129659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v-SE" sz="900" dirty="0" err="1">
                <a:latin typeface="Arial" charset="0"/>
              </a:rPr>
              <a:t>Besluttende</a:t>
            </a:r>
            <a:endParaRPr lang="sv-SE" sz="900" dirty="0">
              <a:latin typeface="Arial" charset="0"/>
            </a:endParaRPr>
          </a:p>
        </p:txBody>
      </p:sp>
    </p:spTree>
    <p:extLst>
      <p:ext uri="{BB962C8B-B14F-4D97-AF65-F5344CB8AC3E}">
        <p14:creationId xmlns:p14="http://schemas.microsoft.com/office/powerpoint/2010/main" val="98761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2" grpId="0"/>
      <p:bldP spid="22543" grpId="0"/>
      <p:bldP spid="22544" grpId="0"/>
      <p:bldP spid="22545" grpId="0"/>
      <p:bldP spid="22546" grpId="0"/>
      <p:bldP spid="225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Gruppeprofil og -perspektiv</a:t>
            </a:r>
          </a:p>
        </p:txBody>
      </p:sp>
      <p:pic>
        <p:nvPicPr>
          <p:cNvPr id="4098" name="Picture 2" descr="Billedresultat for group dec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982" y="1383619"/>
            <a:ext cx="4176464" cy="313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19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sv-SE" dirty="0" err="1"/>
              <a:t>Beslutningsstiles</a:t>
            </a:r>
            <a:r>
              <a:rPr lang="sv-SE" dirty="0"/>
              <a:t> betydning for en </a:t>
            </a:r>
            <a:r>
              <a:rPr lang="sv-SE" dirty="0" err="1"/>
              <a:t>gruppedynamik</a:t>
            </a:r>
            <a:endParaRPr lang="sv-SE" dirty="0"/>
          </a:p>
        </p:txBody>
      </p:sp>
      <p:sp>
        <p:nvSpPr>
          <p:cNvPr id="65540" name="Rectangle 4"/>
          <p:cNvSpPr>
            <a:spLocks noChangeArrowheads="1"/>
          </p:cNvSpPr>
          <p:nvPr/>
        </p:nvSpPr>
        <p:spPr bwMode="auto">
          <a:xfrm>
            <a:off x="2891656" y="1722463"/>
            <a:ext cx="1463278" cy="13501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65541" name="Rectangle 5"/>
          <p:cNvSpPr>
            <a:spLocks noChangeArrowheads="1"/>
          </p:cNvSpPr>
          <p:nvPr/>
        </p:nvSpPr>
        <p:spPr bwMode="auto">
          <a:xfrm>
            <a:off x="4356125" y="1722463"/>
            <a:ext cx="1463278" cy="13501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65542" name="Rectangle 6"/>
          <p:cNvSpPr>
            <a:spLocks noChangeArrowheads="1"/>
          </p:cNvSpPr>
          <p:nvPr/>
        </p:nvSpPr>
        <p:spPr bwMode="auto">
          <a:xfrm>
            <a:off x="2891656" y="3072632"/>
            <a:ext cx="1463278" cy="13501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65543" name="Rectangle 7"/>
          <p:cNvSpPr>
            <a:spLocks noChangeArrowheads="1"/>
          </p:cNvSpPr>
          <p:nvPr/>
        </p:nvSpPr>
        <p:spPr bwMode="auto">
          <a:xfrm>
            <a:off x="4356125" y="3072632"/>
            <a:ext cx="1463278" cy="13501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65544" name="Text Box 41"/>
          <p:cNvSpPr txBox="1">
            <a:spLocks noChangeArrowheads="1"/>
          </p:cNvSpPr>
          <p:nvPr/>
        </p:nvSpPr>
        <p:spPr bwMode="auto">
          <a:xfrm>
            <a:off x="2866653" y="1689125"/>
            <a:ext cx="1318022" cy="21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Besluttende</a:t>
            </a:r>
          </a:p>
        </p:txBody>
      </p:sp>
      <p:sp>
        <p:nvSpPr>
          <p:cNvPr id="65545" name="Text Box 42"/>
          <p:cNvSpPr txBox="1">
            <a:spLocks noChangeArrowheads="1"/>
          </p:cNvSpPr>
          <p:nvPr/>
        </p:nvSpPr>
        <p:spPr bwMode="auto">
          <a:xfrm>
            <a:off x="2866653" y="4234682"/>
            <a:ext cx="1318022" cy="21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Fleksibel</a:t>
            </a:r>
          </a:p>
        </p:txBody>
      </p:sp>
      <p:sp>
        <p:nvSpPr>
          <p:cNvPr id="65546" name="Text Box 43"/>
          <p:cNvSpPr txBox="1">
            <a:spLocks noChangeArrowheads="1"/>
          </p:cNvSpPr>
          <p:nvPr/>
        </p:nvSpPr>
        <p:spPr bwMode="auto">
          <a:xfrm>
            <a:off x="4507334" y="1689125"/>
            <a:ext cx="1318022" cy="21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buClr>
                <a:srgbClr val="000000"/>
              </a:buClr>
              <a:buSzPct val="75000"/>
              <a:buFont typeface="Monotype Sorts" pitchFamily="2" charset="2"/>
              <a:buNone/>
            </a:pPr>
            <a:r>
              <a:rPr lang="da-DK" sz="975" i="1">
                <a:solidFill>
                  <a:prstClr val="black"/>
                </a:solidFill>
                <a:latin typeface="Verdana" pitchFamily="34" charset="0"/>
              </a:rPr>
              <a:t>Hierarkisk</a:t>
            </a:r>
          </a:p>
        </p:txBody>
      </p:sp>
      <p:sp>
        <p:nvSpPr>
          <p:cNvPr id="65547" name="Text Box 44"/>
          <p:cNvSpPr txBox="1">
            <a:spLocks noChangeArrowheads="1"/>
          </p:cNvSpPr>
          <p:nvPr/>
        </p:nvSpPr>
        <p:spPr bwMode="auto">
          <a:xfrm>
            <a:off x="4506143" y="4234682"/>
            <a:ext cx="1318022" cy="21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Integrerende</a:t>
            </a:r>
          </a:p>
        </p:txBody>
      </p:sp>
      <p:sp>
        <p:nvSpPr>
          <p:cNvPr id="65562" name="Oval 20"/>
          <p:cNvSpPr>
            <a:spLocks noChangeArrowheads="1"/>
          </p:cNvSpPr>
          <p:nvPr/>
        </p:nvSpPr>
        <p:spPr bwMode="auto">
          <a:xfrm>
            <a:off x="4583645" y="2000790"/>
            <a:ext cx="432197" cy="432197"/>
          </a:xfrm>
          <a:prstGeom prst="ellipse">
            <a:avLst/>
          </a:prstGeom>
          <a:solidFill>
            <a:schemeClr val="bg1"/>
          </a:solidFill>
          <a:ln w="28575">
            <a:solidFill>
              <a:srgbClr val="004B96"/>
            </a:solidFill>
            <a:round/>
            <a:headEnd/>
            <a:tailEnd/>
          </a:ln>
        </p:spPr>
        <p:txBody>
          <a:bodyPr wrap="none" lIns="69056" tIns="34529" rIns="69056" bIns="34529" anchor="ctr"/>
          <a:lstStyle/>
          <a:p>
            <a:pPr algn="ctr" fontAlgn="base">
              <a:spcBef>
                <a:spcPct val="20000"/>
              </a:spcBef>
              <a:spcAft>
                <a:spcPct val="0"/>
              </a:spcAft>
              <a:buClr>
                <a:srgbClr val="000000"/>
              </a:buClr>
              <a:buSzPct val="75000"/>
              <a:buFont typeface="Monotype Sorts" pitchFamily="2" charset="2"/>
              <a:buNone/>
            </a:pPr>
            <a:r>
              <a:rPr lang="en-US" sz="975">
                <a:solidFill>
                  <a:srgbClr val="004B96"/>
                </a:solidFill>
              </a:rPr>
              <a:t>FF</a:t>
            </a:r>
          </a:p>
        </p:txBody>
      </p:sp>
      <p:sp>
        <p:nvSpPr>
          <p:cNvPr id="65563" name="Oval 21"/>
          <p:cNvSpPr>
            <a:spLocks noChangeArrowheads="1"/>
          </p:cNvSpPr>
          <p:nvPr/>
        </p:nvSpPr>
        <p:spPr bwMode="auto">
          <a:xfrm>
            <a:off x="3071478" y="2000791"/>
            <a:ext cx="432197" cy="432197"/>
          </a:xfrm>
          <a:prstGeom prst="ellipse">
            <a:avLst/>
          </a:prstGeom>
          <a:solidFill>
            <a:schemeClr val="bg1"/>
          </a:solidFill>
          <a:ln w="28575">
            <a:solidFill>
              <a:srgbClr val="004B96"/>
            </a:solidFill>
            <a:round/>
            <a:headEnd/>
            <a:tailEnd/>
          </a:ln>
        </p:spPr>
        <p:txBody>
          <a:bodyPr wrap="none" lIns="69056" tIns="34529" rIns="69056" bIns="34529" anchor="ctr"/>
          <a:lstStyle/>
          <a:p>
            <a:pPr algn="ctr" fontAlgn="base">
              <a:spcBef>
                <a:spcPct val="20000"/>
              </a:spcBef>
              <a:spcAft>
                <a:spcPct val="0"/>
              </a:spcAft>
              <a:buClr>
                <a:srgbClr val="000000"/>
              </a:buClr>
              <a:buSzPct val="75000"/>
              <a:buFont typeface="Monotype Sorts" pitchFamily="2" charset="2"/>
              <a:buNone/>
            </a:pPr>
            <a:r>
              <a:rPr lang="en-US" sz="975">
                <a:solidFill>
                  <a:srgbClr val="004B96"/>
                </a:solidFill>
              </a:rPr>
              <a:t>DD</a:t>
            </a:r>
          </a:p>
        </p:txBody>
      </p:sp>
      <p:sp>
        <p:nvSpPr>
          <p:cNvPr id="65566" name="Oval 25"/>
          <p:cNvSpPr>
            <a:spLocks noChangeArrowheads="1"/>
          </p:cNvSpPr>
          <p:nvPr/>
        </p:nvSpPr>
        <p:spPr bwMode="auto">
          <a:xfrm>
            <a:off x="4637354" y="2432987"/>
            <a:ext cx="432197" cy="432197"/>
          </a:xfrm>
          <a:prstGeom prst="ellipse">
            <a:avLst/>
          </a:prstGeom>
          <a:solidFill>
            <a:schemeClr val="bg1"/>
          </a:solidFill>
          <a:ln w="28575">
            <a:solidFill>
              <a:srgbClr val="004B96"/>
            </a:solidFill>
            <a:round/>
            <a:headEnd/>
            <a:tailEnd/>
          </a:ln>
        </p:spPr>
        <p:txBody>
          <a:bodyPr wrap="none" lIns="69056" tIns="34529" rIns="69056" bIns="34529" anchor="ctr"/>
          <a:lstStyle/>
          <a:p>
            <a:pPr algn="ctr" fontAlgn="base">
              <a:spcBef>
                <a:spcPct val="20000"/>
              </a:spcBef>
              <a:spcAft>
                <a:spcPct val="0"/>
              </a:spcAft>
              <a:buClr>
                <a:srgbClr val="000000"/>
              </a:buClr>
              <a:buSzPct val="75000"/>
              <a:buFont typeface="Monotype Sorts" pitchFamily="2" charset="2"/>
              <a:buNone/>
            </a:pPr>
            <a:r>
              <a:rPr lang="en-US" sz="975">
                <a:solidFill>
                  <a:srgbClr val="004B96"/>
                </a:solidFill>
              </a:rPr>
              <a:t>EE</a:t>
            </a:r>
          </a:p>
        </p:txBody>
      </p:sp>
      <p:sp>
        <p:nvSpPr>
          <p:cNvPr id="65567" name="Oval 27"/>
          <p:cNvSpPr>
            <a:spLocks noChangeArrowheads="1"/>
          </p:cNvSpPr>
          <p:nvPr/>
        </p:nvSpPr>
        <p:spPr bwMode="auto">
          <a:xfrm>
            <a:off x="5123705" y="1892629"/>
            <a:ext cx="432197" cy="432197"/>
          </a:xfrm>
          <a:prstGeom prst="ellipse">
            <a:avLst/>
          </a:prstGeom>
          <a:solidFill>
            <a:schemeClr val="bg1"/>
          </a:solidFill>
          <a:ln w="28575">
            <a:solidFill>
              <a:srgbClr val="004B96"/>
            </a:solidFill>
            <a:round/>
            <a:headEnd/>
            <a:tailEnd/>
          </a:ln>
        </p:spPr>
        <p:txBody>
          <a:bodyPr wrap="none" lIns="69056" tIns="34529" rIns="69056" bIns="34529" anchor="ctr"/>
          <a:lstStyle/>
          <a:p>
            <a:pPr algn="ctr" fontAlgn="base">
              <a:spcBef>
                <a:spcPct val="20000"/>
              </a:spcBef>
              <a:spcAft>
                <a:spcPct val="0"/>
              </a:spcAft>
              <a:buClr>
                <a:srgbClr val="000000"/>
              </a:buClr>
              <a:buSzPct val="75000"/>
              <a:buFont typeface="Monotype Sorts" pitchFamily="2" charset="2"/>
              <a:buNone/>
            </a:pPr>
            <a:r>
              <a:rPr lang="en-US" sz="975">
                <a:solidFill>
                  <a:srgbClr val="004B96"/>
                </a:solidFill>
              </a:rPr>
              <a:t>CC</a:t>
            </a:r>
          </a:p>
        </p:txBody>
      </p:sp>
      <p:sp>
        <p:nvSpPr>
          <p:cNvPr id="65568" name="Oval 29"/>
          <p:cNvSpPr>
            <a:spLocks noChangeArrowheads="1"/>
          </p:cNvSpPr>
          <p:nvPr/>
        </p:nvSpPr>
        <p:spPr bwMode="auto">
          <a:xfrm>
            <a:off x="5069551" y="2270821"/>
            <a:ext cx="432197" cy="432197"/>
          </a:xfrm>
          <a:prstGeom prst="ellipse">
            <a:avLst/>
          </a:prstGeom>
          <a:solidFill>
            <a:schemeClr val="bg1"/>
          </a:solidFill>
          <a:ln w="28575">
            <a:solidFill>
              <a:srgbClr val="004B96"/>
            </a:solidFill>
            <a:round/>
            <a:headEnd/>
            <a:tailEnd/>
          </a:ln>
        </p:spPr>
        <p:txBody>
          <a:bodyPr wrap="none" lIns="69056" tIns="34529" rIns="69056" bIns="34529" anchor="ctr"/>
          <a:lstStyle/>
          <a:p>
            <a:pPr algn="ctr" fontAlgn="base">
              <a:spcBef>
                <a:spcPct val="20000"/>
              </a:spcBef>
              <a:spcAft>
                <a:spcPct val="0"/>
              </a:spcAft>
              <a:buClr>
                <a:srgbClr val="000000"/>
              </a:buClr>
              <a:buSzPct val="75000"/>
              <a:buFont typeface="Monotype Sorts" pitchFamily="2" charset="2"/>
              <a:buNone/>
            </a:pPr>
            <a:r>
              <a:rPr lang="en-US" sz="975">
                <a:solidFill>
                  <a:srgbClr val="004B96"/>
                </a:solidFill>
              </a:rPr>
              <a:t>GG</a:t>
            </a:r>
          </a:p>
        </p:txBody>
      </p:sp>
      <p:sp>
        <p:nvSpPr>
          <p:cNvPr id="3" name="Tekstboks 2"/>
          <p:cNvSpPr txBox="1"/>
          <p:nvPr/>
        </p:nvSpPr>
        <p:spPr>
          <a:xfrm>
            <a:off x="3909184" y="1406724"/>
            <a:ext cx="1406154" cy="253916"/>
          </a:xfrm>
          <a:prstGeom prst="rect">
            <a:avLst/>
          </a:prstGeom>
          <a:noFill/>
        </p:spPr>
        <p:txBody>
          <a:bodyPr wrap="none" rtlCol="0">
            <a:spAutoFit/>
          </a:bodyPr>
          <a:lstStyle/>
          <a:p>
            <a:pPr fontAlgn="base">
              <a:spcBef>
                <a:spcPct val="0"/>
              </a:spcBef>
              <a:spcAft>
                <a:spcPct val="0"/>
              </a:spcAft>
            </a:pPr>
            <a:r>
              <a:rPr lang="da-DK" sz="1050" dirty="0">
                <a:solidFill>
                  <a:srgbClr val="0070C0"/>
                </a:solidFill>
                <a:latin typeface="Arial" charset="0"/>
              </a:rPr>
              <a:t>Ydre stil </a:t>
            </a:r>
            <a:r>
              <a:rPr lang="da-DK" sz="1050" dirty="0">
                <a:solidFill>
                  <a:prstClr val="black"/>
                </a:solidFill>
                <a:latin typeface="Arial" charset="0"/>
              </a:rPr>
              <a:t>og</a:t>
            </a:r>
            <a:r>
              <a:rPr lang="da-DK" sz="1050" dirty="0">
                <a:solidFill>
                  <a:srgbClr val="0070C0"/>
                </a:solidFill>
                <a:latin typeface="Arial" charset="0"/>
              </a:rPr>
              <a:t> </a:t>
            </a:r>
            <a:r>
              <a:rPr lang="da-DK" sz="1050" dirty="0">
                <a:solidFill>
                  <a:srgbClr val="FF0000"/>
                </a:solidFill>
                <a:latin typeface="Arial" charset="0"/>
              </a:rPr>
              <a:t>Indre stil</a:t>
            </a:r>
            <a:endParaRPr lang="en-US" sz="1050" dirty="0">
              <a:solidFill>
                <a:srgbClr val="FF0000"/>
              </a:solidFill>
              <a:latin typeface="Arial" charset="0"/>
            </a:endParaRPr>
          </a:p>
        </p:txBody>
      </p:sp>
      <p:sp>
        <p:nvSpPr>
          <p:cNvPr id="36" name="Oval 18"/>
          <p:cNvSpPr>
            <a:spLocks noChangeArrowheads="1"/>
          </p:cNvSpPr>
          <p:nvPr/>
        </p:nvSpPr>
        <p:spPr bwMode="auto">
          <a:xfrm>
            <a:off x="3407196" y="3450735"/>
            <a:ext cx="432197" cy="432197"/>
          </a:xfrm>
          <a:prstGeom prst="ellipse">
            <a:avLst/>
          </a:prstGeom>
          <a:solidFill>
            <a:schemeClr val="bg1"/>
          </a:solidFill>
          <a:ln w="28575">
            <a:solidFill>
              <a:srgbClr val="C80000"/>
            </a:solidFill>
            <a:round/>
            <a:headEnd/>
            <a:tailEnd/>
          </a:ln>
        </p:spPr>
        <p:txBody>
          <a:bodyPr wrap="none" lIns="69056" tIns="34529" rIns="69056" bIns="34529" anchor="ctr"/>
          <a:lstStyle/>
          <a:p>
            <a:pPr algn="ctr" fontAlgn="base">
              <a:spcBef>
                <a:spcPct val="20000"/>
              </a:spcBef>
              <a:spcAft>
                <a:spcPct val="0"/>
              </a:spcAft>
              <a:buClr>
                <a:srgbClr val="000000"/>
              </a:buClr>
              <a:buSzPct val="75000"/>
              <a:buFont typeface="Monotype Sorts" pitchFamily="2" charset="2"/>
              <a:buNone/>
            </a:pPr>
            <a:r>
              <a:rPr lang="da-DK" sz="975" dirty="0">
                <a:solidFill>
                  <a:srgbClr val="C80000"/>
                </a:solidFill>
              </a:rPr>
              <a:t>FF</a:t>
            </a:r>
            <a:endParaRPr lang="en-US" sz="975" dirty="0">
              <a:solidFill>
                <a:srgbClr val="C80000"/>
              </a:solidFill>
            </a:endParaRPr>
          </a:p>
        </p:txBody>
      </p:sp>
      <p:sp>
        <p:nvSpPr>
          <p:cNvPr id="37" name="Oval 18"/>
          <p:cNvSpPr>
            <a:spLocks noChangeArrowheads="1"/>
          </p:cNvSpPr>
          <p:nvPr/>
        </p:nvSpPr>
        <p:spPr bwMode="auto">
          <a:xfrm>
            <a:off x="4873648" y="3695329"/>
            <a:ext cx="432197" cy="432197"/>
          </a:xfrm>
          <a:prstGeom prst="ellipse">
            <a:avLst/>
          </a:prstGeom>
          <a:solidFill>
            <a:schemeClr val="bg1"/>
          </a:solidFill>
          <a:ln w="28575">
            <a:solidFill>
              <a:srgbClr val="C80000"/>
            </a:solidFill>
            <a:round/>
            <a:headEnd/>
            <a:tailEnd/>
          </a:ln>
        </p:spPr>
        <p:txBody>
          <a:bodyPr wrap="none" lIns="69056" tIns="34529" rIns="69056" bIns="34529" anchor="ctr"/>
          <a:lstStyle/>
          <a:p>
            <a:pPr algn="ctr" fontAlgn="base">
              <a:spcBef>
                <a:spcPct val="20000"/>
              </a:spcBef>
              <a:spcAft>
                <a:spcPct val="0"/>
              </a:spcAft>
              <a:buClr>
                <a:srgbClr val="000000"/>
              </a:buClr>
              <a:buSzPct val="75000"/>
              <a:buFont typeface="Monotype Sorts" pitchFamily="2" charset="2"/>
              <a:buNone/>
            </a:pPr>
            <a:r>
              <a:rPr lang="da-DK" sz="975" dirty="0">
                <a:solidFill>
                  <a:srgbClr val="C80000"/>
                </a:solidFill>
              </a:rPr>
              <a:t>GG</a:t>
            </a:r>
            <a:endParaRPr lang="en-US" sz="975" dirty="0">
              <a:solidFill>
                <a:srgbClr val="C80000"/>
              </a:solidFill>
            </a:endParaRPr>
          </a:p>
        </p:txBody>
      </p:sp>
      <p:sp>
        <p:nvSpPr>
          <p:cNvPr id="38" name="Oval 18"/>
          <p:cNvSpPr>
            <a:spLocks noChangeArrowheads="1"/>
          </p:cNvSpPr>
          <p:nvPr/>
        </p:nvSpPr>
        <p:spPr bwMode="auto">
          <a:xfrm>
            <a:off x="5276209" y="3773730"/>
            <a:ext cx="432197" cy="432197"/>
          </a:xfrm>
          <a:prstGeom prst="ellipse">
            <a:avLst/>
          </a:prstGeom>
          <a:solidFill>
            <a:schemeClr val="bg1"/>
          </a:solidFill>
          <a:ln w="28575">
            <a:solidFill>
              <a:srgbClr val="C80000"/>
            </a:solidFill>
            <a:round/>
            <a:headEnd/>
            <a:tailEnd/>
          </a:ln>
        </p:spPr>
        <p:txBody>
          <a:bodyPr wrap="none" lIns="69056" tIns="34529" rIns="69056" bIns="34529" anchor="ctr"/>
          <a:lstStyle/>
          <a:p>
            <a:pPr algn="ctr" fontAlgn="base">
              <a:spcBef>
                <a:spcPct val="20000"/>
              </a:spcBef>
              <a:spcAft>
                <a:spcPct val="0"/>
              </a:spcAft>
              <a:buClr>
                <a:srgbClr val="000000"/>
              </a:buClr>
              <a:buSzPct val="75000"/>
              <a:buFont typeface="Monotype Sorts" pitchFamily="2" charset="2"/>
              <a:buNone/>
            </a:pPr>
            <a:r>
              <a:rPr lang="da-DK" sz="975" dirty="0">
                <a:solidFill>
                  <a:srgbClr val="C80000"/>
                </a:solidFill>
              </a:rPr>
              <a:t>EE</a:t>
            </a:r>
            <a:endParaRPr lang="en-US" sz="975" dirty="0">
              <a:solidFill>
                <a:srgbClr val="C80000"/>
              </a:solidFill>
            </a:endParaRPr>
          </a:p>
        </p:txBody>
      </p:sp>
      <p:sp>
        <p:nvSpPr>
          <p:cNvPr id="39" name="Oval 18"/>
          <p:cNvSpPr>
            <a:spLocks noChangeArrowheads="1"/>
          </p:cNvSpPr>
          <p:nvPr/>
        </p:nvSpPr>
        <p:spPr bwMode="auto">
          <a:xfrm>
            <a:off x="2902372" y="3747715"/>
            <a:ext cx="432197" cy="432197"/>
          </a:xfrm>
          <a:prstGeom prst="ellipse">
            <a:avLst/>
          </a:prstGeom>
          <a:solidFill>
            <a:schemeClr val="bg1"/>
          </a:solidFill>
          <a:ln w="28575">
            <a:solidFill>
              <a:srgbClr val="C80000"/>
            </a:solidFill>
            <a:round/>
            <a:headEnd/>
            <a:tailEnd/>
          </a:ln>
        </p:spPr>
        <p:txBody>
          <a:bodyPr wrap="none" lIns="69056" tIns="34529" rIns="69056" bIns="34529" anchor="ctr"/>
          <a:lstStyle/>
          <a:p>
            <a:pPr algn="ctr" fontAlgn="base">
              <a:spcBef>
                <a:spcPct val="20000"/>
              </a:spcBef>
              <a:spcAft>
                <a:spcPct val="0"/>
              </a:spcAft>
              <a:buClr>
                <a:srgbClr val="000000"/>
              </a:buClr>
              <a:buSzPct val="75000"/>
              <a:buFont typeface="Monotype Sorts" pitchFamily="2" charset="2"/>
              <a:buNone/>
            </a:pPr>
            <a:r>
              <a:rPr lang="da-DK" sz="975" dirty="0">
                <a:solidFill>
                  <a:srgbClr val="C80000"/>
                </a:solidFill>
              </a:rPr>
              <a:t>CC</a:t>
            </a:r>
            <a:endParaRPr lang="en-US" sz="975" dirty="0">
              <a:solidFill>
                <a:srgbClr val="C80000"/>
              </a:solidFill>
            </a:endParaRPr>
          </a:p>
        </p:txBody>
      </p:sp>
      <p:sp>
        <p:nvSpPr>
          <p:cNvPr id="40" name="Oval 18"/>
          <p:cNvSpPr>
            <a:spLocks noChangeArrowheads="1"/>
          </p:cNvSpPr>
          <p:nvPr/>
        </p:nvSpPr>
        <p:spPr bwMode="auto">
          <a:xfrm>
            <a:off x="3276420" y="3773730"/>
            <a:ext cx="432197" cy="432197"/>
          </a:xfrm>
          <a:prstGeom prst="ellipse">
            <a:avLst/>
          </a:prstGeom>
          <a:solidFill>
            <a:schemeClr val="bg1"/>
          </a:solidFill>
          <a:ln w="28575">
            <a:solidFill>
              <a:srgbClr val="C80000"/>
            </a:solidFill>
            <a:round/>
            <a:headEnd/>
            <a:tailEnd/>
          </a:ln>
        </p:spPr>
        <p:txBody>
          <a:bodyPr wrap="none" lIns="69056" tIns="34529" rIns="69056" bIns="34529" anchor="ctr"/>
          <a:lstStyle/>
          <a:p>
            <a:pPr algn="ctr" fontAlgn="base">
              <a:spcBef>
                <a:spcPct val="20000"/>
              </a:spcBef>
              <a:spcAft>
                <a:spcPct val="0"/>
              </a:spcAft>
              <a:buClr>
                <a:srgbClr val="000000"/>
              </a:buClr>
              <a:buSzPct val="75000"/>
              <a:buFont typeface="Monotype Sorts" pitchFamily="2" charset="2"/>
              <a:buNone/>
            </a:pPr>
            <a:r>
              <a:rPr lang="en-US" sz="975">
                <a:solidFill>
                  <a:srgbClr val="C80000"/>
                </a:solidFill>
              </a:rPr>
              <a:t>DD</a:t>
            </a:r>
          </a:p>
        </p:txBody>
      </p:sp>
    </p:spTree>
    <p:extLst>
      <p:ext uri="{BB962C8B-B14F-4D97-AF65-F5344CB8AC3E}">
        <p14:creationId xmlns:p14="http://schemas.microsoft.com/office/powerpoint/2010/main" val="2185558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En anden teamprofil</a:t>
            </a:r>
          </a:p>
        </p:txBody>
      </p:sp>
      <p:sp>
        <p:nvSpPr>
          <p:cNvPr id="4" name="Rektangel 3"/>
          <p:cNvSpPr/>
          <p:nvPr/>
        </p:nvSpPr>
        <p:spPr>
          <a:xfrm>
            <a:off x="5006108" y="1801179"/>
            <a:ext cx="1285884" cy="12961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solidFill>
                <a:srgbClr val="FFFFFF"/>
              </a:solidFill>
            </a:endParaRPr>
          </a:p>
        </p:txBody>
      </p:sp>
      <p:sp>
        <p:nvSpPr>
          <p:cNvPr id="5" name="Rektangel 4"/>
          <p:cNvSpPr/>
          <p:nvPr/>
        </p:nvSpPr>
        <p:spPr>
          <a:xfrm>
            <a:off x="5006108" y="3097299"/>
            <a:ext cx="1285884" cy="12961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solidFill>
                <a:srgbClr val="FFFFFF"/>
              </a:solidFill>
            </a:endParaRPr>
          </a:p>
        </p:txBody>
      </p:sp>
      <p:sp>
        <p:nvSpPr>
          <p:cNvPr id="6" name="Rektangel 5"/>
          <p:cNvSpPr/>
          <p:nvPr/>
        </p:nvSpPr>
        <p:spPr>
          <a:xfrm>
            <a:off x="6294391" y="3097299"/>
            <a:ext cx="1285884" cy="12961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solidFill>
                <a:srgbClr val="FFFFFF"/>
              </a:solidFill>
            </a:endParaRPr>
          </a:p>
        </p:txBody>
      </p:sp>
      <p:sp>
        <p:nvSpPr>
          <p:cNvPr id="7" name="Rektangel 6"/>
          <p:cNvSpPr/>
          <p:nvPr/>
        </p:nvSpPr>
        <p:spPr>
          <a:xfrm>
            <a:off x="6291992" y="1801179"/>
            <a:ext cx="1285884" cy="12961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solidFill>
                <a:srgbClr val="FFFFFF"/>
              </a:solidFill>
            </a:endParaRPr>
          </a:p>
        </p:txBody>
      </p:sp>
      <p:sp>
        <p:nvSpPr>
          <p:cNvPr id="18" name="Rectangle 11"/>
          <p:cNvSpPr>
            <a:spLocks noChangeArrowheads="1"/>
          </p:cNvSpPr>
          <p:nvPr/>
        </p:nvSpPr>
        <p:spPr bwMode="auto">
          <a:xfrm>
            <a:off x="5004048" y="1563995"/>
            <a:ext cx="1134926" cy="138499"/>
          </a:xfrm>
          <a:prstGeom prst="rect">
            <a:avLst/>
          </a:prstGeom>
          <a:noFill/>
          <a:ln w="9525">
            <a:noFill/>
            <a:miter lim="800000"/>
            <a:headEnd/>
            <a:tailEnd/>
          </a:ln>
        </p:spPr>
        <p:txBody>
          <a:bodyPr wrap="none" lIns="0" tIns="0" rIns="0" bIns="0">
            <a:spAutoFit/>
          </a:bodyPr>
          <a:lstStyle/>
          <a:p>
            <a:r>
              <a:rPr lang="en-GB" sz="900" b="1" dirty="0">
                <a:solidFill>
                  <a:srgbClr val="000000"/>
                </a:solidFill>
              </a:rPr>
              <a:t>SATISFICERENDE</a:t>
            </a:r>
            <a:endParaRPr lang="en-GB" sz="900" dirty="0">
              <a:solidFill>
                <a:prstClr val="black"/>
              </a:solidFill>
            </a:endParaRPr>
          </a:p>
        </p:txBody>
      </p:sp>
      <p:sp>
        <p:nvSpPr>
          <p:cNvPr id="19" name="Rectangle 12"/>
          <p:cNvSpPr>
            <a:spLocks noChangeArrowheads="1"/>
          </p:cNvSpPr>
          <p:nvPr/>
        </p:nvSpPr>
        <p:spPr bwMode="auto">
          <a:xfrm>
            <a:off x="6424681" y="1558529"/>
            <a:ext cx="1061188" cy="138499"/>
          </a:xfrm>
          <a:prstGeom prst="rect">
            <a:avLst/>
          </a:prstGeom>
          <a:noFill/>
          <a:ln w="9525">
            <a:noFill/>
            <a:miter lim="800000"/>
            <a:headEnd/>
            <a:tailEnd/>
          </a:ln>
        </p:spPr>
        <p:txBody>
          <a:bodyPr wrap="none" lIns="0" tIns="0" rIns="0" bIns="0">
            <a:spAutoFit/>
          </a:bodyPr>
          <a:lstStyle/>
          <a:p>
            <a:r>
              <a:rPr lang="en-GB" sz="900" b="1" dirty="0">
                <a:solidFill>
                  <a:srgbClr val="000000"/>
                </a:solidFill>
              </a:rPr>
              <a:t>MAKSIMERENDE</a:t>
            </a:r>
            <a:endParaRPr lang="en-GB" sz="900" dirty="0">
              <a:solidFill>
                <a:prstClr val="black"/>
              </a:solidFill>
            </a:endParaRPr>
          </a:p>
        </p:txBody>
      </p:sp>
      <p:sp>
        <p:nvSpPr>
          <p:cNvPr id="22" name="Rectangle 17"/>
          <p:cNvSpPr>
            <a:spLocks noChangeArrowheads="1"/>
          </p:cNvSpPr>
          <p:nvPr/>
        </p:nvSpPr>
        <p:spPr bwMode="auto">
          <a:xfrm>
            <a:off x="5036817" y="1821652"/>
            <a:ext cx="687689" cy="138499"/>
          </a:xfrm>
          <a:prstGeom prst="rect">
            <a:avLst/>
          </a:prstGeom>
          <a:noFill/>
          <a:ln w="9525">
            <a:noFill/>
            <a:miter lim="800000"/>
            <a:headEnd/>
            <a:tailEnd/>
          </a:ln>
        </p:spPr>
        <p:txBody>
          <a:bodyPr wrap="none" lIns="0" tIns="0" rIns="0" bIns="0">
            <a:spAutoFit/>
          </a:bodyPr>
          <a:lstStyle/>
          <a:p>
            <a:r>
              <a:rPr lang="en-GB" sz="900" i="1" dirty="0" err="1">
                <a:solidFill>
                  <a:srgbClr val="000000"/>
                </a:solidFill>
              </a:rPr>
              <a:t>Besluttende</a:t>
            </a:r>
            <a:endParaRPr lang="en-GB" sz="900" dirty="0">
              <a:solidFill>
                <a:prstClr val="black"/>
              </a:solidFill>
            </a:endParaRPr>
          </a:p>
        </p:txBody>
      </p:sp>
      <p:sp>
        <p:nvSpPr>
          <p:cNvPr id="23" name="Rectangle 18"/>
          <p:cNvSpPr>
            <a:spLocks noChangeArrowheads="1"/>
          </p:cNvSpPr>
          <p:nvPr/>
        </p:nvSpPr>
        <p:spPr bwMode="auto">
          <a:xfrm>
            <a:off x="6818054" y="4232684"/>
            <a:ext cx="759823" cy="138499"/>
          </a:xfrm>
          <a:prstGeom prst="rect">
            <a:avLst/>
          </a:prstGeom>
          <a:noFill/>
          <a:ln w="9525">
            <a:noFill/>
            <a:miter lim="800000"/>
            <a:headEnd/>
            <a:tailEnd/>
          </a:ln>
        </p:spPr>
        <p:txBody>
          <a:bodyPr wrap="none" lIns="0" tIns="0" rIns="0" bIns="0">
            <a:spAutoFit/>
          </a:bodyPr>
          <a:lstStyle/>
          <a:p>
            <a:pPr algn="r"/>
            <a:r>
              <a:rPr lang="en-GB" sz="900" i="1" dirty="0" err="1">
                <a:solidFill>
                  <a:srgbClr val="000000"/>
                </a:solidFill>
              </a:rPr>
              <a:t>Integrerende</a:t>
            </a:r>
            <a:endParaRPr lang="en-GB" sz="900" dirty="0">
              <a:solidFill>
                <a:prstClr val="black"/>
              </a:solidFill>
            </a:endParaRPr>
          </a:p>
        </p:txBody>
      </p:sp>
      <p:sp>
        <p:nvSpPr>
          <p:cNvPr id="24" name="Rectangle 19"/>
          <p:cNvSpPr>
            <a:spLocks noChangeArrowheads="1"/>
          </p:cNvSpPr>
          <p:nvPr/>
        </p:nvSpPr>
        <p:spPr bwMode="auto">
          <a:xfrm>
            <a:off x="6962837" y="1821652"/>
            <a:ext cx="583494" cy="138499"/>
          </a:xfrm>
          <a:prstGeom prst="rect">
            <a:avLst/>
          </a:prstGeom>
          <a:noFill/>
          <a:ln w="9525">
            <a:noFill/>
            <a:miter lim="800000"/>
            <a:headEnd/>
            <a:tailEnd/>
          </a:ln>
        </p:spPr>
        <p:txBody>
          <a:bodyPr wrap="none" lIns="0" tIns="0" rIns="0" bIns="0">
            <a:spAutoFit/>
          </a:bodyPr>
          <a:lstStyle/>
          <a:p>
            <a:pPr algn="r"/>
            <a:r>
              <a:rPr lang="en-GB" sz="900" i="1" dirty="0" err="1">
                <a:solidFill>
                  <a:srgbClr val="000000"/>
                </a:solidFill>
              </a:rPr>
              <a:t>Hierarkisk</a:t>
            </a:r>
            <a:endParaRPr lang="en-GB" sz="900" dirty="0">
              <a:solidFill>
                <a:prstClr val="black"/>
              </a:solidFill>
            </a:endParaRPr>
          </a:p>
        </p:txBody>
      </p:sp>
      <p:sp>
        <p:nvSpPr>
          <p:cNvPr id="25" name="Rectangle 20"/>
          <p:cNvSpPr>
            <a:spLocks noChangeArrowheads="1"/>
          </p:cNvSpPr>
          <p:nvPr/>
        </p:nvSpPr>
        <p:spPr bwMode="auto">
          <a:xfrm>
            <a:off x="5046665" y="4242920"/>
            <a:ext cx="500137" cy="138499"/>
          </a:xfrm>
          <a:prstGeom prst="rect">
            <a:avLst/>
          </a:prstGeom>
          <a:noFill/>
          <a:ln w="9525">
            <a:noFill/>
            <a:miter lim="800000"/>
            <a:headEnd/>
            <a:tailEnd/>
          </a:ln>
        </p:spPr>
        <p:txBody>
          <a:bodyPr wrap="none" lIns="0" tIns="0" rIns="0" bIns="0">
            <a:spAutoFit/>
          </a:bodyPr>
          <a:lstStyle/>
          <a:p>
            <a:r>
              <a:rPr lang="en-GB" sz="900" i="1" dirty="0" err="1">
                <a:solidFill>
                  <a:srgbClr val="000000"/>
                </a:solidFill>
              </a:rPr>
              <a:t>Fleksibel</a:t>
            </a:r>
            <a:endParaRPr lang="en-GB" sz="900" dirty="0">
              <a:solidFill>
                <a:prstClr val="black"/>
              </a:solidFill>
            </a:endParaRPr>
          </a:p>
        </p:txBody>
      </p:sp>
      <p:sp>
        <p:nvSpPr>
          <p:cNvPr id="27" name="Oval 22"/>
          <p:cNvSpPr>
            <a:spLocks noChangeArrowheads="1"/>
          </p:cNvSpPr>
          <p:nvPr/>
        </p:nvSpPr>
        <p:spPr bwMode="auto">
          <a:xfrm>
            <a:off x="7002270" y="3971316"/>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V</a:t>
            </a:r>
          </a:p>
        </p:txBody>
      </p:sp>
      <p:sp>
        <p:nvSpPr>
          <p:cNvPr id="29" name="Oval 24"/>
          <p:cNvSpPr>
            <a:spLocks noChangeArrowheads="1"/>
          </p:cNvSpPr>
          <p:nvPr/>
        </p:nvSpPr>
        <p:spPr bwMode="auto">
          <a:xfrm>
            <a:off x="7315438" y="3924465"/>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G</a:t>
            </a:r>
          </a:p>
        </p:txBody>
      </p:sp>
      <p:sp>
        <p:nvSpPr>
          <p:cNvPr id="31" name="Oval 26"/>
          <p:cNvSpPr>
            <a:spLocks noChangeArrowheads="1"/>
          </p:cNvSpPr>
          <p:nvPr/>
        </p:nvSpPr>
        <p:spPr bwMode="auto">
          <a:xfrm>
            <a:off x="7164288" y="3701286"/>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C</a:t>
            </a:r>
          </a:p>
        </p:txBody>
      </p:sp>
      <p:sp>
        <p:nvSpPr>
          <p:cNvPr id="26" name="Rektangel 25"/>
          <p:cNvSpPr/>
          <p:nvPr/>
        </p:nvSpPr>
        <p:spPr>
          <a:xfrm>
            <a:off x="2105846" y="1801179"/>
            <a:ext cx="1285884" cy="12961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solidFill>
                <a:srgbClr val="FFFFFF"/>
              </a:solidFill>
            </a:endParaRPr>
          </a:p>
        </p:txBody>
      </p:sp>
      <p:sp>
        <p:nvSpPr>
          <p:cNvPr id="28" name="Rektangel 27"/>
          <p:cNvSpPr/>
          <p:nvPr/>
        </p:nvSpPr>
        <p:spPr>
          <a:xfrm>
            <a:off x="2105846" y="3097299"/>
            <a:ext cx="1285884" cy="12961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solidFill>
                <a:srgbClr val="FFFFFF"/>
              </a:solidFill>
            </a:endParaRPr>
          </a:p>
        </p:txBody>
      </p:sp>
      <p:sp>
        <p:nvSpPr>
          <p:cNvPr id="30" name="Rektangel 29"/>
          <p:cNvSpPr/>
          <p:nvPr/>
        </p:nvSpPr>
        <p:spPr>
          <a:xfrm>
            <a:off x="3394128" y="3097299"/>
            <a:ext cx="1285884" cy="12961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solidFill>
                <a:srgbClr val="FFFFFF"/>
              </a:solidFill>
            </a:endParaRPr>
          </a:p>
        </p:txBody>
      </p:sp>
      <p:sp>
        <p:nvSpPr>
          <p:cNvPr id="34" name="Rektangel 33"/>
          <p:cNvSpPr/>
          <p:nvPr/>
        </p:nvSpPr>
        <p:spPr>
          <a:xfrm>
            <a:off x="3391730" y="1801179"/>
            <a:ext cx="1285884" cy="12961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solidFill>
                <a:srgbClr val="FFFFFF"/>
              </a:solidFill>
            </a:endParaRPr>
          </a:p>
        </p:txBody>
      </p:sp>
      <p:sp>
        <p:nvSpPr>
          <p:cNvPr id="36" name="Oval 24"/>
          <p:cNvSpPr>
            <a:spLocks noChangeArrowheads="1"/>
          </p:cNvSpPr>
          <p:nvPr/>
        </p:nvSpPr>
        <p:spPr bwMode="auto">
          <a:xfrm>
            <a:off x="2458095" y="3600429"/>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C</a:t>
            </a:r>
          </a:p>
        </p:txBody>
      </p:sp>
      <p:sp>
        <p:nvSpPr>
          <p:cNvPr id="37" name="Oval 22"/>
          <p:cNvSpPr>
            <a:spLocks noChangeArrowheads="1"/>
          </p:cNvSpPr>
          <p:nvPr/>
        </p:nvSpPr>
        <p:spPr bwMode="auto">
          <a:xfrm flipH="1">
            <a:off x="2394667" y="2238568"/>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G</a:t>
            </a:r>
          </a:p>
        </p:txBody>
      </p:sp>
      <p:sp>
        <p:nvSpPr>
          <p:cNvPr id="38" name="Oval 22"/>
          <p:cNvSpPr>
            <a:spLocks noChangeArrowheads="1"/>
          </p:cNvSpPr>
          <p:nvPr/>
        </p:nvSpPr>
        <p:spPr bwMode="auto">
          <a:xfrm flipH="1">
            <a:off x="4034672" y="3802350"/>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V</a:t>
            </a:r>
          </a:p>
        </p:txBody>
      </p:sp>
      <p:sp>
        <p:nvSpPr>
          <p:cNvPr id="39" name="Rectangle 11"/>
          <p:cNvSpPr>
            <a:spLocks noChangeArrowheads="1"/>
          </p:cNvSpPr>
          <p:nvPr/>
        </p:nvSpPr>
        <p:spPr bwMode="auto">
          <a:xfrm>
            <a:off x="2103785" y="1563995"/>
            <a:ext cx="1134926" cy="138499"/>
          </a:xfrm>
          <a:prstGeom prst="rect">
            <a:avLst/>
          </a:prstGeom>
          <a:noFill/>
          <a:ln w="9525">
            <a:noFill/>
            <a:miter lim="800000"/>
            <a:headEnd/>
            <a:tailEnd/>
          </a:ln>
        </p:spPr>
        <p:txBody>
          <a:bodyPr wrap="none" lIns="0" tIns="0" rIns="0" bIns="0">
            <a:spAutoFit/>
          </a:bodyPr>
          <a:lstStyle/>
          <a:p>
            <a:r>
              <a:rPr lang="en-GB" sz="900" b="1" dirty="0">
                <a:solidFill>
                  <a:srgbClr val="000000"/>
                </a:solidFill>
              </a:rPr>
              <a:t>SATISFICERENDE</a:t>
            </a:r>
            <a:endParaRPr lang="en-GB" sz="900" dirty="0">
              <a:solidFill>
                <a:prstClr val="black"/>
              </a:solidFill>
            </a:endParaRPr>
          </a:p>
        </p:txBody>
      </p:sp>
      <p:sp>
        <p:nvSpPr>
          <p:cNvPr id="40" name="Rectangle 12"/>
          <p:cNvSpPr>
            <a:spLocks noChangeArrowheads="1"/>
          </p:cNvSpPr>
          <p:nvPr/>
        </p:nvSpPr>
        <p:spPr bwMode="auto">
          <a:xfrm>
            <a:off x="3524418" y="1558529"/>
            <a:ext cx="1061188" cy="138499"/>
          </a:xfrm>
          <a:prstGeom prst="rect">
            <a:avLst/>
          </a:prstGeom>
          <a:noFill/>
          <a:ln w="9525">
            <a:noFill/>
            <a:miter lim="800000"/>
            <a:headEnd/>
            <a:tailEnd/>
          </a:ln>
        </p:spPr>
        <p:txBody>
          <a:bodyPr wrap="none" lIns="0" tIns="0" rIns="0" bIns="0">
            <a:spAutoFit/>
          </a:bodyPr>
          <a:lstStyle/>
          <a:p>
            <a:r>
              <a:rPr lang="en-GB" sz="900" b="1" dirty="0">
                <a:solidFill>
                  <a:srgbClr val="000000"/>
                </a:solidFill>
              </a:rPr>
              <a:t>MAKSIMERENDE</a:t>
            </a:r>
            <a:endParaRPr lang="en-GB" sz="900" dirty="0">
              <a:solidFill>
                <a:prstClr val="black"/>
              </a:solidFill>
            </a:endParaRPr>
          </a:p>
        </p:txBody>
      </p:sp>
      <p:sp>
        <p:nvSpPr>
          <p:cNvPr id="41" name="Rectangle 14"/>
          <p:cNvSpPr>
            <a:spLocks noChangeArrowheads="1"/>
          </p:cNvSpPr>
          <p:nvPr/>
        </p:nvSpPr>
        <p:spPr bwMode="auto">
          <a:xfrm>
            <a:off x="1277635" y="2330054"/>
            <a:ext cx="746999" cy="138499"/>
          </a:xfrm>
          <a:prstGeom prst="rect">
            <a:avLst/>
          </a:prstGeom>
          <a:noFill/>
          <a:ln w="9525">
            <a:noFill/>
            <a:miter lim="800000"/>
            <a:headEnd/>
            <a:tailEnd/>
          </a:ln>
        </p:spPr>
        <p:txBody>
          <a:bodyPr wrap="none" lIns="0" tIns="0" rIns="0" bIns="0">
            <a:spAutoFit/>
          </a:bodyPr>
          <a:lstStyle/>
          <a:p>
            <a:r>
              <a:rPr lang="en-GB" sz="900" b="1" dirty="0">
                <a:solidFill>
                  <a:srgbClr val="000000"/>
                </a:solidFill>
              </a:rPr>
              <a:t>UNI-FOKUS</a:t>
            </a:r>
            <a:endParaRPr lang="en-GB" sz="900" dirty="0">
              <a:solidFill>
                <a:prstClr val="black"/>
              </a:solidFill>
            </a:endParaRPr>
          </a:p>
        </p:txBody>
      </p:sp>
      <p:sp>
        <p:nvSpPr>
          <p:cNvPr id="42" name="Rectangle 16"/>
          <p:cNvSpPr>
            <a:spLocks noChangeArrowheads="1"/>
          </p:cNvSpPr>
          <p:nvPr/>
        </p:nvSpPr>
        <p:spPr bwMode="auto">
          <a:xfrm>
            <a:off x="1177618" y="3589742"/>
            <a:ext cx="910506" cy="138499"/>
          </a:xfrm>
          <a:prstGeom prst="rect">
            <a:avLst/>
          </a:prstGeom>
          <a:noFill/>
          <a:ln w="9525">
            <a:noFill/>
            <a:miter lim="800000"/>
            <a:headEnd/>
            <a:tailEnd/>
          </a:ln>
        </p:spPr>
        <p:txBody>
          <a:bodyPr wrap="none" lIns="0" tIns="0" rIns="0" bIns="0">
            <a:spAutoFit/>
          </a:bodyPr>
          <a:lstStyle/>
          <a:p>
            <a:r>
              <a:rPr lang="en-GB" sz="900" b="1" dirty="0">
                <a:solidFill>
                  <a:srgbClr val="000000"/>
                </a:solidFill>
              </a:rPr>
              <a:t>MULTI-FOKUS</a:t>
            </a:r>
            <a:endParaRPr lang="en-GB" sz="900" dirty="0">
              <a:solidFill>
                <a:prstClr val="black"/>
              </a:solidFill>
            </a:endParaRPr>
          </a:p>
        </p:txBody>
      </p:sp>
      <p:sp>
        <p:nvSpPr>
          <p:cNvPr id="43" name="Rectangle 17"/>
          <p:cNvSpPr>
            <a:spLocks noChangeArrowheads="1"/>
          </p:cNvSpPr>
          <p:nvPr/>
        </p:nvSpPr>
        <p:spPr bwMode="auto">
          <a:xfrm>
            <a:off x="2136554" y="1821652"/>
            <a:ext cx="687689" cy="138499"/>
          </a:xfrm>
          <a:prstGeom prst="rect">
            <a:avLst/>
          </a:prstGeom>
          <a:noFill/>
          <a:ln w="9525">
            <a:noFill/>
            <a:miter lim="800000"/>
            <a:headEnd/>
            <a:tailEnd/>
          </a:ln>
        </p:spPr>
        <p:txBody>
          <a:bodyPr wrap="none" lIns="0" tIns="0" rIns="0" bIns="0">
            <a:spAutoFit/>
          </a:bodyPr>
          <a:lstStyle/>
          <a:p>
            <a:r>
              <a:rPr lang="en-GB" sz="900" i="1" dirty="0" err="1">
                <a:solidFill>
                  <a:srgbClr val="000000"/>
                </a:solidFill>
              </a:rPr>
              <a:t>Besluttende</a:t>
            </a:r>
            <a:endParaRPr lang="en-GB" sz="900" dirty="0">
              <a:solidFill>
                <a:prstClr val="black"/>
              </a:solidFill>
            </a:endParaRPr>
          </a:p>
        </p:txBody>
      </p:sp>
      <p:sp>
        <p:nvSpPr>
          <p:cNvPr id="44" name="Rectangle 18"/>
          <p:cNvSpPr>
            <a:spLocks noChangeArrowheads="1"/>
          </p:cNvSpPr>
          <p:nvPr/>
        </p:nvSpPr>
        <p:spPr bwMode="auto">
          <a:xfrm>
            <a:off x="3917791" y="4232684"/>
            <a:ext cx="759823" cy="138499"/>
          </a:xfrm>
          <a:prstGeom prst="rect">
            <a:avLst/>
          </a:prstGeom>
          <a:noFill/>
          <a:ln w="9525">
            <a:noFill/>
            <a:miter lim="800000"/>
            <a:headEnd/>
            <a:tailEnd/>
          </a:ln>
        </p:spPr>
        <p:txBody>
          <a:bodyPr wrap="none" lIns="0" tIns="0" rIns="0" bIns="0">
            <a:spAutoFit/>
          </a:bodyPr>
          <a:lstStyle/>
          <a:p>
            <a:pPr algn="r"/>
            <a:r>
              <a:rPr lang="en-GB" sz="900" i="1" dirty="0" err="1">
                <a:solidFill>
                  <a:srgbClr val="000000"/>
                </a:solidFill>
              </a:rPr>
              <a:t>Integrerende</a:t>
            </a:r>
            <a:endParaRPr lang="en-GB" sz="900" dirty="0">
              <a:solidFill>
                <a:prstClr val="black"/>
              </a:solidFill>
            </a:endParaRPr>
          </a:p>
        </p:txBody>
      </p:sp>
      <p:sp>
        <p:nvSpPr>
          <p:cNvPr id="45" name="Rectangle 19"/>
          <p:cNvSpPr>
            <a:spLocks noChangeArrowheads="1"/>
          </p:cNvSpPr>
          <p:nvPr/>
        </p:nvSpPr>
        <p:spPr bwMode="auto">
          <a:xfrm>
            <a:off x="4062574" y="1821652"/>
            <a:ext cx="583494" cy="138499"/>
          </a:xfrm>
          <a:prstGeom prst="rect">
            <a:avLst/>
          </a:prstGeom>
          <a:noFill/>
          <a:ln w="9525">
            <a:noFill/>
            <a:miter lim="800000"/>
            <a:headEnd/>
            <a:tailEnd/>
          </a:ln>
        </p:spPr>
        <p:txBody>
          <a:bodyPr wrap="none" lIns="0" tIns="0" rIns="0" bIns="0">
            <a:spAutoFit/>
          </a:bodyPr>
          <a:lstStyle/>
          <a:p>
            <a:pPr algn="r"/>
            <a:r>
              <a:rPr lang="en-GB" sz="900" i="1" dirty="0" err="1">
                <a:solidFill>
                  <a:srgbClr val="000000"/>
                </a:solidFill>
              </a:rPr>
              <a:t>Hierarkisk</a:t>
            </a:r>
            <a:endParaRPr lang="en-GB" sz="900" dirty="0">
              <a:solidFill>
                <a:prstClr val="black"/>
              </a:solidFill>
            </a:endParaRPr>
          </a:p>
        </p:txBody>
      </p:sp>
      <p:sp>
        <p:nvSpPr>
          <p:cNvPr id="46" name="Rectangle 20"/>
          <p:cNvSpPr>
            <a:spLocks noChangeArrowheads="1"/>
          </p:cNvSpPr>
          <p:nvPr/>
        </p:nvSpPr>
        <p:spPr bwMode="auto">
          <a:xfrm>
            <a:off x="2146402" y="4242920"/>
            <a:ext cx="500137" cy="138499"/>
          </a:xfrm>
          <a:prstGeom prst="rect">
            <a:avLst/>
          </a:prstGeom>
          <a:noFill/>
          <a:ln w="9525">
            <a:noFill/>
            <a:miter lim="800000"/>
            <a:headEnd/>
            <a:tailEnd/>
          </a:ln>
        </p:spPr>
        <p:txBody>
          <a:bodyPr wrap="none" lIns="0" tIns="0" rIns="0" bIns="0">
            <a:spAutoFit/>
          </a:bodyPr>
          <a:lstStyle/>
          <a:p>
            <a:r>
              <a:rPr lang="en-GB" sz="900" i="1" dirty="0" err="1">
                <a:solidFill>
                  <a:srgbClr val="000000"/>
                </a:solidFill>
              </a:rPr>
              <a:t>Fleksibel</a:t>
            </a:r>
            <a:endParaRPr lang="en-GB" sz="900" dirty="0">
              <a:solidFill>
                <a:prstClr val="black"/>
              </a:solidFill>
            </a:endParaRPr>
          </a:p>
        </p:txBody>
      </p:sp>
      <p:sp>
        <p:nvSpPr>
          <p:cNvPr id="48" name="Oval 22"/>
          <p:cNvSpPr>
            <a:spLocks noChangeArrowheads="1"/>
          </p:cNvSpPr>
          <p:nvPr/>
        </p:nvSpPr>
        <p:spPr bwMode="auto">
          <a:xfrm>
            <a:off x="5309816" y="3748974"/>
            <a:ext cx="346472" cy="328626"/>
          </a:xfrm>
          <a:prstGeom prst="ellipse">
            <a:avLst/>
          </a:prstGeom>
          <a:solidFill>
            <a:srgbClr val="FF0000"/>
          </a:solidFill>
          <a:ln w="9525">
            <a:noFill/>
            <a:round/>
            <a:headEnd/>
            <a:tailEnd/>
          </a:ln>
        </p:spPr>
        <p:txBody>
          <a:bodyPr wrap="none" lIns="40500" tIns="27000" anchor="ctr"/>
          <a:lstStyle/>
          <a:p>
            <a:r>
              <a:rPr lang="en-GB" sz="1050" b="1" dirty="0">
                <a:solidFill>
                  <a:schemeClr val="bg1"/>
                </a:solidFill>
              </a:rPr>
              <a:t>v</a:t>
            </a:r>
          </a:p>
        </p:txBody>
      </p:sp>
      <p:sp>
        <p:nvSpPr>
          <p:cNvPr id="49" name="Oval 24"/>
          <p:cNvSpPr>
            <a:spLocks noChangeArrowheads="1"/>
          </p:cNvSpPr>
          <p:nvPr/>
        </p:nvSpPr>
        <p:spPr bwMode="auto">
          <a:xfrm>
            <a:off x="7199167" y="1913300"/>
            <a:ext cx="346472" cy="328626"/>
          </a:xfrm>
          <a:prstGeom prst="ellipse">
            <a:avLst/>
          </a:prstGeom>
          <a:solidFill>
            <a:srgbClr val="FF0000"/>
          </a:solidFill>
          <a:ln w="9525">
            <a:noFill/>
            <a:round/>
            <a:headEnd/>
            <a:tailEnd/>
          </a:ln>
        </p:spPr>
        <p:txBody>
          <a:bodyPr wrap="none" lIns="40500" tIns="27000" anchor="ctr"/>
          <a:lstStyle/>
          <a:p>
            <a:r>
              <a:rPr lang="en-GB" sz="1050" b="1" dirty="0">
                <a:solidFill>
                  <a:schemeClr val="bg1"/>
                </a:solidFill>
              </a:rPr>
              <a:t>g</a:t>
            </a:r>
          </a:p>
        </p:txBody>
      </p:sp>
      <p:sp>
        <p:nvSpPr>
          <p:cNvPr id="50" name="Oval 26"/>
          <p:cNvSpPr>
            <a:spLocks noChangeArrowheads="1"/>
          </p:cNvSpPr>
          <p:nvPr/>
        </p:nvSpPr>
        <p:spPr bwMode="auto">
          <a:xfrm>
            <a:off x="6852695" y="2241926"/>
            <a:ext cx="346472" cy="328626"/>
          </a:xfrm>
          <a:prstGeom prst="ellipse">
            <a:avLst/>
          </a:prstGeom>
          <a:solidFill>
            <a:srgbClr val="FF0000"/>
          </a:solidFill>
          <a:ln w="9525">
            <a:noFill/>
            <a:round/>
            <a:headEnd/>
            <a:tailEnd/>
          </a:ln>
        </p:spPr>
        <p:txBody>
          <a:bodyPr wrap="none" lIns="40500" tIns="27000" anchor="ctr"/>
          <a:lstStyle/>
          <a:p>
            <a:r>
              <a:rPr lang="en-GB" sz="1050" b="1" dirty="0">
                <a:solidFill>
                  <a:schemeClr val="bg1"/>
                </a:solidFill>
              </a:rPr>
              <a:t>c</a:t>
            </a:r>
          </a:p>
        </p:txBody>
      </p:sp>
      <p:sp>
        <p:nvSpPr>
          <p:cNvPr id="51" name="Oval 24"/>
          <p:cNvSpPr>
            <a:spLocks noChangeArrowheads="1"/>
          </p:cNvSpPr>
          <p:nvPr/>
        </p:nvSpPr>
        <p:spPr bwMode="auto">
          <a:xfrm>
            <a:off x="3754341" y="2468553"/>
            <a:ext cx="331707" cy="321471"/>
          </a:xfrm>
          <a:prstGeom prst="ellipse">
            <a:avLst/>
          </a:prstGeom>
          <a:solidFill>
            <a:srgbClr val="0066FF"/>
          </a:solidFill>
          <a:ln w="9525">
            <a:noFill/>
            <a:round/>
            <a:headEnd/>
            <a:tailEnd/>
          </a:ln>
        </p:spPr>
        <p:txBody>
          <a:bodyPr wrap="none" lIns="40500" tIns="27000" anchor="ctr"/>
          <a:lstStyle/>
          <a:p>
            <a:r>
              <a:rPr lang="en-GB" sz="1050" dirty="0">
                <a:solidFill>
                  <a:schemeClr val="bg1"/>
                </a:solidFill>
              </a:rPr>
              <a:t>c</a:t>
            </a:r>
          </a:p>
        </p:txBody>
      </p:sp>
      <p:sp>
        <p:nvSpPr>
          <p:cNvPr id="52" name="Oval 22"/>
          <p:cNvSpPr>
            <a:spLocks noChangeArrowheads="1"/>
          </p:cNvSpPr>
          <p:nvPr/>
        </p:nvSpPr>
        <p:spPr bwMode="auto">
          <a:xfrm flipH="1">
            <a:off x="3962120" y="2249081"/>
            <a:ext cx="331707" cy="321471"/>
          </a:xfrm>
          <a:prstGeom prst="ellipse">
            <a:avLst/>
          </a:prstGeom>
          <a:solidFill>
            <a:srgbClr val="0066FF"/>
          </a:solidFill>
          <a:ln w="9525">
            <a:noFill/>
            <a:round/>
            <a:headEnd/>
            <a:tailEnd/>
          </a:ln>
        </p:spPr>
        <p:txBody>
          <a:bodyPr wrap="none" lIns="40500" tIns="27000" anchor="ctr"/>
          <a:lstStyle/>
          <a:p>
            <a:r>
              <a:rPr lang="en-GB" sz="1050" dirty="0">
                <a:solidFill>
                  <a:schemeClr val="bg1"/>
                </a:solidFill>
              </a:rPr>
              <a:t>g</a:t>
            </a:r>
          </a:p>
        </p:txBody>
      </p:sp>
      <p:sp>
        <p:nvSpPr>
          <p:cNvPr id="53" name="Oval 22"/>
          <p:cNvSpPr>
            <a:spLocks noChangeArrowheads="1"/>
          </p:cNvSpPr>
          <p:nvPr/>
        </p:nvSpPr>
        <p:spPr bwMode="auto">
          <a:xfrm flipH="1">
            <a:off x="2620113" y="3816453"/>
            <a:ext cx="331707" cy="321471"/>
          </a:xfrm>
          <a:prstGeom prst="ellipse">
            <a:avLst/>
          </a:prstGeom>
          <a:solidFill>
            <a:srgbClr val="0066FF"/>
          </a:solidFill>
          <a:ln w="9525">
            <a:noFill/>
            <a:round/>
            <a:headEnd/>
            <a:tailEnd/>
          </a:ln>
        </p:spPr>
        <p:txBody>
          <a:bodyPr wrap="none" lIns="40500" tIns="27000" anchor="ctr"/>
          <a:lstStyle/>
          <a:p>
            <a:r>
              <a:rPr lang="en-GB" sz="1050" dirty="0">
                <a:solidFill>
                  <a:schemeClr val="bg1"/>
                </a:solidFill>
              </a:rPr>
              <a:t>v</a:t>
            </a:r>
          </a:p>
        </p:txBody>
      </p:sp>
    </p:spTree>
    <p:extLst>
      <p:ext uri="{BB962C8B-B14F-4D97-AF65-F5344CB8AC3E}">
        <p14:creationId xmlns:p14="http://schemas.microsoft.com/office/powerpoint/2010/main" val="3736594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Oval 18"/>
          <p:cNvSpPr>
            <a:spLocks noChangeArrowheads="1"/>
          </p:cNvSpPr>
          <p:nvPr/>
        </p:nvSpPr>
        <p:spPr bwMode="auto">
          <a:xfrm>
            <a:off x="2819847" y="4640387"/>
            <a:ext cx="432197" cy="432197"/>
          </a:xfrm>
          <a:prstGeom prst="ellipse">
            <a:avLst/>
          </a:prstGeom>
          <a:solidFill>
            <a:schemeClr val="bg1"/>
          </a:solidFill>
          <a:ln w="28575">
            <a:solidFill>
              <a:srgbClr val="C80000"/>
            </a:solidFill>
            <a:round/>
            <a:headEnd/>
            <a:tailEnd/>
          </a:ln>
        </p:spPr>
        <p:txBody>
          <a:bodyPr wrap="none" lIns="69056" tIns="34529" rIns="69056" bIns="34529" anchor="ctr"/>
          <a:lstStyle>
            <a:lvl1pPr eaLnBrk="0" hangingPunct="0">
              <a:defRPr sz="1600" u="sng">
                <a:solidFill>
                  <a:schemeClr val="tx1"/>
                </a:solidFill>
                <a:latin typeface="Verdana" panose="020B0604030504040204" pitchFamily="34" charset="0"/>
                <a:cs typeface="Arial" panose="020B0604020202020204" pitchFamily="34" charset="0"/>
              </a:defRPr>
            </a:lvl1pPr>
            <a:lvl2pPr marL="742950" indent="-285750" eaLnBrk="0" hangingPunct="0">
              <a:defRPr sz="1600" u="sng">
                <a:solidFill>
                  <a:schemeClr val="tx1"/>
                </a:solidFill>
                <a:latin typeface="Verdana" panose="020B0604030504040204" pitchFamily="34" charset="0"/>
                <a:cs typeface="Arial" panose="020B0604020202020204" pitchFamily="34" charset="0"/>
              </a:defRPr>
            </a:lvl2pPr>
            <a:lvl3pPr marL="1143000" indent="-228600" eaLnBrk="0" hangingPunct="0">
              <a:defRPr sz="1600" u="sng">
                <a:solidFill>
                  <a:schemeClr val="tx1"/>
                </a:solidFill>
                <a:latin typeface="Verdana" panose="020B0604030504040204" pitchFamily="34" charset="0"/>
                <a:cs typeface="Arial" panose="020B0604020202020204" pitchFamily="34" charset="0"/>
              </a:defRPr>
            </a:lvl3pPr>
            <a:lvl4pPr marL="1600200" indent="-228600" eaLnBrk="0" hangingPunct="0">
              <a:defRPr sz="1600" u="sng">
                <a:solidFill>
                  <a:schemeClr val="tx1"/>
                </a:solidFill>
                <a:latin typeface="Verdana" panose="020B0604030504040204" pitchFamily="34" charset="0"/>
                <a:cs typeface="Arial" panose="020B0604020202020204" pitchFamily="34" charset="0"/>
              </a:defRPr>
            </a:lvl4pPr>
            <a:lvl5pPr marL="2057400" indent="-228600" eaLnBrk="0" hangingPunct="0">
              <a:defRPr sz="1600" u="sng">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9pPr>
          </a:lstStyle>
          <a:p>
            <a:pPr algn="ctr" eaLnBrk="1" hangingPunct="1">
              <a:buClr>
                <a:schemeClr val="tx2"/>
              </a:buClr>
              <a:buSzPct val="75000"/>
              <a:buFont typeface="Monotype Sorts" pitchFamily="2" charset="2"/>
              <a:buNone/>
            </a:pPr>
            <a:endParaRPr lang="en-US" altLang="da-DK" sz="975" dirty="0">
              <a:solidFill>
                <a:srgbClr val="C80000"/>
              </a:solidFill>
            </a:endParaRPr>
          </a:p>
        </p:txBody>
      </p:sp>
      <p:sp>
        <p:nvSpPr>
          <p:cNvPr id="53253" name="Rectangle 2"/>
          <p:cNvSpPr>
            <a:spLocks noGrp="1" noChangeArrowheads="1"/>
          </p:cNvSpPr>
          <p:nvPr>
            <p:ph type="title"/>
          </p:nvPr>
        </p:nvSpPr>
        <p:spPr/>
        <p:txBody>
          <a:bodyPr/>
          <a:lstStyle/>
          <a:p>
            <a:r>
              <a:rPr lang="en-US" dirty="0" err="1"/>
              <a:t>Koncernledelse</a:t>
            </a:r>
            <a:r>
              <a:rPr lang="en-US" dirty="0"/>
              <a:t>– </a:t>
            </a:r>
            <a:r>
              <a:rPr lang="en-US" dirty="0" err="1"/>
              <a:t>fordeling</a:t>
            </a:r>
            <a:r>
              <a:rPr lang="en-US" dirty="0"/>
              <a:t> </a:t>
            </a:r>
            <a:r>
              <a:rPr lang="en-US" dirty="0" err="1"/>
              <a:t>primære</a:t>
            </a:r>
            <a:r>
              <a:rPr lang="en-US" dirty="0"/>
              <a:t> stile</a:t>
            </a:r>
            <a:endParaRPr lang="sv-SE" altLang="da-DK" dirty="0"/>
          </a:p>
        </p:txBody>
      </p:sp>
      <p:sp>
        <p:nvSpPr>
          <p:cNvPr id="53262" name="Tekstboks 2"/>
          <p:cNvSpPr txBox="1">
            <a:spLocks noChangeArrowheads="1"/>
          </p:cNvSpPr>
          <p:nvPr/>
        </p:nvSpPr>
        <p:spPr bwMode="auto">
          <a:xfrm>
            <a:off x="5735281" y="1378892"/>
            <a:ext cx="78258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u="sng">
                <a:solidFill>
                  <a:schemeClr val="tx1"/>
                </a:solidFill>
                <a:latin typeface="Verdana" panose="020B0604030504040204" pitchFamily="34" charset="0"/>
                <a:cs typeface="Arial" panose="020B0604020202020204" pitchFamily="34" charset="0"/>
              </a:defRPr>
            </a:lvl1pPr>
            <a:lvl2pPr marL="742950" indent="-285750" eaLnBrk="0" hangingPunct="0">
              <a:defRPr sz="1600" u="sng">
                <a:solidFill>
                  <a:schemeClr val="tx1"/>
                </a:solidFill>
                <a:latin typeface="Verdana" panose="020B0604030504040204" pitchFamily="34" charset="0"/>
                <a:cs typeface="Arial" panose="020B0604020202020204" pitchFamily="34" charset="0"/>
              </a:defRPr>
            </a:lvl2pPr>
            <a:lvl3pPr marL="1143000" indent="-228600" eaLnBrk="0" hangingPunct="0">
              <a:defRPr sz="1600" u="sng">
                <a:solidFill>
                  <a:schemeClr val="tx1"/>
                </a:solidFill>
                <a:latin typeface="Verdana" panose="020B0604030504040204" pitchFamily="34" charset="0"/>
                <a:cs typeface="Arial" panose="020B0604020202020204" pitchFamily="34" charset="0"/>
              </a:defRPr>
            </a:lvl3pPr>
            <a:lvl4pPr marL="1600200" indent="-228600" eaLnBrk="0" hangingPunct="0">
              <a:defRPr sz="1600" u="sng">
                <a:solidFill>
                  <a:schemeClr val="tx1"/>
                </a:solidFill>
                <a:latin typeface="Verdana" panose="020B0604030504040204" pitchFamily="34" charset="0"/>
                <a:cs typeface="Arial" panose="020B0604020202020204" pitchFamily="34" charset="0"/>
              </a:defRPr>
            </a:lvl4pPr>
            <a:lvl5pPr marL="2057400" indent="-228600" eaLnBrk="0" hangingPunct="0">
              <a:defRPr sz="1600" u="sng">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9pPr>
          </a:lstStyle>
          <a:p>
            <a:pPr eaLnBrk="1" hangingPunct="1"/>
            <a:r>
              <a:rPr lang="da-DK" altLang="da-DK" sz="1050" dirty="0">
                <a:solidFill>
                  <a:srgbClr val="0070C0"/>
                </a:solidFill>
              </a:rPr>
              <a:t>Ydre stil </a:t>
            </a:r>
            <a:endParaRPr lang="en-US" altLang="da-DK" sz="1050" dirty="0">
              <a:solidFill>
                <a:srgbClr val="0070C0"/>
              </a:solidFill>
            </a:endParaRPr>
          </a:p>
        </p:txBody>
      </p:sp>
      <p:sp>
        <p:nvSpPr>
          <p:cNvPr id="53267" name="Oval 22"/>
          <p:cNvSpPr>
            <a:spLocks noChangeArrowheads="1"/>
          </p:cNvSpPr>
          <p:nvPr/>
        </p:nvSpPr>
        <p:spPr bwMode="auto">
          <a:xfrm>
            <a:off x="5909815" y="4623979"/>
            <a:ext cx="432197" cy="432197"/>
          </a:xfrm>
          <a:prstGeom prst="ellipse">
            <a:avLst/>
          </a:prstGeom>
          <a:solidFill>
            <a:schemeClr val="bg1"/>
          </a:solidFill>
          <a:ln w="28575">
            <a:solidFill>
              <a:srgbClr val="004B96"/>
            </a:solidFill>
            <a:round/>
            <a:headEnd/>
            <a:tailEnd/>
          </a:ln>
        </p:spPr>
        <p:txBody>
          <a:bodyPr wrap="none" lIns="69056" tIns="34529" rIns="69056" bIns="34529" anchor="ctr"/>
          <a:lstStyle>
            <a:lvl1pPr eaLnBrk="0" hangingPunct="0">
              <a:defRPr sz="1600" u="sng">
                <a:solidFill>
                  <a:schemeClr val="tx1"/>
                </a:solidFill>
                <a:latin typeface="Verdana" panose="020B0604030504040204" pitchFamily="34" charset="0"/>
                <a:cs typeface="Arial" panose="020B0604020202020204" pitchFamily="34" charset="0"/>
              </a:defRPr>
            </a:lvl1pPr>
            <a:lvl2pPr marL="742950" indent="-285750" eaLnBrk="0" hangingPunct="0">
              <a:defRPr sz="1600" u="sng">
                <a:solidFill>
                  <a:schemeClr val="tx1"/>
                </a:solidFill>
                <a:latin typeface="Verdana" panose="020B0604030504040204" pitchFamily="34" charset="0"/>
                <a:cs typeface="Arial" panose="020B0604020202020204" pitchFamily="34" charset="0"/>
              </a:defRPr>
            </a:lvl2pPr>
            <a:lvl3pPr marL="1143000" indent="-228600" eaLnBrk="0" hangingPunct="0">
              <a:defRPr sz="1600" u="sng">
                <a:solidFill>
                  <a:schemeClr val="tx1"/>
                </a:solidFill>
                <a:latin typeface="Verdana" panose="020B0604030504040204" pitchFamily="34" charset="0"/>
                <a:cs typeface="Arial" panose="020B0604020202020204" pitchFamily="34" charset="0"/>
              </a:defRPr>
            </a:lvl3pPr>
            <a:lvl4pPr marL="1600200" indent="-228600" eaLnBrk="0" hangingPunct="0">
              <a:defRPr sz="1600" u="sng">
                <a:solidFill>
                  <a:schemeClr val="tx1"/>
                </a:solidFill>
                <a:latin typeface="Verdana" panose="020B0604030504040204" pitchFamily="34" charset="0"/>
                <a:cs typeface="Arial" panose="020B0604020202020204" pitchFamily="34" charset="0"/>
              </a:defRPr>
            </a:lvl4pPr>
            <a:lvl5pPr marL="2057400" indent="-228600" eaLnBrk="0" hangingPunct="0">
              <a:defRPr sz="1600" u="sng">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9pPr>
          </a:lstStyle>
          <a:p>
            <a:pPr algn="ctr" eaLnBrk="1" hangingPunct="1">
              <a:buClr>
                <a:schemeClr val="tx2"/>
              </a:buClr>
              <a:buSzPct val="75000"/>
              <a:buFont typeface="Monotype Sorts" pitchFamily="2" charset="2"/>
              <a:buNone/>
            </a:pPr>
            <a:endParaRPr lang="en-US" altLang="da-DK" sz="975" dirty="0">
              <a:solidFill>
                <a:srgbClr val="004B96"/>
              </a:solidFill>
            </a:endParaRPr>
          </a:p>
        </p:txBody>
      </p:sp>
      <p:sp>
        <p:nvSpPr>
          <p:cNvPr id="24" name="Text Box 3"/>
          <p:cNvSpPr txBox="1">
            <a:spLocks noChangeArrowheads="1"/>
          </p:cNvSpPr>
          <p:nvPr/>
        </p:nvSpPr>
        <p:spPr bwMode="auto">
          <a:xfrm>
            <a:off x="2597665" y="1388268"/>
            <a:ext cx="1056233"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981" tIns="32991" rIns="65981" bIns="32991"/>
          <a:lstStyle>
            <a:lvl1pPr defTabSz="793750" eaLnBrk="0" hangingPunct="0">
              <a:defRPr sz="1600" u="sng">
                <a:solidFill>
                  <a:schemeClr val="tx1"/>
                </a:solidFill>
                <a:latin typeface="Verdana" panose="020B0604030504040204" pitchFamily="34" charset="0"/>
                <a:cs typeface="Arial" panose="020B0604020202020204" pitchFamily="34" charset="0"/>
              </a:defRPr>
            </a:lvl1pPr>
            <a:lvl2pPr marL="742950" indent="-285750" defTabSz="793750" eaLnBrk="0" hangingPunct="0">
              <a:defRPr sz="1600" u="sng">
                <a:solidFill>
                  <a:schemeClr val="tx1"/>
                </a:solidFill>
                <a:latin typeface="Verdana" panose="020B0604030504040204" pitchFamily="34" charset="0"/>
                <a:cs typeface="Arial" panose="020B0604020202020204" pitchFamily="34" charset="0"/>
              </a:defRPr>
            </a:lvl2pPr>
            <a:lvl3pPr marL="1143000" indent="-228600" defTabSz="793750" eaLnBrk="0" hangingPunct="0">
              <a:defRPr sz="1600" u="sng">
                <a:solidFill>
                  <a:schemeClr val="tx1"/>
                </a:solidFill>
                <a:latin typeface="Verdana" panose="020B0604030504040204" pitchFamily="34" charset="0"/>
                <a:cs typeface="Arial" panose="020B0604020202020204" pitchFamily="34" charset="0"/>
              </a:defRPr>
            </a:lvl3pPr>
            <a:lvl4pPr marL="1600200" indent="-228600" defTabSz="793750" eaLnBrk="0" hangingPunct="0">
              <a:defRPr sz="1600" u="sng">
                <a:solidFill>
                  <a:schemeClr val="tx1"/>
                </a:solidFill>
                <a:latin typeface="Verdana" panose="020B0604030504040204" pitchFamily="34" charset="0"/>
                <a:cs typeface="Arial" panose="020B0604020202020204" pitchFamily="34" charset="0"/>
              </a:defRPr>
            </a:lvl4pPr>
            <a:lvl5pPr marL="2057400" indent="-228600" defTabSz="793750" eaLnBrk="0" hangingPunct="0">
              <a:defRPr sz="1600" u="sng">
                <a:solidFill>
                  <a:schemeClr val="tx1"/>
                </a:solidFill>
                <a:latin typeface="Verdana" panose="020B0604030504040204" pitchFamily="34" charset="0"/>
                <a:cs typeface="Arial" panose="020B0604020202020204" pitchFamily="34" charset="0"/>
              </a:defRPr>
            </a:lvl5pPr>
            <a:lvl6pPr marL="2514600" indent="-228600" defTabSz="79375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6pPr>
            <a:lvl7pPr marL="2971800" indent="-228600" defTabSz="79375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7pPr>
            <a:lvl8pPr marL="3429000" indent="-228600" defTabSz="79375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8pPr>
            <a:lvl9pPr marL="3886200" indent="-228600" defTabSz="79375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9pPr>
          </a:lstStyle>
          <a:p>
            <a:pPr>
              <a:lnSpc>
                <a:spcPct val="90000"/>
              </a:lnSpc>
            </a:pPr>
            <a:r>
              <a:rPr lang="en-US" altLang="da-DK" sz="1050" dirty="0">
                <a:solidFill>
                  <a:srgbClr val="FF0000"/>
                </a:solidFill>
              </a:rPr>
              <a:t>Indre </a:t>
            </a:r>
            <a:r>
              <a:rPr lang="en-US" altLang="da-DK" sz="1050" dirty="0" err="1">
                <a:solidFill>
                  <a:srgbClr val="FF0000"/>
                </a:solidFill>
              </a:rPr>
              <a:t>stil</a:t>
            </a:r>
            <a:endParaRPr lang="en-US" altLang="da-DK" sz="1050" dirty="0">
              <a:solidFill>
                <a:srgbClr val="FF0000"/>
              </a:solidFill>
            </a:endParaRPr>
          </a:p>
        </p:txBody>
      </p:sp>
      <p:grpSp>
        <p:nvGrpSpPr>
          <p:cNvPr id="2" name="Gruppe 1"/>
          <p:cNvGrpSpPr/>
          <p:nvPr/>
        </p:nvGrpSpPr>
        <p:grpSpPr>
          <a:xfrm>
            <a:off x="4637632" y="1761660"/>
            <a:ext cx="2958704" cy="2765330"/>
            <a:chOff x="4515494" y="2348880"/>
            <a:chExt cx="3944938" cy="3687106"/>
          </a:xfrm>
        </p:grpSpPr>
        <p:sp>
          <p:nvSpPr>
            <p:cNvPr id="46" name="Rectangle 4"/>
            <p:cNvSpPr>
              <a:spLocks noChangeArrowheads="1"/>
            </p:cNvSpPr>
            <p:nvPr/>
          </p:nvSpPr>
          <p:spPr bwMode="auto">
            <a:xfrm>
              <a:off x="4548832" y="2393330"/>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47" name="Rectangle 5"/>
            <p:cNvSpPr>
              <a:spLocks noChangeArrowheads="1"/>
            </p:cNvSpPr>
            <p:nvPr/>
          </p:nvSpPr>
          <p:spPr bwMode="auto">
            <a:xfrm>
              <a:off x="6501457" y="2393330"/>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48" name="Rectangle 6"/>
            <p:cNvSpPr>
              <a:spLocks noChangeArrowheads="1"/>
            </p:cNvSpPr>
            <p:nvPr/>
          </p:nvSpPr>
          <p:spPr bwMode="auto">
            <a:xfrm>
              <a:off x="4548832" y="4193555"/>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49" name="Rectangle 7"/>
            <p:cNvSpPr>
              <a:spLocks noChangeArrowheads="1"/>
            </p:cNvSpPr>
            <p:nvPr/>
          </p:nvSpPr>
          <p:spPr bwMode="auto">
            <a:xfrm>
              <a:off x="6501457" y="4193555"/>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50" name="Text Box 41"/>
            <p:cNvSpPr txBox="1">
              <a:spLocks noChangeArrowheads="1"/>
            </p:cNvSpPr>
            <p:nvPr/>
          </p:nvSpPr>
          <p:spPr bwMode="auto">
            <a:xfrm>
              <a:off x="4515494" y="2348880"/>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Besluttende</a:t>
              </a:r>
            </a:p>
          </p:txBody>
        </p:sp>
        <p:sp>
          <p:nvSpPr>
            <p:cNvPr id="51" name="Text Box 42"/>
            <p:cNvSpPr txBox="1">
              <a:spLocks noChangeArrowheads="1"/>
            </p:cNvSpPr>
            <p:nvPr/>
          </p:nvSpPr>
          <p:spPr bwMode="auto">
            <a:xfrm>
              <a:off x="4515494" y="5742955"/>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Fleksibel</a:t>
              </a:r>
            </a:p>
          </p:txBody>
        </p:sp>
        <p:sp>
          <p:nvSpPr>
            <p:cNvPr id="52" name="Text Box 43"/>
            <p:cNvSpPr txBox="1">
              <a:spLocks noChangeArrowheads="1"/>
            </p:cNvSpPr>
            <p:nvPr/>
          </p:nvSpPr>
          <p:spPr bwMode="auto">
            <a:xfrm>
              <a:off x="6703070" y="2348880"/>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buClr>
                  <a:srgbClr val="000000"/>
                </a:buClr>
                <a:buSzPct val="75000"/>
                <a:buFont typeface="Monotype Sorts" pitchFamily="2" charset="2"/>
                <a:buNone/>
              </a:pPr>
              <a:r>
                <a:rPr lang="da-DK" sz="975" i="1">
                  <a:solidFill>
                    <a:prstClr val="black"/>
                  </a:solidFill>
                  <a:latin typeface="Verdana" pitchFamily="34" charset="0"/>
                </a:rPr>
                <a:t>Hierarkisk</a:t>
              </a:r>
            </a:p>
          </p:txBody>
        </p:sp>
        <p:sp>
          <p:nvSpPr>
            <p:cNvPr id="53" name="Text Box 44"/>
            <p:cNvSpPr txBox="1">
              <a:spLocks noChangeArrowheads="1"/>
            </p:cNvSpPr>
            <p:nvPr/>
          </p:nvSpPr>
          <p:spPr bwMode="auto">
            <a:xfrm>
              <a:off x="6701482" y="5742955"/>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Integrerende</a:t>
              </a:r>
            </a:p>
          </p:txBody>
        </p:sp>
      </p:grpSp>
      <p:grpSp>
        <p:nvGrpSpPr>
          <p:cNvPr id="55" name="Gruppe 54"/>
          <p:cNvGrpSpPr/>
          <p:nvPr/>
        </p:nvGrpSpPr>
        <p:grpSpPr>
          <a:xfrm>
            <a:off x="1547664" y="1761660"/>
            <a:ext cx="2958704" cy="2765330"/>
            <a:chOff x="4515494" y="2348880"/>
            <a:chExt cx="3944938" cy="3687106"/>
          </a:xfrm>
        </p:grpSpPr>
        <p:sp>
          <p:nvSpPr>
            <p:cNvPr id="56" name="Rectangle 4"/>
            <p:cNvSpPr>
              <a:spLocks noChangeArrowheads="1"/>
            </p:cNvSpPr>
            <p:nvPr/>
          </p:nvSpPr>
          <p:spPr bwMode="auto">
            <a:xfrm>
              <a:off x="4548832" y="2393330"/>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57" name="Rectangle 5"/>
            <p:cNvSpPr>
              <a:spLocks noChangeArrowheads="1"/>
            </p:cNvSpPr>
            <p:nvPr/>
          </p:nvSpPr>
          <p:spPr bwMode="auto">
            <a:xfrm>
              <a:off x="6501457" y="2393330"/>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58" name="Rectangle 6"/>
            <p:cNvSpPr>
              <a:spLocks noChangeArrowheads="1"/>
            </p:cNvSpPr>
            <p:nvPr/>
          </p:nvSpPr>
          <p:spPr bwMode="auto">
            <a:xfrm>
              <a:off x="4548832" y="4193555"/>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59" name="Rectangle 7"/>
            <p:cNvSpPr>
              <a:spLocks noChangeArrowheads="1"/>
            </p:cNvSpPr>
            <p:nvPr/>
          </p:nvSpPr>
          <p:spPr bwMode="auto">
            <a:xfrm>
              <a:off x="6501457" y="4193555"/>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60" name="Text Box 41"/>
            <p:cNvSpPr txBox="1">
              <a:spLocks noChangeArrowheads="1"/>
            </p:cNvSpPr>
            <p:nvPr/>
          </p:nvSpPr>
          <p:spPr bwMode="auto">
            <a:xfrm>
              <a:off x="4515494" y="2348880"/>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Besluttende</a:t>
              </a:r>
            </a:p>
          </p:txBody>
        </p:sp>
        <p:sp>
          <p:nvSpPr>
            <p:cNvPr id="61" name="Text Box 42"/>
            <p:cNvSpPr txBox="1">
              <a:spLocks noChangeArrowheads="1"/>
            </p:cNvSpPr>
            <p:nvPr/>
          </p:nvSpPr>
          <p:spPr bwMode="auto">
            <a:xfrm>
              <a:off x="4515494" y="5742955"/>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Fleksibel</a:t>
              </a:r>
            </a:p>
          </p:txBody>
        </p:sp>
        <p:sp>
          <p:nvSpPr>
            <p:cNvPr id="62" name="Text Box 43"/>
            <p:cNvSpPr txBox="1">
              <a:spLocks noChangeArrowheads="1"/>
            </p:cNvSpPr>
            <p:nvPr/>
          </p:nvSpPr>
          <p:spPr bwMode="auto">
            <a:xfrm>
              <a:off x="6703070" y="2348880"/>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buClr>
                  <a:srgbClr val="000000"/>
                </a:buClr>
                <a:buSzPct val="75000"/>
                <a:buFont typeface="Monotype Sorts" pitchFamily="2" charset="2"/>
                <a:buNone/>
              </a:pPr>
              <a:r>
                <a:rPr lang="da-DK" sz="975" i="1">
                  <a:solidFill>
                    <a:prstClr val="black"/>
                  </a:solidFill>
                  <a:latin typeface="Verdana" pitchFamily="34" charset="0"/>
                </a:rPr>
                <a:t>Hierarkisk</a:t>
              </a:r>
            </a:p>
          </p:txBody>
        </p:sp>
        <p:sp>
          <p:nvSpPr>
            <p:cNvPr id="63" name="Text Box 44"/>
            <p:cNvSpPr txBox="1">
              <a:spLocks noChangeArrowheads="1"/>
            </p:cNvSpPr>
            <p:nvPr/>
          </p:nvSpPr>
          <p:spPr bwMode="auto">
            <a:xfrm>
              <a:off x="6701482" y="5742955"/>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Integrerende</a:t>
              </a:r>
            </a:p>
          </p:txBody>
        </p:sp>
      </p:grpSp>
      <p:sp>
        <p:nvSpPr>
          <p:cNvPr id="25" name="Oval 22"/>
          <p:cNvSpPr>
            <a:spLocks noChangeArrowheads="1"/>
          </p:cNvSpPr>
          <p:nvPr/>
        </p:nvSpPr>
        <p:spPr bwMode="auto">
          <a:xfrm flipH="1">
            <a:off x="7048605" y="3921900"/>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LP</a:t>
            </a:r>
          </a:p>
        </p:txBody>
      </p:sp>
      <p:sp>
        <p:nvSpPr>
          <p:cNvPr id="26" name="Oval 22"/>
          <p:cNvSpPr>
            <a:spLocks noChangeArrowheads="1"/>
          </p:cNvSpPr>
          <p:nvPr/>
        </p:nvSpPr>
        <p:spPr bwMode="auto">
          <a:xfrm flipH="1">
            <a:off x="4896036" y="3870459"/>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SJ</a:t>
            </a:r>
          </a:p>
        </p:txBody>
      </p:sp>
      <p:sp>
        <p:nvSpPr>
          <p:cNvPr id="27" name="Oval 22"/>
          <p:cNvSpPr>
            <a:spLocks noChangeArrowheads="1"/>
          </p:cNvSpPr>
          <p:nvPr/>
        </p:nvSpPr>
        <p:spPr bwMode="auto">
          <a:xfrm flipH="1">
            <a:off x="5158395" y="3654435"/>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AL</a:t>
            </a:r>
          </a:p>
        </p:txBody>
      </p:sp>
      <p:sp>
        <p:nvSpPr>
          <p:cNvPr id="28" name="Oval 22"/>
          <p:cNvSpPr>
            <a:spLocks noChangeArrowheads="1"/>
          </p:cNvSpPr>
          <p:nvPr/>
        </p:nvSpPr>
        <p:spPr bwMode="auto">
          <a:xfrm flipH="1">
            <a:off x="6678234" y="2466303"/>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JC</a:t>
            </a:r>
          </a:p>
        </p:txBody>
      </p:sp>
      <p:sp>
        <p:nvSpPr>
          <p:cNvPr id="29" name="Oval 22"/>
          <p:cNvSpPr>
            <a:spLocks noChangeArrowheads="1"/>
          </p:cNvSpPr>
          <p:nvPr/>
        </p:nvSpPr>
        <p:spPr bwMode="auto">
          <a:xfrm flipH="1">
            <a:off x="4942371" y="2196273"/>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JI</a:t>
            </a:r>
          </a:p>
        </p:txBody>
      </p:sp>
      <p:sp>
        <p:nvSpPr>
          <p:cNvPr id="30" name="Oval 22"/>
          <p:cNvSpPr>
            <a:spLocks noChangeArrowheads="1"/>
          </p:cNvSpPr>
          <p:nvPr/>
        </p:nvSpPr>
        <p:spPr bwMode="auto">
          <a:xfrm flipH="1">
            <a:off x="6894258" y="2247714"/>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JM</a:t>
            </a:r>
          </a:p>
        </p:txBody>
      </p:sp>
      <p:sp>
        <p:nvSpPr>
          <p:cNvPr id="31" name="Oval 22"/>
          <p:cNvSpPr>
            <a:spLocks noChangeArrowheads="1"/>
          </p:cNvSpPr>
          <p:nvPr/>
        </p:nvSpPr>
        <p:spPr bwMode="auto">
          <a:xfrm flipH="1">
            <a:off x="6936134" y="2596676"/>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SR</a:t>
            </a:r>
          </a:p>
        </p:txBody>
      </p:sp>
      <p:sp>
        <p:nvSpPr>
          <p:cNvPr id="33" name="Oval 22"/>
          <p:cNvSpPr>
            <a:spLocks noChangeArrowheads="1"/>
          </p:cNvSpPr>
          <p:nvPr/>
        </p:nvSpPr>
        <p:spPr bwMode="auto">
          <a:xfrm>
            <a:off x="1709682" y="3921900"/>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SR</a:t>
            </a:r>
          </a:p>
        </p:txBody>
      </p:sp>
      <p:sp>
        <p:nvSpPr>
          <p:cNvPr id="34" name="Oval 22"/>
          <p:cNvSpPr>
            <a:spLocks noChangeArrowheads="1"/>
          </p:cNvSpPr>
          <p:nvPr/>
        </p:nvSpPr>
        <p:spPr bwMode="auto">
          <a:xfrm>
            <a:off x="3847486" y="2355726"/>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JC</a:t>
            </a:r>
          </a:p>
        </p:txBody>
      </p:sp>
      <p:sp>
        <p:nvSpPr>
          <p:cNvPr id="36" name="Oval 22"/>
          <p:cNvSpPr>
            <a:spLocks noChangeArrowheads="1"/>
          </p:cNvSpPr>
          <p:nvPr/>
        </p:nvSpPr>
        <p:spPr bwMode="auto">
          <a:xfrm>
            <a:off x="3685468" y="3705876"/>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LP</a:t>
            </a:r>
          </a:p>
        </p:txBody>
      </p:sp>
      <p:sp>
        <p:nvSpPr>
          <p:cNvPr id="37" name="Oval 22"/>
          <p:cNvSpPr>
            <a:spLocks noChangeArrowheads="1"/>
          </p:cNvSpPr>
          <p:nvPr/>
        </p:nvSpPr>
        <p:spPr bwMode="auto">
          <a:xfrm>
            <a:off x="1763688" y="2085696"/>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SJ</a:t>
            </a:r>
          </a:p>
        </p:txBody>
      </p:sp>
      <p:sp>
        <p:nvSpPr>
          <p:cNvPr id="38" name="Oval 22"/>
          <p:cNvSpPr>
            <a:spLocks noChangeArrowheads="1"/>
          </p:cNvSpPr>
          <p:nvPr/>
        </p:nvSpPr>
        <p:spPr bwMode="auto">
          <a:xfrm>
            <a:off x="1903270" y="2351136"/>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AL</a:t>
            </a:r>
          </a:p>
        </p:txBody>
      </p:sp>
      <p:sp>
        <p:nvSpPr>
          <p:cNvPr id="39" name="Oval 22"/>
          <p:cNvSpPr>
            <a:spLocks noChangeArrowheads="1"/>
          </p:cNvSpPr>
          <p:nvPr/>
        </p:nvSpPr>
        <p:spPr bwMode="auto">
          <a:xfrm>
            <a:off x="2011282" y="3863304"/>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JI</a:t>
            </a:r>
          </a:p>
        </p:txBody>
      </p:sp>
      <p:sp>
        <p:nvSpPr>
          <p:cNvPr id="40" name="Oval 22"/>
          <p:cNvSpPr>
            <a:spLocks noChangeArrowheads="1"/>
          </p:cNvSpPr>
          <p:nvPr/>
        </p:nvSpPr>
        <p:spPr bwMode="auto">
          <a:xfrm>
            <a:off x="3955498" y="2085696"/>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JM</a:t>
            </a:r>
          </a:p>
        </p:txBody>
      </p:sp>
    </p:spTree>
    <p:extLst>
      <p:ext uri="{BB962C8B-B14F-4D97-AF65-F5344CB8AC3E}">
        <p14:creationId xmlns:p14="http://schemas.microsoft.com/office/powerpoint/2010/main" val="232681969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2"/>
          <p:cNvSpPr>
            <a:spLocks noGrp="1" noChangeArrowheads="1"/>
          </p:cNvSpPr>
          <p:nvPr>
            <p:ph type="title"/>
          </p:nvPr>
        </p:nvSpPr>
        <p:spPr/>
        <p:txBody>
          <a:bodyPr/>
          <a:lstStyle/>
          <a:p>
            <a:r>
              <a:rPr lang="en-US" dirty="0" err="1"/>
              <a:t>Koncernledelse</a:t>
            </a:r>
            <a:r>
              <a:rPr lang="en-US" dirty="0"/>
              <a:t> – </a:t>
            </a:r>
            <a:r>
              <a:rPr lang="en-US" dirty="0" err="1"/>
              <a:t>fordeling</a:t>
            </a:r>
            <a:r>
              <a:rPr lang="en-US" dirty="0"/>
              <a:t> </a:t>
            </a:r>
            <a:r>
              <a:rPr lang="en-US" dirty="0" err="1"/>
              <a:t>primære</a:t>
            </a:r>
            <a:r>
              <a:rPr lang="en-US" dirty="0"/>
              <a:t> + </a:t>
            </a:r>
            <a:r>
              <a:rPr lang="en-US" dirty="0" err="1"/>
              <a:t>sekundære</a:t>
            </a:r>
            <a:r>
              <a:rPr lang="en-US" dirty="0"/>
              <a:t> stile</a:t>
            </a:r>
            <a:endParaRPr lang="sv-SE" altLang="da-DK" dirty="0"/>
          </a:p>
        </p:txBody>
      </p:sp>
      <p:sp>
        <p:nvSpPr>
          <p:cNvPr id="53262" name="Tekstboks 2"/>
          <p:cNvSpPr txBox="1">
            <a:spLocks noChangeArrowheads="1"/>
          </p:cNvSpPr>
          <p:nvPr/>
        </p:nvSpPr>
        <p:spPr bwMode="auto">
          <a:xfrm>
            <a:off x="5735281" y="1378892"/>
            <a:ext cx="78258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u="sng">
                <a:solidFill>
                  <a:schemeClr val="tx1"/>
                </a:solidFill>
                <a:latin typeface="Verdana" panose="020B0604030504040204" pitchFamily="34" charset="0"/>
                <a:cs typeface="Arial" panose="020B0604020202020204" pitchFamily="34" charset="0"/>
              </a:defRPr>
            </a:lvl1pPr>
            <a:lvl2pPr marL="742950" indent="-285750" eaLnBrk="0" hangingPunct="0">
              <a:defRPr sz="1600" u="sng">
                <a:solidFill>
                  <a:schemeClr val="tx1"/>
                </a:solidFill>
                <a:latin typeface="Verdana" panose="020B0604030504040204" pitchFamily="34" charset="0"/>
                <a:cs typeface="Arial" panose="020B0604020202020204" pitchFamily="34" charset="0"/>
              </a:defRPr>
            </a:lvl2pPr>
            <a:lvl3pPr marL="1143000" indent="-228600" eaLnBrk="0" hangingPunct="0">
              <a:defRPr sz="1600" u="sng">
                <a:solidFill>
                  <a:schemeClr val="tx1"/>
                </a:solidFill>
                <a:latin typeface="Verdana" panose="020B0604030504040204" pitchFamily="34" charset="0"/>
                <a:cs typeface="Arial" panose="020B0604020202020204" pitchFamily="34" charset="0"/>
              </a:defRPr>
            </a:lvl3pPr>
            <a:lvl4pPr marL="1600200" indent="-228600" eaLnBrk="0" hangingPunct="0">
              <a:defRPr sz="1600" u="sng">
                <a:solidFill>
                  <a:schemeClr val="tx1"/>
                </a:solidFill>
                <a:latin typeface="Verdana" panose="020B0604030504040204" pitchFamily="34" charset="0"/>
                <a:cs typeface="Arial" panose="020B0604020202020204" pitchFamily="34" charset="0"/>
              </a:defRPr>
            </a:lvl4pPr>
            <a:lvl5pPr marL="2057400" indent="-228600" eaLnBrk="0" hangingPunct="0">
              <a:defRPr sz="1600" u="sng">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9pPr>
          </a:lstStyle>
          <a:p>
            <a:pPr eaLnBrk="1" hangingPunct="1"/>
            <a:r>
              <a:rPr lang="da-DK" altLang="da-DK" sz="1050" dirty="0">
                <a:solidFill>
                  <a:srgbClr val="0070C0"/>
                </a:solidFill>
              </a:rPr>
              <a:t>Ydre stil </a:t>
            </a:r>
            <a:endParaRPr lang="en-US" altLang="da-DK" sz="1050" dirty="0">
              <a:solidFill>
                <a:srgbClr val="0070C0"/>
              </a:solidFill>
            </a:endParaRPr>
          </a:p>
        </p:txBody>
      </p:sp>
      <p:sp>
        <p:nvSpPr>
          <p:cNvPr id="24" name="Text Box 3"/>
          <p:cNvSpPr txBox="1">
            <a:spLocks noChangeArrowheads="1"/>
          </p:cNvSpPr>
          <p:nvPr/>
        </p:nvSpPr>
        <p:spPr bwMode="auto">
          <a:xfrm>
            <a:off x="2597665" y="1388268"/>
            <a:ext cx="1056233"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981" tIns="32991" rIns="65981" bIns="32991"/>
          <a:lstStyle>
            <a:lvl1pPr defTabSz="793750" eaLnBrk="0" hangingPunct="0">
              <a:defRPr sz="1600" u="sng">
                <a:solidFill>
                  <a:schemeClr val="tx1"/>
                </a:solidFill>
                <a:latin typeface="Verdana" panose="020B0604030504040204" pitchFamily="34" charset="0"/>
                <a:cs typeface="Arial" panose="020B0604020202020204" pitchFamily="34" charset="0"/>
              </a:defRPr>
            </a:lvl1pPr>
            <a:lvl2pPr marL="742950" indent="-285750" defTabSz="793750" eaLnBrk="0" hangingPunct="0">
              <a:defRPr sz="1600" u="sng">
                <a:solidFill>
                  <a:schemeClr val="tx1"/>
                </a:solidFill>
                <a:latin typeface="Verdana" panose="020B0604030504040204" pitchFamily="34" charset="0"/>
                <a:cs typeface="Arial" panose="020B0604020202020204" pitchFamily="34" charset="0"/>
              </a:defRPr>
            </a:lvl2pPr>
            <a:lvl3pPr marL="1143000" indent="-228600" defTabSz="793750" eaLnBrk="0" hangingPunct="0">
              <a:defRPr sz="1600" u="sng">
                <a:solidFill>
                  <a:schemeClr val="tx1"/>
                </a:solidFill>
                <a:latin typeface="Verdana" panose="020B0604030504040204" pitchFamily="34" charset="0"/>
                <a:cs typeface="Arial" panose="020B0604020202020204" pitchFamily="34" charset="0"/>
              </a:defRPr>
            </a:lvl3pPr>
            <a:lvl4pPr marL="1600200" indent="-228600" defTabSz="793750" eaLnBrk="0" hangingPunct="0">
              <a:defRPr sz="1600" u="sng">
                <a:solidFill>
                  <a:schemeClr val="tx1"/>
                </a:solidFill>
                <a:latin typeface="Verdana" panose="020B0604030504040204" pitchFamily="34" charset="0"/>
                <a:cs typeface="Arial" panose="020B0604020202020204" pitchFamily="34" charset="0"/>
              </a:defRPr>
            </a:lvl4pPr>
            <a:lvl5pPr marL="2057400" indent="-228600" defTabSz="793750" eaLnBrk="0" hangingPunct="0">
              <a:defRPr sz="1600" u="sng">
                <a:solidFill>
                  <a:schemeClr val="tx1"/>
                </a:solidFill>
                <a:latin typeface="Verdana" panose="020B0604030504040204" pitchFamily="34" charset="0"/>
                <a:cs typeface="Arial" panose="020B0604020202020204" pitchFamily="34" charset="0"/>
              </a:defRPr>
            </a:lvl5pPr>
            <a:lvl6pPr marL="2514600" indent="-228600" defTabSz="79375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6pPr>
            <a:lvl7pPr marL="2971800" indent="-228600" defTabSz="79375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7pPr>
            <a:lvl8pPr marL="3429000" indent="-228600" defTabSz="79375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8pPr>
            <a:lvl9pPr marL="3886200" indent="-228600" defTabSz="79375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9pPr>
          </a:lstStyle>
          <a:p>
            <a:pPr>
              <a:lnSpc>
                <a:spcPct val="90000"/>
              </a:lnSpc>
            </a:pPr>
            <a:r>
              <a:rPr lang="en-US" altLang="da-DK" sz="1050" dirty="0">
                <a:solidFill>
                  <a:srgbClr val="FF0000"/>
                </a:solidFill>
              </a:rPr>
              <a:t>Indre </a:t>
            </a:r>
            <a:r>
              <a:rPr lang="en-US" altLang="da-DK" sz="1050" dirty="0" err="1">
                <a:solidFill>
                  <a:srgbClr val="FF0000"/>
                </a:solidFill>
              </a:rPr>
              <a:t>stil</a:t>
            </a:r>
            <a:endParaRPr lang="en-US" altLang="da-DK" sz="1050" dirty="0">
              <a:solidFill>
                <a:srgbClr val="FF0000"/>
              </a:solidFill>
            </a:endParaRPr>
          </a:p>
        </p:txBody>
      </p:sp>
      <p:grpSp>
        <p:nvGrpSpPr>
          <p:cNvPr id="2" name="Gruppe 1"/>
          <p:cNvGrpSpPr/>
          <p:nvPr/>
        </p:nvGrpSpPr>
        <p:grpSpPr>
          <a:xfrm>
            <a:off x="4637632" y="1761660"/>
            <a:ext cx="2958704" cy="2765330"/>
            <a:chOff x="4515494" y="2348880"/>
            <a:chExt cx="3944938" cy="3687106"/>
          </a:xfrm>
        </p:grpSpPr>
        <p:sp>
          <p:nvSpPr>
            <p:cNvPr id="46" name="Rectangle 4"/>
            <p:cNvSpPr>
              <a:spLocks noChangeArrowheads="1"/>
            </p:cNvSpPr>
            <p:nvPr/>
          </p:nvSpPr>
          <p:spPr bwMode="auto">
            <a:xfrm>
              <a:off x="4548832" y="2393330"/>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47" name="Rectangle 5"/>
            <p:cNvSpPr>
              <a:spLocks noChangeArrowheads="1"/>
            </p:cNvSpPr>
            <p:nvPr/>
          </p:nvSpPr>
          <p:spPr bwMode="auto">
            <a:xfrm>
              <a:off x="6501457" y="2393330"/>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48" name="Rectangle 6"/>
            <p:cNvSpPr>
              <a:spLocks noChangeArrowheads="1"/>
            </p:cNvSpPr>
            <p:nvPr/>
          </p:nvSpPr>
          <p:spPr bwMode="auto">
            <a:xfrm>
              <a:off x="4548832" y="4193555"/>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49" name="Rectangle 7"/>
            <p:cNvSpPr>
              <a:spLocks noChangeArrowheads="1"/>
            </p:cNvSpPr>
            <p:nvPr/>
          </p:nvSpPr>
          <p:spPr bwMode="auto">
            <a:xfrm>
              <a:off x="6501457" y="4193555"/>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50" name="Text Box 41"/>
            <p:cNvSpPr txBox="1">
              <a:spLocks noChangeArrowheads="1"/>
            </p:cNvSpPr>
            <p:nvPr/>
          </p:nvSpPr>
          <p:spPr bwMode="auto">
            <a:xfrm>
              <a:off x="4515494" y="2348880"/>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Besluttende</a:t>
              </a:r>
            </a:p>
          </p:txBody>
        </p:sp>
        <p:sp>
          <p:nvSpPr>
            <p:cNvPr id="51" name="Text Box 42"/>
            <p:cNvSpPr txBox="1">
              <a:spLocks noChangeArrowheads="1"/>
            </p:cNvSpPr>
            <p:nvPr/>
          </p:nvSpPr>
          <p:spPr bwMode="auto">
            <a:xfrm>
              <a:off x="4515494" y="5742955"/>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Fleksibel</a:t>
              </a:r>
            </a:p>
          </p:txBody>
        </p:sp>
        <p:sp>
          <p:nvSpPr>
            <p:cNvPr id="52" name="Text Box 43"/>
            <p:cNvSpPr txBox="1">
              <a:spLocks noChangeArrowheads="1"/>
            </p:cNvSpPr>
            <p:nvPr/>
          </p:nvSpPr>
          <p:spPr bwMode="auto">
            <a:xfrm>
              <a:off x="6703070" y="2348880"/>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buClr>
                  <a:srgbClr val="000000"/>
                </a:buClr>
                <a:buSzPct val="75000"/>
                <a:buFont typeface="Monotype Sorts" pitchFamily="2" charset="2"/>
                <a:buNone/>
              </a:pPr>
              <a:r>
                <a:rPr lang="da-DK" sz="975" i="1">
                  <a:solidFill>
                    <a:prstClr val="black"/>
                  </a:solidFill>
                  <a:latin typeface="Verdana" pitchFamily="34" charset="0"/>
                </a:rPr>
                <a:t>Hierarkisk</a:t>
              </a:r>
            </a:p>
          </p:txBody>
        </p:sp>
        <p:sp>
          <p:nvSpPr>
            <p:cNvPr id="53" name="Text Box 44"/>
            <p:cNvSpPr txBox="1">
              <a:spLocks noChangeArrowheads="1"/>
            </p:cNvSpPr>
            <p:nvPr/>
          </p:nvSpPr>
          <p:spPr bwMode="auto">
            <a:xfrm>
              <a:off x="6701482" y="5742955"/>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Integrerende</a:t>
              </a:r>
            </a:p>
          </p:txBody>
        </p:sp>
      </p:grpSp>
      <p:grpSp>
        <p:nvGrpSpPr>
          <p:cNvPr id="55" name="Gruppe 54"/>
          <p:cNvGrpSpPr/>
          <p:nvPr/>
        </p:nvGrpSpPr>
        <p:grpSpPr>
          <a:xfrm>
            <a:off x="1547664" y="1761660"/>
            <a:ext cx="2958704" cy="2765330"/>
            <a:chOff x="4515494" y="2348880"/>
            <a:chExt cx="3944938" cy="3687106"/>
          </a:xfrm>
        </p:grpSpPr>
        <p:sp>
          <p:nvSpPr>
            <p:cNvPr id="56" name="Rectangle 4"/>
            <p:cNvSpPr>
              <a:spLocks noChangeArrowheads="1"/>
            </p:cNvSpPr>
            <p:nvPr/>
          </p:nvSpPr>
          <p:spPr bwMode="auto">
            <a:xfrm>
              <a:off x="4548832" y="2393330"/>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57" name="Rectangle 5"/>
            <p:cNvSpPr>
              <a:spLocks noChangeArrowheads="1"/>
            </p:cNvSpPr>
            <p:nvPr/>
          </p:nvSpPr>
          <p:spPr bwMode="auto">
            <a:xfrm>
              <a:off x="6501457" y="2393330"/>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58" name="Rectangle 6"/>
            <p:cNvSpPr>
              <a:spLocks noChangeArrowheads="1"/>
            </p:cNvSpPr>
            <p:nvPr/>
          </p:nvSpPr>
          <p:spPr bwMode="auto">
            <a:xfrm>
              <a:off x="4548832" y="4193555"/>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59" name="Rectangle 7"/>
            <p:cNvSpPr>
              <a:spLocks noChangeArrowheads="1"/>
            </p:cNvSpPr>
            <p:nvPr/>
          </p:nvSpPr>
          <p:spPr bwMode="auto">
            <a:xfrm>
              <a:off x="6501457" y="4193555"/>
              <a:ext cx="1951037"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pPr fontAlgn="base">
                <a:spcBef>
                  <a:spcPct val="0"/>
                </a:spcBef>
                <a:spcAft>
                  <a:spcPct val="0"/>
                </a:spcAft>
              </a:pPr>
              <a:endParaRPr lang="da-DK" sz="1200">
                <a:solidFill>
                  <a:prstClr val="black"/>
                </a:solidFill>
                <a:latin typeface="Arial" charset="0"/>
              </a:endParaRPr>
            </a:p>
          </p:txBody>
        </p:sp>
        <p:sp>
          <p:nvSpPr>
            <p:cNvPr id="60" name="Text Box 41"/>
            <p:cNvSpPr txBox="1">
              <a:spLocks noChangeArrowheads="1"/>
            </p:cNvSpPr>
            <p:nvPr/>
          </p:nvSpPr>
          <p:spPr bwMode="auto">
            <a:xfrm>
              <a:off x="4515494" y="2348880"/>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Besluttende</a:t>
              </a:r>
            </a:p>
          </p:txBody>
        </p:sp>
        <p:sp>
          <p:nvSpPr>
            <p:cNvPr id="61" name="Text Box 42"/>
            <p:cNvSpPr txBox="1">
              <a:spLocks noChangeArrowheads="1"/>
            </p:cNvSpPr>
            <p:nvPr/>
          </p:nvSpPr>
          <p:spPr bwMode="auto">
            <a:xfrm>
              <a:off x="4515494" y="5742955"/>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Fleksibel</a:t>
              </a:r>
            </a:p>
          </p:txBody>
        </p:sp>
        <p:sp>
          <p:nvSpPr>
            <p:cNvPr id="62" name="Text Box 43"/>
            <p:cNvSpPr txBox="1">
              <a:spLocks noChangeArrowheads="1"/>
            </p:cNvSpPr>
            <p:nvPr/>
          </p:nvSpPr>
          <p:spPr bwMode="auto">
            <a:xfrm>
              <a:off x="6703070" y="2348880"/>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buClr>
                  <a:srgbClr val="000000"/>
                </a:buClr>
                <a:buSzPct val="75000"/>
                <a:buFont typeface="Monotype Sorts" pitchFamily="2" charset="2"/>
                <a:buNone/>
              </a:pPr>
              <a:r>
                <a:rPr lang="da-DK" sz="975" i="1">
                  <a:solidFill>
                    <a:prstClr val="black"/>
                  </a:solidFill>
                  <a:latin typeface="Verdana" pitchFamily="34" charset="0"/>
                </a:rPr>
                <a:t>Hierarkisk</a:t>
              </a:r>
            </a:p>
          </p:txBody>
        </p:sp>
        <p:sp>
          <p:nvSpPr>
            <p:cNvPr id="63" name="Text Box 44"/>
            <p:cNvSpPr txBox="1">
              <a:spLocks noChangeArrowheads="1"/>
            </p:cNvSpPr>
            <p:nvPr/>
          </p:nvSpPr>
          <p:spPr bwMode="auto">
            <a:xfrm>
              <a:off x="6701482" y="5742955"/>
              <a:ext cx="1757362" cy="2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9056" tIns="34529" rIns="69056" bIns="345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buClr>
                  <a:srgbClr val="000000"/>
                </a:buClr>
                <a:buSzPct val="75000"/>
                <a:buFont typeface="Monotype Sorts" pitchFamily="2" charset="2"/>
                <a:buNone/>
              </a:pPr>
              <a:r>
                <a:rPr lang="da-DK" sz="975" i="1" dirty="0">
                  <a:solidFill>
                    <a:prstClr val="black"/>
                  </a:solidFill>
                  <a:latin typeface="Verdana" pitchFamily="34" charset="0"/>
                </a:rPr>
                <a:t>Integrerende</a:t>
              </a:r>
            </a:p>
          </p:txBody>
        </p:sp>
      </p:grpSp>
      <p:sp>
        <p:nvSpPr>
          <p:cNvPr id="25" name="Oval 22"/>
          <p:cNvSpPr>
            <a:spLocks noChangeArrowheads="1"/>
          </p:cNvSpPr>
          <p:nvPr/>
        </p:nvSpPr>
        <p:spPr bwMode="auto">
          <a:xfrm flipH="1">
            <a:off x="7048605" y="3921900"/>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LP</a:t>
            </a:r>
          </a:p>
        </p:txBody>
      </p:sp>
      <p:sp>
        <p:nvSpPr>
          <p:cNvPr id="26" name="Oval 22"/>
          <p:cNvSpPr>
            <a:spLocks noChangeArrowheads="1"/>
          </p:cNvSpPr>
          <p:nvPr/>
        </p:nvSpPr>
        <p:spPr bwMode="auto">
          <a:xfrm flipH="1">
            <a:off x="4896036" y="3870459"/>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SJ</a:t>
            </a:r>
          </a:p>
        </p:txBody>
      </p:sp>
      <p:sp>
        <p:nvSpPr>
          <p:cNvPr id="27" name="Oval 22"/>
          <p:cNvSpPr>
            <a:spLocks noChangeArrowheads="1"/>
          </p:cNvSpPr>
          <p:nvPr/>
        </p:nvSpPr>
        <p:spPr bwMode="auto">
          <a:xfrm flipH="1">
            <a:off x="5158395" y="3654435"/>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AL</a:t>
            </a:r>
          </a:p>
        </p:txBody>
      </p:sp>
      <p:sp>
        <p:nvSpPr>
          <p:cNvPr id="28" name="Oval 22"/>
          <p:cNvSpPr>
            <a:spLocks noChangeArrowheads="1"/>
          </p:cNvSpPr>
          <p:nvPr/>
        </p:nvSpPr>
        <p:spPr bwMode="auto">
          <a:xfrm flipH="1">
            <a:off x="6678234" y="2466303"/>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JC</a:t>
            </a:r>
          </a:p>
        </p:txBody>
      </p:sp>
      <p:sp>
        <p:nvSpPr>
          <p:cNvPr id="29" name="Oval 22"/>
          <p:cNvSpPr>
            <a:spLocks noChangeArrowheads="1"/>
          </p:cNvSpPr>
          <p:nvPr/>
        </p:nvSpPr>
        <p:spPr bwMode="auto">
          <a:xfrm flipH="1">
            <a:off x="4942371" y="2196273"/>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JI</a:t>
            </a:r>
          </a:p>
        </p:txBody>
      </p:sp>
      <p:sp>
        <p:nvSpPr>
          <p:cNvPr id="30" name="Oval 22"/>
          <p:cNvSpPr>
            <a:spLocks noChangeArrowheads="1"/>
          </p:cNvSpPr>
          <p:nvPr/>
        </p:nvSpPr>
        <p:spPr bwMode="auto">
          <a:xfrm flipH="1">
            <a:off x="6894258" y="2247714"/>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JM</a:t>
            </a:r>
          </a:p>
        </p:txBody>
      </p:sp>
      <p:sp>
        <p:nvSpPr>
          <p:cNvPr id="31" name="Oval 22"/>
          <p:cNvSpPr>
            <a:spLocks noChangeArrowheads="1"/>
          </p:cNvSpPr>
          <p:nvPr/>
        </p:nvSpPr>
        <p:spPr bwMode="auto">
          <a:xfrm flipH="1">
            <a:off x="6936134" y="2596676"/>
            <a:ext cx="331707" cy="321471"/>
          </a:xfrm>
          <a:prstGeom prst="ellipse">
            <a:avLst/>
          </a:prstGeom>
          <a:solidFill>
            <a:srgbClr val="0066FF"/>
          </a:solidFill>
          <a:ln w="9525">
            <a:noFill/>
            <a:round/>
            <a:headEnd/>
            <a:tailEnd/>
          </a:ln>
        </p:spPr>
        <p:txBody>
          <a:bodyPr wrap="none" lIns="40500" tIns="27000" anchor="ctr"/>
          <a:lstStyle/>
          <a:p>
            <a:r>
              <a:rPr lang="en-GB" sz="1050" b="1" dirty="0">
                <a:solidFill>
                  <a:srgbClr val="080B0E"/>
                </a:solidFill>
              </a:rPr>
              <a:t>SR</a:t>
            </a:r>
          </a:p>
        </p:txBody>
      </p:sp>
      <p:sp>
        <p:nvSpPr>
          <p:cNvPr id="33" name="Oval 22"/>
          <p:cNvSpPr>
            <a:spLocks noChangeArrowheads="1"/>
          </p:cNvSpPr>
          <p:nvPr/>
        </p:nvSpPr>
        <p:spPr bwMode="auto">
          <a:xfrm>
            <a:off x="1709682" y="3921900"/>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SR</a:t>
            </a:r>
          </a:p>
        </p:txBody>
      </p:sp>
      <p:sp>
        <p:nvSpPr>
          <p:cNvPr id="34" name="Oval 22"/>
          <p:cNvSpPr>
            <a:spLocks noChangeArrowheads="1"/>
          </p:cNvSpPr>
          <p:nvPr/>
        </p:nvSpPr>
        <p:spPr bwMode="auto">
          <a:xfrm>
            <a:off x="3847486" y="2355726"/>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JC</a:t>
            </a:r>
          </a:p>
        </p:txBody>
      </p:sp>
      <p:sp>
        <p:nvSpPr>
          <p:cNvPr id="36" name="Oval 22"/>
          <p:cNvSpPr>
            <a:spLocks noChangeArrowheads="1"/>
          </p:cNvSpPr>
          <p:nvPr/>
        </p:nvSpPr>
        <p:spPr bwMode="auto">
          <a:xfrm>
            <a:off x="3685468" y="3705876"/>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LP</a:t>
            </a:r>
          </a:p>
        </p:txBody>
      </p:sp>
      <p:sp>
        <p:nvSpPr>
          <p:cNvPr id="37" name="Oval 22"/>
          <p:cNvSpPr>
            <a:spLocks noChangeArrowheads="1"/>
          </p:cNvSpPr>
          <p:nvPr/>
        </p:nvSpPr>
        <p:spPr bwMode="auto">
          <a:xfrm>
            <a:off x="1763688" y="2085696"/>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SJ</a:t>
            </a:r>
          </a:p>
        </p:txBody>
      </p:sp>
      <p:sp>
        <p:nvSpPr>
          <p:cNvPr id="38" name="Oval 22"/>
          <p:cNvSpPr>
            <a:spLocks noChangeArrowheads="1"/>
          </p:cNvSpPr>
          <p:nvPr/>
        </p:nvSpPr>
        <p:spPr bwMode="auto">
          <a:xfrm>
            <a:off x="1903270" y="2351136"/>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AL</a:t>
            </a:r>
          </a:p>
        </p:txBody>
      </p:sp>
      <p:sp>
        <p:nvSpPr>
          <p:cNvPr id="39" name="Oval 22"/>
          <p:cNvSpPr>
            <a:spLocks noChangeArrowheads="1"/>
          </p:cNvSpPr>
          <p:nvPr/>
        </p:nvSpPr>
        <p:spPr bwMode="auto">
          <a:xfrm>
            <a:off x="2011282" y="3863304"/>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JI</a:t>
            </a:r>
          </a:p>
        </p:txBody>
      </p:sp>
      <p:sp>
        <p:nvSpPr>
          <p:cNvPr id="40" name="Oval 22"/>
          <p:cNvSpPr>
            <a:spLocks noChangeArrowheads="1"/>
          </p:cNvSpPr>
          <p:nvPr/>
        </p:nvSpPr>
        <p:spPr bwMode="auto">
          <a:xfrm>
            <a:off x="3955498" y="2085696"/>
            <a:ext cx="346472" cy="328626"/>
          </a:xfrm>
          <a:prstGeom prst="ellipse">
            <a:avLst/>
          </a:prstGeom>
          <a:solidFill>
            <a:srgbClr val="FF0000"/>
          </a:solidFill>
          <a:ln w="9525">
            <a:noFill/>
            <a:round/>
            <a:headEnd/>
            <a:tailEnd/>
          </a:ln>
        </p:spPr>
        <p:txBody>
          <a:bodyPr wrap="none" lIns="40500" tIns="27000" anchor="ctr"/>
          <a:lstStyle/>
          <a:p>
            <a:r>
              <a:rPr lang="en-GB" sz="1050" b="1" dirty="0">
                <a:solidFill>
                  <a:srgbClr val="080B0E"/>
                </a:solidFill>
              </a:rPr>
              <a:t>JM</a:t>
            </a:r>
          </a:p>
        </p:txBody>
      </p:sp>
      <p:sp>
        <p:nvSpPr>
          <p:cNvPr id="41" name="Oval 26"/>
          <p:cNvSpPr>
            <a:spLocks noChangeArrowheads="1"/>
          </p:cNvSpPr>
          <p:nvPr/>
        </p:nvSpPr>
        <p:spPr bwMode="auto">
          <a:xfrm>
            <a:off x="3215209" y="2296227"/>
            <a:ext cx="346472" cy="328626"/>
          </a:xfrm>
          <a:prstGeom prst="ellipse">
            <a:avLst/>
          </a:prstGeom>
          <a:solidFill>
            <a:srgbClr val="FF0000"/>
          </a:solidFill>
          <a:ln w="9525">
            <a:noFill/>
            <a:round/>
            <a:headEnd/>
            <a:tailEnd/>
          </a:ln>
        </p:spPr>
        <p:txBody>
          <a:bodyPr wrap="none" lIns="40500" tIns="27000" anchor="ctr"/>
          <a:lstStyle/>
          <a:p>
            <a:r>
              <a:rPr lang="en-GB" sz="1050" b="1" dirty="0" err="1">
                <a:solidFill>
                  <a:schemeClr val="bg1"/>
                </a:solidFill>
              </a:rPr>
              <a:t>sj</a:t>
            </a:r>
            <a:endParaRPr lang="en-GB" sz="1050" b="1" dirty="0">
              <a:solidFill>
                <a:schemeClr val="bg1"/>
              </a:solidFill>
            </a:endParaRPr>
          </a:p>
        </p:txBody>
      </p:sp>
      <p:sp>
        <p:nvSpPr>
          <p:cNvPr id="42" name="Oval 26"/>
          <p:cNvSpPr>
            <a:spLocks noChangeArrowheads="1"/>
          </p:cNvSpPr>
          <p:nvPr/>
        </p:nvSpPr>
        <p:spPr bwMode="auto">
          <a:xfrm>
            <a:off x="3963390" y="3835732"/>
            <a:ext cx="346472" cy="328626"/>
          </a:xfrm>
          <a:prstGeom prst="ellipse">
            <a:avLst/>
          </a:prstGeom>
          <a:solidFill>
            <a:srgbClr val="FF0000"/>
          </a:solidFill>
          <a:ln w="9525">
            <a:noFill/>
            <a:round/>
            <a:headEnd/>
            <a:tailEnd/>
          </a:ln>
        </p:spPr>
        <p:txBody>
          <a:bodyPr wrap="none" lIns="40500" tIns="27000" anchor="ctr"/>
          <a:lstStyle/>
          <a:p>
            <a:r>
              <a:rPr lang="en-GB" sz="1050" b="1" dirty="0" err="1">
                <a:solidFill>
                  <a:schemeClr val="bg1"/>
                </a:solidFill>
              </a:rPr>
              <a:t>jm</a:t>
            </a:r>
            <a:endParaRPr lang="en-GB" sz="1050" b="1" dirty="0">
              <a:solidFill>
                <a:schemeClr val="bg1"/>
              </a:solidFill>
            </a:endParaRPr>
          </a:p>
        </p:txBody>
      </p:sp>
      <p:sp>
        <p:nvSpPr>
          <p:cNvPr id="43" name="Oval 26"/>
          <p:cNvSpPr>
            <a:spLocks noChangeArrowheads="1"/>
          </p:cNvSpPr>
          <p:nvPr/>
        </p:nvSpPr>
        <p:spPr bwMode="auto">
          <a:xfrm>
            <a:off x="3490077" y="2326003"/>
            <a:ext cx="346472" cy="328626"/>
          </a:xfrm>
          <a:prstGeom prst="ellipse">
            <a:avLst/>
          </a:prstGeom>
          <a:solidFill>
            <a:srgbClr val="FF0000"/>
          </a:solidFill>
          <a:ln w="9525">
            <a:noFill/>
            <a:round/>
            <a:headEnd/>
            <a:tailEnd/>
          </a:ln>
        </p:spPr>
        <p:txBody>
          <a:bodyPr wrap="none" lIns="40500" tIns="27000" anchor="ctr"/>
          <a:lstStyle/>
          <a:p>
            <a:r>
              <a:rPr lang="en-GB" sz="1050" b="1" dirty="0" err="1">
                <a:solidFill>
                  <a:schemeClr val="bg1"/>
                </a:solidFill>
              </a:rPr>
              <a:t>lp</a:t>
            </a:r>
            <a:endParaRPr lang="en-GB" sz="1050" b="1" dirty="0">
              <a:solidFill>
                <a:schemeClr val="bg1"/>
              </a:solidFill>
            </a:endParaRPr>
          </a:p>
        </p:txBody>
      </p:sp>
      <p:sp>
        <p:nvSpPr>
          <p:cNvPr id="44" name="Oval 26"/>
          <p:cNvSpPr>
            <a:spLocks noChangeArrowheads="1"/>
          </p:cNvSpPr>
          <p:nvPr/>
        </p:nvSpPr>
        <p:spPr bwMode="auto">
          <a:xfrm>
            <a:off x="3819581" y="3490122"/>
            <a:ext cx="346472" cy="328626"/>
          </a:xfrm>
          <a:prstGeom prst="ellipse">
            <a:avLst/>
          </a:prstGeom>
          <a:solidFill>
            <a:srgbClr val="FF0000"/>
          </a:solidFill>
          <a:ln w="9525">
            <a:noFill/>
            <a:round/>
            <a:headEnd/>
            <a:tailEnd/>
          </a:ln>
        </p:spPr>
        <p:txBody>
          <a:bodyPr wrap="none" lIns="40500" tIns="27000" anchor="ctr"/>
          <a:lstStyle/>
          <a:p>
            <a:r>
              <a:rPr lang="en-GB" sz="1050" b="1" dirty="0" err="1">
                <a:solidFill>
                  <a:schemeClr val="bg1"/>
                </a:solidFill>
              </a:rPr>
              <a:t>jc</a:t>
            </a:r>
            <a:endParaRPr lang="en-GB" sz="1050" b="1" dirty="0">
              <a:solidFill>
                <a:schemeClr val="bg1"/>
              </a:solidFill>
            </a:endParaRPr>
          </a:p>
        </p:txBody>
      </p:sp>
      <p:sp>
        <p:nvSpPr>
          <p:cNvPr id="45" name="Oval 26"/>
          <p:cNvSpPr>
            <a:spLocks noChangeArrowheads="1"/>
          </p:cNvSpPr>
          <p:nvPr/>
        </p:nvSpPr>
        <p:spPr bwMode="auto">
          <a:xfrm>
            <a:off x="3646345" y="2605799"/>
            <a:ext cx="346472" cy="328626"/>
          </a:xfrm>
          <a:prstGeom prst="ellipse">
            <a:avLst/>
          </a:prstGeom>
          <a:solidFill>
            <a:srgbClr val="FF0000"/>
          </a:solidFill>
          <a:ln w="9525">
            <a:noFill/>
            <a:round/>
            <a:headEnd/>
            <a:tailEnd/>
          </a:ln>
        </p:spPr>
        <p:txBody>
          <a:bodyPr wrap="none" lIns="40500" tIns="27000" anchor="ctr"/>
          <a:lstStyle/>
          <a:p>
            <a:r>
              <a:rPr lang="en-GB" sz="1050" b="1" dirty="0">
                <a:solidFill>
                  <a:schemeClr val="bg1"/>
                </a:solidFill>
              </a:rPr>
              <a:t>ji</a:t>
            </a:r>
          </a:p>
        </p:txBody>
      </p:sp>
      <p:sp>
        <p:nvSpPr>
          <p:cNvPr id="54" name="Oval 26"/>
          <p:cNvSpPr>
            <a:spLocks noChangeArrowheads="1"/>
          </p:cNvSpPr>
          <p:nvPr/>
        </p:nvSpPr>
        <p:spPr bwMode="auto">
          <a:xfrm>
            <a:off x="3390946" y="2065305"/>
            <a:ext cx="346472" cy="328626"/>
          </a:xfrm>
          <a:prstGeom prst="ellipse">
            <a:avLst/>
          </a:prstGeom>
          <a:solidFill>
            <a:srgbClr val="FF0000"/>
          </a:solidFill>
          <a:ln w="9525">
            <a:noFill/>
            <a:round/>
            <a:headEnd/>
            <a:tailEnd/>
          </a:ln>
        </p:spPr>
        <p:txBody>
          <a:bodyPr wrap="none" lIns="40500" tIns="27000" anchor="ctr"/>
          <a:lstStyle/>
          <a:p>
            <a:r>
              <a:rPr lang="en-GB" sz="1050" b="1" dirty="0">
                <a:solidFill>
                  <a:schemeClr val="bg1"/>
                </a:solidFill>
              </a:rPr>
              <a:t>al</a:t>
            </a:r>
          </a:p>
        </p:txBody>
      </p:sp>
      <p:sp>
        <p:nvSpPr>
          <p:cNvPr id="64" name="Oval 26"/>
          <p:cNvSpPr>
            <a:spLocks noChangeArrowheads="1"/>
          </p:cNvSpPr>
          <p:nvPr/>
        </p:nvSpPr>
        <p:spPr bwMode="auto">
          <a:xfrm>
            <a:off x="3561681" y="3897635"/>
            <a:ext cx="346472" cy="328626"/>
          </a:xfrm>
          <a:prstGeom prst="ellipse">
            <a:avLst/>
          </a:prstGeom>
          <a:solidFill>
            <a:srgbClr val="FF0000"/>
          </a:solidFill>
          <a:ln w="9525">
            <a:noFill/>
            <a:round/>
            <a:headEnd/>
            <a:tailEnd/>
          </a:ln>
        </p:spPr>
        <p:txBody>
          <a:bodyPr wrap="none" lIns="40500" tIns="27000" anchor="ctr"/>
          <a:lstStyle/>
          <a:p>
            <a:r>
              <a:rPr lang="en-GB" sz="1050" b="1" dirty="0" err="1">
                <a:solidFill>
                  <a:schemeClr val="bg1"/>
                </a:solidFill>
              </a:rPr>
              <a:t>sr</a:t>
            </a:r>
            <a:endParaRPr lang="en-GB" sz="1050" b="1" dirty="0">
              <a:solidFill>
                <a:schemeClr val="bg1"/>
              </a:solidFill>
            </a:endParaRPr>
          </a:p>
        </p:txBody>
      </p:sp>
      <p:sp>
        <p:nvSpPr>
          <p:cNvPr id="65" name="Oval 22"/>
          <p:cNvSpPr>
            <a:spLocks noChangeArrowheads="1"/>
          </p:cNvSpPr>
          <p:nvPr/>
        </p:nvSpPr>
        <p:spPr bwMode="auto">
          <a:xfrm flipH="1">
            <a:off x="6527036" y="3921900"/>
            <a:ext cx="331707" cy="321471"/>
          </a:xfrm>
          <a:prstGeom prst="ellipse">
            <a:avLst/>
          </a:prstGeom>
          <a:solidFill>
            <a:srgbClr val="0066FF"/>
          </a:solidFill>
          <a:ln w="9525">
            <a:noFill/>
            <a:round/>
            <a:headEnd/>
            <a:tailEnd/>
          </a:ln>
        </p:spPr>
        <p:txBody>
          <a:bodyPr wrap="none" lIns="40500" tIns="27000" anchor="ctr"/>
          <a:lstStyle/>
          <a:p>
            <a:r>
              <a:rPr lang="en-GB" sz="1050" b="1" dirty="0">
                <a:solidFill>
                  <a:schemeClr val="bg1"/>
                </a:solidFill>
              </a:rPr>
              <a:t>al</a:t>
            </a:r>
          </a:p>
        </p:txBody>
      </p:sp>
      <p:sp>
        <p:nvSpPr>
          <p:cNvPr id="66" name="Oval 22"/>
          <p:cNvSpPr>
            <a:spLocks noChangeArrowheads="1"/>
          </p:cNvSpPr>
          <p:nvPr/>
        </p:nvSpPr>
        <p:spPr bwMode="auto">
          <a:xfrm flipH="1">
            <a:off x="6936134" y="3669635"/>
            <a:ext cx="331707" cy="321471"/>
          </a:xfrm>
          <a:prstGeom prst="ellipse">
            <a:avLst/>
          </a:prstGeom>
          <a:solidFill>
            <a:srgbClr val="0066FF"/>
          </a:solidFill>
          <a:ln w="9525">
            <a:noFill/>
            <a:round/>
            <a:headEnd/>
            <a:tailEnd/>
          </a:ln>
        </p:spPr>
        <p:txBody>
          <a:bodyPr wrap="none" lIns="40500" tIns="27000" anchor="ctr"/>
          <a:lstStyle/>
          <a:p>
            <a:r>
              <a:rPr lang="en-GB" sz="1050" b="1" dirty="0" err="1">
                <a:solidFill>
                  <a:schemeClr val="bg1"/>
                </a:solidFill>
              </a:rPr>
              <a:t>sj</a:t>
            </a:r>
            <a:endParaRPr lang="en-GB" sz="1050" b="1" dirty="0">
              <a:solidFill>
                <a:schemeClr val="bg1"/>
              </a:solidFill>
            </a:endParaRPr>
          </a:p>
        </p:txBody>
      </p:sp>
      <p:sp>
        <p:nvSpPr>
          <p:cNvPr id="67" name="Oval 22"/>
          <p:cNvSpPr>
            <a:spLocks noChangeArrowheads="1"/>
          </p:cNvSpPr>
          <p:nvPr/>
        </p:nvSpPr>
        <p:spPr bwMode="auto">
          <a:xfrm flipH="1">
            <a:off x="7060112" y="3474297"/>
            <a:ext cx="331707" cy="321471"/>
          </a:xfrm>
          <a:prstGeom prst="ellipse">
            <a:avLst/>
          </a:prstGeom>
          <a:solidFill>
            <a:srgbClr val="0066FF"/>
          </a:solidFill>
          <a:ln w="9525">
            <a:noFill/>
            <a:round/>
            <a:headEnd/>
            <a:tailEnd/>
          </a:ln>
        </p:spPr>
        <p:txBody>
          <a:bodyPr wrap="none" lIns="40500" tIns="27000" anchor="ctr"/>
          <a:lstStyle/>
          <a:p>
            <a:r>
              <a:rPr lang="en-GB" sz="1050" b="1" dirty="0" err="1">
                <a:solidFill>
                  <a:schemeClr val="bg1"/>
                </a:solidFill>
              </a:rPr>
              <a:t>sr</a:t>
            </a:r>
            <a:endParaRPr lang="en-GB" sz="1050" b="1" dirty="0">
              <a:solidFill>
                <a:schemeClr val="bg1"/>
              </a:solidFill>
            </a:endParaRPr>
          </a:p>
        </p:txBody>
      </p:sp>
      <p:sp>
        <p:nvSpPr>
          <p:cNvPr id="68" name="Oval 22"/>
          <p:cNvSpPr>
            <a:spLocks noChangeArrowheads="1"/>
          </p:cNvSpPr>
          <p:nvPr/>
        </p:nvSpPr>
        <p:spPr bwMode="auto">
          <a:xfrm flipH="1">
            <a:off x="4694717" y="3548718"/>
            <a:ext cx="331707" cy="321471"/>
          </a:xfrm>
          <a:prstGeom prst="ellipse">
            <a:avLst/>
          </a:prstGeom>
          <a:solidFill>
            <a:srgbClr val="0066FF"/>
          </a:solidFill>
          <a:ln w="9525">
            <a:noFill/>
            <a:round/>
            <a:headEnd/>
            <a:tailEnd/>
          </a:ln>
        </p:spPr>
        <p:txBody>
          <a:bodyPr wrap="none" lIns="40500" tIns="27000" anchor="ctr"/>
          <a:lstStyle/>
          <a:p>
            <a:r>
              <a:rPr lang="en-GB" sz="1050" b="1" dirty="0" err="1">
                <a:solidFill>
                  <a:schemeClr val="bg1"/>
                </a:solidFill>
              </a:rPr>
              <a:t>jc</a:t>
            </a:r>
            <a:endParaRPr lang="en-GB" sz="1050" b="1" dirty="0">
              <a:solidFill>
                <a:schemeClr val="bg1"/>
              </a:solidFill>
            </a:endParaRPr>
          </a:p>
        </p:txBody>
      </p:sp>
      <p:sp>
        <p:nvSpPr>
          <p:cNvPr id="69" name="Oval 22"/>
          <p:cNvSpPr>
            <a:spLocks noChangeArrowheads="1"/>
          </p:cNvSpPr>
          <p:nvPr/>
        </p:nvSpPr>
        <p:spPr bwMode="auto">
          <a:xfrm flipH="1">
            <a:off x="5304082" y="3921900"/>
            <a:ext cx="331707" cy="321471"/>
          </a:xfrm>
          <a:prstGeom prst="ellipse">
            <a:avLst/>
          </a:prstGeom>
          <a:solidFill>
            <a:srgbClr val="0066FF"/>
          </a:solidFill>
          <a:ln w="9525">
            <a:noFill/>
            <a:round/>
            <a:headEnd/>
            <a:tailEnd/>
          </a:ln>
        </p:spPr>
        <p:txBody>
          <a:bodyPr wrap="none" lIns="40500" tIns="27000" anchor="ctr"/>
          <a:lstStyle/>
          <a:p>
            <a:r>
              <a:rPr lang="en-GB" sz="1050" b="1" dirty="0" err="1">
                <a:solidFill>
                  <a:schemeClr val="bg1"/>
                </a:solidFill>
              </a:rPr>
              <a:t>lp</a:t>
            </a:r>
            <a:endParaRPr lang="en-GB" sz="1050" b="1" dirty="0">
              <a:solidFill>
                <a:schemeClr val="bg1"/>
              </a:solidFill>
            </a:endParaRPr>
          </a:p>
        </p:txBody>
      </p:sp>
      <p:sp>
        <p:nvSpPr>
          <p:cNvPr id="70" name="Oval 22"/>
          <p:cNvSpPr>
            <a:spLocks noChangeArrowheads="1"/>
          </p:cNvSpPr>
          <p:nvPr/>
        </p:nvSpPr>
        <p:spPr bwMode="auto">
          <a:xfrm flipH="1">
            <a:off x="4913793" y="3527338"/>
            <a:ext cx="331707" cy="321471"/>
          </a:xfrm>
          <a:prstGeom prst="ellipse">
            <a:avLst/>
          </a:prstGeom>
          <a:solidFill>
            <a:srgbClr val="0066FF"/>
          </a:solidFill>
          <a:ln w="9525">
            <a:noFill/>
            <a:round/>
            <a:headEnd/>
            <a:tailEnd/>
          </a:ln>
        </p:spPr>
        <p:txBody>
          <a:bodyPr wrap="none" lIns="40500" tIns="27000" anchor="ctr"/>
          <a:lstStyle/>
          <a:p>
            <a:r>
              <a:rPr lang="en-GB" sz="1050" b="1" dirty="0" err="1">
                <a:solidFill>
                  <a:schemeClr val="bg1"/>
                </a:solidFill>
              </a:rPr>
              <a:t>jm</a:t>
            </a:r>
            <a:endParaRPr lang="en-GB" sz="1050" b="1" dirty="0">
              <a:solidFill>
                <a:schemeClr val="bg1"/>
              </a:solidFill>
            </a:endParaRPr>
          </a:p>
        </p:txBody>
      </p:sp>
      <p:sp>
        <p:nvSpPr>
          <p:cNvPr id="71" name="Oval 22"/>
          <p:cNvSpPr>
            <a:spLocks noChangeArrowheads="1"/>
          </p:cNvSpPr>
          <p:nvPr/>
        </p:nvSpPr>
        <p:spPr bwMode="auto">
          <a:xfrm flipH="1">
            <a:off x="6629701" y="3674996"/>
            <a:ext cx="331707" cy="321471"/>
          </a:xfrm>
          <a:prstGeom prst="ellipse">
            <a:avLst/>
          </a:prstGeom>
          <a:solidFill>
            <a:srgbClr val="0066FF"/>
          </a:solidFill>
          <a:ln w="9525">
            <a:noFill/>
            <a:round/>
            <a:headEnd/>
            <a:tailEnd/>
          </a:ln>
        </p:spPr>
        <p:txBody>
          <a:bodyPr wrap="none" lIns="40500" tIns="27000" anchor="ctr"/>
          <a:lstStyle/>
          <a:p>
            <a:r>
              <a:rPr lang="en-GB" sz="1050" b="1" dirty="0">
                <a:solidFill>
                  <a:schemeClr val="bg1"/>
                </a:solidFill>
              </a:rPr>
              <a:t>ji</a:t>
            </a:r>
          </a:p>
        </p:txBody>
      </p:sp>
      <p:sp>
        <p:nvSpPr>
          <p:cNvPr id="72" name="Oval 18"/>
          <p:cNvSpPr>
            <a:spLocks noChangeArrowheads="1"/>
          </p:cNvSpPr>
          <p:nvPr/>
        </p:nvSpPr>
        <p:spPr bwMode="auto">
          <a:xfrm>
            <a:off x="2819847" y="4640387"/>
            <a:ext cx="432197" cy="432197"/>
          </a:xfrm>
          <a:prstGeom prst="ellipse">
            <a:avLst/>
          </a:prstGeom>
          <a:solidFill>
            <a:schemeClr val="bg1"/>
          </a:solidFill>
          <a:ln w="28575">
            <a:solidFill>
              <a:srgbClr val="C80000"/>
            </a:solidFill>
            <a:round/>
            <a:headEnd/>
            <a:tailEnd/>
          </a:ln>
        </p:spPr>
        <p:txBody>
          <a:bodyPr wrap="none" lIns="69056" tIns="34529" rIns="69056" bIns="34529" anchor="ctr"/>
          <a:lstStyle>
            <a:lvl1pPr eaLnBrk="0" hangingPunct="0">
              <a:defRPr sz="1600" u="sng">
                <a:solidFill>
                  <a:schemeClr val="tx1"/>
                </a:solidFill>
                <a:latin typeface="Verdana" panose="020B0604030504040204" pitchFamily="34" charset="0"/>
                <a:cs typeface="Arial" panose="020B0604020202020204" pitchFamily="34" charset="0"/>
              </a:defRPr>
            </a:lvl1pPr>
            <a:lvl2pPr marL="742950" indent="-285750" eaLnBrk="0" hangingPunct="0">
              <a:defRPr sz="1600" u="sng">
                <a:solidFill>
                  <a:schemeClr val="tx1"/>
                </a:solidFill>
                <a:latin typeface="Verdana" panose="020B0604030504040204" pitchFamily="34" charset="0"/>
                <a:cs typeface="Arial" panose="020B0604020202020204" pitchFamily="34" charset="0"/>
              </a:defRPr>
            </a:lvl2pPr>
            <a:lvl3pPr marL="1143000" indent="-228600" eaLnBrk="0" hangingPunct="0">
              <a:defRPr sz="1600" u="sng">
                <a:solidFill>
                  <a:schemeClr val="tx1"/>
                </a:solidFill>
                <a:latin typeface="Verdana" panose="020B0604030504040204" pitchFamily="34" charset="0"/>
                <a:cs typeface="Arial" panose="020B0604020202020204" pitchFamily="34" charset="0"/>
              </a:defRPr>
            </a:lvl3pPr>
            <a:lvl4pPr marL="1600200" indent="-228600" eaLnBrk="0" hangingPunct="0">
              <a:defRPr sz="1600" u="sng">
                <a:solidFill>
                  <a:schemeClr val="tx1"/>
                </a:solidFill>
                <a:latin typeface="Verdana" panose="020B0604030504040204" pitchFamily="34" charset="0"/>
                <a:cs typeface="Arial" panose="020B0604020202020204" pitchFamily="34" charset="0"/>
              </a:defRPr>
            </a:lvl4pPr>
            <a:lvl5pPr marL="2057400" indent="-228600" eaLnBrk="0" hangingPunct="0">
              <a:defRPr sz="1600" u="sng">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9pPr>
          </a:lstStyle>
          <a:p>
            <a:pPr algn="ctr" eaLnBrk="1" hangingPunct="1">
              <a:buClr>
                <a:schemeClr val="tx2"/>
              </a:buClr>
              <a:buSzPct val="75000"/>
              <a:buFont typeface="Monotype Sorts" pitchFamily="2" charset="2"/>
              <a:buNone/>
            </a:pPr>
            <a:endParaRPr lang="en-US" altLang="da-DK" sz="975" dirty="0">
              <a:solidFill>
                <a:srgbClr val="C80000"/>
              </a:solidFill>
            </a:endParaRPr>
          </a:p>
        </p:txBody>
      </p:sp>
      <p:sp>
        <p:nvSpPr>
          <p:cNvPr id="73" name="Oval 22"/>
          <p:cNvSpPr>
            <a:spLocks noChangeArrowheads="1"/>
          </p:cNvSpPr>
          <p:nvPr/>
        </p:nvSpPr>
        <p:spPr bwMode="auto">
          <a:xfrm>
            <a:off x="5909815" y="4623979"/>
            <a:ext cx="432197" cy="432197"/>
          </a:xfrm>
          <a:prstGeom prst="ellipse">
            <a:avLst/>
          </a:prstGeom>
          <a:solidFill>
            <a:schemeClr val="bg1"/>
          </a:solidFill>
          <a:ln w="28575">
            <a:solidFill>
              <a:srgbClr val="004B96"/>
            </a:solidFill>
            <a:round/>
            <a:headEnd/>
            <a:tailEnd/>
          </a:ln>
        </p:spPr>
        <p:txBody>
          <a:bodyPr wrap="none" lIns="69056" tIns="34529" rIns="69056" bIns="34529" anchor="ctr"/>
          <a:lstStyle>
            <a:lvl1pPr eaLnBrk="0" hangingPunct="0">
              <a:defRPr sz="1600" u="sng">
                <a:solidFill>
                  <a:schemeClr val="tx1"/>
                </a:solidFill>
                <a:latin typeface="Verdana" panose="020B0604030504040204" pitchFamily="34" charset="0"/>
                <a:cs typeface="Arial" panose="020B0604020202020204" pitchFamily="34" charset="0"/>
              </a:defRPr>
            </a:lvl1pPr>
            <a:lvl2pPr marL="742950" indent="-285750" eaLnBrk="0" hangingPunct="0">
              <a:defRPr sz="1600" u="sng">
                <a:solidFill>
                  <a:schemeClr val="tx1"/>
                </a:solidFill>
                <a:latin typeface="Verdana" panose="020B0604030504040204" pitchFamily="34" charset="0"/>
                <a:cs typeface="Arial" panose="020B0604020202020204" pitchFamily="34" charset="0"/>
              </a:defRPr>
            </a:lvl2pPr>
            <a:lvl3pPr marL="1143000" indent="-228600" eaLnBrk="0" hangingPunct="0">
              <a:defRPr sz="1600" u="sng">
                <a:solidFill>
                  <a:schemeClr val="tx1"/>
                </a:solidFill>
                <a:latin typeface="Verdana" panose="020B0604030504040204" pitchFamily="34" charset="0"/>
                <a:cs typeface="Arial" panose="020B0604020202020204" pitchFamily="34" charset="0"/>
              </a:defRPr>
            </a:lvl3pPr>
            <a:lvl4pPr marL="1600200" indent="-228600" eaLnBrk="0" hangingPunct="0">
              <a:defRPr sz="1600" u="sng">
                <a:solidFill>
                  <a:schemeClr val="tx1"/>
                </a:solidFill>
                <a:latin typeface="Verdana" panose="020B0604030504040204" pitchFamily="34" charset="0"/>
                <a:cs typeface="Arial" panose="020B0604020202020204" pitchFamily="34" charset="0"/>
              </a:defRPr>
            </a:lvl4pPr>
            <a:lvl5pPr marL="2057400" indent="-228600" eaLnBrk="0" hangingPunct="0">
              <a:defRPr sz="1600" u="sng">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defRPr sz="1600" u="sng">
                <a:solidFill>
                  <a:schemeClr val="tx1"/>
                </a:solidFill>
                <a:latin typeface="Verdana" panose="020B0604030504040204" pitchFamily="34" charset="0"/>
                <a:cs typeface="Arial" panose="020B0604020202020204" pitchFamily="34" charset="0"/>
              </a:defRPr>
            </a:lvl9pPr>
          </a:lstStyle>
          <a:p>
            <a:pPr algn="ctr" eaLnBrk="1" hangingPunct="1">
              <a:buClr>
                <a:schemeClr val="tx2"/>
              </a:buClr>
              <a:buSzPct val="75000"/>
              <a:buFont typeface="Monotype Sorts" pitchFamily="2" charset="2"/>
              <a:buNone/>
            </a:pPr>
            <a:endParaRPr lang="en-US" altLang="da-DK" sz="975" dirty="0">
              <a:solidFill>
                <a:srgbClr val="004B96"/>
              </a:solidFill>
            </a:endParaRPr>
          </a:p>
        </p:txBody>
      </p:sp>
    </p:spTree>
    <p:extLst>
      <p:ext uri="{BB962C8B-B14F-4D97-AF65-F5344CB8AC3E}">
        <p14:creationId xmlns:p14="http://schemas.microsoft.com/office/powerpoint/2010/main" val="4531981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06138-D75C-45CB-A20A-387DA9B7DA0C}"/>
              </a:ext>
            </a:extLst>
          </p:cNvPr>
          <p:cNvSpPr>
            <a:spLocks noGrp="1"/>
          </p:cNvSpPr>
          <p:nvPr>
            <p:ph type="title"/>
          </p:nvPr>
        </p:nvSpPr>
        <p:spPr>
          <a:xfrm>
            <a:off x="770400" y="2256790"/>
            <a:ext cx="7599600" cy="675000"/>
          </a:xfrm>
        </p:spPr>
        <p:txBody>
          <a:bodyPr/>
          <a:lstStyle/>
          <a:p>
            <a:r>
              <a:rPr lang="da-DK" dirty="0"/>
              <a:t>Hvad er en god beslutning for jer?</a:t>
            </a:r>
          </a:p>
        </p:txBody>
      </p:sp>
      <p:sp>
        <p:nvSpPr>
          <p:cNvPr id="3" name="Pladsholder til indhold 2">
            <a:extLst>
              <a:ext uri="{FF2B5EF4-FFF2-40B4-BE49-F238E27FC236}">
                <a16:creationId xmlns:a16="http://schemas.microsoft.com/office/drawing/2014/main" id="{115C021B-4235-4A6D-A307-3AFE27B8F9CD}"/>
              </a:ext>
            </a:extLst>
          </p:cNvPr>
          <p:cNvSpPr>
            <a:spLocks noGrp="1"/>
          </p:cNvSpPr>
          <p:nvPr>
            <p:ph idx="1"/>
          </p:nvPr>
        </p:nvSpPr>
        <p:spPr/>
        <p:txBody>
          <a:bodyPr/>
          <a:lstStyle/>
          <a:p>
            <a:endParaRPr lang="da-DK" dirty="0"/>
          </a:p>
        </p:txBody>
      </p:sp>
      <p:sp>
        <p:nvSpPr>
          <p:cNvPr id="4" name="Pladsholder til slidenummer 3">
            <a:extLst>
              <a:ext uri="{FF2B5EF4-FFF2-40B4-BE49-F238E27FC236}">
                <a16:creationId xmlns:a16="http://schemas.microsoft.com/office/drawing/2014/main" id="{C634EACF-CFF8-4FC6-83FC-6F59E2263720}"/>
              </a:ext>
            </a:extLst>
          </p:cNvPr>
          <p:cNvSpPr>
            <a:spLocks noGrp="1"/>
          </p:cNvSpPr>
          <p:nvPr>
            <p:ph type="sldNum" sz="quarter" idx="12"/>
          </p:nvPr>
        </p:nvSpPr>
        <p:spPr/>
        <p:txBody>
          <a:bodyPr/>
          <a:lstStyle/>
          <a:p>
            <a:fld id="{BFF3CFDD-2D56-4519-B779-BFFEF2995BE6}" type="slidenum">
              <a:rPr lang="da-DK" smtClean="0"/>
              <a:pPr/>
              <a:t>4</a:t>
            </a:fld>
            <a:endParaRPr lang="da-DK"/>
          </a:p>
        </p:txBody>
      </p:sp>
      <p:sp>
        <p:nvSpPr>
          <p:cNvPr id="5" name="Pladsholder til indhold 4">
            <a:extLst>
              <a:ext uri="{FF2B5EF4-FFF2-40B4-BE49-F238E27FC236}">
                <a16:creationId xmlns:a16="http://schemas.microsoft.com/office/drawing/2014/main" id="{5994D4FD-0F48-455E-BFA7-7E9E88E55A37}"/>
              </a:ext>
            </a:extLst>
          </p:cNvPr>
          <p:cNvSpPr>
            <a:spLocks noGrp="1"/>
          </p:cNvSpPr>
          <p:nvPr>
            <p:ph sz="quarter" idx="13"/>
          </p:nvPr>
        </p:nvSpPr>
        <p:spPr/>
        <p:txBody>
          <a:bodyPr/>
          <a:lstStyle/>
          <a:p>
            <a:endParaRPr lang="da-DK"/>
          </a:p>
        </p:txBody>
      </p:sp>
    </p:spTree>
    <p:extLst>
      <p:ext uri="{BB962C8B-B14F-4D97-AF65-F5344CB8AC3E}">
        <p14:creationId xmlns:p14="http://schemas.microsoft.com/office/powerpoint/2010/main" val="2148706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a:p>
          <a:p>
            <a:r>
              <a:rPr lang="da-DK" dirty="0"/>
              <a:t>Hvad genkender I?</a:t>
            </a:r>
          </a:p>
          <a:p>
            <a:endParaRPr lang="da-DK" dirty="0"/>
          </a:p>
          <a:p>
            <a:r>
              <a:rPr lang="da-DK" dirty="0"/>
              <a:t>Hvad betyder sammensætningen for samspillet i teamet?</a:t>
            </a:r>
          </a:p>
          <a:p>
            <a:endParaRPr lang="da-DK" dirty="0"/>
          </a:p>
          <a:p>
            <a:endParaRPr lang="da-DK" dirty="0"/>
          </a:p>
        </p:txBody>
      </p:sp>
      <p:pic>
        <p:nvPicPr>
          <p:cNvPr id="4" name="Picture 2" descr="Billedresultat for group dec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862" y="2891487"/>
            <a:ext cx="2306042" cy="172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45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sv-SE" dirty="0"/>
              <a:t>Projektkompasset med </a:t>
            </a:r>
            <a:r>
              <a:rPr lang="sv-SE" dirty="0" err="1"/>
              <a:t>beslutningsstile</a:t>
            </a:r>
            <a:r>
              <a:rPr lang="sv-SE" dirty="0"/>
              <a:t> </a:t>
            </a:r>
          </a:p>
        </p:txBody>
      </p:sp>
      <p:sp>
        <p:nvSpPr>
          <p:cNvPr id="224259" name="AutoShape 3"/>
          <p:cNvSpPr>
            <a:spLocks noChangeArrowheads="1"/>
          </p:cNvSpPr>
          <p:nvPr/>
        </p:nvSpPr>
        <p:spPr bwMode="auto">
          <a:xfrm>
            <a:off x="2999185" y="1738313"/>
            <a:ext cx="2686050" cy="268605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sz="1350"/>
          </a:p>
        </p:txBody>
      </p:sp>
      <p:sp>
        <p:nvSpPr>
          <p:cNvPr id="224260" name="Text Box 4"/>
          <p:cNvSpPr txBox="1">
            <a:spLocks noChangeArrowheads="1"/>
          </p:cNvSpPr>
          <p:nvPr/>
        </p:nvSpPr>
        <p:spPr bwMode="auto">
          <a:xfrm>
            <a:off x="3857737" y="1516857"/>
            <a:ext cx="970138"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spcBef>
                <a:spcPct val="0"/>
              </a:spcBef>
              <a:buFontTx/>
              <a:buNone/>
            </a:pPr>
            <a:r>
              <a:rPr lang="sv-SE" sz="1125">
                <a:latin typeface="Verdana" pitchFamily="34" charset="0"/>
              </a:rPr>
              <a:t>Effektivitet</a:t>
            </a:r>
          </a:p>
        </p:txBody>
      </p:sp>
      <p:sp>
        <p:nvSpPr>
          <p:cNvPr id="224261" name="Text Box 5"/>
          <p:cNvSpPr txBox="1">
            <a:spLocks noChangeArrowheads="1"/>
          </p:cNvSpPr>
          <p:nvPr/>
        </p:nvSpPr>
        <p:spPr bwMode="auto">
          <a:xfrm>
            <a:off x="2147278" y="2870597"/>
            <a:ext cx="790601"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spcBef>
                <a:spcPct val="0"/>
              </a:spcBef>
              <a:buFontTx/>
              <a:buNone/>
            </a:pPr>
            <a:r>
              <a:rPr lang="sv-SE" sz="1125" dirty="0">
                <a:latin typeface="Verdana" pitchFamily="34" charset="0"/>
              </a:rPr>
              <a:t>Kunde-</a:t>
            </a:r>
          </a:p>
          <a:p>
            <a:pPr algn="ctr" eaLnBrk="1" hangingPunct="1">
              <a:spcBef>
                <a:spcPct val="0"/>
              </a:spcBef>
              <a:buFontTx/>
              <a:buNone/>
            </a:pPr>
            <a:r>
              <a:rPr lang="sv-SE" sz="1125" dirty="0" err="1">
                <a:latin typeface="Verdana" pitchFamily="34" charset="0"/>
              </a:rPr>
              <a:t>tilpasset</a:t>
            </a:r>
            <a:endParaRPr lang="sv-SE" sz="1125" dirty="0">
              <a:latin typeface="Verdana" pitchFamily="34" charset="0"/>
            </a:endParaRPr>
          </a:p>
        </p:txBody>
      </p:sp>
      <p:sp>
        <p:nvSpPr>
          <p:cNvPr id="224262" name="Text Box 6"/>
          <p:cNvSpPr txBox="1">
            <a:spLocks noChangeArrowheads="1"/>
          </p:cNvSpPr>
          <p:nvPr/>
        </p:nvSpPr>
        <p:spPr bwMode="auto">
          <a:xfrm>
            <a:off x="5613858" y="2956323"/>
            <a:ext cx="734496"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spcBef>
                <a:spcPct val="0"/>
              </a:spcBef>
              <a:buFontTx/>
              <a:buNone/>
            </a:pPr>
            <a:r>
              <a:rPr lang="sv-SE" sz="1125">
                <a:latin typeface="Verdana" pitchFamily="34" charset="0"/>
              </a:rPr>
              <a:t>Kvalitet</a:t>
            </a:r>
          </a:p>
        </p:txBody>
      </p:sp>
      <p:sp>
        <p:nvSpPr>
          <p:cNvPr id="224263" name="Text Box 7"/>
          <p:cNvSpPr txBox="1">
            <a:spLocks noChangeArrowheads="1"/>
          </p:cNvSpPr>
          <p:nvPr/>
        </p:nvSpPr>
        <p:spPr bwMode="auto">
          <a:xfrm>
            <a:off x="3873171" y="4400550"/>
            <a:ext cx="938078"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spcBef>
                <a:spcPct val="0"/>
              </a:spcBef>
              <a:buFontTx/>
              <a:buNone/>
            </a:pPr>
            <a:r>
              <a:rPr lang="sv-SE" sz="1125">
                <a:latin typeface="Verdana" pitchFamily="34" charset="0"/>
              </a:rPr>
              <a:t>Kreativitet</a:t>
            </a:r>
          </a:p>
        </p:txBody>
      </p:sp>
      <p:sp>
        <p:nvSpPr>
          <p:cNvPr id="224264" name="Line 8"/>
          <p:cNvSpPr>
            <a:spLocks noChangeShapeType="1"/>
          </p:cNvSpPr>
          <p:nvPr/>
        </p:nvSpPr>
        <p:spPr bwMode="auto">
          <a:xfrm>
            <a:off x="3570685" y="2309813"/>
            <a:ext cx="1543050" cy="1543050"/>
          </a:xfrm>
          <a:prstGeom prst="line">
            <a:avLst/>
          </a:prstGeom>
          <a:noFill/>
          <a:ln w="9525">
            <a:solidFill>
              <a:srgbClr val="FF7D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350"/>
          </a:p>
        </p:txBody>
      </p:sp>
      <p:sp>
        <p:nvSpPr>
          <p:cNvPr id="224265" name="Line 9"/>
          <p:cNvSpPr>
            <a:spLocks noChangeShapeType="1"/>
          </p:cNvSpPr>
          <p:nvPr/>
        </p:nvSpPr>
        <p:spPr bwMode="auto">
          <a:xfrm flipH="1">
            <a:off x="3570685" y="2309813"/>
            <a:ext cx="1543050" cy="1543050"/>
          </a:xfrm>
          <a:prstGeom prst="line">
            <a:avLst/>
          </a:prstGeom>
          <a:noFill/>
          <a:ln w="9525">
            <a:solidFill>
              <a:srgbClr val="FF7D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350"/>
          </a:p>
        </p:txBody>
      </p:sp>
      <p:sp>
        <p:nvSpPr>
          <p:cNvPr id="224266" name="Text Box 10"/>
          <p:cNvSpPr txBox="1">
            <a:spLocks noChangeArrowheads="1"/>
          </p:cNvSpPr>
          <p:nvPr/>
        </p:nvSpPr>
        <p:spPr bwMode="auto">
          <a:xfrm rot="-2752470">
            <a:off x="4729413" y="3817814"/>
            <a:ext cx="94128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spcBef>
                <a:spcPct val="0"/>
              </a:spcBef>
              <a:buFontTx/>
              <a:buNone/>
            </a:pPr>
            <a:r>
              <a:rPr lang="sv-SE" sz="900" dirty="0" err="1">
                <a:latin typeface="Verdana" pitchFamily="34" charset="0"/>
              </a:rPr>
              <a:t>Kompleksitet</a:t>
            </a:r>
            <a:endParaRPr lang="sv-SE" sz="900" dirty="0">
              <a:latin typeface="Verdana" pitchFamily="34" charset="0"/>
            </a:endParaRPr>
          </a:p>
        </p:txBody>
      </p:sp>
      <p:sp>
        <p:nvSpPr>
          <p:cNvPr id="224267" name="Text Box 11"/>
          <p:cNvSpPr txBox="1">
            <a:spLocks noChangeArrowheads="1"/>
          </p:cNvSpPr>
          <p:nvPr/>
        </p:nvSpPr>
        <p:spPr bwMode="auto">
          <a:xfrm rot="2534679">
            <a:off x="4923516" y="2124745"/>
            <a:ext cx="52450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buFontTx/>
              <a:buNone/>
            </a:pPr>
            <a:r>
              <a:rPr lang="sv-SE" sz="900">
                <a:latin typeface="Verdana" pitchFamily="34" charset="0"/>
              </a:rPr>
              <a:t>Fokus</a:t>
            </a:r>
          </a:p>
        </p:txBody>
      </p:sp>
      <p:sp>
        <p:nvSpPr>
          <p:cNvPr id="224268" name="Text Box 12"/>
          <p:cNvSpPr txBox="1">
            <a:spLocks noChangeArrowheads="1"/>
          </p:cNvSpPr>
          <p:nvPr/>
        </p:nvSpPr>
        <p:spPr bwMode="auto">
          <a:xfrm rot="-2584845">
            <a:off x="3111048" y="2108076"/>
            <a:ext cx="75854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spcBef>
                <a:spcPct val="0"/>
              </a:spcBef>
              <a:buFontTx/>
              <a:buNone/>
            </a:pPr>
            <a:r>
              <a:rPr lang="sv-SE" sz="900" dirty="0">
                <a:latin typeface="Verdana" pitchFamily="34" charset="0"/>
              </a:rPr>
              <a:t>Hurtighed</a:t>
            </a:r>
          </a:p>
        </p:txBody>
      </p:sp>
      <p:sp>
        <p:nvSpPr>
          <p:cNvPr id="224269" name="Text Box 13"/>
          <p:cNvSpPr txBox="1">
            <a:spLocks noChangeArrowheads="1"/>
          </p:cNvSpPr>
          <p:nvPr/>
        </p:nvSpPr>
        <p:spPr bwMode="auto">
          <a:xfrm rot="2756952">
            <a:off x="3146632" y="3818409"/>
            <a:ext cx="70403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buFontTx/>
              <a:buNone/>
            </a:pPr>
            <a:r>
              <a:rPr lang="sv-SE" sz="900">
                <a:latin typeface="Verdana" pitchFamily="34" charset="0"/>
              </a:rPr>
              <a:t>Variation</a:t>
            </a:r>
          </a:p>
        </p:txBody>
      </p:sp>
      <p:grpSp>
        <p:nvGrpSpPr>
          <p:cNvPr id="224270" name="Group 14"/>
          <p:cNvGrpSpPr>
            <a:grpSpLocks/>
          </p:cNvGrpSpPr>
          <p:nvPr/>
        </p:nvGrpSpPr>
        <p:grpSpPr bwMode="auto">
          <a:xfrm>
            <a:off x="3845719" y="2068117"/>
            <a:ext cx="994172" cy="553640"/>
            <a:chOff x="1981" y="1765"/>
            <a:chExt cx="835" cy="465"/>
          </a:xfrm>
        </p:grpSpPr>
        <p:sp>
          <p:nvSpPr>
            <p:cNvPr id="224271" name="Text Box 15"/>
            <p:cNvSpPr txBox="1">
              <a:spLocks noChangeArrowheads="1"/>
            </p:cNvSpPr>
            <p:nvPr/>
          </p:nvSpPr>
          <p:spPr bwMode="auto">
            <a:xfrm>
              <a:off x="1981" y="1765"/>
              <a:ext cx="83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sv-SE" sz="900" dirty="0" err="1">
                  <a:latin typeface="Verdana" pitchFamily="34" charset="0"/>
                </a:rPr>
                <a:t>Besluttende</a:t>
              </a:r>
              <a:endParaRPr lang="sv-SE" sz="900" dirty="0">
                <a:latin typeface="Verdana" pitchFamily="34" charset="0"/>
              </a:endParaRPr>
            </a:p>
          </p:txBody>
        </p:sp>
        <p:pic>
          <p:nvPicPr>
            <p:cNvPr id="224272" name="Picture 16" descr="decis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0" y="1938"/>
              <a:ext cx="317" cy="2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4273" name="Group 17"/>
          <p:cNvGrpSpPr>
            <a:grpSpLocks/>
          </p:cNvGrpSpPr>
          <p:nvPr/>
        </p:nvGrpSpPr>
        <p:grpSpPr bwMode="auto">
          <a:xfrm>
            <a:off x="3165872" y="2749153"/>
            <a:ext cx="994172" cy="556022"/>
            <a:chOff x="1405" y="2347"/>
            <a:chExt cx="835" cy="467"/>
          </a:xfrm>
        </p:grpSpPr>
        <p:sp>
          <p:nvSpPr>
            <p:cNvPr id="224274" name="Text Box 18"/>
            <p:cNvSpPr txBox="1">
              <a:spLocks noChangeArrowheads="1"/>
            </p:cNvSpPr>
            <p:nvPr/>
          </p:nvSpPr>
          <p:spPr bwMode="auto">
            <a:xfrm>
              <a:off x="1405" y="2347"/>
              <a:ext cx="83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sv-SE" sz="900" dirty="0" err="1">
                  <a:latin typeface="Verdana" pitchFamily="34" charset="0"/>
                </a:rPr>
                <a:t>Fleksibel</a:t>
              </a:r>
              <a:endParaRPr lang="sv-SE" sz="900" dirty="0">
                <a:latin typeface="Verdana" pitchFamily="34" charset="0"/>
              </a:endParaRPr>
            </a:p>
          </p:txBody>
        </p:sp>
        <p:pic>
          <p:nvPicPr>
            <p:cNvPr id="224275" name="Picture 19" descr="flexi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4" y="2522"/>
              <a:ext cx="317" cy="2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4276" name="Group 20"/>
          <p:cNvGrpSpPr>
            <a:grpSpLocks/>
          </p:cNvGrpSpPr>
          <p:nvPr/>
        </p:nvGrpSpPr>
        <p:grpSpPr bwMode="auto">
          <a:xfrm>
            <a:off x="4549378" y="2750344"/>
            <a:ext cx="994172" cy="552450"/>
            <a:chOff x="2567" y="2326"/>
            <a:chExt cx="835" cy="464"/>
          </a:xfrm>
        </p:grpSpPr>
        <p:sp>
          <p:nvSpPr>
            <p:cNvPr id="224277" name="Text Box 21"/>
            <p:cNvSpPr txBox="1">
              <a:spLocks noChangeArrowheads="1"/>
            </p:cNvSpPr>
            <p:nvPr/>
          </p:nvSpPr>
          <p:spPr bwMode="auto">
            <a:xfrm>
              <a:off x="2567" y="2326"/>
              <a:ext cx="83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sv-SE" sz="900">
                  <a:latin typeface="Verdana" pitchFamily="34" charset="0"/>
                </a:rPr>
                <a:t>Hierarkisk</a:t>
              </a:r>
            </a:p>
          </p:txBody>
        </p:sp>
        <p:pic>
          <p:nvPicPr>
            <p:cNvPr id="224278" name="Picture 22" descr="hierarch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6" y="2498"/>
              <a:ext cx="317" cy="2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4279" name="Group 23"/>
          <p:cNvGrpSpPr>
            <a:grpSpLocks/>
          </p:cNvGrpSpPr>
          <p:nvPr/>
        </p:nvGrpSpPr>
        <p:grpSpPr bwMode="auto">
          <a:xfrm>
            <a:off x="3844528" y="3475435"/>
            <a:ext cx="994172" cy="551259"/>
            <a:chOff x="1970" y="2947"/>
            <a:chExt cx="835" cy="463"/>
          </a:xfrm>
        </p:grpSpPr>
        <p:sp>
          <p:nvSpPr>
            <p:cNvPr id="224280" name="Text Box 24"/>
            <p:cNvSpPr txBox="1">
              <a:spLocks noChangeArrowheads="1"/>
            </p:cNvSpPr>
            <p:nvPr/>
          </p:nvSpPr>
          <p:spPr bwMode="auto">
            <a:xfrm>
              <a:off x="1970" y="2947"/>
              <a:ext cx="83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sv-SE" sz="900" dirty="0" err="1">
                  <a:latin typeface="Verdana" pitchFamily="34" charset="0"/>
                </a:rPr>
                <a:t>Integrerende</a:t>
              </a:r>
              <a:endParaRPr lang="sv-SE" sz="900" dirty="0">
                <a:latin typeface="Verdana" pitchFamily="34" charset="0"/>
              </a:endParaRPr>
            </a:p>
          </p:txBody>
        </p:sp>
        <p:pic>
          <p:nvPicPr>
            <p:cNvPr id="224281" name="Picture 25" descr="integrati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9" y="3118"/>
              <a:ext cx="317" cy="2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3991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normAutofit/>
          </a:bodyPr>
          <a:lstStyle/>
          <a:p>
            <a:r>
              <a:rPr lang="sv-SE" sz="1725" dirty="0" err="1"/>
              <a:t>Sammenhæng</a:t>
            </a:r>
            <a:r>
              <a:rPr lang="sv-SE" sz="1725" dirty="0"/>
              <a:t> </a:t>
            </a:r>
            <a:r>
              <a:rPr lang="sv-SE" sz="1725" dirty="0" err="1"/>
              <a:t>mellem</a:t>
            </a:r>
            <a:r>
              <a:rPr lang="sv-SE" sz="1725" dirty="0"/>
              <a:t> </a:t>
            </a:r>
            <a:r>
              <a:rPr lang="sv-SE" sz="1725" dirty="0" err="1"/>
              <a:t>mødestil</a:t>
            </a:r>
            <a:r>
              <a:rPr lang="sv-SE" sz="1725" dirty="0"/>
              <a:t> og beslutningsstil</a:t>
            </a:r>
          </a:p>
        </p:txBody>
      </p:sp>
      <p:sp>
        <p:nvSpPr>
          <p:cNvPr id="225283" name="Text Box 3"/>
          <p:cNvSpPr txBox="1">
            <a:spLocks noChangeArrowheads="1"/>
          </p:cNvSpPr>
          <p:nvPr/>
        </p:nvSpPr>
        <p:spPr bwMode="auto">
          <a:xfrm>
            <a:off x="6051948" y="4021932"/>
            <a:ext cx="1041952" cy="1966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1" hangingPunct="1">
              <a:spcBef>
                <a:spcPct val="20000"/>
              </a:spcBef>
              <a:buClr>
                <a:schemeClr val="tx2"/>
              </a:buClr>
              <a:buSzPct val="75000"/>
              <a:buFont typeface="Monotype Sorts" pitchFamily="2" charset="2"/>
              <a:buNone/>
            </a:pPr>
            <a:r>
              <a:rPr lang="sv-SE" sz="825" b="1" dirty="0" err="1">
                <a:latin typeface="Verdana" pitchFamily="34" charset="0"/>
              </a:rPr>
              <a:t>Mødets</a:t>
            </a:r>
            <a:r>
              <a:rPr lang="sv-SE" sz="825" b="1" dirty="0">
                <a:latin typeface="Verdana" pitchFamily="34" charset="0"/>
              </a:rPr>
              <a:t> </a:t>
            </a:r>
            <a:r>
              <a:rPr lang="sv-SE" sz="825" b="1" dirty="0" err="1">
                <a:latin typeface="Verdana" pitchFamily="34" charset="0"/>
              </a:rPr>
              <a:t>længde</a:t>
            </a:r>
            <a:endParaRPr lang="sv-SE" sz="825" b="1" dirty="0">
              <a:latin typeface="Verdana" pitchFamily="34" charset="0"/>
            </a:endParaRPr>
          </a:p>
        </p:txBody>
      </p:sp>
      <p:grpSp>
        <p:nvGrpSpPr>
          <p:cNvPr id="225284" name="Group 4"/>
          <p:cNvGrpSpPr>
            <a:grpSpLocks/>
          </p:cNvGrpSpPr>
          <p:nvPr/>
        </p:nvGrpSpPr>
        <p:grpSpPr bwMode="auto">
          <a:xfrm>
            <a:off x="3709988" y="4021932"/>
            <a:ext cx="2153841" cy="284560"/>
            <a:chOff x="2165" y="3504"/>
            <a:chExt cx="1809" cy="239"/>
          </a:xfrm>
        </p:grpSpPr>
        <p:sp>
          <p:nvSpPr>
            <p:cNvPr id="225285" name="Line 5"/>
            <p:cNvSpPr>
              <a:spLocks noChangeShapeType="1"/>
            </p:cNvSpPr>
            <p:nvPr/>
          </p:nvSpPr>
          <p:spPr bwMode="auto">
            <a:xfrm>
              <a:off x="2165" y="3743"/>
              <a:ext cx="1809"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ctr"/>
            <a:lstStyle/>
            <a:p>
              <a:endParaRPr lang="da-DK" sz="1350"/>
            </a:p>
          </p:txBody>
        </p:sp>
        <p:sp>
          <p:nvSpPr>
            <p:cNvPr id="225286" name="Text Box 6"/>
            <p:cNvSpPr txBox="1">
              <a:spLocks noChangeArrowheads="1"/>
            </p:cNvSpPr>
            <p:nvPr/>
          </p:nvSpPr>
          <p:spPr bwMode="auto">
            <a:xfrm>
              <a:off x="2440" y="3504"/>
              <a:ext cx="306" cy="1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1" hangingPunct="1">
                <a:spcBef>
                  <a:spcPct val="20000"/>
                </a:spcBef>
                <a:buClr>
                  <a:schemeClr val="tx2"/>
                </a:buClr>
                <a:buSzPct val="75000"/>
                <a:buFont typeface="Monotype Sorts" pitchFamily="2" charset="2"/>
                <a:buNone/>
              </a:pPr>
              <a:r>
                <a:rPr lang="sv-SE" sz="825">
                  <a:latin typeface="Verdana" pitchFamily="34" charset="0"/>
                </a:rPr>
                <a:t>Kort</a:t>
              </a:r>
            </a:p>
          </p:txBody>
        </p:sp>
        <p:sp>
          <p:nvSpPr>
            <p:cNvPr id="225287" name="Text Box 7"/>
            <p:cNvSpPr txBox="1">
              <a:spLocks noChangeArrowheads="1"/>
            </p:cNvSpPr>
            <p:nvPr/>
          </p:nvSpPr>
          <p:spPr bwMode="auto">
            <a:xfrm>
              <a:off x="3317" y="3504"/>
              <a:ext cx="368" cy="1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r" eaLnBrk="1" hangingPunct="1">
                <a:spcBef>
                  <a:spcPct val="20000"/>
                </a:spcBef>
                <a:buClr>
                  <a:schemeClr val="tx2"/>
                </a:buClr>
                <a:buSzPct val="75000"/>
                <a:buFont typeface="Monotype Sorts" pitchFamily="2" charset="2"/>
                <a:buNone/>
              </a:pPr>
              <a:r>
                <a:rPr lang="sv-SE" sz="825" dirty="0" err="1">
                  <a:latin typeface="Verdana" pitchFamily="34" charset="0"/>
                </a:rPr>
                <a:t>Langt</a:t>
              </a:r>
              <a:endParaRPr lang="sv-SE" sz="825" dirty="0">
                <a:latin typeface="Verdana" pitchFamily="34" charset="0"/>
              </a:endParaRPr>
            </a:p>
          </p:txBody>
        </p:sp>
      </p:grpSp>
      <p:sp>
        <p:nvSpPr>
          <p:cNvPr id="225288" name="Text Box 8"/>
          <p:cNvSpPr txBox="1">
            <a:spLocks noChangeArrowheads="1"/>
          </p:cNvSpPr>
          <p:nvPr/>
        </p:nvSpPr>
        <p:spPr bwMode="auto">
          <a:xfrm>
            <a:off x="6051947" y="4421982"/>
            <a:ext cx="1048364" cy="1966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1" hangingPunct="1">
              <a:spcBef>
                <a:spcPct val="20000"/>
              </a:spcBef>
              <a:buClr>
                <a:schemeClr val="tx2"/>
              </a:buClr>
              <a:buSzPct val="75000"/>
              <a:buFont typeface="Monotype Sorts" pitchFamily="2" charset="2"/>
              <a:buNone/>
            </a:pPr>
            <a:r>
              <a:rPr lang="sv-SE" sz="825" b="1" dirty="0" err="1">
                <a:latin typeface="Verdana" pitchFamily="34" charset="0"/>
              </a:rPr>
              <a:t>Mødets</a:t>
            </a:r>
            <a:r>
              <a:rPr lang="sv-SE" sz="825" b="1" dirty="0">
                <a:latin typeface="Verdana" pitchFamily="34" charset="0"/>
              </a:rPr>
              <a:t> </a:t>
            </a:r>
            <a:r>
              <a:rPr lang="sv-SE" sz="825" b="1" dirty="0" err="1">
                <a:latin typeface="Verdana" pitchFamily="34" charset="0"/>
              </a:rPr>
              <a:t>indhold</a:t>
            </a:r>
            <a:endParaRPr lang="sv-SE" sz="825" b="1" dirty="0">
              <a:latin typeface="Verdana" pitchFamily="34" charset="0"/>
            </a:endParaRPr>
          </a:p>
        </p:txBody>
      </p:sp>
      <p:grpSp>
        <p:nvGrpSpPr>
          <p:cNvPr id="225289" name="Group 9"/>
          <p:cNvGrpSpPr>
            <a:grpSpLocks/>
          </p:cNvGrpSpPr>
          <p:nvPr/>
        </p:nvGrpSpPr>
        <p:grpSpPr bwMode="auto">
          <a:xfrm>
            <a:off x="4018360" y="4421986"/>
            <a:ext cx="1651397" cy="196453"/>
            <a:chOff x="2424" y="3840"/>
            <a:chExt cx="1387" cy="165"/>
          </a:xfrm>
        </p:grpSpPr>
        <p:sp>
          <p:nvSpPr>
            <p:cNvPr id="225290" name="Text Box 10"/>
            <p:cNvSpPr txBox="1">
              <a:spLocks noChangeArrowheads="1"/>
            </p:cNvSpPr>
            <p:nvPr/>
          </p:nvSpPr>
          <p:spPr bwMode="auto">
            <a:xfrm>
              <a:off x="2424" y="3840"/>
              <a:ext cx="510" cy="1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1" hangingPunct="1">
                <a:spcBef>
                  <a:spcPct val="20000"/>
                </a:spcBef>
                <a:buClr>
                  <a:schemeClr val="tx2"/>
                </a:buClr>
                <a:buSzPct val="75000"/>
                <a:buFont typeface="Monotype Sorts" pitchFamily="2" charset="2"/>
                <a:buNone/>
              </a:pPr>
              <a:r>
                <a:rPr lang="sv-SE" sz="825">
                  <a:latin typeface="Verdana" pitchFamily="34" charset="0"/>
                </a:rPr>
                <a:t>Handling</a:t>
              </a:r>
            </a:p>
          </p:txBody>
        </p:sp>
        <p:sp>
          <p:nvSpPr>
            <p:cNvPr id="225291" name="Text Box 11"/>
            <p:cNvSpPr txBox="1">
              <a:spLocks noChangeArrowheads="1"/>
            </p:cNvSpPr>
            <p:nvPr/>
          </p:nvSpPr>
          <p:spPr bwMode="auto">
            <a:xfrm>
              <a:off x="3220" y="3840"/>
              <a:ext cx="591" cy="1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r" eaLnBrk="1" hangingPunct="1">
                <a:spcBef>
                  <a:spcPct val="20000"/>
                </a:spcBef>
                <a:buClr>
                  <a:schemeClr val="tx2"/>
                </a:buClr>
                <a:buSzPct val="75000"/>
                <a:buFont typeface="Monotype Sorts" pitchFamily="2" charset="2"/>
                <a:buNone/>
              </a:pPr>
              <a:r>
                <a:rPr lang="sv-SE" sz="825">
                  <a:latin typeface="Verdana" pitchFamily="34" charset="0"/>
                </a:rPr>
                <a:t>Diskussion</a:t>
              </a:r>
            </a:p>
          </p:txBody>
        </p:sp>
      </p:grpSp>
      <p:sp>
        <p:nvSpPr>
          <p:cNvPr id="225292" name="Text Box 12"/>
          <p:cNvSpPr txBox="1">
            <a:spLocks noChangeArrowheads="1"/>
          </p:cNvSpPr>
          <p:nvPr/>
        </p:nvSpPr>
        <p:spPr bwMode="auto">
          <a:xfrm>
            <a:off x="2646760" y="1403748"/>
            <a:ext cx="537005" cy="1966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1" hangingPunct="1">
              <a:spcBef>
                <a:spcPct val="20000"/>
              </a:spcBef>
              <a:buClr>
                <a:schemeClr val="tx2"/>
              </a:buClr>
              <a:buSzPct val="75000"/>
              <a:buFont typeface="Monotype Sorts" pitchFamily="2" charset="2"/>
              <a:buNone/>
            </a:pPr>
            <a:r>
              <a:rPr lang="sv-SE" sz="825" b="1" dirty="0" err="1">
                <a:latin typeface="Verdana" pitchFamily="34" charset="0"/>
              </a:rPr>
              <a:t>Proces</a:t>
            </a:r>
            <a:endParaRPr lang="sv-SE" sz="825" b="1" dirty="0">
              <a:latin typeface="Verdana" pitchFamily="34" charset="0"/>
            </a:endParaRPr>
          </a:p>
        </p:txBody>
      </p:sp>
      <p:grpSp>
        <p:nvGrpSpPr>
          <p:cNvPr id="225293" name="Group 13"/>
          <p:cNvGrpSpPr>
            <a:grpSpLocks/>
          </p:cNvGrpSpPr>
          <p:nvPr/>
        </p:nvGrpSpPr>
        <p:grpSpPr bwMode="auto">
          <a:xfrm>
            <a:off x="2646761" y="2089547"/>
            <a:ext cx="739379" cy="1278730"/>
            <a:chOff x="1272" y="1881"/>
            <a:chExt cx="621" cy="1074"/>
          </a:xfrm>
        </p:grpSpPr>
        <p:sp>
          <p:nvSpPr>
            <p:cNvPr id="225294" name="Text Box 14"/>
            <p:cNvSpPr txBox="1">
              <a:spLocks noChangeArrowheads="1"/>
            </p:cNvSpPr>
            <p:nvPr/>
          </p:nvSpPr>
          <p:spPr bwMode="auto">
            <a:xfrm>
              <a:off x="1272" y="1881"/>
              <a:ext cx="621" cy="1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1" hangingPunct="1">
                <a:spcBef>
                  <a:spcPct val="20000"/>
                </a:spcBef>
                <a:buClr>
                  <a:schemeClr val="tx2"/>
                </a:buClr>
                <a:buSzPct val="75000"/>
                <a:buFont typeface="Monotype Sorts" pitchFamily="2" charset="2"/>
                <a:buNone/>
              </a:pPr>
              <a:r>
                <a:rPr lang="sv-SE" sz="825" dirty="0" err="1">
                  <a:latin typeface="Verdana" pitchFamily="34" charset="0"/>
                </a:rPr>
                <a:t>Konkludere</a:t>
              </a:r>
              <a:endParaRPr lang="sv-SE" sz="825" dirty="0">
                <a:latin typeface="Verdana" pitchFamily="34" charset="0"/>
              </a:endParaRPr>
            </a:p>
          </p:txBody>
        </p:sp>
        <p:sp>
          <p:nvSpPr>
            <p:cNvPr id="225295" name="Text Box 15"/>
            <p:cNvSpPr txBox="1">
              <a:spLocks noChangeArrowheads="1"/>
            </p:cNvSpPr>
            <p:nvPr/>
          </p:nvSpPr>
          <p:spPr bwMode="auto">
            <a:xfrm>
              <a:off x="1296" y="2790"/>
              <a:ext cx="543" cy="1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1" hangingPunct="1">
                <a:spcBef>
                  <a:spcPct val="20000"/>
                </a:spcBef>
                <a:buClr>
                  <a:schemeClr val="tx2"/>
                </a:buClr>
                <a:buSzPct val="75000"/>
                <a:buFont typeface="Monotype Sorts" pitchFamily="2" charset="2"/>
                <a:buNone/>
              </a:pPr>
              <a:r>
                <a:rPr lang="sv-SE" sz="825" dirty="0" err="1">
                  <a:latin typeface="Verdana" pitchFamily="34" charset="0"/>
                </a:rPr>
                <a:t>Diskutere</a:t>
              </a:r>
              <a:endParaRPr lang="sv-SE" sz="825" dirty="0">
                <a:latin typeface="Verdana" pitchFamily="34" charset="0"/>
              </a:endParaRPr>
            </a:p>
          </p:txBody>
        </p:sp>
      </p:grpSp>
      <p:grpSp>
        <p:nvGrpSpPr>
          <p:cNvPr id="225296" name="Group 16"/>
          <p:cNvGrpSpPr>
            <a:grpSpLocks/>
          </p:cNvGrpSpPr>
          <p:nvPr/>
        </p:nvGrpSpPr>
        <p:grpSpPr bwMode="auto">
          <a:xfrm>
            <a:off x="1876425" y="1404937"/>
            <a:ext cx="653654" cy="2405063"/>
            <a:chOff x="625" y="1306"/>
            <a:chExt cx="549" cy="2020"/>
          </a:xfrm>
        </p:grpSpPr>
        <p:sp>
          <p:nvSpPr>
            <p:cNvPr id="225297" name="Line 17"/>
            <p:cNvSpPr>
              <a:spLocks noChangeShapeType="1"/>
            </p:cNvSpPr>
            <p:nvPr/>
          </p:nvSpPr>
          <p:spPr bwMode="auto">
            <a:xfrm flipV="1">
              <a:off x="1174" y="1510"/>
              <a:ext cx="0" cy="1816"/>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ctr"/>
            <a:lstStyle/>
            <a:p>
              <a:endParaRPr lang="da-DK" sz="1350"/>
            </a:p>
          </p:txBody>
        </p:sp>
        <p:sp>
          <p:nvSpPr>
            <p:cNvPr id="225298" name="Text Box 18"/>
            <p:cNvSpPr txBox="1">
              <a:spLocks noChangeArrowheads="1"/>
            </p:cNvSpPr>
            <p:nvPr/>
          </p:nvSpPr>
          <p:spPr bwMode="auto">
            <a:xfrm>
              <a:off x="625" y="1306"/>
              <a:ext cx="491" cy="1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1" hangingPunct="1">
                <a:spcBef>
                  <a:spcPct val="20000"/>
                </a:spcBef>
                <a:buClr>
                  <a:schemeClr val="tx2"/>
                </a:buClr>
                <a:buSzPct val="75000"/>
                <a:buFont typeface="Monotype Sorts" pitchFamily="2" charset="2"/>
                <a:buNone/>
              </a:pPr>
              <a:r>
                <a:rPr lang="sv-SE" sz="825" b="1">
                  <a:latin typeface="Verdana" pitchFamily="34" charset="0"/>
                </a:rPr>
                <a:t>Agenda</a:t>
              </a:r>
            </a:p>
          </p:txBody>
        </p:sp>
      </p:grpSp>
      <p:grpSp>
        <p:nvGrpSpPr>
          <p:cNvPr id="225299" name="Group 19"/>
          <p:cNvGrpSpPr>
            <a:grpSpLocks/>
          </p:cNvGrpSpPr>
          <p:nvPr/>
        </p:nvGrpSpPr>
        <p:grpSpPr bwMode="auto">
          <a:xfrm>
            <a:off x="1876426" y="2089547"/>
            <a:ext cx="425055" cy="1278730"/>
            <a:chOff x="694" y="1881"/>
            <a:chExt cx="357" cy="1074"/>
          </a:xfrm>
        </p:grpSpPr>
        <p:sp>
          <p:nvSpPr>
            <p:cNvPr id="225300" name="Text Box 20"/>
            <p:cNvSpPr txBox="1">
              <a:spLocks noChangeArrowheads="1"/>
            </p:cNvSpPr>
            <p:nvPr/>
          </p:nvSpPr>
          <p:spPr bwMode="auto">
            <a:xfrm>
              <a:off x="694" y="1881"/>
              <a:ext cx="357" cy="1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1" hangingPunct="1">
                <a:spcBef>
                  <a:spcPct val="20000"/>
                </a:spcBef>
                <a:buClr>
                  <a:schemeClr val="tx2"/>
                </a:buClr>
                <a:buSzPct val="75000"/>
                <a:buFont typeface="Monotype Sorts" pitchFamily="2" charset="2"/>
                <a:buNone/>
              </a:pPr>
              <a:r>
                <a:rPr lang="sv-SE" sz="825" dirty="0" err="1">
                  <a:latin typeface="Verdana" pitchFamily="34" charset="0"/>
                </a:rPr>
                <a:t>Aftalt</a:t>
              </a:r>
              <a:endParaRPr lang="sv-SE" sz="825" dirty="0">
                <a:latin typeface="Verdana" pitchFamily="34" charset="0"/>
              </a:endParaRPr>
            </a:p>
          </p:txBody>
        </p:sp>
        <p:sp>
          <p:nvSpPr>
            <p:cNvPr id="225301" name="Text Box 21"/>
            <p:cNvSpPr txBox="1">
              <a:spLocks noChangeArrowheads="1"/>
            </p:cNvSpPr>
            <p:nvPr/>
          </p:nvSpPr>
          <p:spPr bwMode="auto">
            <a:xfrm>
              <a:off x="695" y="2790"/>
              <a:ext cx="342" cy="1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1" hangingPunct="1">
                <a:spcBef>
                  <a:spcPct val="20000"/>
                </a:spcBef>
                <a:buClr>
                  <a:schemeClr val="tx2"/>
                </a:buClr>
                <a:buSzPct val="75000"/>
                <a:buFont typeface="Monotype Sorts" pitchFamily="2" charset="2"/>
                <a:buNone/>
              </a:pPr>
              <a:r>
                <a:rPr lang="sv-SE" sz="825" dirty="0" err="1">
                  <a:latin typeface="Verdana" pitchFamily="34" charset="0"/>
                </a:rPr>
                <a:t>Åben</a:t>
              </a:r>
              <a:endParaRPr lang="sv-SE" sz="825" dirty="0">
                <a:latin typeface="Verdana" pitchFamily="34" charset="0"/>
              </a:endParaRPr>
            </a:p>
          </p:txBody>
        </p:sp>
      </p:grpSp>
      <p:grpSp>
        <p:nvGrpSpPr>
          <p:cNvPr id="225302" name="Group 22"/>
          <p:cNvGrpSpPr>
            <a:grpSpLocks/>
          </p:cNvGrpSpPr>
          <p:nvPr/>
        </p:nvGrpSpPr>
        <p:grpSpPr bwMode="auto">
          <a:xfrm>
            <a:off x="3709988" y="1647826"/>
            <a:ext cx="1079897" cy="1079897"/>
            <a:chOff x="2165" y="1510"/>
            <a:chExt cx="907" cy="907"/>
          </a:xfrm>
        </p:grpSpPr>
        <p:sp>
          <p:nvSpPr>
            <p:cNvPr id="225303" name="Rectangle 23"/>
            <p:cNvSpPr>
              <a:spLocks noChangeArrowheads="1"/>
            </p:cNvSpPr>
            <p:nvPr/>
          </p:nvSpPr>
          <p:spPr bwMode="auto">
            <a:xfrm>
              <a:off x="2165" y="1510"/>
              <a:ext cx="907" cy="90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b"/>
            <a:lstStyle/>
            <a:p>
              <a:pPr marL="244079" indent="-244079" algn="ctr" defTabSz="595313">
                <a:spcBef>
                  <a:spcPct val="0"/>
                </a:spcBef>
                <a:spcAft>
                  <a:spcPct val="5000"/>
                </a:spcAft>
              </a:pPr>
              <a:r>
                <a:rPr lang="sv-SE" sz="825" dirty="0" err="1">
                  <a:latin typeface="Verdana" pitchFamily="34" charset="0"/>
                </a:rPr>
                <a:t>Stemme</a:t>
              </a:r>
              <a:r>
                <a:rPr lang="sv-SE" sz="825" dirty="0">
                  <a:latin typeface="Verdana" pitchFamily="34" charset="0"/>
                </a:rPr>
                <a:t> med </a:t>
              </a:r>
            </a:p>
            <a:p>
              <a:pPr marL="244079" indent="-244079" algn="ctr" defTabSz="595313">
                <a:spcBef>
                  <a:spcPct val="0"/>
                </a:spcBef>
                <a:spcAft>
                  <a:spcPct val="5000"/>
                </a:spcAft>
              </a:pPr>
              <a:r>
                <a:rPr lang="sv-SE" sz="825" dirty="0">
                  <a:latin typeface="Verdana" pitchFamily="34" charset="0"/>
                </a:rPr>
                <a:t>flertalsbeslutning</a:t>
              </a:r>
            </a:p>
          </p:txBody>
        </p:sp>
        <p:grpSp>
          <p:nvGrpSpPr>
            <p:cNvPr id="225304" name="Group 24"/>
            <p:cNvGrpSpPr>
              <a:grpSpLocks/>
            </p:cNvGrpSpPr>
            <p:nvPr/>
          </p:nvGrpSpPr>
          <p:grpSpPr bwMode="auto">
            <a:xfrm>
              <a:off x="2202" y="1598"/>
              <a:ext cx="835" cy="465"/>
              <a:chOff x="1981" y="1765"/>
              <a:chExt cx="835" cy="465"/>
            </a:xfrm>
          </p:grpSpPr>
          <p:sp>
            <p:nvSpPr>
              <p:cNvPr id="225305" name="Text Box 25"/>
              <p:cNvSpPr txBox="1">
                <a:spLocks noChangeArrowheads="1"/>
              </p:cNvSpPr>
              <p:nvPr/>
            </p:nvSpPr>
            <p:spPr bwMode="auto">
              <a:xfrm>
                <a:off x="1981" y="1765"/>
                <a:ext cx="835"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sv-SE" sz="825" b="1" dirty="0" err="1">
                    <a:latin typeface="Verdana" pitchFamily="34" charset="0"/>
                  </a:rPr>
                  <a:t>Besluttende</a:t>
                </a:r>
                <a:endParaRPr lang="sv-SE" sz="825" b="1" dirty="0">
                  <a:latin typeface="Verdana" pitchFamily="34" charset="0"/>
                </a:endParaRPr>
              </a:p>
            </p:txBody>
          </p:sp>
          <p:pic>
            <p:nvPicPr>
              <p:cNvPr id="225306" name="Picture 26" descr="decis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0" y="1938"/>
                <a:ext cx="317" cy="29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5307" name="Group 27"/>
          <p:cNvGrpSpPr>
            <a:grpSpLocks/>
          </p:cNvGrpSpPr>
          <p:nvPr/>
        </p:nvGrpSpPr>
        <p:grpSpPr bwMode="auto">
          <a:xfrm>
            <a:off x="3709988" y="2730103"/>
            <a:ext cx="1079897" cy="1079897"/>
            <a:chOff x="2165" y="2419"/>
            <a:chExt cx="907" cy="907"/>
          </a:xfrm>
        </p:grpSpPr>
        <p:sp>
          <p:nvSpPr>
            <p:cNvPr id="225308" name="Rectangle 28"/>
            <p:cNvSpPr>
              <a:spLocks noChangeArrowheads="1"/>
            </p:cNvSpPr>
            <p:nvPr/>
          </p:nvSpPr>
          <p:spPr bwMode="auto">
            <a:xfrm>
              <a:off x="2165" y="2419"/>
              <a:ext cx="907" cy="90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nchor="b"/>
            <a:lstStyle/>
            <a:p>
              <a:pPr marL="86916" algn="ctr">
                <a:spcBef>
                  <a:spcPct val="0"/>
                </a:spcBef>
                <a:spcAft>
                  <a:spcPct val="5000"/>
                </a:spcAft>
              </a:pPr>
              <a:endParaRPr lang="sv-SE" sz="825" dirty="0">
                <a:latin typeface="Verdana" pitchFamily="34" charset="0"/>
              </a:endParaRPr>
            </a:p>
            <a:p>
              <a:pPr marL="86916" algn="ctr">
                <a:spcBef>
                  <a:spcPct val="0"/>
                </a:spcBef>
                <a:spcAft>
                  <a:spcPct val="5000"/>
                </a:spcAft>
              </a:pPr>
              <a:r>
                <a:rPr lang="sv-SE" sz="825" dirty="0">
                  <a:latin typeface="Verdana" pitchFamily="34" charset="0"/>
                </a:rPr>
                <a:t>Den idé, </a:t>
              </a:r>
            </a:p>
            <a:p>
              <a:pPr marL="86916" algn="ctr">
                <a:spcBef>
                  <a:spcPct val="0"/>
                </a:spcBef>
                <a:spcAft>
                  <a:spcPct val="5000"/>
                </a:spcAft>
              </a:pPr>
              <a:r>
                <a:rPr lang="sv-SE" sz="825" dirty="0" err="1">
                  <a:latin typeface="Verdana" pitchFamily="34" charset="0"/>
                </a:rPr>
                <a:t>der</a:t>
              </a:r>
              <a:r>
                <a:rPr lang="sv-SE" sz="825" dirty="0">
                  <a:latin typeface="Verdana" pitchFamily="34" charset="0"/>
                </a:rPr>
                <a:t> blev </a:t>
              </a:r>
              <a:r>
                <a:rPr lang="sv-SE" sz="825" dirty="0" err="1">
                  <a:latin typeface="Verdana" pitchFamily="34" charset="0"/>
                </a:rPr>
                <a:t>fremlagt</a:t>
              </a:r>
              <a:r>
                <a:rPr lang="sv-SE" sz="825" dirty="0">
                  <a:latin typeface="Verdana" pitchFamily="34" charset="0"/>
                </a:rPr>
                <a:t> </a:t>
              </a:r>
              <a:r>
                <a:rPr lang="sv-SE" sz="825" dirty="0" err="1">
                  <a:latin typeface="Verdana" pitchFamily="34" charset="0"/>
                </a:rPr>
                <a:t>sidst</a:t>
              </a:r>
              <a:endParaRPr lang="sv-SE" sz="825" dirty="0">
                <a:latin typeface="Verdana" pitchFamily="34" charset="0"/>
              </a:endParaRPr>
            </a:p>
          </p:txBody>
        </p:sp>
        <p:grpSp>
          <p:nvGrpSpPr>
            <p:cNvPr id="225309" name="Group 29"/>
            <p:cNvGrpSpPr>
              <a:grpSpLocks/>
            </p:cNvGrpSpPr>
            <p:nvPr/>
          </p:nvGrpSpPr>
          <p:grpSpPr bwMode="auto">
            <a:xfrm>
              <a:off x="2202" y="2527"/>
              <a:ext cx="835" cy="467"/>
              <a:chOff x="1405" y="2347"/>
              <a:chExt cx="835" cy="467"/>
            </a:xfrm>
          </p:grpSpPr>
          <p:sp>
            <p:nvSpPr>
              <p:cNvPr id="225310" name="Text Box 30"/>
              <p:cNvSpPr txBox="1">
                <a:spLocks noChangeArrowheads="1"/>
              </p:cNvSpPr>
              <p:nvPr/>
            </p:nvSpPr>
            <p:spPr bwMode="auto">
              <a:xfrm>
                <a:off x="1405" y="2347"/>
                <a:ext cx="835"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sv-SE" sz="825" b="1" dirty="0" err="1">
                    <a:latin typeface="Verdana" pitchFamily="34" charset="0"/>
                  </a:rPr>
                  <a:t>Fleksibel</a:t>
                </a:r>
                <a:endParaRPr lang="sv-SE" sz="825" b="1" dirty="0">
                  <a:latin typeface="Verdana" pitchFamily="34" charset="0"/>
                </a:endParaRPr>
              </a:p>
            </p:txBody>
          </p:sp>
          <p:pic>
            <p:nvPicPr>
              <p:cNvPr id="225311" name="Picture 31" descr="flexi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4" y="2522"/>
                <a:ext cx="317" cy="29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5312" name="Group 32"/>
          <p:cNvGrpSpPr>
            <a:grpSpLocks/>
          </p:cNvGrpSpPr>
          <p:nvPr/>
        </p:nvGrpSpPr>
        <p:grpSpPr bwMode="auto">
          <a:xfrm>
            <a:off x="4783932" y="1647826"/>
            <a:ext cx="1079897" cy="1079897"/>
            <a:chOff x="3067" y="1510"/>
            <a:chExt cx="907" cy="907"/>
          </a:xfrm>
        </p:grpSpPr>
        <p:sp>
          <p:nvSpPr>
            <p:cNvPr id="225313" name="Rectangle 33"/>
            <p:cNvSpPr>
              <a:spLocks noChangeArrowheads="1"/>
            </p:cNvSpPr>
            <p:nvPr/>
          </p:nvSpPr>
          <p:spPr bwMode="auto">
            <a:xfrm>
              <a:off x="3067" y="1510"/>
              <a:ext cx="907" cy="90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nchor="b"/>
            <a:lstStyle/>
            <a:p>
              <a:pPr marL="86916" algn="ctr">
                <a:spcBef>
                  <a:spcPct val="5000"/>
                </a:spcBef>
                <a:spcAft>
                  <a:spcPct val="5000"/>
                </a:spcAft>
              </a:pPr>
              <a:r>
                <a:rPr lang="sv-SE" sz="825" dirty="0">
                  <a:latin typeface="Verdana" pitchFamily="34" charset="0"/>
                </a:rPr>
                <a:t>Den idé, </a:t>
              </a:r>
            </a:p>
            <a:p>
              <a:pPr marL="86916" algn="ctr">
                <a:spcBef>
                  <a:spcPct val="5000"/>
                </a:spcBef>
                <a:spcAft>
                  <a:spcPct val="5000"/>
                </a:spcAft>
              </a:pPr>
              <a:r>
                <a:rPr lang="sv-SE" sz="825" dirty="0" err="1">
                  <a:latin typeface="Verdana" pitchFamily="34" charset="0"/>
                </a:rPr>
                <a:t>der</a:t>
              </a:r>
              <a:r>
                <a:rPr lang="sv-SE" sz="825" dirty="0">
                  <a:latin typeface="Verdana" pitchFamily="34" charset="0"/>
                </a:rPr>
                <a:t> blev </a:t>
              </a:r>
              <a:r>
                <a:rPr lang="sv-SE" sz="825" dirty="0" err="1">
                  <a:latin typeface="Verdana" pitchFamily="34" charset="0"/>
                </a:rPr>
                <a:t>bedst</a:t>
              </a:r>
              <a:r>
                <a:rPr lang="sv-SE" sz="825" dirty="0">
                  <a:latin typeface="Verdana" pitchFamily="34" charset="0"/>
                </a:rPr>
                <a:t> forsvaret</a:t>
              </a:r>
            </a:p>
          </p:txBody>
        </p:sp>
        <p:grpSp>
          <p:nvGrpSpPr>
            <p:cNvPr id="225314" name="Group 34"/>
            <p:cNvGrpSpPr>
              <a:grpSpLocks/>
            </p:cNvGrpSpPr>
            <p:nvPr/>
          </p:nvGrpSpPr>
          <p:grpSpPr bwMode="auto">
            <a:xfrm>
              <a:off x="3103" y="1599"/>
              <a:ext cx="835" cy="464"/>
              <a:chOff x="2567" y="2326"/>
              <a:chExt cx="835" cy="464"/>
            </a:xfrm>
          </p:grpSpPr>
          <p:sp>
            <p:nvSpPr>
              <p:cNvPr id="225315" name="Text Box 35"/>
              <p:cNvSpPr txBox="1">
                <a:spLocks noChangeArrowheads="1"/>
              </p:cNvSpPr>
              <p:nvPr/>
            </p:nvSpPr>
            <p:spPr bwMode="auto">
              <a:xfrm>
                <a:off x="2567" y="2326"/>
                <a:ext cx="835"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sv-SE" sz="825" b="1">
                    <a:latin typeface="Verdana" pitchFamily="34" charset="0"/>
                  </a:rPr>
                  <a:t>Hierarkisk</a:t>
                </a:r>
              </a:p>
            </p:txBody>
          </p:sp>
          <p:pic>
            <p:nvPicPr>
              <p:cNvPr id="225316" name="Picture 36" descr="hierarch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6" y="2498"/>
                <a:ext cx="317" cy="29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5317" name="Group 37"/>
          <p:cNvGrpSpPr>
            <a:grpSpLocks/>
          </p:cNvGrpSpPr>
          <p:nvPr/>
        </p:nvGrpSpPr>
        <p:grpSpPr bwMode="auto">
          <a:xfrm>
            <a:off x="4783932" y="2730103"/>
            <a:ext cx="1079897" cy="1079897"/>
            <a:chOff x="3067" y="2419"/>
            <a:chExt cx="907" cy="907"/>
          </a:xfrm>
        </p:grpSpPr>
        <p:sp>
          <p:nvSpPr>
            <p:cNvPr id="225318" name="Rectangle 38"/>
            <p:cNvSpPr>
              <a:spLocks noChangeArrowheads="1"/>
            </p:cNvSpPr>
            <p:nvPr/>
          </p:nvSpPr>
          <p:spPr bwMode="auto">
            <a:xfrm>
              <a:off x="3067" y="2419"/>
              <a:ext cx="907" cy="90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nchor="b"/>
            <a:lstStyle/>
            <a:p>
              <a:pPr marL="257175" indent="-257175" algn="ctr">
                <a:spcBef>
                  <a:spcPct val="0"/>
                </a:spcBef>
                <a:spcAft>
                  <a:spcPct val="5000"/>
                </a:spcAft>
              </a:pPr>
              <a:r>
                <a:rPr lang="sv-SE" sz="825" dirty="0">
                  <a:latin typeface="Verdana" pitchFamily="34" charset="0"/>
                </a:rPr>
                <a:t>Konsensus</a:t>
              </a:r>
            </a:p>
            <a:p>
              <a:pPr marL="257175" indent="-257175" algn="ctr">
                <a:spcBef>
                  <a:spcPct val="0"/>
                </a:spcBef>
                <a:spcAft>
                  <a:spcPct val="5000"/>
                </a:spcAft>
              </a:pPr>
              <a:endParaRPr lang="sv-SE" sz="825" dirty="0">
                <a:latin typeface="Verdana" pitchFamily="34" charset="0"/>
              </a:endParaRPr>
            </a:p>
          </p:txBody>
        </p:sp>
        <p:grpSp>
          <p:nvGrpSpPr>
            <p:cNvPr id="225319" name="Group 39"/>
            <p:cNvGrpSpPr>
              <a:grpSpLocks/>
            </p:cNvGrpSpPr>
            <p:nvPr/>
          </p:nvGrpSpPr>
          <p:grpSpPr bwMode="auto">
            <a:xfrm>
              <a:off x="3103" y="2530"/>
              <a:ext cx="835" cy="463"/>
              <a:chOff x="1970" y="2947"/>
              <a:chExt cx="835" cy="463"/>
            </a:xfrm>
          </p:grpSpPr>
          <p:sp>
            <p:nvSpPr>
              <p:cNvPr id="225320" name="Text Box 40"/>
              <p:cNvSpPr txBox="1">
                <a:spLocks noChangeArrowheads="1"/>
              </p:cNvSpPr>
              <p:nvPr/>
            </p:nvSpPr>
            <p:spPr bwMode="auto">
              <a:xfrm>
                <a:off x="1970" y="2947"/>
                <a:ext cx="835"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sv-SE" sz="825" b="1" dirty="0" err="1">
                    <a:latin typeface="Verdana" pitchFamily="34" charset="0"/>
                  </a:rPr>
                  <a:t>Integrerende</a:t>
                </a:r>
                <a:endParaRPr lang="sv-SE" sz="825" b="1" dirty="0">
                  <a:latin typeface="Verdana" pitchFamily="34" charset="0"/>
                </a:endParaRPr>
              </a:p>
            </p:txBody>
          </p:sp>
          <p:pic>
            <p:nvPicPr>
              <p:cNvPr id="225321" name="Picture 41" descr="integrati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9" y="3118"/>
                <a:ext cx="317" cy="29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25322" name="Text Box 42"/>
          <p:cNvSpPr txBox="1">
            <a:spLocks noChangeArrowheads="1"/>
          </p:cNvSpPr>
          <p:nvPr/>
        </p:nvSpPr>
        <p:spPr bwMode="auto">
          <a:xfrm>
            <a:off x="4166111" y="1404938"/>
            <a:ext cx="1248739" cy="1966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eaLnBrk="1" hangingPunct="1">
              <a:spcBef>
                <a:spcPct val="20000"/>
              </a:spcBef>
              <a:buClr>
                <a:schemeClr val="tx2"/>
              </a:buClr>
              <a:buSzPct val="75000"/>
              <a:buFont typeface="Monotype Sorts" pitchFamily="2" charset="2"/>
              <a:buNone/>
            </a:pPr>
            <a:r>
              <a:rPr lang="sv-SE" sz="825" b="1" dirty="0">
                <a:latin typeface="Verdana" pitchFamily="34" charset="0"/>
              </a:rPr>
              <a:t>Beslutningsprincip</a:t>
            </a:r>
          </a:p>
        </p:txBody>
      </p:sp>
    </p:spTree>
    <p:extLst>
      <p:ext uri="{BB962C8B-B14F-4D97-AF65-F5344CB8AC3E}">
        <p14:creationId xmlns:p14="http://schemas.microsoft.com/office/powerpoint/2010/main" val="1663938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2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2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2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2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2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528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28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25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p:bldP spid="225288" grpId="0"/>
      <p:bldP spid="22529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950" dirty="0"/>
              <a:t>Forventningsafstemning </a:t>
            </a:r>
            <a:br>
              <a:rPr lang="da-DK" sz="1950" dirty="0"/>
            </a:br>
            <a:r>
              <a:rPr lang="da-DK" sz="1950" dirty="0"/>
              <a:t>ift. dagsordenspunkt</a:t>
            </a:r>
          </a:p>
        </p:txBody>
      </p:sp>
      <p:sp>
        <p:nvSpPr>
          <p:cNvPr id="3" name="Pladsholder til indhold 2"/>
          <p:cNvSpPr>
            <a:spLocks noGrp="1"/>
          </p:cNvSpPr>
          <p:nvPr>
            <p:ph idx="1"/>
          </p:nvPr>
        </p:nvSpPr>
        <p:spPr/>
        <p:txBody>
          <a:bodyPr/>
          <a:lstStyle/>
          <a:p>
            <a:pPr algn="ctr"/>
            <a:endParaRPr lang="da-DK" sz="2100" dirty="0"/>
          </a:p>
          <a:p>
            <a:pPr algn="ctr"/>
            <a:r>
              <a:rPr lang="da-DK" sz="2100" dirty="0"/>
              <a:t>Orienteringspunkt?</a:t>
            </a:r>
          </a:p>
          <a:p>
            <a:pPr algn="ctr"/>
            <a:endParaRPr lang="da-DK" sz="2100" dirty="0"/>
          </a:p>
          <a:p>
            <a:pPr algn="ctr"/>
            <a:r>
              <a:rPr lang="da-DK" sz="2100" dirty="0"/>
              <a:t>Diskussionspunkt?</a:t>
            </a:r>
          </a:p>
          <a:p>
            <a:pPr algn="ctr"/>
            <a:endParaRPr lang="da-DK" sz="2100" dirty="0"/>
          </a:p>
          <a:p>
            <a:pPr algn="ctr"/>
            <a:r>
              <a:rPr lang="da-DK" sz="2100" dirty="0"/>
              <a:t>Beslutningspunkt?</a:t>
            </a:r>
          </a:p>
        </p:txBody>
      </p:sp>
      <p:sp>
        <p:nvSpPr>
          <p:cNvPr id="4" name="Tekstboks 3"/>
          <p:cNvSpPr txBox="1"/>
          <p:nvPr/>
        </p:nvSpPr>
        <p:spPr>
          <a:xfrm rot="619216">
            <a:off x="1841002" y="4012163"/>
            <a:ext cx="4020200" cy="646331"/>
          </a:xfrm>
          <a:prstGeom prst="rect">
            <a:avLst/>
          </a:prstGeom>
          <a:noFill/>
        </p:spPr>
        <p:txBody>
          <a:bodyPr wrap="square" rtlCol="0">
            <a:spAutoFit/>
          </a:bodyPr>
          <a:lstStyle/>
          <a:p>
            <a:r>
              <a:rPr lang="da-DK" sz="1200" dirty="0">
                <a:solidFill>
                  <a:prstClr val="black"/>
                </a:solidFill>
              </a:rPr>
              <a:t>Hvor eksplicit er dette udtrykt på jeres dagsorden og under beslutningstagningen?</a:t>
            </a:r>
          </a:p>
          <a:p>
            <a:endParaRPr lang="da-DK" sz="1200" dirty="0">
              <a:solidFill>
                <a:prstClr val="black"/>
              </a:solidFill>
            </a:endParaRPr>
          </a:p>
        </p:txBody>
      </p:sp>
    </p:spTree>
    <p:extLst>
      <p:ext uri="{BB962C8B-B14F-4D97-AF65-F5344CB8AC3E}">
        <p14:creationId xmlns:p14="http://schemas.microsoft.com/office/powerpoint/2010/main" val="141378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1720800" y="87474"/>
            <a:ext cx="5699700" cy="675000"/>
          </a:xfrm>
        </p:spPr>
        <p:txBody>
          <a:bodyPr/>
          <a:lstStyle/>
          <a:p>
            <a:pPr eaLnBrk="1" hangingPunct="1"/>
            <a:r>
              <a:rPr lang="en-US" dirty="0"/>
              <a:t>Leadership Pipeline</a:t>
            </a:r>
          </a:p>
        </p:txBody>
      </p:sp>
      <p:sp>
        <p:nvSpPr>
          <p:cNvPr id="43013" name="Line 4"/>
          <p:cNvSpPr>
            <a:spLocks noChangeShapeType="1"/>
          </p:cNvSpPr>
          <p:nvPr/>
        </p:nvSpPr>
        <p:spPr bwMode="auto">
          <a:xfrm flipH="1" flipV="1">
            <a:off x="4248354" y="3522057"/>
            <a:ext cx="2753916" cy="280988"/>
          </a:xfrm>
          <a:prstGeom prst="line">
            <a:avLst/>
          </a:prstGeom>
          <a:noFill/>
          <a:ln w="9525">
            <a:solidFill>
              <a:schemeClr val="tx1"/>
            </a:solidFill>
            <a:round/>
            <a:headEnd/>
            <a:tailEnd/>
          </a:ln>
        </p:spPr>
        <p:txBody>
          <a:bodyPr/>
          <a:lstStyle/>
          <a:p>
            <a:endParaRPr lang="da-DK" sz="1350"/>
          </a:p>
        </p:txBody>
      </p:sp>
      <p:sp>
        <p:nvSpPr>
          <p:cNvPr id="43014" name="Line 5"/>
          <p:cNvSpPr>
            <a:spLocks noChangeShapeType="1"/>
          </p:cNvSpPr>
          <p:nvPr/>
        </p:nvSpPr>
        <p:spPr bwMode="auto">
          <a:xfrm>
            <a:off x="4388272" y="3154154"/>
            <a:ext cx="2992040" cy="227409"/>
          </a:xfrm>
          <a:prstGeom prst="line">
            <a:avLst/>
          </a:prstGeom>
          <a:noFill/>
          <a:ln w="9525">
            <a:solidFill>
              <a:schemeClr val="tx1"/>
            </a:solidFill>
            <a:round/>
            <a:headEnd/>
            <a:tailEnd/>
          </a:ln>
        </p:spPr>
        <p:txBody>
          <a:bodyPr/>
          <a:lstStyle/>
          <a:p>
            <a:endParaRPr lang="da-DK" sz="1350"/>
          </a:p>
        </p:txBody>
      </p:sp>
      <p:sp>
        <p:nvSpPr>
          <p:cNvPr id="43015" name="Line 6"/>
          <p:cNvSpPr>
            <a:spLocks noChangeShapeType="1"/>
          </p:cNvSpPr>
          <p:nvPr/>
        </p:nvSpPr>
        <p:spPr bwMode="auto">
          <a:xfrm flipV="1">
            <a:off x="4626006" y="2733769"/>
            <a:ext cx="2095500" cy="421481"/>
          </a:xfrm>
          <a:prstGeom prst="line">
            <a:avLst/>
          </a:prstGeom>
          <a:noFill/>
          <a:ln w="12700">
            <a:solidFill>
              <a:schemeClr val="tx1"/>
            </a:solidFill>
            <a:round/>
            <a:headEnd/>
            <a:tailEnd/>
          </a:ln>
        </p:spPr>
        <p:txBody>
          <a:bodyPr lIns="69056" tIns="34529" rIns="69056" bIns="34529"/>
          <a:lstStyle/>
          <a:p>
            <a:endParaRPr lang="da-DK" sz="1350"/>
          </a:p>
        </p:txBody>
      </p:sp>
      <p:sp>
        <p:nvSpPr>
          <p:cNvPr id="43016" name="Text Box 7"/>
          <p:cNvSpPr txBox="1">
            <a:spLocks noChangeArrowheads="1"/>
          </p:cNvSpPr>
          <p:nvPr/>
        </p:nvSpPr>
        <p:spPr bwMode="auto">
          <a:xfrm rot="355884">
            <a:off x="5368125" y="940773"/>
            <a:ext cx="868828" cy="295948"/>
          </a:xfrm>
          <a:prstGeom prst="rect">
            <a:avLst/>
          </a:prstGeom>
          <a:noFill/>
          <a:ln w="12700">
            <a:noFill/>
            <a:miter lim="800000"/>
            <a:headEnd/>
            <a:tailEnd/>
          </a:ln>
        </p:spPr>
        <p:txBody>
          <a:bodyPr wrap="none" lIns="69056" tIns="34529" rIns="69056" bIns="34529">
            <a:spAutoFit/>
          </a:bodyPr>
          <a:lstStyle/>
          <a:p>
            <a:pPr algn="ctr">
              <a:spcBef>
                <a:spcPct val="20000"/>
              </a:spcBef>
              <a:buClr>
                <a:schemeClr val="tx2"/>
              </a:buClr>
              <a:buSzPct val="75000"/>
              <a:buFont typeface="Monotype Sorts" pitchFamily="2" charset="2"/>
              <a:buNone/>
            </a:pPr>
            <a:r>
              <a:rPr lang="en-US" sz="750" dirty="0" err="1">
                <a:latin typeface="Verdana" pitchFamily="34" charset="0"/>
              </a:rPr>
              <a:t>Koncernledelse</a:t>
            </a:r>
            <a:endParaRPr lang="en-US" sz="750" dirty="0">
              <a:latin typeface="Verdana" pitchFamily="34" charset="0"/>
            </a:endParaRPr>
          </a:p>
          <a:p>
            <a:pPr algn="ctr">
              <a:spcBef>
                <a:spcPct val="20000"/>
              </a:spcBef>
              <a:buClr>
                <a:schemeClr val="tx2"/>
              </a:buClr>
              <a:buSzPct val="75000"/>
              <a:buFont typeface="Monotype Sorts" pitchFamily="2" charset="2"/>
              <a:buNone/>
            </a:pPr>
            <a:r>
              <a:rPr lang="en-US" sz="600" dirty="0">
                <a:solidFill>
                  <a:schemeClr val="bg1">
                    <a:lumMod val="75000"/>
                  </a:schemeClr>
                </a:solidFill>
                <a:latin typeface="Verdana" pitchFamily="34" charset="0"/>
              </a:rPr>
              <a:t>(Senior executive)</a:t>
            </a:r>
          </a:p>
        </p:txBody>
      </p:sp>
      <p:sp>
        <p:nvSpPr>
          <p:cNvPr id="43017" name="Line 8"/>
          <p:cNvSpPr>
            <a:spLocks noChangeShapeType="1"/>
          </p:cNvSpPr>
          <p:nvPr/>
        </p:nvSpPr>
        <p:spPr bwMode="auto">
          <a:xfrm flipV="1">
            <a:off x="4680012" y="1302469"/>
            <a:ext cx="1674186" cy="329989"/>
          </a:xfrm>
          <a:prstGeom prst="line">
            <a:avLst/>
          </a:prstGeom>
          <a:noFill/>
          <a:ln w="12700">
            <a:solidFill>
              <a:schemeClr val="tx1"/>
            </a:solidFill>
            <a:round/>
            <a:headEnd/>
            <a:tailEnd/>
          </a:ln>
        </p:spPr>
        <p:txBody>
          <a:bodyPr lIns="69056" tIns="34529" rIns="69056" bIns="34529"/>
          <a:lstStyle/>
          <a:p>
            <a:endParaRPr lang="da-DK" sz="1350"/>
          </a:p>
        </p:txBody>
      </p:sp>
      <p:sp>
        <p:nvSpPr>
          <p:cNvPr id="43018" name="Line 9"/>
          <p:cNvSpPr>
            <a:spLocks noChangeShapeType="1"/>
          </p:cNvSpPr>
          <p:nvPr/>
        </p:nvSpPr>
        <p:spPr bwMode="auto">
          <a:xfrm>
            <a:off x="4842291" y="1869673"/>
            <a:ext cx="1835944" cy="269081"/>
          </a:xfrm>
          <a:prstGeom prst="line">
            <a:avLst/>
          </a:prstGeom>
          <a:noFill/>
          <a:ln w="12700">
            <a:solidFill>
              <a:schemeClr val="tx1"/>
            </a:solidFill>
            <a:round/>
            <a:headEnd/>
            <a:tailEnd/>
          </a:ln>
        </p:spPr>
        <p:txBody>
          <a:bodyPr lIns="69056" tIns="34529" rIns="69056" bIns="34529"/>
          <a:lstStyle/>
          <a:p>
            <a:endParaRPr lang="da-DK" sz="1350"/>
          </a:p>
        </p:txBody>
      </p:sp>
      <p:sp>
        <p:nvSpPr>
          <p:cNvPr id="43019" name="AutoShape 10"/>
          <p:cNvSpPr>
            <a:spLocks noChangeArrowheads="1"/>
          </p:cNvSpPr>
          <p:nvPr/>
        </p:nvSpPr>
        <p:spPr bwMode="auto">
          <a:xfrm>
            <a:off x="3870721" y="2830305"/>
            <a:ext cx="701279" cy="702469"/>
          </a:xfrm>
          <a:prstGeom prst="diamond">
            <a:avLst/>
          </a:prstGeom>
          <a:solidFill>
            <a:srgbClr val="FFC000"/>
          </a:solidFill>
          <a:ln w="12700">
            <a:solidFill>
              <a:schemeClr val="tx1"/>
            </a:solidFill>
            <a:miter lim="800000"/>
            <a:headEnd/>
            <a:tailEnd/>
          </a:ln>
        </p:spPr>
        <p:txBody>
          <a:bodyPr wrap="none" lIns="69056" tIns="34529" rIns="69056" bIns="34529" anchor="ctr"/>
          <a:lstStyle/>
          <a:p>
            <a:pPr algn="ctr">
              <a:buClr>
                <a:schemeClr val="tx2"/>
              </a:buClr>
              <a:buSzPct val="75000"/>
              <a:buFont typeface="Monotype Sorts" pitchFamily="2" charset="2"/>
              <a:buNone/>
            </a:pPr>
            <a:r>
              <a:rPr lang="en-US" sz="900" b="1" dirty="0">
                <a:solidFill>
                  <a:schemeClr val="tx2"/>
                </a:solidFill>
                <a:latin typeface="Verdana" pitchFamily="34" charset="0"/>
              </a:rPr>
              <a:t>2.</a:t>
            </a:r>
          </a:p>
          <a:p>
            <a:pPr algn="ctr">
              <a:buClr>
                <a:schemeClr val="tx2"/>
              </a:buClr>
              <a:buSzPct val="75000"/>
              <a:buFont typeface="Monotype Sorts" pitchFamily="2" charset="2"/>
              <a:buNone/>
            </a:pPr>
            <a:r>
              <a:rPr lang="en-US" sz="825" dirty="0">
                <a:solidFill>
                  <a:schemeClr val="tx2"/>
                </a:solidFill>
                <a:latin typeface="Verdana" pitchFamily="34" charset="0"/>
              </a:rPr>
              <a:t>passage</a:t>
            </a:r>
          </a:p>
          <a:p>
            <a:pPr algn="ctr">
              <a:buClr>
                <a:schemeClr val="tx2"/>
              </a:buClr>
              <a:buSzPct val="75000"/>
              <a:buFont typeface="Monotype Sorts" pitchFamily="2" charset="2"/>
              <a:buNone/>
            </a:pPr>
            <a:endParaRPr lang="en-US" sz="900" dirty="0">
              <a:solidFill>
                <a:schemeClr val="tx2"/>
              </a:solidFill>
              <a:latin typeface="Verdana" pitchFamily="34" charset="0"/>
            </a:endParaRPr>
          </a:p>
        </p:txBody>
      </p:sp>
      <p:sp>
        <p:nvSpPr>
          <p:cNvPr id="43020" name="Line 11"/>
          <p:cNvSpPr>
            <a:spLocks noChangeShapeType="1"/>
          </p:cNvSpPr>
          <p:nvPr/>
        </p:nvSpPr>
        <p:spPr bwMode="auto">
          <a:xfrm flipV="1">
            <a:off x="4301989" y="2518357"/>
            <a:ext cx="2106215" cy="377429"/>
          </a:xfrm>
          <a:prstGeom prst="line">
            <a:avLst/>
          </a:prstGeom>
          <a:noFill/>
          <a:ln w="12700">
            <a:solidFill>
              <a:schemeClr val="tx1"/>
            </a:solidFill>
            <a:round/>
            <a:headEnd/>
            <a:tailEnd/>
          </a:ln>
        </p:spPr>
        <p:txBody>
          <a:bodyPr lIns="69056" tIns="34529" rIns="69056" bIns="34529"/>
          <a:lstStyle/>
          <a:p>
            <a:endParaRPr lang="da-DK" sz="1350"/>
          </a:p>
        </p:txBody>
      </p:sp>
      <p:sp>
        <p:nvSpPr>
          <p:cNvPr id="43021" name="Line 12"/>
          <p:cNvSpPr>
            <a:spLocks noChangeShapeType="1"/>
          </p:cNvSpPr>
          <p:nvPr/>
        </p:nvSpPr>
        <p:spPr bwMode="auto">
          <a:xfrm flipH="1" flipV="1">
            <a:off x="4625838" y="2127836"/>
            <a:ext cx="1782366" cy="325040"/>
          </a:xfrm>
          <a:prstGeom prst="line">
            <a:avLst/>
          </a:prstGeom>
          <a:noFill/>
          <a:ln w="12700">
            <a:solidFill>
              <a:schemeClr val="tx1"/>
            </a:solidFill>
            <a:round/>
            <a:headEnd/>
            <a:tailEnd/>
          </a:ln>
        </p:spPr>
        <p:txBody>
          <a:bodyPr lIns="69056" tIns="34529" rIns="69056" bIns="34529"/>
          <a:lstStyle/>
          <a:p>
            <a:endParaRPr lang="da-DK" sz="1350"/>
          </a:p>
        </p:txBody>
      </p:sp>
      <p:sp>
        <p:nvSpPr>
          <p:cNvPr id="43022" name="Line 13"/>
          <p:cNvSpPr>
            <a:spLocks noChangeShapeType="1"/>
          </p:cNvSpPr>
          <p:nvPr/>
        </p:nvSpPr>
        <p:spPr bwMode="auto">
          <a:xfrm flipV="1">
            <a:off x="4885915" y="1545822"/>
            <a:ext cx="1738313" cy="323850"/>
          </a:xfrm>
          <a:prstGeom prst="line">
            <a:avLst/>
          </a:prstGeom>
          <a:noFill/>
          <a:ln w="12700">
            <a:solidFill>
              <a:schemeClr val="tx1"/>
            </a:solidFill>
            <a:round/>
            <a:headEnd/>
            <a:tailEnd/>
          </a:ln>
        </p:spPr>
        <p:txBody>
          <a:bodyPr lIns="69056" tIns="34529" rIns="69056" bIns="34529"/>
          <a:lstStyle/>
          <a:p>
            <a:endParaRPr lang="da-DK" sz="1350"/>
          </a:p>
        </p:txBody>
      </p:sp>
      <p:sp>
        <p:nvSpPr>
          <p:cNvPr id="43023" name="Line 14"/>
          <p:cNvSpPr>
            <a:spLocks noChangeShapeType="1"/>
          </p:cNvSpPr>
          <p:nvPr/>
        </p:nvSpPr>
        <p:spPr bwMode="auto">
          <a:xfrm flipH="1" flipV="1">
            <a:off x="4841341" y="1113588"/>
            <a:ext cx="1566863" cy="161925"/>
          </a:xfrm>
          <a:prstGeom prst="line">
            <a:avLst/>
          </a:prstGeom>
          <a:noFill/>
          <a:ln w="12700">
            <a:solidFill>
              <a:schemeClr val="tx1"/>
            </a:solidFill>
            <a:round/>
            <a:headEnd/>
            <a:tailEnd/>
          </a:ln>
        </p:spPr>
        <p:txBody>
          <a:bodyPr lIns="69056" tIns="34529" rIns="69056" bIns="34529"/>
          <a:lstStyle/>
          <a:p>
            <a:endParaRPr lang="da-DK" sz="1350"/>
          </a:p>
        </p:txBody>
      </p:sp>
      <p:sp>
        <p:nvSpPr>
          <p:cNvPr id="43024" name="Line 15"/>
          <p:cNvSpPr>
            <a:spLocks noChangeShapeType="1"/>
          </p:cNvSpPr>
          <p:nvPr/>
        </p:nvSpPr>
        <p:spPr bwMode="auto">
          <a:xfrm flipH="1" flipV="1">
            <a:off x="5024791" y="897564"/>
            <a:ext cx="1545431" cy="161925"/>
          </a:xfrm>
          <a:prstGeom prst="line">
            <a:avLst/>
          </a:prstGeom>
          <a:noFill/>
          <a:ln w="12700">
            <a:solidFill>
              <a:schemeClr val="tx1"/>
            </a:solidFill>
            <a:round/>
            <a:headEnd/>
            <a:tailEnd/>
          </a:ln>
        </p:spPr>
        <p:txBody>
          <a:bodyPr lIns="69056" tIns="34529" rIns="69056" bIns="34529"/>
          <a:lstStyle/>
          <a:p>
            <a:endParaRPr lang="da-DK" sz="1350"/>
          </a:p>
        </p:txBody>
      </p:sp>
      <p:sp>
        <p:nvSpPr>
          <p:cNvPr id="43025" name="Text Box 16"/>
          <p:cNvSpPr txBox="1">
            <a:spLocks noChangeArrowheads="1"/>
          </p:cNvSpPr>
          <p:nvPr/>
        </p:nvSpPr>
        <p:spPr bwMode="auto">
          <a:xfrm rot="-933416">
            <a:off x="6284417" y="4249315"/>
            <a:ext cx="868828" cy="208232"/>
          </a:xfrm>
          <a:prstGeom prst="rect">
            <a:avLst/>
          </a:prstGeom>
          <a:noFill/>
          <a:ln w="12700">
            <a:noFill/>
            <a:miter lim="800000"/>
            <a:headEnd/>
            <a:tailEnd/>
          </a:ln>
        </p:spPr>
        <p:txBody>
          <a:bodyPr wrap="none" lIns="69056" tIns="34529" rIns="69056" bIns="34529">
            <a:spAutoFit/>
          </a:bodyPr>
          <a:lstStyle/>
          <a:p>
            <a:pPr>
              <a:spcBef>
                <a:spcPct val="20000"/>
              </a:spcBef>
              <a:buClr>
                <a:schemeClr val="tx2"/>
              </a:buClr>
              <a:buSzPct val="75000"/>
              <a:buFont typeface="Monotype Sorts" pitchFamily="2" charset="2"/>
              <a:buNone/>
            </a:pPr>
            <a:r>
              <a:rPr lang="en-US" sz="900" dirty="0" err="1">
                <a:latin typeface="Verdana" pitchFamily="34" charset="0"/>
              </a:rPr>
              <a:t>Medarbejder</a:t>
            </a:r>
            <a:endParaRPr lang="en-US" sz="900" dirty="0">
              <a:latin typeface="Verdana" pitchFamily="34" charset="0"/>
            </a:endParaRPr>
          </a:p>
        </p:txBody>
      </p:sp>
      <p:sp>
        <p:nvSpPr>
          <p:cNvPr id="43026" name="Text Box 17"/>
          <p:cNvSpPr txBox="1">
            <a:spLocks noChangeArrowheads="1"/>
          </p:cNvSpPr>
          <p:nvPr/>
        </p:nvSpPr>
        <p:spPr bwMode="auto">
          <a:xfrm rot="305576">
            <a:off x="5279011" y="3328079"/>
            <a:ext cx="1577355" cy="346731"/>
          </a:xfrm>
          <a:prstGeom prst="rect">
            <a:avLst/>
          </a:prstGeom>
          <a:noFill/>
          <a:ln w="12700">
            <a:noFill/>
            <a:miter lim="800000"/>
            <a:headEnd/>
            <a:tailEnd/>
          </a:ln>
        </p:spPr>
        <p:txBody>
          <a:bodyPr wrap="none" lIns="69056" tIns="34529" rIns="69056" bIns="34529">
            <a:spAutoFit/>
          </a:bodyPr>
          <a:lstStyle/>
          <a:p>
            <a:pPr algn="ctr">
              <a:spcBef>
                <a:spcPct val="20000"/>
              </a:spcBef>
              <a:buClr>
                <a:schemeClr val="tx2"/>
              </a:buClr>
              <a:buSzPct val="75000"/>
              <a:buFont typeface="Monotype Sorts" pitchFamily="2" charset="2"/>
              <a:buNone/>
            </a:pPr>
            <a:r>
              <a:rPr lang="en-US" sz="900" dirty="0" err="1">
                <a:latin typeface="Verdana" pitchFamily="34" charset="0"/>
              </a:rPr>
              <a:t>Ledelse</a:t>
            </a:r>
            <a:r>
              <a:rPr lang="en-US" sz="900" dirty="0">
                <a:latin typeface="Verdana" pitchFamily="34" charset="0"/>
              </a:rPr>
              <a:t> </a:t>
            </a:r>
            <a:r>
              <a:rPr lang="en-US" sz="900" dirty="0" err="1">
                <a:latin typeface="Verdana" pitchFamily="34" charset="0"/>
              </a:rPr>
              <a:t>af</a:t>
            </a:r>
            <a:r>
              <a:rPr lang="en-US" sz="900" dirty="0">
                <a:latin typeface="Verdana" pitchFamily="34" charset="0"/>
              </a:rPr>
              <a:t> </a:t>
            </a:r>
            <a:r>
              <a:rPr lang="en-US" sz="900" dirty="0" err="1">
                <a:latin typeface="Verdana" pitchFamily="34" charset="0"/>
              </a:rPr>
              <a:t>medarbejdere</a:t>
            </a:r>
            <a:endParaRPr lang="en-US" sz="900" dirty="0">
              <a:latin typeface="Verdana" pitchFamily="34" charset="0"/>
            </a:endParaRPr>
          </a:p>
          <a:p>
            <a:pPr algn="ctr">
              <a:spcBef>
                <a:spcPct val="20000"/>
              </a:spcBef>
              <a:buClr>
                <a:schemeClr val="tx2"/>
              </a:buClr>
              <a:buSzPct val="75000"/>
              <a:buFont typeface="Monotype Sorts" pitchFamily="2" charset="2"/>
              <a:buNone/>
            </a:pPr>
            <a:r>
              <a:rPr lang="en-US" sz="750" dirty="0">
                <a:solidFill>
                  <a:schemeClr val="bg1">
                    <a:lumMod val="75000"/>
                  </a:schemeClr>
                </a:solidFill>
                <a:latin typeface="Verdana" pitchFamily="34" charset="0"/>
              </a:rPr>
              <a:t>(1</a:t>
            </a:r>
            <a:r>
              <a:rPr lang="en-US" sz="750" baseline="30000" dirty="0">
                <a:solidFill>
                  <a:schemeClr val="bg1">
                    <a:lumMod val="75000"/>
                  </a:schemeClr>
                </a:solidFill>
                <a:latin typeface="Verdana" pitchFamily="34" charset="0"/>
              </a:rPr>
              <a:t>st l</a:t>
            </a:r>
            <a:r>
              <a:rPr lang="en-US" sz="750" dirty="0">
                <a:solidFill>
                  <a:schemeClr val="bg1">
                    <a:lumMod val="75000"/>
                  </a:schemeClr>
                </a:solidFill>
                <a:latin typeface="Verdana" pitchFamily="34" charset="0"/>
              </a:rPr>
              <a:t>ine supervisor)</a:t>
            </a:r>
          </a:p>
        </p:txBody>
      </p:sp>
      <p:sp>
        <p:nvSpPr>
          <p:cNvPr id="43027" name="Text Box 18"/>
          <p:cNvSpPr txBox="1">
            <a:spLocks noChangeArrowheads="1"/>
          </p:cNvSpPr>
          <p:nvPr/>
        </p:nvSpPr>
        <p:spPr bwMode="auto">
          <a:xfrm rot="-657009">
            <a:off x="4842495" y="2655152"/>
            <a:ext cx="1125308" cy="346731"/>
          </a:xfrm>
          <a:prstGeom prst="rect">
            <a:avLst/>
          </a:prstGeom>
          <a:noFill/>
          <a:ln w="12700">
            <a:noFill/>
            <a:miter lim="800000"/>
            <a:headEnd/>
            <a:tailEnd/>
          </a:ln>
        </p:spPr>
        <p:txBody>
          <a:bodyPr wrap="none" lIns="69056" tIns="34529" rIns="69056" bIns="34529">
            <a:spAutoFit/>
          </a:bodyPr>
          <a:lstStyle/>
          <a:p>
            <a:pPr algn="ctr">
              <a:spcBef>
                <a:spcPct val="20000"/>
              </a:spcBef>
              <a:buClr>
                <a:schemeClr val="tx2"/>
              </a:buClr>
              <a:buSzPct val="75000"/>
              <a:buFont typeface="Monotype Sorts" pitchFamily="2" charset="2"/>
              <a:buNone/>
            </a:pPr>
            <a:r>
              <a:rPr lang="en-US" sz="900" dirty="0" err="1">
                <a:latin typeface="Verdana" pitchFamily="34" charset="0"/>
              </a:rPr>
              <a:t>Ledelse</a:t>
            </a:r>
            <a:r>
              <a:rPr lang="en-US" sz="900" dirty="0">
                <a:latin typeface="Verdana" pitchFamily="34" charset="0"/>
              </a:rPr>
              <a:t> </a:t>
            </a:r>
            <a:r>
              <a:rPr lang="en-US" sz="900" dirty="0" err="1">
                <a:latin typeface="Verdana" pitchFamily="34" charset="0"/>
              </a:rPr>
              <a:t>af</a:t>
            </a:r>
            <a:r>
              <a:rPr lang="en-US" sz="900" dirty="0">
                <a:latin typeface="Verdana" pitchFamily="34" charset="0"/>
              </a:rPr>
              <a:t> </a:t>
            </a:r>
            <a:r>
              <a:rPr lang="en-US" sz="900" dirty="0" err="1">
                <a:latin typeface="Verdana" pitchFamily="34" charset="0"/>
              </a:rPr>
              <a:t>ledere</a:t>
            </a:r>
            <a:endParaRPr lang="en-US" sz="900" dirty="0">
              <a:latin typeface="Verdana" pitchFamily="34" charset="0"/>
            </a:endParaRPr>
          </a:p>
          <a:p>
            <a:pPr algn="ctr">
              <a:spcBef>
                <a:spcPct val="20000"/>
              </a:spcBef>
              <a:buClr>
                <a:schemeClr val="tx2"/>
              </a:buClr>
              <a:buSzPct val="75000"/>
              <a:buFont typeface="Monotype Sorts" pitchFamily="2" charset="2"/>
              <a:buNone/>
            </a:pPr>
            <a:r>
              <a:rPr lang="en-US" sz="750" dirty="0">
                <a:solidFill>
                  <a:schemeClr val="bg1">
                    <a:lumMod val="75000"/>
                  </a:schemeClr>
                </a:solidFill>
                <a:latin typeface="Verdana" pitchFamily="34" charset="0"/>
              </a:rPr>
              <a:t>(Middle manager)</a:t>
            </a:r>
          </a:p>
        </p:txBody>
      </p:sp>
      <p:sp>
        <p:nvSpPr>
          <p:cNvPr id="43028" name="Text Box 19"/>
          <p:cNvSpPr txBox="1">
            <a:spLocks noChangeArrowheads="1"/>
          </p:cNvSpPr>
          <p:nvPr/>
        </p:nvSpPr>
        <p:spPr bwMode="auto">
          <a:xfrm rot="513686">
            <a:off x="4859824" y="1962893"/>
            <a:ext cx="1609415" cy="346731"/>
          </a:xfrm>
          <a:prstGeom prst="rect">
            <a:avLst/>
          </a:prstGeom>
          <a:noFill/>
          <a:ln w="12700">
            <a:noFill/>
            <a:miter lim="800000"/>
            <a:headEnd/>
            <a:tailEnd/>
          </a:ln>
        </p:spPr>
        <p:txBody>
          <a:bodyPr wrap="none" lIns="69056" tIns="34529" rIns="69056" bIns="34529">
            <a:spAutoFit/>
          </a:bodyPr>
          <a:lstStyle/>
          <a:p>
            <a:pPr algn="ctr">
              <a:spcBef>
                <a:spcPct val="20000"/>
              </a:spcBef>
              <a:buClr>
                <a:schemeClr val="tx2"/>
              </a:buClr>
              <a:buSzPct val="75000"/>
              <a:buFont typeface="Monotype Sorts" pitchFamily="2" charset="2"/>
              <a:buNone/>
            </a:pPr>
            <a:r>
              <a:rPr lang="en-US" sz="900" dirty="0" err="1">
                <a:latin typeface="Verdana" pitchFamily="34" charset="0"/>
              </a:rPr>
              <a:t>Ledelse</a:t>
            </a:r>
            <a:r>
              <a:rPr lang="en-US" sz="900" dirty="0">
                <a:latin typeface="Verdana" pitchFamily="34" charset="0"/>
              </a:rPr>
              <a:t> </a:t>
            </a:r>
            <a:r>
              <a:rPr lang="en-US" sz="900" dirty="0" err="1">
                <a:latin typeface="Verdana" pitchFamily="34" charset="0"/>
              </a:rPr>
              <a:t>af</a:t>
            </a:r>
            <a:r>
              <a:rPr lang="en-US" sz="900" dirty="0">
                <a:latin typeface="Verdana" pitchFamily="34" charset="0"/>
              </a:rPr>
              <a:t> en </a:t>
            </a:r>
            <a:r>
              <a:rPr lang="en-US" sz="900" dirty="0" err="1">
                <a:latin typeface="Verdana" pitchFamily="34" charset="0"/>
              </a:rPr>
              <a:t>funktion</a:t>
            </a:r>
            <a:endParaRPr lang="en-US" sz="900" dirty="0">
              <a:latin typeface="Verdana" pitchFamily="34" charset="0"/>
            </a:endParaRPr>
          </a:p>
          <a:p>
            <a:pPr algn="ctr">
              <a:spcBef>
                <a:spcPct val="20000"/>
              </a:spcBef>
              <a:buClr>
                <a:schemeClr val="tx2"/>
              </a:buClr>
              <a:buSzPct val="75000"/>
              <a:buFont typeface="Monotype Sorts" pitchFamily="2" charset="2"/>
              <a:buNone/>
            </a:pPr>
            <a:r>
              <a:rPr lang="en-US" sz="750" dirty="0">
                <a:solidFill>
                  <a:schemeClr val="bg1">
                    <a:lumMod val="75000"/>
                  </a:schemeClr>
                </a:solidFill>
                <a:latin typeface="Verdana" pitchFamily="34" charset="0"/>
              </a:rPr>
              <a:t>(Functional manager/Director)</a:t>
            </a:r>
          </a:p>
        </p:txBody>
      </p:sp>
      <p:sp>
        <p:nvSpPr>
          <p:cNvPr id="43029" name="Text Box 20"/>
          <p:cNvSpPr txBox="1">
            <a:spLocks noChangeArrowheads="1"/>
          </p:cNvSpPr>
          <p:nvPr/>
        </p:nvSpPr>
        <p:spPr bwMode="auto">
          <a:xfrm rot="-501467">
            <a:off x="4755644" y="1409438"/>
            <a:ext cx="1833835" cy="335190"/>
          </a:xfrm>
          <a:prstGeom prst="rect">
            <a:avLst/>
          </a:prstGeom>
          <a:noFill/>
          <a:ln w="12700">
            <a:noFill/>
            <a:miter lim="800000"/>
            <a:headEnd/>
            <a:tailEnd/>
          </a:ln>
        </p:spPr>
        <p:txBody>
          <a:bodyPr wrap="none" lIns="69056" tIns="34529" rIns="69056" bIns="34529">
            <a:spAutoFit/>
          </a:bodyPr>
          <a:lstStyle/>
          <a:p>
            <a:pPr algn="ctr">
              <a:spcBef>
                <a:spcPct val="20000"/>
              </a:spcBef>
              <a:buClr>
                <a:schemeClr val="tx2"/>
              </a:buClr>
              <a:buSzPct val="75000"/>
              <a:buFont typeface="Monotype Sorts" pitchFamily="2" charset="2"/>
              <a:buNone/>
            </a:pPr>
            <a:r>
              <a:rPr lang="en-US" sz="825" dirty="0" err="1">
                <a:latin typeface="Verdana" pitchFamily="34" charset="0"/>
              </a:rPr>
              <a:t>Ledelse</a:t>
            </a:r>
            <a:r>
              <a:rPr lang="en-US" sz="825" dirty="0">
                <a:latin typeface="Verdana" pitchFamily="34" charset="0"/>
              </a:rPr>
              <a:t> </a:t>
            </a:r>
            <a:r>
              <a:rPr lang="en-US" sz="825" dirty="0" err="1">
                <a:latin typeface="Verdana" pitchFamily="34" charset="0"/>
              </a:rPr>
              <a:t>af</a:t>
            </a:r>
            <a:r>
              <a:rPr lang="en-US" sz="825" dirty="0">
                <a:latin typeface="Verdana" pitchFamily="34" charset="0"/>
              </a:rPr>
              <a:t> en division</a:t>
            </a:r>
          </a:p>
          <a:p>
            <a:pPr algn="ctr">
              <a:spcBef>
                <a:spcPct val="20000"/>
              </a:spcBef>
              <a:buClr>
                <a:schemeClr val="tx2"/>
              </a:buClr>
              <a:buSzPct val="75000"/>
              <a:buFont typeface="Monotype Sorts" pitchFamily="2" charset="2"/>
              <a:buNone/>
            </a:pPr>
            <a:r>
              <a:rPr lang="en-US" sz="750" dirty="0">
                <a:solidFill>
                  <a:schemeClr val="bg1">
                    <a:lumMod val="75000"/>
                  </a:schemeClr>
                </a:solidFill>
                <a:latin typeface="Verdana" pitchFamily="34" charset="0"/>
              </a:rPr>
              <a:t>(Business manager/Vice president)</a:t>
            </a:r>
          </a:p>
        </p:txBody>
      </p:sp>
      <p:sp>
        <p:nvSpPr>
          <p:cNvPr id="43030" name="AutoShape 21"/>
          <p:cNvSpPr>
            <a:spLocks noChangeArrowheads="1"/>
          </p:cNvSpPr>
          <p:nvPr/>
        </p:nvSpPr>
        <p:spPr bwMode="auto">
          <a:xfrm>
            <a:off x="7002735" y="3370848"/>
            <a:ext cx="809625" cy="809625"/>
          </a:xfrm>
          <a:prstGeom prst="diamond">
            <a:avLst/>
          </a:prstGeom>
          <a:solidFill>
            <a:srgbClr val="FFC000"/>
          </a:solidFill>
          <a:ln w="12700">
            <a:solidFill>
              <a:schemeClr val="tx1"/>
            </a:solidFill>
            <a:miter lim="800000"/>
            <a:headEnd/>
            <a:tailEnd/>
          </a:ln>
        </p:spPr>
        <p:txBody>
          <a:bodyPr wrap="none" lIns="69056" tIns="34529" rIns="69056" bIns="34529" anchor="ctr"/>
          <a:lstStyle/>
          <a:p>
            <a:pPr algn="ctr">
              <a:buClr>
                <a:schemeClr val="tx2"/>
              </a:buClr>
              <a:buSzPct val="75000"/>
              <a:buFont typeface="Monotype Sorts" pitchFamily="2" charset="2"/>
              <a:buNone/>
            </a:pPr>
            <a:r>
              <a:rPr lang="en-US" sz="1050" b="1" dirty="0">
                <a:solidFill>
                  <a:schemeClr val="tx2"/>
                </a:solidFill>
                <a:latin typeface="Verdana" pitchFamily="34" charset="0"/>
              </a:rPr>
              <a:t>1.</a:t>
            </a:r>
          </a:p>
          <a:p>
            <a:pPr algn="ctr">
              <a:buClr>
                <a:schemeClr val="tx2"/>
              </a:buClr>
              <a:buSzPct val="75000"/>
              <a:buFont typeface="Monotype Sorts" pitchFamily="2" charset="2"/>
              <a:buNone/>
            </a:pPr>
            <a:r>
              <a:rPr lang="en-US" sz="975" dirty="0">
                <a:solidFill>
                  <a:schemeClr val="tx2"/>
                </a:solidFill>
                <a:latin typeface="Verdana" pitchFamily="34" charset="0"/>
              </a:rPr>
              <a:t>passage</a:t>
            </a:r>
          </a:p>
          <a:p>
            <a:pPr algn="ctr">
              <a:buClr>
                <a:schemeClr val="tx2"/>
              </a:buClr>
              <a:buSzPct val="75000"/>
              <a:buFont typeface="Monotype Sorts" pitchFamily="2" charset="2"/>
              <a:buNone/>
            </a:pPr>
            <a:endParaRPr lang="en-US" sz="975" dirty="0">
              <a:solidFill>
                <a:schemeClr val="tx2"/>
              </a:solidFill>
              <a:latin typeface="Verdana" pitchFamily="34" charset="0"/>
            </a:endParaRPr>
          </a:p>
        </p:txBody>
      </p:sp>
      <p:sp>
        <p:nvSpPr>
          <p:cNvPr id="43031" name="AutoShape 22"/>
          <p:cNvSpPr>
            <a:spLocks noChangeArrowheads="1"/>
          </p:cNvSpPr>
          <p:nvPr/>
        </p:nvSpPr>
        <p:spPr bwMode="auto">
          <a:xfrm>
            <a:off x="6354570" y="2134979"/>
            <a:ext cx="647700" cy="647700"/>
          </a:xfrm>
          <a:prstGeom prst="diamond">
            <a:avLst/>
          </a:prstGeom>
          <a:solidFill>
            <a:srgbClr val="FFC000"/>
          </a:solidFill>
          <a:ln w="12700">
            <a:solidFill>
              <a:schemeClr val="tx1"/>
            </a:solidFill>
            <a:miter lim="800000"/>
            <a:headEnd/>
            <a:tailEnd/>
          </a:ln>
        </p:spPr>
        <p:txBody>
          <a:bodyPr wrap="none" lIns="69056" tIns="34529" rIns="69056" bIns="34529" anchor="ctr"/>
          <a:lstStyle/>
          <a:p>
            <a:pPr algn="ctr">
              <a:buClr>
                <a:schemeClr val="tx2"/>
              </a:buClr>
              <a:buSzPct val="75000"/>
              <a:buFont typeface="Monotype Sorts" pitchFamily="2" charset="2"/>
              <a:buNone/>
            </a:pPr>
            <a:r>
              <a:rPr lang="en-US" sz="900" b="1" dirty="0">
                <a:solidFill>
                  <a:schemeClr val="tx2"/>
                </a:solidFill>
                <a:latin typeface="Verdana" pitchFamily="34" charset="0"/>
              </a:rPr>
              <a:t>3.</a:t>
            </a:r>
          </a:p>
          <a:p>
            <a:pPr algn="ctr">
              <a:buClr>
                <a:schemeClr val="tx2"/>
              </a:buClr>
              <a:buSzPct val="75000"/>
              <a:buFont typeface="Monotype Sorts" pitchFamily="2" charset="2"/>
              <a:buNone/>
            </a:pPr>
            <a:r>
              <a:rPr lang="en-US" sz="750" dirty="0">
                <a:solidFill>
                  <a:schemeClr val="tx2"/>
                </a:solidFill>
                <a:latin typeface="Verdana" pitchFamily="34" charset="0"/>
              </a:rPr>
              <a:t>passage</a:t>
            </a:r>
          </a:p>
          <a:p>
            <a:pPr algn="ctr">
              <a:buClr>
                <a:schemeClr val="tx2"/>
              </a:buClr>
              <a:buSzPct val="75000"/>
              <a:buFont typeface="Monotype Sorts" pitchFamily="2" charset="2"/>
              <a:buNone/>
            </a:pPr>
            <a:endParaRPr lang="en-US" sz="750" dirty="0">
              <a:solidFill>
                <a:schemeClr val="tx2"/>
              </a:solidFill>
              <a:latin typeface="Verdana" pitchFamily="34" charset="0"/>
            </a:endParaRPr>
          </a:p>
        </p:txBody>
      </p:sp>
      <p:sp>
        <p:nvSpPr>
          <p:cNvPr id="43032" name="AutoShape 23"/>
          <p:cNvSpPr>
            <a:spLocks noChangeArrowheads="1"/>
          </p:cNvSpPr>
          <p:nvPr/>
        </p:nvSpPr>
        <p:spPr bwMode="auto">
          <a:xfrm>
            <a:off x="6365193" y="1059582"/>
            <a:ext cx="475060" cy="485775"/>
          </a:xfrm>
          <a:prstGeom prst="diamond">
            <a:avLst/>
          </a:prstGeom>
          <a:solidFill>
            <a:srgbClr val="FFC000"/>
          </a:solidFill>
          <a:ln w="12700">
            <a:solidFill>
              <a:schemeClr val="tx1"/>
            </a:solidFill>
            <a:miter lim="800000"/>
            <a:headEnd/>
            <a:tailEnd/>
          </a:ln>
        </p:spPr>
        <p:txBody>
          <a:bodyPr wrap="none" lIns="69056" tIns="34529" rIns="69056" bIns="34529" anchor="ctr"/>
          <a:lstStyle/>
          <a:p>
            <a:pPr algn="ctr">
              <a:buClr>
                <a:schemeClr val="tx2"/>
              </a:buClr>
              <a:buSzPct val="75000"/>
              <a:buFont typeface="Monotype Sorts" pitchFamily="2" charset="2"/>
              <a:buNone/>
            </a:pPr>
            <a:r>
              <a:rPr lang="en-US" sz="750" b="1" dirty="0">
                <a:solidFill>
                  <a:schemeClr val="tx2"/>
                </a:solidFill>
                <a:latin typeface="Verdana" pitchFamily="34" charset="0"/>
              </a:rPr>
              <a:t>5.</a:t>
            </a:r>
          </a:p>
          <a:p>
            <a:pPr algn="ctr">
              <a:buClr>
                <a:schemeClr val="tx2"/>
              </a:buClr>
              <a:buSzPct val="75000"/>
              <a:buFont typeface="Monotype Sorts" pitchFamily="2" charset="2"/>
              <a:buNone/>
            </a:pPr>
            <a:r>
              <a:rPr lang="en-US" sz="600" dirty="0">
                <a:solidFill>
                  <a:schemeClr val="tx2"/>
                </a:solidFill>
                <a:latin typeface="Verdana" pitchFamily="34" charset="0"/>
              </a:rPr>
              <a:t>passage</a:t>
            </a:r>
            <a:endParaRPr lang="en-US" sz="300" dirty="0">
              <a:solidFill>
                <a:schemeClr val="tx2"/>
              </a:solidFill>
              <a:latin typeface="Verdana" pitchFamily="34" charset="0"/>
            </a:endParaRPr>
          </a:p>
          <a:p>
            <a:pPr algn="ctr">
              <a:buClr>
                <a:schemeClr val="tx2"/>
              </a:buClr>
              <a:buSzPct val="75000"/>
              <a:buFont typeface="Monotype Sorts" pitchFamily="2" charset="2"/>
              <a:buNone/>
            </a:pPr>
            <a:endParaRPr lang="en-US" sz="300" dirty="0">
              <a:solidFill>
                <a:schemeClr val="tx2"/>
              </a:solidFill>
              <a:latin typeface="Verdana" pitchFamily="34" charset="0"/>
            </a:endParaRPr>
          </a:p>
        </p:txBody>
      </p:sp>
      <p:sp>
        <p:nvSpPr>
          <p:cNvPr id="43033" name="AutoShape 24"/>
          <p:cNvSpPr>
            <a:spLocks noChangeArrowheads="1"/>
          </p:cNvSpPr>
          <p:nvPr/>
        </p:nvSpPr>
        <p:spPr bwMode="auto">
          <a:xfrm>
            <a:off x="4355976" y="1599642"/>
            <a:ext cx="540544" cy="539354"/>
          </a:xfrm>
          <a:prstGeom prst="diamond">
            <a:avLst/>
          </a:prstGeom>
          <a:solidFill>
            <a:srgbClr val="FFC000"/>
          </a:solidFill>
          <a:ln w="12700">
            <a:solidFill>
              <a:schemeClr val="tx1"/>
            </a:solidFill>
            <a:miter lim="800000"/>
            <a:headEnd/>
            <a:tailEnd/>
          </a:ln>
        </p:spPr>
        <p:txBody>
          <a:bodyPr wrap="none" lIns="69056" tIns="34529" rIns="69056" bIns="34529" anchor="ctr"/>
          <a:lstStyle/>
          <a:p>
            <a:pPr algn="ctr">
              <a:buClr>
                <a:schemeClr val="tx2"/>
              </a:buClr>
              <a:buSzPct val="75000"/>
              <a:buFont typeface="Monotype Sorts" pitchFamily="2" charset="2"/>
              <a:buNone/>
            </a:pPr>
            <a:r>
              <a:rPr lang="en-US" sz="750" b="1" dirty="0">
                <a:solidFill>
                  <a:schemeClr val="tx2"/>
                </a:solidFill>
                <a:latin typeface="Verdana" pitchFamily="34" charset="0"/>
              </a:rPr>
              <a:t>4.</a:t>
            </a:r>
          </a:p>
          <a:p>
            <a:pPr algn="ctr">
              <a:buClr>
                <a:schemeClr val="tx2"/>
              </a:buClr>
              <a:buSzPct val="75000"/>
              <a:buFont typeface="Monotype Sorts" pitchFamily="2" charset="2"/>
              <a:buNone/>
            </a:pPr>
            <a:r>
              <a:rPr lang="en-US" sz="600" dirty="0">
                <a:solidFill>
                  <a:schemeClr val="tx2"/>
                </a:solidFill>
                <a:latin typeface="Verdana" pitchFamily="34" charset="0"/>
              </a:rPr>
              <a:t>passage</a:t>
            </a:r>
          </a:p>
        </p:txBody>
      </p:sp>
      <p:sp>
        <p:nvSpPr>
          <p:cNvPr id="43034" name="Line 25"/>
          <p:cNvSpPr>
            <a:spLocks noChangeShapeType="1"/>
          </p:cNvSpPr>
          <p:nvPr/>
        </p:nvSpPr>
        <p:spPr bwMode="auto">
          <a:xfrm flipH="1">
            <a:off x="4323885" y="4008835"/>
            <a:ext cx="2894409" cy="733425"/>
          </a:xfrm>
          <a:prstGeom prst="line">
            <a:avLst/>
          </a:prstGeom>
          <a:noFill/>
          <a:ln w="9525">
            <a:solidFill>
              <a:schemeClr val="tx1"/>
            </a:solidFill>
            <a:round/>
            <a:headEnd/>
            <a:tailEnd/>
          </a:ln>
        </p:spPr>
        <p:txBody>
          <a:bodyPr/>
          <a:lstStyle/>
          <a:p>
            <a:endParaRPr lang="da-DK" sz="1350"/>
          </a:p>
        </p:txBody>
      </p:sp>
      <p:sp>
        <p:nvSpPr>
          <p:cNvPr id="43035" name="Line 26"/>
          <p:cNvSpPr>
            <a:spLocks noChangeShapeType="1"/>
          </p:cNvSpPr>
          <p:nvPr/>
        </p:nvSpPr>
        <p:spPr bwMode="auto">
          <a:xfrm flipH="1">
            <a:off x="7271965" y="4169757"/>
            <a:ext cx="108347" cy="378619"/>
          </a:xfrm>
          <a:prstGeom prst="line">
            <a:avLst/>
          </a:prstGeom>
          <a:noFill/>
          <a:ln w="9525">
            <a:solidFill>
              <a:schemeClr val="tx1"/>
            </a:solidFill>
            <a:round/>
            <a:headEnd/>
            <a:tailEnd/>
          </a:ln>
        </p:spPr>
        <p:txBody>
          <a:bodyPr/>
          <a:lstStyle/>
          <a:p>
            <a:endParaRPr lang="da-DK" sz="1350"/>
          </a:p>
        </p:txBody>
      </p:sp>
      <p:sp>
        <p:nvSpPr>
          <p:cNvPr id="582683" name="Rectangle 27"/>
          <p:cNvSpPr>
            <a:spLocks noChangeArrowheads="1"/>
          </p:cNvSpPr>
          <p:nvPr/>
        </p:nvSpPr>
        <p:spPr bwMode="auto">
          <a:xfrm>
            <a:off x="1169622" y="3862711"/>
            <a:ext cx="3024336" cy="676339"/>
          </a:xfrm>
          <a:prstGeom prst="rect">
            <a:avLst/>
          </a:prstGeom>
          <a:noFill/>
          <a:ln w="9525">
            <a:noFill/>
            <a:miter lim="800000"/>
            <a:headEnd/>
            <a:tailEnd/>
          </a:ln>
        </p:spPr>
        <p:txBody>
          <a:bodyPr wrap="square">
            <a:spAutoFit/>
          </a:bodyPr>
          <a:lstStyle/>
          <a:p>
            <a:r>
              <a:rPr lang="en-US" sz="825" b="1" dirty="0" err="1"/>
              <a:t>Vigtigste</a:t>
            </a:r>
            <a:r>
              <a:rPr lang="en-US" sz="825" b="1" dirty="0"/>
              <a:t> </a:t>
            </a:r>
            <a:r>
              <a:rPr lang="en-US" sz="825" b="1" dirty="0" err="1"/>
              <a:t>kompetencer</a:t>
            </a:r>
            <a:r>
              <a:rPr lang="en-US" sz="825" b="1" dirty="0"/>
              <a:t> </a:t>
            </a:r>
            <a:r>
              <a:rPr lang="en-US" sz="825" b="1" dirty="0" err="1"/>
              <a:t>på</a:t>
            </a:r>
            <a:r>
              <a:rPr lang="en-US" sz="825" b="1" dirty="0"/>
              <a:t> 1. </a:t>
            </a:r>
            <a:r>
              <a:rPr lang="en-US" sz="825" b="1" dirty="0" err="1"/>
              <a:t>ledelsesniveau</a:t>
            </a:r>
            <a:r>
              <a:rPr lang="en-US" sz="825" b="1" dirty="0"/>
              <a:t> </a:t>
            </a:r>
          </a:p>
          <a:p>
            <a:pPr marL="335756" lvl="1" indent="-201216" defTabSz="595313">
              <a:spcBef>
                <a:spcPct val="20000"/>
              </a:spcBef>
              <a:buClr>
                <a:srgbClr val="FFC000"/>
              </a:buClr>
              <a:buFont typeface="Wingdings" panose="05000000000000000000" pitchFamily="2" charset="2"/>
              <a:buChar char="§"/>
            </a:pPr>
            <a:r>
              <a:rPr lang="en-US" sz="825" dirty="0" err="1"/>
              <a:t>Handlingsorienteret</a:t>
            </a:r>
            <a:endParaRPr lang="en-US" sz="825" dirty="0"/>
          </a:p>
          <a:p>
            <a:pPr marL="335756" lvl="1" indent="-201216" defTabSz="595313">
              <a:spcBef>
                <a:spcPct val="20000"/>
              </a:spcBef>
              <a:buClr>
                <a:srgbClr val="FFC000"/>
              </a:buClr>
              <a:buFont typeface="Wingdings" panose="05000000000000000000" pitchFamily="2" charset="2"/>
              <a:buChar char="§"/>
            </a:pPr>
            <a:r>
              <a:rPr lang="en-US" sz="825" dirty="0" err="1"/>
              <a:t>Resultatorienteret</a:t>
            </a:r>
            <a:r>
              <a:rPr lang="en-US" sz="825" dirty="0"/>
              <a:t> – her </a:t>
            </a:r>
            <a:r>
              <a:rPr lang="en-US" sz="825" dirty="0" err="1"/>
              <a:t>og</a:t>
            </a:r>
            <a:r>
              <a:rPr lang="en-US" sz="825" dirty="0"/>
              <a:t> nu</a:t>
            </a:r>
          </a:p>
          <a:p>
            <a:pPr marL="335756" lvl="1" indent="-201216" defTabSz="595313">
              <a:spcBef>
                <a:spcPct val="20000"/>
              </a:spcBef>
              <a:buClr>
                <a:srgbClr val="FFC000"/>
              </a:buClr>
              <a:buFont typeface="Wingdings" panose="05000000000000000000" pitchFamily="2" charset="2"/>
              <a:buChar char="§"/>
            </a:pPr>
            <a:r>
              <a:rPr lang="en-US" sz="825" dirty="0" err="1"/>
              <a:t>Specialisering</a:t>
            </a:r>
            <a:endParaRPr lang="en-US" sz="825" dirty="0"/>
          </a:p>
        </p:txBody>
      </p:sp>
      <p:sp>
        <p:nvSpPr>
          <p:cNvPr id="582685" name="Text Box 29"/>
          <p:cNvSpPr txBox="1">
            <a:spLocks noChangeArrowheads="1"/>
          </p:cNvSpPr>
          <p:nvPr/>
        </p:nvSpPr>
        <p:spPr bwMode="auto">
          <a:xfrm>
            <a:off x="1169622" y="1113588"/>
            <a:ext cx="3186354" cy="828688"/>
          </a:xfrm>
          <a:prstGeom prst="rect">
            <a:avLst/>
          </a:prstGeom>
          <a:noFill/>
          <a:ln w="9525">
            <a:noFill/>
            <a:miter lim="800000"/>
            <a:headEnd/>
            <a:tailEnd/>
          </a:ln>
        </p:spPr>
        <p:txBody>
          <a:bodyPr wrap="square">
            <a:spAutoFit/>
          </a:bodyPr>
          <a:lstStyle/>
          <a:p>
            <a:r>
              <a:rPr lang="en-US" sz="825" b="1" dirty="0"/>
              <a:t>Vigtigste </a:t>
            </a:r>
            <a:r>
              <a:rPr lang="en-US" sz="825" b="1" dirty="0" err="1"/>
              <a:t>kompetencer</a:t>
            </a:r>
            <a:r>
              <a:rPr lang="en-US" sz="825" b="1" dirty="0"/>
              <a:t> </a:t>
            </a:r>
            <a:r>
              <a:rPr lang="en-US" sz="825" b="1" dirty="0" err="1"/>
              <a:t>på</a:t>
            </a:r>
            <a:r>
              <a:rPr lang="en-US" sz="825" b="1" dirty="0"/>
              <a:t> </a:t>
            </a:r>
            <a:r>
              <a:rPr lang="en-US" sz="825" b="1" dirty="0" err="1"/>
              <a:t>topniveau</a:t>
            </a:r>
            <a:r>
              <a:rPr lang="en-US" sz="825" b="1" u="sng" dirty="0"/>
              <a:t>:</a:t>
            </a:r>
          </a:p>
          <a:p>
            <a:pPr marL="335756" lvl="1" indent="-201216" defTabSz="595313">
              <a:spcBef>
                <a:spcPct val="20000"/>
              </a:spcBef>
              <a:buClr>
                <a:srgbClr val="FFC000"/>
              </a:buClr>
              <a:buFont typeface="Wingdings" panose="05000000000000000000" pitchFamily="2" charset="2"/>
              <a:buChar char="§"/>
            </a:pPr>
            <a:r>
              <a:rPr lang="en-US" sz="825" dirty="0" err="1"/>
              <a:t>Holistisk</a:t>
            </a:r>
            <a:endParaRPr lang="en-US" sz="825" dirty="0"/>
          </a:p>
          <a:p>
            <a:pPr marL="335756" lvl="1" indent="-201216" defTabSz="595313">
              <a:spcBef>
                <a:spcPct val="20000"/>
              </a:spcBef>
              <a:buClr>
                <a:srgbClr val="FFC000"/>
              </a:buClr>
              <a:buFont typeface="Wingdings" panose="05000000000000000000" pitchFamily="2" charset="2"/>
              <a:buChar char="§"/>
            </a:pPr>
            <a:r>
              <a:rPr lang="en-US" sz="825" dirty="0" err="1"/>
              <a:t>Langsigtet</a:t>
            </a:r>
            <a:r>
              <a:rPr lang="en-US" sz="825" dirty="0"/>
              <a:t> </a:t>
            </a:r>
            <a:r>
              <a:rPr lang="en-US" sz="825" dirty="0" err="1"/>
              <a:t>overblik</a:t>
            </a:r>
            <a:endParaRPr lang="en-US" sz="825" dirty="0"/>
          </a:p>
          <a:p>
            <a:pPr marL="335756" lvl="1" indent="-201216" defTabSz="595313">
              <a:spcBef>
                <a:spcPct val="20000"/>
              </a:spcBef>
              <a:buClr>
                <a:srgbClr val="FFC000"/>
              </a:buClr>
              <a:buFont typeface="Wingdings" panose="05000000000000000000" pitchFamily="2" charset="2"/>
              <a:buChar char="§"/>
            </a:pPr>
            <a:r>
              <a:rPr lang="en-US" sz="825" dirty="0" err="1"/>
              <a:t>Strategisk</a:t>
            </a:r>
            <a:r>
              <a:rPr lang="en-US" sz="825" dirty="0"/>
              <a:t> </a:t>
            </a:r>
            <a:r>
              <a:rPr lang="en-US" sz="825" dirty="0" err="1"/>
              <a:t>og</a:t>
            </a:r>
            <a:r>
              <a:rPr lang="en-US" sz="825" dirty="0"/>
              <a:t> </a:t>
            </a:r>
            <a:r>
              <a:rPr lang="en-US" sz="825" dirty="0" err="1"/>
              <a:t>visionær</a:t>
            </a:r>
            <a:endParaRPr lang="en-US" sz="825" dirty="0"/>
          </a:p>
          <a:p>
            <a:pPr marL="335756" lvl="1" indent="-201216" defTabSz="595313">
              <a:spcBef>
                <a:spcPct val="20000"/>
              </a:spcBef>
              <a:buClr>
                <a:srgbClr val="FFC000"/>
              </a:buClr>
              <a:buFont typeface="Wingdings" panose="05000000000000000000" pitchFamily="2" charset="2"/>
              <a:buChar char="§"/>
            </a:pPr>
            <a:r>
              <a:rPr lang="en-US" sz="825" dirty="0" err="1"/>
              <a:t>Håndtere</a:t>
            </a:r>
            <a:r>
              <a:rPr lang="en-US" sz="825" dirty="0"/>
              <a:t> mange </a:t>
            </a:r>
            <a:r>
              <a:rPr lang="en-US" sz="825" dirty="0" err="1"/>
              <a:t>forskellige</a:t>
            </a:r>
            <a:r>
              <a:rPr lang="en-US" sz="825" dirty="0"/>
              <a:t> </a:t>
            </a:r>
            <a:r>
              <a:rPr lang="en-US" sz="825" dirty="0" err="1"/>
              <a:t>mennesker</a:t>
            </a:r>
            <a:endParaRPr lang="en-US" sz="825" dirty="0"/>
          </a:p>
        </p:txBody>
      </p:sp>
      <p:sp>
        <p:nvSpPr>
          <p:cNvPr id="2" name="Opad-nedadgående pil 1"/>
          <p:cNvSpPr/>
          <p:nvPr/>
        </p:nvSpPr>
        <p:spPr>
          <a:xfrm>
            <a:off x="2141730" y="2127835"/>
            <a:ext cx="162018" cy="1404938"/>
          </a:xfrm>
          <a:prstGeom prst="upDownArrow">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solidFill>
                <a:schemeClr val="bg1">
                  <a:lumMod val="75000"/>
                </a:schemeClr>
              </a:solidFill>
            </a:endParaRPr>
          </a:p>
        </p:txBody>
      </p:sp>
      <p:sp>
        <p:nvSpPr>
          <p:cNvPr id="3" name="Tekstboks 2"/>
          <p:cNvSpPr txBox="1"/>
          <p:nvPr/>
        </p:nvSpPr>
        <p:spPr>
          <a:xfrm>
            <a:off x="2326658" y="2225067"/>
            <a:ext cx="1208985" cy="207749"/>
          </a:xfrm>
          <a:prstGeom prst="rect">
            <a:avLst/>
          </a:prstGeom>
          <a:noFill/>
        </p:spPr>
        <p:txBody>
          <a:bodyPr wrap="none" rtlCol="0">
            <a:spAutoFit/>
          </a:bodyPr>
          <a:lstStyle/>
          <a:p>
            <a:r>
              <a:rPr lang="da-DK" sz="750" dirty="0"/>
              <a:t>Udvikles efterhånden</a:t>
            </a:r>
          </a:p>
        </p:txBody>
      </p:sp>
      <p:sp>
        <p:nvSpPr>
          <p:cNvPr id="33" name="Tekstboks 32"/>
          <p:cNvSpPr txBox="1"/>
          <p:nvPr/>
        </p:nvSpPr>
        <p:spPr>
          <a:xfrm>
            <a:off x="2328966" y="3273828"/>
            <a:ext cx="1258678" cy="207749"/>
          </a:xfrm>
          <a:prstGeom prst="rect">
            <a:avLst/>
          </a:prstGeom>
          <a:noFill/>
        </p:spPr>
        <p:txBody>
          <a:bodyPr wrap="none" rtlCol="0">
            <a:spAutoFit/>
          </a:bodyPr>
          <a:lstStyle/>
          <a:p>
            <a:r>
              <a:rPr lang="da-DK" sz="750" dirty="0"/>
              <a:t>Nedtones efterhånden</a:t>
            </a:r>
          </a:p>
        </p:txBody>
      </p:sp>
    </p:spTree>
    <p:extLst>
      <p:ext uri="{BB962C8B-B14F-4D97-AF65-F5344CB8AC3E}">
        <p14:creationId xmlns:p14="http://schemas.microsoft.com/office/powerpoint/2010/main" val="362186416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da-DK" altLang="sv-SE" sz="1800" dirty="0">
                <a:latin typeface="Verdana" pitchFamily="34" charset="0"/>
              </a:rPr>
              <a:t>Forskning i Decision Styles </a:t>
            </a:r>
          </a:p>
        </p:txBody>
      </p:sp>
      <p:sp>
        <p:nvSpPr>
          <p:cNvPr id="338947" name="Rectangle 3"/>
          <p:cNvSpPr>
            <a:spLocks noGrp="1" noChangeArrowheads="1"/>
          </p:cNvSpPr>
          <p:nvPr>
            <p:ph type="body" idx="1"/>
          </p:nvPr>
        </p:nvSpPr>
        <p:spPr>
          <a:xfrm>
            <a:off x="1601670" y="915566"/>
            <a:ext cx="6282698" cy="3816424"/>
          </a:xfrm>
        </p:spPr>
        <p:txBody>
          <a:bodyPr>
            <a:normAutofit fontScale="85000" lnSpcReduction="10000"/>
          </a:bodyPr>
          <a:lstStyle/>
          <a:p>
            <a:pPr eaLnBrk="1" hangingPunct="1">
              <a:lnSpc>
                <a:spcPct val="150000"/>
              </a:lnSpc>
              <a:spcBef>
                <a:spcPct val="35000"/>
              </a:spcBef>
            </a:pPr>
            <a:endParaRPr lang="da-DK" altLang="sv-SE" sz="1600" dirty="0">
              <a:solidFill>
                <a:srgbClr val="000000"/>
              </a:solidFill>
              <a:latin typeface="Verdana" pitchFamily="34" charset="0"/>
            </a:endParaRPr>
          </a:p>
          <a:p>
            <a:pPr eaLnBrk="1" hangingPunct="1">
              <a:lnSpc>
                <a:spcPct val="150000"/>
              </a:lnSpc>
              <a:spcBef>
                <a:spcPct val="35000"/>
              </a:spcBef>
            </a:pPr>
            <a:r>
              <a:rPr lang="da-DK" altLang="sv-SE" sz="1600" dirty="0">
                <a:solidFill>
                  <a:srgbClr val="000000"/>
                </a:solidFill>
                <a:latin typeface="Verdana" pitchFamily="34" charset="0"/>
              </a:rPr>
              <a:t>Decision Dynamics og deres globale partner Korn/Ferry International</a:t>
            </a:r>
          </a:p>
          <a:p>
            <a:pPr eaLnBrk="1" hangingPunct="1">
              <a:lnSpc>
                <a:spcPct val="150000"/>
              </a:lnSpc>
              <a:spcBef>
                <a:spcPct val="35000"/>
              </a:spcBef>
            </a:pPr>
            <a:r>
              <a:rPr lang="da-DK" altLang="sv-SE" sz="1600" dirty="0">
                <a:solidFill>
                  <a:srgbClr val="000000"/>
                </a:solidFill>
                <a:latin typeface="Verdana" pitchFamily="34" charset="0"/>
              </a:rPr>
              <a:t>Udtog 180 000 personer fra Korn/</a:t>
            </a:r>
            <a:r>
              <a:rPr lang="da-DK" altLang="sv-SE" sz="1600" dirty="0" err="1">
                <a:solidFill>
                  <a:srgbClr val="000000"/>
                </a:solidFill>
                <a:latin typeface="Verdana" pitchFamily="34" charset="0"/>
              </a:rPr>
              <a:t>Ferry´s</a:t>
            </a:r>
            <a:r>
              <a:rPr lang="da-DK" altLang="sv-SE" sz="1600" dirty="0">
                <a:solidFill>
                  <a:srgbClr val="000000"/>
                </a:solidFill>
                <a:latin typeface="Verdana" pitchFamily="34" charset="0"/>
              </a:rPr>
              <a:t> </a:t>
            </a:r>
            <a:r>
              <a:rPr lang="da-DK" altLang="sv-SE" sz="1600" dirty="0" err="1">
                <a:solidFill>
                  <a:srgbClr val="000000"/>
                </a:solidFill>
                <a:latin typeface="Verdana" pitchFamily="34" charset="0"/>
              </a:rPr>
              <a:t>assessment</a:t>
            </a:r>
            <a:r>
              <a:rPr lang="da-DK" altLang="sv-SE" sz="1600" dirty="0">
                <a:solidFill>
                  <a:srgbClr val="000000"/>
                </a:solidFill>
                <a:latin typeface="Verdana" pitchFamily="34" charset="0"/>
              </a:rPr>
              <a:t> database</a:t>
            </a:r>
          </a:p>
          <a:p>
            <a:pPr eaLnBrk="1" hangingPunct="1">
              <a:lnSpc>
                <a:spcPct val="150000"/>
              </a:lnSpc>
              <a:spcBef>
                <a:spcPct val="70000"/>
              </a:spcBef>
            </a:pPr>
            <a:r>
              <a:rPr lang="da-DK" altLang="sv-SE" sz="1600" dirty="0">
                <a:solidFill>
                  <a:srgbClr val="000000"/>
                </a:solidFill>
                <a:latin typeface="Verdana" pitchFamily="34" charset="0"/>
              </a:rPr>
              <a:t>Delte personerne op på 5 ledelsesniveauer</a:t>
            </a:r>
          </a:p>
          <a:p>
            <a:pPr eaLnBrk="1" hangingPunct="1">
              <a:lnSpc>
                <a:spcPct val="150000"/>
              </a:lnSpc>
              <a:spcBef>
                <a:spcPct val="70000"/>
              </a:spcBef>
            </a:pPr>
            <a:r>
              <a:rPr lang="da-DK" altLang="sv-SE" sz="1600" dirty="0">
                <a:solidFill>
                  <a:srgbClr val="000000"/>
                </a:solidFill>
                <a:latin typeface="Verdana" pitchFamily="34" charset="0"/>
              </a:rPr>
              <a:t>Sammenlignede personernes beslutningsstil på hvert niveau for at se på mønstre  </a:t>
            </a:r>
          </a:p>
          <a:p>
            <a:pPr eaLnBrk="1" hangingPunct="1">
              <a:lnSpc>
                <a:spcPct val="150000"/>
              </a:lnSpc>
              <a:spcBef>
                <a:spcPct val="70000"/>
              </a:spcBef>
            </a:pPr>
            <a:r>
              <a:rPr lang="da-DK" altLang="sv-SE" sz="1600" dirty="0">
                <a:solidFill>
                  <a:srgbClr val="000000"/>
                </a:solidFill>
                <a:latin typeface="Verdana" pitchFamily="34" charset="0"/>
              </a:rPr>
              <a:t>Fandt klare statistiske sammenhænge mellem beslutningsstile og succes på de forskellige ledelsesniveauer </a:t>
            </a:r>
          </a:p>
          <a:p>
            <a:pPr eaLnBrk="1" hangingPunct="1">
              <a:lnSpc>
                <a:spcPct val="150000"/>
              </a:lnSpc>
              <a:spcBef>
                <a:spcPct val="70000"/>
              </a:spcBef>
            </a:pPr>
            <a:r>
              <a:rPr lang="da-DK" altLang="sv-SE" sz="1600" dirty="0" err="1">
                <a:solidFill>
                  <a:srgbClr val="000000"/>
                </a:solidFill>
                <a:latin typeface="Verdana" pitchFamily="34" charset="0"/>
              </a:rPr>
              <a:t>Publiserede</a:t>
            </a:r>
            <a:r>
              <a:rPr lang="da-DK" altLang="sv-SE" sz="1600" dirty="0">
                <a:solidFill>
                  <a:srgbClr val="000000"/>
                </a:solidFill>
                <a:latin typeface="Verdana" pitchFamily="34" charset="0"/>
              </a:rPr>
              <a:t> dernæst en artikel i </a:t>
            </a:r>
            <a:r>
              <a:rPr lang="da-DK" altLang="sv-SE" sz="1600" i="1" dirty="0">
                <a:solidFill>
                  <a:srgbClr val="000000"/>
                </a:solidFill>
                <a:latin typeface="Verdana" pitchFamily="34" charset="0"/>
              </a:rPr>
              <a:t>Harvard Business </a:t>
            </a:r>
            <a:r>
              <a:rPr lang="da-DK" altLang="sv-SE" sz="1600" i="1" dirty="0" err="1">
                <a:solidFill>
                  <a:srgbClr val="000000"/>
                </a:solidFill>
                <a:latin typeface="Verdana" pitchFamily="34" charset="0"/>
              </a:rPr>
              <a:t>Review</a:t>
            </a:r>
            <a:endParaRPr lang="da-DK" altLang="sv-SE" sz="1600" i="1" dirty="0">
              <a:solidFill>
                <a:srgbClr val="000000"/>
              </a:solidFill>
              <a:latin typeface="Verdana" pitchFamily="34" charset="0"/>
            </a:endParaRPr>
          </a:p>
          <a:p>
            <a:pPr eaLnBrk="1" hangingPunct="1">
              <a:buFontTx/>
              <a:buNone/>
            </a:pPr>
            <a:endParaRPr lang="sv-SE" altLang="sv-SE" sz="1200" dirty="0">
              <a:latin typeface="Verdana" pitchFamily="34" charset="0"/>
            </a:endParaRPr>
          </a:p>
        </p:txBody>
      </p:sp>
    </p:spTree>
    <p:extLst>
      <p:ext uri="{BB962C8B-B14F-4D97-AF65-F5344CB8AC3E}">
        <p14:creationId xmlns:p14="http://schemas.microsoft.com/office/powerpoint/2010/main" val="4096547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6" name="Titel 109"/>
          <p:cNvSpPr>
            <a:spLocks noGrp="1"/>
          </p:cNvSpPr>
          <p:nvPr>
            <p:ph type="title"/>
          </p:nvPr>
        </p:nvSpPr>
        <p:spPr/>
        <p:txBody>
          <a:bodyPr/>
          <a:lstStyle/>
          <a:p>
            <a:r>
              <a:rPr lang="da-DK" dirty="0"/>
              <a:t>Lederes ydre stile på forskellige lederniveauer</a:t>
            </a:r>
          </a:p>
        </p:txBody>
      </p:sp>
      <p:sp>
        <p:nvSpPr>
          <p:cNvPr id="37890" name="Pladsholder til indhold 111"/>
          <p:cNvSpPr>
            <a:spLocks noGrp="1"/>
          </p:cNvSpPr>
          <p:nvPr>
            <p:ph idx="1"/>
          </p:nvPr>
        </p:nvSpPr>
        <p:spPr/>
        <p:txBody>
          <a:bodyPr>
            <a:normAutofit/>
          </a:bodyPr>
          <a:lstStyle/>
          <a:p>
            <a:pPr eaLnBrk="1" hangingPunct="1">
              <a:buFont typeface="Wingdings" pitchFamily="2" charset="2"/>
              <a:buNone/>
            </a:pPr>
            <a:r>
              <a:rPr lang="da-DK" sz="1050" dirty="0">
                <a:solidFill>
                  <a:schemeClr val="bg1">
                    <a:lumMod val="50000"/>
                  </a:schemeClr>
                </a:solidFill>
              </a:rPr>
              <a:t>De 20% højest lønnede</a:t>
            </a:r>
          </a:p>
        </p:txBody>
      </p:sp>
      <p:sp>
        <p:nvSpPr>
          <p:cNvPr id="37891" name="Rectangle 84"/>
          <p:cNvSpPr>
            <a:spLocks noChangeArrowheads="1"/>
          </p:cNvSpPr>
          <p:nvPr/>
        </p:nvSpPr>
        <p:spPr bwMode="auto">
          <a:xfrm>
            <a:off x="2270522" y="4491038"/>
            <a:ext cx="6322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da-DK" sz="900">
                <a:solidFill>
                  <a:schemeClr val="bg2"/>
                </a:solidFill>
              </a:rPr>
              <a:t>Mellemleder </a:t>
            </a:r>
          </a:p>
        </p:txBody>
      </p:sp>
      <p:sp>
        <p:nvSpPr>
          <p:cNvPr id="37892" name="Rectangle 86"/>
          <p:cNvSpPr>
            <a:spLocks noChangeArrowheads="1"/>
          </p:cNvSpPr>
          <p:nvPr/>
        </p:nvSpPr>
        <p:spPr bwMode="auto">
          <a:xfrm>
            <a:off x="3332560" y="4458891"/>
            <a:ext cx="472678"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sv-SE" sz="900">
                <a:solidFill>
                  <a:schemeClr val="bg2"/>
                </a:solidFill>
              </a:rPr>
              <a:t>Afd. chef</a:t>
            </a:r>
            <a:r>
              <a:rPr lang="sv-SE" sz="1125">
                <a:solidFill>
                  <a:srgbClr val="000000"/>
                </a:solidFill>
                <a:latin typeface="Times New Roman" pitchFamily="18" charset="0"/>
              </a:rPr>
              <a:t> </a:t>
            </a:r>
            <a:endParaRPr lang="sv-SE" sz="1125"/>
          </a:p>
        </p:txBody>
      </p:sp>
      <p:sp>
        <p:nvSpPr>
          <p:cNvPr id="37894" name="Rectangle 88"/>
          <p:cNvSpPr>
            <a:spLocks noChangeArrowheads="1"/>
          </p:cNvSpPr>
          <p:nvPr/>
        </p:nvSpPr>
        <p:spPr bwMode="auto">
          <a:xfrm>
            <a:off x="5238750" y="4491038"/>
            <a:ext cx="590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da-DK" sz="900">
                <a:solidFill>
                  <a:schemeClr val="bg2"/>
                </a:solidFill>
              </a:rPr>
              <a:t>Vicedirektør</a:t>
            </a:r>
          </a:p>
        </p:txBody>
      </p:sp>
      <p:grpSp>
        <p:nvGrpSpPr>
          <p:cNvPr id="37897" name="Gruppe 109"/>
          <p:cNvGrpSpPr>
            <a:grpSpLocks/>
          </p:cNvGrpSpPr>
          <p:nvPr/>
        </p:nvGrpSpPr>
        <p:grpSpPr bwMode="auto">
          <a:xfrm>
            <a:off x="1732360" y="1607344"/>
            <a:ext cx="5414963" cy="2559288"/>
            <a:chOff x="1066800" y="1552575"/>
            <a:chExt cx="7189788" cy="4364331"/>
          </a:xfrm>
        </p:grpSpPr>
        <p:sp>
          <p:nvSpPr>
            <p:cNvPr id="37916" name="Oval 3"/>
            <p:cNvSpPr>
              <a:spLocks noChangeArrowheads="1"/>
            </p:cNvSpPr>
            <p:nvPr/>
          </p:nvSpPr>
          <p:spPr bwMode="auto">
            <a:xfrm>
              <a:off x="3101975" y="3057525"/>
              <a:ext cx="762000" cy="1457325"/>
            </a:xfrm>
            <a:prstGeom prst="ellipse">
              <a:avLst/>
            </a:prstGeom>
            <a:solidFill>
              <a:srgbClr val="00FF00">
                <a:alpha val="16078"/>
              </a:srgbClr>
            </a:solidFill>
            <a:ln w="9525" algn="ctr">
              <a:solidFill>
                <a:schemeClr val="tx1"/>
              </a:solidFill>
              <a:round/>
              <a:headEnd/>
              <a:tailEnd/>
            </a:ln>
          </p:spPr>
          <p:txBody>
            <a:bodyPr wrap="none" anchor="ctr"/>
            <a:lstStyle/>
            <a:p>
              <a:endParaRPr lang="da-DK" sz="1350"/>
            </a:p>
          </p:txBody>
        </p:sp>
        <p:sp>
          <p:nvSpPr>
            <p:cNvPr id="37917" name="Rectangle 4"/>
            <p:cNvSpPr>
              <a:spLocks noChangeArrowheads="1"/>
            </p:cNvSpPr>
            <p:nvPr/>
          </p:nvSpPr>
          <p:spPr bwMode="auto">
            <a:xfrm>
              <a:off x="1430338" y="1616075"/>
              <a:ext cx="6824662"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z="1350"/>
            </a:p>
          </p:txBody>
        </p:sp>
        <p:sp>
          <p:nvSpPr>
            <p:cNvPr id="37918" name="Line 5"/>
            <p:cNvSpPr>
              <a:spLocks noChangeShapeType="1"/>
            </p:cNvSpPr>
            <p:nvPr/>
          </p:nvSpPr>
          <p:spPr bwMode="auto">
            <a:xfrm>
              <a:off x="1430338" y="5821363"/>
              <a:ext cx="6824662" cy="1587"/>
            </a:xfrm>
            <a:prstGeom prst="line">
              <a:avLst/>
            </a:prstGeom>
            <a:noFill/>
            <a:ln w="7938">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19" name="Line 6"/>
            <p:cNvSpPr>
              <a:spLocks noChangeShapeType="1"/>
            </p:cNvSpPr>
            <p:nvPr/>
          </p:nvSpPr>
          <p:spPr bwMode="auto">
            <a:xfrm>
              <a:off x="1430338" y="5292725"/>
              <a:ext cx="6824662" cy="1588"/>
            </a:xfrm>
            <a:prstGeom prst="line">
              <a:avLst/>
            </a:prstGeom>
            <a:noFill/>
            <a:ln w="7938">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20" name="Line 7"/>
            <p:cNvSpPr>
              <a:spLocks noChangeShapeType="1"/>
            </p:cNvSpPr>
            <p:nvPr/>
          </p:nvSpPr>
          <p:spPr bwMode="auto">
            <a:xfrm>
              <a:off x="1430338" y="4772025"/>
              <a:ext cx="6824662" cy="1588"/>
            </a:xfrm>
            <a:prstGeom prst="line">
              <a:avLst/>
            </a:prstGeom>
            <a:noFill/>
            <a:ln w="7938">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21" name="Line 8"/>
            <p:cNvSpPr>
              <a:spLocks noChangeShapeType="1"/>
            </p:cNvSpPr>
            <p:nvPr/>
          </p:nvSpPr>
          <p:spPr bwMode="auto">
            <a:xfrm>
              <a:off x="1430338" y="4243388"/>
              <a:ext cx="6824662" cy="1587"/>
            </a:xfrm>
            <a:prstGeom prst="line">
              <a:avLst/>
            </a:prstGeom>
            <a:noFill/>
            <a:ln w="7938">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22" name="Line 9"/>
            <p:cNvSpPr>
              <a:spLocks noChangeShapeType="1"/>
            </p:cNvSpPr>
            <p:nvPr/>
          </p:nvSpPr>
          <p:spPr bwMode="auto">
            <a:xfrm>
              <a:off x="1430338" y="3194050"/>
              <a:ext cx="6824662" cy="1588"/>
            </a:xfrm>
            <a:prstGeom prst="line">
              <a:avLst/>
            </a:prstGeom>
            <a:noFill/>
            <a:ln w="7938">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23" name="Line 10"/>
            <p:cNvSpPr>
              <a:spLocks noChangeShapeType="1"/>
            </p:cNvSpPr>
            <p:nvPr/>
          </p:nvSpPr>
          <p:spPr bwMode="auto">
            <a:xfrm>
              <a:off x="1430338" y="2665413"/>
              <a:ext cx="6824662" cy="1587"/>
            </a:xfrm>
            <a:prstGeom prst="line">
              <a:avLst/>
            </a:prstGeom>
            <a:noFill/>
            <a:ln w="7938">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24" name="Line 11"/>
            <p:cNvSpPr>
              <a:spLocks noChangeShapeType="1"/>
            </p:cNvSpPr>
            <p:nvPr/>
          </p:nvSpPr>
          <p:spPr bwMode="auto">
            <a:xfrm>
              <a:off x="1430338" y="2144713"/>
              <a:ext cx="6824662" cy="1587"/>
            </a:xfrm>
            <a:prstGeom prst="line">
              <a:avLst/>
            </a:prstGeom>
            <a:noFill/>
            <a:ln w="7938">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25" name="Line 12"/>
            <p:cNvSpPr>
              <a:spLocks noChangeShapeType="1"/>
            </p:cNvSpPr>
            <p:nvPr/>
          </p:nvSpPr>
          <p:spPr bwMode="auto">
            <a:xfrm>
              <a:off x="1430338" y="1616075"/>
              <a:ext cx="6824662" cy="1588"/>
            </a:xfrm>
            <a:prstGeom prst="line">
              <a:avLst/>
            </a:prstGeom>
            <a:noFill/>
            <a:ln w="7938">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26" name="Rectangle 13"/>
            <p:cNvSpPr>
              <a:spLocks noChangeArrowheads="1"/>
            </p:cNvSpPr>
            <p:nvPr/>
          </p:nvSpPr>
          <p:spPr bwMode="auto">
            <a:xfrm>
              <a:off x="1430338" y="1616075"/>
              <a:ext cx="6824662" cy="4205288"/>
            </a:xfrm>
            <a:prstGeom prst="rect">
              <a:avLst/>
            </a:prstGeom>
            <a:noFill/>
            <a:ln w="79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a-DK" sz="1350"/>
            </a:p>
          </p:txBody>
        </p:sp>
        <p:sp>
          <p:nvSpPr>
            <p:cNvPr id="37927" name="Line 14"/>
            <p:cNvSpPr>
              <a:spLocks noChangeShapeType="1"/>
            </p:cNvSpPr>
            <p:nvPr/>
          </p:nvSpPr>
          <p:spPr bwMode="auto">
            <a:xfrm>
              <a:off x="1430338" y="1616075"/>
              <a:ext cx="1587" cy="42052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28" name="Line 15"/>
            <p:cNvSpPr>
              <a:spLocks noChangeShapeType="1"/>
            </p:cNvSpPr>
            <p:nvPr/>
          </p:nvSpPr>
          <p:spPr bwMode="auto">
            <a:xfrm>
              <a:off x="1398588" y="5821363"/>
              <a:ext cx="317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29" name="Line 16"/>
            <p:cNvSpPr>
              <a:spLocks noChangeShapeType="1"/>
            </p:cNvSpPr>
            <p:nvPr/>
          </p:nvSpPr>
          <p:spPr bwMode="auto">
            <a:xfrm>
              <a:off x="1398588" y="5292725"/>
              <a:ext cx="317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30" name="Line 17"/>
            <p:cNvSpPr>
              <a:spLocks noChangeShapeType="1"/>
            </p:cNvSpPr>
            <p:nvPr/>
          </p:nvSpPr>
          <p:spPr bwMode="auto">
            <a:xfrm>
              <a:off x="1398588" y="4772025"/>
              <a:ext cx="317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31" name="Line 18"/>
            <p:cNvSpPr>
              <a:spLocks noChangeShapeType="1"/>
            </p:cNvSpPr>
            <p:nvPr/>
          </p:nvSpPr>
          <p:spPr bwMode="auto">
            <a:xfrm>
              <a:off x="1398588" y="4243388"/>
              <a:ext cx="317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32" name="Line 19"/>
            <p:cNvSpPr>
              <a:spLocks noChangeShapeType="1"/>
            </p:cNvSpPr>
            <p:nvPr/>
          </p:nvSpPr>
          <p:spPr bwMode="auto">
            <a:xfrm>
              <a:off x="1398588" y="3722688"/>
              <a:ext cx="317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33" name="Line 20"/>
            <p:cNvSpPr>
              <a:spLocks noChangeShapeType="1"/>
            </p:cNvSpPr>
            <p:nvPr/>
          </p:nvSpPr>
          <p:spPr bwMode="auto">
            <a:xfrm>
              <a:off x="1398588" y="3194050"/>
              <a:ext cx="317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34" name="Line 21"/>
            <p:cNvSpPr>
              <a:spLocks noChangeShapeType="1"/>
            </p:cNvSpPr>
            <p:nvPr/>
          </p:nvSpPr>
          <p:spPr bwMode="auto">
            <a:xfrm>
              <a:off x="1398588" y="2665413"/>
              <a:ext cx="317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35" name="Line 22"/>
            <p:cNvSpPr>
              <a:spLocks noChangeShapeType="1"/>
            </p:cNvSpPr>
            <p:nvPr/>
          </p:nvSpPr>
          <p:spPr bwMode="auto">
            <a:xfrm>
              <a:off x="1398588" y="2144713"/>
              <a:ext cx="317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36" name="Line 23"/>
            <p:cNvSpPr>
              <a:spLocks noChangeShapeType="1"/>
            </p:cNvSpPr>
            <p:nvPr/>
          </p:nvSpPr>
          <p:spPr bwMode="auto">
            <a:xfrm>
              <a:off x="1398588" y="1616075"/>
              <a:ext cx="317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37" name="Line 24"/>
            <p:cNvSpPr>
              <a:spLocks noChangeShapeType="1"/>
            </p:cNvSpPr>
            <p:nvPr/>
          </p:nvSpPr>
          <p:spPr bwMode="auto">
            <a:xfrm>
              <a:off x="1430338" y="3722688"/>
              <a:ext cx="6824662"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38" name="Line 25"/>
            <p:cNvSpPr>
              <a:spLocks noChangeShapeType="1"/>
            </p:cNvSpPr>
            <p:nvPr/>
          </p:nvSpPr>
          <p:spPr bwMode="auto">
            <a:xfrm flipV="1">
              <a:off x="1430338" y="3722688"/>
              <a:ext cx="1587" cy="396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39" name="Line 26"/>
            <p:cNvSpPr>
              <a:spLocks noChangeShapeType="1"/>
            </p:cNvSpPr>
            <p:nvPr/>
          </p:nvSpPr>
          <p:spPr bwMode="auto">
            <a:xfrm flipV="1">
              <a:off x="2795588" y="3722688"/>
              <a:ext cx="1587" cy="396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40" name="Line 27"/>
            <p:cNvSpPr>
              <a:spLocks noChangeShapeType="1"/>
            </p:cNvSpPr>
            <p:nvPr/>
          </p:nvSpPr>
          <p:spPr bwMode="auto">
            <a:xfrm flipV="1">
              <a:off x="4160838" y="3722688"/>
              <a:ext cx="1587" cy="396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41" name="Line 28"/>
            <p:cNvSpPr>
              <a:spLocks noChangeShapeType="1"/>
            </p:cNvSpPr>
            <p:nvPr/>
          </p:nvSpPr>
          <p:spPr bwMode="auto">
            <a:xfrm flipV="1">
              <a:off x="5526088" y="3722688"/>
              <a:ext cx="1587" cy="396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42" name="Line 29"/>
            <p:cNvSpPr>
              <a:spLocks noChangeShapeType="1"/>
            </p:cNvSpPr>
            <p:nvPr/>
          </p:nvSpPr>
          <p:spPr bwMode="auto">
            <a:xfrm flipV="1">
              <a:off x="6891338" y="3722688"/>
              <a:ext cx="1587" cy="396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43" name="Line 30"/>
            <p:cNvSpPr>
              <a:spLocks noChangeShapeType="1"/>
            </p:cNvSpPr>
            <p:nvPr/>
          </p:nvSpPr>
          <p:spPr bwMode="auto">
            <a:xfrm flipV="1">
              <a:off x="8255000" y="3722688"/>
              <a:ext cx="1588" cy="396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p>
          </p:txBody>
        </p:sp>
        <p:sp>
          <p:nvSpPr>
            <p:cNvPr id="37944" name="Freeform 31"/>
            <p:cNvSpPr>
              <a:spLocks/>
            </p:cNvSpPr>
            <p:nvPr/>
          </p:nvSpPr>
          <p:spPr bwMode="auto">
            <a:xfrm>
              <a:off x="2078038" y="2428875"/>
              <a:ext cx="109537" cy="111125"/>
            </a:xfrm>
            <a:custGeom>
              <a:avLst/>
              <a:gdLst>
                <a:gd name="T0" fmla="*/ 2147483647 w 69"/>
                <a:gd name="T1" fmla="*/ 0 h 70"/>
                <a:gd name="T2" fmla="*/ 2147483647 w 69"/>
                <a:gd name="T3" fmla="*/ 2147483647 h 70"/>
                <a:gd name="T4" fmla="*/ 2147483647 w 69"/>
                <a:gd name="T5" fmla="*/ 2147483647 h 70"/>
                <a:gd name="T6" fmla="*/ 0 w 69"/>
                <a:gd name="T7" fmla="*/ 2147483647 h 70"/>
                <a:gd name="T8" fmla="*/ 2147483647 w 69"/>
                <a:gd name="T9" fmla="*/ 0 h 70"/>
                <a:gd name="T10" fmla="*/ 0 60000 65536"/>
                <a:gd name="T11" fmla="*/ 0 60000 65536"/>
                <a:gd name="T12" fmla="*/ 0 60000 65536"/>
                <a:gd name="T13" fmla="*/ 0 60000 65536"/>
                <a:gd name="T14" fmla="*/ 0 60000 65536"/>
                <a:gd name="T15" fmla="*/ 0 w 69"/>
                <a:gd name="T16" fmla="*/ 0 h 70"/>
                <a:gd name="T17" fmla="*/ 69 w 69"/>
                <a:gd name="T18" fmla="*/ 70 h 70"/>
              </a:gdLst>
              <a:ahLst/>
              <a:cxnLst>
                <a:cxn ang="T10">
                  <a:pos x="T0" y="T1"/>
                </a:cxn>
                <a:cxn ang="T11">
                  <a:pos x="T2" y="T3"/>
                </a:cxn>
                <a:cxn ang="T12">
                  <a:pos x="T4" y="T5"/>
                </a:cxn>
                <a:cxn ang="T13">
                  <a:pos x="T6" y="T7"/>
                </a:cxn>
                <a:cxn ang="T14">
                  <a:pos x="T8" y="T9"/>
                </a:cxn>
              </a:cxnLst>
              <a:rect l="T15" t="T16" r="T17" b="T18"/>
              <a:pathLst>
                <a:path w="69" h="70">
                  <a:moveTo>
                    <a:pt x="34" y="0"/>
                  </a:moveTo>
                  <a:lnTo>
                    <a:pt x="69" y="35"/>
                  </a:lnTo>
                  <a:lnTo>
                    <a:pt x="34" y="70"/>
                  </a:lnTo>
                  <a:lnTo>
                    <a:pt x="0" y="35"/>
                  </a:lnTo>
                  <a:lnTo>
                    <a:pt x="34" y="0"/>
                  </a:lnTo>
                  <a:close/>
                </a:path>
              </a:pathLst>
            </a:custGeom>
            <a:solidFill>
              <a:srgbClr val="000000"/>
            </a:solidFill>
            <a:ln w="7938">
              <a:solidFill>
                <a:srgbClr val="000000"/>
              </a:solidFill>
              <a:round/>
              <a:headEnd/>
              <a:tailEnd/>
            </a:ln>
          </p:spPr>
          <p:txBody>
            <a:bodyPr/>
            <a:lstStyle/>
            <a:p>
              <a:endParaRPr lang="da-DK" sz="1350"/>
            </a:p>
          </p:txBody>
        </p:sp>
        <p:sp>
          <p:nvSpPr>
            <p:cNvPr id="37945" name="Freeform 32"/>
            <p:cNvSpPr>
              <a:spLocks/>
            </p:cNvSpPr>
            <p:nvPr/>
          </p:nvSpPr>
          <p:spPr bwMode="auto">
            <a:xfrm>
              <a:off x="3443288" y="3889375"/>
              <a:ext cx="109537" cy="109538"/>
            </a:xfrm>
            <a:custGeom>
              <a:avLst/>
              <a:gdLst>
                <a:gd name="T0" fmla="*/ 2147483647 w 69"/>
                <a:gd name="T1" fmla="*/ 0 h 69"/>
                <a:gd name="T2" fmla="*/ 2147483647 w 69"/>
                <a:gd name="T3" fmla="*/ 2147483647 h 69"/>
                <a:gd name="T4" fmla="*/ 2147483647 w 69"/>
                <a:gd name="T5" fmla="*/ 2147483647 h 69"/>
                <a:gd name="T6" fmla="*/ 0 w 69"/>
                <a:gd name="T7" fmla="*/ 2147483647 h 69"/>
                <a:gd name="T8" fmla="*/ 2147483647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4" y="0"/>
                  </a:moveTo>
                  <a:lnTo>
                    <a:pt x="69" y="34"/>
                  </a:lnTo>
                  <a:lnTo>
                    <a:pt x="34" y="69"/>
                  </a:lnTo>
                  <a:lnTo>
                    <a:pt x="0" y="34"/>
                  </a:lnTo>
                  <a:lnTo>
                    <a:pt x="34" y="0"/>
                  </a:lnTo>
                  <a:close/>
                </a:path>
              </a:pathLst>
            </a:custGeom>
            <a:solidFill>
              <a:srgbClr val="000000"/>
            </a:solidFill>
            <a:ln w="7938">
              <a:solidFill>
                <a:srgbClr val="000000"/>
              </a:solidFill>
              <a:round/>
              <a:headEnd/>
              <a:tailEnd/>
            </a:ln>
          </p:spPr>
          <p:txBody>
            <a:bodyPr/>
            <a:lstStyle/>
            <a:p>
              <a:endParaRPr lang="da-DK" sz="1350"/>
            </a:p>
          </p:txBody>
        </p:sp>
        <p:sp>
          <p:nvSpPr>
            <p:cNvPr id="37946" name="Freeform 33"/>
            <p:cNvSpPr>
              <a:spLocks/>
            </p:cNvSpPr>
            <p:nvPr/>
          </p:nvSpPr>
          <p:spPr bwMode="auto">
            <a:xfrm>
              <a:off x="4806950" y="4622800"/>
              <a:ext cx="111125" cy="109538"/>
            </a:xfrm>
            <a:custGeom>
              <a:avLst/>
              <a:gdLst>
                <a:gd name="T0" fmla="*/ 2147483647 w 70"/>
                <a:gd name="T1" fmla="*/ 0 h 69"/>
                <a:gd name="T2" fmla="*/ 2147483647 w 70"/>
                <a:gd name="T3" fmla="*/ 2147483647 h 69"/>
                <a:gd name="T4" fmla="*/ 2147483647 w 70"/>
                <a:gd name="T5" fmla="*/ 2147483647 h 69"/>
                <a:gd name="T6" fmla="*/ 0 w 70"/>
                <a:gd name="T7" fmla="*/ 2147483647 h 69"/>
                <a:gd name="T8" fmla="*/ 2147483647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5"/>
                  </a:lnTo>
                  <a:lnTo>
                    <a:pt x="35" y="69"/>
                  </a:lnTo>
                  <a:lnTo>
                    <a:pt x="0" y="35"/>
                  </a:lnTo>
                  <a:lnTo>
                    <a:pt x="35" y="0"/>
                  </a:lnTo>
                  <a:close/>
                </a:path>
              </a:pathLst>
            </a:custGeom>
            <a:solidFill>
              <a:srgbClr val="000000"/>
            </a:solidFill>
            <a:ln w="7938">
              <a:solidFill>
                <a:srgbClr val="000000"/>
              </a:solidFill>
              <a:round/>
              <a:headEnd/>
              <a:tailEnd/>
            </a:ln>
          </p:spPr>
          <p:txBody>
            <a:bodyPr/>
            <a:lstStyle/>
            <a:p>
              <a:endParaRPr lang="da-DK" sz="1350"/>
            </a:p>
          </p:txBody>
        </p:sp>
        <p:sp>
          <p:nvSpPr>
            <p:cNvPr id="37947" name="Freeform 34"/>
            <p:cNvSpPr>
              <a:spLocks/>
            </p:cNvSpPr>
            <p:nvPr/>
          </p:nvSpPr>
          <p:spPr bwMode="auto">
            <a:xfrm>
              <a:off x="6172200" y="5040313"/>
              <a:ext cx="111125" cy="111125"/>
            </a:xfrm>
            <a:custGeom>
              <a:avLst/>
              <a:gdLst>
                <a:gd name="T0" fmla="*/ 2147483647 w 70"/>
                <a:gd name="T1" fmla="*/ 0 h 70"/>
                <a:gd name="T2" fmla="*/ 2147483647 w 70"/>
                <a:gd name="T3" fmla="*/ 2147483647 h 70"/>
                <a:gd name="T4" fmla="*/ 2147483647 w 70"/>
                <a:gd name="T5" fmla="*/ 2147483647 h 70"/>
                <a:gd name="T6" fmla="*/ 0 w 70"/>
                <a:gd name="T7" fmla="*/ 2147483647 h 70"/>
                <a:gd name="T8" fmla="*/ 2147483647 w 70"/>
                <a:gd name="T9" fmla="*/ 0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35" y="0"/>
                  </a:moveTo>
                  <a:lnTo>
                    <a:pt x="70" y="35"/>
                  </a:lnTo>
                  <a:lnTo>
                    <a:pt x="35" y="70"/>
                  </a:lnTo>
                  <a:lnTo>
                    <a:pt x="0" y="35"/>
                  </a:lnTo>
                  <a:lnTo>
                    <a:pt x="35" y="0"/>
                  </a:lnTo>
                  <a:close/>
                </a:path>
              </a:pathLst>
            </a:custGeom>
            <a:solidFill>
              <a:srgbClr val="000000"/>
            </a:solidFill>
            <a:ln w="7938">
              <a:solidFill>
                <a:srgbClr val="000000"/>
              </a:solidFill>
              <a:round/>
              <a:headEnd/>
              <a:tailEnd/>
            </a:ln>
          </p:spPr>
          <p:txBody>
            <a:bodyPr/>
            <a:lstStyle/>
            <a:p>
              <a:endParaRPr lang="da-DK" sz="1350"/>
            </a:p>
          </p:txBody>
        </p:sp>
        <p:sp>
          <p:nvSpPr>
            <p:cNvPr id="37948" name="Freeform 35"/>
            <p:cNvSpPr>
              <a:spLocks/>
            </p:cNvSpPr>
            <p:nvPr/>
          </p:nvSpPr>
          <p:spPr bwMode="auto">
            <a:xfrm>
              <a:off x="7537450" y="5435600"/>
              <a:ext cx="111125" cy="109538"/>
            </a:xfrm>
            <a:custGeom>
              <a:avLst/>
              <a:gdLst>
                <a:gd name="T0" fmla="*/ 2147483647 w 70"/>
                <a:gd name="T1" fmla="*/ 0 h 69"/>
                <a:gd name="T2" fmla="*/ 2147483647 w 70"/>
                <a:gd name="T3" fmla="*/ 2147483647 h 69"/>
                <a:gd name="T4" fmla="*/ 2147483647 w 70"/>
                <a:gd name="T5" fmla="*/ 2147483647 h 69"/>
                <a:gd name="T6" fmla="*/ 0 w 70"/>
                <a:gd name="T7" fmla="*/ 2147483647 h 69"/>
                <a:gd name="T8" fmla="*/ 2147483647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5"/>
                  </a:lnTo>
                  <a:lnTo>
                    <a:pt x="35" y="69"/>
                  </a:lnTo>
                  <a:lnTo>
                    <a:pt x="0" y="35"/>
                  </a:lnTo>
                  <a:lnTo>
                    <a:pt x="35" y="0"/>
                  </a:lnTo>
                  <a:close/>
                </a:path>
              </a:pathLst>
            </a:custGeom>
            <a:solidFill>
              <a:srgbClr val="000000"/>
            </a:solidFill>
            <a:ln w="7938">
              <a:solidFill>
                <a:srgbClr val="000000"/>
              </a:solidFill>
              <a:round/>
              <a:headEnd/>
              <a:tailEnd/>
            </a:ln>
          </p:spPr>
          <p:txBody>
            <a:bodyPr/>
            <a:lstStyle/>
            <a:p>
              <a:endParaRPr lang="da-DK" sz="1350"/>
            </a:p>
          </p:txBody>
        </p:sp>
        <p:sp>
          <p:nvSpPr>
            <p:cNvPr id="37949" name="Freeform 36"/>
            <p:cNvSpPr>
              <a:spLocks/>
            </p:cNvSpPr>
            <p:nvPr/>
          </p:nvSpPr>
          <p:spPr bwMode="auto">
            <a:xfrm>
              <a:off x="2078038" y="4606925"/>
              <a:ext cx="109537" cy="109538"/>
            </a:xfrm>
            <a:custGeom>
              <a:avLst/>
              <a:gdLst>
                <a:gd name="T0" fmla="*/ 2147483647 w 69"/>
                <a:gd name="T1" fmla="*/ 0 h 69"/>
                <a:gd name="T2" fmla="*/ 2147483647 w 69"/>
                <a:gd name="T3" fmla="*/ 2147483647 h 69"/>
                <a:gd name="T4" fmla="*/ 2147483647 w 69"/>
                <a:gd name="T5" fmla="*/ 2147483647 h 69"/>
                <a:gd name="T6" fmla="*/ 0 w 69"/>
                <a:gd name="T7" fmla="*/ 2147483647 h 69"/>
                <a:gd name="T8" fmla="*/ 2147483647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4" y="0"/>
                  </a:moveTo>
                  <a:lnTo>
                    <a:pt x="69" y="35"/>
                  </a:lnTo>
                  <a:lnTo>
                    <a:pt x="34" y="69"/>
                  </a:lnTo>
                  <a:lnTo>
                    <a:pt x="0" y="35"/>
                  </a:lnTo>
                  <a:lnTo>
                    <a:pt x="34" y="0"/>
                  </a:lnTo>
                  <a:close/>
                </a:path>
              </a:pathLst>
            </a:custGeom>
            <a:solidFill>
              <a:srgbClr val="000000"/>
            </a:solidFill>
            <a:ln w="7938">
              <a:solidFill>
                <a:srgbClr val="000000"/>
              </a:solidFill>
              <a:round/>
              <a:headEnd/>
              <a:tailEnd/>
            </a:ln>
          </p:spPr>
          <p:txBody>
            <a:bodyPr/>
            <a:lstStyle/>
            <a:p>
              <a:endParaRPr lang="da-DK" sz="1350"/>
            </a:p>
          </p:txBody>
        </p:sp>
        <p:sp>
          <p:nvSpPr>
            <p:cNvPr id="37950" name="Freeform 37"/>
            <p:cNvSpPr>
              <a:spLocks/>
            </p:cNvSpPr>
            <p:nvPr/>
          </p:nvSpPr>
          <p:spPr bwMode="auto">
            <a:xfrm>
              <a:off x="3443288" y="3557588"/>
              <a:ext cx="109537" cy="109537"/>
            </a:xfrm>
            <a:custGeom>
              <a:avLst/>
              <a:gdLst>
                <a:gd name="T0" fmla="*/ 2147483647 w 69"/>
                <a:gd name="T1" fmla="*/ 0 h 69"/>
                <a:gd name="T2" fmla="*/ 2147483647 w 69"/>
                <a:gd name="T3" fmla="*/ 2147483647 h 69"/>
                <a:gd name="T4" fmla="*/ 2147483647 w 69"/>
                <a:gd name="T5" fmla="*/ 2147483647 h 69"/>
                <a:gd name="T6" fmla="*/ 0 w 69"/>
                <a:gd name="T7" fmla="*/ 2147483647 h 69"/>
                <a:gd name="T8" fmla="*/ 2147483647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4" y="0"/>
                  </a:moveTo>
                  <a:lnTo>
                    <a:pt x="69" y="35"/>
                  </a:lnTo>
                  <a:lnTo>
                    <a:pt x="34" y="69"/>
                  </a:lnTo>
                  <a:lnTo>
                    <a:pt x="0" y="35"/>
                  </a:lnTo>
                  <a:lnTo>
                    <a:pt x="34" y="0"/>
                  </a:lnTo>
                  <a:close/>
                </a:path>
              </a:pathLst>
            </a:custGeom>
            <a:solidFill>
              <a:srgbClr val="000000"/>
            </a:solidFill>
            <a:ln w="7938">
              <a:solidFill>
                <a:srgbClr val="000000"/>
              </a:solidFill>
              <a:round/>
              <a:headEnd/>
              <a:tailEnd/>
            </a:ln>
          </p:spPr>
          <p:txBody>
            <a:bodyPr/>
            <a:lstStyle/>
            <a:p>
              <a:endParaRPr lang="da-DK" sz="1350"/>
            </a:p>
          </p:txBody>
        </p:sp>
        <p:sp>
          <p:nvSpPr>
            <p:cNvPr id="37951" name="Freeform 38"/>
            <p:cNvSpPr>
              <a:spLocks/>
            </p:cNvSpPr>
            <p:nvPr/>
          </p:nvSpPr>
          <p:spPr bwMode="auto">
            <a:xfrm>
              <a:off x="4806950" y="2894013"/>
              <a:ext cx="111125" cy="111125"/>
            </a:xfrm>
            <a:custGeom>
              <a:avLst/>
              <a:gdLst>
                <a:gd name="T0" fmla="*/ 2147483647 w 70"/>
                <a:gd name="T1" fmla="*/ 0 h 70"/>
                <a:gd name="T2" fmla="*/ 2147483647 w 70"/>
                <a:gd name="T3" fmla="*/ 2147483647 h 70"/>
                <a:gd name="T4" fmla="*/ 2147483647 w 70"/>
                <a:gd name="T5" fmla="*/ 2147483647 h 70"/>
                <a:gd name="T6" fmla="*/ 0 w 70"/>
                <a:gd name="T7" fmla="*/ 2147483647 h 70"/>
                <a:gd name="T8" fmla="*/ 2147483647 w 70"/>
                <a:gd name="T9" fmla="*/ 0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35" y="0"/>
                  </a:moveTo>
                  <a:lnTo>
                    <a:pt x="70" y="35"/>
                  </a:lnTo>
                  <a:lnTo>
                    <a:pt x="35" y="70"/>
                  </a:lnTo>
                  <a:lnTo>
                    <a:pt x="0" y="35"/>
                  </a:lnTo>
                  <a:lnTo>
                    <a:pt x="35" y="0"/>
                  </a:lnTo>
                  <a:close/>
                </a:path>
              </a:pathLst>
            </a:custGeom>
            <a:solidFill>
              <a:srgbClr val="000000"/>
            </a:solidFill>
            <a:ln w="7938">
              <a:solidFill>
                <a:srgbClr val="000000"/>
              </a:solidFill>
              <a:round/>
              <a:headEnd/>
              <a:tailEnd/>
            </a:ln>
          </p:spPr>
          <p:txBody>
            <a:bodyPr/>
            <a:lstStyle/>
            <a:p>
              <a:endParaRPr lang="da-DK" sz="1350"/>
            </a:p>
          </p:txBody>
        </p:sp>
        <p:sp>
          <p:nvSpPr>
            <p:cNvPr id="37952" name="Freeform 39"/>
            <p:cNvSpPr>
              <a:spLocks/>
            </p:cNvSpPr>
            <p:nvPr/>
          </p:nvSpPr>
          <p:spPr bwMode="auto">
            <a:xfrm>
              <a:off x="6172200" y="2697163"/>
              <a:ext cx="111125" cy="111125"/>
            </a:xfrm>
            <a:custGeom>
              <a:avLst/>
              <a:gdLst>
                <a:gd name="T0" fmla="*/ 2147483647 w 70"/>
                <a:gd name="T1" fmla="*/ 0 h 70"/>
                <a:gd name="T2" fmla="*/ 2147483647 w 70"/>
                <a:gd name="T3" fmla="*/ 2147483647 h 70"/>
                <a:gd name="T4" fmla="*/ 2147483647 w 70"/>
                <a:gd name="T5" fmla="*/ 2147483647 h 70"/>
                <a:gd name="T6" fmla="*/ 0 w 70"/>
                <a:gd name="T7" fmla="*/ 2147483647 h 70"/>
                <a:gd name="T8" fmla="*/ 2147483647 w 70"/>
                <a:gd name="T9" fmla="*/ 0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35" y="0"/>
                  </a:moveTo>
                  <a:lnTo>
                    <a:pt x="70" y="35"/>
                  </a:lnTo>
                  <a:lnTo>
                    <a:pt x="35" y="70"/>
                  </a:lnTo>
                  <a:lnTo>
                    <a:pt x="0" y="35"/>
                  </a:lnTo>
                  <a:lnTo>
                    <a:pt x="35" y="0"/>
                  </a:lnTo>
                  <a:close/>
                </a:path>
              </a:pathLst>
            </a:custGeom>
            <a:solidFill>
              <a:srgbClr val="000000"/>
            </a:solidFill>
            <a:ln w="7938">
              <a:solidFill>
                <a:srgbClr val="000000"/>
              </a:solidFill>
              <a:round/>
              <a:headEnd/>
              <a:tailEnd/>
            </a:ln>
          </p:spPr>
          <p:txBody>
            <a:bodyPr/>
            <a:lstStyle/>
            <a:p>
              <a:endParaRPr lang="da-DK" sz="1350"/>
            </a:p>
          </p:txBody>
        </p:sp>
        <p:sp>
          <p:nvSpPr>
            <p:cNvPr id="37953" name="Freeform 40"/>
            <p:cNvSpPr>
              <a:spLocks/>
            </p:cNvSpPr>
            <p:nvPr/>
          </p:nvSpPr>
          <p:spPr bwMode="auto">
            <a:xfrm>
              <a:off x="7537450" y="2263775"/>
              <a:ext cx="111125" cy="109538"/>
            </a:xfrm>
            <a:custGeom>
              <a:avLst/>
              <a:gdLst>
                <a:gd name="T0" fmla="*/ 2147483647 w 70"/>
                <a:gd name="T1" fmla="*/ 0 h 69"/>
                <a:gd name="T2" fmla="*/ 2147483647 w 70"/>
                <a:gd name="T3" fmla="*/ 2147483647 h 69"/>
                <a:gd name="T4" fmla="*/ 2147483647 w 70"/>
                <a:gd name="T5" fmla="*/ 2147483647 h 69"/>
                <a:gd name="T6" fmla="*/ 0 w 70"/>
                <a:gd name="T7" fmla="*/ 2147483647 h 69"/>
                <a:gd name="T8" fmla="*/ 2147483647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5"/>
                  </a:lnTo>
                  <a:lnTo>
                    <a:pt x="35" y="69"/>
                  </a:lnTo>
                  <a:lnTo>
                    <a:pt x="0" y="35"/>
                  </a:lnTo>
                  <a:lnTo>
                    <a:pt x="35" y="0"/>
                  </a:lnTo>
                  <a:close/>
                </a:path>
              </a:pathLst>
            </a:custGeom>
            <a:solidFill>
              <a:srgbClr val="000000"/>
            </a:solidFill>
            <a:ln w="7938">
              <a:solidFill>
                <a:srgbClr val="000000"/>
              </a:solidFill>
              <a:round/>
              <a:headEnd/>
              <a:tailEnd/>
            </a:ln>
          </p:spPr>
          <p:txBody>
            <a:bodyPr/>
            <a:lstStyle/>
            <a:p>
              <a:endParaRPr lang="da-DK" sz="1350"/>
            </a:p>
          </p:txBody>
        </p:sp>
        <p:sp>
          <p:nvSpPr>
            <p:cNvPr id="37954" name="Freeform 41"/>
            <p:cNvSpPr>
              <a:spLocks/>
            </p:cNvSpPr>
            <p:nvPr/>
          </p:nvSpPr>
          <p:spPr bwMode="auto">
            <a:xfrm>
              <a:off x="2078038" y="3613150"/>
              <a:ext cx="109537" cy="109538"/>
            </a:xfrm>
            <a:custGeom>
              <a:avLst/>
              <a:gdLst>
                <a:gd name="T0" fmla="*/ 2147483647 w 69"/>
                <a:gd name="T1" fmla="*/ 0 h 69"/>
                <a:gd name="T2" fmla="*/ 2147483647 w 69"/>
                <a:gd name="T3" fmla="*/ 2147483647 h 69"/>
                <a:gd name="T4" fmla="*/ 2147483647 w 69"/>
                <a:gd name="T5" fmla="*/ 2147483647 h 69"/>
                <a:gd name="T6" fmla="*/ 0 w 69"/>
                <a:gd name="T7" fmla="*/ 2147483647 h 69"/>
                <a:gd name="T8" fmla="*/ 2147483647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4" y="0"/>
                  </a:moveTo>
                  <a:lnTo>
                    <a:pt x="69" y="34"/>
                  </a:lnTo>
                  <a:lnTo>
                    <a:pt x="34" y="69"/>
                  </a:lnTo>
                  <a:lnTo>
                    <a:pt x="0" y="34"/>
                  </a:lnTo>
                  <a:lnTo>
                    <a:pt x="34" y="0"/>
                  </a:lnTo>
                  <a:close/>
                </a:path>
              </a:pathLst>
            </a:custGeom>
            <a:solidFill>
              <a:srgbClr val="000000"/>
            </a:solidFill>
            <a:ln w="7938">
              <a:solidFill>
                <a:srgbClr val="000000"/>
              </a:solidFill>
              <a:round/>
              <a:headEnd/>
              <a:tailEnd/>
            </a:ln>
          </p:spPr>
          <p:txBody>
            <a:bodyPr/>
            <a:lstStyle/>
            <a:p>
              <a:endParaRPr lang="da-DK" sz="1350"/>
            </a:p>
          </p:txBody>
        </p:sp>
        <p:sp>
          <p:nvSpPr>
            <p:cNvPr id="37955" name="Freeform 42"/>
            <p:cNvSpPr>
              <a:spLocks/>
            </p:cNvSpPr>
            <p:nvPr/>
          </p:nvSpPr>
          <p:spPr bwMode="auto">
            <a:xfrm>
              <a:off x="3443288" y="3802063"/>
              <a:ext cx="109537" cy="111125"/>
            </a:xfrm>
            <a:custGeom>
              <a:avLst/>
              <a:gdLst>
                <a:gd name="T0" fmla="*/ 2147483647 w 69"/>
                <a:gd name="T1" fmla="*/ 0 h 70"/>
                <a:gd name="T2" fmla="*/ 2147483647 w 69"/>
                <a:gd name="T3" fmla="*/ 2147483647 h 70"/>
                <a:gd name="T4" fmla="*/ 2147483647 w 69"/>
                <a:gd name="T5" fmla="*/ 2147483647 h 70"/>
                <a:gd name="T6" fmla="*/ 0 w 69"/>
                <a:gd name="T7" fmla="*/ 2147483647 h 70"/>
                <a:gd name="T8" fmla="*/ 2147483647 w 69"/>
                <a:gd name="T9" fmla="*/ 0 h 70"/>
                <a:gd name="T10" fmla="*/ 0 60000 65536"/>
                <a:gd name="T11" fmla="*/ 0 60000 65536"/>
                <a:gd name="T12" fmla="*/ 0 60000 65536"/>
                <a:gd name="T13" fmla="*/ 0 60000 65536"/>
                <a:gd name="T14" fmla="*/ 0 60000 65536"/>
                <a:gd name="T15" fmla="*/ 0 w 69"/>
                <a:gd name="T16" fmla="*/ 0 h 70"/>
                <a:gd name="T17" fmla="*/ 69 w 69"/>
                <a:gd name="T18" fmla="*/ 70 h 70"/>
              </a:gdLst>
              <a:ahLst/>
              <a:cxnLst>
                <a:cxn ang="T10">
                  <a:pos x="T0" y="T1"/>
                </a:cxn>
                <a:cxn ang="T11">
                  <a:pos x="T2" y="T3"/>
                </a:cxn>
                <a:cxn ang="T12">
                  <a:pos x="T4" y="T5"/>
                </a:cxn>
                <a:cxn ang="T13">
                  <a:pos x="T6" y="T7"/>
                </a:cxn>
                <a:cxn ang="T14">
                  <a:pos x="T8" y="T9"/>
                </a:cxn>
              </a:cxnLst>
              <a:rect l="T15" t="T16" r="T17" b="T18"/>
              <a:pathLst>
                <a:path w="69" h="70">
                  <a:moveTo>
                    <a:pt x="34" y="0"/>
                  </a:moveTo>
                  <a:lnTo>
                    <a:pt x="69" y="35"/>
                  </a:lnTo>
                  <a:lnTo>
                    <a:pt x="34" y="70"/>
                  </a:lnTo>
                  <a:lnTo>
                    <a:pt x="0" y="35"/>
                  </a:lnTo>
                  <a:lnTo>
                    <a:pt x="34" y="0"/>
                  </a:lnTo>
                  <a:close/>
                </a:path>
              </a:pathLst>
            </a:custGeom>
            <a:solidFill>
              <a:srgbClr val="000000"/>
            </a:solidFill>
            <a:ln w="7938">
              <a:solidFill>
                <a:srgbClr val="000000"/>
              </a:solidFill>
              <a:round/>
              <a:headEnd/>
              <a:tailEnd/>
            </a:ln>
          </p:spPr>
          <p:txBody>
            <a:bodyPr/>
            <a:lstStyle/>
            <a:p>
              <a:endParaRPr lang="da-DK" sz="1350"/>
            </a:p>
          </p:txBody>
        </p:sp>
        <p:sp>
          <p:nvSpPr>
            <p:cNvPr id="37956" name="Freeform 43"/>
            <p:cNvSpPr>
              <a:spLocks/>
            </p:cNvSpPr>
            <p:nvPr/>
          </p:nvSpPr>
          <p:spPr bwMode="auto">
            <a:xfrm>
              <a:off x="4806950" y="4030663"/>
              <a:ext cx="111125" cy="111125"/>
            </a:xfrm>
            <a:custGeom>
              <a:avLst/>
              <a:gdLst>
                <a:gd name="T0" fmla="*/ 2147483647 w 70"/>
                <a:gd name="T1" fmla="*/ 0 h 70"/>
                <a:gd name="T2" fmla="*/ 2147483647 w 70"/>
                <a:gd name="T3" fmla="*/ 2147483647 h 70"/>
                <a:gd name="T4" fmla="*/ 2147483647 w 70"/>
                <a:gd name="T5" fmla="*/ 2147483647 h 70"/>
                <a:gd name="T6" fmla="*/ 0 w 70"/>
                <a:gd name="T7" fmla="*/ 2147483647 h 70"/>
                <a:gd name="T8" fmla="*/ 2147483647 w 70"/>
                <a:gd name="T9" fmla="*/ 0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35" y="0"/>
                  </a:moveTo>
                  <a:lnTo>
                    <a:pt x="70" y="35"/>
                  </a:lnTo>
                  <a:lnTo>
                    <a:pt x="35" y="70"/>
                  </a:lnTo>
                  <a:lnTo>
                    <a:pt x="0" y="35"/>
                  </a:lnTo>
                  <a:lnTo>
                    <a:pt x="35" y="0"/>
                  </a:lnTo>
                  <a:close/>
                </a:path>
              </a:pathLst>
            </a:custGeom>
            <a:solidFill>
              <a:srgbClr val="000000"/>
            </a:solidFill>
            <a:ln w="7938">
              <a:solidFill>
                <a:srgbClr val="000000"/>
              </a:solidFill>
              <a:round/>
              <a:headEnd/>
              <a:tailEnd/>
            </a:ln>
          </p:spPr>
          <p:txBody>
            <a:bodyPr/>
            <a:lstStyle/>
            <a:p>
              <a:endParaRPr lang="da-DK" sz="1350"/>
            </a:p>
          </p:txBody>
        </p:sp>
        <p:sp>
          <p:nvSpPr>
            <p:cNvPr id="37957" name="Freeform 44"/>
            <p:cNvSpPr>
              <a:spLocks/>
            </p:cNvSpPr>
            <p:nvPr/>
          </p:nvSpPr>
          <p:spPr bwMode="auto">
            <a:xfrm>
              <a:off x="6172200" y="4243388"/>
              <a:ext cx="111125" cy="111125"/>
            </a:xfrm>
            <a:custGeom>
              <a:avLst/>
              <a:gdLst>
                <a:gd name="T0" fmla="*/ 2147483647 w 70"/>
                <a:gd name="T1" fmla="*/ 0 h 70"/>
                <a:gd name="T2" fmla="*/ 2147483647 w 70"/>
                <a:gd name="T3" fmla="*/ 2147483647 h 70"/>
                <a:gd name="T4" fmla="*/ 2147483647 w 70"/>
                <a:gd name="T5" fmla="*/ 2147483647 h 70"/>
                <a:gd name="T6" fmla="*/ 0 w 70"/>
                <a:gd name="T7" fmla="*/ 2147483647 h 70"/>
                <a:gd name="T8" fmla="*/ 2147483647 w 70"/>
                <a:gd name="T9" fmla="*/ 0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35" y="0"/>
                  </a:moveTo>
                  <a:lnTo>
                    <a:pt x="70" y="35"/>
                  </a:lnTo>
                  <a:lnTo>
                    <a:pt x="35" y="70"/>
                  </a:lnTo>
                  <a:lnTo>
                    <a:pt x="0" y="35"/>
                  </a:lnTo>
                  <a:lnTo>
                    <a:pt x="35" y="0"/>
                  </a:lnTo>
                  <a:close/>
                </a:path>
              </a:pathLst>
            </a:custGeom>
            <a:solidFill>
              <a:srgbClr val="000000"/>
            </a:solidFill>
            <a:ln w="7938">
              <a:solidFill>
                <a:srgbClr val="000000"/>
              </a:solidFill>
              <a:round/>
              <a:headEnd/>
              <a:tailEnd/>
            </a:ln>
          </p:spPr>
          <p:txBody>
            <a:bodyPr/>
            <a:lstStyle/>
            <a:p>
              <a:endParaRPr lang="da-DK" sz="1350"/>
            </a:p>
          </p:txBody>
        </p:sp>
        <p:sp>
          <p:nvSpPr>
            <p:cNvPr id="37958" name="Freeform 45"/>
            <p:cNvSpPr>
              <a:spLocks/>
            </p:cNvSpPr>
            <p:nvPr/>
          </p:nvSpPr>
          <p:spPr bwMode="auto">
            <a:xfrm>
              <a:off x="7537450" y="3905250"/>
              <a:ext cx="111125" cy="109538"/>
            </a:xfrm>
            <a:custGeom>
              <a:avLst/>
              <a:gdLst>
                <a:gd name="T0" fmla="*/ 2147483647 w 70"/>
                <a:gd name="T1" fmla="*/ 0 h 69"/>
                <a:gd name="T2" fmla="*/ 2147483647 w 70"/>
                <a:gd name="T3" fmla="*/ 2147483647 h 69"/>
                <a:gd name="T4" fmla="*/ 2147483647 w 70"/>
                <a:gd name="T5" fmla="*/ 2147483647 h 69"/>
                <a:gd name="T6" fmla="*/ 0 w 70"/>
                <a:gd name="T7" fmla="*/ 2147483647 h 69"/>
                <a:gd name="T8" fmla="*/ 2147483647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4"/>
                  </a:lnTo>
                  <a:lnTo>
                    <a:pt x="35" y="69"/>
                  </a:lnTo>
                  <a:lnTo>
                    <a:pt x="0" y="34"/>
                  </a:lnTo>
                  <a:lnTo>
                    <a:pt x="35" y="0"/>
                  </a:lnTo>
                  <a:close/>
                </a:path>
              </a:pathLst>
            </a:custGeom>
            <a:solidFill>
              <a:srgbClr val="000000"/>
            </a:solidFill>
            <a:ln w="7938">
              <a:solidFill>
                <a:srgbClr val="000000"/>
              </a:solidFill>
              <a:round/>
              <a:headEnd/>
              <a:tailEnd/>
            </a:ln>
          </p:spPr>
          <p:txBody>
            <a:bodyPr/>
            <a:lstStyle/>
            <a:p>
              <a:endParaRPr lang="da-DK" sz="1350"/>
            </a:p>
          </p:txBody>
        </p:sp>
        <p:sp>
          <p:nvSpPr>
            <p:cNvPr id="37959" name="Freeform 46"/>
            <p:cNvSpPr>
              <a:spLocks/>
            </p:cNvSpPr>
            <p:nvPr/>
          </p:nvSpPr>
          <p:spPr bwMode="auto">
            <a:xfrm>
              <a:off x="2078038" y="3990975"/>
              <a:ext cx="109537" cy="111125"/>
            </a:xfrm>
            <a:custGeom>
              <a:avLst/>
              <a:gdLst>
                <a:gd name="T0" fmla="*/ 2147483647 w 69"/>
                <a:gd name="T1" fmla="*/ 0 h 70"/>
                <a:gd name="T2" fmla="*/ 2147483647 w 69"/>
                <a:gd name="T3" fmla="*/ 2147483647 h 70"/>
                <a:gd name="T4" fmla="*/ 2147483647 w 69"/>
                <a:gd name="T5" fmla="*/ 2147483647 h 70"/>
                <a:gd name="T6" fmla="*/ 0 w 69"/>
                <a:gd name="T7" fmla="*/ 2147483647 h 70"/>
                <a:gd name="T8" fmla="*/ 2147483647 w 69"/>
                <a:gd name="T9" fmla="*/ 0 h 70"/>
                <a:gd name="T10" fmla="*/ 0 60000 65536"/>
                <a:gd name="T11" fmla="*/ 0 60000 65536"/>
                <a:gd name="T12" fmla="*/ 0 60000 65536"/>
                <a:gd name="T13" fmla="*/ 0 60000 65536"/>
                <a:gd name="T14" fmla="*/ 0 60000 65536"/>
                <a:gd name="T15" fmla="*/ 0 w 69"/>
                <a:gd name="T16" fmla="*/ 0 h 70"/>
                <a:gd name="T17" fmla="*/ 69 w 69"/>
                <a:gd name="T18" fmla="*/ 70 h 70"/>
              </a:gdLst>
              <a:ahLst/>
              <a:cxnLst>
                <a:cxn ang="T10">
                  <a:pos x="T0" y="T1"/>
                </a:cxn>
                <a:cxn ang="T11">
                  <a:pos x="T2" y="T3"/>
                </a:cxn>
                <a:cxn ang="T12">
                  <a:pos x="T4" y="T5"/>
                </a:cxn>
                <a:cxn ang="T13">
                  <a:pos x="T6" y="T7"/>
                </a:cxn>
                <a:cxn ang="T14">
                  <a:pos x="T8" y="T9"/>
                </a:cxn>
              </a:cxnLst>
              <a:rect l="T15" t="T16" r="T17" b="T18"/>
              <a:pathLst>
                <a:path w="69" h="70">
                  <a:moveTo>
                    <a:pt x="34" y="0"/>
                  </a:moveTo>
                  <a:lnTo>
                    <a:pt x="69" y="35"/>
                  </a:lnTo>
                  <a:lnTo>
                    <a:pt x="34" y="70"/>
                  </a:lnTo>
                  <a:lnTo>
                    <a:pt x="0" y="35"/>
                  </a:lnTo>
                  <a:lnTo>
                    <a:pt x="34" y="0"/>
                  </a:lnTo>
                  <a:close/>
                </a:path>
              </a:pathLst>
            </a:custGeom>
            <a:solidFill>
              <a:srgbClr val="000000"/>
            </a:solidFill>
            <a:ln w="7938">
              <a:solidFill>
                <a:srgbClr val="000000"/>
              </a:solidFill>
              <a:round/>
              <a:headEnd/>
              <a:tailEnd/>
            </a:ln>
          </p:spPr>
          <p:txBody>
            <a:bodyPr/>
            <a:lstStyle/>
            <a:p>
              <a:endParaRPr lang="da-DK" sz="1350"/>
            </a:p>
          </p:txBody>
        </p:sp>
        <p:sp>
          <p:nvSpPr>
            <p:cNvPr id="37960" name="Freeform 47"/>
            <p:cNvSpPr>
              <a:spLocks/>
            </p:cNvSpPr>
            <p:nvPr/>
          </p:nvSpPr>
          <p:spPr bwMode="auto">
            <a:xfrm>
              <a:off x="3443288" y="3605213"/>
              <a:ext cx="109537" cy="109537"/>
            </a:xfrm>
            <a:custGeom>
              <a:avLst/>
              <a:gdLst>
                <a:gd name="T0" fmla="*/ 2147483647 w 69"/>
                <a:gd name="T1" fmla="*/ 0 h 69"/>
                <a:gd name="T2" fmla="*/ 2147483647 w 69"/>
                <a:gd name="T3" fmla="*/ 2147483647 h 69"/>
                <a:gd name="T4" fmla="*/ 2147483647 w 69"/>
                <a:gd name="T5" fmla="*/ 2147483647 h 69"/>
                <a:gd name="T6" fmla="*/ 0 w 69"/>
                <a:gd name="T7" fmla="*/ 2147483647 h 69"/>
                <a:gd name="T8" fmla="*/ 2147483647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4" y="0"/>
                  </a:moveTo>
                  <a:lnTo>
                    <a:pt x="69" y="34"/>
                  </a:lnTo>
                  <a:lnTo>
                    <a:pt x="34" y="69"/>
                  </a:lnTo>
                  <a:lnTo>
                    <a:pt x="0" y="34"/>
                  </a:lnTo>
                  <a:lnTo>
                    <a:pt x="34" y="0"/>
                  </a:lnTo>
                  <a:close/>
                </a:path>
              </a:pathLst>
            </a:custGeom>
            <a:solidFill>
              <a:srgbClr val="000000"/>
            </a:solidFill>
            <a:ln w="7938">
              <a:solidFill>
                <a:srgbClr val="000000"/>
              </a:solidFill>
              <a:round/>
              <a:headEnd/>
              <a:tailEnd/>
            </a:ln>
          </p:spPr>
          <p:txBody>
            <a:bodyPr/>
            <a:lstStyle/>
            <a:p>
              <a:endParaRPr lang="da-DK" sz="1350"/>
            </a:p>
          </p:txBody>
        </p:sp>
        <p:sp>
          <p:nvSpPr>
            <p:cNvPr id="37961" name="Freeform 48"/>
            <p:cNvSpPr>
              <a:spLocks/>
            </p:cNvSpPr>
            <p:nvPr/>
          </p:nvSpPr>
          <p:spPr bwMode="auto">
            <a:xfrm>
              <a:off x="4806950" y="3138488"/>
              <a:ext cx="111125" cy="111125"/>
            </a:xfrm>
            <a:custGeom>
              <a:avLst/>
              <a:gdLst>
                <a:gd name="T0" fmla="*/ 2147483647 w 70"/>
                <a:gd name="T1" fmla="*/ 0 h 70"/>
                <a:gd name="T2" fmla="*/ 2147483647 w 70"/>
                <a:gd name="T3" fmla="*/ 2147483647 h 70"/>
                <a:gd name="T4" fmla="*/ 2147483647 w 70"/>
                <a:gd name="T5" fmla="*/ 2147483647 h 70"/>
                <a:gd name="T6" fmla="*/ 0 w 70"/>
                <a:gd name="T7" fmla="*/ 2147483647 h 70"/>
                <a:gd name="T8" fmla="*/ 2147483647 w 70"/>
                <a:gd name="T9" fmla="*/ 0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35" y="0"/>
                  </a:moveTo>
                  <a:lnTo>
                    <a:pt x="70" y="35"/>
                  </a:lnTo>
                  <a:lnTo>
                    <a:pt x="35" y="70"/>
                  </a:lnTo>
                  <a:lnTo>
                    <a:pt x="0" y="35"/>
                  </a:lnTo>
                  <a:lnTo>
                    <a:pt x="35" y="0"/>
                  </a:lnTo>
                  <a:close/>
                </a:path>
              </a:pathLst>
            </a:custGeom>
            <a:solidFill>
              <a:srgbClr val="000000"/>
            </a:solidFill>
            <a:ln w="7938">
              <a:solidFill>
                <a:srgbClr val="000000"/>
              </a:solidFill>
              <a:round/>
              <a:headEnd/>
              <a:tailEnd/>
            </a:ln>
          </p:spPr>
          <p:txBody>
            <a:bodyPr/>
            <a:lstStyle/>
            <a:p>
              <a:endParaRPr lang="da-DK" sz="1350"/>
            </a:p>
          </p:txBody>
        </p:sp>
        <p:sp>
          <p:nvSpPr>
            <p:cNvPr id="37962" name="Freeform 49"/>
            <p:cNvSpPr>
              <a:spLocks/>
            </p:cNvSpPr>
            <p:nvPr/>
          </p:nvSpPr>
          <p:spPr bwMode="auto">
            <a:xfrm>
              <a:off x="6172200" y="3044825"/>
              <a:ext cx="111125" cy="109538"/>
            </a:xfrm>
            <a:custGeom>
              <a:avLst/>
              <a:gdLst>
                <a:gd name="T0" fmla="*/ 2147483647 w 70"/>
                <a:gd name="T1" fmla="*/ 0 h 69"/>
                <a:gd name="T2" fmla="*/ 2147483647 w 70"/>
                <a:gd name="T3" fmla="*/ 2147483647 h 69"/>
                <a:gd name="T4" fmla="*/ 2147483647 w 70"/>
                <a:gd name="T5" fmla="*/ 2147483647 h 69"/>
                <a:gd name="T6" fmla="*/ 0 w 70"/>
                <a:gd name="T7" fmla="*/ 2147483647 h 69"/>
                <a:gd name="T8" fmla="*/ 2147483647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5"/>
                  </a:lnTo>
                  <a:lnTo>
                    <a:pt x="35" y="69"/>
                  </a:lnTo>
                  <a:lnTo>
                    <a:pt x="0" y="35"/>
                  </a:lnTo>
                  <a:lnTo>
                    <a:pt x="35" y="0"/>
                  </a:lnTo>
                  <a:close/>
                </a:path>
              </a:pathLst>
            </a:custGeom>
            <a:solidFill>
              <a:srgbClr val="000000"/>
            </a:solidFill>
            <a:ln w="7938">
              <a:solidFill>
                <a:srgbClr val="000000"/>
              </a:solidFill>
              <a:round/>
              <a:headEnd/>
              <a:tailEnd/>
            </a:ln>
          </p:spPr>
          <p:txBody>
            <a:bodyPr/>
            <a:lstStyle/>
            <a:p>
              <a:endParaRPr lang="da-DK" sz="1350"/>
            </a:p>
          </p:txBody>
        </p:sp>
        <p:sp>
          <p:nvSpPr>
            <p:cNvPr id="37963" name="Freeform 50"/>
            <p:cNvSpPr>
              <a:spLocks/>
            </p:cNvSpPr>
            <p:nvPr/>
          </p:nvSpPr>
          <p:spPr bwMode="auto">
            <a:xfrm>
              <a:off x="7537450" y="2752725"/>
              <a:ext cx="111125" cy="111125"/>
            </a:xfrm>
            <a:custGeom>
              <a:avLst/>
              <a:gdLst>
                <a:gd name="T0" fmla="*/ 2147483647 w 70"/>
                <a:gd name="T1" fmla="*/ 0 h 70"/>
                <a:gd name="T2" fmla="*/ 2147483647 w 70"/>
                <a:gd name="T3" fmla="*/ 2147483647 h 70"/>
                <a:gd name="T4" fmla="*/ 2147483647 w 70"/>
                <a:gd name="T5" fmla="*/ 2147483647 h 70"/>
                <a:gd name="T6" fmla="*/ 0 w 70"/>
                <a:gd name="T7" fmla="*/ 2147483647 h 70"/>
                <a:gd name="T8" fmla="*/ 2147483647 w 70"/>
                <a:gd name="T9" fmla="*/ 0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35" y="0"/>
                  </a:moveTo>
                  <a:lnTo>
                    <a:pt x="70" y="35"/>
                  </a:lnTo>
                  <a:lnTo>
                    <a:pt x="35" y="70"/>
                  </a:lnTo>
                  <a:lnTo>
                    <a:pt x="0" y="35"/>
                  </a:lnTo>
                  <a:lnTo>
                    <a:pt x="35" y="0"/>
                  </a:lnTo>
                  <a:close/>
                </a:path>
              </a:pathLst>
            </a:custGeom>
            <a:solidFill>
              <a:srgbClr val="000000"/>
            </a:solidFill>
            <a:ln w="7938">
              <a:solidFill>
                <a:srgbClr val="000000"/>
              </a:solidFill>
              <a:round/>
              <a:headEnd/>
              <a:tailEnd/>
            </a:ln>
          </p:spPr>
          <p:txBody>
            <a:bodyPr/>
            <a:lstStyle/>
            <a:p>
              <a:endParaRPr lang="da-DK" sz="1350"/>
            </a:p>
          </p:txBody>
        </p:sp>
        <p:sp>
          <p:nvSpPr>
            <p:cNvPr id="37964" name="Freeform 51"/>
            <p:cNvSpPr>
              <a:spLocks/>
            </p:cNvSpPr>
            <p:nvPr/>
          </p:nvSpPr>
          <p:spPr bwMode="auto">
            <a:xfrm>
              <a:off x="2117725" y="2468563"/>
              <a:ext cx="5459413" cy="3006725"/>
            </a:xfrm>
            <a:custGeom>
              <a:avLst/>
              <a:gdLst>
                <a:gd name="T0" fmla="*/ 0 w 692"/>
                <a:gd name="T1" fmla="*/ 0 h 381"/>
                <a:gd name="T2" fmla="*/ 2147483647 w 692"/>
                <a:gd name="T3" fmla="*/ 2147483647 h 381"/>
                <a:gd name="T4" fmla="*/ 2147483647 w 692"/>
                <a:gd name="T5" fmla="*/ 2147483647 h 381"/>
                <a:gd name="T6" fmla="*/ 2147483647 w 692"/>
                <a:gd name="T7" fmla="*/ 2147483647 h 381"/>
                <a:gd name="T8" fmla="*/ 2147483647 w 692"/>
                <a:gd name="T9" fmla="*/ 2147483647 h 381"/>
                <a:gd name="T10" fmla="*/ 0 60000 65536"/>
                <a:gd name="T11" fmla="*/ 0 60000 65536"/>
                <a:gd name="T12" fmla="*/ 0 60000 65536"/>
                <a:gd name="T13" fmla="*/ 0 60000 65536"/>
                <a:gd name="T14" fmla="*/ 0 60000 65536"/>
                <a:gd name="T15" fmla="*/ 0 w 692"/>
                <a:gd name="T16" fmla="*/ 0 h 381"/>
                <a:gd name="T17" fmla="*/ 692 w 692"/>
                <a:gd name="T18" fmla="*/ 381 h 381"/>
              </a:gdLst>
              <a:ahLst/>
              <a:cxnLst>
                <a:cxn ang="T10">
                  <a:pos x="T0" y="T1"/>
                </a:cxn>
                <a:cxn ang="T11">
                  <a:pos x="T2" y="T3"/>
                </a:cxn>
                <a:cxn ang="T12">
                  <a:pos x="T4" y="T5"/>
                </a:cxn>
                <a:cxn ang="T13">
                  <a:pos x="T6" y="T7"/>
                </a:cxn>
                <a:cxn ang="T14">
                  <a:pos x="T8" y="T9"/>
                </a:cxn>
              </a:cxnLst>
              <a:rect l="T15" t="T16" r="T17" b="T18"/>
              <a:pathLst>
                <a:path w="692" h="381">
                  <a:moveTo>
                    <a:pt x="0" y="0"/>
                  </a:moveTo>
                  <a:lnTo>
                    <a:pt x="173" y="185"/>
                  </a:lnTo>
                  <a:lnTo>
                    <a:pt x="346" y="278"/>
                  </a:lnTo>
                  <a:lnTo>
                    <a:pt x="519" y="331"/>
                  </a:lnTo>
                  <a:lnTo>
                    <a:pt x="692" y="381"/>
                  </a:lnTo>
                </a:path>
              </a:pathLst>
            </a:custGeom>
            <a:noFill/>
            <a:ln w="238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sz="1350"/>
            </a:p>
          </p:txBody>
        </p:sp>
        <p:sp>
          <p:nvSpPr>
            <p:cNvPr id="37965" name="Freeform 52"/>
            <p:cNvSpPr>
              <a:spLocks/>
            </p:cNvSpPr>
            <p:nvPr/>
          </p:nvSpPr>
          <p:spPr bwMode="auto">
            <a:xfrm>
              <a:off x="2117725" y="2303463"/>
              <a:ext cx="5459413" cy="2343150"/>
            </a:xfrm>
            <a:custGeom>
              <a:avLst/>
              <a:gdLst>
                <a:gd name="T0" fmla="*/ 0 w 692"/>
                <a:gd name="T1" fmla="*/ 2147483647 h 297"/>
                <a:gd name="T2" fmla="*/ 2147483647 w 692"/>
                <a:gd name="T3" fmla="*/ 2147483647 h 297"/>
                <a:gd name="T4" fmla="*/ 2147483647 w 692"/>
                <a:gd name="T5" fmla="*/ 2147483647 h 297"/>
                <a:gd name="T6" fmla="*/ 2147483647 w 692"/>
                <a:gd name="T7" fmla="*/ 2147483647 h 297"/>
                <a:gd name="T8" fmla="*/ 2147483647 w 692"/>
                <a:gd name="T9" fmla="*/ 0 h 297"/>
                <a:gd name="T10" fmla="*/ 0 60000 65536"/>
                <a:gd name="T11" fmla="*/ 0 60000 65536"/>
                <a:gd name="T12" fmla="*/ 0 60000 65536"/>
                <a:gd name="T13" fmla="*/ 0 60000 65536"/>
                <a:gd name="T14" fmla="*/ 0 60000 65536"/>
                <a:gd name="T15" fmla="*/ 0 w 692"/>
                <a:gd name="T16" fmla="*/ 0 h 297"/>
                <a:gd name="T17" fmla="*/ 692 w 692"/>
                <a:gd name="T18" fmla="*/ 297 h 297"/>
              </a:gdLst>
              <a:ahLst/>
              <a:cxnLst>
                <a:cxn ang="T10">
                  <a:pos x="T0" y="T1"/>
                </a:cxn>
                <a:cxn ang="T11">
                  <a:pos x="T2" y="T3"/>
                </a:cxn>
                <a:cxn ang="T12">
                  <a:pos x="T4" y="T5"/>
                </a:cxn>
                <a:cxn ang="T13">
                  <a:pos x="T6" y="T7"/>
                </a:cxn>
                <a:cxn ang="T14">
                  <a:pos x="T8" y="T9"/>
                </a:cxn>
              </a:cxnLst>
              <a:rect l="T15" t="T16" r="T17" b="T18"/>
              <a:pathLst>
                <a:path w="692" h="297">
                  <a:moveTo>
                    <a:pt x="0" y="297"/>
                  </a:moveTo>
                  <a:lnTo>
                    <a:pt x="173" y="164"/>
                  </a:lnTo>
                  <a:lnTo>
                    <a:pt x="346" y="80"/>
                  </a:lnTo>
                  <a:lnTo>
                    <a:pt x="519" y="55"/>
                  </a:lnTo>
                  <a:lnTo>
                    <a:pt x="692" y="0"/>
                  </a:lnTo>
                </a:path>
              </a:pathLst>
            </a:custGeom>
            <a:noFill/>
            <a:ln w="23813">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sz="1350"/>
            </a:p>
          </p:txBody>
        </p:sp>
        <p:sp>
          <p:nvSpPr>
            <p:cNvPr id="37966" name="Freeform 53"/>
            <p:cNvSpPr>
              <a:spLocks/>
            </p:cNvSpPr>
            <p:nvPr/>
          </p:nvSpPr>
          <p:spPr bwMode="auto">
            <a:xfrm>
              <a:off x="2117725" y="3652838"/>
              <a:ext cx="5459413" cy="630237"/>
            </a:xfrm>
            <a:custGeom>
              <a:avLst/>
              <a:gdLst>
                <a:gd name="T0" fmla="*/ 0 w 692"/>
                <a:gd name="T1" fmla="*/ 0 h 80"/>
                <a:gd name="T2" fmla="*/ 2147483647 w 692"/>
                <a:gd name="T3" fmla="*/ 2147483647 h 80"/>
                <a:gd name="T4" fmla="*/ 2147483647 w 692"/>
                <a:gd name="T5" fmla="*/ 2147483647 h 80"/>
                <a:gd name="T6" fmla="*/ 2147483647 w 692"/>
                <a:gd name="T7" fmla="*/ 2147483647 h 80"/>
                <a:gd name="T8" fmla="*/ 2147483647 w 692"/>
                <a:gd name="T9" fmla="*/ 2147483647 h 80"/>
                <a:gd name="T10" fmla="*/ 0 60000 65536"/>
                <a:gd name="T11" fmla="*/ 0 60000 65536"/>
                <a:gd name="T12" fmla="*/ 0 60000 65536"/>
                <a:gd name="T13" fmla="*/ 0 60000 65536"/>
                <a:gd name="T14" fmla="*/ 0 60000 65536"/>
                <a:gd name="T15" fmla="*/ 0 w 692"/>
                <a:gd name="T16" fmla="*/ 0 h 80"/>
                <a:gd name="T17" fmla="*/ 692 w 692"/>
                <a:gd name="T18" fmla="*/ 80 h 80"/>
              </a:gdLst>
              <a:ahLst/>
              <a:cxnLst>
                <a:cxn ang="T10">
                  <a:pos x="T0" y="T1"/>
                </a:cxn>
                <a:cxn ang="T11">
                  <a:pos x="T2" y="T3"/>
                </a:cxn>
                <a:cxn ang="T12">
                  <a:pos x="T4" y="T5"/>
                </a:cxn>
                <a:cxn ang="T13">
                  <a:pos x="T6" y="T7"/>
                </a:cxn>
                <a:cxn ang="T14">
                  <a:pos x="T8" y="T9"/>
                </a:cxn>
              </a:cxnLst>
              <a:rect l="T15" t="T16" r="T17" b="T18"/>
              <a:pathLst>
                <a:path w="692" h="80">
                  <a:moveTo>
                    <a:pt x="0" y="0"/>
                  </a:moveTo>
                  <a:lnTo>
                    <a:pt x="173" y="24"/>
                  </a:lnTo>
                  <a:lnTo>
                    <a:pt x="346" y="53"/>
                  </a:lnTo>
                  <a:lnTo>
                    <a:pt x="519" y="80"/>
                  </a:lnTo>
                  <a:lnTo>
                    <a:pt x="692" y="37"/>
                  </a:lnTo>
                </a:path>
              </a:pathLst>
            </a:custGeom>
            <a:noFill/>
            <a:ln w="2381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sz="1350"/>
            </a:p>
          </p:txBody>
        </p:sp>
        <p:sp>
          <p:nvSpPr>
            <p:cNvPr id="37967" name="Freeform 54"/>
            <p:cNvSpPr>
              <a:spLocks/>
            </p:cNvSpPr>
            <p:nvPr/>
          </p:nvSpPr>
          <p:spPr bwMode="auto">
            <a:xfrm>
              <a:off x="2117725" y="2792413"/>
              <a:ext cx="5459413" cy="1238250"/>
            </a:xfrm>
            <a:custGeom>
              <a:avLst/>
              <a:gdLst>
                <a:gd name="T0" fmla="*/ 0 w 692"/>
                <a:gd name="T1" fmla="*/ 2147483647 h 157"/>
                <a:gd name="T2" fmla="*/ 2147483647 w 692"/>
                <a:gd name="T3" fmla="*/ 2147483647 h 157"/>
                <a:gd name="T4" fmla="*/ 2147483647 w 692"/>
                <a:gd name="T5" fmla="*/ 2147483647 h 157"/>
                <a:gd name="T6" fmla="*/ 2147483647 w 692"/>
                <a:gd name="T7" fmla="*/ 2147483647 h 157"/>
                <a:gd name="T8" fmla="*/ 2147483647 w 692"/>
                <a:gd name="T9" fmla="*/ 0 h 157"/>
                <a:gd name="T10" fmla="*/ 0 60000 65536"/>
                <a:gd name="T11" fmla="*/ 0 60000 65536"/>
                <a:gd name="T12" fmla="*/ 0 60000 65536"/>
                <a:gd name="T13" fmla="*/ 0 60000 65536"/>
                <a:gd name="T14" fmla="*/ 0 60000 65536"/>
                <a:gd name="T15" fmla="*/ 0 w 692"/>
                <a:gd name="T16" fmla="*/ 0 h 157"/>
                <a:gd name="T17" fmla="*/ 692 w 692"/>
                <a:gd name="T18" fmla="*/ 157 h 157"/>
              </a:gdLst>
              <a:ahLst/>
              <a:cxnLst>
                <a:cxn ang="T10">
                  <a:pos x="T0" y="T1"/>
                </a:cxn>
                <a:cxn ang="T11">
                  <a:pos x="T2" y="T3"/>
                </a:cxn>
                <a:cxn ang="T12">
                  <a:pos x="T4" y="T5"/>
                </a:cxn>
                <a:cxn ang="T13">
                  <a:pos x="T6" y="T7"/>
                </a:cxn>
                <a:cxn ang="T14">
                  <a:pos x="T8" y="T9"/>
                </a:cxn>
              </a:cxnLst>
              <a:rect l="T15" t="T16" r="T17" b="T18"/>
              <a:pathLst>
                <a:path w="692" h="157">
                  <a:moveTo>
                    <a:pt x="0" y="157"/>
                  </a:moveTo>
                  <a:lnTo>
                    <a:pt x="173" y="108"/>
                  </a:lnTo>
                  <a:lnTo>
                    <a:pt x="346" y="49"/>
                  </a:lnTo>
                  <a:lnTo>
                    <a:pt x="519" y="37"/>
                  </a:lnTo>
                  <a:lnTo>
                    <a:pt x="692" y="0"/>
                  </a:lnTo>
                </a:path>
              </a:pathLst>
            </a:custGeom>
            <a:noFill/>
            <a:ln w="23813">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sz="1350"/>
            </a:p>
          </p:txBody>
        </p:sp>
        <p:sp>
          <p:nvSpPr>
            <p:cNvPr id="37968" name="Freeform 55"/>
            <p:cNvSpPr>
              <a:spLocks/>
            </p:cNvSpPr>
            <p:nvPr/>
          </p:nvSpPr>
          <p:spPr bwMode="auto">
            <a:xfrm>
              <a:off x="2062163" y="2413000"/>
              <a:ext cx="109537" cy="111125"/>
            </a:xfrm>
            <a:custGeom>
              <a:avLst/>
              <a:gdLst>
                <a:gd name="T0" fmla="*/ 2147483647 w 69"/>
                <a:gd name="T1" fmla="*/ 0 h 70"/>
                <a:gd name="T2" fmla="*/ 2147483647 w 69"/>
                <a:gd name="T3" fmla="*/ 2147483647 h 70"/>
                <a:gd name="T4" fmla="*/ 2147483647 w 69"/>
                <a:gd name="T5" fmla="*/ 2147483647 h 70"/>
                <a:gd name="T6" fmla="*/ 0 w 69"/>
                <a:gd name="T7" fmla="*/ 2147483647 h 70"/>
                <a:gd name="T8" fmla="*/ 2147483647 w 69"/>
                <a:gd name="T9" fmla="*/ 0 h 70"/>
                <a:gd name="T10" fmla="*/ 0 60000 65536"/>
                <a:gd name="T11" fmla="*/ 0 60000 65536"/>
                <a:gd name="T12" fmla="*/ 0 60000 65536"/>
                <a:gd name="T13" fmla="*/ 0 60000 65536"/>
                <a:gd name="T14" fmla="*/ 0 60000 65536"/>
                <a:gd name="T15" fmla="*/ 0 w 69"/>
                <a:gd name="T16" fmla="*/ 0 h 70"/>
                <a:gd name="T17" fmla="*/ 69 w 69"/>
                <a:gd name="T18" fmla="*/ 70 h 70"/>
              </a:gdLst>
              <a:ahLst/>
              <a:cxnLst>
                <a:cxn ang="T10">
                  <a:pos x="T0" y="T1"/>
                </a:cxn>
                <a:cxn ang="T11">
                  <a:pos x="T2" y="T3"/>
                </a:cxn>
                <a:cxn ang="T12">
                  <a:pos x="T4" y="T5"/>
                </a:cxn>
                <a:cxn ang="T13">
                  <a:pos x="T6" y="T7"/>
                </a:cxn>
                <a:cxn ang="T14">
                  <a:pos x="T8" y="T9"/>
                </a:cxn>
              </a:cxnLst>
              <a:rect l="T15" t="T16" r="T17" b="T18"/>
              <a:pathLst>
                <a:path w="69" h="70">
                  <a:moveTo>
                    <a:pt x="35" y="0"/>
                  </a:moveTo>
                  <a:lnTo>
                    <a:pt x="69" y="35"/>
                  </a:lnTo>
                  <a:lnTo>
                    <a:pt x="35" y="70"/>
                  </a:lnTo>
                  <a:lnTo>
                    <a:pt x="0" y="35"/>
                  </a:lnTo>
                  <a:lnTo>
                    <a:pt x="35" y="0"/>
                  </a:lnTo>
                  <a:close/>
                </a:path>
              </a:pathLst>
            </a:custGeom>
            <a:solidFill>
              <a:srgbClr val="FF0000"/>
            </a:solidFill>
            <a:ln w="7938">
              <a:solidFill>
                <a:srgbClr val="800000"/>
              </a:solidFill>
              <a:round/>
              <a:headEnd/>
              <a:tailEnd/>
            </a:ln>
          </p:spPr>
          <p:txBody>
            <a:bodyPr/>
            <a:lstStyle/>
            <a:p>
              <a:endParaRPr lang="da-DK" sz="1350"/>
            </a:p>
          </p:txBody>
        </p:sp>
        <p:sp>
          <p:nvSpPr>
            <p:cNvPr id="37969" name="Freeform 56"/>
            <p:cNvSpPr>
              <a:spLocks/>
            </p:cNvSpPr>
            <p:nvPr/>
          </p:nvSpPr>
          <p:spPr bwMode="auto">
            <a:xfrm>
              <a:off x="3427413" y="3873500"/>
              <a:ext cx="109537" cy="109538"/>
            </a:xfrm>
            <a:custGeom>
              <a:avLst/>
              <a:gdLst>
                <a:gd name="T0" fmla="*/ 2147483647 w 69"/>
                <a:gd name="T1" fmla="*/ 0 h 69"/>
                <a:gd name="T2" fmla="*/ 2147483647 w 69"/>
                <a:gd name="T3" fmla="*/ 2147483647 h 69"/>
                <a:gd name="T4" fmla="*/ 2147483647 w 69"/>
                <a:gd name="T5" fmla="*/ 2147483647 h 69"/>
                <a:gd name="T6" fmla="*/ 0 w 69"/>
                <a:gd name="T7" fmla="*/ 2147483647 h 69"/>
                <a:gd name="T8" fmla="*/ 2147483647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4" y="0"/>
                  </a:moveTo>
                  <a:lnTo>
                    <a:pt x="69" y="34"/>
                  </a:lnTo>
                  <a:lnTo>
                    <a:pt x="34" y="69"/>
                  </a:lnTo>
                  <a:lnTo>
                    <a:pt x="0" y="34"/>
                  </a:lnTo>
                  <a:lnTo>
                    <a:pt x="34" y="0"/>
                  </a:lnTo>
                  <a:close/>
                </a:path>
              </a:pathLst>
            </a:custGeom>
            <a:solidFill>
              <a:srgbClr val="FF0000"/>
            </a:solidFill>
            <a:ln w="7938">
              <a:solidFill>
                <a:srgbClr val="800000"/>
              </a:solidFill>
              <a:round/>
              <a:headEnd/>
              <a:tailEnd/>
            </a:ln>
          </p:spPr>
          <p:txBody>
            <a:bodyPr/>
            <a:lstStyle/>
            <a:p>
              <a:endParaRPr lang="da-DK" sz="1350"/>
            </a:p>
          </p:txBody>
        </p:sp>
        <p:sp>
          <p:nvSpPr>
            <p:cNvPr id="37970" name="Freeform 57"/>
            <p:cNvSpPr>
              <a:spLocks/>
            </p:cNvSpPr>
            <p:nvPr/>
          </p:nvSpPr>
          <p:spPr bwMode="auto">
            <a:xfrm>
              <a:off x="4791075" y="4606925"/>
              <a:ext cx="111125" cy="109538"/>
            </a:xfrm>
            <a:custGeom>
              <a:avLst/>
              <a:gdLst>
                <a:gd name="T0" fmla="*/ 2147483647 w 70"/>
                <a:gd name="T1" fmla="*/ 0 h 69"/>
                <a:gd name="T2" fmla="*/ 2147483647 w 70"/>
                <a:gd name="T3" fmla="*/ 2147483647 h 69"/>
                <a:gd name="T4" fmla="*/ 2147483647 w 70"/>
                <a:gd name="T5" fmla="*/ 2147483647 h 69"/>
                <a:gd name="T6" fmla="*/ 0 w 70"/>
                <a:gd name="T7" fmla="*/ 2147483647 h 69"/>
                <a:gd name="T8" fmla="*/ 2147483647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5"/>
                  </a:lnTo>
                  <a:lnTo>
                    <a:pt x="35" y="69"/>
                  </a:lnTo>
                  <a:lnTo>
                    <a:pt x="0" y="35"/>
                  </a:lnTo>
                  <a:lnTo>
                    <a:pt x="35" y="0"/>
                  </a:lnTo>
                  <a:close/>
                </a:path>
              </a:pathLst>
            </a:custGeom>
            <a:solidFill>
              <a:srgbClr val="FF0000"/>
            </a:solidFill>
            <a:ln w="7938">
              <a:solidFill>
                <a:srgbClr val="800000"/>
              </a:solidFill>
              <a:round/>
              <a:headEnd/>
              <a:tailEnd/>
            </a:ln>
          </p:spPr>
          <p:txBody>
            <a:bodyPr/>
            <a:lstStyle/>
            <a:p>
              <a:endParaRPr lang="da-DK" sz="1350"/>
            </a:p>
          </p:txBody>
        </p:sp>
        <p:sp>
          <p:nvSpPr>
            <p:cNvPr id="37971" name="Freeform 58"/>
            <p:cNvSpPr>
              <a:spLocks/>
            </p:cNvSpPr>
            <p:nvPr/>
          </p:nvSpPr>
          <p:spPr bwMode="auto">
            <a:xfrm>
              <a:off x="6156325" y="5024438"/>
              <a:ext cx="111125" cy="111125"/>
            </a:xfrm>
            <a:custGeom>
              <a:avLst/>
              <a:gdLst>
                <a:gd name="T0" fmla="*/ 2147483647 w 70"/>
                <a:gd name="T1" fmla="*/ 0 h 70"/>
                <a:gd name="T2" fmla="*/ 2147483647 w 70"/>
                <a:gd name="T3" fmla="*/ 2147483647 h 70"/>
                <a:gd name="T4" fmla="*/ 2147483647 w 70"/>
                <a:gd name="T5" fmla="*/ 2147483647 h 70"/>
                <a:gd name="T6" fmla="*/ 0 w 70"/>
                <a:gd name="T7" fmla="*/ 2147483647 h 70"/>
                <a:gd name="T8" fmla="*/ 2147483647 w 70"/>
                <a:gd name="T9" fmla="*/ 0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35" y="0"/>
                  </a:moveTo>
                  <a:lnTo>
                    <a:pt x="70" y="35"/>
                  </a:lnTo>
                  <a:lnTo>
                    <a:pt x="35" y="70"/>
                  </a:lnTo>
                  <a:lnTo>
                    <a:pt x="0" y="35"/>
                  </a:lnTo>
                  <a:lnTo>
                    <a:pt x="35" y="0"/>
                  </a:lnTo>
                  <a:close/>
                </a:path>
              </a:pathLst>
            </a:custGeom>
            <a:solidFill>
              <a:srgbClr val="FF0000"/>
            </a:solidFill>
            <a:ln w="7938">
              <a:solidFill>
                <a:srgbClr val="800000"/>
              </a:solidFill>
              <a:round/>
              <a:headEnd/>
              <a:tailEnd/>
            </a:ln>
          </p:spPr>
          <p:txBody>
            <a:bodyPr/>
            <a:lstStyle/>
            <a:p>
              <a:endParaRPr lang="da-DK" sz="1350"/>
            </a:p>
          </p:txBody>
        </p:sp>
        <p:sp>
          <p:nvSpPr>
            <p:cNvPr id="37972" name="Freeform 59"/>
            <p:cNvSpPr>
              <a:spLocks/>
            </p:cNvSpPr>
            <p:nvPr/>
          </p:nvSpPr>
          <p:spPr bwMode="auto">
            <a:xfrm>
              <a:off x="7521575" y="5419725"/>
              <a:ext cx="111125" cy="109538"/>
            </a:xfrm>
            <a:custGeom>
              <a:avLst/>
              <a:gdLst>
                <a:gd name="T0" fmla="*/ 2147483647 w 70"/>
                <a:gd name="T1" fmla="*/ 0 h 69"/>
                <a:gd name="T2" fmla="*/ 2147483647 w 70"/>
                <a:gd name="T3" fmla="*/ 2147483647 h 69"/>
                <a:gd name="T4" fmla="*/ 2147483647 w 70"/>
                <a:gd name="T5" fmla="*/ 2147483647 h 69"/>
                <a:gd name="T6" fmla="*/ 0 w 70"/>
                <a:gd name="T7" fmla="*/ 2147483647 h 69"/>
                <a:gd name="T8" fmla="*/ 2147483647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5"/>
                  </a:lnTo>
                  <a:lnTo>
                    <a:pt x="35" y="69"/>
                  </a:lnTo>
                  <a:lnTo>
                    <a:pt x="0" y="35"/>
                  </a:lnTo>
                  <a:lnTo>
                    <a:pt x="35" y="0"/>
                  </a:lnTo>
                  <a:close/>
                </a:path>
              </a:pathLst>
            </a:custGeom>
            <a:solidFill>
              <a:srgbClr val="FF0000"/>
            </a:solidFill>
            <a:ln w="7938">
              <a:solidFill>
                <a:srgbClr val="800000"/>
              </a:solidFill>
              <a:round/>
              <a:headEnd/>
              <a:tailEnd/>
            </a:ln>
          </p:spPr>
          <p:txBody>
            <a:bodyPr/>
            <a:lstStyle/>
            <a:p>
              <a:endParaRPr lang="da-DK" sz="1350"/>
            </a:p>
          </p:txBody>
        </p:sp>
        <p:sp>
          <p:nvSpPr>
            <p:cNvPr id="37973" name="Freeform 60"/>
            <p:cNvSpPr>
              <a:spLocks/>
            </p:cNvSpPr>
            <p:nvPr/>
          </p:nvSpPr>
          <p:spPr bwMode="auto">
            <a:xfrm>
              <a:off x="2062163" y="4591050"/>
              <a:ext cx="109537" cy="111125"/>
            </a:xfrm>
            <a:custGeom>
              <a:avLst/>
              <a:gdLst>
                <a:gd name="T0" fmla="*/ 2147483647 w 69"/>
                <a:gd name="T1" fmla="*/ 0 h 70"/>
                <a:gd name="T2" fmla="*/ 2147483647 w 69"/>
                <a:gd name="T3" fmla="*/ 2147483647 h 70"/>
                <a:gd name="T4" fmla="*/ 2147483647 w 69"/>
                <a:gd name="T5" fmla="*/ 2147483647 h 70"/>
                <a:gd name="T6" fmla="*/ 0 w 69"/>
                <a:gd name="T7" fmla="*/ 2147483647 h 70"/>
                <a:gd name="T8" fmla="*/ 2147483647 w 69"/>
                <a:gd name="T9" fmla="*/ 0 h 70"/>
                <a:gd name="T10" fmla="*/ 0 60000 65536"/>
                <a:gd name="T11" fmla="*/ 0 60000 65536"/>
                <a:gd name="T12" fmla="*/ 0 60000 65536"/>
                <a:gd name="T13" fmla="*/ 0 60000 65536"/>
                <a:gd name="T14" fmla="*/ 0 60000 65536"/>
                <a:gd name="T15" fmla="*/ 0 w 69"/>
                <a:gd name="T16" fmla="*/ 0 h 70"/>
                <a:gd name="T17" fmla="*/ 69 w 69"/>
                <a:gd name="T18" fmla="*/ 70 h 70"/>
              </a:gdLst>
              <a:ahLst/>
              <a:cxnLst>
                <a:cxn ang="T10">
                  <a:pos x="T0" y="T1"/>
                </a:cxn>
                <a:cxn ang="T11">
                  <a:pos x="T2" y="T3"/>
                </a:cxn>
                <a:cxn ang="T12">
                  <a:pos x="T4" y="T5"/>
                </a:cxn>
                <a:cxn ang="T13">
                  <a:pos x="T6" y="T7"/>
                </a:cxn>
                <a:cxn ang="T14">
                  <a:pos x="T8" y="T9"/>
                </a:cxn>
              </a:cxnLst>
              <a:rect l="T15" t="T16" r="T17" b="T18"/>
              <a:pathLst>
                <a:path w="69" h="70">
                  <a:moveTo>
                    <a:pt x="35" y="0"/>
                  </a:moveTo>
                  <a:lnTo>
                    <a:pt x="69" y="35"/>
                  </a:lnTo>
                  <a:lnTo>
                    <a:pt x="35" y="70"/>
                  </a:lnTo>
                  <a:lnTo>
                    <a:pt x="0" y="35"/>
                  </a:lnTo>
                  <a:lnTo>
                    <a:pt x="35" y="0"/>
                  </a:lnTo>
                  <a:close/>
                </a:path>
              </a:pathLst>
            </a:custGeom>
            <a:solidFill>
              <a:srgbClr val="FFFF00"/>
            </a:solidFill>
            <a:ln w="7938">
              <a:solidFill>
                <a:srgbClr val="FF9900"/>
              </a:solidFill>
              <a:round/>
              <a:headEnd/>
              <a:tailEnd/>
            </a:ln>
          </p:spPr>
          <p:txBody>
            <a:bodyPr/>
            <a:lstStyle/>
            <a:p>
              <a:endParaRPr lang="da-DK" sz="1350"/>
            </a:p>
          </p:txBody>
        </p:sp>
        <p:sp>
          <p:nvSpPr>
            <p:cNvPr id="37974" name="Freeform 61"/>
            <p:cNvSpPr>
              <a:spLocks/>
            </p:cNvSpPr>
            <p:nvPr/>
          </p:nvSpPr>
          <p:spPr bwMode="auto">
            <a:xfrm>
              <a:off x="3427413" y="3541713"/>
              <a:ext cx="109537" cy="111125"/>
            </a:xfrm>
            <a:custGeom>
              <a:avLst/>
              <a:gdLst>
                <a:gd name="T0" fmla="*/ 2147483647 w 69"/>
                <a:gd name="T1" fmla="*/ 0 h 70"/>
                <a:gd name="T2" fmla="*/ 2147483647 w 69"/>
                <a:gd name="T3" fmla="*/ 2147483647 h 70"/>
                <a:gd name="T4" fmla="*/ 2147483647 w 69"/>
                <a:gd name="T5" fmla="*/ 2147483647 h 70"/>
                <a:gd name="T6" fmla="*/ 0 w 69"/>
                <a:gd name="T7" fmla="*/ 2147483647 h 70"/>
                <a:gd name="T8" fmla="*/ 2147483647 w 69"/>
                <a:gd name="T9" fmla="*/ 0 h 70"/>
                <a:gd name="T10" fmla="*/ 0 60000 65536"/>
                <a:gd name="T11" fmla="*/ 0 60000 65536"/>
                <a:gd name="T12" fmla="*/ 0 60000 65536"/>
                <a:gd name="T13" fmla="*/ 0 60000 65536"/>
                <a:gd name="T14" fmla="*/ 0 60000 65536"/>
                <a:gd name="T15" fmla="*/ 0 w 69"/>
                <a:gd name="T16" fmla="*/ 0 h 70"/>
                <a:gd name="T17" fmla="*/ 69 w 69"/>
                <a:gd name="T18" fmla="*/ 70 h 70"/>
              </a:gdLst>
              <a:ahLst/>
              <a:cxnLst>
                <a:cxn ang="T10">
                  <a:pos x="T0" y="T1"/>
                </a:cxn>
                <a:cxn ang="T11">
                  <a:pos x="T2" y="T3"/>
                </a:cxn>
                <a:cxn ang="T12">
                  <a:pos x="T4" y="T5"/>
                </a:cxn>
                <a:cxn ang="T13">
                  <a:pos x="T6" y="T7"/>
                </a:cxn>
                <a:cxn ang="T14">
                  <a:pos x="T8" y="T9"/>
                </a:cxn>
              </a:cxnLst>
              <a:rect l="T15" t="T16" r="T17" b="T18"/>
              <a:pathLst>
                <a:path w="69" h="70">
                  <a:moveTo>
                    <a:pt x="34" y="0"/>
                  </a:moveTo>
                  <a:lnTo>
                    <a:pt x="69" y="35"/>
                  </a:lnTo>
                  <a:lnTo>
                    <a:pt x="34" y="70"/>
                  </a:lnTo>
                  <a:lnTo>
                    <a:pt x="0" y="35"/>
                  </a:lnTo>
                  <a:lnTo>
                    <a:pt x="34" y="0"/>
                  </a:lnTo>
                  <a:close/>
                </a:path>
              </a:pathLst>
            </a:custGeom>
            <a:solidFill>
              <a:srgbClr val="FFFF00"/>
            </a:solidFill>
            <a:ln w="7938">
              <a:solidFill>
                <a:srgbClr val="FF9900"/>
              </a:solidFill>
              <a:round/>
              <a:headEnd/>
              <a:tailEnd/>
            </a:ln>
          </p:spPr>
          <p:txBody>
            <a:bodyPr/>
            <a:lstStyle/>
            <a:p>
              <a:endParaRPr lang="da-DK" sz="1350"/>
            </a:p>
          </p:txBody>
        </p:sp>
        <p:sp>
          <p:nvSpPr>
            <p:cNvPr id="37975" name="Freeform 62"/>
            <p:cNvSpPr>
              <a:spLocks/>
            </p:cNvSpPr>
            <p:nvPr/>
          </p:nvSpPr>
          <p:spPr bwMode="auto">
            <a:xfrm>
              <a:off x="4791075" y="2878138"/>
              <a:ext cx="111125" cy="111125"/>
            </a:xfrm>
            <a:custGeom>
              <a:avLst/>
              <a:gdLst>
                <a:gd name="T0" fmla="*/ 2147483647 w 70"/>
                <a:gd name="T1" fmla="*/ 0 h 70"/>
                <a:gd name="T2" fmla="*/ 2147483647 w 70"/>
                <a:gd name="T3" fmla="*/ 2147483647 h 70"/>
                <a:gd name="T4" fmla="*/ 2147483647 w 70"/>
                <a:gd name="T5" fmla="*/ 2147483647 h 70"/>
                <a:gd name="T6" fmla="*/ 0 w 70"/>
                <a:gd name="T7" fmla="*/ 2147483647 h 70"/>
                <a:gd name="T8" fmla="*/ 2147483647 w 70"/>
                <a:gd name="T9" fmla="*/ 0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35" y="0"/>
                  </a:moveTo>
                  <a:lnTo>
                    <a:pt x="70" y="35"/>
                  </a:lnTo>
                  <a:lnTo>
                    <a:pt x="35" y="70"/>
                  </a:lnTo>
                  <a:lnTo>
                    <a:pt x="0" y="35"/>
                  </a:lnTo>
                  <a:lnTo>
                    <a:pt x="35" y="0"/>
                  </a:lnTo>
                  <a:close/>
                </a:path>
              </a:pathLst>
            </a:custGeom>
            <a:solidFill>
              <a:srgbClr val="FFFF00"/>
            </a:solidFill>
            <a:ln w="7938">
              <a:solidFill>
                <a:srgbClr val="FF9900"/>
              </a:solidFill>
              <a:round/>
              <a:headEnd/>
              <a:tailEnd/>
            </a:ln>
          </p:spPr>
          <p:txBody>
            <a:bodyPr/>
            <a:lstStyle/>
            <a:p>
              <a:endParaRPr lang="da-DK" sz="1350"/>
            </a:p>
          </p:txBody>
        </p:sp>
        <p:sp>
          <p:nvSpPr>
            <p:cNvPr id="37976" name="Freeform 63"/>
            <p:cNvSpPr>
              <a:spLocks/>
            </p:cNvSpPr>
            <p:nvPr/>
          </p:nvSpPr>
          <p:spPr bwMode="auto">
            <a:xfrm>
              <a:off x="6156325" y="2681288"/>
              <a:ext cx="111125" cy="111125"/>
            </a:xfrm>
            <a:custGeom>
              <a:avLst/>
              <a:gdLst>
                <a:gd name="T0" fmla="*/ 2147483647 w 70"/>
                <a:gd name="T1" fmla="*/ 0 h 70"/>
                <a:gd name="T2" fmla="*/ 2147483647 w 70"/>
                <a:gd name="T3" fmla="*/ 2147483647 h 70"/>
                <a:gd name="T4" fmla="*/ 2147483647 w 70"/>
                <a:gd name="T5" fmla="*/ 2147483647 h 70"/>
                <a:gd name="T6" fmla="*/ 0 w 70"/>
                <a:gd name="T7" fmla="*/ 2147483647 h 70"/>
                <a:gd name="T8" fmla="*/ 2147483647 w 70"/>
                <a:gd name="T9" fmla="*/ 0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35" y="0"/>
                  </a:moveTo>
                  <a:lnTo>
                    <a:pt x="70" y="35"/>
                  </a:lnTo>
                  <a:lnTo>
                    <a:pt x="35" y="70"/>
                  </a:lnTo>
                  <a:lnTo>
                    <a:pt x="0" y="35"/>
                  </a:lnTo>
                  <a:lnTo>
                    <a:pt x="35" y="0"/>
                  </a:lnTo>
                  <a:close/>
                </a:path>
              </a:pathLst>
            </a:custGeom>
            <a:solidFill>
              <a:srgbClr val="FFFF00"/>
            </a:solidFill>
            <a:ln w="7938">
              <a:solidFill>
                <a:srgbClr val="FF9900"/>
              </a:solidFill>
              <a:round/>
              <a:headEnd/>
              <a:tailEnd/>
            </a:ln>
          </p:spPr>
          <p:txBody>
            <a:bodyPr/>
            <a:lstStyle/>
            <a:p>
              <a:endParaRPr lang="da-DK" sz="1350"/>
            </a:p>
          </p:txBody>
        </p:sp>
        <p:sp>
          <p:nvSpPr>
            <p:cNvPr id="37977" name="Freeform 64"/>
            <p:cNvSpPr>
              <a:spLocks/>
            </p:cNvSpPr>
            <p:nvPr/>
          </p:nvSpPr>
          <p:spPr bwMode="auto">
            <a:xfrm>
              <a:off x="7521575" y="2247900"/>
              <a:ext cx="111125" cy="109538"/>
            </a:xfrm>
            <a:custGeom>
              <a:avLst/>
              <a:gdLst>
                <a:gd name="T0" fmla="*/ 2147483647 w 70"/>
                <a:gd name="T1" fmla="*/ 0 h 69"/>
                <a:gd name="T2" fmla="*/ 2147483647 w 70"/>
                <a:gd name="T3" fmla="*/ 2147483647 h 69"/>
                <a:gd name="T4" fmla="*/ 2147483647 w 70"/>
                <a:gd name="T5" fmla="*/ 2147483647 h 69"/>
                <a:gd name="T6" fmla="*/ 0 w 70"/>
                <a:gd name="T7" fmla="*/ 2147483647 h 69"/>
                <a:gd name="T8" fmla="*/ 2147483647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5"/>
                  </a:lnTo>
                  <a:lnTo>
                    <a:pt x="35" y="69"/>
                  </a:lnTo>
                  <a:lnTo>
                    <a:pt x="0" y="35"/>
                  </a:lnTo>
                  <a:lnTo>
                    <a:pt x="35" y="0"/>
                  </a:lnTo>
                  <a:close/>
                </a:path>
              </a:pathLst>
            </a:custGeom>
            <a:solidFill>
              <a:srgbClr val="FFFF00"/>
            </a:solidFill>
            <a:ln w="7938">
              <a:solidFill>
                <a:srgbClr val="FF9900"/>
              </a:solidFill>
              <a:round/>
              <a:headEnd/>
              <a:tailEnd/>
            </a:ln>
          </p:spPr>
          <p:txBody>
            <a:bodyPr/>
            <a:lstStyle/>
            <a:p>
              <a:endParaRPr lang="da-DK" sz="1350"/>
            </a:p>
          </p:txBody>
        </p:sp>
        <p:sp>
          <p:nvSpPr>
            <p:cNvPr id="37978" name="Freeform 65"/>
            <p:cNvSpPr>
              <a:spLocks/>
            </p:cNvSpPr>
            <p:nvPr/>
          </p:nvSpPr>
          <p:spPr bwMode="auto">
            <a:xfrm>
              <a:off x="2062163" y="3597275"/>
              <a:ext cx="109537" cy="109538"/>
            </a:xfrm>
            <a:custGeom>
              <a:avLst/>
              <a:gdLst>
                <a:gd name="T0" fmla="*/ 2147483647 w 69"/>
                <a:gd name="T1" fmla="*/ 0 h 69"/>
                <a:gd name="T2" fmla="*/ 2147483647 w 69"/>
                <a:gd name="T3" fmla="*/ 2147483647 h 69"/>
                <a:gd name="T4" fmla="*/ 2147483647 w 69"/>
                <a:gd name="T5" fmla="*/ 2147483647 h 69"/>
                <a:gd name="T6" fmla="*/ 0 w 69"/>
                <a:gd name="T7" fmla="*/ 2147483647 h 69"/>
                <a:gd name="T8" fmla="*/ 2147483647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5" y="0"/>
                  </a:moveTo>
                  <a:lnTo>
                    <a:pt x="69" y="35"/>
                  </a:lnTo>
                  <a:lnTo>
                    <a:pt x="35" y="69"/>
                  </a:lnTo>
                  <a:lnTo>
                    <a:pt x="0" y="35"/>
                  </a:lnTo>
                  <a:lnTo>
                    <a:pt x="35" y="0"/>
                  </a:lnTo>
                  <a:close/>
                </a:path>
              </a:pathLst>
            </a:custGeom>
            <a:solidFill>
              <a:srgbClr val="00FF00"/>
            </a:solidFill>
            <a:ln w="7938">
              <a:solidFill>
                <a:srgbClr val="008000"/>
              </a:solidFill>
              <a:round/>
              <a:headEnd/>
              <a:tailEnd/>
            </a:ln>
          </p:spPr>
          <p:txBody>
            <a:bodyPr/>
            <a:lstStyle/>
            <a:p>
              <a:endParaRPr lang="da-DK" sz="1350"/>
            </a:p>
          </p:txBody>
        </p:sp>
        <p:sp>
          <p:nvSpPr>
            <p:cNvPr id="37979" name="Freeform 66"/>
            <p:cNvSpPr>
              <a:spLocks/>
            </p:cNvSpPr>
            <p:nvPr/>
          </p:nvSpPr>
          <p:spPr bwMode="auto">
            <a:xfrm>
              <a:off x="3427413" y="3786188"/>
              <a:ext cx="109537" cy="111125"/>
            </a:xfrm>
            <a:custGeom>
              <a:avLst/>
              <a:gdLst>
                <a:gd name="T0" fmla="*/ 2147483647 w 69"/>
                <a:gd name="T1" fmla="*/ 0 h 70"/>
                <a:gd name="T2" fmla="*/ 2147483647 w 69"/>
                <a:gd name="T3" fmla="*/ 2147483647 h 70"/>
                <a:gd name="T4" fmla="*/ 2147483647 w 69"/>
                <a:gd name="T5" fmla="*/ 2147483647 h 70"/>
                <a:gd name="T6" fmla="*/ 0 w 69"/>
                <a:gd name="T7" fmla="*/ 2147483647 h 70"/>
                <a:gd name="T8" fmla="*/ 2147483647 w 69"/>
                <a:gd name="T9" fmla="*/ 0 h 70"/>
                <a:gd name="T10" fmla="*/ 0 60000 65536"/>
                <a:gd name="T11" fmla="*/ 0 60000 65536"/>
                <a:gd name="T12" fmla="*/ 0 60000 65536"/>
                <a:gd name="T13" fmla="*/ 0 60000 65536"/>
                <a:gd name="T14" fmla="*/ 0 60000 65536"/>
                <a:gd name="T15" fmla="*/ 0 w 69"/>
                <a:gd name="T16" fmla="*/ 0 h 70"/>
                <a:gd name="T17" fmla="*/ 69 w 69"/>
                <a:gd name="T18" fmla="*/ 70 h 70"/>
              </a:gdLst>
              <a:ahLst/>
              <a:cxnLst>
                <a:cxn ang="T10">
                  <a:pos x="T0" y="T1"/>
                </a:cxn>
                <a:cxn ang="T11">
                  <a:pos x="T2" y="T3"/>
                </a:cxn>
                <a:cxn ang="T12">
                  <a:pos x="T4" y="T5"/>
                </a:cxn>
                <a:cxn ang="T13">
                  <a:pos x="T6" y="T7"/>
                </a:cxn>
                <a:cxn ang="T14">
                  <a:pos x="T8" y="T9"/>
                </a:cxn>
              </a:cxnLst>
              <a:rect l="T15" t="T16" r="T17" b="T18"/>
              <a:pathLst>
                <a:path w="69" h="70">
                  <a:moveTo>
                    <a:pt x="34" y="0"/>
                  </a:moveTo>
                  <a:lnTo>
                    <a:pt x="69" y="35"/>
                  </a:lnTo>
                  <a:lnTo>
                    <a:pt x="34" y="70"/>
                  </a:lnTo>
                  <a:lnTo>
                    <a:pt x="0" y="35"/>
                  </a:lnTo>
                  <a:lnTo>
                    <a:pt x="34" y="0"/>
                  </a:lnTo>
                  <a:close/>
                </a:path>
              </a:pathLst>
            </a:custGeom>
            <a:solidFill>
              <a:srgbClr val="00FF00"/>
            </a:solidFill>
            <a:ln w="7938">
              <a:solidFill>
                <a:srgbClr val="008000"/>
              </a:solidFill>
              <a:round/>
              <a:headEnd/>
              <a:tailEnd/>
            </a:ln>
          </p:spPr>
          <p:txBody>
            <a:bodyPr/>
            <a:lstStyle/>
            <a:p>
              <a:endParaRPr lang="da-DK" sz="1350"/>
            </a:p>
          </p:txBody>
        </p:sp>
        <p:sp>
          <p:nvSpPr>
            <p:cNvPr id="37980" name="Freeform 67"/>
            <p:cNvSpPr>
              <a:spLocks/>
            </p:cNvSpPr>
            <p:nvPr/>
          </p:nvSpPr>
          <p:spPr bwMode="auto">
            <a:xfrm>
              <a:off x="4791075" y="4014788"/>
              <a:ext cx="111125" cy="111125"/>
            </a:xfrm>
            <a:custGeom>
              <a:avLst/>
              <a:gdLst>
                <a:gd name="T0" fmla="*/ 2147483647 w 70"/>
                <a:gd name="T1" fmla="*/ 0 h 70"/>
                <a:gd name="T2" fmla="*/ 2147483647 w 70"/>
                <a:gd name="T3" fmla="*/ 2147483647 h 70"/>
                <a:gd name="T4" fmla="*/ 2147483647 w 70"/>
                <a:gd name="T5" fmla="*/ 2147483647 h 70"/>
                <a:gd name="T6" fmla="*/ 0 w 70"/>
                <a:gd name="T7" fmla="*/ 2147483647 h 70"/>
                <a:gd name="T8" fmla="*/ 2147483647 w 70"/>
                <a:gd name="T9" fmla="*/ 0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35" y="0"/>
                  </a:moveTo>
                  <a:lnTo>
                    <a:pt x="70" y="35"/>
                  </a:lnTo>
                  <a:lnTo>
                    <a:pt x="35" y="70"/>
                  </a:lnTo>
                  <a:lnTo>
                    <a:pt x="0" y="35"/>
                  </a:lnTo>
                  <a:lnTo>
                    <a:pt x="35" y="0"/>
                  </a:lnTo>
                  <a:close/>
                </a:path>
              </a:pathLst>
            </a:custGeom>
            <a:solidFill>
              <a:srgbClr val="00FF00"/>
            </a:solidFill>
            <a:ln w="7938">
              <a:solidFill>
                <a:srgbClr val="008000"/>
              </a:solidFill>
              <a:round/>
              <a:headEnd/>
              <a:tailEnd/>
            </a:ln>
          </p:spPr>
          <p:txBody>
            <a:bodyPr/>
            <a:lstStyle/>
            <a:p>
              <a:endParaRPr lang="da-DK" sz="1350"/>
            </a:p>
          </p:txBody>
        </p:sp>
        <p:sp>
          <p:nvSpPr>
            <p:cNvPr id="37981" name="Freeform 68"/>
            <p:cNvSpPr>
              <a:spLocks/>
            </p:cNvSpPr>
            <p:nvPr/>
          </p:nvSpPr>
          <p:spPr bwMode="auto">
            <a:xfrm>
              <a:off x="6156325" y="4227513"/>
              <a:ext cx="111125" cy="111125"/>
            </a:xfrm>
            <a:custGeom>
              <a:avLst/>
              <a:gdLst>
                <a:gd name="T0" fmla="*/ 2147483647 w 70"/>
                <a:gd name="T1" fmla="*/ 0 h 70"/>
                <a:gd name="T2" fmla="*/ 2147483647 w 70"/>
                <a:gd name="T3" fmla="*/ 2147483647 h 70"/>
                <a:gd name="T4" fmla="*/ 2147483647 w 70"/>
                <a:gd name="T5" fmla="*/ 2147483647 h 70"/>
                <a:gd name="T6" fmla="*/ 0 w 70"/>
                <a:gd name="T7" fmla="*/ 2147483647 h 70"/>
                <a:gd name="T8" fmla="*/ 2147483647 w 70"/>
                <a:gd name="T9" fmla="*/ 0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35" y="0"/>
                  </a:moveTo>
                  <a:lnTo>
                    <a:pt x="70" y="35"/>
                  </a:lnTo>
                  <a:lnTo>
                    <a:pt x="35" y="70"/>
                  </a:lnTo>
                  <a:lnTo>
                    <a:pt x="0" y="35"/>
                  </a:lnTo>
                  <a:lnTo>
                    <a:pt x="35" y="0"/>
                  </a:lnTo>
                  <a:close/>
                </a:path>
              </a:pathLst>
            </a:custGeom>
            <a:solidFill>
              <a:srgbClr val="00FF00"/>
            </a:solidFill>
            <a:ln w="7938">
              <a:solidFill>
                <a:srgbClr val="008000"/>
              </a:solidFill>
              <a:round/>
              <a:headEnd/>
              <a:tailEnd/>
            </a:ln>
          </p:spPr>
          <p:txBody>
            <a:bodyPr/>
            <a:lstStyle/>
            <a:p>
              <a:endParaRPr lang="da-DK" sz="1350"/>
            </a:p>
          </p:txBody>
        </p:sp>
        <p:sp>
          <p:nvSpPr>
            <p:cNvPr id="37982" name="Freeform 69"/>
            <p:cNvSpPr>
              <a:spLocks/>
            </p:cNvSpPr>
            <p:nvPr/>
          </p:nvSpPr>
          <p:spPr bwMode="auto">
            <a:xfrm>
              <a:off x="7521575" y="3889375"/>
              <a:ext cx="111125" cy="109538"/>
            </a:xfrm>
            <a:custGeom>
              <a:avLst/>
              <a:gdLst>
                <a:gd name="T0" fmla="*/ 2147483647 w 70"/>
                <a:gd name="T1" fmla="*/ 0 h 69"/>
                <a:gd name="T2" fmla="*/ 2147483647 w 70"/>
                <a:gd name="T3" fmla="*/ 2147483647 h 69"/>
                <a:gd name="T4" fmla="*/ 2147483647 w 70"/>
                <a:gd name="T5" fmla="*/ 2147483647 h 69"/>
                <a:gd name="T6" fmla="*/ 0 w 70"/>
                <a:gd name="T7" fmla="*/ 2147483647 h 69"/>
                <a:gd name="T8" fmla="*/ 2147483647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4"/>
                  </a:lnTo>
                  <a:lnTo>
                    <a:pt x="35" y="69"/>
                  </a:lnTo>
                  <a:lnTo>
                    <a:pt x="0" y="34"/>
                  </a:lnTo>
                  <a:lnTo>
                    <a:pt x="35" y="0"/>
                  </a:lnTo>
                  <a:close/>
                </a:path>
              </a:pathLst>
            </a:custGeom>
            <a:solidFill>
              <a:srgbClr val="00FF00"/>
            </a:solidFill>
            <a:ln w="7938">
              <a:solidFill>
                <a:srgbClr val="008000"/>
              </a:solidFill>
              <a:round/>
              <a:headEnd/>
              <a:tailEnd/>
            </a:ln>
          </p:spPr>
          <p:txBody>
            <a:bodyPr/>
            <a:lstStyle/>
            <a:p>
              <a:endParaRPr lang="da-DK" sz="1350"/>
            </a:p>
          </p:txBody>
        </p:sp>
        <p:sp>
          <p:nvSpPr>
            <p:cNvPr id="37983" name="Freeform 70"/>
            <p:cNvSpPr>
              <a:spLocks/>
            </p:cNvSpPr>
            <p:nvPr/>
          </p:nvSpPr>
          <p:spPr bwMode="auto">
            <a:xfrm>
              <a:off x="2062163" y="3975100"/>
              <a:ext cx="109537" cy="111125"/>
            </a:xfrm>
            <a:custGeom>
              <a:avLst/>
              <a:gdLst>
                <a:gd name="T0" fmla="*/ 2147483647 w 69"/>
                <a:gd name="T1" fmla="*/ 0 h 70"/>
                <a:gd name="T2" fmla="*/ 2147483647 w 69"/>
                <a:gd name="T3" fmla="*/ 2147483647 h 70"/>
                <a:gd name="T4" fmla="*/ 2147483647 w 69"/>
                <a:gd name="T5" fmla="*/ 2147483647 h 70"/>
                <a:gd name="T6" fmla="*/ 0 w 69"/>
                <a:gd name="T7" fmla="*/ 2147483647 h 70"/>
                <a:gd name="T8" fmla="*/ 2147483647 w 69"/>
                <a:gd name="T9" fmla="*/ 0 h 70"/>
                <a:gd name="T10" fmla="*/ 0 60000 65536"/>
                <a:gd name="T11" fmla="*/ 0 60000 65536"/>
                <a:gd name="T12" fmla="*/ 0 60000 65536"/>
                <a:gd name="T13" fmla="*/ 0 60000 65536"/>
                <a:gd name="T14" fmla="*/ 0 60000 65536"/>
                <a:gd name="T15" fmla="*/ 0 w 69"/>
                <a:gd name="T16" fmla="*/ 0 h 70"/>
                <a:gd name="T17" fmla="*/ 69 w 69"/>
                <a:gd name="T18" fmla="*/ 70 h 70"/>
              </a:gdLst>
              <a:ahLst/>
              <a:cxnLst>
                <a:cxn ang="T10">
                  <a:pos x="T0" y="T1"/>
                </a:cxn>
                <a:cxn ang="T11">
                  <a:pos x="T2" y="T3"/>
                </a:cxn>
                <a:cxn ang="T12">
                  <a:pos x="T4" y="T5"/>
                </a:cxn>
                <a:cxn ang="T13">
                  <a:pos x="T6" y="T7"/>
                </a:cxn>
                <a:cxn ang="T14">
                  <a:pos x="T8" y="T9"/>
                </a:cxn>
              </a:cxnLst>
              <a:rect l="T15" t="T16" r="T17" b="T18"/>
              <a:pathLst>
                <a:path w="69" h="70">
                  <a:moveTo>
                    <a:pt x="35" y="0"/>
                  </a:moveTo>
                  <a:lnTo>
                    <a:pt x="69" y="35"/>
                  </a:lnTo>
                  <a:lnTo>
                    <a:pt x="35" y="70"/>
                  </a:lnTo>
                  <a:lnTo>
                    <a:pt x="0" y="35"/>
                  </a:lnTo>
                  <a:lnTo>
                    <a:pt x="35" y="0"/>
                  </a:lnTo>
                  <a:close/>
                </a:path>
              </a:pathLst>
            </a:custGeom>
            <a:solidFill>
              <a:srgbClr val="00FFFF"/>
            </a:solidFill>
            <a:ln w="7938">
              <a:solidFill>
                <a:srgbClr val="000080"/>
              </a:solidFill>
              <a:round/>
              <a:headEnd/>
              <a:tailEnd/>
            </a:ln>
          </p:spPr>
          <p:txBody>
            <a:bodyPr/>
            <a:lstStyle/>
            <a:p>
              <a:endParaRPr lang="da-DK" sz="1350"/>
            </a:p>
          </p:txBody>
        </p:sp>
        <p:sp>
          <p:nvSpPr>
            <p:cNvPr id="37984" name="Freeform 71"/>
            <p:cNvSpPr>
              <a:spLocks/>
            </p:cNvSpPr>
            <p:nvPr/>
          </p:nvSpPr>
          <p:spPr bwMode="auto">
            <a:xfrm>
              <a:off x="3427413" y="3589338"/>
              <a:ext cx="109537" cy="109537"/>
            </a:xfrm>
            <a:custGeom>
              <a:avLst/>
              <a:gdLst>
                <a:gd name="T0" fmla="*/ 2147483647 w 69"/>
                <a:gd name="T1" fmla="*/ 0 h 69"/>
                <a:gd name="T2" fmla="*/ 2147483647 w 69"/>
                <a:gd name="T3" fmla="*/ 2147483647 h 69"/>
                <a:gd name="T4" fmla="*/ 2147483647 w 69"/>
                <a:gd name="T5" fmla="*/ 2147483647 h 69"/>
                <a:gd name="T6" fmla="*/ 0 w 69"/>
                <a:gd name="T7" fmla="*/ 2147483647 h 69"/>
                <a:gd name="T8" fmla="*/ 2147483647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4" y="0"/>
                  </a:moveTo>
                  <a:lnTo>
                    <a:pt x="69" y="35"/>
                  </a:lnTo>
                  <a:lnTo>
                    <a:pt x="34" y="69"/>
                  </a:lnTo>
                  <a:lnTo>
                    <a:pt x="0" y="35"/>
                  </a:lnTo>
                  <a:lnTo>
                    <a:pt x="34" y="0"/>
                  </a:lnTo>
                  <a:close/>
                </a:path>
              </a:pathLst>
            </a:custGeom>
            <a:solidFill>
              <a:srgbClr val="00FFFF"/>
            </a:solidFill>
            <a:ln w="7938">
              <a:solidFill>
                <a:srgbClr val="000080"/>
              </a:solidFill>
              <a:round/>
              <a:headEnd/>
              <a:tailEnd/>
            </a:ln>
          </p:spPr>
          <p:txBody>
            <a:bodyPr/>
            <a:lstStyle/>
            <a:p>
              <a:endParaRPr lang="da-DK" sz="1350"/>
            </a:p>
          </p:txBody>
        </p:sp>
        <p:sp>
          <p:nvSpPr>
            <p:cNvPr id="37985" name="Freeform 72"/>
            <p:cNvSpPr>
              <a:spLocks/>
            </p:cNvSpPr>
            <p:nvPr/>
          </p:nvSpPr>
          <p:spPr bwMode="auto">
            <a:xfrm>
              <a:off x="4791075" y="3124200"/>
              <a:ext cx="111125" cy="109538"/>
            </a:xfrm>
            <a:custGeom>
              <a:avLst/>
              <a:gdLst>
                <a:gd name="T0" fmla="*/ 2147483647 w 70"/>
                <a:gd name="T1" fmla="*/ 0 h 69"/>
                <a:gd name="T2" fmla="*/ 2147483647 w 70"/>
                <a:gd name="T3" fmla="*/ 2147483647 h 69"/>
                <a:gd name="T4" fmla="*/ 2147483647 w 70"/>
                <a:gd name="T5" fmla="*/ 2147483647 h 69"/>
                <a:gd name="T6" fmla="*/ 0 w 70"/>
                <a:gd name="T7" fmla="*/ 2147483647 h 69"/>
                <a:gd name="T8" fmla="*/ 2147483647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4"/>
                  </a:lnTo>
                  <a:lnTo>
                    <a:pt x="35" y="69"/>
                  </a:lnTo>
                  <a:lnTo>
                    <a:pt x="0" y="34"/>
                  </a:lnTo>
                  <a:lnTo>
                    <a:pt x="35" y="0"/>
                  </a:lnTo>
                  <a:close/>
                </a:path>
              </a:pathLst>
            </a:custGeom>
            <a:solidFill>
              <a:srgbClr val="00FFFF"/>
            </a:solidFill>
            <a:ln w="7938">
              <a:solidFill>
                <a:srgbClr val="000080"/>
              </a:solidFill>
              <a:round/>
              <a:headEnd/>
              <a:tailEnd/>
            </a:ln>
          </p:spPr>
          <p:txBody>
            <a:bodyPr/>
            <a:lstStyle/>
            <a:p>
              <a:endParaRPr lang="da-DK" sz="1350"/>
            </a:p>
          </p:txBody>
        </p:sp>
        <p:sp>
          <p:nvSpPr>
            <p:cNvPr id="37986" name="Freeform 73"/>
            <p:cNvSpPr>
              <a:spLocks/>
            </p:cNvSpPr>
            <p:nvPr/>
          </p:nvSpPr>
          <p:spPr bwMode="auto">
            <a:xfrm>
              <a:off x="6156325" y="3028950"/>
              <a:ext cx="111125" cy="109538"/>
            </a:xfrm>
            <a:custGeom>
              <a:avLst/>
              <a:gdLst>
                <a:gd name="T0" fmla="*/ 2147483647 w 70"/>
                <a:gd name="T1" fmla="*/ 0 h 69"/>
                <a:gd name="T2" fmla="*/ 2147483647 w 70"/>
                <a:gd name="T3" fmla="*/ 2147483647 h 69"/>
                <a:gd name="T4" fmla="*/ 2147483647 w 70"/>
                <a:gd name="T5" fmla="*/ 2147483647 h 69"/>
                <a:gd name="T6" fmla="*/ 0 w 70"/>
                <a:gd name="T7" fmla="*/ 2147483647 h 69"/>
                <a:gd name="T8" fmla="*/ 2147483647 w 70"/>
                <a:gd name="T9" fmla="*/ 0 h 69"/>
                <a:gd name="T10" fmla="*/ 0 60000 65536"/>
                <a:gd name="T11" fmla="*/ 0 60000 65536"/>
                <a:gd name="T12" fmla="*/ 0 60000 65536"/>
                <a:gd name="T13" fmla="*/ 0 60000 65536"/>
                <a:gd name="T14" fmla="*/ 0 60000 65536"/>
                <a:gd name="T15" fmla="*/ 0 w 70"/>
                <a:gd name="T16" fmla="*/ 0 h 69"/>
                <a:gd name="T17" fmla="*/ 70 w 70"/>
                <a:gd name="T18" fmla="*/ 69 h 69"/>
              </a:gdLst>
              <a:ahLst/>
              <a:cxnLst>
                <a:cxn ang="T10">
                  <a:pos x="T0" y="T1"/>
                </a:cxn>
                <a:cxn ang="T11">
                  <a:pos x="T2" y="T3"/>
                </a:cxn>
                <a:cxn ang="T12">
                  <a:pos x="T4" y="T5"/>
                </a:cxn>
                <a:cxn ang="T13">
                  <a:pos x="T6" y="T7"/>
                </a:cxn>
                <a:cxn ang="T14">
                  <a:pos x="T8" y="T9"/>
                </a:cxn>
              </a:cxnLst>
              <a:rect l="T15" t="T16" r="T17" b="T18"/>
              <a:pathLst>
                <a:path w="70" h="69">
                  <a:moveTo>
                    <a:pt x="35" y="0"/>
                  </a:moveTo>
                  <a:lnTo>
                    <a:pt x="70" y="35"/>
                  </a:lnTo>
                  <a:lnTo>
                    <a:pt x="35" y="69"/>
                  </a:lnTo>
                  <a:lnTo>
                    <a:pt x="0" y="35"/>
                  </a:lnTo>
                  <a:lnTo>
                    <a:pt x="35" y="0"/>
                  </a:lnTo>
                  <a:close/>
                </a:path>
              </a:pathLst>
            </a:custGeom>
            <a:solidFill>
              <a:srgbClr val="00FFFF"/>
            </a:solidFill>
            <a:ln w="7938">
              <a:solidFill>
                <a:srgbClr val="000080"/>
              </a:solidFill>
              <a:round/>
              <a:headEnd/>
              <a:tailEnd/>
            </a:ln>
          </p:spPr>
          <p:txBody>
            <a:bodyPr/>
            <a:lstStyle/>
            <a:p>
              <a:endParaRPr lang="da-DK" sz="1350"/>
            </a:p>
          </p:txBody>
        </p:sp>
        <p:sp>
          <p:nvSpPr>
            <p:cNvPr id="37987" name="Freeform 74"/>
            <p:cNvSpPr>
              <a:spLocks/>
            </p:cNvSpPr>
            <p:nvPr/>
          </p:nvSpPr>
          <p:spPr bwMode="auto">
            <a:xfrm>
              <a:off x="7521575" y="2736850"/>
              <a:ext cx="111125" cy="111125"/>
            </a:xfrm>
            <a:custGeom>
              <a:avLst/>
              <a:gdLst>
                <a:gd name="T0" fmla="*/ 2147483647 w 70"/>
                <a:gd name="T1" fmla="*/ 0 h 70"/>
                <a:gd name="T2" fmla="*/ 2147483647 w 70"/>
                <a:gd name="T3" fmla="*/ 2147483647 h 70"/>
                <a:gd name="T4" fmla="*/ 2147483647 w 70"/>
                <a:gd name="T5" fmla="*/ 2147483647 h 70"/>
                <a:gd name="T6" fmla="*/ 0 w 70"/>
                <a:gd name="T7" fmla="*/ 2147483647 h 70"/>
                <a:gd name="T8" fmla="*/ 2147483647 w 70"/>
                <a:gd name="T9" fmla="*/ 0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35" y="0"/>
                  </a:moveTo>
                  <a:lnTo>
                    <a:pt x="70" y="35"/>
                  </a:lnTo>
                  <a:lnTo>
                    <a:pt x="35" y="70"/>
                  </a:lnTo>
                  <a:lnTo>
                    <a:pt x="0" y="35"/>
                  </a:lnTo>
                  <a:lnTo>
                    <a:pt x="35" y="0"/>
                  </a:lnTo>
                  <a:close/>
                </a:path>
              </a:pathLst>
            </a:custGeom>
            <a:solidFill>
              <a:srgbClr val="00FFFF"/>
            </a:solidFill>
            <a:ln w="7938">
              <a:solidFill>
                <a:srgbClr val="000080"/>
              </a:solidFill>
              <a:round/>
              <a:headEnd/>
              <a:tailEnd/>
            </a:ln>
          </p:spPr>
          <p:txBody>
            <a:bodyPr/>
            <a:lstStyle/>
            <a:p>
              <a:endParaRPr lang="da-DK" sz="1350"/>
            </a:p>
          </p:txBody>
        </p:sp>
        <p:sp>
          <p:nvSpPr>
            <p:cNvPr id="37988" name="Rectangle 75"/>
            <p:cNvSpPr>
              <a:spLocks noChangeArrowheads="1"/>
            </p:cNvSpPr>
            <p:nvPr/>
          </p:nvSpPr>
          <p:spPr bwMode="auto">
            <a:xfrm>
              <a:off x="1066800" y="5759451"/>
              <a:ext cx="280949" cy="15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600">
                  <a:solidFill>
                    <a:srgbClr val="808080"/>
                  </a:solidFill>
                  <a:latin typeface="Verdana" pitchFamily="34" charset="0"/>
                </a:rPr>
                <a:t>-2,00</a:t>
              </a:r>
              <a:endParaRPr lang="sv-SE" sz="1350"/>
            </a:p>
          </p:txBody>
        </p:sp>
        <p:sp>
          <p:nvSpPr>
            <p:cNvPr id="37989" name="Rectangle 76"/>
            <p:cNvSpPr>
              <a:spLocks noChangeArrowheads="1"/>
            </p:cNvSpPr>
            <p:nvPr/>
          </p:nvSpPr>
          <p:spPr bwMode="auto">
            <a:xfrm>
              <a:off x="1066800" y="5230813"/>
              <a:ext cx="280949" cy="15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600">
                  <a:solidFill>
                    <a:srgbClr val="808080"/>
                  </a:solidFill>
                  <a:latin typeface="Verdana" pitchFamily="34" charset="0"/>
                </a:rPr>
                <a:t>-1,50</a:t>
              </a:r>
              <a:endParaRPr lang="sv-SE" sz="1350"/>
            </a:p>
          </p:txBody>
        </p:sp>
        <p:sp>
          <p:nvSpPr>
            <p:cNvPr id="37990" name="Rectangle 77"/>
            <p:cNvSpPr>
              <a:spLocks noChangeArrowheads="1"/>
            </p:cNvSpPr>
            <p:nvPr/>
          </p:nvSpPr>
          <p:spPr bwMode="auto">
            <a:xfrm>
              <a:off x="1066800" y="4710112"/>
              <a:ext cx="280949" cy="15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600">
                  <a:solidFill>
                    <a:srgbClr val="808080"/>
                  </a:solidFill>
                  <a:latin typeface="Verdana" pitchFamily="34" charset="0"/>
                </a:rPr>
                <a:t>-1,00</a:t>
              </a:r>
              <a:endParaRPr lang="sv-SE" sz="1350"/>
            </a:p>
          </p:txBody>
        </p:sp>
        <p:sp>
          <p:nvSpPr>
            <p:cNvPr id="37991" name="Rectangle 78"/>
            <p:cNvSpPr>
              <a:spLocks noChangeArrowheads="1"/>
            </p:cNvSpPr>
            <p:nvPr/>
          </p:nvSpPr>
          <p:spPr bwMode="auto">
            <a:xfrm>
              <a:off x="1066800" y="4181476"/>
              <a:ext cx="280949" cy="15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600">
                  <a:solidFill>
                    <a:srgbClr val="808080"/>
                  </a:solidFill>
                  <a:latin typeface="Verdana" pitchFamily="34" charset="0"/>
                </a:rPr>
                <a:t>-0,50</a:t>
              </a:r>
              <a:endParaRPr lang="sv-SE" sz="1350"/>
            </a:p>
          </p:txBody>
        </p:sp>
        <p:sp>
          <p:nvSpPr>
            <p:cNvPr id="37992" name="Rectangle 79"/>
            <p:cNvSpPr>
              <a:spLocks noChangeArrowheads="1"/>
            </p:cNvSpPr>
            <p:nvPr/>
          </p:nvSpPr>
          <p:spPr bwMode="auto">
            <a:xfrm>
              <a:off x="1122363" y="3659188"/>
              <a:ext cx="234124" cy="15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600">
                  <a:solidFill>
                    <a:srgbClr val="808080"/>
                  </a:solidFill>
                  <a:latin typeface="Verdana" pitchFamily="34" charset="0"/>
                </a:rPr>
                <a:t>0,00</a:t>
              </a:r>
              <a:endParaRPr lang="sv-SE" sz="1350"/>
            </a:p>
          </p:txBody>
        </p:sp>
        <p:sp>
          <p:nvSpPr>
            <p:cNvPr id="37993" name="Rectangle 80"/>
            <p:cNvSpPr>
              <a:spLocks noChangeArrowheads="1"/>
            </p:cNvSpPr>
            <p:nvPr/>
          </p:nvSpPr>
          <p:spPr bwMode="auto">
            <a:xfrm>
              <a:off x="1122363" y="3130551"/>
              <a:ext cx="234124" cy="15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600">
                  <a:solidFill>
                    <a:srgbClr val="808080"/>
                  </a:solidFill>
                  <a:latin typeface="Verdana" pitchFamily="34" charset="0"/>
                </a:rPr>
                <a:t>0,50</a:t>
              </a:r>
              <a:endParaRPr lang="sv-SE" sz="1350"/>
            </a:p>
          </p:txBody>
        </p:sp>
        <p:sp>
          <p:nvSpPr>
            <p:cNvPr id="37994" name="Rectangle 81"/>
            <p:cNvSpPr>
              <a:spLocks noChangeArrowheads="1"/>
            </p:cNvSpPr>
            <p:nvPr/>
          </p:nvSpPr>
          <p:spPr bwMode="auto">
            <a:xfrm>
              <a:off x="1122363" y="2601914"/>
              <a:ext cx="234124" cy="15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600">
                  <a:solidFill>
                    <a:srgbClr val="808080"/>
                  </a:solidFill>
                  <a:latin typeface="Verdana" pitchFamily="34" charset="0"/>
                </a:rPr>
                <a:t>1,00</a:t>
              </a:r>
              <a:endParaRPr lang="sv-SE" sz="1350"/>
            </a:p>
          </p:txBody>
        </p:sp>
        <p:sp>
          <p:nvSpPr>
            <p:cNvPr id="37995" name="Rectangle 82"/>
            <p:cNvSpPr>
              <a:spLocks noChangeArrowheads="1"/>
            </p:cNvSpPr>
            <p:nvPr/>
          </p:nvSpPr>
          <p:spPr bwMode="auto">
            <a:xfrm>
              <a:off x="1122363" y="2081214"/>
              <a:ext cx="234124" cy="15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600">
                  <a:solidFill>
                    <a:srgbClr val="808080"/>
                  </a:solidFill>
                  <a:latin typeface="Verdana" pitchFamily="34" charset="0"/>
                </a:rPr>
                <a:t>1,50</a:t>
              </a:r>
              <a:endParaRPr lang="sv-SE" sz="1350"/>
            </a:p>
          </p:txBody>
        </p:sp>
        <p:sp>
          <p:nvSpPr>
            <p:cNvPr id="37996" name="Rectangle 83"/>
            <p:cNvSpPr>
              <a:spLocks noChangeArrowheads="1"/>
            </p:cNvSpPr>
            <p:nvPr/>
          </p:nvSpPr>
          <p:spPr bwMode="auto">
            <a:xfrm>
              <a:off x="1122363" y="1552575"/>
              <a:ext cx="234124" cy="15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600">
                  <a:solidFill>
                    <a:srgbClr val="808080"/>
                  </a:solidFill>
                  <a:latin typeface="Verdana" pitchFamily="34" charset="0"/>
                </a:rPr>
                <a:t>2,00</a:t>
              </a:r>
              <a:endParaRPr lang="sv-SE" sz="1350"/>
            </a:p>
          </p:txBody>
        </p:sp>
      </p:grpSp>
      <p:sp>
        <p:nvSpPr>
          <p:cNvPr id="109" name="Rectangle 3167"/>
          <p:cNvSpPr>
            <a:spLocks noChangeArrowheads="1"/>
          </p:cNvSpPr>
          <p:nvPr/>
        </p:nvSpPr>
        <p:spPr bwMode="auto">
          <a:xfrm>
            <a:off x="3700599" y="1491630"/>
            <a:ext cx="3512180" cy="1154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571500" eaLnBrk="0" hangingPunct="0">
              <a:spcBef>
                <a:spcPct val="50000"/>
              </a:spcBef>
            </a:pPr>
            <a:r>
              <a:rPr lang="da-DK" sz="750" b="1" dirty="0">
                <a:solidFill>
                  <a:srgbClr val="FF0000"/>
                </a:solidFill>
              </a:rPr>
              <a:t> BESLUTTENDE     </a:t>
            </a:r>
            <a:r>
              <a:rPr lang="da-DK" sz="750" b="1" dirty="0">
                <a:solidFill>
                  <a:srgbClr val="FFC000"/>
                </a:solidFill>
              </a:rPr>
              <a:t>FLEKSIBLE  </a:t>
            </a:r>
            <a:r>
              <a:rPr lang="da-DK" sz="750" b="1" dirty="0">
                <a:solidFill>
                  <a:srgbClr val="FF0000"/>
                </a:solidFill>
              </a:rPr>
              <a:t>    </a:t>
            </a:r>
            <a:r>
              <a:rPr lang="da-DK" sz="750" b="1" dirty="0">
                <a:solidFill>
                  <a:srgbClr val="00B050"/>
                </a:solidFill>
              </a:rPr>
              <a:t>HIERARKISK</a:t>
            </a:r>
            <a:r>
              <a:rPr lang="da-DK" sz="750" b="1" dirty="0">
                <a:solidFill>
                  <a:srgbClr val="FF0000"/>
                </a:solidFill>
              </a:rPr>
              <a:t>     </a:t>
            </a:r>
            <a:r>
              <a:rPr lang="da-DK" sz="750" b="1" dirty="0">
                <a:solidFill>
                  <a:srgbClr val="0070C0"/>
                </a:solidFill>
              </a:rPr>
              <a:t>INTEGRERENDE </a:t>
            </a:r>
            <a:endParaRPr lang="da-DK" sz="2100" dirty="0">
              <a:solidFill>
                <a:srgbClr val="0070C0"/>
              </a:solidFill>
              <a:latin typeface="Times New Roman" pitchFamily="18" charset="0"/>
            </a:endParaRPr>
          </a:p>
        </p:txBody>
      </p:sp>
      <p:sp>
        <p:nvSpPr>
          <p:cNvPr id="110" name="Rectangle 3156"/>
          <p:cNvSpPr>
            <a:spLocks noChangeArrowheads="1"/>
          </p:cNvSpPr>
          <p:nvPr/>
        </p:nvSpPr>
        <p:spPr bwMode="auto">
          <a:xfrm>
            <a:off x="2126571" y="4137924"/>
            <a:ext cx="956993" cy="461665"/>
          </a:xfrm>
          <a:prstGeom prst="rect">
            <a:avLst/>
          </a:prstGeom>
          <a:noFill/>
          <a:ln w="9525">
            <a:noFill/>
            <a:miter lim="800000"/>
            <a:headEnd/>
            <a:tailEnd/>
          </a:ln>
        </p:spPr>
        <p:txBody>
          <a:bodyPr wrap="none" lIns="0" tIns="0" rIns="0" bIns="0">
            <a:spAutoFit/>
          </a:bodyPr>
          <a:lstStyle/>
          <a:p>
            <a:pPr algn="ctr" defTabSz="571500" eaLnBrk="0" hangingPunct="0">
              <a:spcBef>
                <a:spcPct val="50000"/>
              </a:spcBef>
              <a:defRPr/>
            </a:pPr>
            <a:r>
              <a:rPr lang="sv-SE" sz="750" dirty="0">
                <a:solidFill>
                  <a:srgbClr val="000000"/>
                </a:solidFill>
                <a:latin typeface="+mj-lt"/>
              </a:rPr>
              <a:t>Supervisor</a:t>
            </a:r>
          </a:p>
          <a:p>
            <a:pPr algn="ctr" defTabSz="571500" eaLnBrk="0" hangingPunct="0">
              <a:spcBef>
                <a:spcPct val="50000"/>
              </a:spcBef>
              <a:defRPr/>
            </a:pPr>
            <a:r>
              <a:rPr lang="sv-SE" sz="750" dirty="0">
                <a:solidFill>
                  <a:srgbClr val="000000"/>
                </a:solidFill>
                <a:latin typeface="+mj-lt"/>
              </a:rPr>
              <a:t>Ledelse </a:t>
            </a:r>
            <a:r>
              <a:rPr lang="sv-SE" sz="750" dirty="0" err="1">
                <a:solidFill>
                  <a:srgbClr val="000000"/>
                </a:solidFill>
                <a:latin typeface="+mj-lt"/>
              </a:rPr>
              <a:t>af</a:t>
            </a:r>
            <a:r>
              <a:rPr lang="sv-SE" sz="750" dirty="0">
                <a:solidFill>
                  <a:srgbClr val="000000"/>
                </a:solidFill>
                <a:latin typeface="+mj-lt"/>
              </a:rPr>
              <a:t> </a:t>
            </a:r>
            <a:r>
              <a:rPr lang="sv-SE" sz="750" dirty="0" err="1">
                <a:solidFill>
                  <a:srgbClr val="000000"/>
                </a:solidFill>
                <a:latin typeface="+mj-lt"/>
              </a:rPr>
              <a:t>medarbj</a:t>
            </a:r>
            <a:r>
              <a:rPr lang="sv-SE" sz="750" dirty="0">
                <a:solidFill>
                  <a:srgbClr val="000000"/>
                </a:solidFill>
                <a:latin typeface="+mj-lt"/>
              </a:rPr>
              <a:t>.</a:t>
            </a:r>
          </a:p>
          <a:p>
            <a:pPr algn="ctr" defTabSz="571500" eaLnBrk="0" hangingPunct="0">
              <a:spcBef>
                <a:spcPct val="50000"/>
              </a:spcBef>
              <a:defRPr/>
            </a:pPr>
            <a:r>
              <a:rPr lang="sv-SE" sz="750" dirty="0">
                <a:solidFill>
                  <a:srgbClr val="000000"/>
                </a:solidFill>
                <a:latin typeface="+mj-lt"/>
              </a:rPr>
              <a:t>n = 1612</a:t>
            </a:r>
            <a:endParaRPr lang="sv-SE" sz="750" dirty="0">
              <a:solidFill>
                <a:srgbClr val="FFFF00"/>
              </a:solidFill>
              <a:latin typeface="+mj-lt"/>
            </a:endParaRPr>
          </a:p>
        </p:txBody>
      </p:sp>
      <p:sp>
        <p:nvSpPr>
          <p:cNvPr id="111" name="Rectangle 3158"/>
          <p:cNvSpPr>
            <a:spLocks noChangeArrowheads="1"/>
          </p:cNvSpPr>
          <p:nvPr/>
        </p:nvSpPr>
        <p:spPr bwMode="auto">
          <a:xfrm>
            <a:off x="3262841" y="4137924"/>
            <a:ext cx="727764" cy="461665"/>
          </a:xfrm>
          <a:prstGeom prst="rect">
            <a:avLst/>
          </a:prstGeom>
          <a:noFill/>
          <a:ln w="9525">
            <a:noFill/>
            <a:miter lim="800000"/>
            <a:headEnd/>
            <a:tailEnd/>
          </a:ln>
        </p:spPr>
        <p:txBody>
          <a:bodyPr wrap="none" lIns="0" tIns="0" rIns="0" bIns="0">
            <a:spAutoFit/>
          </a:bodyPr>
          <a:lstStyle/>
          <a:p>
            <a:pPr algn="ctr" defTabSz="571500" eaLnBrk="0" hangingPunct="0">
              <a:spcBef>
                <a:spcPct val="50000"/>
              </a:spcBef>
              <a:defRPr/>
            </a:pPr>
            <a:r>
              <a:rPr lang="da-DK" sz="750" dirty="0">
                <a:solidFill>
                  <a:srgbClr val="000000"/>
                </a:solidFill>
                <a:latin typeface="+mj-lt"/>
              </a:rPr>
              <a:t>Manager</a:t>
            </a:r>
          </a:p>
          <a:p>
            <a:pPr algn="ctr" defTabSz="571500" eaLnBrk="0" hangingPunct="0">
              <a:spcBef>
                <a:spcPct val="50000"/>
              </a:spcBef>
              <a:defRPr/>
            </a:pPr>
            <a:r>
              <a:rPr lang="da-DK" sz="750" dirty="0">
                <a:solidFill>
                  <a:srgbClr val="000000"/>
                </a:solidFill>
                <a:latin typeface="+mj-lt"/>
              </a:rPr>
              <a:t>Leder af ledere</a:t>
            </a:r>
          </a:p>
          <a:p>
            <a:pPr algn="ctr" defTabSz="571500" eaLnBrk="0" hangingPunct="0">
              <a:spcBef>
                <a:spcPct val="50000"/>
              </a:spcBef>
              <a:defRPr/>
            </a:pPr>
            <a:r>
              <a:rPr lang="da-DK" sz="750" dirty="0">
                <a:solidFill>
                  <a:srgbClr val="000000"/>
                </a:solidFill>
                <a:latin typeface="+mj-lt"/>
              </a:rPr>
              <a:t>n = 7102</a:t>
            </a:r>
            <a:r>
              <a:rPr lang="sv-SE" sz="750" dirty="0">
                <a:solidFill>
                  <a:srgbClr val="000000"/>
                </a:solidFill>
                <a:latin typeface="+mj-lt"/>
              </a:rPr>
              <a:t> </a:t>
            </a:r>
            <a:endParaRPr lang="sv-SE" sz="750" dirty="0">
              <a:solidFill>
                <a:srgbClr val="FFFF00"/>
              </a:solidFill>
              <a:latin typeface="+mj-lt"/>
            </a:endParaRPr>
          </a:p>
        </p:txBody>
      </p:sp>
      <p:sp>
        <p:nvSpPr>
          <p:cNvPr id="112" name="Rectangle 3159"/>
          <p:cNvSpPr>
            <a:spLocks noChangeArrowheads="1"/>
          </p:cNvSpPr>
          <p:nvPr/>
        </p:nvSpPr>
        <p:spPr bwMode="auto">
          <a:xfrm>
            <a:off x="4133560" y="4137924"/>
            <a:ext cx="1067601" cy="461665"/>
          </a:xfrm>
          <a:prstGeom prst="rect">
            <a:avLst/>
          </a:prstGeom>
          <a:noFill/>
          <a:ln w="9525">
            <a:noFill/>
            <a:miter lim="800000"/>
            <a:headEnd/>
            <a:tailEnd/>
          </a:ln>
        </p:spPr>
        <p:txBody>
          <a:bodyPr wrap="none" lIns="0" tIns="0" rIns="0" bIns="0">
            <a:spAutoFit/>
          </a:bodyPr>
          <a:lstStyle/>
          <a:p>
            <a:pPr algn="ctr" defTabSz="571500" eaLnBrk="0" hangingPunct="0">
              <a:spcBef>
                <a:spcPct val="50000"/>
              </a:spcBef>
              <a:defRPr/>
            </a:pPr>
            <a:r>
              <a:rPr lang="da-DK" sz="750" dirty="0" err="1">
                <a:solidFill>
                  <a:srgbClr val="000000"/>
                </a:solidFill>
                <a:latin typeface="+mj-lt"/>
              </a:rPr>
              <a:t>Director</a:t>
            </a:r>
            <a:endParaRPr lang="da-DK" sz="750" dirty="0">
              <a:solidFill>
                <a:srgbClr val="000000"/>
              </a:solidFill>
              <a:latin typeface="+mj-lt"/>
            </a:endParaRPr>
          </a:p>
          <a:p>
            <a:pPr algn="ctr" defTabSz="571500" eaLnBrk="0" hangingPunct="0">
              <a:spcBef>
                <a:spcPct val="50000"/>
              </a:spcBef>
              <a:defRPr/>
            </a:pPr>
            <a:r>
              <a:rPr lang="da-DK" sz="750" dirty="0">
                <a:solidFill>
                  <a:srgbClr val="000000"/>
                </a:solidFill>
                <a:latin typeface="+mj-lt"/>
              </a:rPr>
              <a:t>Ledelse af en funktion</a:t>
            </a:r>
          </a:p>
          <a:p>
            <a:pPr algn="ctr" defTabSz="571500" eaLnBrk="0" hangingPunct="0">
              <a:spcBef>
                <a:spcPct val="50000"/>
              </a:spcBef>
              <a:defRPr/>
            </a:pPr>
            <a:r>
              <a:rPr lang="da-DK" sz="750" dirty="0">
                <a:solidFill>
                  <a:srgbClr val="000000"/>
                </a:solidFill>
                <a:latin typeface="+mj-lt"/>
              </a:rPr>
              <a:t>n = 5987</a:t>
            </a:r>
            <a:endParaRPr lang="da-DK" sz="750" dirty="0">
              <a:solidFill>
                <a:srgbClr val="FFFF00"/>
              </a:solidFill>
              <a:latin typeface="+mj-lt"/>
            </a:endParaRPr>
          </a:p>
        </p:txBody>
      </p:sp>
      <p:sp>
        <p:nvSpPr>
          <p:cNvPr id="113" name="Rectangle 3160"/>
          <p:cNvSpPr>
            <a:spLocks noChangeArrowheads="1"/>
          </p:cNvSpPr>
          <p:nvPr/>
        </p:nvSpPr>
        <p:spPr bwMode="auto">
          <a:xfrm>
            <a:off x="5324289" y="4137924"/>
            <a:ext cx="894476" cy="634789"/>
          </a:xfrm>
          <a:prstGeom prst="rect">
            <a:avLst/>
          </a:prstGeom>
          <a:noFill/>
          <a:ln w="9525">
            <a:noFill/>
            <a:miter lim="800000"/>
            <a:headEnd/>
            <a:tailEnd/>
          </a:ln>
        </p:spPr>
        <p:txBody>
          <a:bodyPr wrap="none" lIns="0" tIns="0" rIns="0" bIns="0">
            <a:spAutoFit/>
          </a:bodyPr>
          <a:lstStyle/>
          <a:p>
            <a:pPr algn="ctr" defTabSz="571500" eaLnBrk="0" hangingPunct="0">
              <a:spcBef>
                <a:spcPct val="50000"/>
              </a:spcBef>
              <a:defRPr/>
            </a:pPr>
            <a:r>
              <a:rPr lang="da-DK" sz="750" dirty="0">
                <a:solidFill>
                  <a:srgbClr val="000000"/>
                </a:solidFill>
                <a:latin typeface="+mj-lt"/>
              </a:rPr>
              <a:t>Vice </a:t>
            </a:r>
            <a:r>
              <a:rPr lang="da-DK" sz="750" dirty="0" err="1">
                <a:solidFill>
                  <a:srgbClr val="000000"/>
                </a:solidFill>
                <a:latin typeface="+mj-lt"/>
              </a:rPr>
              <a:t>President</a:t>
            </a:r>
            <a:r>
              <a:rPr lang="da-DK" sz="750" dirty="0">
                <a:solidFill>
                  <a:srgbClr val="000000"/>
                </a:solidFill>
                <a:latin typeface="+mj-lt"/>
              </a:rPr>
              <a:t> </a:t>
            </a:r>
          </a:p>
          <a:p>
            <a:pPr algn="ctr" defTabSz="571500" eaLnBrk="0" hangingPunct="0">
              <a:spcBef>
                <a:spcPct val="50000"/>
              </a:spcBef>
              <a:defRPr/>
            </a:pPr>
            <a:r>
              <a:rPr lang="da-DK" sz="750" dirty="0">
                <a:solidFill>
                  <a:srgbClr val="000000"/>
                </a:solidFill>
                <a:latin typeface="+mj-lt"/>
              </a:rPr>
              <a:t>Ledelse af et </a:t>
            </a:r>
          </a:p>
          <a:p>
            <a:pPr algn="ctr" defTabSz="571500" eaLnBrk="0" hangingPunct="0">
              <a:spcBef>
                <a:spcPct val="50000"/>
              </a:spcBef>
              <a:defRPr/>
            </a:pPr>
            <a:r>
              <a:rPr lang="da-DK" sz="750" dirty="0">
                <a:solidFill>
                  <a:srgbClr val="000000"/>
                </a:solidFill>
                <a:latin typeface="+mj-lt"/>
              </a:rPr>
              <a:t>forretningsområde</a:t>
            </a:r>
          </a:p>
          <a:p>
            <a:pPr algn="ctr" defTabSz="571500" eaLnBrk="0" hangingPunct="0">
              <a:spcBef>
                <a:spcPct val="50000"/>
              </a:spcBef>
              <a:defRPr/>
            </a:pPr>
            <a:r>
              <a:rPr lang="da-DK" sz="750" dirty="0">
                <a:solidFill>
                  <a:srgbClr val="000000"/>
                </a:solidFill>
                <a:latin typeface="+mj-lt"/>
              </a:rPr>
              <a:t>n = 4614</a:t>
            </a:r>
            <a:endParaRPr lang="da-DK" sz="750" dirty="0">
              <a:solidFill>
                <a:srgbClr val="FFFF00"/>
              </a:solidFill>
              <a:latin typeface="+mj-lt"/>
            </a:endParaRPr>
          </a:p>
        </p:txBody>
      </p:sp>
      <p:sp>
        <p:nvSpPr>
          <p:cNvPr id="114" name="Rectangle 3162"/>
          <p:cNvSpPr>
            <a:spLocks noChangeArrowheads="1"/>
          </p:cNvSpPr>
          <p:nvPr/>
        </p:nvSpPr>
        <p:spPr bwMode="auto">
          <a:xfrm>
            <a:off x="6263620" y="4137924"/>
            <a:ext cx="1114088" cy="634789"/>
          </a:xfrm>
          <a:prstGeom prst="rect">
            <a:avLst/>
          </a:prstGeom>
          <a:noFill/>
          <a:ln w="9525">
            <a:noFill/>
            <a:miter lim="800000"/>
            <a:headEnd/>
            <a:tailEnd/>
          </a:ln>
        </p:spPr>
        <p:txBody>
          <a:bodyPr wrap="none" lIns="0" tIns="0" rIns="0" bIns="0">
            <a:spAutoFit/>
          </a:bodyPr>
          <a:lstStyle/>
          <a:p>
            <a:pPr algn="ctr" defTabSz="571500" eaLnBrk="0" hangingPunct="0">
              <a:spcBef>
                <a:spcPct val="50000"/>
              </a:spcBef>
              <a:defRPr/>
            </a:pPr>
            <a:r>
              <a:rPr lang="da-DK" sz="750" dirty="0">
                <a:solidFill>
                  <a:srgbClr val="000000"/>
                </a:solidFill>
                <a:latin typeface="+mj-lt"/>
              </a:rPr>
              <a:t>C-Level </a:t>
            </a:r>
            <a:r>
              <a:rPr lang="da-DK" sz="750" dirty="0" err="1">
                <a:solidFill>
                  <a:srgbClr val="000000"/>
                </a:solidFill>
                <a:latin typeface="+mj-lt"/>
              </a:rPr>
              <a:t>executive</a:t>
            </a:r>
            <a:endParaRPr lang="da-DK" sz="750" dirty="0">
              <a:solidFill>
                <a:srgbClr val="000000"/>
              </a:solidFill>
              <a:latin typeface="+mj-lt"/>
            </a:endParaRPr>
          </a:p>
          <a:p>
            <a:pPr algn="ctr" defTabSz="571500" eaLnBrk="0" hangingPunct="0">
              <a:spcBef>
                <a:spcPct val="50000"/>
              </a:spcBef>
              <a:defRPr/>
            </a:pPr>
            <a:r>
              <a:rPr lang="da-DK" sz="750" dirty="0">
                <a:solidFill>
                  <a:srgbClr val="000000"/>
                </a:solidFill>
                <a:latin typeface="+mj-lt"/>
              </a:rPr>
              <a:t>Ledelse af virksomhed </a:t>
            </a:r>
          </a:p>
          <a:p>
            <a:pPr algn="ctr" defTabSz="571500" eaLnBrk="0" hangingPunct="0">
              <a:spcBef>
                <a:spcPct val="50000"/>
              </a:spcBef>
              <a:defRPr/>
            </a:pPr>
            <a:r>
              <a:rPr lang="da-DK" sz="750" dirty="0">
                <a:solidFill>
                  <a:srgbClr val="000000"/>
                </a:solidFill>
                <a:latin typeface="+mj-lt"/>
              </a:rPr>
              <a:t>eller koncern</a:t>
            </a:r>
          </a:p>
          <a:p>
            <a:pPr algn="ctr" defTabSz="571500" eaLnBrk="0" hangingPunct="0">
              <a:spcBef>
                <a:spcPct val="50000"/>
              </a:spcBef>
              <a:defRPr/>
            </a:pPr>
            <a:r>
              <a:rPr lang="da-DK" sz="750" dirty="0">
                <a:solidFill>
                  <a:srgbClr val="000000"/>
                </a:solidFill>
                <a:latin typeface="+mj-lt"/>
              </a:rPr>
              <a:t>n = 4684</a:t>
            </a:r>
            <a:endParaRPr lang="da-DK" sz="750" dirty="0">
              <a:solidFill>
                <a:srgbClr val="FFFF00"/>
              </a:solidFill>
              <a:latin typeface="+mj-lt"/>
            </a:endParaRPr>
          </a:p>
        </p:txBody>
      </p:sp>
    </p:spTree>
    <p:extLst>
      <p:ext uri="{BB962C8B-B14F-4D97-AF65-F5344CB8AC3E}">
        <p14:creationId xmlns:p14="http://schemas.microsoft.com/office/powerpoint/2010/main" val="289055687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875" dirty="0" err="1">
                <a:solidFill>
                  <a:prstClr val="black"/>
                </a:solidFill>
                <a:latin typeface="Verdana" pitchFamily="34" charset="0"/>
              </a:rPr>
              <a:t>Lederes</a:t>
            </a:r>
            <a:r>
              <a:rPr lang="en-US" sz="1875" dirty="0">
                <a:solidFill>
                  <a:prstClr val="black"/>
                </a:solidFill>
                <a:latin typeface="Verdana" pitchFamily="34" charset="0"/>
              </a:rPr>
              <a:t> </a:t>
            </a:r>
            <a:r>
              <a:rPr lang="en-US" sz="1875" dirty="0" err="1">
                <a:solidFill>
                  <a:prstClr val="black"/>
                </a:solidFill>
                <a:latin typeface="Verdana" pitchFamily="34" charset="0"/>
              </a:rPr>
              <a:t>indre</a:t>
            </a:r>
            <a:r>
              <a:rPr lang="en-US" sz="1875" dirty="0">
                <a:solidFill>
                  <a:prstClr val="black"/>
                </a:solidFill>
                <a:latin typeface="Verdana" pitchFamily="34" charset="0"/>
              </a:rPr>
              <a:t> stile </a:t>
            </a:r>
            <a:r>
              <a:rPr lang="en-US" sz="1875" dirty="0" err="1">
                <a:solidFill>
                  <a:prstClr val="black"/>
                </a:solidFill>
                <a:latin typeface="Verdana" pitchFamily="34" charset="0"/>
              </a:rPr>
              <a:t>på</a:t>
            </a:r>
            <a:r>
              <a:rPr lang="en-US" sz="1875" dirty="0">
                <a:solidFill>
                  <a:prstClr val="black"/>
                </a:solidFill>
                <a:latin typeface="Verdana" pitchFamily="34" charset="0"/>
              </a:rPr>
              <a:t> </a:t>
            </a:r>
            <a:r>
              <a:rPr lang="en-US" sz="1875" dirty="0" err="1">
                <a:solidFill>
                  <a:prstClr val="black"/>
                </a:solidFill>
                <a:latin typeface="Verdana" pitchFamily="34" charset="0"/>
              </a:rPr>
              <a:t>forskellige</a:t>
            </a:r>
            <a:r>
              <a:rPr lang="en-US" sz="1875" dirty="0">
                <a:solidFill>
                  <a:prstClr val="black"/>
                </a:solidFill>
                <a:latin typeface="Verdana" pitchFamily="34" charset="0"/>
              </a:rPr>
              <a:t> </a:t>
            </a:r>
            <a:r>
              <a:rPr lang="en-US" sz="1875" dirty="0" err="1">
                <a:solidFill>
                  <a:prstClr val="black"/>
                </a:solidFill>
                <a:latin typeface="Verdana" pitchFamily="34" charset="0"/>
              </a:rPr>
              <a:t>lederniveauer</a:t>
            </a:r>
            <a:endParaRPr lang="da-DK" sz="1875" dirty="0"/>
          </a:p>
        </p:txBody>
      </p:sp>
      <p:grpSp>
        <p:nvGrpSpPr>
          <p:cNvPr id="4" name="Group 3"/>
          <p:cNvGrpSpPr>
            <a:grpSpLocks noChangeAspect="1"/>
          </p:cNvGrpSpPr>
          <p:nvPr/>
        </p:nvGrpSpPr>
        <p:grpSpPr bwMode="auto">
          <a:xfrm>
            <a:off x="1817694" y="1707654"/>
            <a:ext cx="4063005" cy="2088337"/>
            <a:chOff x="1129" y="1228"/>
            <a:chExt cx="3351" cy="1900"/>
          </a:xfrm>
        </p:grpSpPr>
        <p:sp>
          <p:nvSpPr>
            <p:cNvPr id="5" name="Rectangle 4"/>
            <p:cNvSpPr>
              <a:spLocks noChangeArrowheads="1"/>
            </p:cNvSpPr>
            <p:nvPr/>
          </p:nvSpPr>
          <p:spPr bwMode="auto">
            <a:xfrm>
              <a:off x="1298" y="1258"/>
              <a:ext cx="3181" cy="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z="1350">
                <a:solidFill>
                  <a:prstClr val="black"/>
                </a:solidFill>
              </a:endParaRPr>
            </a:p>
          </p:txBody>
        </p:sp>
        <p:sp>
          <p:nvSpPr>
            <p:cNvPr id="6" name="Line 5"/>
            <p:cNvSpPr>
              <a:spLocks noChangeShapeType="1"/>
            </p:cNvSpPr>
            <p:nvPr/>
          </p:nvSpPr>
          <p:spPr bwMode="auto">
            <a:xfrm>
              <a:off x="1298" y="3093"/>
              <a:ext cx="3181" cy="1"/>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7" name="Line 6"/>
            <p:cNvSpPr>
              <a:spLocks noChangeShapeType="1"/>
            </p:cNvSpPr>
            <p:nvPr/>
          </p:nvSpPr>
          <p:spPr bwMode="auto">
            <a:xfrm>
              <a:off x="1298" y="2909"/>
              <a:ext cx="3181" cy="1"/>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8" name="Line 7"/>
            <p:cNvSpPr>
              <a:spLocks noChangeShapeType="1"/>
            </p:cNvSpPr>
            <p:nvPr/>
          </p:nvSpPr>
          <p:spPr bwMode="auto">
            <a:xfrm>
              <a:off x="1298" y="2725"/>
              <a:ext cx="3181" cy="1"/>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9" name="Line 8"/>
            <p:cNvSpPr>
              <a:spLocks noChangeShapeType="1"/>
            </p:cNvSpPr>
            <p:nvPr/>
          </p:nvSpPr>
          <p:spPr bwMode="auto">
            <a:xfrm>
              <a:off x="1298" y="2541"/>
              <a:ext cx="3181" cy="1"/>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10" name="Line 9"/>
            <p:cNvSpPr>
              <a:spLocks noChangeShapeType="1"/>
            </p:cNvSpPr>
            <p:nvPr/>
          </p:nvSpPr>
          <p:spPr bwMode="auto">
            <a:xfrm>
              <a:off x="1298" y="2357"/>
              <a:ext cx="3181" cy="1"/>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11" name="Line 10"/>
            <p:cNvSpPr>
              <a:spLocks noChangeShapeType="1"/>
            </p:cNvSpPr>
            <p:nvPr/>
          </p:nvSpPr>
          <p:spPr bwMode="auto">
            <a:xfrm>
              <a:off x="1298" y="2173"/>
              <a:ext cx="3181" cy="1"/>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12" name="Line 11"/>
            <p:cNvSpPr>
              <a:spLocks noChangeShapeType="1"/>
            </p:cNvSpPr>
            <p:nvPr/>
          </p:nvSpPr>
          <p:spPr bwMode="auto">
            <a:xfrm>
              <a:off x="1298" y="1993"/>
              <a:ext cx="3181" cy="1"/>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13" name="Line 12"/>
            <p:cNvSpPr>
              <a:spLocks noChangeShapeType="1"/>
            </p:cNvSpPr>
            <p:nvPr/>
          </p:nvSpPr>
          <p:spPr bwMode="auto">
            <a:xfrm>
              <a:off x="1298" y="1809"/>
              <a:ext cx="3181" cy="1"/>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dirty="0">
                <a:solidFill>
                  <a:prstClr val="black"/>
                </a:solidFill>
              </a:endParaRPr>
            </a:p>
          </p:txBody>
        </p:sp>
        <p:sp>
          <p:nvSpPr>
            <p:cNvPr id="14" name="Line 13"/>
            <p:cNvSpPr>
              <a:spLocks noChangeShapeType="1"/>
            </p:cNvSpPr>
            <p:nvPr/>
          </p:nvSpPr>
          <p:spPr bwMode="auto">
            <a:xfrm>
              <a:off x="1298" y="1625"/>
              <a:ext cx="3181" cy="1"/>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15" name="Line 14"/>
            <p:cNvSpPr>
              <a:spLocks noChangeShapeType="1"/>
            </p:cNvSpPr>
            <p:nvPr/>
          </p:nvSpPr>
          <p:spPr bwMode="auto">
            <a:xfrm>
              <a:off x="1298" y="1442"/>
              <a:ext cx="3181" cy="1"/>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16" name="Line 15"/>
            <p:cNvSpPr>
              <a:spLocks noChangeShapeType="1"/>
            </p:cNvSpPr>
            <p:nvPr/>
          </p:nvSpPr>
          <p:spPr bwMode="auto">
            <a:xfrm>
              <a:off x="1298" y="1258"/>
              <a:ext cx="3181" cy="1"/>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17" name="Rectangle 16"/>
            <p:cNvSpPr>
              <a:spLocks noChangeArrowheads="1"/>
            </p:cNvSpPr>
            <p:nvPr/>
          </p:nvSpPr>
          <p:spPr bwMode="auto">
            <a:xfrm>
              <a:off x="1298" y="1258"/>
              <a:ext cx="3181" cy="1835"/>
            </a:xfrm>
            <a:prstGeom prst="rect">
              <a:avLst/>
            </a:prstGeom>
            <a:noFill/>
            <a:ln w="63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a-DK" sz="1350">
                <a:solidFill>
                  <a:prstClr val="black"/>
                </a:solidFill>
              </a:endParaRPr>
            </a:p>
          </p:txBody>
        </p:sp>
        <p:sp>
          <p:nvSpPr>
            <p:cNvPr id="18" name="Line 17"/>
            <p:cNvSpPr>
              <a:spLocks noChangeShapeType="1"/>
            </p:cNvSpPr>
            <p:nvPr/>
          </p:nvSpPr>
          <p:spPr bwMode="auto">
            <a:xfrm>
              <a:off x="1298" y="1258"/>
              <a:ext cx="1" cy="18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19" name="Line 18"/>
            <p:cNvSpPr>
              <a:spLocks noChangeShapeType="1"/>
            </p:cNvSpPr>
            <p:nvPr/>
          </p:nvSpPr>
          <p:spPr bwMode="auto">
            <a:xfrm>
              <a:off x="1283" y="3093"/>
              <a:ext cx="1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0" name="Line 19"/>
            <p:cNvSpPr>
              <a:spLocks noChangeShapeType="1"/>
            </p:cNvSpPr>
            <p:nvPr/>
          </p:nvSpPr>
          <p:spPr bwMode="auto">
            <a:xfrm>
              <a:off x="1283" y="2909"/>
              <a:ext cx="1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1" name="Line 20"/>
            <p:cNvSpPr>
              <a:spLocks noChangeShapeType="1"/>
            </p:cNvSpPr>
            <p:nvPr/>
          </p:nvSpPr>
          <p:spPr bwMode="auto">
            <a:xfrm>
              <a:off x="1283" y="2725"/>
              <a:ext cx="1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2" name="Line 21"/>
            <p:cNvSpPr>
              <a:spLocks noChangeShapeType="1"/>
            </p:cNvSpPr>
            <p:nvPr/>
          </p:nvSpPr>
          <p:spPr bwMode="auto">
            <a:xfrm>
              <a:off x="1283" y="2541"/>
              <a:ext cx="1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3" name="Line 22"/>
            <p:cNvSpPr>
              <a:spLocks noChangeShapeType="1"/>
            </p:cNvSpPr>
            <p:nvPr/>
          </p:nvSpPr>
          <p:spPr bwMode="auto">
            <a:xfrm>
              <a:off x="1283" y="2357"/>
              <a:ext cx="1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4" name="Line 23"/>
            <p:cNvSpPr>
              <a:spLocks noChangeShapeType="1"/>
            </p:cNvSpPr>
            <p:nvPr/>
          </p:nvSpPr>
          <p:spPr bwMode="auto">
            <a:xfrm>
              <a:off x="1283" y="2173"/>
              <a:ext cx="1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5" name="Line 24"/>
            <p:cNvSpPr>
              <a:spLocks noChangeShapeType="1"/>
            </p:cNvSpPr>
            <p:nvPr/>
          </p:nvSpPr>
          <p:spPr bwMode="auto">
            <a:xfrm>
              <a:off x="1283" y="1993"/>
              <a:ext cx="1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6" name="Line 25"/>
            <p:cNvSpPr>
              <a:spLocks noChangeShapeType="1"/>
            </p:cNvSpPr>
            <p:nvPr/>
          </p:nvSpPr>
          <p:spPr bwMode="auto">
            <a:xfrm>
              <a:off x="1283" y="1809"/>
              <a:ext cx="1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7" name="Line 26"/>
            <p:cNvSpPr>
              <a:spLocks noChangeShapeType="1"/>
            </p:cNvSpPr>
            <p:nvPr/>
          </p:nvSpPr>
          <p:spPr bwMode="auto">
            <a:xfrm>
              <a:off x="1283" y="1625"/>
              <a:ext cx="1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8" name="Line 27"/>
            <p:cNvSpPr>
              <a:spLocks noChangeShapeType="1"/>
            </p:cNvSpPr>
            <p:nvPr/>
          </p:nvSpPr>
          <p:spPr bwMode="auto">
            <a:xfrm>
              <a:off x="1283" y="1442"/>
              <a:ext cx="1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9" name="Line 28"/>
            <p:cNvSpPr>
              <a:spLocks noChangeShapeType="1"/>
            </p:cNvSpPr>
            <p:nvPr/>
          </p:nvSpPr>
          <p:spPr bwMode="auto">
            <a:xfrm>
              <a:off x="1283" y="1258"/>
              <a:ext cx="1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30" name="Line 29"/>
            <p:cNvSpPr>
              <a:spLocks noChangeShapeType="1"/>
            </p:cNvSpPr>
            <p:nvPr/>
          </p:nvSpPr>
          <p:spPr bwMode="auto">
            <a:xfrm>
              <a:off x="1298" y="2177"/>
              <a:ext cx="318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31" name="Line 30"/>
            <p:cNvSpPr>
              <a:spLocks noChangeShapeType="1"/>
            </p:cNvSpPr>
            <p:nvPr/>
          </p:nvSpPr>
          <p:spPr bwMode="auto">
            <a:xfrm flipV="1">
              <a:off x="1298" y="2177"/>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32" name="Line 31"/>
            <p:cNvSpPr>
              <a:spLocks noChangeShapeType="1"/>
            </p:cNvSpPr>
            <p:nvPr/>
          </p:nvSpPr>
          <p:spPr bwMode="auto">
            <a:xfrm flipV="1">
              <a:off x="1934" y="2177"/>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33" name="Line 32"/>
            <p:cNvSpPr>
              <a:spLocks noChangeShapeType="1"/>
            </p:cNvSpPr>
            <p:nvPr/>
          </p:nvSpPr>
          <p:spPr bwMode="auto">
            <a:xfrm flipV="1">
              <a:off x="2570" y="2177"/>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34" name="Line 33"/>
            <p:cNvSpPr>
              <a:spLocks noChangeShapeType="1"/>
            </p:cNvSpPr>
            <p:nvPr/>
          </p:nvSpPr>
          <p:spPr bwMode="auto">
            <a:xfrm flipV="1">
              <a:off x="3206" y="2177"/>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35" name="Line 34"/>
            <p:cNvSpPr>
              <a:spLocks noChangeShapeType="1"/>
            </p:cNvSpPr>
            <p:nvPr/>
          </p:nvSpPr>
          <p:spPr bwMode="auto">
            <a:xfrm flipV="1">
              <a:off x="3843" y="2177"/>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36" name="Line 35"/>
            <p:cNvSpPr>
              <a:spLocks noChangeShapeType="1"/>
            </p:cNvSpPr>
            <p:nvPr/>
          </p:nvSpPr>
          <p:spPr bwMode="auto">
            <a:xfrm flipV="1">
              <a:off x="4479" y="2177"/>
              <a:ext cx="1" cy="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37" name="Freeform 36"/>
            <p:cNvSpPr>
              <a:spLocks/>
            </p:cNvSpPr>
            <p:nvPr/>
          </p:nvSpPr>
          <p:spPr bwMode="auto">
            <a:xfrm>
              <a:off x="1599" y="2240"/>
              <a:ext cx="52" cy="51"/>
            </a:xfrm>
            <a:custGeom>
              <a:avLst/>
              <a:gdLst>
                <a:gd name="T0" fmla="*/ 26 w 52"/>
                <a:gd name="T1" fmla="*/ 0 h 51"/>
                <a:gd name="T2" fmla="*/ 52 w 52"/>
                <a:gd name="T3" fmla="*/ 25 h 51"/>
                <a:gd name="T4" fmla="*/ 26 w 52"/>
                <a:gd name="T5" fmla="*/ 51 h 51"/>
                <a:gd name="T6" fmla="*/ 0 w 52"/>
                <a:gd name="T7" fmla="*/ 25 h 51"/>
                <a:gd name="T8" fmla="*/ 26 w 52"/>
                <a:gd name="T9" fmla="*/ 0 h 51"/>
                <a:gd name="T10" fmla="*/ 0 60000 65536"/>
                <a:gd name="T11" fmla="*/ 0 60000 65536"/>
                <a:gd name="T12" fmla="*/ 0 60000 65536"/>
                <a:gd name="T13" fmla="*/ 0 60000 65536"/>
                <a:gd name="T14" fmla="*/ 0 60000 65536"/>
                <a:gd name="T15" fmla="*/ 0 w 52"/>
                <a:gd name="T16" fmla="*/ 0 h 51"/>
                <a:gd name="T17" fmla="*/ 52 w 52"/>
                <a:gd name="T18" fmla="*/ 51 h 51"/>
              </a:gdLst>
              <a:ahLst/>
              <a:cxnLst>
                <a:cxn ang="T10">
                  <a:pos x="T0" y="T1"/>
                </a:cxn>
                <a:cxn ang="T11">
                  <a:pos x="T2" y="T3"/>
                </a:cxn>
                <a:cxn ang="T12">
                  <a:pos x="T4" y="T5"/>
                </a:cxn>
                <a:cxn ang="T13">
                  <a:pos x="T6" y="T7"/>
                </a:cxn>
                <a:cxn ang="T14">
                  <a:pos x="T8" y="T9"/>
                </a:cxn>
              </a:cxnLst>
              <a:rect l="T15" t="T16" r="T17" b="T18"/>
              <a:pathLst>
                <a:path w="52" h="51">
                  <a:moveTo>
                    <a:pt x="26" y="0"/>
                  </a:moveTo>
                  <a:lnTo>
                    <a:pt x="52" y="25"/>
                  </a:lnTo>
                  <a:lnTo>
                    <a:pt x="26" y="51"/>
                  </a:lnTo>
                  <a:lnTo>
                    <a:pt x="0" y="25"/>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38" name="Freeform 37"/>
            <p:cNvSpPr>
              <a:spLocks/>
            </p:cNvSpPr>
            <p:nvPr/>
          </p:nvSpPr>
          <p:spPr bwMode="auto">
            <a:xfrm>
              <a:off x="2235" y="2339"/>
              <a:ext cx="52" cy="51"/>
            </a:xfrm>
            <a:custGeom>
              <a:avLst/>
              <a:gdLst>
                <a:gd name="T0" fmla="*/ 26 w 52"/>
                <a:gd name="T1" fmla="*/ 0 h 51"/>
                <a:gd name="T2" fmla="*/ 52 w 52"/>
                <a:gd name="T3" fmla="*/ 26 h 51"/>
                <a:gd name="T4" fmla="*/ 26 w 52"/>
                <a:gd name="T5" fmla="*/ 51 h 51"/>
                <a:gd name="T6" fmla="*/ 0 w 52"/>
                <a:gd name="T7" fmla="*/ 26 h 51"/>
                <a:gd name="T8" fmla="*/ 26 w 52"/>
                <a:gd name="T9" fmla="*/ 0 h 51"/>
                <a:gd name="T10" fmla="*/ 0 60000 65536"/>
                <a:gd name="T11" fmla="*/ 0 60000 65536"/>
                <a:gd name="T12" fmla="*/ 0 60000 65536"/>
                <a:gd name="T13" fmla="*/ 0 60000 65536"/>
                <a:gd name="T14" fmla="*/ 0 60000 65536"/>
                <a:gd name="T15" fmla="*/ 0 w 52"/>
                <a:gd name="T16" fmla="*/ 0 h 51"/>
                <a:gd name="T17" fmla="*/ 52 w 52"/>
                <a:gd name="T18" fmla="*/ 51 h 51"/>
              </a:gdLst>
              <a:ahLst/>
              <a:cxnLst>
                <a:cxn ang="T10">
                  <a:pos x="T0" y="T1"/>
                </a:cxn>
                <a:cxn ang="T11">
                  <a:pos x="T2" y="T3"/>
                </a:cxn>
                <a:cxn ang="T12">
                  <a:pos x="T4" y="T5"/>
                </a:cxn>
                <a:cxn ang="T13">
                  <a:pos x="T6" y="T7"/>
                </a:cxn>
                <a:cxn ang="T14">
                  <a:pos x="T8" y="T9"/>
                </a:cxn>
              </a:cxnLst>
              <a:rect l="T15" t="T16" r="T17" b="T18"/>
              <a:pathLst>
                <a:path w="52" h="51">
                  <a:moveTo>
                    <a:pt x="26" y="0"/>
                  </a:moveTo>
                  <a:lnTo>
                    <a:pt x="52" y="26"/>
                  </a:lnTo>
                  <a:lnTo>
                    <a:pt x="26" y="51"/>
                  </a:lnTo>
                  <a:lnTo>
                    <a:pt x="0" y="26"/>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39" name="Freeform 38"/>
            <p:cNvSpPr>
              <a:spLocks/>
            </p:cNvSpPr>
            <p:nvPr/>
          </p:nvSpPr>
          <p:spPr bwMode="auto">
            <a:xfrm>
              <a:off x="2872" y="2497"/>
              <a:ext cx="51" cy="52"/>
            </a:xfrm>
            <a:custGeom>
              <a:avLst/>
              <a:gdLst>
                <a:gd name="T0" fmla="*/ 25 w 51"/>
                <a:gd name="T1" fmla="*/ 0 h 52"/>
                <a:gd name="T2" fmla="*/ 51 w 51"/>
                <a:gd name="T3" fmla="*/ 26 h 52"/>
                <a:gd name="T4" fmla="*/ 25 w 51"/>
                <a:gd name="T5" fmla="*/ 52 h 52"/>
                <a:gd name="T6" fmla="*/ 0 w 51"/>
                <a:gd name="T7" fmla="*/ 26 h 52"/>
                <a:gd name="T8" fmla="*/ 25 w 51"/>
                <a:gd name="T9" fmla="*/ 0 h 52"/>
                <a:gd name="T10" fmla="*/ 0 60000 65536"/>
                <a:gd name="T11" fmla="*/ 0 60000 65536"/>
                <a:gd name="T12" fmla="*/ 0 60000 65536"/>
                <a:gd name="T13" fmla="*/ 0 60000 65536"/>
                <a:gd name="T14" fmla="*/ 0 60000 65536"/>
                <a:gd name="T15" fmla="*/ 0 w 51"/>
                <a:gd name="T16" fmla="*/ 0 h 52"/>
                <a:gd name="T17" fmla="*/ 51 w 51"/>
                <a:gd name="T18" fmla="*/ 52 h 52"/>
              </a:gdLst>
              <a:ahLst/>
              <a:cxnLst>
                <a:cxn ang="T10">
                  <a:pos x="T0" y="T1"/>
                </a:cxn>
                <a:cxn ang="T11">
                  <a:pos x="T2" y="T3"/>
                </a:cxn>
                <a:cxn ang="T12">
                  <a:pos x="T4" y="T5"/>
                </a:cxn>
                <a:cxn ang="T13">
                  <a:pos x="T6" y="T7"/>
                </a:cxn>
                <a:cxn ang="T14">
                  <a:pos x="T8" y="T9"/>
                </a:cxn>
              </a:cxnLst>
              <a:rect l="T15" t="T16" r="T17" b="T18"/>
              <a:pathLst>
                <a:path w="51" h="52">
                  <a:moveTo>
                    <a:pt x="25" y="0"/>
                  </a:moveTo>
                  <a:lnTo>
                    <a:pt x="51" y="26"/>
                  </a:lnTo>
                  <a:lnTo>
                    <a:pt x="25" y="52"/>
                  </a:lnTo>
                  <a:lnTo>
                    <a:pt x="0" y="26"/>
                  </a:lnTo>
                  <a:lnTo>
                    <a:pt x="25"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40" name="Freeform 39"/>
            <p:cNvSpPr>
              <a:spLocks/>
            </p:cNvSpPr>
            <p:nvPr/>
          </p:nvSpPr>
          <p:spPr bwMode="auto">
            <a:xfrm>
              <a:off x="3508" y="2394"/>
              <a:ext cx="51" cy="52"/>
            </a:xfrm>
            <a:custGeom>
              <a:avLst/>
              <a:gdLst>
                <a:gd name="T0" fmla="*/ 26 w 51"/>
                <a:gd name="T1" fmla="*/ 0 h 52"/>
                <a:gd name="T2" fmla="*/ 51 w 51"/>
                <a:gd name="T3" fmla="*/ 26 h 52"/>
                <a:gd name="T4" fmla="*/ 26 w 51"/>
                <a:gd name="T5" fmla="*/ 52 h 52"/>
                <a:gd name="T6" fmla="*/ 0 w 51"/>
                <a:gd name="T7" fmla="*/ 26 h 52"/>
                <a:gd name="T8" fmla="*/ 26 w 51"/>
                <a:gd name="T9" fmla="*/ 0 h 52"/>
                <a:gd name="T10" fmla="*/ 0 60000 65536"/>
                <a:gd name="T11" fmla="*/ 0 60000 65536"/>
                <a:gd name="T12" fmla="*/ 0 60000 65536"/>
                <a:gd name="T13" fmla="*/ 0 60000 65536"/>
                <a:gd name="T14" fmla="*/ 0 60000 65536"/>
                <a:gd name="T15" fmla="*/ 0 w 51"/>
                <a:gd name="T16" fmla="*/ 0 h 52"/>
                <a:gd name="T17" fmla="*/ 51 w 51"/>
                <a:gd name="T18" fmla="*/ 52 h 52"/>
              </a:gdLst>
              <a:ahLst/>
              <a:cxnLst>
                <a:cxn ang="T10">
                  <a:pos x="T0" y="T1"/>
                </a:cxn>
                <a:cxn ang="T11">
                  <a:pos x="T2" y="T3"/>
                </a:cxn>
                <a:cxn ang="T12">
                  <a:pos x="T4" y="T5"/>
                </a:cxn>
                <a:cxn ang="T13">
                  <a:pos x="T6" y="T7"/>
                </a:cxn>
                <a:cxn ang="T14">
                  <a:pos x="T8" y="T9"/>
                </a:cxn>
              </a:cxnLst>
              <a:rect l="T15" t="T16" r="T17" b="T18"/>
              <a:pathLst>
                <a:path w="51" h="52">
                  <a:moveTo>
                    <a:pt x="26" y="0"/>
                  </a:moveTo>
                  <a:lnTo>
                    <a:pt x="51" y="26"/>
                  </a:lnTo>
                  <a:lnTo>
                    <a:pt x="26" y="52"/>
                  </a:lnTo>
                  <a:lnTo>
                    <a:pt x="0" y="26"/>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41" name="Freeform 40"/>
            <p:cNvSpPr>
              <a:spLocks/>
            </p:cNvSpPr>
            <p:nvPr/>
          </p:nvSpPr>
          <p:spPr bwMode="auto">
            <a:xfrm>
              <a:off x="4144" y="2339"/>
              <a:ext cx="52" cy="51"/>
            </a:xfrm>
            <a:custGeom>
              <a:avLst/>
              <a:gdLst>
                <a:gd name="T0" fmla="*/ 26 w 52"/>
                <a:gd name="T1" fmla="*/ 0 h 51"/>
                <a:gd name="T2" fmla="*/ 52 w 52"/>
                <a:gd name="T3" fmla="*/ 26 h 51"/>
                <a:gd name="T4" fmla="*/ 26 w 52"/>
                <a:gd name="T5" fmla="*/ 51 h 51"/>
                <a:gd name="T6" fmla="*/ 0 w 52"/>
                <a:gd name="T7" fmla="*/ 26 h 51"/>
                <a:gd name="T8" fmla="*/ 26 w 52"/>
                <a:gd name="T9" fmla="*/ 0 h 51"/>
                <a:gd name="T10" fmla="*/ 0 60000 65536"/>
                <a:gd name="T11" fmla="*/ 0 60000 65536"/>
                <a:gd name="T12" fmla="*/ 0 60000 65536"/>
                <a:gd name="T13" fmla="*/ 0 60000 65536"/>
                <a:gd name="T14" fmla="*/ 0 60000 65536"/>
                <a:gd name="T15" fmla="*/ 0 w 52"/>
                <a:gd name="T16" fmla="*/ 0 h 51"/>
                <a:gd name="T17" fmla="*/ 52 w 52"/>
                <a:gd name="T18" fmla="*/ 51 h 51"/>
              </a:gdLst>
              <a:ahLst/>
              <a:cxnLst>
                <a:cxn ang="T10">
                  <a:pos x="T0" y="T1"/>
                </a:cxn>
                <a:cxn ang="T11">
                  <a:pos x="T2" y="T3"/>
                </a:cxn>
                <a:cxn ang="T12">
                  <a:pos x="T4" y="T5"/>
                </a:cxn>
                <a:cxn ang="T13">
                  <a:pos x="T6" y="T7"/>
                </a:cxn>
                <a:cxn ang="T14">
                  <a:pos x="T8" y="T9"/>
                </a:cxn>
              </a:cxnLst>
              <a:rect l="T15" t="T16" r="T17" b="T18"/>
              <a:pathLst>
                <a:path w="52" h="51">
                  <a:moveTo>
                    <a:pt x="26" y="0"/>
                  </a:moveTo>
                  <a:lnTo>
                    <a:pt x="52" y="26"/>
                  </a:lnTo>
                  <a:lnTo>
                    <a:pt x="26" y="51"/>
                  </a:lnTo>
                  <a:lnTo>
                    <a:pt x="0" y="26"/>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42" name="Freeform 41"/>
            <p:cNvSpPr>
              <a:spLocks/>
            </p:cNvSpPr>
            <p:nvPr/>
          </p:nvSpPr>
          <p:spPr bwMode="auto">
            <a:xfrm>
              <a:off x="1599" y="1964"/>
              <a:ext cx="52" cy="51"/>
            </a:xfrm>
            <a:custGeom>
              <a:avLst/>
              <a:gdLst>
                <a:gd name="T0" fmla="*/ 26 w 52"/>
                <a:gd name="T1" fmla="*/ 0 h 51"/>
                <a:gd name="T2" fmla="*/ 52 w 52"/>
                <a:gd name="T3" fmla="*/ 26 h 51"/>
                <a:gd name="T4" fmla="*/ 26 w 52"/>
                <a:gd name="T5" fmla="*/ 51 h 51"/>
                <a:gd name="T6" fmla="*/ 0 w 52"/>
                <a:gd name="T7" fmla="*/ 26 h 51"/>
                <a:gd name="T8" fmla="*/ 26 w 52"/>
                <a:gd name="T9" fmla="*/ 0 h 51"/>
                <a:gd name="T10" fmla="*/ 0 60000 65536"/>
                <a:gd name="T11" fmla="*/ 0 60000 65536"/>
                <a:gd name="T12" fmla="*/ 0 60000 65536"/>
                <a:gd name="T13" fmla="*/ 0 60000 65536"/>
                <a:gd name="T14" fmla="*/ 0 60000 65536"/>
                <a:gd name="T15" fmla="*/ 0 w 52"/>
                <a:gd name="T16" fmla="*/ 0 h 51"/>
                <a:gd name="T17" fmla="*/ 52 w 52"/>
                <a:gd name="T18" fmla="*/ 51 h 51"/>
              </a:gdLst>
              <a:ahLst/>
              <a:cxnLst>
                <a:cxn ang="T10">
                  <a:pos x="T0" y="T1"/>
                </a:cxn>
                <a:cxn ang="T11">
                  <a:pos x="T2" y="T3"/>
                </a:cxn>
                <a:cxn ang="T12">
                  <a:pos x="T4" y="T5"/>
                </a:cxn>
                <a:cxn ang="T13">
                  <a:pos x="T6" y="T7"/>
                </a:cxn>
                <a:cxn ang="T14">
                  <a:pos x="T8" y="T9"/>
                </a:cxn>
              </a:cxnLst>
              <a:rect l="T15" t="T16" r="T17" b="T18"/>
              <a:pathLst>
                <a:path w="52" h="51">
                  <a:moveTo>
                    <a:pt x="26" y="0"/>
                  </a:moveTo>
                  <a:lnTo>
                    <a:pt x="52" y="26"/>
                  </a:lnTo>
                  <a:lnTo>
                    <a:pt x="26" y="51"/>
                  </a:lnTo>
                  <a:lnTo>
                    <a:pt x="0" y="26"/>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43" name="Freeform 42"/>
            <p:cNvSpPr>
              <a:spLocks/>
            </p:cNvSpPr>
            <p:nvPr/>
          </p:nvSpPr>
          <p:spPr bwMode="auto">
            <a:xfrm>
              <a:off x="2235" y="2148"/>
              <a:ext cx="52" cy="51"/>
            </a:xfrm>
            <a:custGeom>
              <a:avLst/>
              <a:gdLst>
                <a:gd name="T0" fmla="*/ 26 w 52"/>
                <a:gd name="T1" fmla="*/ 0 h 51"/>
                <a:gd name="T2" fmla="*/ 52 w 52"/>
                <a:gd name="T3" fmla="*/ 25 h 51"/>
                <a:gd name="T4" fmla="*/ 26 w 52"/>
                <a:gd name="T5" fmla="*/ 51 h 51"/>
                <a:gd name="T6" fmla="*/ 0 w 52"/>
                <a:gd name="T7" fmla="*/ 25 h 51"/>
                <a:gd name="T8" fmla="*/ 26 w 52"/>
                <a:gd name="T9" fmla="*/ 0 h 51"/>
                <a:gd name="T10" fmla="*/ 0 60000 65536"/>
                <a:gd name="T11" fmla="*/ 0 60000 65536"/>
                <a:gd name="T12" fmla="*/ 0 60000 65536"/>
                <a:gd name="T13" fmla="*/ 0 60000 65536"/>
                <a:gd name="T14" fmla="*/ 0 60000 65536"/>
                <a:gd name="T15" fmla="*/ 0 w 52"/>
                <a:gd name="T16" fmla="*/ 0 h 51"/>
                <a:gd name="T17" fmla="*/ 52 w 52"/>
                <a:gd name="T18" fmla="*/ 51 h 51"/>
              </a:gdLst>
              <a:ahLst/>
              <a:cxnLst>
                <a:cxn ang="T10">
                  <a:pos x="T0" y="T1"/>
                </a:cxn>
                <a:cxn ang="T11">
                  <a:pos x="T2" y="T3"/>
                </a:cxn>
                <a:cxn ang="T12">
                  <a:pos x="T4" y="T5"/>
                </a:cxn>
                <a:cxn ang="T13">
                  <a:pos x="T6" y="T7"/>
                </a:cxn>
                <a:cxn ang="T14">
                  <a:pos x="T8" y="T9"/>
                </a:cxn>
              </a:cxnLst>
              <a:rect l="T15" t="T16" r="T17" b="T18"/>
              <a:pathLst>
                <a:path w="52" h="51">
                  <a:moveTo>
                    <a:pt x="26" y="0"/>
                  </a:moveTo>
                  <a:lnTo>
                    <a:pt x="52" y="25"/>
                  </a:lnTo>
                  <a:lnTo>
                    <a:pt x="26" y="51"/>
                  </a:lnTo>
                  <a:lnTo>
                    <a:pt x="0" y="25"/>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44" name="Freeform 43"/>
            <p:cNvSpPr>
              <a:spLocks/>
            </p:cNvSpPr>
            <p:nvPr/>
          </p:nvSpPr>
          <p:spPr bwMode="auto">
            <a:xfrm>
              <a:off x="2872" y="2184"/>
              <a:ext cx="51" cy="52"/>
            </a:xfrm>
            <a:custGeom>
              <a:avLst/>
              <a:gdLst>
                <a:gd name="T0" fmla="*/ 25 w 51"/>
                <a:gd name="T1" fmla="*/ 0 h 52"/>
                <a:gd name="T2" fmla="*/ 51 w 51"/>
                <a:gd name="T3" fmla="*/ 26 h 52"/>
                <a:gd name="T4" fmla="*/ 25 w 51"/>
                <a:gd name="T5" fmla="*/ 52 h 52"/>
                <a:gd name="T6" fmla="*/ 0 w 51"/>
                <a:gd name="T7" fmla="*/ 26 h 52"/>
                <a:gd name="T8" fmla="*/ 25 w 51"/>
                <a:gd name="T9" fmla="*/ 0 h 52"/>
                <a:gd name="T10" fmla="*/ 0 60000 65536"/>
                <a:gd name="T11" fmla="*/ 0 60000 65536"/>
                <a:gd name="T12" fmla="*/ 0 60000 65536"/>
                <a:gd name="T13" fmla="*/ 0 60000 65536"/>
                <a:gd name="T14" fmla="*/ 0 60000 65536"/>
                <a:gd name="T15" fmla="*/ 0 w 51"/>
                <a:gd name="T16" fmla="*/ 0 h 52"/>
                <a:gd name="T17" fmla="*/ 51 w 51"/>
                <a:gd name="T18" fmla="*/ 52 h 52"/>
              </a:gdLst>
              <a:ahLst/>
              <a:cxnLst>
                <a:cxn ang="T10">
                  <a:pos x="T0" y="T1"/>
                </a:cxn>
                <a:cxn ang="T11">
                  <a:pos x="T2" y="T3"/>
                </a:cxn>
                <a:cxn ang="T12">
                  <a:pos x="T4" y="T5"/>
                </a:cxn>
                <a:cxn ang="T13">
                  <a:pos x="T6" y="T7"/>
                </a:cxn>
                <a:cxn ang="T14">
                  <a:pos x="T8" y="T9"/>
                </a:cxn>
              </a:cxnLst>
              <a:rect l="T15" t="T16" r="T17" b="T18"/>
              <a:pathLst>
                <a:path w="51" h="52">
                  <a:moveTo>
                    <a:pt x="25" y="0"/>
                  </a:moveTo>
                  <a:lnTo>
                    <a:pt x="51" y="26"/>
                  </a:lnTo>
                  <a:lnTo>
                    <a:pt x="25" y="52"/>
                  </a:lnTo>
                  <a:lnTo>
                    <a:pt x="0" y="26"/>
                  </a:lnTo>
                  <a:lnTo>
                    <a:pt x="25"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45" name="Freeform 44"/>
            <p:cNvSpPr>
              <a:spLocks/>
            </p:cNvSpPr>
            <p:nvPr/>
          </p:nvSpPr>
          <p:spPr bwMode="auto">
            <a:xfrm>
              <a:off x="3508" y="2387"/>
              <a:ext cx="51" cy="51"/>
            </a:xfrm>
            <a:custGeom>
              <a:avLst/>
              <a:gdLst>
                <a:gd name="T0" fmla="*/ 26 w 51"/>
                <a:gd name="T1" fmla="*/ 0 h 51"/>
                <a:gd name="T2" fmla="*/ 51 w 51"/>
                <a:gd name="T3" fmla="*/ 26 h 51"/>
                <a:gd name="T4" fmla="*/ 26 w 51"/>
                <a:gd name="T5" fmla="*/ 51 h 51"/>
                <a:gd name="T6" fmla="*/ 0 w 51"/>
                <a:gd name="T7" fmla="*/ 26 h 51"/>
                <a:gd name="T8" fmla="*/ 26 w 51"/>
                <a:gd name="T9" fmla="*/ 0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26" y="0"/>
                  </a:moveTo>
                  <a:lnTo>
                    <a:pt x="51" y="26"/>
                  </a:lnTo>
                  <a:lnTo>
                    <a:pt x="26" y="51"/>
                  </a:lnTo>
                  <a:lnTo>
                    <a:pt x="0" y="26"/>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46" name="Freeform 45"/>
            <p:cNvSpPr>
              <a:spLocks/>
            </p:cNvSpPr>
            <p:nvPr/>
          </p:nvSpPr>
          <p:spPr bwMode="auto">
            <a:xfrm>
              <a:off x="4144" y="2633"/>
              <a:ext cx="52" cy="52"/>
            </a:xfrm>
            <a:custGeom>
              <a:avLst/>
              <a:gdLst>
                <a:gd name="T0" fmla="*/ 26 w 52"/>
                <a:gd name="T1" fmla="*/ 0 h 52"/>
                <a:gd name="T2" fmla="*/ 52 w 52"/>
                <a:gd name="T3" fmla="*/ 26 h 52"/>
                <a:gd name="T4" fmla="*/ 26 w 52"/>
                <a:gd name="T5" fmla="*/ 52 h 52"/>
                <a:gd name="T6" fmla="*/ 0 w 52"/>
                <a:gd name="T7" fmla="*/ 26 h 52"/>
                <a:gd name="T8" fmla="*/ 26 w 52"/>
                <a:gd name="T9" fmla="*/ 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26" y="0"/>
                  </a:moveTo>
                  <a:lnTo>
                    <a:pt x="52" y="26"/>
                  </a:lnTo>
                  <a:lnTo>
                    <a:pt x="26" y="52"/>
                  </a:lnTo>
                  <a:lnTo>
                    <a:pt x="0" y="26"/>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47" name="Freeform 46"/>
            <p:cNvSpPr>
              <a:spLocks/>
            </p:cNvSpPr>
            <p:nvPr/>
          </p:nvSpPr>
          <p:spPr bwMode="auto">
            <a:xfrm>
              <a:off x="1599" y="2159"/>
              <a:ext cx="52" cy="51"/>
            </a:xfrm>
            <a:custGeom>
              <a:avLst/>
              <a:gdLst>
                <a:gd name="T0" fmla="*/ 26 w 52"/>
                <a:gd name="T1" fmla="*/ 0 h 51"/>
                <a:gd name="T2" fmla="*/ 52 w 52"/>
                <a:gd name="T3" fmla="*/ 25 h 51"/>
                <a:gd name="T4" fmla="*/ 26 w 52"/>
                <a:gd name="T5" fmla="*/ 51 h 51"/>
                <a:gd name="T6" fmla="*/ 0 w 52"/>
                <a:gd name="T7" fmla="*/ 25 h 51"/>
                <a:gd name="T8" fmla="*/ 26 w 52"/>
                <a:gd name="T9" fmla="*/ 0 h 51"/>
                <a:gd name="T10" fmla="*/ 0 60000 65536"/>
                <a:gd name="T11" fmla="*/ 0 60000 65536"/>
                <a:gd name="T12" fmla="*/ 0 60000 65536"/>
                <a:gd name="T13" fmla="*/ 0 60000 65536"/>
                <a:gd name="T14" fmla="*/ 0 60000 65536"/>
                <a:gd name="T15" fmla="*/ 0 w 52"/>
                <a:gd name="T16" fmla="*/ 0 h 51"/>
                <a:gd name="T17" fmla="*/ 52 w 52"/>
                <a:gd name="T18" fmla="*/ 51 h 51"/>
              </a:gdLst>
              <a:ahLst/>
              <a:cxnLst>
                <a:cxn ang="T10">
                  <a:pos x="T0" y="T1"/>
                </a:cxn>
                <a:cxn ang="T11">
                  <a:pos x="T2" y="T3"/>
                </a:cxn>
                <a:cxn ang="T12">
                  <a:pos x="T4" y="T5"/>
                </a:cxn>
                <a:cxn ang="T13">
                  <a:pos x="T6" y="T7"/>
                </a:cxn>
                <a:cxn ang="T14">
                  <a:pos x="T8" y="T9"/>
                </a:cxn>
              </a:cxnLst>
              <a:rect l="T15" t="T16" r="T17" b="T18"/>
              <a:pathLst>
                <a:path w="52" h="51">
                  <a:moveTo>
                    <a:pt x="26" y="0"/>
                  </a:moveTo>
                  <a:lnTo>
                    <a:pt x="52" y="25"/>
                  </a:lnTo>
                  <a:lnTo>
                    <a:pt x="26" y="51"/>
                  </a:lnTo>
                  <a:lnTo>
                    <a:pt x="0" y="25"/>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48" name="Freeform 47"/>
            <p:cNvSpPr>
              <a:spLocks/>
            </p:cNvSpPr>
            <p:nvPr/>
          </p:nvSpPr>
          <p:spPr bwMode="auto">
            <a:xfrm>
              <a:off x="2235" y="2093"/>
              <a:ext cx="52" cy="51"/>
            </a:xfrm>
            <a:custGeom>
              <a:avLst/>
              <a:gdLst>
                <a:gd name="T0" fmla="*/ 26 w 52"/>
                <a:gd name="T1" fmla="*/ 0 h 51"/>
                <a:gd name="T2" fmla="*/ 52 w 52"/>
                <a:gd name="T3" fmla="*/ 25 h 51"/>
                <a:gd name="T4" fmla="*/ 26 w 52"/>
                <a:gd name="T5" fmla="*/ 51 h 51"/>
                <a:gd name="T6" fmla="*/ 0 w 52"/>
                <a:gd name="T7" fmla="*/ 25 h 51"/>
                <a:gd name="T8" fmla="*/ 26 w 52"/>
                <a:gd name="T9" fmla="*/ 0 h 51"/>
                <a:gd name="T10" fmla="*/ 0 60000 65536"/>
                <a:gd name="T11" fmla="*/ 0 60000 65536"/>
                <a:gd name="T12" fmla="*/ 0 60000 65536"/>
                <a:gd name="T13" fmla="*/ 0 60000 65536"/>
                <a:gd name="T14" fmla="*/ 0 60000 65536"/>
                <a:gd name="T15" fmla="*/ 0 w 52"/>
                <a:gd name="T16" fmla="*/ 0 h 51"/>
                <a:gd name="T17" fmla="*/ 52 w 52"/>
                <a:gd name="T18" fmla="*/ 51 h 51"/>
              </a:gdLst>
              <a:ahLst/>
              <a:cxnLst>
                <a:cxn ang="T10">
                  <a:pos x="T0" y="T1"/>
                </a:cxn>
                <a:cxn ang="T11">
                  <a:pos x="T2" y="T3"/>
                </a:cxn>
                <a:cxn ang="T12">
                  <a:pos x="T4" y="T5"/>
                </a:cxn>
                <a:cxn ang="T13">
                  <a:pos x="T6" y="T7"/>
                </a:cxn>
                <a:cxn ang="T14">
                  <a:pos x="T8" y="T9"/>
                </a:cxn>
              </a:cxnLst>
              <a:rect l="T15" t="T16" r="T17" b="T18"/>
              <a:pathLst>
                <a:path w="52" h="51">
                  <a:moveTo>
                    <a:pt x="26" y="0"/>
                  </a:moveTo>
                  <a:lnTo>
                    <a:pt x="52" y="25"/>
                  </a:lnTo>
                  <a:lnTo>
                    <a:pt x="26" y="51"/>
                  </a:lnTo>
                  <a:lnTo>
                    <a:pt x="0" y="25"/>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49" name="Freeform 48"/>
            <p:cNvSpPr>
              <a:spLocks/>
            </p:cNvSpPr>
            <p:nvPr/>
          </p:nvSpPr>
          <p:spPr bwMode="auto">
            <a:xfrm>
              <a:off x="2872" y="1956"/>
              <a:ext cx="51" cy="52"/>
            </a:xfrm>
            <a:custGeom>
              <a:avLst/>
              <a:gdLst>
                <a:gd name="T0" fmla="*/ 25 w 51"/>
                <a:gd name="T1" fmla="*/ 0 h 52"/>
                <a:gd name="T2" fmla="*/ 51 w 51"/>
                <a:gd name="T3" fmla="*/ 26 h 52"/>
                <a:gd name="T4" fmla="*/ 25 w 51"/>
                <a:gd name="T5" fmla="*/ 52 h 52"/>
                <a:gd name="T6" fmla="*/ 0 w 51"/>
                <a:gd name="T7" fmla="*/ 26 h 52"/>
                <a:gd name="T8" fmla="*/ 25 w 51"/>
                <a:gd name="T9" fmla="*/ 0 h 52"/>
                <a:gd name="T10" fmla="*/ 0 60000 65536"/>
                <a:gd name="T11" fmla="*/ 0 60000 65536"/>
                <a:gd name="T12" fmla="*/ 0 60000 65536"/>
                <a:gd name="T13" fmla="*/ 0 60000 65536"/>
                <a:gd name="T14" fmla="*/ 0 60000 65536"/>
                <a:gd name="T15" fmla="*/ 0 w 51"/>
                <a:gd name="T16" fmla="*/ 0 h 52"/>
                <a:gd name="T17" fmla="*/ 51 w 51"/>
                <a:gd name="T18" fmla="*/ 52 h 52"/>
              </a:gdLst>
              <a:ahLst/>
              <a:cxnLst>
                <a:cxn ang="T10">
                  <a:pos x="T0" y="T1"/>
                </a:cxn>
                <a:cxn ang="T11">
                  <a:pos x="T2" y="T3"/>
                </a:cxn>
                <a:cxn ang="T12">
                  <a:pos x="T4" y="T5"/>
                </a:cxn>
                <a:cxn ang="T13">
                  <a:pos x="T6" y="T7"/>
                </a:cxn>
                <a:cxn ang="T14">
                  <a:pos x="T8" y="T9"/>
                </a:cxn>
              </a:cxnLst>
              <a:rect l="T15" t="T16" r="T17" b="T18"/>
              <a:pathLst>
                <a:path w="51" h="52">
                  <a:moveTo>
                    <a:pt x="25" y="0"/>
                  </a:moveTo>
                  <a:lnTo>
                    <a:pt x="51" y="26"/>
                  </a:lnTo>
                  <a:lnTo>
                    <a:pt x="25" y="52"/>
                  </a:lnTo>
                  <a:lnTo>
                    <a:pt x="0" y="26"/>
                  </a:lnTo>
                  <a:lnTo>
                    <a:pt x="25"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50" name="Freeform 49"/>
            <p:cNvSpPr>
              <a:spLocks/>
            </p:cNvSpPr>
            <p:nvPr/>
          </p:nvSpPr>
          <p:spPr bwMode="auto">
            <a:xfrm>
              <a:off x="3508" y="1927"/>
              <a:ext cx="51" cy="52"/>
            </a:xfrm>
            <a:custGeom>
              <a:avLst/>
              <a:gdLst>
                <a:gd name="T0" fmla="*/ 26 w 51"/>
                <a:gd name="T1" fmla="*/ 0 h 52"/>
                <a:gd name="T2" fmla="*/ 51 w 51"/>
                <a:gd name="T3" fmla="*/ 26 h 52"/>
                <a:gd name="T4" fmla="*/ 26 w 51"/>
                <a:gd name="T5" fmla="*/ 52 h 52"/>
                <a:gd name="T6" fmla="*/ 0 w 51"/>
                <a:gd name="T7" fmla="*/ 26 h 52"/>
                <a:gd name="T8" fmla="*/ 26 w 51"/>
                <a:gd name="T9" fmla="*/ 0 h 52"/>
                <a:gd name="T10" fmla="*/ 0 60000 65536"/>
                <a:gd name="T11" fmla="*/ 0 60000 65536"/>
                <a:gd name="T12" fmla="*/ 0 60000 65536"/>
                <a:gd name="T13" fmla="*/ 0 60000 65536"/>
                <a:gd name="T14" fmla="*/ 0 60000 65536"/>
                <a:gd name="T15" fmla="*/ 0 w 51"/>
                <a:gd name="T16" fmla="*/ 0 h 52"/>
                <a:gd name="T17" fmla="*/ 51 w 51"/>
                <a:gd name="T18" fmla="*/ 52 h 52"/>
              </a:gdLst>
              <a:ahLst/>
              <a:cxnLst>
                <a:cxn ang="T10">
                  <a:pos x="T0" y="T1"/>
                </a:cxn>
                <a:cxn ang="T11">
                  <a:pos x="T2" y="T3"/>
                </a:cxn>
                <a:cxn ang="T12">
                  <a:pos x="T4" y="T5"/>
                </a:cxn>
                <a:cxn ang="T13">
                  <a:pos x="T6" y="T7"/>
                </a:cxn>
                <a:cxn ang="T14">
                  <a:pos x="T8" y="T9"/>
                </a:cxn>
              </a:cxnLst>
              <a:rect l="T15" t="T16" r="T17" b="T18"/>
              <a:pathLst>
                <a:path w="51" h="52">
                  <a:moveTo>
                    <a:pt x="26" y="0"/>
                  </a:moveTo>
                  <a:lnTo>
                    <a:pt x="51" y="26"/>
                  </a:lnTo>
                  <a:lnTo>
                    <a:pt x="26" y="52"/>
                  </a:lnTo>
                  <a:lnTo>
                    <a:pt x="0" y="26"/>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51" name="Freeform 50"/>
            <p:cNvSpPr>
              <a:spLocks/>
            </p:cNvSpPr>
            <p:nvPr/>
          </p:nvSpPr>
          <p:spPr bwMode="auto">
            <a:xfrm>
              <a:off x="4144" y="1828"/>
              <a:ext cx="52" cy="51"/>
            </a:xfrm>
            <a:custGeom>
              <a:avLst/>
              <a:gdLst>
                <a:gd name="T0" fmla="*/ 26 w 52"/>
                <a:gd name="T1" fmla="*/ 0 h 51"/>
                <a:gd name="T2" fmla="*/ 52 w 52"/>
                <a:gd name="T3" fmla="*/ 25 h 51"/>
                <a:gd name="T4" fmla="*/ 26 w 52"/>
                <a:gd name="T5" fmla="*/ 51 h 51"/>
                <a:gd name="T6" fmla="*/ 0 w 52"/>
                <a:gd name="T7" fmla="*/ 25 h 51"/>
                <a:gd name="T8" fmla="*/ 26 w 52"/>
                <a:gd name="T9" fmla="*/ 0 h 51"/>
                <a:gd name="T10" fmla="*/ 0 60000 65536"/>
                <a:gd name="T11" fmla="*/ 0 60000 65536"/>
                <a:gd name="T12" fmla="*/ 0 60000 65536"/>
                <a:gd name="T13" fmla="*/ 0 60000 65536"/>
                <a:gd name="T14" fmla="*/ 0 60000 65536"/>
                <a:gd name="T15" fmla="*/ 0 w 52"/>
                <a:gd name="T16" fmla="*/ 0 h 51"/>
                <a:gd name="T17" fmla="*/ 52 w 52"/>
                <a:gd name="T18" fmla="*/ 51 h 51"/>
              </a:gdLst>
              <a:ahLst/>
              <a:cxnLst>
                <a:cxn ang="T10">
                  <a:pos x="T0" y="T1"/>
                </a:cxn>
                <a:cxn ang="T11">
                  <a:pos x="T2" y="T3"/>
                </a:cxn>
                <a:cxn ang="T12">
                  <a:pos x="T4" y="T5"/>
                </a:cxn>
                <a:cxn ang="T13">
                  <a:pos x="T6" y="T7"/>
                </a:cxn>
                <a:cxn ang="T14">
                  <a:pos x="T8" y="T9"/>
                </a:cxn>
              </a:cxnLst>
              <a:rect l="T15" t="T16" r="T17" b="T18"/>
              <a:pathLst>
                <a:path w="52" h="51">
                  <a:moveTo>
                    <a:pt x="26" y="0"/>
                  </a:moveTo>
                  <a:lnTo>
                    <a:pt x="52" y="25"/>
                  </a:lnTo>
                  <a:lnTo>
                    <a:pt x="26" y="51"/>
                  </a:lnTo>
                  <a:lnTo>
                    <a:pt x="0" y="25"/>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52" name="Freeform 51"/>
            <p:cNvSpPr>
              <a:spLocks/>
            </p:cNvSpPr>
            <p:nvPr/>
          </p:nvSpPr>
          <p:spPr bwMode="auto">
            <a:xfrm>
              <a:off x="1599" y="2001"/>
              <a:ext cx="52" cy="51"/>
            </a:xfrm>
            <a:custGeom>
              <a:avLst/>
              <a:gdLst>
                <a:gd name="T0" fmla="*/ 26 w 52"/>
                <a:gd name="T1" fmla="*/ 0 h 51"/>
                <a:gd name="T2" fmla="*/ 52 w 52"/>
                <a:gd name="T3" fmla="*/ 25 h 51"/>
                <a:gd name="T4" fmla="*/ 26 w 52"/>
                <a:gd name="T5" fmla="*/ 51 h 51"/>
                <a:gd name="T6" fmla="*/ 0 w 52"/>
                <a:gd name="T7" fmla="*/ 25 h 51"/>
                <a:gd name="T8" fmla="*/ 26 w 52"/>
                <a:gd name="T9" fmla="*/ 0 h 51"/>
                <a:gd name="T10" fmla="*/ 0 60000 65536"/>
                <a:gd name="T11" fmla="*/ 0 60000 65536"/>
                <a:gd name="T12" fmla="*/ 0 60000 65536"/>
                <a:gd name="T13" fmla="*/ 0 60000 65536"/>
                <a:gd name="T14" fmla="*/ 0 60000 65536"/>
                <a:gd name="T15" fmla="*/ 0 w 52"/>
                <a:gd name="T16" fmla="*/ 0 h 51"/>
                <a:gd name="T17" fmla="*/ 52 w 52"/>
                <a:gd name="T18" fmla="*/ 51 h 51"/>
              </a:gdLst>
              <a:ahLst/>
              <a:cxnLst>
                <a:cxn ang="T10">
                  <a:pos x="T0" y="T1"/>
                </a:cxn>
                <a:cxn ang="T11">
                  <a:pos x="T2" y="T3"/>
                </a:cxn>
                <a:cxn ang="T12">
                  <a:pos x="T4" y="T5"/>
                </a:cxn>
                <a:cxn ang="T13">
                  <a:pos x="T6" y="T7"/>
                </a:cxn>
                <a:cxn ang="T14">
                  <a:pos x="T8" y="T9"/>
                </a:cxn>
              </a:cxnLst>
              <a:rect l="T15" t="T16" r="T17" b="T18"/>
              <a:pathLst>
                <a:path w="52" h="51">
                  <a:moveTo>
                    <a:pt x="26" y="0"/>
                  </a:moveTo>
                  <a:lnTo>
                    <a:pt x="52" y="25"/>
                  </a:lnTo>
                  <a:lnTo>
                    <a:pt x="26" y="51"/>
                  </a:lnTo>
                  <a:lnTo>
                    <a:pt x="0" y="25"/>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53" name="Freeform 52"/>
            <p:cNvSpPr>
              <a:spLocks/>
            </p:cNvSpPr>
            <p:nvPr/>
          </p:nvSpPr>
          <p:spPr bwMode="auto">
            <a:xfrm>
              <a:off x="2235" y="1846"/>
              <a:ext cx="52" cy="52"/>
            </a:xfrm>
            <a:custGeom>
              <a:avLst/>
              <a:gdLst>
                <a:gd name="T0" fmla="*/ 26 w 52"/>
                <a:gd name="T1" fmla="*/ 0 h 52"/>
                <a:gd name="T2" fmla="*/ 52 w 52"/>
                <a:gd name="T3" fmla="*/ 26 h 52"/>
                <a:gd name="T4" fmla="*/ 26 w 52"/>
                <a:gd name="T5" fmla="*/ 52 h 52"/>
                <a:gd name="T6" fmla="*/ 0 w 52"/>
                <a:gd name="T7" fmla="*/ 26 h 52"/>
                <a:gd name="T8" fmla="*/ 26 w 52"/>
                <a:gd name="T9" fmla="*/ 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26" y="0"/>
                  </a:moveTo>
                  <a:lnTo>
                    <a:pt x="52" y="26"/>
                  </a:lnTo>
                  <a:lnTo>
                    <a:pt x="26" y="52"/>
                  </a:lnTo>
                  <a:lnTo>
                    <a:pt x="0" y="26"/>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54" name="Freeform 53"/>
            <p:cNvSpPr>
              <a:spLocks/>
            </p:cNvSpPr>
            <p:nvPr/>
          </p:nvSpPr>
          <p:spPr bwMode="auto">
            <a:xfrm>
              <a:off x="2872" y="1578"/>
              <a:ext cx="51" cy="51"/>
            </a:xfrm>
            <a:custGeom>
              <a:avLst/>
              <a:gdLst>
                <a:gd name="T0" fmla="*/ 25 w 51"/>
                <a:gd name="T1" fmla="*/ 0 h 51"/>
                <a:gd name="T2" fmla="*/ 51 w 51"/>
                <a:gd name="T3" fmla="*/ 25 h 51"/>
                <a:gd name="T4" fmla="*/ 25 w 51"/>
                <a:gd name="T5" fmla="*/ 51 h 51"/>
                <a:gd name="T6" fmla="*/ 0 w 51"/>
                <a:gd name="T7" fmla="*/ 25 h 51"/>
                <a:gd name="T8" fmla="*/ 25 w 51"/>
                <a:gd name="T9" fmla="*/ 0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25" y="0"/>
                  </a:moveTo>
                  <a:lnTo>
                    <a:pt x="51" y="25"/>
                  </a:lnTo>
                  <a:lnTo>
                    <a:pt x="25" y="51"/>
                  </a:lnTo>
                  <a:lnTo>
                    <a:pt x="0" y="25"/>
                  </a:lnTo>
                  <a:lnTo>
                    <a:pt x="25"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55" name="Freeform 54"/>
            <p:cNvSpPr>
              <a:spLocks/>
            </p:cNvSpPr>
            <p:nvPr/>
          </p:nvSpPr>
          <p:spPr bwMode="auto">
            <a:xfrm>
              <a:off x="3508" y="1699"/>
              <a:ext cx="51" cy="51"/>
            </a:xfrm>
            <a:custGeom>
              <a:avLst/>
              <a:gdLst>
                <a:gd name="T0" fmla="*/ 26 w 51"/>
                <a:gd name="T1" fmla="*/ 0 h 51"/>
                <a:gd name="T2" fmla="*/ 51 w 51"/>
                <a:gd name="T3" fmla="*/ 26 h 51"/>
                <a:gd name="T4" fmla="*/ 26 w 51"/>
                <a:gd name="T5" fmla="*/ 51 h 51"/>
                <a:gd name="T6" fmla="*/ 0 w 51"/>
                <a:gd name="T7" fmla="*/ 26 h 51"/>
                <a:gd name="T8" fmla="*/ 26 w 51"/>
                <a:gd name="T9" fmla="*/ 0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26" y="0"/>
                  </a:moveTo>
                  <a:lnTo>
                    <a:pt x="51" y="26"/>
                  </a:lnTo>
                  <a:lnTo>
                    <a:pt x="26" y="51"/>
                  </a:lnTo>
                  <a:lnTo>
                    <a:pt x="0" y="26"/>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56" name="Freeform 55"/>
            <p:cNvSpPr>
              <a:spLocks/>
            </p:cNvSpPr>
            <p:nvPr/>
          </p:nvSpPr>
          <p:spPr bwMode="auto">
            <a:xfrm>
              <a:off x="4144" y="1743"/>
              <a:ext cx="52" cy="52"/>
            </a:xfrm>
            <a:custGeom>
              <a:avLst/>
              <a:gdLst>
                <a:gd name="T0" fmla="*/ 26 w 52"/>
                <a:gd name="T1" fmla="*/ 0 h 52"/>
                <a:gd name="T2" fmla="*/ 52 w 52"/>
                <a:gd name="T3" fmla="*/ 26 h 52"/>
                <a:gd name="T4" fmla="*/ 26 w 52"/>
                <a:gd name="T5" fmla="*/ 52 h 52"/>
                <a:gd name="T6" fmla="*/ 0 w 52"/>
                <a:gd name="T7" fmla="*/ 26 h 52"/>
                <a:gd name="T8" fmla="*/ 26 w 52"/>
                <a:gd name="T9" fmla="*/ 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26" y="0"/>
                  </a:moveTo>
                  <a:lnTo>
                    <a:pt x="52" y="26"/>
                  </a:lnTo>
                  <a:lnTo>
                    <a:pt x="26" y="52"/>
                  </a:lnTo>
                  <a:lnTo>
                    <a:pt x="0" y="26"/>
                  </a:lnTo>
                  <a:lnTo>
                    <a:pt x="26" y="0"/>
                  </a:lnTo>
                  <a:close/>
                </a:path>
              </a:pathLst>
            </a:custGeom>
            <a:solidFill>
              <a:srgbClr val="000000"/>
            </a:solidFill>
            <a:ln w="6350">
              <a:solidFill>
                <a:srgbClr val="000000"/>
              </a:solidFill>
              <a:prstDash val="solid"/>
              <a:round/>
              <a:headEnd/>
              <a:tailEnd/>
            </a:ln>
          </p:spPr>
          <p:txBody>
            <a:bodyPr/>
            <a:lstStyle/>
            <a:p>
              <a:endParaRPr lang="da-DK" sz="1350">
                <a:solidFill>
                  <a:prstClr val="black"/>
                </a:solidFill>
              </a:endParaRPr>
            </a:p>
          </p:txBody>
        </p:sp>
        <p:sp>
          <p:nvSpPr>
            <p:cNvPr id="57" name="Freeform 56"/>
            <p:cNvSpPr>
              <a:spLocks/>
            </p:cNvSpPr>
            <p:nvPr/>
          </p:nvSpPr>
          <p:spPr bwMode="auto">
            <a:xfrm>
              <a:off x="1618" y="2258"/>
              <a:ext cx="2545" cy="258"/>
            </a:xfrm>
            <a:custGeom>
              <a:avLst/>
              <a:gdLst>
                <a:gd name="T0" fmla="*/ 0 w 692"/>
                <a:gd name="T1" fmla="*/ 0 h 70"/>
                <a:gd name="T2" fmla="*/ 636 w 692"/>
                <a:gd name="T3" fmla="*/ 100 h 70"/>
                <a:gd name="T4" fmla="*/ 1273 w 692"/>
                <a:gd name="T5" fmla="*/ 258 h 70"/>
                <a:gd name="T6" fmla="*/ 1909 w 692"/>
                <a:gd name="T7" fmla="*/ 155 h 70"/>
                <a:gd name="T8" fmla="*/ 2545 w 692"/>
                <a:gd name="T9" fmla="*/ 100 h 70"/>
                <a:gd name="T10" fmla="*/ 0 60000 65536"/>
                <a:gd name="T11" fmla="*/ 0 60000 65536"/>
                <a:gd name="T12" fmla="*/ 0 60000 65536"/>
                <a:gd name="T13" fmla="*/ 0 60000 65536"/>
                <a:gd name="T14" fmla="*/ 0 60000 65536"/>
                <a:gd name="T15" fmla="*/ 0 w 692"/>
                <a:gd name="T16" fmla="*/ 0 h 70"/>
                <a:gd name="T17" fmla="*/ 692 w 692"/>
                <a:gd name="T18" fmla="*/ 70 h 70"/>
              </a:gdLst>
              <a:ahLst/>
              <a:cxnLst>
                <a:cxn ang="T10">
                  <a:pos x="T0" y="T1"/>
                </a:cxn>
                <a:cxn ang="T11">
                  <a:pos x="T2" y="T3"/>
                </a:cxn>
                <a:cxn ang="T12">
                  <a:pos x="T4" y="T5"/>
                </a:cxn>
                <a:cxn ang="T13">
                  <a:pos x="T6" y="T7"/>
                </a:cxn>
                <a:cxn ang="T14">
                  <a:pos x="T8" y="T9"/>
                </a:cxn>
              </a:cxnLst>
              <a:rect l="T15" t="T16" r="T17" b="T18"/>
              <a:pathLst>
                <a:path w="692" h="70">
                  <a:moveTo>
                    <a:pt x="0" y="0"/>
                  </a:moveTo>
                  <a:lnTo>
                    <a:pt x="173" y="27"/>
                  </a:lnTo>
                  <a:lnTo>
                    <a:pt x="346" y="70"/>
                  </a:lnTo>
                  <a:lnTo>
                    <a:pt x="519" y="42"/>
                  </a:lnTo>
                  <a:lnTo>
                    <a:pt x="692" y="27"/>
                  </a:lnTo>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a-DK" sz="1350">
                <a:solidFill>
                  <a:prstClr val="black"/>
                </a:solidFill>
              </a:endParaRPr>
            </a:p>
          </p:txBody>
        </p:sp>
        <p:sp>
          <p:nvSpPr>
            <p:cNvPr id="58" name="Freeform 57"/>
            <p:cNvSpPr>
              <a:spLocks/>
            </p:cNvSpPr>
            <p:nvPr/>
          </p:nvSpPr>
          <p:spPr bwMode="auto">
            <a:xfrm>
              <a:off x="1618" y="1982"/>
              <a:ext cx="2545" cy="670"/>
            </a:xfrm>
            <a:custGeom>
              <a:avLst/>
              <a:gdLst>
                <a:gd name="T0" fmla="*/ 0 w 692"/>
                <a:gd name="T1" fmla="*/ 0 h 182"/>
                <a:gd name="T2" fmla="*/ 636 w 692"/>
                <a:gd name="T3" fmla="*/ 184 h 182"/>
                <a:gd name="T4" fmla="*/ 1273 w 692"/>
                <a:gd name="T5" fmla="*/ 221 h 182"/>
                <a:gd name="T6" fmla="*/ 1909 w 692"/>
                <a:gd name="T7" fmla="*/ 423 h 182"/>
                <a:gd name="T8" fmla="*/ 2545 w 692"/>
                <a:gd name="T9" fmla="*/ 670 h 182"/>
                <a:gd name="T10" fmla="*/ 0 60000 65536"/>
                <a:gd name="T11" fmla="*/ 0 60000 65536"/>
                <a:gd name="T12" fmla="*/ 0 60000 65536"/>
                <a:gd name="T13" fmla="*/ 0 60000 65536"/>
                <a:gd name="T14" fmla="*/ 0 60000 65536"/>
                <a:gd name="T15" fmla="*/ 0 w 692"/>
                <a:gd name="T16" fmla="*/ 0 h 182"/>
                <a:gd name="T17" fmla="*/ 692 w 692"/>
                <a:gd name="T18" fmla="*/ 182 h 182"/>
              </a:gdLst>
              <a:ahLst/>
              <a:cxnLst>
                <a:cxn ang="T10">
                  <a:pos x="T0" y="T1"/>
                </a:cxn>
                <a:cxn ang="T11">
                  <a:pos x="T2" y="T3"/>
                </a:cxn>
                <a:cxn ang="T12">
                  <a:pos x="T4" y="T5"/>
                </a:cxn>
                <a:cxn ang="T13">
                  <a:pos x="T6" y="T7"/>
                </a:cxn>
                <a:cxn ang="T14">
                  <a:pos x="T8" y="T9"/>
                </a:cxn>
              </a:cxnLst>
              <a:rect l="T15" t="T16" r="T17" b="T18"/>
              <a:pathLst>
                <a:path w="692" h="182">
                  <a:moveTo>
                    <a:pt x="0" y="0"/>
                  </a:moveTo>
                  <a:lnTo>
                    <a:pt x="173" y="50"/>
                  </a:lnTo>
                  <a:lnTo>
                    <a:pt x="346" y="60"/>
                  </a:lnTo>
                  <a:lnTo>
                    <a:pt x="519" y="115"/>
                  </a:lnTo>
                  <a:lnTo>
                    <a:pt x="692" y="182"/>
                  </a:lnTo>
                </a:path>
              </a:pathLst>
            </a:custGeom>
            <a:noFill/>
            <a:ln w="17463">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a-DK" sz="1350">
                <a:solidFill>
                  <a:prstClr val="black"/>
                </a:solidFill>
              </a:endParaRPr>
            </a:p>
          </p:txBody>
        </p:sp>
        <p:sp>
          <p:nvSpPr>
            <p:cNvPr id="59" name="Freeform 58"/>
            <p:cNvSpPr>
              <a:spLocks/>
            </p:cNvSpPr>
            <p:nvPr/>
          </p:nvSpPr>
          <p:spPr bwMode="auto">
            <a:xfrm>
              <a:off x="1618" y="1846"/>
              <a:ext cx="2545" cy="331"/>
            </a:xfrm>
            <a:custGeom>
              <a:avLst/>
              <a:gdLst>
                <a:gd name="T0" fmla="*/ 0 w 692"/>
                <a:gd name="T1" fmla="*/ 331 h 90"/>
                <a:gd name="T2" fmla="*/ 636 w 692"/>
                <a:gd name="T3" fmla="*/ 265 h 90"/>
                <a:gd name="T4" fmla="*/ 1273 w 692"/>
                <a:gd name="T5" fmla="*/ 129 h 90"/>
                <a:gd name="T6" fmla="*/ 1909 w 692"/>
                <a:gd name="T7" fmla="*/ 99 h 90"/>
                <a:gd name="T8" fmla="*/ 2545 w 692"/>
                <a:gd name="T9" fmla="*/ 0 h 90"/>
                <a:gd name="T10" fmla="*/ 0 60000 65536"/>
                <a:gd name="T11" fmla="*/ 0 60000 65536"/>
                <a:gd name="T12" fmla="*/ 0 60000 65536"/>
                <a:gd name="T13" fmla="*/ 0 60000 65536"/>
                <a:gd name="T14" fmla="*/ 0 60000 65536"/>
                <a:gd name="T15" fmla="*/ 0 w 692"/>
                <a:gd name="T16" fmla="*/ 0 h 90"/>
                <a:gd name="T17" fmla="*/ 692 w 692"/>
                <a:gd name="T18" fmla="*/ 90 h 90"/>
              </a:gdLst>
              <a:ahLst/>
              <a:cxnLst>
                <a:cxn ang="T10">
                  <a:pos x="T0" y="T1"/>
                </a:cxn>
                <a:cxn ang="T11">
                  <a:pos x="T2" y="T3"/>
                </a:cxn>
                <a:cxn ang="T12">
                  <a:pos x="T4" y="T5"/>
                </a:cxn>
                <a:cxn ang="T13">
                  <a:pos x="T6" y="T7"/>
                </a:cxn>
                <a:cxn ang="T14">
                  <a:pos x="T8" y="T9"/>
                </a:cxn>
              </a:cxnLst>
              <a:rect l="T15" t="T16" r="T17" b="T18"/>
              <a:pathLst>
                <a:path w="692" h="90">
                  <a:moveTo>
                    <a:pt x="0" y="90"/>
                  </a:moveTo>
                  <a:lnTo>
                    <a:pt x="173" y="72"/>
                  </a:lnTo>
                  <a:lnTo>
                    <a:pt x="346" y="35"/>
                  </a:lnTo>
                  <a:lnTo>
                    <a:pt x="519" y="27"/>
                  </a:lnTo>
                  <a:lnTo>
                    <a:pt x="692" y="0"/>
                  </a:lnTo>
                </a:path>
              </a:pathLst>
            </a:custGeom>
            <a:noFill/>
            <a:ln w="17463">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a-DK" sz="1350">
                <a:solidFill>
                  <a:prstClr val="black"/>
                </a:solidFill>
              </a:endParaRPr>
            </a:p>
          </p:txBody>
        </p:sp>
        <p:sp>
          <p:nvSpPr>
            <p:cNvPr id="60" name="Freeform 59"/>
            <p:cNvSpPr>
              <a:spLocks/>
            </p:cNvSpPr>
            <p:nvPr/>
          </p:nvSpPr>
          <p:spPr bwMode="auto">
            <a:xfrm>
              <a:off x="1618" y="1596"/>
              <a:ext cx="2545" cy="423"/>
            </a:xfrm>
            <a:custGeom>
              <a:avLst/>
              <a:gdLst>
                <a:gd name="T0" fmla="*/ 0 w 692"/>
                <a:gd name="T1" fmla="*/ 423 h 115"/>
                <a:gd name="T2" fmla="*/ 636 w 692"/>
                <a:gd name="T3" fmla="*/ 269 h 115"/>
                <a:gd name="T4" fmla="*/ 1273 w 692"/>
                <a:gd name="T5" fmla="*/ 0 h 115"/>
                <a:gd name="T6" fmla="*/ 1909 w 692"/>
                <a:gd name="T7" fmla="*/ 121 h 115"/>
                <a:gd name="T8" fmla="*/ 2545 w 692"/>
                <a:gd name="T9" fmla="*/ 166 h 115"/>
                <a:gd name="T10" fmla="*/ 0 60000 65536"/>
                <a:gd name="T11" fmla="*/ 0 60000 65536"/>
                <a:gd name="T12" fmla="*/ 0 60000 65536"/>
                <a:gd name="T13" fmla="*/ 0 60000 65536"/>
                <a:gd name="T14" fmla="*/ 0 60000 65536"/>
                <a:gd name="T15" fmla="*/ 0 w 692"/>
                <a:gd name="T16" fmla="*/ 0 h 115"/>
                <a:gd name="T17" fmla="*/ 692 w 692"/>
                <a:gd name="T18" fmla="*/ 115 h 115"/>
              </a:gdLst>
              <a:ahLst/>
              <a:cxnLst>
                <a:cxn ang="T10">
                  <a:pos x="T0" y="T1"/>
                </a:cxn>
                <a:cxn ang="T11">
                  <a:pos x="T2" y="T3"/>
                </a:cxn>
                <a:cxn ang="T12">
                  <a:pos x="T4" y="T5"/>
                </a:cxn>
                <a:cxn ang="T13">
                  <a:pos x="T6" y="T7"/>
                </a:cxn>
                <a:cxn ang="T14">
                  <a:pos x="T8" y="T9"/>
                </a:cxn>
              </a:cxnLst>
              <a:rect l="T15" t="T16" r="T17" b="T18"/>
              <a:pathLst>
                <a:path w="692" h="115">
                  <a:moveTo>
                    <a:pt x="0" y="115"/>
                  </a:moveTo>
                  <a:lnTo>
                    <a:pt x="173" y="73"/>
                  </a:lnTo>
                  <a:lnTo>
                    <a:pt x="346" y="0"/>
                  </a:lnTo>
                  <a:lnTo>
                    <a:pt x="519" y="33"/>
                  </a:lnTo>
                  <a:lnTo>
                    <a:pt x="692" y="45"/>
                  </a:lnTo>
                </a:path>
              </a:pathLst>
            </a:custGeom>
            <a:noFill/>
            <a:ln w="1746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a-DK" sz="1350">
                <a:solidFill>
                  <a:prstClr val="black"/>
                </a:solidFill>
              </a:endParaRPr>
            </a:p>
          </p:txBody>
        </p:sp>
        <p:sp>
          <p:nvSpPr>
            <p:cNvPr id="61" name="Freeform 60"/>
            <p:cNvSpPr>
              <a:spLocks/>
            </p:cNvSpPr>
            <p:nvPr/>
          </p:nvSpPr>
          <p:spPr bwMode="auto">
            <a:xfrm>
              <a:off x="1592" y="2232"/>
              <a:ext cx="51" cy="52"/>
            </a:xfrm>
            <a:custGeom>
              <a:avLst/>
              <a:gdLst>
                <a:gd name="T0" fmla="*/ 26 w 51"/>
                <a:gd name="T1" fmla="*/ 0 h 52"/>
                <a:gd name="T2" fmla="*/ 51 w 51"/>
                <a:gd name="T3" fmla="*/ 26 h 52"/>
                <a:gd name="T4" fmla="*/ 26 w 51"/>
                <a:gd name="T5" fmla="*/ 52 h 52"/>
                <a:gd name="T6" fmla="*/ 0 w 51"/>
                <a:gd name="T7" fmla="*/ 26 h 52"/>
                <a:gd name="T8" fmla="*/ 26 w 51"/>
                <a:gd name="T9" fmla="*/ 0 h 52"/>
                <a:gd name="T10" fmla="*/ 0 60000 65536"/>
                <a:gd name="T11" fmla="*/ 0 60000 65536"/>
                <a:gd name="T12" fmla="*/ 0 60000 65536"/>
                <a:gd name="T13" fmla="*/ 0 60000 65536"/>
                <a:gd name="T14" fmla="*/ 0 60000 65536"/>
                <a:gd name="T15" fmla="*/ 0 w 51"/>
                <a:gd name="T16" fmla="*/ 0 h 52"/>
                <a:gd name="T17" fmla="*/ 51 w 51"/>
                <a:gd name="T18" fmla="*/ 52 h 52"/>
              </a:gdLst>
              <a:ahLst/>
              <a:cxnLst>
                <a:cxn ang="T10">
                  <a:pos x="T0" y="T1"/>
                </a:cxn>
                <a:cxn ang="T11">
                  <a:pos x="T2" y="T3"/>
                </a:cxn>
                <a:cxn ang="T12">
                  <a:pos x="T4" y="T5"/>
                </a:cxn>
                <a:cxn ang="T13">
                  <a:pos x="T6" y="T7"/>
                </a:cxn>
                <a:cxn ang="T14">
                  <a:pos x="T8" y="T9"/>
                </a:cxn>
              </a:cxnLst>
              <a:rect l="T15" t="T16" r="T17" b="T18"/>
              <a:pathLst>
                <a:path w="51" h="52">
                  <a:moveTo>
                    <a:pt x="26" y="0"/>
                  </a:moveTo>
                  <a:lnTo>
                    <a:pt x="51" y="26"/>
                  </a:lnTo>
                  <a:lnTo>
                    <a:pt x="26" y="52"/>
                  </a:lnTo>
                  <a:lnTo>
                    <a:pt x="0" y="26"/>
                  </a:lnTo>
                  <a:lnTo>
                    <a:pt x="26" y="0"/>
                  </a:lnTo>
                  <a:close/>
                </a:path>
              </a:pathLst>
            </a:custGeom>
            <a:solidFill>
              <a:srgbClr val="FF0000"/>
            </a:solidFill>
            <a:ln w="6350">
              <a:solidFill>
                <a:srgbClr val="800000"/>
              </a:solidFill>
              <a:prstDash val="solid"/>
              <a:round/>
              <a:headEnd/>
              <a:tailEnd/>
            </a:ln>
          </p:spPr>
          <p:txBody>
            <a:bodyPr/>
            <a:lstStyle/>
            <a:p>
              <a:endParaRPr lang="da-DK" sz="1350">
                <a:solidFill>
                  <a:prstClr val="black"/>
                </a:solidFill>
              </a:endParaRPr>
            </a:p>
          </p:txBody>
        </p:sp>
        <p:sp>
          <p:nvSpPr>
            <p:cNvPr id="62" name="Freeform 61"/>
            <p:cNvSpPr>
              <a:spLocks/>
            </p:cNvSpPr>
            <p:nvPr/>
          </p:nvSpPr>
          <p:spPr bwMode="auto">
            <a:xfrm>
              <a:off x="2228" y="2332"/>
              <a:ext cx="52" cy="51"/>
            </a:xfrm>
            <a:custGeom>
              <a:avLst/>
              <a:gdLst>
                <a:gd name="T0" fmla="*/ 26 w 52"/>
                <a:gd name="T1" fmla="*/ 0 h 51"/>
                <a:gd name="T2" fmla="*/ 52 w 52"/>
                <a:gd name="T3" fmla="*/ 25 h 51"/>
                <a:gd name="T4" fmla="*/ 26 w 52"/>
                <a:gd name="T5" fmla="*/ 51 h 51"/>
                <a:gd name="T6" fmla="*/ 0 w 52"/>
                <a:gd name="T7" fmla="*/ 25 h 51"/>
                <a:gd name="T8" fmla="*/ 26 w 52"/>
                <a:gd name="T9" fmla="*/ 0 h 51"/>
                <a:gd name="T10" fmla="*/ 0 60000 65536"/>
                <a:gd name="T11" fmla="*/ 0 60000 65536"/>
                <a:gd name="T12" fmla="*/ 0 60000 65536"/>
                <a:gd name="T13" fmla="*/ 0 60000 65536"/>
                <a:gd name="T14" fmla="*/ 0 60000 65536"/>
                <a:gd name="T15" fmla="*/ 0 w 52"/>
                <a:gd name="T16" fmla="*/ 0 h 51"/>
                <a:gd name="T17" fmla="*/ 52 w 52"/>
                <a:gd name="T18" fmla="*/ 51 h 51"/>
              </a:gdLst>
              <a:ahLst/>
              <a:cxnLst>
                <a:cxn ang="T10">
                  <a:pos x="T0" y="T1"/>
                </a:cxn>
                <a:cxn ang="T11">
                  <a:pos x="T2" y="T3"/>
                </a:cxn>
                <a:cxn ang="T12">
                  <a:pos x="T4" y="T5"/>
                </a:cxn>
                <a:cxn ang="T13">
                  <a:pos x="T6" y="T7"/>
                </a:cxn>
                <a:cxn ang="T14">
                  <a:pos x="T8" y="T9"/>
                </a:cxn>
              </a:cxnLst>
              <a:rect l="T15" t="T16" r="T17" b="T18"/>
              <a:pathLst>
                <a:path w="52" h="51">
                  <a:moveTo>
                    <a:pt x="26" y="0"/>
                  </a:moveTo>
                  <a:lnTo>
                    <a:pt x="52" y="25"/>
                  </a:lnTo>
                  <a:lnTo>
                    <a:pt x="26" y="51"/>
                  </a:lnTo>
                  <a:lnTo>
                    <a:pt x="0" y="25"/>
                  </a:lnTo>
                  <a:lnTo>
                    <a:pt x="26" y="0"/>
                  </a:lnTo>
                  <a:close/>
                </a:path>
              </a:pathLst>
            </a:custGeom>
            <a:solidFill>
              <a:srgbClr val="FF0000"/>
            </a:solidFill>
            <a:ln w="6350">
              <a:solidFill>
                <a:srgbClr val="800000"/>
              </a:solidFill>
              <a:prstDash val="solid"/>
              <a:round/>
              <a:headEnd/>
              <a:tailEnd/>
            </a:ln>
          </p:spPr>
          <p:txBody>
            <a:bodyPr/>
            <a:lstStyle/>
            <a:p>
              <a:endParaRPr lang="da-DK" sz="1350">
                <a:solidFill>
                  <a:prstClr val="black"/>
                </a:solidFill>
              </a:endParaRPr>
            </a:p>
          </p:txBody>
        </p:sp>
        <p:sp>
          <p:nvSpPr>
            <p:cNvPr id="63" name="Freeform 62"/>
            <p:cNvSpPr>
              <a:spLocks/>
            </p:cNvSpPr>
            <p:nvPr/>
          </p:nvSpPr>
          <p:spPr bwMode="auto">
            <a:xfrm>
              <a:off x="2864" y="2490"/>
              <a:ext cx="52" cy="51"/>
            </a:xfrm>
            <a:custGeom>
              <a:avLst/>
              <a:gdLst>
                <a:gd name="T0" fmla="*/ 26 w 52"/>
                <a:gd name="T1" fmla="*/ 0 h 51"/>
                <a:gd name="T2" fmla="*/ 52 w 52"/>
                <a:gd name="T3" fmla="*/ 26 h 51"/>
                <a:gd name="T4" fmla="*/ 26 w 52"/>
                <a:gd name="T5" fmla="*/ 51 h 51"/>
                <a:gd name="T6" fmla="*/ 0 w 52"/>
                <a:gd name="T7" fmla="*/ 26 h 51"/>
                <a:gd name="T8" fmla="*/ 26 w 52"/>
                <a:gd name="T9" fmla="*/ 0 h 51"/>
                <a:gd name="T10" fmla="*/ 0 60000 65536"/>
                <a:gd name="T11" fmla="*/ 0 60000 65536"/>
                <a:gd name="T12" fmla="*/ 0 60000 65536"/>
                <a:gd name="T13" fmla="*/ 0 60000 65536"/>
                <a:gd name="T14" fmla="*/ 0 60000 65536"/>
                <a:gd name="T15" fmla="*/ 0 w 52"/>
                <a:gd name="T16" fmla="*/ 0 h 51"/>
                <a:gd name="T17" fmla="*/ 52 w 52"/>
                <a:gd name="T18" fmla="*/ 51 h 51"/>
              </a:gdLst>
              <a:ahLst/>
              <a:cxnLst>
                <a:cxn ang="T10">
                  <a:pos x="T0" y="T1"/>
                </a:cxn>
                <a:cxn ang="T11">
                  <a:pos x="T2" y="T3"/>
                </a:cxn>
                <a:cxn ang="T12">
                  <a:pos x="T4" y="T5"/>
                </a:cxn>
                <a:cxn ang="T13">
                  <a:pos x="T6" y="T7"/>
                </a:cxn>
                <a:cxn ang="T14">
                  <a:pos x="T8" y="T9"/>
                </a:cxn>
              </a:cxnLst>
              <a:rect l="T15" t="T16" r="T17" b="T18"/>
              <a:pathLst>
                <a:path w="52" h="51">
                  <a:moveTo>
                    <a:pt x="26" y="0"/>
                  </a:moveTo>
                  <a:lnTo>
                    <a:pt x="52" y="26"/>
                  </a:lnTo>
                  <a:lnTo>
                    <a:pt x="26" y="51"/>
                  </a:lnTo>
                  <a:lnTo>
                    <a:pt x="0" y="26"/>
                  </a:lnTo>
                  <a:lnTo>
                    <a:pt x="26" y="0"/>
                  </a:lnTo>
                  <a:close/>
                </a:path>
              </a:pathLst>
            </a:custGeom>
            <a:solidFill>
              <a:srgbClr val="FF0000"/>
            </a:solidFill>
            <a:ln w="6350">
              <a:solidFill>
                <a:srgbClr val="800000"/>
              </a:solidFill>
              <a:prstDash val="solid"/>
              <a:round/>
              <a:headEnd/>
              <a:tailEnd/>
            </a:ln>
          </p:spPr>
          <p:txBody>
            <a:bodyPr/>
            <a:lstStyle/>
            <a:p>
              <a:endParaRPr lang="da-DK" sz="1350">
                <a:solidFill>
                  <a:prstClr val="black"/>
                </a:solidFill>
              </a:endParaRPr>
            </a:p>
          </p:txBody>
        </p:sp>
        <p:sp>
          <p:nvSpPr>
            <p:cNvPr id="64" name="Freeform 63"/>
            <p:cNvSpPr>
              <a:spLocks/>
            </p:cNvSpPr>
            <p:nvPr/>
          </p:nvSpPr>
          <p:spPr bwMode="auto">
            <a:xfrm>
              <a:off x="3501" y="2387"/>
              <a:ext cx="51" cy="51"/>
            </a:xfrm>
            <a:custGeom>
              <a:avLst/>
              <a:gdLst>
                <a:gd name="T0" fmla="*/ 25 w 51"/>
                <a:gd name="T1" fmla="*/ 0 h 51"/>
                <a:gd name="T2" fmla="*/ 51 w 51"/>
                <a:gd name="T3" fmla="*/ 26 h 51"/>
                <a:gd name="T4" fmla="*/ 25 w 51"/>
                <a:gd name="T5" fmla="*/ 51 h 51"/>
                <a:gd name="T6" fmla="*/ 0 w 51"/>
                <a:gd name="T7" fmla="*/ 26 h 51"/>
                <a:gd name="T8" fmla="*/ 25 w 51"/>
                <a:gd name="T9" fmla="*/ 0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25" y="0"/>
                  </a:moveTo>
                  <a:lnTo>
                    <a:pt x="51" y="26"/>
                  </a:lnTo>
                  <a:lnTo>
                    <a:pt x="25" y="51"/>
                  </a:lnTo>
                  <a:lnTo>
                    <a:pt x="0" y="26"/>
                  </a:lnTo>
                  <a:lnTo>
                    <a:pt x="25" y="0"/>
                  </a:lnTo>
                  <a:close/>
                </a:path>
              </a:pathLst>
            </a:custGeom>
            <a:solidFill>
              <a:srgbClr val="FF0000"/>
            </a:solidFill>
            <a:ln w="6350">
              <a:solidFill>
                <a:srgbClr val="800000"/>
              </a:solidFill>
              <a:prstDash val="solid"/>
              <a:round/>
              <a:headEnd/>
              <a:tailEnd/>
            </a:ln>
          </p:spPr>
          <p:txBody>
            <a:bodyPr/>
            <a:lstStyle/>
            <a:p>
              <a:endParaRPr lang="da-DK" sz="1350">
                <a:solidFill>
                  <a:prstClr val="black"/>
                </a:solidFill>
              </a:endParaRPr>
            </a:p>
          </p:txBody>
        </p:sp>
        <p:sp>
          <p:nvSpPr>
            <p:cNvPr id="65" name="Freeform 64"/>
            <p:cNvSpPr>
              <a:spLocks/>
            </p:cNvSpPr>
            <p:nvPr/>
          </p:nvSpPr>
          <p:spPr bwMode="auto">
            <a:xfrm>
              <a:off x="4137" y="2332"/>
              <a:ext cx="51" cy="51"/>
            </a:xfrm>
            <a:custGeom>
              <a:avLst/>
              <a:gdLst>
                <a:gd name="T0" fmla="*/ 26 w 51"/>
                <a:gd name="T1" fmla="*/ 0 h 51"/>
                <a:gd name="T2" fmla="*/ 51 w 51"/>
                <a:gd name="T3" fmla="*/ 25 h 51"/>
                <a:gd name="T4" fmla="*/ 26 w 51"/>
                <a:gd name="T5" fmla="*/ 51 h 51"/>
                <a:gd name="T6" fmla="*/ 0 w 51"/>
                <a:gd name="T7" fmla="*/ 25 h 51"/>
                <a:gd name="T8" fmla="*/ 26 w 51"/>
                <a:gd name="T9" fmla="*/ 0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26" y="0"/>
                  </a:moveTo>
                  <a:lnTo>
                    <a:pt x="51" y="25"/>
                  </a:lnTo>
                  <a:lnTo>
                    <a:pt x="26" y="51"/>
                  </a:lnTo>
                  <a:lnTo>
                    <a:pt x="0" y="25"/>
                  </a:lnTo>
                  <a:lnTo>
                    <a:pt x="26" y="0"/>
                  </a:lnTo>
                  <a:close/>
                </a:path>
              </a:pathLst>
            </a:custGeom>
            <a:solidFill>
              <a:srgbClr val="FF0000"/>
            </a:solidFill>
            <a:ln w="6350">
              <a:solidFill>
                <a:srgbClr val="800000"/>
              </a:solidFill>
              <a:prstDash val="solid"/>
              <a:round/>
              <a:headEnd/>
              <a:tailEnd/>
            </a:ln>
          </p:spPr>
          <p:txBody>
            <a:bodyPr/>
            <a:lstStyle/>
            <a:p>
              <a:endParaRPr lang="da-DK" sz="1350">
                <a:solidFill>
                  <a:prstClr val="black"/>
                </a:solidFill>
              </a:endParaRPr>
            </a:p>
          </p:txBody>
        </p:sp>
        <p:sp>
          <p:nvSpPr>
            <p:cNvPr id="66" name="Freeform 65"/>
            <p:cNvSpPr>
              <a:spLocks/>
            </p:cNvSpPr>
            <p:nvPr/>
          </p:nvSpPr>
          <p:spPr bwMode="auto">
            <a:xfrm>
              <a:off x="1592" y="1956"/>
              <a:ext cx="51" cy="52"/>
            </a:xfrm>
            <a:custGeom>
              <a:avLst/>
              <a:gdLst>
                <a:gd name="T0" fmla="*/ 26 w 51"/>
                <a:gd name="T1" fmla="*/ 0 h 52"/>
                <a:gd name="T2" fmla="*/ 51 w 51"/>
                <a:gd name="T3" fmla="*/ 26 h 52"/>
                <a:gd name="T4" fmla="*/ 26 w 51"/>
                <a:gd name="T5" fmla="*/ 52 h 52"/>
                <a:gd name="T6" fmla="*/ 0 w 51"/>
                <a:gd name="T7" fmla="*/ 26 h 52"/>
                <a:gd name="T8" fmla="*/ 26 w 51"/>
                <a:gd name="T9" fmla="*/ 0 h 52"/>
                <a:gd name="T10" fmla="*/ 0 60000 65536"/>
                <a:gd name="T11" fmla="*/ 0 60000 65536"/>
                <a:gd name="T12" fmla="*/ 0 60000 65536"/>
                <a:gd name="T13" fmla="*/ 0 60000 65536"/>
                <a:gd name="T14" fmla="*/ 0 60000 65536"/>
                <a:gd name="T15" fmla="*/ 0 w 51"/>
                <a:gd name="T16" fmla="*/ 0 h 52"/>
                <a:gd name="T17" fmla="*/ 51 w 51"/>
                <a:gd name="T18" fmla="*/ 52 h 52"/>
              </a:gdLst>
              <a:ahLst/>
              <a:cxnLst>
                <a:cxn ang="T10">
                  <a:pos x="T0" y="T1"/>
                </a:cxn>
                <a:cxn ang="T11">
                  <a:pos x="T2" y="T3"/>
                </a:cxn>
                <a:cxn ang="T12">
                  <a:pos x="T4" y="T5"/>
                </a:cxn>
                <a:cxn ang="T13">
                  <a:pos x="T6" y="T7"/>
                </a:cxn>
                <a:cxn ang="T14">
                  <a:pos x="T8" y="T9"/>
                </a:cxn>
              </a:cxnLst>
              <a:rect l="T15" t="T16" r="T17" b="T18"/>
              <a:pathLst>
                <a:path w="51" h="52">
                  <a:moveTo>
                    <a:pt x="26" y="0"/>
                  </a:moveTo>
                  <a:lnTo>
                    <a:pt x="51" y="26"/>
                  </a:lnTo>
                  <a:lnTo>
                    <a:pt x="26" y="52"/>
                  </a:lnTo>
                  <a:lnTo>
                    <a:pt x="0" y="26"/>
                  </a:lnTo>
                  <a:lnTo>
                    <a:pt x="26" y="0"/>
                  </a:lnTo>
                  <a:close/>
                </a:path>
              </a:pathLst>
            </a:custGeom>
            <a:solidFill>
              <a:srgbClr val="FFFF00"/>
            </a:solidFill>
            <a:ln w="6350">
              <a:solidFill>
                <a:srgbClr val="FF9900"/>
              </a:solidFill>
              <a:prstDash val="solid"/>
              <a:round/>
              <a:headEnd/>
              <a:tailEnd/>
            </a:ln>
          </p:spPr>
          <p:txBody>
            <a:bodyPr/>
            <a:lstStyle/>
            <a:p>
              <a:endParaRPr lang="da-DK" sz="1350">
                <a:solidFill>
                  <a:prstClr val="black"/>
                </a:solidFill>
              </a:endParaRPr>
            </a:p>
          </p:txBody>
        </p:sp>
        <p:sp>
          <p:nvSpPr>
            <p:cNvPr id="67" name="Freeform 66"/>
            <p:cNvSpPr>
              <a:spLocks/>
            </p:cNvSpPr>
            <p:nvPr/>
          </p:nvSpPr>
          <p:spPr bwMode="auto">
            <a:xfrm>
              <a:off x="2228" y="2140"/>
              <a:ext cx="52" cy="52"/>
            </a:xfrm>
            <a:custGeom>
              <a:avLst/>
              <a:gdLst>
                <a:gd name="T0" fmla="*/ 26 w 52"/>
                <a:gd name="T1" fmla="*/ 0 h 52"/>
                <a:gd name="T2" fmla="*/ 52 w 52"/>
                <a:gd name="T3" fmla="*/ 26 h 52"/>
                <a:gd name="T4" fmla="*/ 26 w 52"/>
                <a:gd name="T5" fmla="*/ 52 h 52"/>
                <a:gd name="T6" fmla="*/ 0 w 52"/>
                <a:gd name="T7" fmla="*/ 26 h 52"/>
                <a:gd name="T8" fmla="*/ 26 w 52"/>
                <a:gd name="T9" fmla="*/ 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26" y="0"/>
                  </a:moveTo>
                  <a:lnTo>
                    <a:pt x="52" y="26"/>
                  </a:lnTo>
                  <a:lnTo>
                    <a:pt x="26" y="52"/>
                  </a:lnTo>
                  <a:lnTo>
                    <a:pt x="0" y="26"/>
                  </a:lnTo>
                  <a:lnTo>
                    <a:pt x="26" y="0"/>
                  </a:lnTo>
                  <a:close/>
                </a:path>
              </a:pathLst>
            </a:custGeom>
            <a:solidFill>
              <a:srgbClr val="FFFF00"/>
            </a:solidFill>
            <a:ln w="6350">
              <a:solidFill>
                <a:srgbClr val="FF9900"/>
              </a:solidFill>
              <a:prstDash val="solid"/>
              <a:round/>
              <a:headEnd/>
              <a:tailEnd/>
            </a:ln>
          </p:spPr>
          <p:txBody>
            <a:bodyPr/>
            <a:lstStyle/>
            <a:p>
              <a:endParaRPr lang="da-DK" sz="1350">
                <a:solidFill>
                  <a:prstClr val="black"/>
                </a:solidFill>
              </a:endParaRPr>
            </a:p>
          </p:txBody>
        </p:sp>
        <p:sp>
          <p:nvSpPr>
            <p:cNvPr id="68" name="Freeform 67"/>
            <p:cNvSpPr>
              <a:spLocks/>
            </p:cNvSpPr>
            <p:nvPr/>
          </p:nvSpPr>
          <p:spPr bwMode="auto">
            <a:xfrm>
              <a:off x="2864" y="2177"/>
              <a:ext cx="52" cy="52"/>
            </a:xfrm>
            <a:custGeom>
              <a:avLst/>
              <a:gdLst>
                <a:gd name="T0" fmla="*/ 26 w 52"/>
                <a:gd name="T1" fmla="*/ 0 h 52"/>
                <a:gd name="T2" fmla="*/ 52 w 52"/>
                <a:gd name="T3" fmla="*/ 26 h 52"/>
                <a:gd name="T4" fmla="*/ 26 w 52"/>
                <a:gd name="T5" fmla="*/ 52 h 52"/>
                <a:gd name="T6" fmla="*/ 0 w 52"/>
                <a:gd name="T7" fmla="*/ 26 h 52"/>
                <a:gd name="T8" fmla="*/ 26 w 52"/>
                <a:gd name="T9" fmla="*/ 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26" y="0"/>
                  </a:moveTo>
                  <a:lnTo>
                    <a:pt x="52" y="26"/>
                  </a:lnTo>
                  <a:lnTo>
                    <a:pt x="26" y="52"/>
                  </a:lnTo>
                  <a:lnTo>
                    <a:pt x="0" y="26"/>
                  </a:lnTo>
                  <a:lnTo>
                    <a:pt x="26" y="0"/>
                  </a:lnTo>
                  <a:close/>
                </a:path>
              </a:pathLst>
            </a:custGeom>
            <a:solidFill>
              <a:srgbClr val="FFFF00"/>
            </a:solidFill>
            <a:ln w="6350">
              <a:solidFill>
                <a:srgbClr val="FF9900"/>
              </a:solidFill>
              <a:prstDash val="solid"/>
              <a:round/>
              <a:headEnd/>
              <a:tailEnd/>
            </a:ln>
          </p:spPr>
          <p:txBody>
            <a:bodyPr/>
            <a:lstStyle/>
            <a:p>
              <a:endParaRPr lang="da-DK" sz="1350">
                <a:solidFill>
                  <a:prstClr val="black"/>
                </a:solidFill>
              </a:endParaRPr>
            </a:p>
          </p:txBody>
        </p:sp>
        <p:sp>
          <p:nvSpPr>
            <p:cNvPr id="69" name="Freeform 68"/>
            <p:cNvSpPr>
              <a:spLocks/>
            </p:cNvSpPr>
            <p:nvPr/>
          </p:nvSpPr>
          <p:spPr bwMode="auto">
            <a:xfrm>
              <a:off x="3501" y="2379"/>
              <a:ext cx="51" cy="52"/>
            </a:xfrm>
            <a:custGeom>
              <a:avLst/>
              <a:gdLst>
                <a:gd name="T0" fmla="*/ 25 w 51"/>
                <a:gd name="T1" fmla="*/ 0 h 52"/>
                <a:gd name="T2" fmla="*/ 51 w 51"/>
                <a:gd name="T3" fmla="*/ 26 h 52"/>
                <a:gd name="T4" fmla="*/ 25 w 51"/>
                <a:gd name="T5" fmla="*/ 52 h 52"/>
                <a:gd name="T6" fmla="*/ 0 w 51"/>
                <a:gd name="T7" fmla="*/ 26 h 52"/>
                <a:gd name="T8" fmla="*/ 25 w 51"/>
                <a:gd name="T9" fmla="*/ 0 h 52"/>
                <a:gd name="T10" fmla="*/ 0 60000 65536"/>
                <a:gd name="T11" fmla="*/ 0 60000 65536"/>
                <a:gd name="T12" fmla="*/ 0 60000 65536"/>
                <a:gd name="T13" fmla="*/ 0 60000 65536"/>
                <a:gd name="T14" fmla="*/ 0 60000 65536"/>
                <a:gd name="T15" fmla="*/ 0 w 51"/>
                <a:gd name="T16" fmla="*/ 0 h 52"/>
                <a:gd name="T17" fmla="*/ 51 w 51"/>
                <a:gd name="T18" fmla="*/ 52 h 52"/>
              </a:gdLst>
              <a:ahLst/>
              <a:cxnLst>
                <a:cxn ang="T10">
                  <a:pos x="T0" y="T1"/>
                </a:cxn>
                <a:cxn ang="T11">
                  <a:pos x="T2" y="T3"/>
                </a:cxn>
                <a:cxn ang="T12">
                  <a:pos x="T4" y="T5"/>
                </a:cxn>
                <a:cxn ang="T13">
                  <a:pos x="T6" y="T7"/>
                </a:cxn>
                <a:cxn ang="T14">
                  <a:pos x="T8" y="T9"/>
                </a:cxn>
              </a:cxnLst>
              <a:rect l="T15" t="T16" r="T17" b="T18"/>
              <a:pathLst>
                <a:path w="51" h="52">
                  <a:moveTo>
                    <a:pt x="25" y="0"/>
                  </a:moveTo>
                  <a:lnTo>
                    <a:pt x="51" y="26"/>
                  </a:lnTo>
                  <a:lnTo>
                    <a:pt x="25" y="52"/>
                  </a:lnTo>
                  <a:lnTo>
                    <a:pt x="0" y="26"/>
                  </a:lnTo>
                  <a:lnTo>
                    <a:pt x="25" y="0"/>
                  </a:lnTo>
                  <a:close/>
                </a:path>
              </a:pathLst>
            </a:custGeom>
            <a:solidFill>
              <a:srgbClr val="FFFF00"/>
            </a:solidFill>
            <a:ln w="6350">
              <a:solidFill>
                <a:srgbClr val="FF9900"/>
              </a:solidFill>
              <a:prstDash val="solid"/>
              <a:round/>
              <a:headEnd/>
              <a:tailEnd/>
            </a:ln>
          </p:spPr>
          <p:txBody>
            <a:bodyPr/>
            <a:lstStyle/>
            <a:p>
              <a:endParaRPr lang="da-DK" sz="1350">
                <a:solidFill>
                  <a:prstClr val="black"/>
                </a:solidFill>
              </a:endParaRPr>
            </a:p>
          </p:txBody>
        </p:sp>
        <p:sp>
          <p:nvSpPr>
            <p:cNvPr id="70" name="Freeform 69"/>
            <p:cNvSpPr>
              <a:spLocks/>
            </p:cNvSpPr>
            <p:nvPr/>
          </p:nvSpPr>
          <p:spPr bwMode="auto">
            <a:xfrm>
              <a:off x="4137" y="2626"/>
              <a:ext cx="51" cy="51"/>
            </a:xfrm>
            <a:custGeom>
              <a:avLst/>
              <a:gdLst>
                <a:gd name="T0" fmla="*/ 26 w 51"/>
                <a:gd name="T1" fmla="*/ 0 h 51"/>
                <a:gd name="T2" fmla="*/ 51 w 51"/>
                <a:gd name="T3" fmla="*/ 26 h 51"/>
                <a:gd name="T4" fmla="*/ 26 w 51"/>
                <a:gd name="T5" fmla="*/ 51 h 51"/>
                <a:gd name="T6" fmla="*/ 0 w 51"/>
                <a:gd name="T7" fmla="*/ 26 h 51"/>
                <a:gd name="T8" fmla="*/ 26 w 51"/>
                <a:gd name="T9" fmla="*/ 0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26" y="0"/>
                  </a:moveTo>
                  <a:lnTo>
                    <a:pt x="51" y="26"/>
                  </a:lnTo>
                  <a:lnTo>
                    <a:pt x="26" y="51"/>
                  </a:lnTo>
                  <a:lnTo>
                    <a:pt x="0" y="26"/>
                  </a:lnTo>
                  <a:lnTo>
                    <a:pt x="26" y="0"/>
                  </a:lnTo>
                  <a:close/>
                </a:path>
              </a:pathLst>
            </a:custGeom>
            <a:solidFill>
              <a:srgbClr val="FFFF00"/>
            </a:solidFill>
            <a:ln w="6350">
              <a:solidFill>
                <a:srgbClr val="FF9900"/>
              </a:solidFill>
              <a:prstDash val="solid"/>
              <a:round/>
              <a:headEnd/>
              <a:tailEnd/>
            </a:ln>
          </p:spPr>
          <p:txBody>
            <a:bodyPr/>
            <a:lstStyle/>
            <a:p>
              <a:endParaRPr lang="da-DK" sz="1350">
                <a:solidFill>
                  <a:prstClr val="black"/>
                </a:solidFill>
              </a:endParaRPr>
            </a:p>
          </p:txBody>
        </p:sp>
        <p:sp>
          <p:nvSpPr>
            <p:cNvPr id="71" name="Freeform 70"/>
            <p:cNvSpPr>
              <a:spLocks/>
            </p:cNvSpPr>
            <p:nvPr/>
          </p:nvSpPr>
          <p:spPr bwMode="auto">
            <a:xfrm>
              <a:off x="1592" y="2151"/>
              <a:ext cx="51" cy="52"/>
            </a:xfrm>
            <a:custGeom>
              <a:avLst/>
              <a:gdLst>
                <a:gd name="T0" fmla="*/ 26 w 51"/>
                <a:gd name="T1" fmla="*/ 0 h 52"/>
                <a:gd name="T2" fmla="*/ 51 w 51"/>
                <a:gd name="T3" fmla="*/ 26 h 52"/>
                <a:gd name="T4" fmla="*/ 26 w 51"/>
                <a:gd name="T5" fmla="*/ 52 h 52"/>
                <a:gd name="T6" fmla="*/ 0 w 51"/>
                <a:gd name="T7" fmla="*/ 26 h 52"/>
                <a:gd name="T8" fmla="*/ 26 w 51"/>
                <a:gd name="T9" fmla="*/ 0 h 52"/>
                <a:gd name="T10" fmla="*/ 0 60000 65536"/>
                <a:gd name="T11" fmla="*/ 0 60000 65536"/>
                <a:gd name="T12" fmla="*/ 0 60000 65536"/>
                <a:gd name="T13" fmla="*/ 0 60000 65536"/>
                <a:gd name="T14" fmla="*/ 0 60000 65536"/>
                <a:gd name="T15" fmla="*/ 0 w 51"/>
                <a:gd name="T16" fmla="*/ 0 h 52"/>
                <a:gd name="T17" fmla="*/ 51 w 51"/>
                <a:gd name="T18" fmla="*/ 52 h 52"/>
              </a:gdLst>
              <a:ahLst/>
              <a:cxnLst>
                <a:cxn ang="T10">
                  <a:pos x="T0" y="T1"/>
                </a:cxn>
                <a:cxn ang="T11">
                  <a:pos x="T2" y="T3"/>
                </a:cxn>
                <a:cxn ang="T12">
                  <a:pos x="T4" y="T5"/>
                </a:cxn>
                <a:cxn ang="T13">
                  <a:pos x="T6" y="T7"/>
                </a:cxn>
                <a:cxn ang="T14">
                  <a:pos x="T8" y="T9"/>
                </a:cxn>
              </a:cxnLst>
              <a:rect l="T15" t="T16" r="T17" b="T18"/>
              <a:pathLst>
                <a:path w="51" h="52">
                  <a:moveTo>
                    <a:pt x="26" y="0"/>
                  </a:moveTo>
                  <a:lnTo>
                    <a:pt x="51" y="26"/>
                  </a:lnTo>
                  <a:lnTo>
                    <a:pt x="26" y="52"/>
                  </a:lnTo>
                  <a:lnTo>
                    <a:pt x="0" y="26"/>
                  </a:lnTo>
                  <a:lnTo>
                    <a:pt x="26" y="0"/>
                  </a:lnTo>
                  <a:close/>
                </a:path>
              </a:pathLst>
            </a:custGeom>
            <a:solidFill>
              <a:srgbClr val="00FF00"/>
            </a:solidFill>
            <a:ln w="6350">
              <a:solidFill>
                <a:srgbClr val="008000"/>
              </a:solidFill>
              <a:prstDash val="solid"/>
              <a:round/>
              <a:headEnd/>
              <a:tailEnd/>
            </a:ln>
          </p:spPr>
          <p:txBody>
            <a:bodyPr/>
            <a:lstStyle/>
            <a:p>
              <a:endParaRPr lang="da-DK" sz="1350">
                <a:solidFill>
                  <a:prstClr val="black"/>
                </a:solidFill>
              </a:endParaRPr>
            </a:p>
          </p:txBody>
        </p:sp>
        <p:sp>
          <p:nvSpPr>
            <p:cNvPr id="72" name="Freeform 71"/>
            <p:cNvSpPr>
              <a:spLocks/>
            </p:cNvSpPr>
            <p:nvPr/>
          </p:nvSpPr>
          <p:spPr bwMode="auto">
            <a:xfrm>
              <a:off x="2228" y="2085"/>
              <a:ext cx="52" cy="52"/>
            </a:xfrm>
            <a:custGeom>
              <a:avLst/>
              <a:gdLst>
                <a:gd name="T0" fmla="*/ 26 w 52"/>
                <a:gd name="T1" fmla="*/ 0 h 52"/>
                <a:gd name="T2" fmla="*/ 52 w 52"/>
                <a:gd name="T3" fmla="*/ 26 h 52"/>
                <a:gd name="T4" fmla="*/ 26 w 52"/>
                <a:gd name="T5" fmla="*/ 52 h 52"/>
                <a:gd name="T6" fmla="*/ 0 w 52"/>
                <a:gd name="T7" fmla="*/ 26 h 52"/>
                <a:gd name="T8" fmla="*/ 26 w 52"/>
                <a:gd name="T9" fmla="*/ 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26" y="0"/>
                  </a:moveTo>
                  <a:lnTo>
                    <a:pt x="52" y="26"/>
                  </a:lnTo>
                  <a:lnTo>
                    <a:pt x="26" y="52"/>
                  </a:lnTo>
                  <a:lnTo>
                    <a:pt x="0" y="26"/>
                  </a:lnTo>
                  <a:lnTo>
                    <a:pt x="26" y="0"/>
                  </a:lnTo>
                  <a:close/>
                </a:path>
              </a:pathLst>
            </a:custGeom>
            <a:solidFill>
              <a:srgbClr val="00FF00"/>
            </a:solidFill>
            <a:ln w="6350">
              <a:solidFill>
                <a:srgbClr val="008000"/>
              </a:solidFill>
              <a:prstDash val="solid"/>
              <a:round/>
              <a:headEnd/>
              <a:tailEnd/>
            </a:ln>
          </p:spPr>
          <p:txBody>
            <a:bodyPr/>
            <a:lstStyle/>
            <a:p>
              <a:endParaRPr lang="da-DK" sz="1350">
                <a:solidFill>
                  <a:prstClr val="black"/>
                </a:solidFill>
              </a:endParaRPr>
            </a:p>
          </p:txBody>
        </p:sp>
        <p:sp>
          <p:nvSpPr>
            <p:cNvPr id="73" name="Freeform 72"/>
            <p:cNvSpPr>
              <a:spLocks/>
            </p:cNvSpPr>
            <p:nvPr/>
          </p:nvSpPr>
          <p:spPr bwMode="auto">
            <a:xfrm>
              <a:off x="2864" y="1949"/>
              <a:ext cx="52" cy="52"/>
            </a:xfrm>
            <a:custGeom>
              <a:avLst/>
              <a:gdLst>
                <a:gd name="T0" fmla="*/ 26 w 52"/>
                <a:gd name="T1" fmla="*/ 0 h 52"/>
                <a:gd name="T2" fmla="*/ 52 w 52"/>
                <a:gd name="T3" fmla="*/ 26 h 52"/>
                <a:gd name="T4" fmla="*/ 26 w 52"/>
                <a:gd name="T5" fmla="*/ 52 h 52"/>
                <a:gd name="T6" fmla="*/ 0 w 52"/>
                <a:gd name="T7" fmla="*/ 26 h 52"/>
                <a:gd name="T8" fmla="*/ 26 w 52"/>
                <a:gd name="T9" fmla="*/ 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26" y="0"/>
                  </a:moveTo>
                  <a:lnTo>
                    <a:pt x="52" y="26"/>
                  </a:lnTo>
                  <a:lnTo>
                    <a:pt x="26" y="52"/>
                  </a:lnTo>
                  <a:lnTo>
                    <a:pt x="0" y="26"/>
                  </a:lnTo>
                  <a:lnTo>
                    <a:pt x="26" y="0"/>
                  </a:lnTo>
                  <a:close/>
                </a:path>
              </a:pathLst>
            </a:custGeom>
            <a:solidFill>
              <a:srgbClr val="00FF00"/>
            </a:solidFill>
            <a:ln w="6350">
              <a:solidFill>
                <a:srgbClr val="008000"/>
              </a:solidFill>
              <a:prstDash val="solid"/>
              <a:round/>
              <a:headEnd/>
              <a:tailEnd/>
            </a:ln>
          </p:spPr>
          <p:txBody>
            <a:bodyPr/>
            <a:lstStyle/>
            <a:p>
              <a:endParaRPr lang="da-DK" sz="1350">
                <a:solidFill>
                  <a:prstClr val="black"/>
                </a:solidFill>
              </a:endParaRPr>
            </a:p>
          </p:txBody>
        </p:sp>
        <p:sp>
          <p:nvSpPr>
            <p:cNvPr id="74" name="Freeform 73"/>
            <p:cNvSpPr>
              <a:spLocks/>
            </p:cNvSpPr>
            <p:nvPr/>
          </p:nvSpPr>
          <p:spPr bwMode="auto">
            <a:xfrm>
              <a:off x="3501" y="1920"/>
              <a:ext cx="51" cy="51"/>
            </a:xfrm>
            <a:custGeom>
              <a:avLst/>
              <a:gdLst>
                <a:gd name="T0" fmla="*/ 25 w 51"/>
                <a:gd name="T1" fmla="*/ 0 h 51"/>
                <a:gd name="T2" fmla="*/ 51 w 51"/>
                <a:gd name="T3" fmla="*/ 25 h 51"/>
                <a:gd name="T4" fmla="*/ 25 w 51"/>
                <a:gd name="T5" fmla="*/ 51 h 51"/>
                <a:gd name="T6" fmla="*/ 0 w 51"/>
                <a:gd name="T7" fmla="*/ 25 h 51"/>
                <a:gd name="T8" fmla="*/ 25 w 51"/>
                <a:gd name="T9" fmla="*/ 0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25" y="0"/>
                  </a:moveTo>
                  <a:lnTo>
                    <a:pt x="51" y="25"/>
                  </a:lnTo>
                  <a:lnTo>
                    <a:pt x="25" y="51"/>
                  </a:lnTo>
                  <a:lnTo>
                    <a:pt x="0" y="25"/>
                  </a:lnTo>
                  <a:lnTo>
                    <a:pt x="25" y="0"/>
                  </a:lnTo>
                  <a:close/>
                </a:path>
              </a:pathLst>
            </a:custGeom>
            <a:solidFill>
              <a:srgbClr val="00FF00"/>
            </a:solidFill>
            <a:ln w="6350">
              <a:solidFill>
                <a:srgbClr val="008000"/>
              </a:solidFill>
              <a:prstDash val="solid"/>
              <a:round/>
              <a:headEnd/>
              <a:tailEnd/>
            </a:ln>
          </p:spPr>
          <p:txBody>
            <a:bodyPr/>
            <a:lstStyle/>
            <a:p>
              <a:endParaRPr lang="da-DK" sz="1350">
                <a:solidFill>
                  <a:prstClr val="black"/>
                </a:solidFill>
              </a:endParaRPr>
            </a:p>
          </p:txBody>
        </p:sp>
        <p:sp>
          <p:nvSpPr>
            <p:cNvPr id="75" name="Freeform 74"/>
            <p:cNvSpPr>
              <a:spLocks/>
            </p:cNvSpPr>
            <p:nvPr/>
          </p:nvSpPr>
          <p:spPr bwMode="auto">
            <a:xfrm>
              <a:off x="4137" y="1820"/>
              <a:ext cx="51" cy="52"/>
            </a:xfrm>
            <a:custGeom>
              <a:avLst/>
              <a:gdLst>
                <a:gd name="T0" fmla="*/ 26 w 51"/>
                <a:gd name="T1" fmla="*/ 0 h 52"/>
                <a:gd name="T2" fmla="*/ 51 w 51"/>
                <a:gd name="T3" fmla="*/ 26 h 52"/>
                <a:gd name="T4" fmla="*/ 26 w 51"/>
                <a:gd name="T5" fmla="*/ 52 h 52"/>
                <a:gd name="T6" fmla="*/ 0 w 51"/>
                <a:gd name="T7" fmla="*/ 26 h 52"/>
                <a:gd name="T8" fmla="*/ 26 w 51"/>
                <a:gd name="T9" fmla="*/ 0 h 52"/>
                <a:gd name="T10" fmla="*/ 0 60000 65536"/>
                <a:gd name="T11" fmla="*/ 0 60000 65536"/>
                <a:gd name="T12" fmla="*/ 0 60000 65536"/>
                <a:gd name="T13" fmla="*/ 0 60000 65536"/>
                <a:gd name="T14" fmla="*/ 0 60000 65536"/>
                <a:gd name="T15" fmla="*/ 0 w 51"/>
                <a:gd name="T16" fmla="*/ 0 h 52"/>
                <a:gd name="T17" fmla="*/ 51 w 51"/>
                <a:gd name="T18" fmla="*/ 52 h 52"/>
              </a:gdLst>
              <a:ahLst/>
              <a:cxnLst>
                <a:cxn ang="T10">
                  <a:pos x="T0" y="T1"/>
                </a:cxn>
                <a:cxn ang="T11">
                  <a:pos x="T2" y="T3"/>
                </a:cxn>
                <a:cxn ang="T12">
                  <a:pos x="T4" y="T5"/>
                </a:cxn>
                <a:cxn ang="T13">
                  <a:pos x="T6" y="T7"/>
                </a:cxn>
                <a:cxn ang="T14">
                  <a:pos x="T8" y="T9"/>
                </a:cxn>
              </a:cxnLst>
              <a:rect l="T15" t="T16" r="T17" b="T18"/>
              <a:pathLst>
                <a:path w="51" h="52">
                  <a:moveTo>
                    <a:pt x="26" y="0"/>
                  </a:moveTo>
                  <a:lnTo>
                    <a:pt x="51" y="26"/>
                  </a:lnTo>
                  <a:lnTo>
                    <a:pt x="26" y="52"/>
                  </a:lnTo>
                  <a:lnTo>
                    <a:pt x="0" y="26"/>
                  </a:lnTo>
                  <a:lnTo>
                    <a:pt x="26" y="0"/>
                  </a:lnTo>
                  <a:close/>
                </a:path>
              </a:pathLst>
            </a:custGeom>
            <a:solidFill>
              <a:srgbClr val="00FF00"/>
            </a:solidFill>
            <a:ln w="6350">
              <a:solidFill>
                <a:srgbClr val="008000"/>
              </a:solidFill>
              <a:prstDash val="solid"/>
              <a:round/>
              <a:headEnd/>
              <a:tailEnd/>
            </a:ln>
          </p:spPr>
          <p:txBody>
            <a:bodyPr/>
            <a:lstStyle/>
            <a:p>
              <a:endParaRPr lang="da-DK" sz="1350">
                <a:solidFill>
                  <a:prstClr val="black"/>
                </a:solidFill>
              </a:endParaRPr>
            </a:p>
          </p:txBody>
        </p:sp>
        <p:sp>
          <p:nvSpPr>
            <p:cNvPr id="76" name="Freeform 75"/>
            <p:cNvSpPr>
              <a:spLocks/>
            </p:cNvSpPr>
            <p:nvPr/>
          </p:nvSpPr>
          <p:spPr bwMode="auto">
            <a:xfrm>
              <a:off x="1592" y="1993"/>
              <a:ext cx="51" cy="52"/>
            </a:xfrm>
            <a:custGeom>
              <a:avLst/>
              <a:gdLst>
                <a:gd name="T0" fmla="*/ 26 w 51"/>
                <a:gd name="T1" fmla="*/ 0 h 52"/>
                <a:gd name="T2" fmla="*/ 51 w 51"/>
                <a:gd name="T3" fmla="*/ 26 h 52"/>
                <a:gd name="T4" fmla="*/ 26 w 51"/>
                <a:gd name="T5" fmla="*/ 52 h 52"/>
                <a:gd name="T6" fmla="*/ 0 w 51"/>
                <a:gd name="T7" fmla="*/ 26 h 52"/>
                <a:gd name="T8" fmla="*/ 26 w 51"/>
                <a:gd name="T9" fmla="*/ 0 h 52"/>
                <a:gd name="T10" fmla="*/ 0 60000 65536"/>
                <a:gd name="T11" fmla="*/ 0 60000 65536"/>
                <a:gd name="T12" fmla="*/ 0 60000 65536"/>
                <a:gd name="T13" fmla="*/ 0 60000 65536"/>
                <a:gd name="T14" fmla="*/ 0 60000 65536"/>
                <a:gd name="T15" fmla="*/ 0 w 51"/>
                <a:gd name="T16" fmla="*/ 0 h 52"/>
                <a:gd name="T17" fmla="*/ 51 w 51"/>
                <a:gd name="T18" fmla="*/ 52 h 52"/>
              </a:gdLst>
              <a:ahLst/>
              <a:cxnLst>
                <a:cxn ang="T10">
                  <a:pos x="T0" y="T1"/>
                </a:cxn>
                <a:cxn ang="T11">
                  <a:pos x="T2" y="T3"/>
                </a:cxn>
                <a:cxn ang="T12">
                  <a:pos x="T4" y="T5"/>
                </a:cxn>
                <a:cxn ang="T13">
                  <a:pos x="T6" y="T7"/>
                </a:cxn>
                <a:cxn ang="T14">
                  <a:pos x="T8" y="T9"/>
                </a:cxn>
              </a:cxnLst>
              <a:rect l="T15" t="T16" r="T17" b="T18"/>
              <a:pathLst>
                <a:path w="51" h="52">
                  <a:moveTo>
                    <a:pt x="26" y="0"/>
                  </a:moveTo>
                  <a:lnTo>
                    <a:pt x="51" y="26"/>
                  </a:lnTo>
                  <a:lnTo>
                    <a:pt x="26" y="52"/>
                  </a:lnTo>
                  <a:lnTo>
                    <a:pt x="0" y="26"/>
                  </a:lnTo>
                  <a:lnTo>
                    <a:pt x="26" y="0"/>
                  </a:lnTo>
                  <a:close/>
                </a:path>
              </a:pathLst>
            </a:custGeom>
            <a:solidFill>
              <a:srgbClr val="00FFFF"/>
            </a:solidFill>
            <a:ln w="6350">
              <a:solidFill>
                <a:srgbClr val="000080"/>
              </a:solidFill>
              <a:prstDash val="solid"/>
              <a:round/>
              <a:headEnd/>
              <a:tailEnd/>
            </a:ln>
          </p:spPr>
          <p:txBody>
            <a:bodyPr/>
            <a:lstStyle/>
            <a:p>
              <a:endParaRPr lang="da-DK" sz="1350">
                <a:solidFill>
                  <a:prstClr val="black"/>
                </a:solidFill>
              </a:endParaRPr>
            </a:p>
          </p:txBody>
        </p:sp>
        <p:sp>
          <p:nvSpPr>
            <p:cNvPr id="77" name="Freeform 76"/>
            <p:cNvSpPr>
              <a:spLocks/>
            </p:cNvSpPr>
            <p:nvPr/>
          </p:nvSpPr>
          <p:spPr bwMode="auto">
            <a:xfrm>
              <a:off x="2228" y="1839"/>
              <a:ext cx="52" cy="51"/>
            </a:xfrm>
            <a:custGeom>
              <a:avLst/>
              <a:gdLst>
                <a:gd name="T0" fmla="*/ 26 w 52"/>
                <a:gd name="T1" fmla="*/ 0 h 51"/>
                <a:gd name="T2" fmla="*/ 52 w 52"/>
                <a:gd name="T3" fmla="*/ 26 h 51"/>
                <a:gd name="T4" fmla="*/ 26 w 52"/>
                <a:gd name="T5" fmla="*/ 51 h 51"/>
                <a:gd name="T6" fmla="*/ 0 w 52"/>
                <a:gd name="T7" fmla="*/ 26 h 51"/>
                <a:gd name="T8" fmla="*/ 26 w 52"/>
                <a:gd name="T9" fmla="*/ 0 h 51"/>
                <a:gd name="T10" fmla="*/ 0 60000 65536"/>
                <a:gd name="T11" fmla="*/ 0 60000 65536"/>
                <a:gd name="T12" fmla="*/ 0 60000 65536"/>
                <a:gd name="T13" fmla="*/ 0 60000 65536"/>
                <a:gd name="T14" fmla="*/ 0 60000 65536"/>
                <a:gd name="T15" fmla="*/ 0 w 52"/>
                <a:gd name="T16" fmla="*/ 0 h 51"/>
                <a:gd name="T17" fmla="*/ 52 w 52"/>
                <a:gd name="T18" fmla="*/ 51 h 51"/>
              </a:gdLst>
              <a:ahLst/>
              <a:cxnLst>
                <a:cxn ang="T10">
                  <a:pos x="T0" y="T1"/>
                </a:cxn>
                <a:cxn ang="T11">
                  <a:pos x="T2" y="T3"/>
                </a:cxn>
                <a:cxn ang="T12">
                  <a:pos x="T4" y="T5"/>
                </a:cxn>
                <a:cxn ang="T13">
                  <a:pos x="T6" y="T7"/>
                </a:cxn>
                <a:cxn ang="T14">
                  <a:pos x="T8" y="T9"/>
                </a:cxn>
              </a:cxnLst>
              <a:rect l="T15" t="T16" r="T17" b="T18"/>
              <a:pathLst>
                <a:path w="52" h="51">
                  <a:moveTo>
                    <a:pt x="26" y="0"/>
                  </a:moveTo>
                  <a:lnTo>
                    <a:pt x="52" y="26"/>
                  </a:lnTo>
                  <a:lnTo>
                    <a:pt x="26" y="51"/>
                  </a:lnTo>
                  <a:lnTo>
                    <a:pt x="0" y="26"/>
                  </a:lnTo>
                  <a:lnTo>
                    <a:pt x="26" y="0"/>
                  </a:lnTo>
                  <a:close/>
                </a:path>
              </a:pathLst>
            </a:custGeom>
            <a:solidFill>
              <a:srgbClr val="00FFFF"/>
            </a:solidFill>
            <a:ln w="6350">
              <a:solidFill>
                <a:srgbClr val="000080"/>
              </a:solidFill>
              <a:prstDash val="solid"/>
              <a:round/>
              <a:headEnd/>
              <a:tailEnd/>
            </a:ln>
          </p:spPr>
          <p:txBody>
            <a:bodyPr/>
            <a:lstStyle/>
            <a:p>
              <a:endParaRPr lang="da-DK" sz="1350">
                <a:solidFill>
                  <a:prstClr val="black"/>
                </a:solidFill>
              </a:endParaRPr>
            </a:p>
          </p:txBody>
        </p:sp>
        <p:sp>
          <p:nvSpPr>
            <p:cNvPr id="78" name="Freeform 77"/>
            <p:cNvSpPr>
              <a:spLocks/>
            </p:cNvSpPr>
            <p:nvPr/>
          </p:nvSpPr>
          <p:spPr bwMode="auto">
            <a:xfrm>
              <a:off x="2864" y="1570"/>
              <a:ext cx="52" cy="52"/>
            </a:xfrm>
            <a:custGeom>
              <a:avLst/>
              <a:gdLst>
                <a:gd name="T0" fmla="*/ 26 w 52"/>
                <a:gd name="T1" fmla="*/ 0 h 52"/>
                <a:gd name="T2" fmla="*/ 52 w 52"/>
                <a:gd name="T3" fmla="*/ 26 h 52"/>
                <a:gd name="T4" fmla="*/ 26 w 52"/>
                <a:gd name="T5" fmla="*/ 52 h 52"/>
                <a:gd name="T6" fmla="*/ 0 w 52"/>
                <a:gd name="T7" fmla="*/ 26 h 52"/>
                <a:gd name="T8" fmla="*/ 26 w 52"/>
                <a:gd name="T9" fmla="*/ 0 h 52"/>
                <a:gd name="T10" fmla="*/ 0 60000 65536"/>
                <a:gd name="T11" fmla="*/ 0 60000 65536"/>
                <a:gd name="T12" fmla="*/ 0 60000 65536"/>
                <a:gd name="T13" fmla="*/ 0 60000 65536"/>
                <a:gd name="T14" fmla="*/ 0 60000 65536"/>
                <a:gd name="T15" fmla="*/ 0 w 52"/>
                <a:gd name="T16" fmla="*/ 0 h 52"/>
                <a:gd name="T17" fmla="*/ 52 w 52"/>
                <a:gd name="T18" fmla="*/ 52 h 52"/>
              </a:gdLst>
              <a:ahLst/>
              <a:cxnLst>
                <a:cxn ang="T10">
                  <a:pos x="T0" y="T1"/>
                </a:cxn>
                <a:cxn ang="T11">
                  <a:pos x="T2" y="T3"/>
                </a:cxn>
                <a:cxn ang="T12">
                  <a:pos x="T4" y="T5"/>
                </a:cxn>
                <a:cxn ang="T13">
                  <a:pos x="T6" y="T7"/>
                </a:cxn>
                <a:cxn ang="T14">
                  <a:pos x="T8" y="T9"/>
                </a:cxn>
              </a:cxnLst>
              <a:rect l="T15" t="T16" r="T17" b="T18"/>
              <a:pathLst>
                <a:path w="52" h="52">
                  <a:moveTo>
                    <a:pt x="26" y="0"/>
                  </a:moveTo>
                  <a:lnTo>
                    <a:pt x="52" y="26"/>
                  </a:lnTo>
                  <a:lnTo>
                    <a:pt x="26" y="52"/>
                  </a:lnTo>
                  <a:lnTo>
                    <a:pt x="0" y="26"/>
                  </a:lnTo>
                  <a:lnTo>
                    <a:pt x="26" y="0"/>
                  </a:lnTo>
                  <a:close/>
                </a:path>
              </a:pathLst>
            </a:custGeom>
            <a:solidFill>
              <a:srgbClr val="00FFFF"/>
            </a:solidFill>
            <a:ln w="6350">
              <a:solidFill>
                <a:srgbClr val="000080"/>
              </a:solidFill>
              <a:prstDash val="solid"/>
              <a:round/>
              <a:headEnd/>
              <a:tailEnd/>
            </a:ln>
          </p:spPr>
          <p:txBody>
            <a:bodyPr/>
            <a:lstStyle/>
            <a:p>
              <a:endParaRPr lang="da-DK" sz="1350">
                <a:solidFill>
                  <a:prstClr val="black"/>
                </a:solidFill>
              </a:endParaRPr>
            </a:p>
          </p:txBody>
        </p:sp>
        <p:sp>
          <p:nvSpPr>
            <p:cNvPr id="79" name="Freeform 78"/>
            <p:cNvSpPr>
              <a:spLocks/>
            </p:cNvSpPr>
            <p:nvPr/>
          </p:nvSpPr>
          <p:spPr bwMode="auto">
            <a:xfrm>
              <a:off x="3501" y="1692"/>
              <a:ext cx="51" cy="51"/>
            </a:xfrm>
            <a:custGeom>
              <a:avLst/>
              <a:gdLst>
                <a:gd name="T0" fmla="*/ 25 w 51"/>
                <a:gd name="T1" fmla="*/ 0 h 51"/>
                <a:gd name="T2" fmla="*/ 51 w 51"/>
                <a:gd name="T3" fmla="*/ 25 h 51"/>
                <a:gd name="T4" fmla="*/ 25 w 51"/>
                <a:gd name="T5" fmla="*/ 51 h 51"/>
                <a:gd name="T6" fmla="*/ 0 w 51"/>
                <a:gd name="T7" fmla="*/ 25 h 51"/>
                <a:gd name="T8" fmla="*/ 25 w 51"/>
                <a:gd name="T9" fmla="*/ 0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25" y="0"/>
                  </a:moveTo>
                  <a:lnTo>
                    <a:pt x="51" y="25"/>
                  </a:lnTo>
                  <a:lnTo>
                    <a:pt x="25" y="51"/>
                  </a:lnTo>
                  <a:lnTo>
                    <a:pt x="0" y="25"/>
                  </a:lnTo>
                  <a:lnTo>
                    <a:pt x="25" y="0"/>
                  </a:lnTo>
                  <a:close/>
                </a:path>
              </a:pathLst>
            </a:custGeom>
            <a:solidFill>
              <a:srgbClr val="00FFFF"/>
            </a:solidFill>
            <a:ln w="6350">
              <a:solidFill>
                <a:srgbClr val="000080"/>
              </a:solidFill>
              <a:prstDash val="solid"/>
              <a:round/>
              <a:headEnd/>
              <a:tailEnd/>
            </a:ln>
          </p:spPr>
          <p:txBody>
            <a:bodyPr/>
            <a:lstStyle/>
            <a:p>
              <a:endParaRPr lang="da-DK" sz="1350">
                <a:solidFill>
                  <a:prstClr val="black"/>
                </a:solidFill>
              </a:endParaRPr>
            </a:p>
          </p:txBody>
        </p:sp>
        <p:sp>
          <p:nvSpPr>
            <p:cNvPr id="80" name="Freeform 79"/>
            <p:cNvSpPr>
              <a:spLocks/>
            </p:cNvSpPr>
            <p:nvPr/>
          </p:nvSpPr>
          <p:spPr bwMode="auto">
            <a:xfrm>
              <a:off x="4137" y="1736"/>
              <a:ext cx="51" cy="51"/>
            </a:xfrm>
            <a:custGeom>
              <a:avLst/>
              <a:gdLst>
                <a:gd name="T0" fmla="*/ 26 w 51"/>
                <a:gd name="T1" fmla="*/ 0 h 51"/>
                <a:gd name="T2" fmla="*/ 51 w 51"/>
                <a:gd name="T3" fmla="*/ 26 h 51"/>
                <a:gd name="T4" fmla="*/ 26 w 51"/>
                <a:gd name="T5" fmla="*/ 51 h 51"/>
                <a:gd name="T6" fmla="*/ 0 w 51"/>
                <a:gd name="T7" fmla="*/ 26 h 51"/>
                <a:gd name="T8" fmla="*/ 26 w 51"/>
                <a:gd name="T9" fmla="*/ 0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26" y="0"/>
                  </a:moveTo>
                  <a:lnTo>
                    <a:pt x="51" y="26"/>
                  </a:lnTo>
                  <a:lnTo>
                    <a:pt x="26" y="51"/>
                  </a:lnTo>
                  <a:lnTo>
                    <a:pt x="0" y="26"/>
                  </a:lnTo>
                  <a:lnTo>
                    <a:pt x="26" y="0"/>
                  </a:lnTo>
                  <a:close/>
                </a:path>
              </a:pathLst>
            </a:custGeom>
            <a:solidFill>
              <a:srgbClr val="00FFFF"/>
            </a:solidFill>
            <a:ln w="6350">
              <a:solidFill>
                <a:srgbClr val="000080"/>
              </a:solidFill>
              <a:prstDash val="solid"/>
              <a:round/>
              <a:headEnd/>
              <a:tailEnd/>
            </a:ln>
          </p:spPr>
          <p:txBody>
            <a:bodyPr/>
            <a:lstStyle/>
            <a:p>
              <a:endParaRPr lang="da-DK" sz="1350">
                <a:solidFill>
                  <a:prstClr val="black"/>
                </a:solidFill>
              </a:endParaRPr>
            </a:p>
          </p:txBody>
        </p:sp>
        <p:sp>
          <p:nvSpPr>
            <p:cNvPr id="81" name="Rectangle 80"/>
            <p:cNvSpPr>
              <a:spLocks noChangeArrowheads="1"/>
            </p:cNvSpPr>
            <p:nvPr/>
          </p:nvSpPr>
          <p:spPr bwMode="auto">
            <a:xfrm>
              <a:off x="1129" y="3065"/>
              <a:ext cx="1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450">
                  <a:solidFill>
                    <a:srgbClr val="808080"/>
                  </a:solidFill>
                  <a:latin typeface="Verdana" pitchFamily="34" charset="0"/>
                </a:rPr>
                <a:t>-1,00</a:t>
              </a:r>
              <a:endParaRPr lang="sv-SE" sz="1350">
                <a:solidFill>
                  <a:prstClr val="black"/>
                </a:solidFill>
              </a:endParaRPr>
            </a:p>
          </p:txBody>
        </p:sp>
        <p:sp>
          <p:nvSpPr>
            <p:cNvPr id="82" name="Rectangle 81"/>
            <p:cNvSpPr>
              <a:spLocks noChangeArrowheads="1"/>
            </p:cNvSpPr>
            <p:nvPr/>
          </p:nvSpPr>
          <p:spPr bwMode="auto">
            <a:xfrm>
              <a:off x="1129" y="2880"/>
              <a:ext cx="1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450">
                  <a:solidFill>
                    <a:srgbClr val="808080"/>
                  </a:solidFill>
                  <a:latin typeface="Verdana" pitchFamily="34" charset="0"/>
                </a:rPr>
                <a:t>-0,80</a:t>
              </a:r>
              <a:endParaRPr lang="sv-SE" sz="1350">
                <a:solidFill>
                  <a:prstClr val="black"/>
                </a:solidFill>
              </a:endParaRPr>
            </a:p>
          </p:txBody>
        </p:sp>
        <p:sp>
          <p:nvSpPr>
            <p:cNvPr id="83" name="Rectangle 82"/>
            <p:cNvSpPr>
              <a:spLocks noChangeArrowheads="1"/>
            </p:cNvSpPr>
            <p:nvPr/>
          </p:nvSpPr>
          <p:spPr bwMode="auto">
            <a:xfrm>
              <a:off x="1129" y="2696"/>
              <a:ext cx="1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450">
                  <a:solidFill>
                    <a:srgbClr val="808080"/>
                  </a:solidFill>
                  <a:latin typeface="Verdana" pitchFamily="34" charset="0"/>
                </a:rPr>
                <a:t>-0,60</a:t>
              </a:r>
              <a:endParaRPr lang="sv-SE" sz="1350">
                <a:solidFill>
                  <a:prstClr val="black"/>
                </a:solidFill>
              </a:endParaRPr>
            </a:p>
          </p:txBody>
        </p:sp>
        <p:sp>
          <p:nvSpPr>
            <p:cNvPr id="84" name="Rectangle 83"/>
            <p:cNvSpPr>
              <a:spLocks noChangeArrowheads="1"/>
            </p:cNvSpPr>
            <p:nvPr/>
          </p:nvSpPr>
          <p:spPr bwMode="auto">
            <a:xfrm>
              <a:off x="1129" y="2512"/>
              <a:ext cx="1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450">
                  <a:solidFill>
                    <a:srgbClr val="808080"/>
                  </a:solidFill>
                  <a:latin typeface="Verdana" pitchFamily="34" charset="0"/>
                </a:rPr>
                <a:t>-0,40</a:t>
              </a:r>
              <a:endParaRPr lang="sv-SE" sz="1350">
                <a:solidFill>
                  <a:prstClr val="black"/>
                </a:solidFill>
              </a:endParaRPr>
            </a:p>
          </p:txBody>
        </p:sp>
        <p:sp>
          <p:nvSpPr>
            <p:cNvPr id="85" name="Rectangle 84"/>
            <p:cNvSpPr>
              <a:spLocks noChangeArrowheads="1"/>
            </p:cNvSpPr>
            <p:nvPr/>
          </p:nvSpPr>
          <p:spPr bwMode="auto">
            <a:xfrm>
              <a:off x="1129" y="2328"/>
              <a:ext cx="1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450">
                  <a:solidFill>
                    <a:srgbClr val="808080"/>
                  </a:solidFill>
                  <a:latin typeface="Verdana" pitchFamily="34" charset="0"/>
                </a:rPr>
                <a:t>-0,20</a:t>
              </a:r>
              <a:endParaRPr lang="sv-SE" sz="1350">
                <a:solidFill>
                  <a:prstClr val="black"/>
                </a:solidFill>
              </a:endParaRPr>
            </a:p>
          </p:txBody>
        </p:sp>
        <p:sp>
          <p:nvSpPr>
            <p:cNvPr id="86" name="Rectangle 85"/>
            <p:cNvSpPr>
              <a:spLocks noChangeArrowheads="1"/>
            </p:cNvSpPr>
            <p:nvPr/>
          </p:nvSpPr>
          <p:spPr bwMode="auto">
            <a:xfrm>
              <a:off x="1155" y="2143"/>
              <a:ext cx="1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450">
                  <a:solidFill>
                    <a:srgbClr val="808080"/>
                  </a:solidFill>
                  <a:latin typeface="Verdana" pitchFamily="34" charset="0"/>
                </a:rPr>
                <a:t>0,00</a:t>
              </a:r>
              <a:endParaRPr lang="sv-SE" sz="1350">
                <a:solidFill>
                  <a:prstClr val="black"/>
                </a:solidFill>
              </a:endParaRPr>
            </a:p>
          </p:txBody>
        </p:sp>
        <p:sp>
          <p:nvSpPr>
            <p:cNvPr id="87" name="Rectangle 86"/>
            <p:cNvSpPr>
              <a:spLocks noChangeArrowheads="1"/>
            </p:cNvSpPr>
            <p:nvPr/>
          </p:nvSpPr>
          <p:spPr bwMode="auto">
            <a:xfrm>
              <a:off x="1155" y="1965"/>
              <a:ext cx="1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450">
                  <a:solidFill>
                    <a:srgbClr val="808080"/>
                  </a:solidFill>
                  <a:latin typeface="Verdana" pitchFamily="34" charset="0"/>
                </a:rPr>
                <a:t>0,20</a:t>
              </a:r>
              <a:endParaRPr lang="sv-SE" sz="1350">
                <a:solidFill>
                  <a:prstClr val="black"/>
                </a:solidFill>
              </a:endParaRPr>
            </a:p>
          </p:txBody>
        </p:sp>
        <p:sp>
          <p:nvSpPr>
            <p:cNvPr id="88" name="Rectangle 87"/>
            <p:cNvSpPr>
              <a:spLocks noChangeArrowheads="1"/>
            </p:cNvSpPr>
            <p:nvPr/>
          </p:nvSpPr>
          <p:spPr bwMode="auto">
            <a:xfrm>
              <a:off x="1155" y="1780"/>
              <a:ext cx="1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450">
                  <a:solidFill>
                    <a:srgbClr val="808080"/>
                  </a:solidFill>
                  <a:latin typeface="Verdana" pitchFamily="34" charset="0"/>
                </a:rPr>
                <a:t>0,40</a:t>
              </a:r>
              <a:endParaRPr lang="sv-SE" sz="1350">
                <a:solidFill>
                  <a:prstClr val="black"/>
                </a:solidFill>
              </a:endParaRPr>
            </a:p>
          </p:txBody>
        </p:sp>
        <p:sp>
          <p:nvSpPr>
            <p:cNvPr id="89" name="Rectangle 88"/>
            <p:cNvSpPr>
              <a:spLocks noChangeArrowheads="1"/>
            </p:cNvSpPr>
            <p:nvPr/>
          </p:nvSpPr>
          <p:spPr bwMode="auto">
            <a:xfrm>
              <a:off x="1155" y="1596"/>
              <a:ext cx="1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450">
                  <a:solidFill>
                    <a:srgbClr val="808080"/>
                  </a:solidFill>
                  <a:latin typeface="Verdana" pitchFamily="34" charset="0"/>
                </a:rPr>
                <a:t>0,60</a:t>
              </a:r>
              <a:endParaRPr lang="sv-SE" sz="1350">
                <a:solidFill>
                  <a:prstClr val="black"/>
                </a:solidFill>
              </a:endParaRPr>
            </a:p>
          </p:txBody>
        </p:sp>
        <p:sp>
          <p:nvSpPr>
            <p:cNvPr id="90" name="Rectangle 89"/>
            <p:cNvSpPr>
              <a:spLocks noChangeArrowheads="1"/>
            </p:cNvSpPr>
            <p:nvPr/>
          </p:nvSpPr>
          <p:spPr bwMode="auto">
            <a:xfrm>
              <a:off x="1155" y="1413"/>
              <a:ext cx="1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450">
                  <a:solidFill>
                    <a:srgbClr val="808080"/>
                  </a:solidFill>
                  <a:latin typeface="Verdana" pitchFamily="34" charset="0"/>
                </a:rPr>
                <a:t>0,80</a:t>
              </a:r>
              <a:endParaRPr lang="sv-SE" sz="1350">
                <a:solidFill>
                  <a:prstClr val="black"/>
                </a:solidFill>
              </a:endParaRPr>
            </a:p>
          </p:txBody>
        </p:sp>
        <p:sp>
          <p:nvSpPr>
            <p:cNvPr id="91" name="Rectangle 90"/>
            <p:cNvSpPr>
              <a:spLocks noChangeArrowheads="1"/>
            </p:cNvSpPr>
            <p:nvPr/>
          </p:nvSpPr>
          <p:spPr bwMode="auto">
            <a:xfrm>
              <a:off x="1155" y="1228"/>
              <a:ext cx="1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450">
                  <a:solidFill>
                    <a:srgbClr val="808080"/>
                  </a:solidFill>
                  <a:latin typeface="Verdana" pitchFamily="34" charset="0"/>
                </a:rPr>
                <a:t>1,00</a:t>
              </a:r>
              <a:endParaRPr lang="sv-SE" sz="1350">
                <a:solidFill>
                  <a:prstClr val="black"/>
                </a:solidFill>
              </a:endParaRPr>
            </a:p>
          </p:txBody>
        </p:sp>
      </p:grpSp>
      <p:sp>
        <p:nvSpPr>
          <p:cNvPr id="92" name="Text Box 199"/>
          <p:cNvSpPr txBox="1">
            <a:spLocks noChangeArrowheads="1"/>
          </p:cNvSpPr>
          <p:nvPr/>
        </p:nvSpPr>
        <p:spPr bwMode="auto">
          <a:xfrm>
            <a:off x="5328084" y="4328945"/>
            <a:ext cx="2430270" cy="34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9056" tIns="34529" rIns="69056" bIns="34529">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spcBef>
                <a:spcPct val="20000"/>
              </a:spcBef>
              <a:buClr>
                <a:srgbClr val="000000"/>
              </a:buClr>
              <a:buSzPct val="75000"/>
              <a:buFont typeface="Monotype Sorts" pitchFamily="2" charset="2"/>
              <a:buNone/>
            </a:pPr>
            <a:r>
              <a:rPr lang="en-US" sz="825" dirty="0" err="1">
                <a:solidFill>
                  <a:prstClr val="black"/>
                </a:solidFill>
                <a:latin typeface="Verdana" pitchFamily="34" charset="0"/>
              </a:rPr>
              <a:t>Det</a:t>
            </a:r>
            <a:r>
              <a:rPr lang="en-US" sz="825" dirty="0">
                <a:solidFill>
                  <a:prstClr val="black"/>
                </a:solidFill>
                <a:latin typeface="Verdana" pitchFamily="34" charset="0"/>
              </a:rPr>
              <a:t> </a:t>
            </a:r>
            <a:r>
              <a:rPr lang="en-US" sz="825" dirty="0" err="1">
                <a:solidFill>
                  <a:prstClr val="black"/>
                </a:solidFill>
                <a:latin typeface="Verdana" pitchFamily="34" charset="0"/>
              </a:rPr>
              <a:t>er</a:t>
            </a:r>
            <a:r>
              <a:rPr lang="en-US" sz="825" dirty="0">
                <a:solidFill>
                  <a:prstClr val="black"/>
                </a:solidFill>
                <a:latin typeface="Verdana" pitchFamily="34" charset="0"/>
              </a:rPr>
              <a:t> de </a:t>
            </a:r>
            <a:r>
              <a:rPr lang="en-US" sz="825" dirty="0" err="1">
                <a:solidFill>
                  <a:prstClr val="black"/>
                </a:solidFill>
                <a:latin typeface="Verdana" pitchFamily="34" charset="0"/>
              </a:rPr>
              <a:t>maksimerende</a:t>
            </a:r>
            <a:r>
              <a:rPr lang="en-US" sz="825" dirty="0">
                <a:solidFill>
                  <a:prstClr val="black"/>
                </a:solidFill>
                <a:latin typeface="Verdana" pitchFamily="34" charset="0"/>
              </a:rPr>
              <a:t> </a:t>
            </a:r>
            <a:r>
              <a:rPr lang="en-US" sz="825" dirty="0" err="1">
                <a:solidFill>
                  <a:prstClr val="black"/>
                </a:solidFill>
                <a:latin typeface="Verdana" pitchFamily="34" charset="0"/>
              </a:rPr>
              <a:t>indre</a:t>
            </a:r>
            <a:r>
              <a:rPr lang="en-US" sz="825" dirty="0">
                <a:solidFill>
                  <a:prstClr val="black"/>
                </a:solidFill>
                <a:latin typeface="Verdana" pitchFamily="34" charset="0"/>
              </a:rPr>
              <a:t> stile, </a:t>
            </a:r>
          </a:p>
          <a:p>
            <a:pPr eaLnBrk="1" hangingPunct="1">
              <a:spcBef>
                <a:spcPct val="20000"/>
              </a:spcBef>
              <a:buClr>
                <a:srgbClr val="000000"/>
              </a:buClr>
              <a:buSzPct val="75000"/>
              <a:buFont typeface="Monotype Sorts" pitchFamily="2" charset="2"/>
              <a:buNone/>
            </a:pPr>
            <a:r>
              <a:rPr lang="en-US" sz="825" dirty="0" err="1">
                <a:solidFill>
                  <a:prstClr val="black"/>
                </a:solidFill>
                <a:latin typeface="Verdana" pitchFamily="34" charset="0"/>
              </a:rPr>
              <a:t>som</a:t>
            </a:r>
            <a:r>
              <a:rPr lang="en-US" sz="825" dirty="0">
                <a:solidFill>
                  <a:prstClr val="black"/>
                </a:solidFill>
                <a:latin typeface="Verdana" pitchFamily="34" charset="0"/>
              </a:rPr>
              <a:t> </a:t>
            </a:r>
            <a:r>
              <a:rPr lang="en-US" sz="825" dirty="0" err="1">
                <a:solidFill>
                  <a:prstClr val="black"/>
                </a:solidFill>
                <a:latin typeface="Verdana" pitchFamily="34" charset="0"/>
              </a:rPr>
              <a:t>behøves</a:t>
            </a:r>
            <a:r>
              <a:rPr lang="en-US" sz="825" dirty="0">
                <a:solidFill>
                  <a:prstClr val="black"/>
                </a:solidFill>
                <a:latin typeface="Verdana" pitchFamily="34" charset="0"/>
              </a:rPr>
              <a:t> </a:t>
            </a:r>
            <a:r>
              <a:rPr lang="en-US" sz="825" dirty="0" err="1">
                <a:solidFill>
                  <a:prstClr val="black"/>
                </a:solidFill>
                <a:latin typeface="Verdana" pitchFamily="34" charset="0"/>
              </a:rPr>
              <a:t>på</a:t>
            </a:r>
            <a:r>
              <a:rPr lang="en-US" sz="825" dirty="0">
                <a:solidFill>
                  <a:prstClr val="black"/>
                </a:solidFill>
                <a:latin typeface="Verdana" pitchFamily="34" charset="0"/>
              </a:rPr>
              <a:t> de </a:t>
            </a:r>
            <a:r>
              <a:rPr lang="en-US" sz="825" dirty="0" err="1">
                <a:solidFill>
                  <a:prstClr val="black"/>
                </a:solidFill>
                <a:latin typeface="Verdana" pitchFamily="34" charset="0"/>
              </a:rPr>
              <a:t>højere</a:t>
            </a:r>
            <a:r>
              <a:rPr lang="en-US" sz="825" dirty="0">
                <a:solidFill>
                  <a:prstClr val="black"/>
                </a:solidFill>
                <a:latin typeface="Verdana" pitchFamily="34" charset="0"/>
              </a:rPr>
              <a:t> </a:t>
            </a:r>
            <a:r>
              <a:rPr lang="en-US" sz="825" dirty="0" err="1">
                <a:solidFill>
                  <a:prstClr val="black"/>
                </a:solidFill>
                <a:latin typeface="Verdana" pitchFamily="34" charset="0"/>
              </a:rPr>
              <a:t>lederniveauer</a:t>
            </a:r>
            <a:endParaRPr lang="en-US" sz="825" dirty="0">
              <a:solidFill>
                <a:prstClr val="black"/>
              </a:solidFill>
              <a:latin typeface="Verdana" pitchFamily="34" charset="0"/>
            </a:endParaRPr>
          </a:p>
        </p:txBody>
      </p:sp>
      <p:sp>
        <p:nvSpPr>
          <p:cNvPr id="93" name="Rectangle 73"/>
          <p:cNvSpPr>
            <a:spLocks noChangeArrowheads="1"/>
          </p:cNvSpPr>
          <p:nvPr/>
        </p:nvSpPr>
        <p:spPr bwMode="auto">
          <a:xfrm>
            <a:off x="1899498" y="1266249"/>
            <a:ext cx="15917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sv-SE" sz="1050" dirty="0">
                <a:latin typeface="Verdana" pitchFamily="34" charset="0"/>
              </a:rPr>
              <a:t>De 20% </a:t>
            </a:r>
            <a:r>
              <a:rPr lang="sv-SE" sz="1050" dirty="0" err="1">
                <a:latin typeface="Verdana" pitchFamily="34" charset="0"/>
              </a:rPr>
              <a:t>højest</a:t>
            </a:r>
            <a:r>
              <a:rPr lang="sv-SE" sz="1050" dirty="0">
                <a:latin typeface="Verdana" pitchFamily="34" charset="0"/>
              </a:rPr>
              <a:t> </a:t>
            </a:r>
            <a:r>
              <a:rPr lang="sv-SE" sz="1050" dirty="0" err="1">
                <a:latin typeface="Verdana" pitchFamily="34" charset="0"/>
              </a:rPr>
              <a:t>lønnede</a:t>
            </a:r>
            <a:endParaRPr lang="sv-SE" sz="1050" dirty="0">
              <a:latin typeface="Verdana" pitchFamily="34" charset="0"/>
            </a:endParaRPr>
          </a:p>
        </p:txBody>
      </p:sp>
      <p:sp>
        <p:nvSpPr>
          <p:cNvPr id="94" name="Højre klammeparentes 93"/>
          <p:cNvSpPr/>
          <p:nvPr/>
        </p:nvSpPr>
        <p:spPr>
          <a:xfrm>
            <a:off x="5544108" y="2194348"/>
            <a:ext cx="74505" cy="3233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sz="1350">
              <a:solidFill>
                <a:prstClr val="black"/>
              </a:solidFill>
            </a:endParaRPr>
          </a:p>
        </p:txBody>
      </p:sp>
      <p:sp>
        <p:nvSpPr>
          <p:cNvPr id="95" name="Tekstboks 2"/>
          <p:cNvSpPr txBox="1"/>
          <p:nvPr/>
        </p:nvSpPr>
        <p:spPr>
          <a:xfrm>
            <a:off x="5598115" y="2139702"/>
            <a:ext cx="885179" cy="207749"/>
          </a:xfrm>
          <a:prstGeom prst="rect">
            <a:avLst/>
          </a:prstGeom>
          <a:noFill/>
        </p:spPr>
        <p:txBody>
          <a:bodyPr wrap="none" rtlCol="0">
            <a:spAutoFit/>
          </a:bodyPr>
          <a:lstStyle/>
          <a:p>
            <a:r>
              <a:rPr lang="da-DK" sz="750" dirty="0">
                <a:solidFill>
                  <a:srgbClr val="FFFFFF">
                    <a:lumMod val="50000"/>
                  </a:srgbClr>
                </a:solidFill>
              </a:rPr>
              <a:t>Maksimerende</a:t>
            </a:r>
          </a:p>
        </p:txBody>
      </p:sp>
      <p:sp>
        <p:nvSpPr>
          <p:cNvPr id="96" name="Rectangle 3167"/>
          <p:cNvSpPr>
            <a:spLocks noChangeArrowheads="1"/>
          </p:cNvSpPr>
          <p:nvPr/>
        </p:nvSpPr>
        <p:spPr bwMode="auto">
          <a:xfrm>
            <a:off x="2735797" y="1549774"/>
            <a:ext cx="3127459"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571500" eaLnBrk="0" hangingPunct="0">
              <a:spcBef>
                <a:spcPct val="50000"/>
              </a:spcBef>
            </a:pPr>
            <a:r>
              <a:rPr lang="da-DK" sz="675" b="1" dirty="0">
                <a:solidFill>
                  <a:srgbClr val="FF0000"/>
                </a:solidFill>
              </a:rPr>
              <a:t> BESLUTTENDE     </a:t>
            </a:r>
            <a:r>
              <a:rPr lang="da-DK" sz="675" b="1" dirty="0">
                <a:solidFill>
                  <a:srgbClr val="FFC000"/>
                </a:solidFill>
              </a:rPr>
              <a:t>FLEKSIBLE  </a:t>
            </a:r>
            <a:r>
              <a:rPr lang="da-DK" sz="675" b="1" dirty="0">
                <a:solidFill>
                  <a:srgbClr val="FF0000"/>
                </a:solidFill>
              </a:rPr>
              <a:t>    </a:t>
            </a:r>
            <a:r>
              <a:rPr lang="da-DK" sz="675" b="1" dirty="0">
                <a:solidFill>
                  <a:srgbClr val="00B050"/>
                </a:solidFill>
              </a:rPr>
              <a:t>HIERARKISK</a:t>
            </a:r>
            <a:r>
              <a:rPr lang="da-DK" sz="675" b="1" dirty="0">
                <a:solidFill>
                  <a:srgbClr val="FF0000"/>
                </a:solidFill>
              </a:rPr>
              <a:t>     </a:t>
            </a:r>
            <a:r>
              <a:rPr lang="da-DK" sz="675" b="1" dirty="0">
                <a:solidFill>
                  <a:srgbClr val="0070C0"/>
                </a:solidFill>
              </a:rPr>
              <a:t>INTEGRERENDE </a:t>
            </a:r>
            <a:endParaRPr lang="da-DK" sz="675" dirty="0">
              <a:solidFill>
                <a:srgbClr val="0070C0"/>
              </a:solidFill>
              <a:latin typeface="Times New Roman" pitchFamily="18" charset="0"/>
            </a:endParaRPr>
          </a:p>
        </p:txBody>
      </p:sp>
      <p:cxnSp>
        <p:nvCxnSpPr>
          <p:cNvPr id="97" name="Lige pilforbindelse 96"/>
          <p:cNvCxnSpPr/>
          <p:nvPr/>
        </p:nvCxnSpPr>
        <p:spPr>
          <a:xfrm flipH="1">
            <a:off x="2195736" y="2923136"/>
            <a:ext cx="223346" cy="12663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Tekstboks 7"/>
          <p:cNvSpPr txBox="1"/>
          <p:nvPr/>
        </p:nvSpPr>
        <p:spPr>
          <a:xfrm>
            <a:off x="1439653" y="4191930"/>
            <a:ext cx="2691763" cy="473206"/>
          </a:xfrm>
          <a:prstGeom prst="rect">
            <a:avLst/>
          </a:prstGeom>
          <a:noFill/>
        </p:spPr>
        <p:txBody>
          <a:bodyPr wrap="none" rtlCol="0">
            <a:spAutoFit/>
          </a:bodyPr>
          <a:lstStyle/>
          <a:p>
            <a:r>
              <a:rPr lang="en-US" sz="825" dirty="0">
                <a:solidFill>
                  <a:prstClr val="black"/>
                </a:solidFill>
                <a:latin typeface="Verdana" pitchFamily="34" charset="0"/>
              </a:rPr>
              <a:t>En </a:t>
            </a:r>
            <a:r>
              <a:rPr lang="en-US" sz="825" dirty="0" err="1">
                <a:solidFill>
                  <a:prstClr val="black"/>
                </a:solidFill>
                <a:latin typeface="Verdana" pitchFamily="34" charset="0"/>
              </a:rPr>
              <a:t>balanceret</a:t>
            </a:r>
            <a:r>
              <a:rPr lang="en-US" sz="825" dirty="0">
                <a:solidFill>
                  <a:prstClr val="black"/>
                </a:solidFill>
                <a:latin typeface="Verdana" pitchFamily="34" charset="0"/>
              </a:rPr>
              <a:t> </a:t>
            </a:r>
            <a:r>
              <a:rPr lang="en-US" sz="825" dirty="0" err="1">
                <a:solidFill>
                  <a:prstClr val="black"/>
                </a:solidFill>
                <a:latin typeface="Verdana" pitchFamily="34" charset="0"/>
              </a:rPr>
              <a:t>indre</a:t>
            </a:r>
            <a:r>
              <a:rPr lang="en-US" sz="825" dirty="0">
                <a:solidFill>
                  <a:prstClr val="black"/>
                </a:solidFill>
                <a:latin typeface="Verdana" pitchFamily="34" charset="0"/>
              </a:rPr>
              <a:t> </a:t>
            </a:r>
            <a:r>
              <a:rPr lang="en-US" sz="825" dirty="0" err="1">
                <a:solidFill>
                  <a:prstClr val="black"/>
                </a:solidFill>
                <a:latin typeface="Verdana" pitchFamily="34" charset="0"/>
              </a:rPr>
              <a:t>stil</a:t>
            </a:r>
            <a:r>
              <a:rPr lang="en-US" sz="825" dirty="0">
                <a:solidFill>
                  <a:prstClr val="black"/>
                </a:solidFill>
                <a:latin typeface="Verdana" pitchFamily="34" charset="0"/>
              </a:rPr>
              <a:t> </a:t>
            </a:r>
            <a:r>
              <a:rPr lang="en-US" sz="825" dirty="0" err="1">
                <a:solidFill>
                  <a:prstClr val="black"/>
                </a:solidFill>
                <a:latin typeface="Verdana" pitchFamily="34" charset="0"/>
              </a:rPr>
              <a:t>på</a:t>
            </a:r>
            <a:r>
              <a:rPr lang="en-US" sz="825" dirty="0">
                <a:solidFill>
                  <a:prstClr val="black"/>
                </a:solidFill>
                <a:latin typeface="Verdana" pitchFamily="34" charset="0"/>
              </a:rPr>
              <a:t> </a:t>
            </a:r>
            <a:r>
              <a:rPr lang="en-US" sz="825" dirty="0" err="1">
                <a:solidFill>
                  <a:prstClr val="black"/>
                </a:solidFill>
                <a:latin typeface="Verdana" pitchFamily="34" charset="0"/>
              </a:rPr>
              <a:t>mellemleder</a:t>
            </a:r>
            <a:r>
              <a:rPr lang="en-US" sz="825" dirty="0">
                <a:solidFill>
                  <a:prstClr val="black"/>
                </a:solidFill>
                <a:latin typeface="Verdana" pitchFamily="34" charset="0"/>
              </a:rPr>
              <a:t> </a:t>
            </a:r>
            <a:r>
              <a:rPr lang="en-US" sz="825" dirty="0" err="1">
                <a:solidFill>
                  <a:prstClr val="black"/>
                </a:solidFill>
                <a:latin typeface="Verdana" pitchFamily="34" charset="0"/>
              </a:rPr>
              <a:t>niveau</a:t>
            </a:r>
            <a:r>
              <a:rPr lang="en-US" sz="825" dirty="0">
                <a:solidFill>
                  <a:prstClr val="black"/>
                </a:solidFill>
                <a:latin typeface="Verdana" pitchFamily="34" charset="0"/>
              </a:rPr>
              <a:t> </a:t>
            </a:r>
          </a:p>
          <a:p>
            <a:r>
              <a:rPr lang="en-US" sz="825" dirty="0" err="1">
                <a:solidFill>
                  <a:prstClr val="black"/>
                </a:solidFill>
                <a:latin typeface="Verdana" pitchFamily="34" charset="0"/>
              </a:rPr>
              <a:t>skaber</a:t>
            </a:r>
            <a:r>
              <a:rPr lang="en-US" sz="825" dirty="0">
                <a:solidFill>
                  <a:prstClr val="black"/>
                </a:solidFill>
                <a:latin typeface="Verdana" pitchFamily="34" charset="0"/>
              </a:rPr>
              <a:t> </a:t>
            </a:r>
            <a:r>
              <a:rPr lang="en-US" sz="825" dirty="0" err="1">
                <a:solidFill>
                  <a:prstClr val="black"/>
                </a:solidFill>
                <a:latin typeface="Verdana" pitchFamily="34" charset="0"/>
              </a:rPr>
              <a:t>ikke</a:t>
            </a:r>
            <a:r>
              <a:rPr lang="en-US" sz="825" dirty="0">
                <a:solidFill>
                  <a:prstClr val="black"/>
                </a:solidFill>
                <a:latin typeface="Verdana" pitchFamily="34" charset="0"/>
              </a:rPr>
              <a:t> </a:t>
            </a:r>
            <a:r>
              <a:rPr lang="en-US" sz="825" dirty="0" err="1">
                <a:solidFill>
                  <a:prstClr val="black"/>
                </a:solidFill>
                <a:latin typeface="Verdana" pitchFamily="34" charset="0"/>
              </a:rPr>
              <a:t>succes</a:t>
            </a:r>
            <a:r>
              <a:rPr lang="en-US" sz="825" dirty="0">
                <a:solidFill>
                  <a:prstClr val="black"/>
                </a:solidFill>
                <a:latin typeface="Verdana" pitchFamily="34" charset="0"/>
              </a:rPr>
              <a:t> </a:t>
            </a:r>
            <a:r>
              <a:rPr lang="en-US" sz="825" dirty="0" err="1">
                <a:solidFill>
                  <a:prstClr val="black"/>
                </a:solidFill>
                <a:latin typeface="Verdana" pitchFamily="34" charset="0"/>
              </a:rPr>
              <a:t>på</a:t>
            </a:r>
            <a:r>
              <a:rPr lang="en-US" sz="825" dirty="0">
                <a:solidFill>
                  <a:prstClr val="black"/>
                </a:solidFill>
                <a:latin typeface="Verdana" pitchFamily="34" charset="0"/>
              </a:rPr>
              <a:t> et </a:t>
            </a:r>
            <a:r>
              <a:rPr lang="en-US" sz="825" dirty="0" err="1">
                <a:solidFill>
                  <a:prstClr val="black"/>
                </a:solidFill>
                <a:latin typeface="Verdana" pitchFamily="34" charset="0"/>
              </a:rPr>
              <a:t>højere</a:t>
            </a:r>
            <a:r>
              <a:rPr lang="en-US" sz="825" dirty="0">
                <a:solidFill>
                  <a:prstClr val="black"/>
                </a:solidFill>
                <a:latin typeface="Verdana" pitchFamily="34" charset="0"/>
              </a:rPr>
              <a:t> </a:t>
            </a:r>
            <a:r>
              <a:rPr lang="en-US" sz="825" dirty="0" err="1">
                <a:solidFill>
                  <a:prstClr val="black"/>
                </a:solidFill>
                <a:latin typeface="Verdana" pitchFamily="34" charset="0"/>
              </a:rPr>
              <a:t>lederniveau</a:t>
            </a:r>
            <a:endParaRPr lang="en-US" sz="825" dirty="0">
              <a:solidFill>
                <a:prstClr val="black"/>
              </a:solidFill>
              <a:latin typeface="Verdana" pitchFamily="34" charset="0"/>
            </a:endParaRPr>
          </a:p>
          <a:p>
            <a:endParaRPr lang="en-US" sz="825" dirty="0">
              <a:solidFill>
                <a:prstClr val="black"/>
              </a:solidFill>
            </a:endParaRPr>
          </a:p>
        </p:txBody>
      </p:sp>
      <p:cxnSp>
        <p:nvCxnSpPr>
          <p:cNvPr id="99" name="Lige pilforbindelse 98"/>
          <p:cNvCxnSpPr/>
          <p:nvPr/>
        </p:nvCxnSpPr>
        <p:spPr>
          <a:xfrm>
            <a:off x="6138174" y="2324368"/>
            <a:ext cx="0" cy="1975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20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sv-SE" dirty="0" err="1"/>
              <a:t>Feedforward</a:t>
            </a:r>
            <a:r>
              <a:rPr lang="sv-SE" dirty="0"/>
              <a:t> – </a:t>
            </a:r>
            <a:r>
              <a:rPr lang="sv-SE" dirty="0" err="1"/>
              <a:t>mulige</a:t>
            </a:r>
            <a:r>
              <a:rPr lang="sv-SE" dirty="0"/>
              <a:t> negative </a:t>
            </a:r>
            <a:r>
              <a:rPr lang="sv-SE" dirty="0" err="1"/>
              <a:t>indtryk</a:t>
            </a:r>
            <a:r>
              <a:rPr lang="sv-SE" dirty="0"/>
              <a:t> (ved </a:t>
            </a:r>
            <a:r>
              <a:rPr lang="sv-SE" dirty="0" err="1"/>
              <a:t>overforbrug</a:t>
            </a:r>
            <a:r>
              <a:rPr lang="sv-SE"/>
              <a:t>)</a:t>
            </a:r>
            <a:endParaRPr lang="sv-SE" dirty="0"/>
          </a:p>
        </p:txBody>
      </p:sp>
      <p:sp>
        <p:nvSpPr>
          <p:cNvPr id="27651" name="Line 4"/>
          <p:cNvSpPr>
            <a:spLocks noChangeShapeType="1"/>
          </p:cNvSpPr>
          <p:nvPr/>
        </p:nvSpPr>
        <p:spPr bwMode="auto">
          <a:xfrm>
            <a:off x="3056335" y="3055144"/>
            <a:ext cx="350758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a-DK" sz="1350"/>
          </a:p>
        </p:txBody>
      </p:sp>
      <p:sp>
        <p:nvSpPr>
          <p:cNvPr id="27652" name="Line 5"/>
          <p:cNvSpPr>
            <a:spLocks noChangeShapeType="1"/>
          </p:cNvSpPr>
          <p:nvPr/>
        </p:nvSpPr>
        <p:spPr bwMode="auto">
          <a:xfrm>
            <a:off x="4805363" y="1685925"/>
            <a:ext cx="7144" cy="27396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a-DK" sz="1350"/>
          </a:p>
        </p:txBody>
      </p:sp>
      <p:sp>
        <p:nvSpPr>
          <p:cNvPr id="27653" name="Rectangle 6"/>
          <p:cNvSpPr>
            <a:spLocks noChangeArrowheads="1"/>
          </p:cNvSpPr>
          <p:nvPr/>
        </p:nvSpPr>
        <p:spPr bwMode="auto">
          <a:xfrm>
            <a:off x="3052762" y="1684735"/>
            <a:ext cx="3511154" cy="274200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endParaRPr lang="da-DK" sz="1350"/>
          </a:p>
        </p:txBody>
      </p:sp>
      <p:grpSp>
        <p:nvGrpSpPr>
          <p:cNvPr id="27654" name="Group 7"/>
          <p:cNvGrpSpPr>
            <a:grpSpLocks/>
          </p:cNvGrpSpPr>
          <p:nvPr/>
        </p:nvGrpSpPr>
        <p:grpSpPr bwMode="auto">
          <a:xfrm>
            <a:off x="1490663" y="2180035"/>
            <a:ext cx="1441848" cy="1834754"/>
            <a:chOff x="292" y="1877"/>
            <a:chExt cx="1211" cy="1541"/>
          </a:xfrm>
        </p:grpSpPr>
        <p:sp>
          <p:nvSpPr>
            <p:cNvPr id="27686" name="Rectangle 8"/>
            <p:cNvSpPr>
              <a:spLocks noChangeArrowheads="1"/>
            </p:cNvSpPr>
            <p:nvPr/>
          </p:nvSpPr>
          <p:spPr bwMode="auto">
            <a:xfrm>
              <a:off x="1049" y="2527"/>
              <a:ext cx="4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eaLnBrk="0" hangingPunct="0"/>
              <a:r>
                <a:rPr lang="sv-SE" sz="900">
                  <a:latin typeface="Verdana" pitchFamily="34" charset="0"/>
                </a:rPr>
                <a:t>FOKUS</a:t>
              </a:r>
            </a:p>
            <a:p>
              <a:pPr eaLnBrk="0" hangingPunct="0"/>
              <a:endParaRPr lang="sv-SE" sz="900">
                <a:latin typeface="Verdana" pitchFamily="34" charset="0"/>
              </a:endParaRPr>
            </a:p>
          </p:txBody>
        </p:sp>
        <p:sp>
          <p:nvSpPr>
            <p:cNvPr id="27687" name="Text Box 9"/>
            <p:cNvSpPr txBox="1">
              <a:spLocks noChangeArrowheads="1"/>
            </p:cNvSpPr>
            <p:nvPr/>
          </p:nvSpPr>
          <p:spPr bwMode="auto">
            <a:xfrm>
              <a:off x="292" y="3108"/>
              <a:ext cx="43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v-SE" sz="900">
                  <a:latin typeface="Verdana" pitchFamily="34" charset="0"/>
                </a:rPr>
                <a:t>Multi-</a:t>
              </a:r>
            </a:p>
            <a:p>
              <a:r>
                <a:rPr lang="sv-SE" sz="900">
                  <a:latin typeface="Verdana" pitchFamily="34" charset="0"/>
                </a:rPr>
                <a:t>fokus</a:t>
              </a:r>
            </a:p>
          </p:txBody>
        </p:sp>
        <p:sp>
          <p:nvSpPr>
            <p:cNvPr id="27688" name="Text Box 10"/>
            <p:cNvSpPr txBox="1">
              <a:spLocks noChangeArrowheads="1"/>
            </p:cNvSpPr>
            <p:nvPr/>
          </p:nvSpPr>
          <p:spPr bwMode="auto">
            <a:xfrm>
              <a:off x="292" y="1877"/>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v-SE" sz="900">
                  <a:latin typeface="Verdana" pitchFamily="34" charset="0"/>
                </a:rPr>
                <a:t>Uni-</a:t>
              </a:r>
            </a:p>
            <a:p>
              <a:r>
                <a:rPr lang="sv-SE" sz="900">
                  <a:latin typeface="Verdana" pitchFamily="34" charset="0"/>
                </a:rPr>
                <a:t>fokus</a:t>
              </a:r>
            </a:p>
            <a:p>
              <a:endParaRPr lang="sv-SE" sz="900">
                <a:latin typeface="Verdana" pitchFamily="34" charset="0"/>
              </a:endParaRPr>
            </a:p>
          </p:txBody>
        </p:sp>
        <p:sp>
          <p:nvSpPr>
            <p:cNvPr id="27689" name="Freeform 11"/>
            <p:cNvSpPr>
              <a:spLocks/>
            </p:cNvSpPr>
            <p:nvPr/>
          </p:nvSpPr>
          <p:spPr bwMode="auto">
            <a:xfrm>
              <a:off x="892" y="1913"/>
              <a:ext cx="418" cy="216"/>
            </a:xfrm>
            <a:custGeom>
              <a:avLst/>
              <a:gdLst>
                <a:gd name="T0" fmla="*/ 0 w 2221"/>
                <a:gd name="T1" fmla="*/ 0 h 972"/>
                <a:gd name="T2" fmla="*/ 2220 w 2221"/>
                <a:gd name="T3" fmla="*/ 504 h 972"/>
                <a:gd name="T4" fmla="*/ 6 w 2221"/>
                <a:gd name="T5" fmla="*/ 964 h 972"/>
                <a:gd name="T6" fmla="*/ 12 w 2221"/>
                <a:gd name="T7" fmla="*/ 971 h 972"/>
                <a:gd name="T8" fmla="*/ 0 60000 65536"/>
                <a:gd name="T9" fmla="*/ 0 60000 65536"/>
                <a:gd name="T10" fmla="*/ 0 60000 65536"/>
                <a:gd name="T11" fmla="*/ 0 60000 65536"/>
                <a:gd name="T12" fmla="*/ 0 w 2221"/>
                <a:gd name="T13" fmla="*/ 0 h 972"/>
                <a:gd name="T14" fmla="*/ 2221 w 2221"/>
                <a:gd name="T15" fmla="*/ 972 h 972"/>
              </a:gdLst>
              <a:ahLst/>
              <a:cxnLst>
                <a:cxn ang="T8">
                  <a:pos x="T0" y="T1"/>
                </a:cxn>
                <a:cxn ang="T9">
                  <a:pos x="T2" y="T3"/>
                </a:cxn>
                <a:cxn ang="T10">
                  <a:pos x="T4" y="T5"/>
                </a:cxn>
                <a:cxn ang="T11">
                  <a:pos x="T6" y="T7"/>
                </a:cxn>
              </a:cxnLst>
              <a:rect l="T12" t="T13" r="T14" b="T15"/>
              <a:pathLst>
                <a:path w="2221" h="972">
                  <a:moveTo>
                    <a:pt x="0" y="0"/>
                  </a:moveTo>
                  <a:lnTo>
                    <a:pt x="2220" y="504"/>
                  </a:lnTo>
                  <a:lnTo>
                    <a:pt x="6" y="964"/>
                  </a:lnTo>
                  <a:lnTo>
                    <a:pt x="12" y="971"/>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sz="1350"/>
            </a:p>
          </p:txBody>
        </p:sp>
        <p:sp>
          <p:nvSpPr>
            <p:cNvPr id="27690" name="Oval 12"/>
            <p:cNvSpPr>
              <a:spLocks noChangeArrowheads="1"/>
            </p:cNvSpPr>
            <p:nvPr/>
          </p:nvSpPr>
          <p:spPr bwMode="auto">
            <a:xfrm>
              <a:off x="1303" y="2004"/>
              <a:ext cx="45" cy="45"/>
            </a:xfrm>
            <a:prstGeom prst="ellipse">
              <a:avLst/>
            </a:prstGeom>
            <a:solidFill>
              <a:srgbClr val="FF7D00"/>
            </a:solidFill>
            <a:ln w="12700">
              <a:solidFill>
                <a:schemeClr val="tx1"/>
              </a:solidFill>
              <a:round/>
              <a:headEnd/>
              <a:tailEnd/>
            </a:ln>
          </p:spPr>
          <p:txBody>
            <a:bodyPr wrap="none" anchor="ctr"/>
            <a:lstStyle/>
            <a:p>
              <a:endParaRPr lang="da-DK" sz="1350"/>
            </a:p>
          </p:txBody>
        </p:sp>
        <p:sp>
          <p:nvSpPr>
            <p:cNvPr id="27691" name="Oval 13"/>
            <p:cNvSpPr>
              <a:spLocks noChangeArrowheads="1"/>
            </p:cNvSpPr>
            <p:nvPr/>
          </p:nvSpPr>
          <p:spPr bwMode="auto">
            <a:xfrm>
              <a:off x="755" y="1909"/>
              <a:ext cx="224" cy="224"/>
            </a:xfrm>
            <a:prstGeom prst="ellipse">
              <a:avLst/>
            </a:prstGeom>
            <a:solidFill>
              <a:srgbClr val="FF7D00"/>
            </a:solidFill>
            <a:ln w="12700">
              <a:solidFill>
                <a:schemeClr val="tx1"/>
              </a:solidFill>
              <a:round/>
              <a:headEnd/>
              <a:tailEnd/>
            </a:ln>
          </p:spPr>
          <p:txBody>
            <a:bodyPr wrap="none" anchor="ctr"/>
            <a:lstStyle/>
            <a:p>
              <a:pPr algn="ctr"/>
              <a:endParaRPr lang="da-DK" sz="1050">
                <a:latin typeface="Verdana" pitchFamily="34" charset="0"/>
              </a:endParaRPr>
            </a:p>
          </p:txBody>
        </p:sp>
        <p:grpSp>
          <p:nvGrpSpPr>
            <p:cNvPr id="27692" name="Group 14"/>
            <p:cNvGrpSpPr>
              <a:grpSpLocks/>
            </p:cNvGrpSpPr>
            <p:nvPr/>
          </p:nvGrpSpPr>
          <p:grpSpPr bwMode="auto">
            <a:xfrm>
              <a:off x="889" y="3150"/>
              <a:ext cx="425" cy="203"/>
              <a:chOff x="1275" y="2603"/>
              <a:chExt cx="2258" cy="972"/>
            </a:xfrm>
          </p:grpSpPr>
          <p:sp>
            <p:nvSpPr>
              <p:cNvPr id="27697" name="Freeform 15"/>
              <p:cNvSpPr>
                <a:spLocks/>
              </p:cNvSpPr>
              <p:nvPr/>
            </p:nvSpPr>
            <p:spPr bwMode="auto">
              <a:xfrm>
                <a:off x="1275" y="2603"/>
                <a:ext cx="2221" cy="972"/>
              </a:xfrm>
              <a:custGeom>
                <a:avLst/>
                <a:gdLst>
                  <a:gd name="T0" fmla="*/ 0 w 2221"/>
                  <a:gd name="T1" fmla="*/ 0 h 972"/>
                  <a:gd name="T2" fmla="*/ 2220 w 2221"/>
                  <a:gd name="T3" fmla="*/ 504 h 972"/>
                  <a:gd name="T4" fmla="*/ 6 w 2221"/>
                  <a:gd name="T5" fmla="*/ 964 h 972"/>
                  <a:gd name="T6" fmla="*/ 13 w 2221"/>
                  <a:gd name="T7" fmla="*/ 971 h 972"/>
                  <a:gd name="T8" fmla="*/ 0 60000 65536"/>
                  <a:gd name="T9" fmla="*/ 0 60000 65536"/>
                  <a:gd name="T10" fmla="*/ 0 60000 65536"/>
                  <a:gd name="T11" fmla="*/ 0 60000 65536"/>
                  <a:gd name="T12" fmla="*/ 0 w 2221"/>
                  <a:gd name="T13" fmla="*/ 0 h 972"/>
                  <a:gd name="T14" fmla="*/ 2221 w 2221"/>
                  <a:gd name="T15" fmla="*/ 972 h 972"/>
                </a:gdLst>
                <a:ahLst/>
                <a:cxnLst>
                  <a:cxn ang="T8">
                    <a:pos x="T0" y="T1"/>
                  </a:cxn>
                  <a:cxn ang="T9">
                    <a:pos x="T2" y="T3"/>
                  </a:cxn>
                  <a:cxn ang="T10">
                    <a:pos x="T4" y="T5"/>
                  </a:cxn>
                  <a:cxn ang="T11">
                    <a:pos x="T6" y="T7"/>
                  </a:cxn>
                </a:cxnLst>
                <a:rect l="T12" t="T13" r="T14" b="T15"/>
                <a:pathLst>
                  <a:path w="2221" h="972">
                    <a:moveTo>
                      <a:pt x="0" y="0"/>
                    </a:moveTo>
                    <a:lnTo>
                      <a:pt x="2220" y="504"/>
                    </a:lnTo>
                    <a:lnTo>
                      <a:pt x="6" y="964"/>
                    </a:lnTo>
                    <a:lnTo>
                      <a:pt x="13" y="971"/>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sz="1350"/>
              </a:p>
            </p:txBody>
          </p:sp>
          <p:sp>
            <p:nvSpPr>
              <p:cNvPr id="27698" name="Freeform 16"/>
              <p:cNvSpPr>
                <a:spLocks/>
              </p:cNvSpPr>
              <p:nvPr/>
            </p:nvSpPr>
            <p:spPr bwMode="auto">
              <a:xfrm>
                <a:off x="1281" y="2603"/>
                <a:ext cx="2246" cy="953"/>
              </a:xfrm>
              <a:custGeom>
                <a:avLst/>
                <a:gdLst>
                  <a:gd name="T0" fmla="*/ 0 w 2246"/>
                  <a:gd name="T1" fmla="*/ 0 h 953"/>
                  <a:gd name="T2" fmla="*/ 2245 w 2246"/>
                  <a:gd name="T3" fmla="*/ 0 h 953"/>
                  <a:gd name="T4" fmla="*/ 7 w 2246"/>
                  <a:gd name="T5" fmla="*/ 952 h 953"/>
                  <a:gd name="T6" fmla="*/ 0 60000 65536"/>
                  <a:gd name="T7" fmla="*/ 0 60000 65536"/>
                  <a:gd name="T8" fmla="*/ 0 60000 65536"/>
                  <a:gd name="T9" fmla="*/ 0 w 2246"/>
                  <a:gd name="T10" fmla="*/ 0 h 953"/>
                  <a:gd name="T11" fmla="*/ 2246 w 2246"/>
                  <a:gd name="T12" fmla="*/ 953 h 953"/>
                </a:gdLst>
                <a:ahLst/>
                <a:cxnLst>
                  <a:cxn ang="T6">
                    <a:pos x="T0" y="T1"/>
                  </a:cxn>
                  <a:cxn ang="T7">
                    <a:pos x="T2" y="T3"/>
                  </a:cxn>
                  <a:cxn ang="T8">
                    <a:pos x="T4" y="T5"/>
                  </a:cxn>
                </a:cxnLst>
                <a:rect l="T9" t="T10" r="T11" b="T12"/>
                <a:pathLst>
                  <a:path w="2246" h="953">
                    <a:moveTo>
                      <a:pt x="0" y="0"/>
                    </a:moveTo>
                    <a:lnTo>
                      <a:pt x="2245" y="0"/>
                    </a:lnTo>
                    <a:lnTo>
                      <a:pt x="7" y="952"/>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sz="1350"/>
              </a:p>
            </p:txBody>
          </p:sp>
          <p:sp>
            <p:nvSpPr>
              <p:cNvPr id="27699" name="Freeform 17"/>
              <p:cNvSpPr>
                <a:spLocks/>
              </p:cNvSpPr>
              <p:nvPr/>
            </p:nvSpPr>
            <p:spPr bwMode="auto">
              <a:xfrm>
                <a:off x="1287" y="2616"/>
                <a:ext cx="2246" cy="953"/>
              </a:xfrm>
              <a:custGeom>
                <a:avLst/>
                <a:gdLst>
                  <a:gd name="T0" fmla="*/ 0 w 2246"/>
                  <a:gd name="T1" fmla="*/ 952 h 953"/>
                  <a:gd name="T2" fmla="*/ 2245 w 2246"/>
                  <a:gd name="T3" fmla="*/ 952 h 953"/>
                  <a:gd name="T4" fmla="*/ 6 w 2246"/>
                  <a:gd name="T5" fmla="*/ 0 h 953"/>
                  <a:gd name="T6" fmla="*/ 0 60000 65536"/>
                  <a:gd name="T7" fmla="*/ 0 60000 65536"/>
                  <a:gd name="T8" fmla="*/ 0 60000 65536"/>
                  <a:gd name="T9" fmla="*/ 0 w 2246"/>
                  <a:gd name="T10" fmla="*/ 0 h 953"/>
                  <a:gd name="T11" fmla="*/ 2246 w 2246"/>
                  <a:gd name="T12" fmla="*/ 953 h 953"/>
                </a:gdLst>
                <a:ahLst/>
                <a:cxnLst>
                  <a:cxn ang="T6">
                    <a:pos x="T0" y="T1"/>
                  </a:cxn>
                  <a:cxn ang="T7">
                    <a:pos x="T2" y="T3"/>
                  </a:cxn>
                  <a:cxn ang="T8">
                    <a:pos x="T4" y="T5"/>
                  </a:cxn>
                </a:cxnLst>
                <a:rect l="T9" t="T10" r="T11" b="T12"/>
                <a:pathLst>
                  <a:path w="2246" h="953">
                    <a:moveTo>
                      <a:pt x="0" y="952"/>
                    </a:moveTo>
                    <a:lnTo>
                      <a:pt x="2245" y="952"/>
                    </a:lnTo>
                    <a:lnTo>
                      <a:pt x="6" y="0"/>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sz="1350"/>
              </a:p>
            </p:txBody>
          </p:sp>
        </p:grpSp>
        <p:sp>
          <p:nvSpPr>
            <p:cNvPr id="27693" name="Oval 18"/>
            <p:cNvSpPr>
              <a:spLocks noChangeArrowheads="1"/>
            </p:cNvSpPr>
            <p:nvPr/>
          </p:nvSpPr>
          <p:spPr bwMode="auto">
            <a:xfrm>
              <a:off x="1298" y="3132"/>
              <a:ext cx="45" cy="45"/>
            </a:xfrm>
            <a:prstGeom prst="ellipse">
              <a:avLst/>
            </a:prstGeom>
            <a:solidFill>
              <a:srgbClr val="FF7D00"/>
            </a:solidFill>
            <a:ln w="12700">
              <a:solidFill>
                <a:schemeClr val="tx1"/>
              </a:solidFill>
              <a:round/>
              <a:headEnd/>
              <a:tailEnd/>
            </a:ln>
          </p:spPr>
          <p:txBody>
            <a:bodyPr wrap="none" anchor="ctr"/>
            <a:lstStyle/>
            <a:p>
              <a:endParaRPr lang="da-DK" sz="1350"/>
            </a:p>
          </p:txBody>
        </p:sp>
        <p:sp>
          <p:nvSpPr>
            <p:cNvPr id="27694" name="Oval 19"/>
            <p:cNvSpPr>
              <a:spLocks noChangeArrowheads="1"/>
            </p:cNvSpPr>
            <p:nvPr/>
          </p:nvSpPr>
          <p:spPr bwMode="auto">
            <a:xfrm>
              <a:off x="1298" y="3231"/>
              <a:ext cx="45" cy="45"/>
            </a:xfrm>
            <a:prstGeom prst="ellipse">
              <a:avLst/>
            </a:prstGeom>
            <a:solidFill>
              <a:srgbClr val="FF7D00"/>
            </a:solidFill>
            <a:ln w="12700">
              <a:solidFill>
                <a:schemeClr val="tx1"/>
              </a:solidFill>
              <a:round/>
              <a:headEnd/>
              <a:tailEnd/>
            </a:ln>
          </p:spPr>
          <p:txBody>
            <a:bodyPr wrap="none" anchor="ctr"/>
            <a:lstStyle/>
            <a:p>
              <a:endParaRPr lang="da-DK" sz="1350"/>
            </a:p>
          </p:txBody>
        </p:sp>
        <p:sp>
          <p:nvSpPr>
            <p:cNvPr id="27695" name="Oval 20"/>
            <p:cNvSpPr>
              <a:spLocks noChangeArrowheads="1"/>
            </p:cNvSpPr>
            <p:nvPr/>
          </p:nvSpPr>
          <p:spPr bwMode="auto">
            <a:xfrm>
              <a:off x="1298" y="3324"/>
              <a:ext cx="45" cy="45"/>
            </a:xfrm>
            <a:prstGeom prst="ellipse">
              <a:avLst/>
            </a:prstGeom>
            <a:solidFill>
              <a:srgbClr val="FF7D00"/>
            </a:solidFill>
            <a:ln w="12700">
              <a:solidFill>
                <a:schemeClr val="tx1"/>
              </a:solidFill>
              <a:round/>
              <a:headEnd/>
              <a:tailEnd/>
            </a:ln>
          </p:spPr>
          <p:txBody>
            <a:bodyPr wrap="none" anchor="ctr"/>
            <a:lstStyle/>
            <a:p>
              <a:endParaRPr lang="da-DK" sz="1350"/>
            </a:p>
          </p:txBody>
        </p:sp>
        <p:sp>
          <p:nvSpPr>
            <p:cNvPr id="27696" name="Oval 21"/>
            <p:cNvSpPr>
              <a:spLocks noChangeArrowheads="1"/>
            </p:cNvSpPr>
            <p:nvPr/>
          </p:nvSpPr>
          <p:spPr bwMode="auto">
            <a:xfrm>
              <a:off x="755" y="3140"/>
              <a:ext cx="224" cy="224"/>
            </a:xfrm>
            <a:prstGeom prst="ellipse">
              <a:avLst/>
            </a:prstGeom>
            <a:solidFill>
              <a:srgbClr val="FF7D00"/>
            </a:solidFill>
            <a:ln w="12700">
              <a:solidFill>
                <a:schemeClr val="tx1"/>
              </a:solidFill>
              <a:round/>
              <a:headEnd/>
              <a:tailEnd/>
            </a:ln>
          </p:spPr>
          <p:txBody>
            <a:bodyPr wrap="none" anchor="ctr"/>
            <a:lstStyle/>
            <a:p>
              <a:endParaRPr lang="da-DK" sz="1350"/>
            </a:p>
          </p:txBody>
        </p:sp>
      </p:grpSp>
      <p:sp>
        <p:nvSpPr>
          <p:cNvPr id="27655" name="Rectangle 23"/>
          <p:cNvSpPr>
            <a:spLocks noChangeArrowheads="1"/>
          </p:cNvSpPr>
          <p:nvPr/>
        </p:nvSpPr>
        <p:spPr bwMode="auto">
          <a:xfrm>
            <a:off x="4045033" y="1306117"/>
            <a:ext cx="1542089" cy="20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algn="ctr" eaLnBrk="0" hangingPunct="0"/>
            <a:r>
              <a:rPr lang="sv-SE" sz="900" dirty="0">
                <a:latin typeface="Verdana" pitchFamily="34" charset="0"/>
              </a:rPr>
              <a:t>BRUG AF INFORMATION</a:t>
            </a:r>
          </a:p>
        </p:txBody>
      </p:sp>
      <p:sp>
        <p:nvSpPr>
          <p:cNvPr id="27656" name="Text Box 24"/>
          <p:cNvSpPr txBox="1">
            <a:spLocks noChangeArrowheads="1"/>
          </p:cNvSpPr>
          <p:nvPr/>
        </p:nvSpPr>
        <p:spPr bwMode="auto">
          <a:xfrm>
            <a:off x="3303985" y="1466850"/>
            <a:ext cx="125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v-SE" sz="900" dirty="0" err="1">
                <a:latin typeface="Verdana" pitchFamily="34" charset="0"/>
              </a:rPr>
              <a:t>Satisficerende</a:t>
            </a:r>
            <a:endParaRPr lang="sv-SE" sz="900" dirty="0">
              <a:latin typeface="Verdana" pitchFamily="34" charset="0"/>
            </a:endParaRPr>
          </a:p>
        </p:txBody>
      </p:sp>
      <p:sp>
        <p:nvSpPr>
          <p:cNvPr id="27657" name="Text Box 25"/>
          <p:cNvSpPr txBox="1">
            <a:spLocks noChangeArrowheads="1"/>
          </p:cNvSpPr>
          <p:nvPr/>
        </p:nvSpPr>
        <p:spPr bwMode="auto">
          <a:xfrm>
            <a:off x="5144691" y="1466850"/>
            <a:ext cx="125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v-SE" sz="900" dirty="0">
                <a:latin typeface="Verdana" pitchFamily="34" charset="0"/>
              </a:rPr>
              <a:t>Maksimerende</a:t>
            </a:r>
          </a:p>
        </p:txBody>
      </p:sp>
      <p:grpSp>
        <p:nvGrpSpPr>
          <p:cNvPr id="4" name="Group 58"/>
          <p:cNvGrpSpPr>
            <a:grpSpLocks/>
          </p:cNvGrpSpPr>
          <p:nvPr/>
        </p:nvGrpSpPr>
        <p:grpSpPr bwMode="auto">
          <a:xfrm>
            <a:off x="3067050" y="1702593"/>
            <a:ext cx="1389459" cy="347663"/>
            <a:chOff x="1616" y="1476"/>
            <a:chExt cx="1167" cy="292"/>
          </a:xfrm>
        </p:grpSpPr>
        <p:sp>
          <p:nvSpPr>
            <p:cNvPr id="27684" name="Rectangle 28"/>
            <p:cNvSpPr>
              <a:spLocks noChangeArrowheads="1"/>
            </p:cNvSpPr>
            <p:nvPr/>
          </p:nvSpPr>
          <p:spPr bwMode="auto">
            <a:xfrm>
              <a:off x="1904" y="1521"/>
              <a:ext cx="8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algn="ctr" eaLnBrk="0" hangingPunct="0"/>
              <a:r>
                <a:rPr lang="sv-SE" sz="1050" b="1" dirty="0" err="1">
                  <a:solidFill>
                    <a:srgbClr val="000000"/>
                  </a:solidFill>
                  <a:latin typeface="Verdana" pitchFamily="34" charset="0"/>
                  <a:cs typeface="Arial" charset="0"/>
                </a:rPr>
                <a:t>Besluttende</a:t>
              </a:r>
              <a:endParaRPr lang="sv-SE" sz="1050" b="1" dirty="0">
                <a:solidFill>
                  <a:srgbClr val="000000"/>
                </a:solidFill>
                <a:latin typeface="Verdana" pitchFamily="34" charset="0"/>
                <a:cs typeface="Arial" charset="0"/>
              </a:endParaRPr>
            </a:p>
          </p:txBody>
        </p:sp>
        <p:pic>
          <p:nvPicPr>
            <p:cNvPr id="27685" name="Picture 29" descr="decis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6" y="1476"/>
              <a:ext cx="31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59"/>
          <p:cNvGrpSpPr>
            <a:grpSpLocks/>
          </p:cNvGrpSpPr>
          <p:nvPr/>
        </p:nvGrpSpPr>
        <p:grpSpPr bwMode="auto">
          <a:xfrm>
            <a:off x="3067051" y="3074194"/>
            <a:ext cx="1344216" cy="347663"/>
            <a:chOff x="1616" y="2628"/>
            <a:chExt cx="1129" cy="292"/>
          </a:xfrm>
        </p:grpSpPr>
        <p:sp>
          <p:nvSpPr>
            <p:cNvPr id="27680" name="Rectangle 31"/>
            <p:cNvSpPr>
              <a:spLocks noChangeArrowheads="1"/>
            </p:cNvSpPr>
            <p:nvPr/>
          </p:nvSpPr>
          <p:spPr bwMode="auto">
            <a:xfrm>
              <a:off x="1941" y="2673"/>
              <a:ext cx="80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r>
                <a:rPr lang="sv-SE" sz="1050" b="1" dirty="0" err="1">
                  <a:solidFill>
                    <a:srgbClr val="000000"/>
                  </a:solidFill>
                  <a:latin typeface="Verdana" pitchFamily="34" charset="0"/>
                  <a:cs typeface="Arial" charset="0"/>
                </a:rPr>
                <a:t>Fleksibel</a:t>
              </a:r>
              <a:endParaRPr lang="sv-SE" sz="1050" b="1" dirty="0">
                <a:solidFill>
                  <a:srgbClr val="000000"/>
                </a:solidFill>
                <a:latin typeface="Verdana" pitchFamily="34" charset="0"/>
                <a:cs typeface="Arial" charset="0"/>
              </a:endParaRPr>
            </a:p>
          </p:txBody>
        </p:sp>
        <p:pic>
          <p:nvPicPr>
            <p:cNvPr id="27682" name="Picture 33" descr="flexi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6" y="2628"/>
              <a:ext cx="31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62"/>
          <p:cNvGrpSpPr>
            <a:grpSpLocks/>
          </p:cNvGrpSpPr>
          <p:nvPr/>
        </p:nvGrpSpPr>
        <p:grpSpPr bwMode="auto">
          <a:xfrm>
            <a:off x="4829175" y="1702594"/>
            <a:ext cx="1410891" cy="347663"/>
            <a:chOff x="3096" y="1476"/>
            <a:chExt cx="1185" cy="292"/>
          </a:xfrm>
        </p:grpSpPr>
        <p:sp>
          <p:nvSpPr>
            <p:cNvPr id="27677" name="Rectangle 35"/>
            <p:cNvSpPr>
              <a:spLocks noChangeArrowheads="1"/>
            </p:cNvSpPr>
            <p:nvPr/>
          </p:nvSpPr>
          <p:spPr bwMode="auto">
            <a:xfrm>
              <a:off x="3510" y="1521"/>
              <a:ext cx="77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eaLnBrk="0" hangingPunct="0"/>
              <a:r>
                <a:rPr lang="sv-SE" sz="1050" b="1">
                  <a:solidFill>
                    <a:srgbClr val="000000"/>
                  </a:solidFill>
                  <a:latin typeface="Verdana" pitchFamily="34" charset="0"/>
                  <a:cs typeface="Arial" charset="0"/>
                </a:rPr>
                <a:t>Hierarkisk</a:t>
              </a:r>
            </a:p>
          </p:txBody>
        </p:sp>
        <p:pic>
          <p:nvPicPr>
            <p:cNvPr id="27679" name="Picture 37" descr="hierarch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6" y="1476"/>
              <a:ext cx="31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1"/>
          <p:cNvGrpSpPr>
            <a:grpSpLocks/>
          </p:cNvGrpSpPr>
          <p:nvPr/>
        </p:nvGrpSpPr>
        <p:grpSpPr bwMode="auto">
          <a:xfrm>
            <a:off x="4829176" y="3074194"/>
            <a:ext cx="1602581" cy="347663"/>
            <a:chOff x="3096" y="2628"/>
            <a:chExt cx="1346" cy="292"/>
          </a:xfrm>
        </p:grpSpPr>
        <p:sp>
          <p:nvSpPr>
            <p:cNvPr id="27674" name="Rectangle 39"/>
            <p:cNvSpPr>
              <a:spLocks noChangeArrowheads="1"/>
            </p:cNvSpPr>
            <p:nvPr/>
          </p:nvSpPr>
          <p:spPr bwMode="auto">
            <a:xfrm>
              <a:off x="3338" y="2673"/>
              <a:ext cx="110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r>
                <a:rPr lang="sv-SE" sz="1050" b="1" dirty="0" err="1">
                  <a:latin typeface="Verdana" pitchFamily="34" charset="0"/>
                  <a:cs typeface="Arial" charset="0"/>
                </a:rPr>
                <a:t>Integrerende</a:t>
              </a:r>
              <a:endParaRPr lang="sv-SE" sz="1050" b="1" dirty="0">
                <a:latin typeface="Verdana" pitchFamily="34" charset="0"/>
                <a:cs typeface="Arial" charset="0"/>
              </a:endParaRPr>
            </a:p>
          </p:txBody>
        </p:sp>
        <p:pic>
          <p:nvPicPr>
            <p:cNvPr id="27676" name="Picture 41" descr="integrati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6" y="2628"/>
              <a:ext cx="31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54"/>
          <p:cNvGrpSpPr>
            <a:grpSpLocks/>
          </p:cNvGrpSpPr>
          <p:nvPr/>
        </p:nvGrpSpPr>
        <p:grpSpPr bwMode="auto">
          <a:xfrm>
            <a:off x="6661562" y="2157416"/>
            <a:ext cx="1038841" cy="346472"/>
            <a:chOff x="4635" y="1858"/>
            <a:chExt cx="1294" cy="291"/>
          </a:xfrm>
        </p:grpSpPr>
        <p:sp>
          <p:nvSpPr>
            <p:cNvPr id="27672" name="Rectangle 43"/>
            <p:cNvSpPr>
              <a:spLocks noChangeArrowheads="1"/>
            </p:cNvSpPr>
            <p:nvPr/>
          </p:nvSpPr>
          <p:spPr bwMode="auto">
            <a:xfrm>
              <a:off x="4739" y="1858"/>
              <a:ext cx="11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eaLnBrk="0" hangingPunct="0"/>
              <a:r>
                <a:rPr lang="sv-SE" sz="900" dirty="0" err="1">
                  <a:solidFill>
                    <a:srgbClr val="000000"/>
                  </a:solidFill>
                  <a:latin typeface="Verdana" pitchFamily="34" charset="0"/>
                </a:rPr>
                <a:t>Krævende</a:t>
              </a:r>
              <a:r>
                <a:rPr lang="sv-SE" sz="900" dirty="0">
                  <a:solidFill>
                    <a:srgbClr val="000000"/>
                  </a:solidFill>
                  <a:latin typeface="Verdana" pitchFamily="34" charset="0"/>
                </a:rPr>
                <a:t> </a:t>
              </a:r>
              <a:r>
                <a:rPr lang="sv-SE" sz="900" dirty="0" err="1">
                  <a:solidFill>
                    <a:srgbClr val="000000"/>
                  </a:solidFill>
                  <a:latin typeface="Verdana" pitchFamily="34" charset="0"/>
                </a:rPr>
                <a:t>og</a:t>
              </a:r>
              <a:r>
                <a:rPr lang="sv-SE" sz="900" dirty="0">
                  <a:solidFill>
                    <a:srgbClr val="000000"/>
                  </a:solidFill>
                  <a:latin typeface="Verdana" pitchFamily="34" charset="0"/>
                </a:rPr>
                <a:t> </a:t>
              </a:r>
            </a:p>
            <a:p>
              <a:pPr eaLnBrk="0" hangingPunct="0"/>
              <a:r>
                <a:rPr lang="sv-SE" sz="900" dirty="0" err="1">
                  <a:solidFill>
                    <a:srgbClr val="000000"/>
                  </a:solidFill>
                  <a:latin typeface="Verdana" pitchFamily="34" charset="0"/>
                </a:rPr>
                <a:t>snæversynet</a:t>
              </a:r>
              <a:endParaRPr lang="sv-SE" sz="900" dirty="0">
                <a:solidFill>
                  <a:srgbClr val="000000"/>
                </a:solidFill>
                <a:latin typeface="Verdana" pitchFamily="34" charset="0"/>
              </a:endParaRPr>
            </a:p>
          </p:txBody>
        </p:sp>
        <p:pic>
          <p:nvPicPr>
            <p:cNvPr id="27673" name="Picture 45" descr="PPT pil1 sv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5" y="1914"/>
              <a:ext cx="10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55"/>
          <p:cNvGrpSpPr>
            <a:grpSpLocks/>
          </p:cNvGrpSpPr>
          <p:nvPr/>
        </p:nvGrpSpPr>
        <p:grpSpPr bwMode="auto">
          <a:xfrm>
            <a:off x="6661547" y="3623077"/>
            <a:ext cx="1637109" cy="346472"/>
            <a:chOff x="4635" y="3089"/>
            <a:chExt cx="1375" cy="291"/>
          </a:xfrm>
        </p:grpSpPr>
        <p:sp>
          <p:nvSpPr>
            <p:cNvPr id="27670" name="Rectangle 44"/>
            <p:cNvSpPr>
              <a:spLocks noChangeArrowheads="1"/>
            </p:cNvSpPr>
            <p:nvPr/>
          </p:nvSpPr>
          <p:spPr bwMode="auto">
            <a:xfrm>
              <a:off x="4739" y="3089"/>
              <a:ext cx="12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eaLnBrk="0" hangingPunct="0"/>
              <a:r>
                <a:rPr lang="sv-SE" sz="900" dirty="0" err="1">
                  <a:solidFill>
                    <a:srgbClr val="000000"/>
                  </a:solidFill>
                  <a:latin typeface="Verdana" pitchFamily="34" charset="0"/>
                </a:rPr>
                <a:t>Upålidelig</a:t>
              </a:r>
              <a:r>
                <a:rPr lang="sv-SE" sz="900" dirty="0">
                  <a:solidFill>
                    <a:srgbClr val="000000"/>
                  </a:solidFill>
                  <a:latin typeface="Verdana" pitchFamily="34" charset="0"/>
                </a:rPr>
                <a:t> </a:t>
              </a:r>
              <a:r>
                <a:rPr lang="sv-SE" sz="900" dirty="0" err="1">
                  <a:solidFill>
                    <a:srgbClr val="000000"/>
                  </a:solidFill>
                  <a:latin typeface="Verdana" pitchFamily="34" charset="0"/>
                </a:rPr>
                <a:t>og</a:t>
              </a:r>
              <a:r>
                <a:rPr lang="sv-SE" sz="900" dirty="0">
                  <a:solidFill>
                    <a:srgbClr val="000000"/>
                  </a:solidFill>
                  <a:latin typeface="Verdana" pitchFamily="34" charset="0"/>
                </a:rPr>
                <a:t> </a:t>
              </a:r>
            </a:p>
            <a:p>
              <a:pPr eaLnBrk="0" hangingPunct="0"/>
              <a:r>
                <a:rPr lang="sv-SE" sz="900" dirty="0" err="1">
                  <a:solidFill>
                    <a:srgbClr val="000000"/>
                  </a:solidFill>
                  <a:latin typeface="Verdana" pitchFamily="34" charset="0"/>
                </a:rPr>
                <a:t>utydelig</a:t>
              </a:r>
              <a:endParaRPr lang="sv-SE" sz="900" dirty="0">
                <a:solidFill>
                  <a:srgbClr val="000000"/>
                </a:solidFill>
                <a:latin typeface="Verdana" pitchFamily="34" charset="0"/>
              </a:endParaRPr>
            </a:p>
          </p:txBody>
        </p:sp>
        <p:pic>
          <p:nvPicPr>
            <p:cNvPr id="27671" name="Picture 46" descr="PPT pil1 sv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35" y="3145"/>
              <a:ext cx="10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56"/>
          <p:cNvGrpSpPr>
            <a:grpSpLocks/>
          </p:cNvGrpSpPr>
          <p:nvPr/>
        </p:nvGrpSpPr>
        <p:grpSpPr bwMode="auto">
          <a:xfrm>
            <a:off x="3419475" y="4505331"/>
            <a:ext cx="1007269" cy="500063"/>
            <a:chOff x="1912" y="3830"/>
            <a:chExt cx="846" cy="420"/>
          </a:xfrm>
        </p:grpSpPr>
        <p:sp>
          <p:nvSpPr>
            <p:cNvPr id="27668" name="Rectangle 48"/>
            <p:cNvSpPr>
              <a:spLocks noChangeArrowheads="1"/>
            </p:cNvSpPr>
            <p:nvPr/>
          </p:nvSpPr>
          <p:spPr bwMode="auto">
            <a:xfrm>
              <a:off x="1912" y="3959"/>
              <a:ext cx="84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r>
                <a:rPr lang="sv-SE" sz="900" dirty="0">
                  <a:solidFill>
                    <a:srgbClr val="000000"/>
                  </a:solidFill>
                  <a:latin typeface="Verdana" pitchFamily="34" charset="0"/>
                </a:rPr>
                <a:t>Hurtig </a:t>
              </a:r>
              <a:r>
                <a:rPr lang="sv-SE" sz="900" dirty="0" err="1">
                  <a:solidFill>
                    <a:srgbClr val="000000"/>
                  </a:solidFill>
                  <a:latin typeface="Verdana" pitchFamily="34" charset="0"/>
                </a:rPr>
                <a:t>og</a:t>
              </a:r>
              <a:r>
                <a:rPr lang="sv-SE" sz="900" dirty="0">
                  <a:solidFill>
                    <a:srgbClr val="000000"/>
                  </a:solidFill>
                  <a:latin typeface="Verdana" pitchFamily="34" charset="0"/>
                </a:rPr>
                <a:t> kortsynet</a:t>
              </a:r>
              <a:endParaRPr lang="sv-SE" sz="900" dirty="0">
                <a:latin typeface="Verdana" pitchFamily="34" charset="0"/>
              </a:endParaRPr>
            </a:p>
          </p:txBody>
        </p:sp>
        <p:pic>
          <p:nvPicPr>
            <p:cNvPr id="27669" name="Picture 50" descr="PPT pil1 sv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flipH="1" flipV="1">
              <a:off x="2290" y="3781"/>
              <a:ext cx="10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57"/>
          <p:cNvGrpSpPr>
            <a:grpSpLocks/>
          </p:cNvGrpSpPr>
          <p:nvPr/>
        </p:nvGrpSpPr>
        <p:grpSpPr bwMode="auto">
          <a:xfrm>
            <a:off x="5269711" y="4505327"/>
            <a:ext cx="884635" cy="500063"/>
            <a:chOff x="3466" y="3830"/>
            <a:chExt cx="743" cy="420"/>
          </a:xfrm>
        </p:grpSpPr>
        <p:sp>
          <p:nvSpPr>
            <p:cNvPr id="27666" name="Rectangle 49"/>
            <p:cNvSpPr>
              <a:spLocks noChangeArrowheads="1"/>
            </p:cNvSpPr>
            <p:nvPr/>
          </p:nvSpPr>
          <p:spPr bwMode="auto">
            <a:xfrm>
              <a:off x="3466" y="3959"/>
              <a:ext cx="7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algn="ctr" eaLnBrk="0" hangingPunct="0"/>
              <a:r>
                <a:rPr lang="sv-SE" sz="900" dirty="0" err="1">
                  <a:solidFill>
                    <a:srgbClr val="000000"/>
                  </a:solidFill>
                  <a:latin typeface="Verdana" pitchFamily="34" charset="0"/>
                </a:rPr>
                <a:t>Langsom</a:t>
              </a:r>
              <a:r>
                <a:rPr lang="sv-SE" sz="900" dirty="0">
                  <a:solidFill>
                    <a:srgbClr val="000000"/>
                  </a:solidFill>
                  <a:latin typeface="Verdana" pitchFamily="34" charset="0"/>
                </a:rPr>
                <a:t> </a:t>
              </a:r>
              <a:r>
                <a:rPr lang="sv-SE" sz="900" dirty="0" err="1">
                  <a:solidFill>
                    <a:srgbClr val="000000"/>
                  </a:solidFill>
                  <a:latin typeface="Verdana" pitchFamily="34" charset="0"/>
                </a:rPr>
                <a:t>og</a:t>
              </a:r>
              <a:r>
                <a:rPr lang="sv-SE" sz="900" dirty="0">
                  <a:solidFill>
                    <a:srgbClr val="000000"/>
                  </a:solidFill>
                  <a:latin typeface="Verdana" pitchFamily="34" charset="0"/>
                </a:rPr>
                <a:t> </a:t>
              </a:r>
            </a:p>
            <a:p>
              <a:pPr algn="ctr" eaLnBrk="0" hangingPunct="0"/>
              <a:r>
                <a:rPr lang="sv-SE" sz="900" dirty="0" err="1">
                  <a:solidFill>
                    <a:srgbClr val="000000"/>
                  </a:solidFill>
                  <a:latin typeface="Verdana" pitchFamily="34" charset="0"/>
                </a:rPr>
                <a:t>kompliceret</a:t>
              </a:r>
              <a:endParaRPr lang="sv-SE" sz="900" dirty="0">
                <a:solidFill>
                  <a:srgbClr val="000000"/>
                </a:solidFill>
                <a:latin typeface="Verdana" pitchFamily="34" charset="0"/>
              </a:endParaRPr>
            </a:p>
          </p:txBody>
        </p:sp>
        <p:pic>
          <p:nvPicPr>
            <p:cNvPr id="27667" name="Picture 51" descr="PPT pil1 sv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flipH="1" flipV="1">
              <a:off x="3783" y="3781"/>
              <a:ext cx="10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Rectangle 8"/>
          <p:cNvSpPr>
            <a:spLocks noChangeArrowheads="1"/>
          </p:cNvSpPr>
          <p:nvPr/>
        </p:nvSpPr>
        <p:spPr bwMode="auto">
          <a:xfrm>
            <a:off x="3089895" y="1987265"/>
            <a:ext cx="169812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5731" indent="-135731" eaLnBrk="0" hangingPunct="0">
              <a:spcBef>
                <a:spcPct val="0"/>
              </a:spcBef>
              <a:buBlip>
                <a:blip r:embed="rId9"/>
              </a:buBlip>
            </a:pPr>
            <a:endParaRPr lang="da-DK" sz="900" dirty="0">
              <a:solidFill>
                <a:prstClr val="black"/>
              </a:solidFill>
            </a:endParaRPr>
          </a:p>
          <a:p>
            <a:pPr marL="135731" indent="-135731" eaLnBrk="0" hangingPunct="0">
              <a:spcBef>
                <a:spcPct val="0"/>
              </a:spcBef>
              <a:buBlip>
                <a:blip r:embed="rId9"/>
              </a:buBlip>
            </a:pPr>
            <a:r>
              <a:rPr lang="da-DK" sz="900" dirty="0">
                <a:solidFill>
                  <a:prstClr val="black"/>
                </a:solidFill>
              </a:rPr>
              <a:t>Undviger forandringer</a:t>
            </a:r>
          </a:p>
          <a:p>
            <a:pPr marL="135731" indent="-135731" eaLnBrk="0" hangingPunct="0">
              <a:spcBef>
                <a:spcPct val="0"/>
              </a:spcBef>
              <a:buBlip>
                <a:blip r:embed="rId9"/>
              </a:buBlip>
            </a:pPr>
            <a:r>
              <a:rPr lang="da-DK" sz="900" dirty="0">
                <a:solidFill>
                  <a:prstClr val="black"/>
                </a:solidFill>
              </a:rPr>
              <a:t>Dårlig til at lytte</a:t>
            </a:r>
          </a:p>
          <a:p>
            <a:pPr marL="135731" indent="-135731" eaLnBrk="0" hangingPunct="0">
              <a:spcBef>
                <a:spcPct val="0"/>
              </a:spcBef>
              <a:buBlip>
                <a:blip r:embed="rId9"/>
              </a:buBlip>
            </a:pPr>
            <a:r>
              <a:rPr lang="da-DK" sz="900" dirty="0">
                <a:solidFill>
                  <a:prstClr val="black"/>
                </a:solidFill>
              </a:rPr>
              <a:t>Lav empati for andre</a:t>
            </a:r>
          </a:p>
          <a:p>
            <a:pPr marL="135731" indent="-135731" eaLnBrk="0" hangingPunct="0">
              <a:spcBef>
                <a:spcPct val="0"/>
              </a:spcBef>
              <a:buBlip>
                <a:blip r:embed="rId9"/>
              </a:buBlip>
            </a:pPr>
            <a:r>
              <a:rPr lang="da-DK" sz="900" dirty="0">
                <a:solidFill>
                  <a:prstClr val="black"/>
                </a:solidFill>
              </a:rPr>
              <a:t>Intolerant</a:t>
            </a:r>
          </a:p>
        </p:txBody>
      </p:sp>
      <p:sp>
        <p:nvSpPr>
          <p:cNvPr id="53" name="Rectangle 8"/>
          <p:cNvSpPr>
            <a:spLocks noChangeArrowheads="1"/>
          </p:cNvSpPr>
          <p:nvPr/>
        </p:nvSpPr>
        <p:spPr bwMode="auto">
          <a:xfrm>
            <a:off x="4872093" y="1977684"/>
            <a:ext cx="169812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5731" indent="-135731" eaLnBrk="0" hangingPunct="0">
              <a:spcBef>
                <a:spcPct val="0"/>
              </a:spcBef>
              <a:buBlip>
                <a:blip r:embed="rId9"/>
              </a:buBlip>
            </a:pPr>
            <a:endParaRPr lang="da-DK" sz="900" dirty="0">
              <a:solidFill>
                <a:prstClr val="black"/>
              </a:solidFill>
            </a:endParaRPr>
          </a:p>
          <a:p>
            <a:pPr marL="135731" indent="-135731" eaLnBrk="0" hangingPunct="0">
              <a:spcBef>
                <a:spcPct val="0"/>
              </a:spcBef>
              <a:buBlip>
                <a:blip r:embed="rId9"/>
              </a:buBlip>
            </a:pPr>
            <a:r>
              <a:rPr lang="da-DK" sz="900" dirty="0">
                <a:solidFill>
                  <a:prstClr val="black"/>
                </a:solidFill>
              </a:rPr>
              <a:t>Overkontrollerende</a:t>
            </a:r>
          </a:p>
          <a:p>
            <a:pPr marL="135731" indent="-135731" eaLnBrk="0" hangingPunct="0">
              <a:spcBef>
                <a:spcPct val="0"/>
              </a:spcBef>
              <a:buBlip>
                <a:blip r:embed="rId9"/>
              </a:buBlip>
            </a:pPr>
            <a:r>
              <a:rPr lang="da-DK" sz="900" dirty="0">
                <a:solidFill>
                  <a:prstClr val="black"/>
                </a:solidFill>
              </a:rPr>
              <a:t>Argumenterende</a:t>
            </a:r>
          </a:p>
          <a:p>
            <a:pPr marL="135731" indent="-135731" eaLnBrk="0" hangingPunct="0">
              <a:spcBef>
                <a:spcPct val="0"/>
              </a:spcBef>
              <a:buBlip>
                <a:blip r:embed="rId9"/>
              </a:buBlip>
            </a:pPr>
            <a:r>
              <a:rPr lang="da-DK" sz="900" dirty="0">
                <a:solidFill>
                  <a:prstClr val="black"/>
                </a:solidFill>
              </a:rPr>
              <a:t>For mange deltaljer</a:t>
            </a:r>
          </a:p>
          <a:p>
            <a:pPr marL="135731" indent="-135731" eaLnBrk="0" hangingPunct="0">
              <a:spcBef>
                <a:spcPct val="0"/>
              </a:spcBef>
              <a:buBlip>
                <a:blip r:embed="rId9"/>
              </a:buBlip>
            </a:pPr>
            <a:r>
              <a:rPr lang="da-DK" sz="900" dirty="0">
                <a:solidFill>
                  <a:prstClr val="black"/>
                </a:solidFill>
              </a:rPr>
              <a:t>Arrogant</a:t>
            </a:r>
          </a:p>
        </p:txBody>
      </p:sp>
      <p:sp>
        <p:nvSpPr>
          <p:cNvPr id="54" name="Rectangle 8"/>
          <p:cNvSpPr>
            <a:spLocks noChangeArrowheads="1"/>
          </p:cNvSpPr>
          <p:nvPr/>
        </p:nvSpPr>
        <p:spPr bwMode="auto">
          <a:xfrm>
            <a:off x="3089895" y="3391421"/>
            <a:ext cx="169812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5731" indent="-135731" eaLnBrk="0" hangingPunct="0">
              <a:spcBef>
                <a:spcPct val="0"/>
              </a:spcBef>
              <a:buBlip>
                <a:blip r:embed="rId9"/>
              </a:buBlip>
            </a:pPr>
            <a:endParaRPr lang="da-DK" sz="900" dirty="0">
              <a:solidFill>
                <a:prstClr val="black"/>
              </a:solidFill>
            </a:endParaRPr>
          </a:p>
          <a:p>
            <a:pPr marL="135731" indent="-135731" eaLnBrk="0" hangingPunct="0">
              <a:spcBef>
                <a:spcPct val="0"/>
              </a:spcBef>
              <a:buBlip>
                <a:blip r:embed="rId9"/>
              </a:buBlip>
            </a:pPr>
            <a:r>
              <a:rPr lang="da-DK" sz="900" dirty="0">
                <a:solidFill>
                  <a:prstClr val="black"/>
                </a:solidFill>
              </a:rPr>
              <a:t>Inkonsekvent</a:t>
            </a:r>
          </a:p>
          <a:p>
            <a:pPr marL="135731" indent="-135731" eaLnBrk="0" hangingPunct="0">
              <a:spcBef>
                <a:spcPct val="0"/>
              </a:spcBef>
              <a:buBlip>
                <a:blip r:embed="rId9"/>
              </a:buBlip>
            </a:pPr>
            <a:r>
              <a:rPr lang="da-DK" sz="900" dirty="0">
                <a:solidFill>
                  <a:prstClr val="black"/>
                </a:solidFill>
              </a:rPr>
              <a:t>Overfladisk</a:t>
            </a:r>
          </a:p>
          <a:p>
            <a:pPr marL="135731" indent="-135731" eaLnBrk="0" hangingPunct="0">
              <a:spcBef>
                <a:spcPct val="0"/>
              </a:spcBef>
              <a:buBlip>
                <a:blip r:embed="rId9"/>
              </a:buBlip>
            </a:pPr>
            <a:r>
              <a:rPr lang="da-DK" sz="900" dirty="0">
                <a:solidFill>
                  <a:prstClr val="black"/>
                </a:solidFill>
              </a:rPr>
              <a:t>Afleder med humor</a:t>
            </a:r>
          </a:p>
          <a:p>
            <a:pPr marL="135731" indent="-135731" eaLnBrk="0" hangingPunct="0">
              <a:spcBef>
                <a:spcPct val="0"/>
              </a:spcBef>
              <a:buBlip>
                <a:blip r:embed="rId9"/>
              </a:buBlip>
            </a:pPr>
            <a:r>
              <a:rPr lang="da-DK" sz="900" dirty="0">
                <a:solidFill>
                  <a:prstClr val="black"/>
                </a:solidFill>
              </a:rPr>
              <a:t>Savner engagement</a:t>
            </a:r>
          </a:p>
        </p:txBody>
      </p:sp>
      <p:sp>
        <p:nvSpPr>
          <p:cNvPr id="55" name="Rectangle 8"/>
          <p:cNvSpPr>
            <a:spLocks noChangeArrowheads="1"/>
          </p:cNvSpPr>
          <p:nvPr/>
        </p:nvSpPr>
        <p:spPr bwMode="auto">
          <a:xfrm>
            <a:off x="4872093" y="3391421"/>
            <a:ext cx="169812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5731" indent="-135731" eaLnBrk="0" hangingPunct="0">
              <a:spcBef>
                <a:spcPct val="0"/>
              </a:spcBef>
              <a:buBlip>
                <a:blip r:embed="rId9"/>
              </a:buBlip>
            </a:pPr>
            <a:endParaRPr lang="da-DK" sz="900" dirty="0">
              <a:solidFill>
                <a:prstClr val="black"/>
              </a:solidFill>
            </a:endParaRPr>
          </a:p>
          <a:p>
            <a:pPr marL="135731" indent="-135731" eaLnBrk="0" hangingPunct="0">
              <a:spcBef>
                <a:spcPct val="0"/>
              </a:spcBef>
              <a:buBlip>
                <a:blip r:embed="rId9"/>
              </a:buBlip>
            </a:pPr>
            <a:r>
              <a:rPr lang="da-DK" sz="900" dirty="0">
                <a:solidFill>
                  <a:prstClr val="black"/>
                </a:solidFill>
              </a:rPr>
              <a:t>Ubeslutsom</a:t>
            </a:r>
          </a:p>
          <a:p>
            <a:pPr marL="135731" indent="-135731" eaLnBrk="0" hangingPunct="0">
              <a:spcBef>
                <a:spcPct val="0"/>
              </a:spcBef>
              <a:buBlip>
                <a:blip r:embed="rId9"/>
              </a:buBlip>
            </a:pPr>
            <a:r>
              <a:rPr lang="da-DK" sz="900" dirty="0">
                <a:solidFill>
                  <a:prstClr val="black"/>
                </a:solidFill>
              </a:rPr>
              <a:t>Tvetydig kommunikation</a:t>
            </a:r>
          </a:p>
          <a:p>
            <a:pPr marL="135731" indent="-135731" eaLnBrk="0" hangingPunct="0">
              <a:spcBef>
                <a:spcPct val="0"/>
              </a:spcBef>
              <a:buBlip>
                <a:blip r:embed="rId9"/>
              </a:buBlip>
            </a:pPr>
            <a:r>
              <a:rPr lang="da-DK" sz="900" dirty="0">
                <a:solidFill>
                  <a:prstClr val="black"/>
                </a:solidFill>
              </a:rPr>
              <a:t>Splittende</a:t>
            </a:r>
          </a:p>
          <a:p>
            <a:pPr marL="135731" indent="-135731" eaLnBrk="0" hangingPunct="0">
              <a:spcBef>
                <a:spcPct val="0"/>
              </a:spcBef>
              <a:buBlip>
                <a:blip r:embed="rId9"/>
              </a:buBlip>
            </a:pPr>
            <a:r>
              <a:rPr lang="da-DK" sz="900" dirty="0">
                <a:solidFill>
                  <a:prstClr val="black"/>
                </a:solidFill>
              </a:rPr>
              <a:t>Meget snak, lidt handlig</a:t>
            </a:r>
          </a:p>
        </p:txBody>
      </p:sp>
    </p:spTree>
    <p:extLst>
      <p:ext uri="{BB962C8B-B14F-4D97-AF65-F5344CB8AC3E}">
        <p14:creationId xmlns:p14="http://schemas.microsoft.com/office/powerpoint/2010/main" val="2617231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sv-SE" dirty="0" err="1"/>
              <a:t>Feedforward</a:t>
            </a:r>
            <a:r>
              <a:rPr lang="sv-SE" dirty="0"/>
              <a:t> - </a:t>
            </a:r>
            <a:r>
              <a:rPr lang="sv-SE" dirty="0" err="1"/>
              <a:t>opbyggende</a:t>
            </a:r>
            <a:endParaRPr lang="sv-SE" dirty="0"/>
          </a:p>
        </p:txBody>
      </p:sp>
      <p:sp>
        <p:nvSpPr>
          <p:cNvPr id="26627" name="Line 3"/>
          <p:cNvSpPr>
            <a:spLocks noChangeShapeType="1"/>
          </p:cNvSpPr>
          <p:nvPr/>
        </p:nvSpPr>
        <p:spPr bwMode="auto">
          <a:xfrm>
            <a:off x="3056335" y="3024188"/>
            <a:ext cx="350758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a-DK" sz="1350">
              <a:solidFill>
                <a:prstClr val="black"/>
              </a:solidFill>
            </a:endParaRPr>
          </a:p>
        </p:txBody>
      </p:sp>
      <p:sp>
        <p:nvSpPr>
          <p:cNvPr id="26628" name="Line 4"/>
          <p:cNvSpPr>
            <a:spLocks noChangeShapeType="1"/>
          </p:cNvSpPr>
          <p:nvPr/>
        </p:nvSpPr>
        <p:spPr bwMode="auto">
          <a:xfrm>
            <a:off x="4805363" y="1654969"/>
            <a:ext cx="7144" cy="27396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a-DK" sz="1350">
              <a:solidFill>
                <a:prstClr val="black"/>
              </a:solidFill>
            </a:endParaRPr>
          </a:p>
        </p:txBody>
      </p:sp>
      <p:sp>
        <p:nvSpPr>
          <p:cNvPr id="26629" name="Rectangle 5"/>
          <p:cNvSpPr>
            <a:spLocks noChangeArrowheads="1"/>
          </p:cNvSpPr>
          <p:nvPr/>
        </p:nvSpPr>
        <p:spPr bwMode="auto">
          <a:xfrm>
            <a:off x="3052762" y="1653779"/>
            <a:ext cx="3511154" cy="274200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endParaRPr lang="da-DK" sz="1350">
              <a:solidFill>
                <a:prstClr val="black"/>
              </a:solidFill>
            </a:endParaRPr>
          </a:p>
        </p:txBody>
      </p:sp>
      <p:grpSp>
        <p:nvGrpSpPr>
          <p:cNvPr id="26630" name="Group 6"/>
          <p:cNvGrpSpPr>
            <a:grpSpLocks/>
          </p:cNvGrpSpPr>
          <p:nvPr/>
        </p:nvGrpSpPr>
        <p:grpSpPr bwMode="auto">
          <a:xfrm>
            <a:off x="1490663" y="2149079"/>
            <a:ext cx="1441848" cy="1834754"/>
            <a:chOff x="292" y="1877"/>
            <a:chExt cx="1211" cy="1541"/>
          </a:xfrm>
        </p:grpSpPr>
        <p:sp>
          <p:nvSpPr>
            <p:cNvPr id="26658" name="Rectangle 7"/>
            <p:cNvSpPr>
              <a:spLocks noChangeArrowheads="1"/>
            </p:cNvSpPr>
            <p:nvPr/>
          </p:nvSpPr>
          <p:spPr bwMode="auto">
            <a:xfrm>
              <a:off x="1049" y="2527"/>
              <a:ext cx="4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eaLnBrk="0" hangingPunct="0"/>
              <a:r>
                <a:rPr lang="sv-SE" sz="900">
                  <a:solidFill>
                    <a:prstClr val="black"/>
                  </a:solidFill>
                  <a:latin typeface="Verdana" pitchFamily="34" charset="0"/>
                </a:rPr>
                <a:t>FOKUS</a:t>
              </a:r>
            </a:p>
            <a:p>
              <a:pPr eaLnBrk="0" hangingPunct="0"/>
              <a:endParaRPr lang="sv-SE" sz="900">
                <a:solidFill>
                  <a:prstClr val="black"/>
                </a:solidFill>
                <a:latin typeface="Verdana" pitchFamily="34" charset="0"/>
              </a:endParaRPr>
            </a:p>
          </p:txBody>
        </p:sp>
        <p:sp>
          <p:nvSpPr>
            <p:cNvPr id="26659" name="Text Box 8"/>
            <p:cNvSpPr txBox="1">
              <a:spLocks noChangeArrowheads="1"/>
            </p:cNvSpPr>
            <p:nvPr/>
          </p:nvSpPr>
          <p:spPr bwMode="auto">
            <a:xfrm>
              <a:off x="292" y="3108"/>
              <a:ext cx="43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v-SE" sz="900">
                  <a:solidFill>
                    <a:prstClr val="black"/>
                  </a:solidFill>
                  <a:latin typeface="Verdana" pitchFamily="34" charset="0"/>
                </a:rPr>
                <a:t>Multi-</a:t>
              </a:r>
            </a:p>
            <a:p>
              <a:r>
                <a:rPr lang="sv-SE" sz="900">
                  <a:solidFill>
                    <a:prstClr val="black"/>
                  </a:solidFill>
                  <a:latin typeface="Verdana" pitchFamily="34" charset="0"/>
                </a:rPr>
                <a:t>fokus</a:t>
              </a:r>
            </a:p>
          </p:txBody>
        </p:sp>
        <p:sp>
          <p:nvSpPr>
            <p:cNvPr id="26660" name="Text Box 9"/>
            <p:cNvSpPr txBox="1">
              <a:spLocks noChangeArrowheads="1"/>
            </p:cNvSpPr>
            <p:nvPr/>
          </p:nvSpPr>
          <p:spPr bwMode="auto">
            <a:xfrm>
              <a:off x="292" y="1877"/>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v-SE" sz="900">
                  <a:solidFill>
                    <a:prstClr val="black"/>
                  </a:solidFill>
                  <a:latin typeface="Verdana" pitchFamily="34" charset="0"/>
                </a:rPr>
                <a:t>Uni-</a:t>
              </a:r>
            </a:p>
            <a:p>
              <a:r>
                <a:rPr lang="sv-SE" sz="900">
                  <a:solidFill>
                    <a:prstClr val="black"/>
                  </a:solidFill>
                  <a:latin typeface="Verdana" pitchFamily="34" charset="0"/>
                </a:rPr>
                <a:t>focus</a:t>
              </a:r>
            </a:p>
            <a:p>
              <a:endParaRPr lang="sv-SE" sz="900">
                <a:solidFill>
                  <a:prstClr val="black"/>
                </a:solidFill>
                <a:latin typeface="Verdana" pitchFamily="34" charset="0"/>
              </a:endParaRPr>
            </a:p>
          </p:txBody>
        </p:sp>
        <p:sp>
          <p:nvSpPr>
            <p:cNvPr id="26661" name="Freeform 10"/>
            <p:cNvSpPr>
              <a:spLocks/>
            </p:cNvSpPr>
            <p:nvPr/>
          </p:nvSpPr>
          <p:spPr bwMode="auto">
            <a:xfrm>
              <a:off x="892" y="1913"/>
              <a:ext cx="418" cy="216"/>
            </a:xfrm>
            <a:custGeom>
              <a:avLst/>
              <a:gdLst>
                <a:gd name="T0" fmla="*/ 0 w 2221"/>
                <a:gd name="T1" fmla="*/ 0 h 972"/>
                <a:gd name="T2" fmla="*/ 2220 w 2221"/>
                <a:gd name="T3" fmla="*/ 504 h 972"/>
                <a:gd name="T4" fmla="*/ 6 w 2221"/>
                <a:gd name="T5" fmla="*/ 964 h 972"/>
                <a:gd name="T6" fmla="*/ 12 w 2221"/>
                <a:gd name="T7" fmla="*/ 971 h 972"/>
                <a:gd name="T8" fmla="*/ 0 60000 65536"/>
                <a:gd name="T9" fmla="*/ 0 60000 65536"/>
                <a:gd name="T10" fmla="*/ 0 60000 65536"/>
                <a:gd name="T11" fmla="*/ 0 60000 65536"/>
                <a:gd name="T12" fmla="*/ 0 w 2221"/>
                <a:gd name="T13" fmla="*/ 0 h 972"/>
                <a:gd name="T14" fmla="*/ 2221 w 2221"/>
                <a:gd name="T15" fmla="*/ 972 h 972"/>
              </a:gdLst>
              <a:ahLst/>
              <a:cxnLst>
                <a:cxn ang="T8">
                  <a:pos x="T0" y="T1"/>
                </a:cxn>
                <a:cxn ang="T9">
                  <a:pos x="T2" y="T3"/>
                </a:cxn>
                <a:cxn ang="T10">
                  <a:pos x="T4" y="T5"/>
                </a:cxn>
                <a:cxn ang="T11">
                  <a:pos x="T6" y="T7"/>
                </a:cxn>
              </a:cxnLst>
              <a:rect l="T12" t="T13" r="T14" b="T15"/>
              <a:pathLst>
                <a:path w="2221" h="972">
                  <a:moveTo>
                    <a:pt x="0" y="0"/>
                  </a:moveTo>
                  <a:lnTo>
                    <a:pt x="2220" y="504"/>
                  </a:lnTo>
                  <a:lnTo>
                    <a:pt x="6" y="964"/>
                  </a:lnTo>
                  <a:lnTo>
                    <a:pt x="12" y="971"/>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sz="1350">
                <a:solidFill>
                  <a:prstClr val="black"/>
                </a:solidFill>
              </a:endParaRPr>
            </a:p>
          </p:txBody>
        </p:sp>
        <p:sp>
          <p:nvSpPr>
            <p:cNvPr id="26662" name="Oval 11"/>
            <p:cNvSpPr>
              <a:spLocks noChangeArrowheads="1"/>
            </p:cNvSpPr>
            <p:nvPr/>
          </p:nvSpPr>
          <p:spPr bwMode="auto">
            <a:xfrm>
              <a:off x="1303" y="2004"/>
              <a:ext cx="45" cy="45"/>
            </a:xfrm>
            <a:prstGeom prst="ellipse">
              <a:avLst/>
            </a:prstGeom>
            <a:solidFill>
              <a:srgbClr val="FF7D00"/>
            </a:solidFill>
            <a:ln w="12700">
              <a:solidFill>
                <a:schemeClr val="tx1"/>
              </a:solidFill>
              <a:round/>
              <a:headEnd/>
              <a:tailEnd/>
            </a:ln>
          </p:spPr>
          <p:txBody>
            <a:bodyPr wrap="none" anchor="ctr"/>
            <a:lstStyle/>
            <a:p>
              <a:endParaRPr lang="da-DK" sz="1350">
                <a:solidFill>
                  <a:prstClr val="black"/>
                </a:solidFill>
              </a:endParaRPr>
            </a:p>
          </p:txBody>
        </p:sp>
        <p:sp>
          <p:nvSpPr>
            <p:cNvPr id="26663" name="Oval 12"/>
            <p:cNvSpPr>
              <a:spLocks noChangeArrowheads="1"/>
            </p:cNvSpPr>
            <p:nvPr/>
          </p:nvSpPr>
          <p:spPr bwMode="auto">
            <a:xfrm>
              <a:off x="755" y="1909"/>
              <a:ext cx="224" cy="224"/>
            </a:xfrm>
            <a:prstGeom prst="ellipse">
              <a:avLst/>
            </a:prstGeom>
            <a:solidFill>
              <a:srgbClr val="FF7D00"/>
            </a:solidFill>
            <a:ln w="12700">
              <a:solidFill>
                <a:schemeClr val="tx1"/>
              </a:solidFill>
              <a:round/>
              <a:headEnd/>
              <a:tailEnd/>
            </a:ln>
          </p:spPr>
          <p:txBody>
            <a:bodyPr wrap="none" anchor="ctr"/>
            <a:lstStyle/>
            <a:p>
              <a:pPr algn="ctr"/>
              <a:endParaRPr lang="da-DK" sz="1050">
                <a:solidFill>
                  <a:prstClr val="black"/>
                </a:solidFill>
                <a:latin typeface="Verdana" pitchFamily="34" charset="0"/>
              </a:endParaRPr>
            </a:p>
          </p:txBody>
        </p:sp>
        <p:grpSp>
          <p:nvGrpSpPr>
            <p:cNvPr id="26664" name="Group 13"/>
            <p:cNvGrpSpPr>
              <a:grpSpLocks/>
            </p:cNvGrpSpPr>
            <p:nvPr/>
          </p:nvGrpSpPr>
          <p:grpSpPr bwMode="auto">
            <a:xfrm>
              <a:off x="889" y="3150"/>
              <a:ext cx="425" cy="203"/>
              <a:chOff x="1275" y="2603"/>
              <a:chExt cx="2258" cy="972"/>
            </a:xfrm>
          </p:grpSpPr>
          <p:sp>
            <p:nvSpPr>
              <p:cNvPr id="26669" name="Freeform 14"/>
              <p:cNvSpPr>
                <a:spLocks/>
              </p:cNvSpPr>
              <p:nvPr/>
            </p:nvSpPr>
            <p:spPr bwMode="auto">
              <a:xfrm>
                <a:off x="1275" y="2603"/>
                <a:ext cx="2221" cy="972"/>
              </a:xfrm>
              <a:custGeom>
                <a:avLst/>
                <a:gdLst>
                  <a:gd name="T0" fmla="*/ 0 w 2221"/>
                  <a:gd name="T1" fmla="*/ 0 h 972"/>
                  <a:gd name="T2" fmla="*/ 2220 w 2221"/>
                  <a:gd name="T3" fmla="*/ 504 h 972"/>
                  <a:gd name="T4" fmla="*/ 6 w 2221"/>
                  <a:gd name="T5" fmla="*/ 964 h 972"/>
                  <a:gd name="T6" fmla="*/ 13 w 2221"/>
                  <a:gd name="T7" fmla="*/ 971 h 972"/>
                  <a:gd name="T8" fmla="*/ 0 60000 65536"/>
                  <a:gd name="T9" fmla="*/ 0 60000 65536"/>
                  <a:gd name="T10" fmla="*/ 0 60000 65536"/>
                  <a:gd name="T11" fmla="*/ 0 60000 65536"/>
                  <a:gd name="T12" fmla="*/ 0 w 2221"/>
                  <a:gd name="T13" fmla="*/ 0 h 972"/>
                  <a:gd name="T14" fmla="*/ 2221 w 2221"/>
                  <a:gd name="T15" fmla="*/ 972 h 972"/>
                </a:gdLst>
                <a:ahLst/>
                <a:cxnLst>
                  <a:cxn ang="T8">
                    <a:pos x="T0" y="T1"/>
                  </a:cxn>
                  <a:cxn ang="T9">
                    <a:pos x="T2" y="T3"/>
                  </a:cxn>
                  <a:cxn ang="T10">
                    <a:pos x="T4" y="T5"/>
                  </a:cxn>
                  <a:cxn ang="T11">
                    <a:pos x="T6" y="T7"/>
                  </a:cxn>
                </a:cxnLst>
                <a:rect l="T12" t="T13" r="T14" b="T15"/>
                <a:pathLst>
                  <a:path w="2221" h="972">
                    <a:moveTo>
                      <a:pt x="0" y="0"/>
                    </a:moveTo>
                    <a:lnTo>
                      <a:pt x="2220" y="504"/>
                    </a:lnTo>
                    <a:lnTo>
                      <a:pt x="6" y="964"/>
                    </a:lnTo>
                    <a:lnTo>
                      <a:pt x="13" y="971"/>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sz="1350">
                  <a:solidFill>
                    <a:prstClr val="black"/>
                  </a:solidFill>
                </a:endParaRPr>
              </a:p>
            </p:txBody>
          </p:sp>
          <p:sp>
            <p:nvSpPr>
              <p:cNvPr id="26670" name="Freeform 15"/>
              <p:cNvSpPr>
                <a:spLocks/>
              </p:cNvSpPr>
              <p:nvPr/>
            </p:nvSpPr>
            <p:spPr bwMode="auto">
              <a:xfrm>
                <a:off x="1281" y="2603"/>
                <a:ext cx="2246" cy="953"/>
              </a:xfrm>
              <a:custGeom>
                <a:avLst/>
                <a:gdLst>
                  <a:gd name="T0" fmla="*/ 0 w 2246"/>
                  <a:gd name="T1" fmla="*/ 0 h 953"/>
                  <a:gd name="T2" fmla="*/ 2245 w 2246"/>
                  <a:gd name="T3" fmla="*/ 0 h 953"/>
                  <a:gd name="T4" fmla="*/ 7 w 2246"/>
                  <a:gd name="T5" fmla="*/ 952 h 953"/>
                  <a:gd name="T6" fmla="*/ 0 60000 65536"/>
                  <a:gd name="T7" fmla="*/ 0 60000 65536"/>
                  <a:gd name="T8" fmla="*/ 0 60000 65536"/>
                  <a:gd name="T9" fmla="*/ 0 w 2246"/>
                  <a:gd name="T10" fmla="*/ 0 h 953"/>
                  <a:gd name="T11" fmla="*/ 2246 w 2246"/>
                  <a:gd name="T12" fmla="*/ 953 h 953"/>
                </a:gdLst>
                <a:ahLst/>
                <a:cxnLst>
                  <a:cxn ang="T6">
                    <a:pos x="T0" y="T1"/>
                  </a:cxn>
                  <a:cxn ang="T7">
                    <a:pos x="T2" y="T3"/>
                  </a:cxn>
                  <a:cxn ang="T8">
                    <a:pos x="T4" y="T5"/>
                  </a:cxn>
                </a:cxnLst>
                <a:rect l="T9" t="T10" r="T11" b="T12"/>
                <a:pathLst>
                  <a:path w="2246" h="953">
                    <a:moveTo>
                      <a:pt x="0" y="0"/>
                    </a:moveTo>
                    <a:lnTo>
                      <a:pt x="2245" y="0"/>
                    </a:lnTo>
                    <a:lnTo>
                      <a:pt x="7" y="952"/>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sz="1350">
                  <a:solidFill>
                    <a:prstClr val="black"/>
                  </a:solidFill>
                </a:endParaRPr>
              </a:p>
            </p:txBody>
          </p:sp>
          <p:sp>
            <p:nvSpPr>
              <p:cNvPr id="26671" name="Freeform 16"/>
              <p:cNvSpPr>
                <a:spLocks/>
              </p:cNvSpPr>
              <p:nvPr/>
            </p:nvSpPr>
            <p:spPr bwMode="auto">
              <a:xfrm>
                <a:off x="1287" y="2616"/>
                <a:ext cx="2246" cy="953"/>
              </a:xfrm>
              <a:custGeom>
                <a:avLst/>
                <a:gdLst>
                  <a:gd name="T0" fmla="*/ 0 w 2246"/>
                  <a:gd name="T1" fmla="*/ 952 h 953"/>
                  <a:gd name="T2" fmla="*/ 2245 w 2246"/>
                  <a:gd name="T3" fmla="*/ 952 h 953"/>
                  <a:gd name="T4" fmla="*/ 6 w 2246"/>
                  <a:gd name="T5" fmla="*/ 0 h 953"/>
                  <a:gd name="T6" fmla="*/ 0 60000 65536"/>
                  <a:gd name="T7" fmla="*/ 0 60000 65536"/>
                  <a:gd name="T8" fmla="*/ 0 60000 65536"/>
                  <a:gd name="T9" fmla="*/ 0 w 2246"/>
                  <a:gd name="T10" fmla="*/ 0 h 953"/>
                  <a:gd name="T11" fmla="*/ 2246 w 2246"/>
                  <a:gd name="T12" fmla="*/ 953 h 953"/>
                </a:gdLst>
                <a:ahLst/>
                <a:cxnLst>
                  <a:cxn ang="T6">
                    <a:pos x="T0" y="T1"/>
                  </a:cxn>
                  <a:cxn ang="T7">
                    <a:pos x="T2" y="T3"/>
                  </a:cxn>
                  <a:cxn ang="T8">
                    <a:pos x="T4" y="T5"/>
                  </a:cxn>
                </a:cxnLst>
                <a:rect l="T9" t="T10" r="T11" b="T12"/>
                <a:pathLst>
                  <a:path w="2246" h="953">
                    <a:moveTo>
                      <a:pt x="0" y="952"/>
                    </a:moveTo>
                    <a:lnTo>
                      <a:pt x="2245" y="952"/>
                    </a:lnTo>
                    <a:lnTo>
                      <a:pt x="6" y="0"/>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sz="1350">
                  <a:solidFill>
                    <a:prstClr val="black"/>
                  </a:solidFill>
                </a:endParaRPr>
              </a:p>
            </p:txBody>
          </p:sp>
        </p:grpSp>
        <p:sp>
          <p:nvSpPr>
            <p:cNvPr id="26665" name="Oval 17"/>
            <p:cNvSpPr>
              <a:spLocks noChangeArrowheads="1"/>
            </p:cNvSpPr>
            <p:nvPr/>
          </p:nvSpPr>
          <p:spPr bwMode="auto">
            <a:xfrm>
              <a:off x="1298" y="3132"/>
              <a:ext cx="45" cy="45"/>
            </a:xfrm>
            <a:prstGeom prst="ellipse">
              <a:avLst/>
            </a:prstGeom>
            <a:solidFill>
              <a:srgbClr val="FF7D00"/>
            </a:solidFill>
            <a:ln w="12700">
              <a:solidFill>
                <a:schemeClr val="tx1"/>
              </a:solidFill>
              <a:round/>
              <a:headEnd/>
              <a:tailEnd/>
            </a:ln>
          </p:spPr>
          <p:txBody>
            <a:bodyPr wrap="none" anchor="ctr"/>
            <a:lstStyle/>
            <a:p>
              <a:endParaRPr lang="da-DK" sz="1350">
                <a:solidFill>
                  <a:prstClr val="black"/>
                </a:solidFill>
              </a:endParaRPr>
            </a:p>
          </p:txBody>
        </p:sp>
        <p:sp>
          <p:nvSpPr>
            <p:cNvPr id="26666" name="Oval 18"/>
            <p:cNvSpPr>
              <a:spLocks noChangeArrowheads="1"/>
            </p:cNvSpPr>
            <p:nvPr/>
          </p:nvSpPr>
          <p:spPr bwMode="auto">
            <a:xfrm>
              <a:off x="1298" y="3231"/>
              <a:ext cx="45" cy="45"/>
            </a:xfrm>
            <a:prstGeom prst="ellipse">
              <a:avLst/>
            </a:prstGeom>
            <a:solidFill>
              <a:srgbClr val="FF7D00"/>
            </a:solidFill>
            <a:ln w="12700">
              <a:solidFill>
                <a:schemeClr val="tx1"/>
              </a:solidFill>
              <a:round/>
              <a:headEnd/>
              <a:tailEnd/>
            </a:ln>
          </p:spPr>
          <p:txBody>
            <a:bodyPr wrap="none" anchor="ctr"/>
            <a:lstStyle/>
            <a:p>
              <a:endParaRPr lang="da-DK" sz="1350">
                <a:solidFill>
                  <a:prstClr val="black"/>
                </a:solidFill>
              </a:endParaRPr>
            </a:p>
          </p:txBody>
        </p:sp>
        <p:sp>
          <p:nvSpPr>
            <p:cNvPr id="26667" name="Oval 19"/>
            <p:cNvSpPr>
              <a:spLocks noChangeArrowheads="1"/>
            </p:cNvSpPr>
            <p:nvPr/>
          </p:nvSpPr>
          <p:spPr bwMode="auto">
            <a:xfrm>
              <a:off x="1298" y="3324"/>
              <a:ext cx="45" cy="45"/>
            </a:xfrm>
            <a:prstGeom prst="ellipse">
              <a:avLst/>
            </a:prstGeom>
            <a:solidFill>
              <a:srgbClr val="FF7D00"/>
            </a:solidFill>
            <a:ln w="12700">
              <a:solidFill>
                <a:schemeClr val="tx1"/>
              </a:solidFill>
              <a:round/>
              <a:headEnd/>
              <a:tailEnd/>
            </a:ln>
          </p:spPr>
          <p:txBody>
            <a:bodyPr wrap="none" anchor="ctr"/>
            <a:lstStyle/>
            <a:p>
              <a:endParaRPr lang="da-DK" sz="1350">
                <a:solidFill>
                  <a:prstClr val="black"/>
                </a:solidFill>
              </a:endParaRPr>
            </a:p>
          </p:txBody>
        </p:sp>
        <p:sp>
          <p:nvSpPr>
            <p:cNvPr id="26668" name="Oval 20"/>
            <p:cNvSpPr>
              <a:spLocks noChangeArrowheads="1"/>
            </p:cNvSpPr>
            <p:nvPr/>
          </p:nvSpPr>
          <p:spPr bwMode="auto">
            <a:xfrm>
              <a:off x="755" y="3140"/>
              <a:ext cx="224" cy="224"/>
            </a:xfrm>
            <a:prstGeom prst="ellipse">
              <a:avLst/>
            </a:prstGeom>
            <a:solidFill>
              <a:srgbClr val="FF7D00"/>
            </a:solidFill>
            <a:ln w="12700">
              <a:solidFill>
                <a:schemeClr val="tx1"/>
              </a:solidFill>
              <a:round/>
              <a:headEnd/>
              <a:tailEnd/>
            </a:ln>
          </p:spPr>
          <p:txBody>
            <a:bodyPr wrap="none" anchor="ctr"/>
            <a:lstStyle/>
            <a:p>
              <a:endParaRPr lang="da-DK" sz="1350">
                <a:solidFill>
                  <a:prstClr val="black"/>
                </a:solidFill>
              </a:endParaRPr>
            </a:p>
          </p:txBody>
        </p:sp>
      </p:grpSp>
      <p:sp>
        <p:nvSpPr>
          <p:cNvPr id="26631" name="Rectangle 21"/>
          <p:cNvSpPr>
            <a:spLocks noChangeArrowheads="1"/>
          </p:cNvSpPr>
          <p:nvPr/>
        </p:nvSpPr>
        <p:spPr bwMode="auto">
          <a:xfrm>
            <a:off x="4045033" y="1275160"/>
            <a:ext cx="1542089" cy="34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algn="ctr" eaLnBrk="0" hangingPunct="0"/>
            <a:r>
              <a:rPr lang="sv-SE" sz="900" dirty="0">
                <a:solidFill>
                  <a:prstClr val="black"/>
                </a:solidFill>
                <a:latin typeface="Verdana" pitchFamily="34" charset="0"/>
              </a:rPr>
              <a:t>BRUG AF INFORMATION</a:t>
            </a:r>
          </a:p>
          <a:p>
            <a:pPr algn="ctr" eaLnBrk="0" hangingPunct="0"/>
            <a:endParaRPr lang="sv-SE" sz="900" dirty="0">
              <a:solidFill>
                <a:prstClr val="black"/>
              </a:solidFill>
              <a:latin typeface="Verdana" pitchFamily="34" charset="0"/>
            </a:endParaRPr>
          </a:p>
        </p:txBody>
      </p:sp>
      <p:sp>
        <p:nvSpPr>
          <p:cNvPr id="26632" name="Text Box 22"/>
          <p:cNvSpPr txBox="1">
            <a:spLocks noChangeArrowheads="1"/>
          </p:cNvSpPr>
          <p:nvPr/>
        </p:nvSpPr>
        <p:spPr bwMode="auto">
          <a:xfrm>
            <a:off x="3303985" y="1435894"/>
            <a:ext cx="125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v-SE" sz="900" dirty="0" err="1">
                <a:solidFill>
                  <a:prstClr val="black"/>
                </a:solidFill>
                <a:latin typeface="Verdana" pitchFamily="34" charset="0"/>
              </a:rPr>
              <a:t>Satisficerende</a:t>
            </a:r>
            <a:endParaRPr lang="sv-SE" sz="900" dirty="0">
              <a:solidFill>
                <a:prstClr val="black"/>
              </a:solidFill>
              <a:latin typeface="Verdana" pitchFamily="34" charset="0"/>
            </a:endParaRPr>
          </a:p>
        </p:txBody>
      </p:sp>
      <p:sp>
        <p:nvSpPr>
          <p:cNvPr id="26633" name="Text Box 23"/>
          <p:cNvSpPr txBox="1">
            <a:spLocks noChangeArrowheads="1"/>
          </p:cNvSpPr>
          <p:nvPr/>
        </p:nvSpPr>
        <p:spPr bwMode="auto">
          <a:xfrm>
            <a:off x="5066110" y="1435894"/>
            <a:ext cx="125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v-SE" sz="900" dirty="0">
                <a:solidFill>
                  <a:prstClr val="black"/>
                </a:solidFill>
                <a:latin typeface="Verdana" pitchFamily="34" charset="0"/>
              </a:rPr>
              <a:t>Maksimerende</a:t>
            </a:r>
          </a:p>
        </p:txBody>
      </p:sp>
      <p:sp>
        <p:nvSpPr>
          <p:cNvPr id="26635" name="Rectangle 26"/>
          <p:cNvSpPr>
            <a:spLocks noChangeArrowheads="1"/>
          </p:cNvSpPr>
          <p:nvPr/>
        </p:nvSpPr>
        <p:spPr bwMode="auto">
          <a:xfrm>
            <a:off x="3410446" y="1653648"/>
            <a:ext cx="1046760" cy="23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algn="ctr" eaLnBrk="0" hangingPunct="0"/>
            <a:r>
              <a:rPr lang="sv-SE" sz="1050" b="1" dirty="0" err="1">
                <a:solidFill>
                  <a:srgbClr val="000000"/>
                </a:solidFill>
                <a:latin typeface="Verdana" pitchFamily="34" charset="0"/>
                <a:cs typeface="Arial" charset="0"/>
              </a:rPr>
              <a:t>Besluttende</a:t>
            </a:r>
            <a:endParaRPr lang="sv-SE" sz="1050" b="1" dirty="0">
              <a:solidFill>
                <a:srgbClr val="000000"/>
              </a:solidFill>
              <a:latin typeface="Verdana" pitchFamily="34" charset="0"/>
              <a:cs typeface="Arial" charset="0"/>
            </a:endParaRPr>
          </a:p>
        </p:txBody>
      </p:sp>
      <p:sp>
        <p:nvSpPr>
          <p:cNvPr id="26636" name="Rectangle 29"/>
          <p:cNvSpPr>
            <a:spLocks noChangeArrowheads="1"/>
          </p:cNvSpPr>
          <p:nvPr/>
        </p:nvSpPr>
        <p:spPr bwMode="auto">
          <a:xfrm>
            <a:off x="3454003" y="3003798"/>
            <a:ext cx="957263" cy="23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r>
              <a:rPr lang="sv-SE" sz="1050" b="1" dirty="0" err="1">
                <a:solidFill>
                  <a:srgbClr val="000000"/>
                </a:solidFill>
                <a:latin typeface="Verdana" pitchFamily="34" charset="0"/>
                <a:cs typeface="Arial" charset="0"/>
              </a:rPr>
              <a:t>Fleksibel</a:t>
            </a:r>
            <a:endParaRPr lang="sv-SE" sz="1050" b="1" dirty="0">
              <a:solidFill>
                <a:srgbClr val="000000"/>
              </a:solidFill>
              <a:latin typeface="Verdana" pitchFamily="34" charset="0"/>
              <a:cs typeface="Arial" charset="0"/>
            </a:endParaRPr>
          </a:p>
        </p:txBody>
      </p:sp>
      <p:sp>
        <p:nvSpPr>
          <p:cNvPr id="26638" name="Rectangle 33"/>
          <p:cNvSpPr>
            <a:spLocks noChangeArrowheads="1"/>
          </p:cNvSpPr>
          <p:nvPr/>
        </p:nvSpPr>
        <p:spPr bwMode="auto">
          <a:xfrm>
            <a:off x="5243513" y="1653648"/>
            <a:ext cx="918520" cy="23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eaLnBrk="0" hangingPunct="0"/>
            <a:r>
              <a:rPr lang="sv-SE" sz="1050" b="1">
                <a:solidFill>
                  <a:srgbClr val="000000"/>
                </a:solidFill>
                <a:latin typeface="Verdana" pitchFamily="34" charset="0"/>
                <a:cs typeface="Arial" charset="0"/>
              </a:rPr>
              <a:t>Hierarkisk</a:t>
            </a:r>
          </a:p>
        </p:txBody>
      </p:sp>
      <p:sp>
        <p:nvSpPr>
          <p:cNvPr id="26640" name="Rectangle 37"/>
          <p:cNvSpPr>
            <a:spLocks noChangeArrowheads="1"/>
          </p:cNvSpPr>
          <p:nvPr/>
        </p:nvSpPr>
        <p:spPr bwMode="auto">
          <a:xfrm>
            <a:off x="5037535" y="3003798"/>
            <a:ext cx="1314450" cy="23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r>
              <a:rPr lang="sv-SE" sz="1050" b="1" dirty="0" err="1">
                <a:solidFill>
                  <a:prstClr val="black"/>
                </a:solidFill>
                <a:latin typeface="Verdana" pitchFamily="34" charset="0"/>
                <a:cs typeface="Arial" charset="0"/>
              </a:rPr>
              <a:t>Integrerende</a:t>
            </a:r>
            <a:endParaRPr lang="sv-SE" sz="1050" b="1" dirty="0">
              <a:solidFill>
                <a:prstClr val="black"/>
              </a:solidFill>
              <a:latin typeface="Verdana" pitchFamily="34" charset="0"/>
              <a:cs typeface="Arial" charset="0"/>
            </a:endParaRPr>
          </a:p>
        </p:txBody>
      </p:sp>
      <p:sp>
        <p:nvSpPr>
          <p:cNvPr id="26642" name="Line 56"/>
          <p:cNvSpPr>
            <a:spLocks noChangeShapeType="1"/>
          </p:cNvSpPr>
          <p:nvPr/>
        </p:nvSpPr>
        <p:spPr bwMode="auto">
          <a:xfrm rot="2700000">
            <a:off x="3177779" y="4160044"/>
            <a:ext cx="1191" cy="21550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6643" name="Line 57"/>
          <p:cNvSpPr>
            <a:spLocks noChangeShapeType="1"/>
          </p:cNvSpPr>
          <p:nvPr/>
        </p:nvSpPr>
        <p:spPr bwMode="auto">
          <a:xfrm rot="-2700000">
            <a:off x="6430567" y="4160044"/>
            <a:ext cx="1190" cy="2155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6644" name="Line 58"/>
          <p:cNvSpPr>
            <a:spLocks noChangeShapeType="1"/>
          </p:cNvSpPr>
          <p:nvPr/>
        </p:nvSpPr>
        <p:spPr bwMode="auto">
          <a:xfrm rot="8100000">
            <a:off x="3221831" y="1676400"/>
            <a:ext cx="1191" cy="2155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6645" name="Line 59"/>
          <p:cNvSpPr>
            <a:spLocks noChangeShapeType="1"/>
          </p:cNvSpPr>
          <p:nvPr/>
        </p:nvSpPr>
        <p:spPr bwMode="auto">
          <a:xfrm rot="-8100000">
            <a:off x="6407944" y="1676400"/>
            <a:ext cx="1191" cy="2155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6656" name="Rectangle 61"/>
          <p:cNvSpPr>
            <a:spLocks noChangeArrowheads="1"/>
          </p:cNvSpPr>
          <p:nvPr/>
        </p:nvSpPr>
        <p:spPr bwMode="auto">
          <a:xfrm>
            <a:off x="6785372" y="1996678"/>
            <a:ext cx="1081088" cy="48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p>
            <a:pPr eaLnBrk="0" hangingPunct="0"/>
            <a:r>
              <a:rPr lang="sv-SE" sz="900" dirty="0" err="1">
                <a:solidFill>
                  <a:srgbClr val="000000"/>
                </a:solidFill>
                <a:latin typeface="Verdana" pitchFamily="34" charset="0"/>
              </a:rPr>
              <a:t>Prioritere</a:t>
            </a:r>
            <a:r>
              <a:rPr lang="sv-SE" sz="900" dirty="0">
                <a:solidFill>
                  <a:srgbClr val="000000"/>
                </a:solidFill>
                <a:latin typeface="Verdana" pitchFamily="34" charset="0"/>
              </a:rPr>
              <a:t> </a:t>
            </a:r>
            <a:r>
              <a:rPr lang="sv-SE" sz="900" dirty="0" err="1">
                <a:solidFill>
                  <a:srgbClr val="000000"/>
                </a:solidFill>
                <a:latin typeface="Verdana" pitchFamily="34" charset="0"/>
              </a:rPr>
              <a:t>ud</a:t>
            </a:r>
            <a:r>
              <a:rPr lang="sv-SE" sz="900" dirty="0">
                <a:solidFill>
                  <a:srgbClr val="000000"/>
                </a:solidFill>
                <a:latin typeface="Verdana" pitchFamily="34" charset="0"/>
              </a:rPr>
              <a:t> </a:t>
            </a:r>
            <a:r>
              <a:rPr lang="sv-SE" sz="900" dirty="0" err="1">
                <a:solidFill>
                  <a:srgbClr val="000000"/>
                </a:solidFill>
                <a:latin typeface="Verdana" pitchFamily="34" charset="0"/>
              </a:rPr>
              <a:t>fra</a:t>
            </a:r>
            <a:r>
              <a:rPr lang="sv-SE" sz="900" dirty="0">
                <a:solidFill>
                  <a:srgbClr val="000000"/>
                </a:solidFill>
                <a:latin typeface="Verdana" pitchFamily="34" charset="0"/>
              </a:rPr>
              <a:t> </a:t>
            </a:r>
            <a:r>
              <a:rPr lang="sv-SE" sz="900" dirty="0" err="1">
                <a:solidFill>
                  <a:srgbClr val="000000"/>
                </a:solidFill>
                <a:latin typeface="Verdana" pitchFamily="34" charset="0"/>
              </a:rPr>
              <a:t>nøglefaktorer</a:t>
            </a:r>
            <a:r>
              <a:rPr lang="sv-SE" sz="900" dirty="0">
                <a:solidFill>
                  <a:srgbClr val="000000"/>
                </a:solidFill>
                <a:latin typeface="Verdana" pitchFamily="34" charset="0"/>
              </a:rPr>
              <a:t> </a:t>
            </a:r>
            <a:r>
              <a:rPr lang="sv-SE" sz="900" dirty="0" err="1">
                <a:solidFill>
                  <a:srgbClr val="000000"/>
                </a:solidFill>
                <a:latin typeface="Verdana" pitchFamily="34" charset="0"/>
              </a:rPr>
              <a:t>og</a:t>
            </a:r>
            <a:r>
              <a:rPr lang="sv-SE" sz="900" dirty="0">
                <a:solidFill>
                  <a:srgbClr val="000000"/>
                </a:solidFill>
                <a:latin typeface="Verdana" pitchFamily="34" charset="0"/>
              </a:rPr>
              <a:t> </a:t>
            </a:r>
            <a:r>
              <a:rPr lang="sv-SE" sz="900" dirty="0" err="1">
                <a:solidFill>
                  <a:srgbClr val="000000"/>
                </a:solidFill>
                <a:latin typeface="Verdana" pitchFamily="34" charset="0"/>
              </a:rPr>
              <a:t>afslut</a:t>
            </a:r>
            <a:endParaRPr lang="sv-SE" sz="900" dirty="0">
              <a:solidFill>
                <a:srgbClr val="000000"/>
              </a:solidFill>
              <a:latin typeface="Verdana" pitchFamily="34" charset="0"/>
            </a:endParaRPr>
          </a:p>
        </p:txBody>
      </p:sp>
      <p:pic>
        <p:nvPicPr>
          <p:cNvPr id="26657" name="Picture 62" descr="PPT pil1 sv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1547" y="2193132"/>
            <a:ext cx="123825"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4" name="Rectangle 64"/>
          <p:cNvSpPr>
            <a:spLocks noChangeArrowheads="1"/>
          </p:cNvSpPr>
          <p:nvPr/>
        </p:nvSpPr>
        <p:spPr bwMode="auto">
          <a:xfrm>
            <a:off x="6785372" y="3464719"/>
            <a:ext cx="1081088" cy="48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eaLnBrk="0" hangingPunct="0"/>
            <a:r>
              <a:rPr lang="sv-SE" sz="900" dirty="0" err="1">
                <a:solidFill>
                  <a:srgbClr val="000000"/>
                </a:solidFill>
                <a:latin typeface="Verdana" pitchFamily="34" charset="0"/>
              </a:rPr>
              <a:t>Have</a:t>
            </a:r>
            <a:r>
              <a:rPr lang="sv-SE" sz="900" dirty="0">
                <a:solidFill>
                  <a:srgbClr val="000000"/>
                </a:solidFill>
                <a:latin typeface="Verdana" pitchFamily="34" charset="0"/>
              </a:rPr>
              <a:t> et </a:t>
            </a:r>
            <a:r>
              <a:rPr lang="sv-SE" sz="900" dirty="0" err="1">
                <a:solidFill>
                  <a:srgbClr val="000000"/>
                </a:solidFill>
                <a:latin typeface="Verdana" pitchFamily="34" charset="0"/>
              </a:rPr>
              <a:t>åbent</a:t>
            </a:r>
            <a:r>
              <a:rPr lang="sv-SE" sz="900" dirty="0">
                <a:solidFill>
                  <a:srgbClr val="000000"/>
                </a:solidFill>
                <a:latin typeface="Verdana" pitchFamily="34" charset="0"/>
              </a:rPr>
              <a:t> </a:t>
            </a:r>
            <a:r>
              <a:rPr lang="sv-SE" sz="900" dirty="0" err="1">
                <a:solidFill>
                  <a:srgbClr val="000000"/>
                </a:solidFill>
                <a:latin typeface="Verdana" pitchFamily="34" charset="0"/>
              </a:rPr>
              <a:t>sind</a:t>
            </a:r>
            <a:r>
              <a:rPr lang="sv-SE" sz="900" dirty="0">
                <a:solidFill>
                  <a:srgbClr val="000000"/>
                </a:solidFill>
                <a:latin typeface="Verdana" pitchFamily="34" charset="0"/>
              </a:rPr>
              <a:t> </a:t>
            </a:r>
            <a:r>
              <a:rPr lang="sv-SE" sz="900" dirty="0" err="1">
                <a:solidFill>
                  <a:srgbClr val="000000"/>
                </a:solidFill>
                <a:latin typeface="Verdana" pitchFamily="34" charset="0"/>
              </a:rPr>
              <a:t>og</a:t>
            </a:r>
            <a:r>
              <a:rPr lang="sv-SE" sz="900" dirty="0">
                <a:solidFill>
                  <a:srgbClr val="000000"/>
                </a:solidFill>
                <a:latin typeface="Verdana" pitchFamily="34" charset="0"/>
              </a:rPr>
              <a:t> </a:t>
            </a:r>
            <a:r>
              <a:rPr lang="sv-SE" sz="900" dirty="0" err="1">
                <a:solidFill>
                  <a:srgbClr val="000000"/>
                </a:solidFill>
                <a:latin typeface="Verdana" pitchFamily="34" charset="0"/>
              </a:rPr>
              <a:t>skab</a:t>
            </a:r>
            <a:r>
              <a:rPr lang="sv-SE" sz="900" dirty="0">
                <a:solidFill>
                  <a:srgbClr val="000000"/>
                </a:solidFill>
                <a:latin typeface="Verdana" pitchFamily="34" charset="0"/>
              </a:rPr>
              <a:t> alternativer</a:t>
            </a:r>
          </a:p>
        </p:txBody>
      </p:sp>
      <p:pic>
        <p:nvPicPr>
          <p:cNvPr id="26655" name="Picture 65" descr="PPT pil1 sv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1547" y="3658792"/>
            <a:ext cx="123825"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2" name="Rectangle 67"/>
          <p:cNvSpPr>
            <a:spLocks noChangeArrowheads="1"/>
          </p:cNvSpPr>
          <p:nvPr/>
        </p:nvSpPr>
        <p:spPr bwMode="auto">
          <a:xfrm>
            <a:off x="3161110" y="4627960"/>
            <a:ext cx="1521619" cy="48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r>
              <a:rPr lang="sv-SE" sz="900" dirty="0" err="1">
                <a:solidFill>
                  <a:srgbClr val="000000"/>
                </a:solidFill>
                <a:latin typeface="Verdana" pitchFamily="34" charset="0"/>
              </a:rPr>
              <a:t>Agere</a:t>
            </a:r>
            <a:r>
              <a:rPr lang="sv-SE" sz="900" dirty="0">
                <a:solidFill>
                  <a:srgbClr val="000000"/>
                </a:solidFill>
                <a:latin typeface="Verdana" pitchFamily="34" charset="0"/>
              </a:rPr>
              <a:t> nu </a:t>
            </a:r>
            <a:r>
              <a:rPr lang="sv-SE" sz="900" dirty="0" err="1">
                <a:solidFill>
                  <a:srgbClr val="000000"/>
                </a:solidFill>
                <a:latin typeface="Verdana" pitchFamily="34" charset="0"/>
              </a:rPr>
              <a:t>og</a:t>
            </a:r>
            <a:r>
              <a:rPr lang="sv-SE" sz="900" dirty="0">
                <a:solidFill>
                  <a:srgbClr val="000000"/>
                </a:solidFill>
                <a:latin typeface="Verdana" pitchFamily="34" charset="0"/>
              </a:rPr>
              <a:t> undgå komplekse analyser</a:t>
            </a:r>
          </a:p>
          <a:p>
            <a:pPr algn="ctr" eaLnBrk="0" hangingPunct="0"/>
            <a:endParaRPr lang="sv-SE" sz="900" dirty="0">
              <a:solidFill>
                <a:prstClr val="black"/>
              </a:solidFill>
              <a:latin typeface="Verdana" pitchFamily="34" charset="0"/>
            </a:endParaRPr>
          </a:p>
        </p:txBody>
      </p:sp>
      <p:pic>
        <p:nvPicPr>
          <p:cNvPr id="26653" name="Picture 68" descr="PPT pil1 sv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1192" y="4474369"/>
            <a:ext cx="240506"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9"/>
          <p:cNvGrpSpPr>
            <a:grpSpLocks/>
          </p:cNvGrpSpPr>
          <p:nvPr/>
        </p:nvGrpSpPr>
        <p:grpSpPr bwMode="auto">
          <a:xfrm>
            <a:off x="5105394" y="4474370"/>
            <a:ext cx="1220388" cy="500063"/>
            <a:chOff x="3328" y="3830"/>
            <a:chExt cx="1025" cy="420"/>
          </a:xfrm>
        </p:grpSpPr>
        <p:sp>
          <p:nvSpPr>
            <p:cNvPr id="26650" name="Rectangle 70"/>
            <p:cNvSpPr>
              <a:spLocks noChangeArrowheads="1"/>
            </p:cNvSpPr>
            <p:nvPr/>
          </p:nvSpPr>
          <p:spPr bwMode="auto">
            <a:xfrm>
              <a:off x="3328" y="3959"/>
              <a:ext cx="102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algn="ctr" eaLnBrk="0" hangingPunct="0"/>
              <a:r>
                <a:rPr lang="sv-SE" sz="900" dirty="0" err="1">
                  <a:solidFill>
                    <a:srgbClr val="000000"/>
                  </a:solidFill>
                  <a:latin typeface="Verdana" pitchFamily="34" charset="0"/>
                </a:rPr>
                <a:t>Tænke</a:t>
              </a:r>
              <a:r>
                <a:rPr lang="sv-SE" sz="900" dirty="0">
                  <a:solidFill>
                    <a:srgbClr val="000000"/>
                  </a:solidFill>
                  <a:latin typeface="Verdana" pitchFamily="34" charset="0"/>
                </a:rPr>
                <a:t> </a:t>
              </a:r>
              <a:r>
                <a:rPr lang="sv-SE" sz="900" dirty="0" err="1">
                  <a:solidFill>
                    <a:srgbClr val="000000"/>
                  </a:solidFill>
                  <a:latin typeface="Verdana" pitchFamily="34" charset="0"/>
                </a:rPr>
                <a:t>først</a:t>
              </a:r>
              <a:r>
                <a:rPr lang="sv-SE" sz="900" dirty="0">
                  <a:solidFill>
                    <a:srgbClr val="000000"/>
                  </a:solidFill>
                  <a:latin typeface="Verdana" pitchFamily="34" charset="0"/>
                </a:rPr>
                <a:t> </a:t>
              </a:r>
              <a:r>
                <a:rPr lang="sv-SE" sz="900" dirty="0" err="1">
                  <a:solidFill>
                    <a:srgbClr val="000000"/>
                  </a:solidFill>
                  <a:latin typeface="Verdana" pitchFamily="34" charset="0"/>
                </a:rPr>
                <a:t>og</a:t>
              </a:r>
              <a:r>
                <a:rPr lang="sv-SE" sz="900" dirty="0">
                  <a:solidFill>
                    <a:srgbClr val="000000"/>
                  </a:solidFill>
                  <a:latin typeface="Verdana" pitchFamily="34" charset="0"/>
                </a:rPr>
                <a:t> </a:t>
              </a:r>
            </a:p>
            <a:p>
              <a:pPr algn="ctr" eaLnBrk="0" hangingPunct="0"/>
              <a:r>
                <a:rPr lang="sv-SE" sz="900" dirty="0" err="1">
                  <a:solidFill>
                    <a:srgbClr val="000000"/>
                  </a:solidFill>
                  <a:latin typeface="Verdana" pitchFamily="34" charset="0"/>
                </a:rPr>
                <a:t>have</a:t>
              </a:r>
              <a:r>
                <a:rPr lang="sv-SE" sz="900" dirty="0">
                  <a:solidFill>
                    <a:srgbClr val="000000"/>
                  </a:solidFill>
                  <a:latin typeface="Verdana" pitchFamily="34" charset="0"/>
                </a:rPr>
                <a:t> tålmodighed </a:t>
              </a:r>
            </a:p>
          </p:txBody>
        </p:sp>
        <p:pic>
          <p:nvPicPr>
            <p:cNvPr id="26651" name="Picture 71" descr="PPT pil1 sv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flipV="1">
              <a:off x="3783" y="3781"/>
              <a:ext cx="10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Rectangle 8"/>
          <p:cNvSpPr>
            <a:spLocks noChangeArrowheads="1"/>
          </p:cNvSpPr>
          <p:nvPr/>
        </p:nvSpPr>
        <p:spPr bwMode="auto">
          <a:xfrm>
            <a:off x="3089375" y="1815666"/>
            <a:ext cx="169812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5731" indent="-135731" eaLnBrk="0" hangingPunct="0">
              <a:buBlip>
                <a:blip r:embed="rId5"/>
              </a:buBlip>
            </a:pPr>
            <a:endParaRPr lang="da-DK" sz="900" dirty="0">
              <a:solidFill>
                <a:prstClr val="black"/>
              </a:solidFill>
            </a:endParaRPr>
          </a:p>
          <a:p>
            <a:pPr marL="135731" indent="-135731" eaLnBrk="0" hangingPunct="0">
              <a:buBlip>
                <a:blip r:embed="rId5"/>
              </a:buBlip>
            </a:pPr>
            <a:r>
              <a:rPr lang="da-DK" sz="900" dirty="0">
                <a:solidFill>
                  <a:prstClr val="black"/>
                </a:solidFill>
              </a:rPr>
              <a:t>Klarlæg forventningerne</a:t>
            </a:r>
          </a:p>
          <a:p>
            <a:pPr marL="135731" indent="-135731" eaLnBrk="0" hangingPunct="0">
              <a:buBlip>
                <a:blip r:embed="rId5"/>
              </a:buBlip>
            </a:pPr>
            <a:r>
              <a:rPr lang="da-DK" sz="900" dirty="0">
                <a:solidFill>
                  <a:prstClr val="black"/>
                </a:solidFill>
              </a:rPr>
              <a:t>Hold det kort og enkelt</a:t>
            </a:r>
          </a:p>
          <a:p>
            <a:pPr marL="135731" indent="-135731" eaLnBrk="0" hangingPunct="0">
              <a:buBlip>
                <a:blip r:embed="rId5"/>
              </a:buBlip>
            </a:pPr>
            <a:r>
              <a:rPr lang="da-DK" sz="900" dirty="0">
                <a:solidFill>
                  <a:prstClr val="black"/>
                </a:solidFill>
              </a:rPr>
              <a:t>Inddrag kun nøglefaktorer</a:t>
            </a:r>
          </a:p>
          <a:p>
            <a:pPr marL="135731" indent="-135731" eaLnBrk="0" hangingPunct="0">
              <a:buBlip>
                <a:blip r:embed="rId5"/>
              </a:buBlip>
            </a:pPr>
            <a:r>
              <a:rPr lang="da-DK" sz="900" dirty="0">
                <a:solidFill>
                  <a:prstClr val="black"/>
                </a:solidFill>
              </a:rPr>
              <a:t>Få og korte møder – hold tiden</a:t>
            </a:r>
          </a:p>
          <a:p>
            <a:pPr marL="135731" indent="-135731" eaLnBrk="0" hangingPunct="0">
              <a:buBlip>
                <a:blip r:embed="rId5"/>
              </a:buBlip>
            </a:pPr>
            <a:r>
              <a:rPr lang="da-DK" sz="900" dirty="0">
                <a:solidFill>
                  <a:prstClr val="black"/>
                </a:solidFill>
              </a:rPr>
              <a:t>Vær fokuseret indtil målet er opnået</a:t>
            </a:r>
          </a:p>
        </p:txBody>
      </p:sp>
      <p:sp>
        <p:nvSpPr>
          <p:cNvPr id="46" name="Rectangle 8"/>
          <p:cNvSpPr>
            <a:spLocks noChangeArrowheads="1"/>
          </p:cNvSpPr>
          <p:nvPr/>
        </p:nvSpPr>
        <p:spPr bwMode="auto">
          <a:xfrm>
            <a:off x="4872093" y="1761660"/>
            <a:ext cx="169812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5731" indent="-135731" eaLnBrk="0" hangingPunct="0">
              <a:buBlip>
                <a:blip r:embed="rId5"/>
              </a:buBlip>
            </a:pPr>
            <a:endParaRPr lang="da-DK" sz="900" dirty="0">
              <a:solidFill>
                <a:prstClr val="black"/>
              </a:solidFill>
            </a:endParaRPr>
          </a:p>
          <a:p>
            <a:pPr marL="135731" indent="-135731" eaLnBrk="0" hangingPunct="0">
              <a:buBlip>
                <a:blip r:embed="rId5"/>
              </a:buBlip>
            </a:pPr>
            <a:r>
              <a:rPr lang="da-DK" sz="900" dirty="0">
                <a:solidFill>
                  <a:prstClr val="black"/>
                </a:solidFill>
              </a:rPr>
              <a:t>Udfordre andres ideer</a:t>
            </a:r>
          </a:p>
          <a:p>
            <a:pPr marL="135731" indent="-135731" eaLnBrk="0" hangingPunct="0">
              <a:buBlip>
                <a:blip r:embed="rId5"/>
              </a:buBlip>
            </a:pPr>
            <a:r>
              <a:rPr lang="da-DK" sz="900" dirty="0">
                <a:solidFill>
                  <a:prstClr val="black"/>
                </a:solidFill>
              </a:rPr>
              <a:t>Fremlæg din idé vha. uddybende information </a:t>
            </a:r>
          </a:p>
          <a:p>
            <a:pPr marL="135731" indent="-135731" eaLnBrk="0" hangingPunct="0">
              <a:buBlip>
                <a:blip r:embed="rId5"/>
              </a:buBlip>
            </a:pPr>
            <a:r>
              <a:rPr lang="da-DK" sz="900" dirty="0">
                <a:solidFill>
                  <a:prstClr val="black"/>
                </a:solidFill>
              </a:rPr>
              <a:t>Hold dig til den langsigtede plan</a:t>
            </a:r>
          </a:p>
          <a:p>
            <a:pPr marL="135731" indent="-135731" eaLnBrk="0" hangingPunct="0">
              <a:buBlip>
                <a:blip r:embed="rId5"/>
              </a:buBlip>
            </a:pPr>
            <a:r>
              <a:rPr lang="da-DK" sz="900" dirty="0">
                <a:solidFill>
                  <a:prstClr val="black"/>
                </a:solidFill>
              </a:rPr>
              <a:t>Gør dit ”hjemmearbejde”</a:t>
            </a:r>
          </a:p>
          <a:p>
            <a:pPr marL="135731" indent="-135731" eaLnBrk="0" hangingPunct="0">
              <a:buBlip>
                <a:blip r:embed="rId5"/>
              </a:buBlip>
            </a:pPr>
            <a:r>
              <a:rPr lang="da-DK" sz="900" dirty="0">
                <a:solidFill>
                  <a:prstClr val="black"/>
                </a:solidFill>
              </a:rPr>
              <a:t>Oprethold kvaliteten</a:t>
            </a:r>
          </a:p>
        </p:txBody>
      </p:sp>
      <p:sp>
        <p:nvSpPr>
          <p:cNvPr id="47" name="Rectangle 8"/>
          <p:cNvSpPr>
            <a:spLocks noChangeArrowheads="1"/>
          </p:cNvSpPr>
          <p:nvPr/>
        </p:nvSpPr>
        <p:spPr bwMode="auto">
          <a:xfrm>
            <a:off x="3113838" y="3161460"/>
            <a:ext cx="1698129"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5731" indent="-135731" eaLnBrk="0" hangingPunct="0">
              <a:buBlip>
                <a:blip r:embed="rId5"/>
              </a:buBlip>
            </a:pPr>
            <a:endParaRPr lang="da-DK" sz="900" dirty="0">
              <a:solidFill>
                <a:prstClr val="black"/>
              </a:solidFill>
            </a:endParaRPr>
          </a:p>
          <a:p>
            <a:pPr marL="135731" indent="-135731" eaLnBrk="0" hangingPunct="0">
              <a:buBlip>
                <a:blip r:embed="rId5"/>
              </a:buBlip>
            </a:pPr>
            <a:r>
              <a:rPr lang="da-DK" sz="900" dirty="0">
                <a:solidFill>
                  <a:prstClr val="black"/>
                </a:solidFill>
              </a:rPr>
              <a:t>Tak andre åbent for deres bidrag </a:t>
            </a:r>
          </a:p>
          <a:p>
            <a:pPr marL="135731" indent="-135731" eaLnBrk="0" hangingPunct="0">
              <a:buBlip>
                <a:blip r:embed="rId5"/>
              </a:buBlip>
            </a:pPr>
            <a:r>
              <a:rPr lang="da-DK" sz="900" dirty="0">
                <a:solidFill>
                  <a:prstClr val="black"/>
                </a:solidFill>
              </a:rPr>
              <a:t>Vær hjælpsom og engageret</a:t>
            </a:r>
          </a:p>
          <a:p>
            <a:pPr marL="135731" indent="-135731" eaLnBrk="0" hangingPunct="0">
              <a:buBlip>
                <a:blip r:embed="rId5"/>
              </a:buBlip>
            </a:pPr>
            <a:r>
              <a:rPr lang="da-DK" sz="900" dirty="0">
                <a:solidFill>
                  <a:prstClr val="black"/>
                </a:solidFill>
              </a:rPr>
              <a:t>Giv valgmuligheder</a:t>
            </a:r>
          </a:p>
          <a:p>
            <a:pPr marL="135731" indent="-135731" eaLnBrk="0" hangingPunct="0">
              <a:buBlip>
                <a:blip r:embed="rId5"/>
              </a:buBlip>
            </a:pPr>
            <a:r>
              <a:rPr lang="da-DK" sz="900" dirty="0">
                <a:solidFill>
                  <a:prstClr val="black"/>
                </a:solidFill>
              </a:rPr>
              <a:t>Undgå konflikter</a:t>
            </a:r>
          </a:p>
          <a:p>
            <a:pPr marL="135731" indent="-135731" eaLnBrk="0" hangingPunct="0">
              <a:buBlip>
                <a:blip r:embed="rId5"/>
              </a:buBlip>
            </a:pPr>
            <a:r>
              <a:rPr lang="da-DK" sz="900" dirty="0">
                <a:solidFill>
                  <a:prstClr val="black"/>
                </a:solidFill>
              </a:rPr>
              <a:t>Vær klar til hurtigt at ændre retning</a:t>
            </a:r>
          </a:p>
        </p:txBody>
      </p:sp>
      <p:sp>
        <p:nvSpPr>
          <p:cNvPr id="48" name="Rectangle 8"/>
          <p:cNvSpPr>
            <a:spLocks noChangeArrowheads="1"/>
          </p:cNvSpPr>
          <p:nvPr/>
        </p:nvSpPr>
        <p:spPr bwMode="auto">
          <a:xfrm>
            <a:off x="4872093" y="3191946"/>
            <a:ext cx="169812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5731" indent="-135731" eaLnBrk="0" hangingPunct="0">
              <a:buBlip>
                <a:blip r:embed="rId5"/>
              </a:buBlip>
            </a:pPr>
            <a:endParaRPr lang="da-DK" sz="900" dirty="0">
              <a:solidFill>
                <a:prstClr val="black"/>
              </a:solidFill>
            </a:endParaRPr>
          </a:p>
          <a:p>
            <a:pPr marL="135731" indent="-135731" eaLnBrk="0" hangingPunct="0">
              <a:buBlip>
                <a:blip r:embed="rId5"/>
              </a:buBlip>
            </a:pPr>
            <a:r>
              <a:rPr lang="da-DK" sz="900" dirty="0">
                <a:solidFill>
                  <a:prstClr val="black"/>
                </a:solidFill>
              </a:rPr>
              <a:t>Opmuntre andres deltagelse</a:t>
            </a:r>
          </a:p>
          <a:p>
            <a:pPr marL="135731" indent="-135731" eaLnBrk="0" hangingPunct="0">
              <a:buBlip>
                <a:blip r:embed="rId5"/>
              </a:buBlip>
            </a:pPr>
            <a:r>
              <a:rPr lang="da-DK" sz="900" dirty="0">
                <a:solidFill>
                  <a:prstClr val="black"/>
                </a:solidFill>
              </a:rPr>
              <a:t>Vis vilje til at lytte aktivt</a:t>
            </a:r>
          </a:p>
          <a:p>
            <a:pPr marL="135731" indent="-135731" eaLnBrk="0" hangingPunct="0">
              <a:buBlip>
                <a:blip r:embed="rId5"/>
              </a:buBlip>
            </a:pPr>
            <a:r>
              <a:rPr lang="da-DK" sz="900" dirty="0">
                <a:solidFill>
                  <a:prstClr val="black"/>
                </a:solidFill>
              </a:rPr>
              <a:t>Vær klar til at ændre planer</a:t>
            </a:r>
          </a:p>
          <a:p>
            <a:pPr marL="135731" indent="-135731" eaLnBrk="0" hangingPunct="0">
              <a:buBlip>
                <a:blip r:embed="rId5"/>
              </a:buBlip>
            </a:pPr>
            <a:r>
              <a:rPr lang="da-DK" sz="900" dirty="0">
                <a:solidFill>
                  <a:prstClr val="black"/>
                </a:solidFill>
              </a:rPr>
              <a:t>Skab kreative løsninger</a:t>
            </a:r>
          </a:p>
          <a:p>
            <a:pPr marL="135731" indent="-135731" eaLnBrk="0" hangingPunct="0">
              <a:buBlip>
                <a:blip r:embed="rId5"/>
              </a:buBlip>
            </a:pPr>
            <a:r>
              <a:rPr lang="da-DK" sz="900" dirty="0">
                <a:solidFill>
                  <a:prstClr val="black"/>
                </a:solidFill>
              </a:rPr>
              <a:t>Styrk nysgerrigheden</a:t>
            </a:r>
          </a:p>
        </p:txBody>
      </p:sp>
    </p:spTree>
    <p:extLst>
      <p:ext uri="{BB962C8B-B14F-4D97-AF65-F5344CB8AC3E}">
        <p14:creationId xmlns:p14="http://schemas.microsoft.com/office/powerpoint/2010/main" val="427006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pPr marL="285750" indent="-285750">
              <a:buFont typeface="Arial" panose="020B0604020202020204" pitchFamily="34" charset="0"/>
              <a:buChar char="•"/>
            </a:pPr>
            <a:r>
              <a:rPr lang="da-DK" sz="1600" dirty="0"/>
              <a:t>Automatisk og autonomt </a:t>
            </a:r>
          </a:p>
          <a:p>
            <a:pPr marL="285750" indent="-285750">
              <a:buFont typeface="Arial" panose="020B0604020202020204" pitchFamily="34" charset="0"/>
              <a:buChar char="•"/>
            </a:pPr>
            <a:r>
              <a:rPr lang="da-DK" sz="1600" dirty="0"/>
              <a:t>Hurtig</a:t>
            </a:r>
          </a:p>
          <a:p>
            <a:pPr marL="285750" indent="-285750">
              <a:buFont typeface="Arial" panose="020B0604020202020204" pitchFamily="34" charset="0"/>
              <a:buChar char="•"/>
            </a:pPr>
            <a:r>
              <a:rPr lang="da-DK" sz="1600" dirty="0"/>
              <a:t>Tids- og energi besparende </a:t>
            </a:r>
          </a:p>
          <a:p>
            <a:pPr marL="285750" indent="-285750">
              <a:buFont typeface="Arial" panose="020B0604020202020204" pitchFamily="34" charset="0"/>
              <a:buChar char="•"/>
            </a:pPr>
            <a:r>
              <a:rPr lang="da-DK" sz="1600" dirty="0" err="1"/>
              <a:t>Jumps</a:t>
            </a:r>
            <a:r>
              <a:rPr lang="da-DK" sz="1600" dirty="0"/>
              <a:t> to </a:t>
            </a:r>
            <a:r>
              <a:rPr lang="da-DK" sz="1600" dirty="0" err="1"/>
              <a:t>conclusion</a:t>
            </a:r>
            <a:endParaRPr lang="da-DK" sz="1600" dirty="0"/>
          </a:p>
          <a:p>
            <a:pPr marL="285750" indent="-285750">
              <a:buFont typeface="Arial" panose="020B0604020202020204" pitchFamily="34" charset="0"/>
              <a:buChar char="•"/>
            </a:pPr>
            <a:r>
              <a:rPr lang="da-DK" sz="1600" dirty="0"/>
              <a:t>Direkte linket til adfærd </a:t>
            </a:r>
          </a:p>
          <a:p>
            <a:pPr marL="285750" indent="-285750">
              <a:buFont typeface="Arial" panose="020B0604020202020204" pitchFamily="34" charset="0"/>
              <a:buChar char="•"/>
            </a:pPr>
            <a:r>
              <a:rPr lang="da-DK" sz="1600" dirty="0"/>
              <a:t>Godtroende </a:t>
            </a:r>
          </a:p>
          <a:p>
            <a:pPr marL="285750" indent="-285750">
              <a:buFont typeface="Arial" panose="020B0604020202020204" pitchFamily="34" charset="0"/>
              <a:buChar char="•"/>
            </a:pPr>
            <a:r>
              <a:rPr lang="da-DK" sz="1600" dirty="0"/>
              <a:t>Selvvedligeholdende </a:t>
            </a:r>
          </a:p>
          <a:p>
            <a:pPr marL="285750" indent="-285750">
              <a:buFont typeface="Arial" panose="020B0604020202020204" pitchFamily="34" charset="0"/>
              <a:buChar char="•"/>
            </a:pPr>
            <a:r>
              <a:rPr lang="da-DK" sz="1600" dirty="0" err="1"/>
              <a:t>Multitaskende</a:t>
            </a:r>
            <a:endParaRPr lang="da-DK" sz="1600" dirty="0"/>
          </a:p>
          <a:p>
            <a:pPr marL="285750" indent="-285750">
              <a:buFont typeface="Arial" panose="020B0604020202020204" pitchFamily="34" charset="0"/>
              <a:buChar char="•"/>
            </a:pPr>
            <a:r>
              <a:rPr lang="da-DK" sz="1600" dirty="0"/>
              <a:t>Ubevidst</a:t>
            </a:r>
          </a:p>
          <a:p>
            <a:pPr marL="285750" indent="-285750">
              <a:buFont typeface="Arial" panose="020B0604020202020204" pitchFamily="34" charset="0"/>
              <a:buChar char="•"/>
            </a:pPr>
            <a:r>
              <a:rPr lang="da-DK" sz="1600" dirty="0"/>
              <a:t>Kontekstafhængigt</a:t>
            </a:r>
          </a:p>
          <a:p>
            <a:pPr marL="285750" indent="-285750">
              <a:buFont typeface="Arial" panose="020B0604020202020204" pitchFamily="34" charset="0"/>
              <a:buChar char="•"/>
            </a:pPr>
            <a:r>
              <a:rPr lang="da-DK" sz="1600" b="1" dirty="0"/>
              <a:t>Bias </a:t>
            </a:r>
            <a:r>
              <a:rPr lang="da-DK" sz="1600" b="1" dirty="0" err="1"/>
              <a:t>biased</a:t>
            </a:r>
            <a:endParaRPr lang="da-DK" sz="1600" b="1" dirty="0"/>
          </a:p>
          <a:p>
            <a:endParaRPr lang="da-DK" dirty="0"/>
          </a:p>
        </p:txBody>
      </p:sp>
      <p:sp>
        <p:nvSpPr>
          <p:cNvPr id="4" name="Pladsholder til diasnummer 3"/>
          <p:cNvSpPr>
            <a:spLocks noGrp="1"/>
          </p:cNvSpPr>
          <p:nvPr>
            <p:ph type="sldNum" sz="quarter" idx="12"/>
          </p:nvPr>
        </p:nvSpPr>
        <p:spPr/>
        <p:txBody>
          <a:bodyPr/>
          <a:lstStyle/>
          <a:p>
            <a:fld id="{BFF3CFDD-2D56-4519-B779-BFFEF2995BE6}" type="slidenum">
              <a:rPr lang="da-DK" smtClean="0"/>
              <a:pPr/>
              <a:t>5</a:t>
            </a:fld>
            <a:endParaRPr lang="da-DK" dirty="0"/>
          </a:p>
        </p:txBody>
      </p:sp>
      <p:sp>
        <p:nvSpPr>
          <p:cNvPr id="5" name="Pladsholder til indhold 4"/>
          <p:cNvSpPr>
            <a:spLocks noGrp="1"/>
          </p:cNvSpPr>
          <p:nvPr>
            <p:ph sz="quarter" idx="13"/>
          </p:nvPr>
        </p:nvSpPr>
        <p:spPr>
          <a:xfrm>
            <a:off x="4716424" y="1203598"/>
            <a:ext cx="4104048" cy="3393900"/>
          </a:xfrm>
        </p:spPr>
        <p:txBody>
          <a:bodyPr/>
          <a:lstStyle/>
          <a:p>
            <a:pPr marL="285750" indent="-285750">
              <a:buFont typeface="Arial" panose="020B0604020202020204" pitchFamily="34" charset="0"/>
              <a:buChar char="•"/>
            </a:pPr>
            <a:r>
              <a:rPr lang="da-DK" sz="1600" dirty="0"/>
              <a:t>Begrænset ressource</a:t>
            </a:r>
          </a:p>
          <a:p>
            <a:pPr marL="285750" indent="-285750">
              <a:buFont typeface="Arial" panose="020B0604020202020204" pitchFamily="34" charset="0"/>
              <a:buChar char="•"/>
            </a:pPr>
            <a:r>
              <a:rPr lang="da-DK" sz="1600" dirty="0"/>
              <a:t>Energikrævende (Glukose) opmærksomhedskrævende</a:t>
            </a:r>
          </a:p>
          <a:p>
            <a:pPr marL="285750" indent="-285750">
              <a:buFont typeface="Arial" panose="020B0604020202020204" pitchFamily="34" charset="0"/>
              <a:buChar char="•"/>
            </a:pPr>
            <a:r>
              <a:rPr lang="da-DK" sz="1600" dirty="0"/>
              <a:t>Sekventiel</a:t>
            </a:r>
          </a:p>
          <a:p>
            <a:pPr marL="285750" indent="-285750">
              <a:buFont typeface="Arial" panose="020B0604020202020204" pitchFamily="34" charset="0"/>
              <a:buChar char="•"/>
            </a:pPr>
            <a:r>
              <a:rPr lang="da-DK" sz="1600" dirty="0"/>
              <a:t>Reflekterende og abstrakt</a:t>
            </a:r>
          </a:p>
          <a:p>
            <a:pPr marL="285750" indent="-285750">
              <a:buFont typeface="Arial" panose="020B0604020202020204" pitchFamily="34" charset="0"/>
              <a:buChar char="•"/>
            </a:pPr>
            <a:r>
              <a:rPr lang="da-DK" sz="1600" dirty="0"/>
              <a:t>Selvkontrol </a:t>
            </a:r>
          </a:p>
          <a:p>
            <a:pPr marL="285750" indent="-285750">
              <a:buFont typeface="Arial" panose="020B0604020202020204" pitchFamily="34" charset="0"/>
              <a:buChar char="•"/>
            </a:pPr>
            <a:r>
              <a:rPr lang="da-DK" sz="1600" dirty="0"/>
              <a:t>Egosvækkelse </a:t>
            </a:r>
          </a:p>
          <a:p>
            <a:pPr marL="285750" indent="-285750">
              <a:buFont typeface="Arial" panose="020B0604020202020204" pitchFamily="34" charset="0"/>
              <a:buChar char="•"/>
            </a:pPr>
            <a:r>
              <a:rPr lang="da-DK" sz="1600" dirty="0"/>
              <a:t>Fokus, nærvær og opmærksomhed</a:t>
            </a:r>
          </a:p>
          <a:p>
            <a:pPr marL="285750" indent="-285750">
              <a:buFont typeface="Arial" panose="020B0604020202020204" pitchFamily="34" charset="0"/>
              <a:buChar char="•"/>
            </a:pPr>
            <a:r>
              <a:rPr lang="da-DK" sz="1600" dirty="0"/>
              <a:t>Sidste ord – hvis og når det aktiveres.</a:t>
            </a:r>
          </a:p>
          <a:p>
            <a:pPr marL="285750" indent="-285750">
              <a:buFont typeface="Arial" panose="020B0604020202020204" pitchFamily="34" charset="0"/>
              <a:buChar char="•"/>
            </a:pPr>
            <a:r>
              <a:rPr lang="da-DK" sz="1600" dirty="0"/>
              <a:t>Forandringskapacitet</a:t>
            </a:r>
          </a:p>
          <a:p>
            <a:endParaRPr lang="da-DK" sz="1600" dirty="0"/>
          </a:p>
          <a:p>
            <a:pPr marL="285750" indent="-285750">
              <a:buFont typeface="Arial" panose="020B0604020202020204" pitchFamily="34" charset="0"/>
              <a:buChar char="•"/>
            </a:pPr>
            <a:endParaRPr lang="da-DK" sz="1600" dirty="0"/>
          </a:p>
        </p:txBody>
      </p:sp>
      <p:sp>
        <p:nvSpPr>
          <p:cNvPr id="6" name="Afrundet rektangel 5"/>
          <p:cNvSpPr/>
          <p:nvPr/>
        </p:nvSpPr>
        <p:spPr>
          <a:xfrm>
            <a:off x="755576" y="699542"/>
            <a:ext cx="1872208"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System 1</a:t>
            </a:r>
          </a:p>
        </p:txBody>
      </p:sp>
      <p:sp>
        <p:nvSpPr>
          <p:cNvPr id="7" name="Afrundet rektangel 6"/>
          <p:cNvSpPr/>
          <p:nvPr/>
        </p:nvSpPr>
        <p:spPr>
          <a:xfrm>
            <a:off x="4860032" y="699542"/>
            <a:ext cx="1872208"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System 2</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68020"/>
            <a:ext cx="720080" cy="684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649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lstStyle/>
          <a:p>
            <a:pPr eaLnBrk="1" hangingPunct="1"/>
            <a:r>
              <a:rPr lang="sv-SE" dirty="0" err="1"/>
              <a:t>Feedforward</a:t>
            </a:r>
            <a:r>
              <a:rPr lang="sv-SE" dirty="0"/>
              <a:t> - </a:t>
            </a:r>
            <a:r>
              <a:rPr lang="sv-SE" dirty="0" err="1"/>
              <a:t>nedtone</a:t>
            </a:r>
            <a:endParaRPr lang="sv-SE" dirty="0"/>
          </a:p>
        </p:txBody>
      </p:sp>
      <p:sp>
        <p:nvSpPr>
          <p:cNvPr id="28675" name="Line 7"/>
          <p:cNvSpPr>
            <a:spLocks noChangeShapeType="1"/>
          </p:cNvSpPr>
          <p:nvPr/>
        </p:nvSpPr>
        <p:spPr bwMode="auto">
          <a:xfrm>
            <a:off x="3056335" y="3024188"/>
            <a:ext cx="350758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a-DK" sz="1350">
              <a:solidFill>
                <a:prstClr val="black"/>
              </a:solidFill>
            </a:endParaRPr>
          </a:p>
        </p:txBody>
      </p:sp>
      <p:sp>
        <p:nvSpPr>
          <p:cNvPr id="28676" name="Line 8"/>
          <p:cNvSpPr>
            <a:spLocks noChangeShapeType="1"/>
          </p:cNvSpPr>
          <p:nvPr/>
        </p:nvSpPr>
        <p:spPr bwMode="auto">
          <a:xfrm>
            <a:off x="4805363" y="1654969"/>
            <a:ext cx="7144" cy="27396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a-DK" sz="1350">
              <a:solidFill>
                <a:prstClr val="black"/>
              </a:solidFill>
            </a:endParaRPr>
          </a:p>
        </p:txBody>
      </p:sp>
      <p:sp>
        <p:nvSpPr>
          <p:cNvPr id="28677" name="Rectangle 9"/>
          <p:cNvSpPr>
            <a:spLocks noChangeArrowheads="1"/>
          </p:cNvSpPr>
          <p:nvPr/>
        </p:nvSpPr>
        <p:spPr bwMode="auto">
          <a:xfrm>
            <a:off x="3052762" y="1653779"/>
            <a:ext cx="3511154" cy="274200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endParaRPr lang="da-DK" sz="1350">
              <a:solidFill>
                <a:prstClr val="black"/>
              </a:solidFill>
            </a:endParaRPr>
          </a:p>
        </p:txBody>
      </p:sp>
      <p:grpSp>
        <p:nvGrpSpPr>
          <p:cNvPr id="28678" name="Group 10"/>
          <p:cNvGrpSpPr>
            <a:grpSpLocks/>
          </p:cNvGrpSpPr>
          <p:nvPr/>
        </p:nvGrpSpPr>
        <p:grpSpPr bwMode="auto">
          <a:xfrm>
            <a:off x="1490663" y="2149079"/>
            <a:ext cx="1441848" cy="1834754"/>
            <a:chOff x="292" y="1877"/>
            <a:chExt cx="1211" cy="1541"/>
          </a:xfrm>
        </p:grpSpPr>
        <p:sp>
          <p:nvSpPr>
            <p:cNvPr id="28706" name="Rectangle 11"/>
            <p:cNvSpPr>
              <a:spLocks noChangeArrowheads="1"/>
            </p:cNvSpPr>
            <p:nvPr/>
          </p:nvSpPr>
          <p:spPr bwMode="auto">
            <a:xfrm>
              <a:off x="1049" y="2527"/>
              <a:ext cx="4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eaLnBrk="0" hangingPunct="0"/>
              <a:r>
                <a:rPr lang="sv-SE" sz="900">
                  <a:solidFill>
                    <a:prstClr val="black"/>
                  </a:solidFill>
                  <a:latin typeface="Verdana" pitchFamily="34" charset="0"/>
                </a:rPr>
                <a:t>FOKUS</a:t>
              </a:r>
            </a:p>
            <a:p>
              <a:pPr eaLnBrk="0" hangingPunct="0"/>
              <a:endParaRPr lang="sv-SE" sz="900">
                <a:solidFill>
                  <a:prstClr val="black"/>
                </a:solidFill>
                <a:latin typeface="Verdana" pitchFamily="34" charset="0"/>
              </a:endParaRPr>
            </a:p>
          </p:txBody>
        </p:sp>
        <p:sp>
          <p:nvSpPr>
            <p:cNvPr id="28707" name="Text Box 12"/>
            <p:cNvSpPr txBox="1">
              <a:spLocks noChangeArrowheads="1"/>
            </p:cNvSpPr>
            <p:nvPr/>
          </p:nvSpPr>
          <p:spPr bwMode="auto">
            <a:xfrm>
              <a:off x="292" y="3108"/>
              <a:ext cx="43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v-SE" sz="900">
                  <a:solidFill>
                    <a:prstClr val="black"/>
                  </a:solidFill>
                  <a:latin typeface="Verdana" pitchFamily="34" charset="0"/>
                </a:rPr>
                <a:t>Multi-</a:t>
              </a:r>
            </a:p>
            <a:p>
              <a:r>
                <a:rPr lang="sv-SE" sz="900">
                  <a:solidFill>
                    <a:prstClr val="black"/>
                  </a:solidFill>
                  <a:latin typeface="Verdana" pitchFamily="34" charset="0"/>
                </a:rPr>
                <a:t>fokus</a:t>
              </a:r>
            </a:p>
          </p:txBody>
        </p:sp>
        <p:sp>
          <p:nvSpPr>
            <p:cNvPr id="28708" name="Text Box 13"/>
            <p:cNvSpPr txBox="1">
              <a:spLocks noChangeArrowheads="1"/>
            </p:cNvSpPr>
            <p:nvPr/>
          </p:nvSpPr>
          <p:spPr bwMode="auto">
            <a:xfrm>
              <a:off x="292" y="1877"/>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v-SE" sz="900">
                  <a:solidFill>
                    <a:prstClr val="black"/>
                  </a:solidFill>
                  <a:latin typeface="Verdana" pitchFamily="34" charset="0"/>
                </a:rPr>
                <a:t>Uni-</a:t>
              </a:r>
            </a:p>
            <a:p>
              <a:r>
                <a:rPr lang="sv-SE" sz="900">
                  <a:solidFill>
                    <a:prstClr val="black"/>
                  </a:solidFill>
                  <a:latin typeface="Verdana" pitchFamily="34" charset="0"/>
                </a:rPr>
                <a:t>fokus</a:t>
              </a:r>
            </a:p>
            <a:p>
              <a:endParaRPr lang="sv-SE" sz="900">
                <a:solidFill>
                  <a:prstClr val="black"/>
                </a:solidFill>
                <a:latin typeface="Verdana" pitchFamily="34" charset="0"/>
              </a:endParaRPr>
            </a:p>
          </p:txBody>
        </p:sp>
        <p:sp>
          <p:nvSpPr>
            <p:cNvPr id="28709" name="Freeform 14"/>
            <p:cNvSpPr>
              <a:spLocks/>
            </p:cNvSpPr>
            <p:nvPr/>
          </p:nvSpPr>
          <p:spPr bwMode="auto">
            <a:xfrm>
              <a:off x="892" y="1913"/>
              <a:ext cx="418" cy="216"/>
            </a:xfrm>
            <a:custGeom>
              <a:avLst/>
              <a:gdLst>
                <a:gd name="T0" fmla="*/ 0 w 2221"/>
                <a:gd name="T1" fmla="*/ 0 h 972"/>
                <a:gd name="T2" fmla="*/ 2220 w 2221"/>
                <a:gd name="T3" fmla="*/ 504 h 972"/>
                <a:gd name="T4" fmla="*/ 6 w 2221"/>
                <a:gd name="T5" fmla="*/ 964 h 972"/>
                <a:gd name="T6" fmla="*/ 12 w 2221"/>
                <a:gd name="T7" fmla="*/ 971 h 972"/>
                <a:gd name="T8" fmla="*/ 0 60000 65536"/>
                <a:gd name="T9" fmla="*/ 0 60000 65536"/>
                <a:gd name="T10" fmla="*/ 0 60000 65536"/>
                <a:gd name="T11" fmla="*/ 0 60000 65536"/>
                <a:gd name="T12" fmla="*/ 0 w 2221"/>
                <a:gd name="T13" fmla="*/ 0 h 972"/>
                <a:gd name="T14" fmla="*/ 2221 w 2221"/>
                <a:gd name="T15" fmla="*/ 972 h 972"/>
              </a:gdLst>
              <a:ahLst/>
              <a:cxnLst>
                <a:cxn ang="T8">
                  <a:pos x="T0" y="T1"/>
                </a:cxn>
                <a:cxn ang="T9">
                  <a:pos x="T2" y="T3"/>
                </a:cxn>
                <a:cxn ang="T10">
                  <a:pos x="T4" y="T5"/>
                </a:cxn>
                <a:cxn ang="T11">
                  <a:pos x="T6" y="T7"/>
                </a:cxn>
              </a:cxnLst>
              <a:rect l="T12" t="T13" r="T14" b="T15"/>
              <a:pathLst>
                <a:path w="2221" h="972">
                  <a:moveTo>
                    <a:pt x="0" y="0"/>
                  </a:moveTo>
                  <a:lnTo>
                    <a:pt x="2220" y="504"/>
                  </a:lnTo>
                  <a:lnTo>
                    <a:pt x="6" y="964"/>
                  </a:lnTo>
                  <a:lnTo>
                    <a:pt x="12" y="971"/>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sz="1350">
                <a:solidFill>
                  <a:prstClr val="black"/>
                </a:solidFill>
              </a:endParaRPr>
            </a:p>
          </p:txBody>
        </p:sp>
        <p:sp>
          <p:nvSpPr>
            <p:cNvPr id="28710" name="Oval 15"/>
            <p:cNvSpPr>
              <a:spLocks noChangeArrowheads="1"/>
            </p:cNvSpPr>
            <p:nvPr/>
          </p:nvSpPr>
          <p:spPr bwMode="auto">
            <a:xfrm>
              <a:off x="1303" y="2004"/>
              <a:ext cx="45" cy="45"/>
            </a:xfrm>
            <a:prstGeom prst="ellipse">
              <a:avLst/>
            </a:prstGeom>
            <a:solidFill>
              <a:srgbClr val="FF7D00"/>
            </a:solidFill>
            <a:ln w="12700">
              <a:solidFill>
                <a:schemeClr val="tx1"/>
              </a:solidFill>
              <a:round/>
              <a:headEnd/>
              <a:tailEnd/>
            </a:ln>
          </p:spPr>
          <p:txBody>
            <a:bodyPr wrap="none" anchor="ctr"/>
            <a:lstStyle/>
            <a:p>
              <a:endParaRPr lang="da-DK" sz="1350">
                <a:solidFill>
                  <a:prstClr val="black"/>
                </a:solidFill>
              </a:endParaRPr>
            </a:p>
          </p:txBody>
        </p:sp>
        <p:sp>
          <p:nvSpPr>
            <p:cNvPr id="28711" name="Oval 16"/>
            <p:cNvSpPr>
              <a:spLocks noChangeArrowheads="1"/>
            </p:cNvSpPr>
            <p:nvPr/>
          </p:nvSpPr>
          <p:spPr bwMode="auto">
            <a:xfrm>
              <a:off x="755" y="1909"/>
              <a:ext cx="224" cy="224"/>
            </a:xfrm>
            <a:prstGeom prst="ellipse">
              <a:avLst/>
            </a:prstGeom>
            <a:solidFill>
              <a:srgbClr val="FF7D00"/>
            </a:solidFill>
            <a:ln w="12700">
              <a:solidFill>
                <a:schemeClr val="tx1"/>
              </a:solidFill>
              <a:round/>
              <a:headEnd/>
              <a:tailEnd/>
            </a:ln>
          </p:spPr>
          <p:txBody>
            <a:bodyPr wrap="none" anchor="ctr"/>
            <a:lstStyle/>
            <a:p>
              <a:pPr algn="ctr"/>
              <a:endParaRPr lang="da-DK" sz="1050">
                <a:solidFill>
                  <a:prstClr val="black"/>
                </a:solidFill>
                <a:latin typeface="Verdana" pitchFamily="34" charset="0"/>
              </a:endParaRPr>
            </a:p>
          </p:txBody>
        </p:sp>
        <p:grpSp>
          <p:nvGrpSpPr>
            <p:cNvPr id="28712" name="Group 17"/>
            <p:cNvGrpSpPr>
              <a:grpSpLocks/>
            </p:cNvGrpSpPr>
            <p:nvPr/>
          </p:nvGrpSpPr>
          <p:grpSpPr bwMode="auto">
            <a:xfrm>
              <a:off x="889" y="3150"/>
              <a:ext cx="425" cy="203"/>
              <a:chOff x="1275" y="2603"/>
              <a:chExt cx="2258" cy="972"/>
            </a:xfrm>
          </p:grpSpPr>
          <p:sp>
            <p:nvSpPr>
              <p:cNvPr id="28717" name="Freeform 18"/>
              <p:cNvSpPr>
                <a:spLocks/>
              </p:cNvSpPr>
              <p:nvPr/>
            </p:nvSpPr>
            <p:spPr bwMode="auto">
              <a:xfrm>
                <a:off x="1275" y="2603"/>
                <a:ext cx="2221" cy="972"/>
              </a:xfrm>
              <a:custGeom>
                <a:avLst/>
                <a:gdLst>
                  <a:gd name="T0" fmla="*/ 0 w 2221"/>
                  <a:gd name="T1" fmla="*/ 0 h 972"/>
                  <a:gd name="T2" fmla="*/ 2220 w 2221"/>
                  <a:gd name="T3" fmla="*/ 504 h 972"/>
                  <a:gd name="T4" fmla="*/ 6 w 2221"/>
                  <a:gd name="T5" fmla="*/ 964 h 972"/>
                  <a:gd name="T6" fmla="*/ 13 w 2221"/>
                  <a:gd name="T7" fmla="*/ 971 h 972"/>
                  <a:gd name="T8" fmla="*/ 0 60000 65536"/>
                  <a:gd name="T9" fmla="*/ 0 60000 65536"/>
                  <a:gd name="T10" fmla="*/ 0 60000 65536"/>
                  <a:gd name="T11" fmla="*/ 0 60000 65536"/>
                  <a:gd name="T12" fmla="*/ 0 w 2221"/>
                  <a:gd name="T13" fmla="*/ 0 h 972"/>
                  <a:gd name="T14" fmla="*/ 2221 w 2221"/>
                  <a:gd name="T15" fmla="*/ 972 h 972"/>
                </a:gdLst>
                <a:ahLst/>
                <a:cxnLst>
                  <a:cxn ang="T8">
                    <a:pos x="T0" y="T1"/>
                  </a:cxn>
                  <a:cxn ang="T9">
                    <a:pos x="T2" y="T3"/>
                  </a:cxn>
                  <a:cxn ang="T10">
                    <a:pos x="T4" y="T5"/>
                  </a:cxn>
                  <a:cxn ang="T11">
                    <a:pos x="T6" y="T7"/>
                  </a:cxn>
                </a:cxnLst>
                <a:rect l="T12" t="T13" r="T14" b="T15"/>
                <a:pathLst>
                  <a:path w="2221" h="972">
                    <a:moveTo>
                      <a:pt x="0" y="0"/>
                    </a:moveTo>
                    <a:lnTo>
                      <a:pt x="2220" y="504"/>
                    </a:lnTo>
                    <a:lnTo>
                      <a:pt x="6" y="964"/>
                    </a:lnTo>
                    <a:lnTo>
                      <a:pt x="13" y="971"/>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sz="1350">
                  <a:solidFill>
                    <a:prstClr val="black"/>
                  </a:solidFill>
                </a:endParaRPr>
              </a:p>
            </p:txBody>
          </p:sp>
          <p:sp>
            <p:nvSpPr>
              <p:cNvPr id="28718" name="Freeform 19"/>
              <p:cNvSpPr>
                <a:spLocks/>
              </p:cNvSpPr>
              <p:nvPr/>
            </p:nvSpPr>
            <p:spPr bwMode="auto">
              <a:xfrm>
                <a:off x="1281" y="2603"/>
                <a:ext cx="2246" cy="953"/>
              </a:xfrm>
              <a:custGeom>
                <a:avLst/>
                <a:gdLst>
                  <a:gd name="T0" fmla="*/ 0 w 2246"/>
                  <a:gd name="T1" fmla="*/ 0 h 953"/>
                  <a:gd name="T2" fmla="*/ 2245 w 2246"/>
                  <a:gd name="T3" fmla="*/ 0 h 953"/>
                  <a:gd name="T4" fmla="*/ 7 w 2246"/>
                  <a:gd name="T5" fmla="*/ 952 h 953"/>
                  <a:gd name="T6" fmla="*/ 0 60000 65536"/>
                  <a:gd name="T7" fmla="*/ 0 60000 65536"/>
                  <a:gd name="T8" fmla="*/ 0 60000 65536"/>
                  <a:gd name="T9" fmla="*/ 0 w 2246"/>
                  <a:gd name="T10" fmla="*/ 0 h 953"/>
                  <a:gd name="T11" fmla="*/ 2246 w 2246"/>
                  <a:gd name="T12" fmla="*/ 953 h 953"/>
                </a:gdLst>
                <a:ahLst/>
                <a:cxnLst>
                  <a:cxn ang="T6">
                    <a:pos x="T0" y="T1"/>
                  </a:cxn>
                  <a:cxn ang="T7">
                    <a:pos x="T2" y="T3"/>
                  </a:cxn>
                  <a:cxn ang="T8">
                    <a:pos x="T4" y="T5"/>
                  </a:cxn>
                </a:cxnLst>
                <a:rect l="T9" t="T10" r="T11" b="T12"/>
                <a:pathLst>
                  <a:path w="2246" h="953">
                    <a:moveTo>
                      <a:pt x="0" y="0"/>
                    </a:moveTo>
                    <a:lnTo>
                      <a:pt x="2245" y="0"/>
                    </a:lnTo>
                    <a:lnTo>
                      <a:pt x="7" y="952"/>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sz="1350">
                  <a:solidFill>
                    <a:prstClr val="black"/>
                  </a:solidFill>
                </a:endParaRPr>
              </a:p>
            </p:txBody>
          </p:sp>
          <p:sp>
            <p:nvSpPr>
              <p:cNvPr id="28719" name="Freeform 20"/>
              <p:cNvSpPr>
                <a:spLocks/>
              </p:cNvSpPr>
              <p:nvPr/>
            </p:nvSpPr>
            <p:spPr bwMode="auto">
              <a:xfrm>
                <a:off x="1287" y="2616"/>
                <a:ext cx="2246" cy="953"/>
              </a:xfrm>
              <a:custGeom>
                <a:avLst/>
                <a:gdLst>
                  <a:gd name="T0" fmla="*/ 0 w 2246"/>
                  <a:gd name="T1" fmla="*/ 952 h 953"/>
                  <a:gd name="T2" fmla="*/ 2245 w 2246"/>
                  <a:gd name="T3" fmla="*/ 952 h 953"/>
                  <a:gd name="T4" fmla="*/ 6 w 2246"/>
                  <a:gd name="T5" fmla="*/ 0 h 953"/>
                  <a:gd name="T6" fmla="*/ 0 60000 65536"/>
                  <a:gd name="T7" fmla="*/ 0 60000 65536"/>
                  <a:gd name="T8" fmla="*/ 0 60000 65536"/>
                  <a:gd name="T9" fmla="*/ 0 w 2246"/>
                  <a:gd name="T10" fmla="*/ 0 h 953"/>
                  <a:gd name="T11" fmla="*/ 2246 w 2246"/>
                  <a:gd name="T12" fmla="*/ 953 h 953"/>
                </a:gdLst>
                <a:ahLst/>
                <a:cxnLst>
                  <a:cxn ang="T6">
                    <a:pos x="T0" y="T1"/>
                  </a:cxn>
                  <a:cxn ang="T7">
                    <a:pos x="T2" y="T3"/>
                  </a:cxn>
                  <a:cxn ang="T8">
                    <a:pos x="T4" y="T5"/>
                  </a:cxn>
                </a:cxnLst>
                <a:rect l="T9" t="T10" r="T11" b="T12"/>
                <a:pathLst>
                  <a:path w="2246" h="953">
                    <a:moveTo>
                      <a:pt x="0" y="952"/>
                    </a:moveTo>
                    <a:lnTo>
                      <a:pt x="2245" y="952"/>
                    </a:lnTo>
                    <a:lnTo>
                      <a:pt x="6" y="0"/>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sz="1350">
                  <a:solidFill>
                    <a:prstClr val="black"/>
                  </a:solidFill>
                </a:endParaRPr>
              </a:p>
            </p:txBody>
          </p:sp>
        </p:grpSp>
        <p:sp>
          <p:nvSpPr>
            <p:cNvPr id="28713" name="Oval 21"/>
            <p:cNvSpPr>
              <a:spLocks noChangeArrowheads="1"/>
            </p:cNvSpPr>
            <p:nvPr/>
          </p:nvSpPr>
          <p:spPr bwMode="auto">
            <a:xfrm>
              <a:off x="1298" y="3132"/>
              <a:ext cx="45" cy="45"/>
            </a:xfrm>
            <a:prstGeom prst="ellipse">
              <a:avLst/>
            </a:prstGeom>
            <a:solidFill>
              <a:srgbClr val="FF7D00"/>
            </a:solidFill>
            <a:ln w="12700">
              <a:solidFill>
                <a:schemeClr val="tx1"/>
              </a:solidFill>
              <a:round/>
              <a:headEnd/>
              <a:tailEnd/>
            </a:ln>
          </p:spPr>
          <p:txBody>
            <a:bodyPr wrap="none" anchor="ctr"/>
            <a:lstStyle/>
            <a:p>
              <a:endParaRPr lang="da-DK" sz="1350">
                <a:solidFill>
                  <a:prstClr val="black"/>
                </a:solidFill>
              </a:endParaRPr>
            </a:p>
          </p:txBody>
        </p:sp>
        <p:sp>
          <p:nvSpPr>
            <p:cNvPr id="28714" name="Oval 22"/>
            <p:cNvSpPr>
              <a:spLocks noChangeArrowheads="1"/>
            </p:cNvSpPr>
            <p:nvPr/>
          </p:nvSpPr>
          <p:spPr bwMode="auto">
            <a:xfrm>
              <a:off x="1298" y="3231"/>
              <a:ext cx="45" cy="45"/>
            </a:xfrm>
            <a:prstGeom prst="ellipse">
              <a:avLst/>
            </a:prstGeom>
            <a:solidFill>
              <a:srgbClr val="FF7D00"/>
            </a:solidFill>
            <a:ln w="12700">
              <a:solidFill>
                <a:schemeClr val="tx1"/>
              </a:solidFill>
              <a:round/>
              <a:headEnd/>
              <a:tailEnd/>
            </a:ln>
          </p:spPr>
          <p:txBody>
            <a:bodyPr wrap="none" anchor="ctr"/>
            <a:lstStyle/>
            <a:p>
              <a:endParaRPr lang="da-DK" sz="1350">
                <a:solidFill>
                  <a:prstClr val="black"/>
                </a:solidFill>
              </a:endParaRPr>
            </a:p>
          </p:txBody>
        </p:sp>
        <p:sp>
          <p:nvSpPr>
            <p:cNvPr id="28715" name="Oval 23"/>
            <p:cNvSpPr>
              <a:spLocks noChangeArrowheads="1"/>
            </p:cNvSpPr>
            <p:nvPr/>
          </p:nvSpPr>
          <p:spPr bwMode="auto">
            <a:xfrm>
              <a:off x="1298" y="3324"/>
              <a:ext cx="45" cy="45"/>
            </a:xfrm>
            <a:prstGeom prst="ellipse">
              <a:avLst/>
            </a:prstGeom>
            <a:solidFill>
              <a:srgbClr val="FF7D00"/>
            </a:solidFill>
            <a:ln w="12700">
              <a:solidFill>
                <a:schemeClr val="tx1"/>
              </a:solidFill>
              <a:round/>
              <a:headEnd/>
              <a:tailEnd/>
            </a:ln>
          </p:spPr>
          <p:txBody>
            <a:bodyPr wrap="none" anchor="ctr"/>
            <a:lstStyle/>
            <a:p>
              <a:endParaRPr lang="da-DK" sz="1350">
                <a:solidFill>
                  <a:prstClr val="black"/>
                </a:solidFill>
              </a:endParaRPr>
            </a:p>
          </p:txBody>
        </p:sp>
        <p:sp>
          <p:nvSpPr>
            <p:cNvPr id="28716" name="Oval 24"/>
            <p:cNvSpPr>
              <a:spLocks noChangeArrowheads="1"/>
            </p:cNvSpPr>
            <p:nvPr/>
          </p:nvSpPr>
          <p:spPr bwMode="auto">
            <a:xfrm>
              <a:off x="755" y="3140"/>
              <a:ext cx="224" cy="224"/>
            </a:xfrm>
            <a:prstGeom prst="ellipse">
              <a:avLst/>
            </a:prstGeom>
            <a:solidFill>
              <a:srgbClr val="FF7D00"/>
            </a:solidFill>
            <a:ln w="12700">
              <a:solidFill>
                <a:schemeClr val="tx1"/>
              </a:solidFill>
              <a:round/>
              <a:headEnd/>
              <a:tailEnd/>
            </a:ln>
          </p:spPr>
          <p:txBody>
            <a:bodyPr wrap="none" anchor="ctr"/>
            <a:lstStyle/>
            <a:p>
              <a:endParaRPr lang="da-DK" sz="1350">
                <a:solidFill>
                  <a:prstClr val="black"/>
                </a:solidFill>
              </a:endParaRPr>
            </a:p>
          </p:txBody>
        </p:sp>
      </p:grpSp>
      <p:sp>
        <p:nvSpPr>
          <p:cNvPr id="28679" name="Rectangle 25"/>
          <p:cNvSpPr>
            <a:spLocks noChangeArrowheads="1"/>
          </p:cNvSpPr>
          <p:nvPr/>
        </p:nvSpPr>
        <p:spPr bwMode="auto">
          <a:xfrm>
            <a:off x="4045033" y="1275160"/>
            <a:ext cx="1542089" cy="20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algn="ctr" eaLnBrk="0" hangingPunct="0"/>
            <a:r>
              <a:rPr lang="sv-SE" sz="900" dirty="0">
                <a:solidFill>
                  <a:prstClr val="black"/>
                </a:solidFill>
                <a:latin typeface="Verdana" pitchFamily="34" charset="0"/>
              </a:rPr>
              <a:t>BRUG AF INFORMATION</a:t>
            </a:r>
          </a:p>
        </p:txBody>
      </p:sp>
      <p:sp>
        <p:nvSpPr>
          <p:cNvPr id="28680" name="Text Box 26"/>
          <p:cNvSpPr txBox="1">
            <a:spLocks noChangeArrowheads="1"/>
          </p:cNvSpPr>
          <p:nvPr/>
        </p:nvSpPr>
        <p:spPr bwMode="auto">
          <a:xfrm>
            <a:off x="3303985" y="1435894"/>
            <a:ext cx="125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v-SE" sz="900" dirty="0" err="1">
                <a:solidFill>
                  <a:prstClr val="black"/>
                </a:solidFill>
                <a:latin typeface="Verdana" pitchFamily="34" charset="0"/>
              </a:rPr>
              <a:t>Satisficerende</a:t>
            </a:r>
            <a:endParaRPr lang="sv-SE" sz="900" dirty="0">
              <a:solidFill>
                <a:prstClr val="black"/>
              </a:solidFill>
              <a:latin typeface="Verdana" pitchFamily="34" charset="0"/>
            </a:endParaRPr>
          </a:p>
        </p:txBody>
      </p:sp>
      <p:sp>
        <p:nvSpPr>
          <p:cNvPr id="28681" name="Text Box 27"/>
          <p:cNvSpPr txBox="1">
            <a:spLocks noChangeArrowheads="1"/>
          </p:cNvSpPr>
          <p:nvPr/>
        </p:nvSpPr>
        <p:spPr bwMode="auto">
          <a:xfrm>
            <a:off x="5066110" y="1435894"/>
            <a:ext cx="125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v-SE" sz="900" dirty="0">
                <a:solidFill>
                  <a:prstClr val="black"/>
                </a:solidFill>
                <a:latin typeface="Verdana" pitchFamily="34" charset="0"/>
              </a:rPr>
              <a:t>Maksimerende</a:t>
            </a:r>
          </a:p>
        </p:txBody>
      </p:sp>
      <p:sp>
        <p:nvSpPr>
          <p:cNvPr id="28683" name="Rectangle 29"/>
          <p:cNvSpPr>
            <a:spLocks noChangeArrowheads="1"/>
          </p:cNvSpPr>
          <p:nvPr/>
        </p:nvSpPr>
        <p:spPr bwMode="auto">
          <a:xfrm>
            <a:off x="3410446" y="1653648"/>
            <a:ext cx="1046760" cy="23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algn="ctr" eaLnBrk="0" hangingPunct="0"/>
            <a:r>
              <a:rPr lang="sv-SE" sz="1050" b="1" dirty="0" err="1">
                <a:solidFill>
                  <a:srgbClr val="000000"/>
                </a:solidFill>
                <a:latin typeface="Verdana" pitchFamily="34" charset="0"/>
                <a:cs typeface="Arial" charset="0"/>
              </a:rPr>
              <a:t>Besluttende</a:t>
            </a:r>
            <a:endParaRPr lang="sv-SE" sz="1050" b="1" dirty="0">
              <a:solidFill>
                <a:srgbClr val="000000"/>
              </a:solidFill>
              <a:latin typeface="Verdana" pitchFamily="34" charset="0"/>
              <a:cs typeface="Arial" charset="0"/>
            </a:endParaRPr>
          </a:p>
        </p:txBody>
      </p:sp>
      <p:sp>
        <p:nvSpPr>
          <p:cNvPr id="28684" name="Rectangle 30"/>
          <p:cNvSpPr>
            <a:spLocks noChangeArrowheads="1"/>
          </p:cNvSpPr>
          <p:nvPr/>
        </p:nvSpPr>
        <p:spPr bwMode="auto">
          <a:xfrm>
            <a:off x="3454003" y="3003798"/>
            <a:ext cx="957263" cy="23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r>
              <a:rPr lang="sv-SE" sz="1050" b="1" dirty="0" err="1">
                <a:solidFill>
                  <a:srgbClr val="000000"/>
                </a:solidFill>
                <a:latin typeface="Verdana" pitchFamily="34" charset="0"/>
                <a:cs typeface="Arial" charset="0"/>
              </a:rPr>
              <a:t>Fleksibel</a:t>
            </a:r>
            <a:endParaRPr lang="sv-SE" sz="1050" b="1" dirty="0">
              <a:solidFill>
                <a:srgbClr val="000000"/>
              </a:solidFill>
              <a:latin typeface="Verdana" pitchFamily="34" charset="0"/>
              <a:cs typeface="Arial" charset="0"/>
            </a:endParaRPr>
          </a:p>
        </p:txBody>
      </p:sp>
      <p:sp>
        <p:nvSpPr>
          <p:cNvPr id="28686" name="Rectangle 32"/>
          <p:cNvSpPr>
            <a:spLocks noChangeArrowheads="1"/>
          </p:cNvSpPr>
          <p:nvPr/>
        </p:nvSpPr>
        <p:spPr bwMode="auto">
          <a:xfrm>
            <a:off x="5037535" y="3003798"/>
            <a:ext cx="1314450" cy="23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r>
              <a:rPr lang="sv-SE" sz="1050" b="1" dirty="0" err="1">
                <a:solidFill>
                  <a:prstClr val="black"/>
                </a:solidFill>
                <a:latin typeface="Verdana" pitchFamily="34" charset="0"/>
                <a:cs typeface="Arial" charset="0"/>
              </a:rPr>
              <a:t>Integrerende</a:t>
            </a:r>
            <a:endParaRPr lang="sv-SE" sz="1050" b="1" dirty="0">
              <a:solidFill>
                <a:prstClr val="black"/>
              </a:solidFill>
              <a:latin typeface="Verdana" pitchFamily="34" charset="0"/>
              <a:cs typeface="Arial" charset="0"/>
            </a:endParaRPr>
          </a:p>
        </p:txBody>
      </p:sp>
      <p:sp>
        <p:nvSpPr>
          <p:cNvPr id="28704" name="Rectangle 35"/>
          <p:cNvSpPr>
            <a:spLocks noChangeArrowheads="1"/>
          </p:cNvSpPr>
          <p:nvPr/>
        </p:nvSpPr>
        <p:spPr bwMode="auto">
          <a:xfrm>
            <a:off x="6785373" y="2006203"/>
            <a:ext cx="972740" cy="48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eaLnBrk="0" hangingPunct="0"/>
            <a:r>
              <a:rPr lang="sv-SE" sz="900" dirty="0" err="1">
                <a:solidFill>
                  <a:srgbClr val="000000"/>
                </a:solidFill>
                <a:latin typeface="Verdana" pitchFamily="34" charset="0"/>
              </a:rPr>
              <a:t>Have</a:t>
            </a:r>
            <a:r>
              <a:rPr lang="sv-SE" sz="900" dirty="0">
                <a:solidFill>
                  <a:srgbClr val="000000"/>
                </a:solidFill>
                <a:latin typeface="Verdana" pitchFamily="34" charset="0"/>
              </a:rPr>
              <a:t> et </a:t>
            </a:r>
            <a:r>
              <a:rPr lang="sv-SE" sz="900" dirty="0" err="1">
                <a:solidFill>
                  <a:srgbClr val="000000"/>
                </a:solidFill>
                <a:latin typeface="Verdana" pitchFamily="34" charset="0"/>
              </a:rPr>
              <a:t>åbent</a:t>
            </a:r>
            <a:r>
              <a:rPr lang="sv-SE" sz="900" dirty="0">
                <a:solidFill>
                  <a:srgbClr val="000000"/>
                </a:solidFill>
                <a:latin typeface="Verdana" pitchFamily="34" charset="0"/>
              </a:rPr>
              <a:t> </a:t>
            </a:r>
            <a:r>
              <a:rPr lang="sv-SE" sz="900" dirty="0" err="1">
                <a:solidFill>
                  <a:srgbClr val="000000"/>
                </a:solidFill>
                <a:latin typeface="Verdana" pitchFamily="34" charset="0"/>
              </a:rPr>
              <a:t>sind</a:t>
            </a:r>
            <a:r>
              <a:rPr lang="sv-SE" sz="900" dirty="0">
                <a:solidFill>
                  <a:srgbClr val="000000"/>
                </a:solidFill>
                <a:latin typeface="Verdana" pitchFamily="34" charset="0"/>
              </a:rPr>
              <a:t> </a:t>
            </a:r>
            <a:r>
              <a:rPr lang="sv-SE" sz="900" dirty="0" err="1">
                <a:solidFill>
                  <a:srgbClr val="000000"/>
                </a:solidFill>
                <a:latin typeface="Verdana" pitchFamily="34" charset="0"/>
              </a:rPr>
              <a:t>og</a:t>
            </a:r>
            <a:r>
              <a:rPr lang="sv-SE" sz="900" dirty="0">
                <a:solidFill>
                  <a:srgbClr val="000000"/>
                </a:solidFill>
                <a:latin typeface="Verdana" pitchFamily="34" charset="0"/>
              </a:rPr>
              <a:t> </a:t>
            </a:r>
            <a:r>
              <a:rPr lang="sv-SE" sz="900" dirty="0" err="1">
                <a:solidFill>
                  <a:srgbClr val="000000"/>
                </a:solidFill>
                <a:latin typeface="Verdana" pitchFamily="34" charset="0"/>
              </a:rPr>
              <a:t>skabe</a:t>
            </a:r>
            <a:r>
              <a:rPr lang="sv-SE" sz="900" dirty="0">
                <a:solidFill>
                  <a:srgbClr val="000000"/>
                </a:solidFill>
                <a:latin typeface="Verdana" pitchFamily="34" charset="0"/>
              </a:rPr>
              <a:t> alternative</a:t>
            </a:r>
          </a:p>
        </p:txBody>
      </p:sp>
      <p:pic>
        <p:nvPicPr>
          <p:cNvPr id="28705" name="Picture 36" descr="PPT pil1 sv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1547" y="2193132"/>
            <a:ext cx="123825"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2" name="Rectangle 38"/>
          <p:cNvSpPr>
            <a:spLocks noChangeArrowheads="1"/>
          </p:cNvSpPr>
          <p:nvPr/>
        </p:nvSpPr>
        <p:spPr bwMode="auto">
          <a:xfrm>
            <a:off x="6779419" y="3523060"/>
            <a:ext cx="1221581" cy="48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eaLnBrk="0" hangingPunct="0"/>
            <a:r>
              <a:rPr lang="sv-SE" sz="900" dirty="0" err="1">
                <a:solidFill>
                  <a:srgbClr val="000000"/>
                </a:solidFill>
                <a:latin typeface="Verdana" pitchFamily="34" charset="0"/>
              </a:rPr>
              <a:t>Prioriterere</a:t>
            </a:r>
            <a:r>
              <a:rPr lang="sv-SE" sz="900" dirty="0">
                <a:solidFill>
                  <a:srgbClr val="000000"/>
                </a:solidFill>
                <a:latin typeface="Verdana" pitchFamily="34" charset="0"/>
              </a:rPr>
              <a:t> </a:t>
            </a:r>
            <a:r>
              <a:rPr lang="sv-SE" sz="900" dirty="0" err="1">
                <a:solidFill>
                  <a:srgbClr val="000000"/>
                </a:solidFill>
                <a:latin typeface="Verdana" pitchFamily="34" charset="0"/>
              </a:rPr>
              <a:t>ud</a:t>
            </a:r>
            <a:r>
              <a:rPr lang="sv-SE" sz="900" dirty="0">
                <a:solidFill>
                  <a:srgbClr val="000000"/>
                </a:solidFill>
                <a:latin typeface="Verdana" pitchFamily="34" charset="0"/>
              </a:rPr>
              <a:t> </a:t>
            </a:r>
            <a:r>
              <a:rPr lang="sv-SE" sz="900" dirty="0" err="1">
                <a:solidFill>
                  <a:srgbClr val="000000"/>
                </a:solidFill>
                <a:latin typeface="Verdana" pitchFamily="34" charset="0"/>
              </a:rPr>
              <a:t>fra</a:t>
            </a:r>
            <a:r>
              <a:rPr lang="sv-SE" sz="900" dirty="0">
                <a:solidFill>
                  <a:srgbClr val="000000"/>
                </a:solidFill>
                <a:latin typeface="Verdana" pitchFamily="34" charset="0"/>
              </a:rPr>
              <a:t> </a:t>
            </a:r>
            <a:r>
              <a:rPr lang="sv-SE" sz="900" dirty="0" err="1">
                <a:solidFill>
                  <a:srgbClr val="000000"/>
                </a:solidFill>
                <a:latin typeface="Verdana" pitchFamily="34" charset="0"/>
              </a:rPr>
              <a:t>nøglefaktorer</a:t>
            </a:r>
            <a:r>
              <a:rPr lang="sv-SE" sz="900" dirty="0">
                <a:solidFill>
                  <a:srgbClr val="000000"/>
                </a:solidFill>
                <a:latin typeface="Verdana" pitchFamily="34" charset="0"/>
              </a:rPr>
              <a:t> </a:t>
            </a:r>
            <a:r>
              <a:rPr lang="sv-SE" sz="900" dirty="0" err="1">
                <a:solidFill>
                  <a:srgbClr val="000000"/>
                </a:solidFill>
                <a:latin typeface="Verdana" pitchFamily="34" charset="0"/>
              </a:rPr>
              <a:t>og</a:t>
            </a:r>
            <a:r>
              <a:rPr lang="sv-SE" sz="900" dirty="0">
                <a:solidFill>
                  <a:srgbClr val="000000"/>
                </a:solidFill>
                <a:latin typeface="Verdana" pitchFamily="34" charset="0"/>
              </a:rPr>
              <a:t> </a:t>
            </a:r>
            <a:r>
              <a:rPr lang="sv-SE" sz="900" dirty="0" err="1">
                <a:solidFill>
                  <a:srgbClr val="000000"/>
                </a:solidFill>
                <a:latin typeface="Verdana" pitchFamily="34" charset="0"/>
              </a:rPr>
              <a:t>afslutte</a:t>
            </a:r>
            <a:endParaRPr lang="sv-SE" sz="900" dirty="0">
              <a:solidFill>
                <a:srgbClr val="000000"/>
              </a:solidFill>
              <a:latin typeface="Verdana" pitchFamily="34" charset="0"/>
            </a:endParaRPr>
          </a:p>
        </p:txBody>
      </p:sp>
      <p:pic>
        <p:nvPicPr>
          <p:cNvPr id="28703" name="Picture 39" descr="PPT pil1 sv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1547" y="3658792"/>
            <a:ext cx="123825"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0" name="Rectangle 41"/>
          <p:cNvSpPr>
            <a:spLocks noChangeArrowheads="1"/>
          </p:cNvSpPr>
          <p:nvPr/>
        </p:nvSpPr>
        <p:spPr bwMode="auto">
          <a:xfrm>
            <a:off x="3333750" y="4627960"/>
            <a:ext cx="1206104" cy="34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r>
              <a:rPr lang="sv-SE" sz="900" dirty="0" err="1">
                <a:solidFill>
                  <a:srgbClr val="000000"/>
                </a:solidFill>
                <a:latin typeface="Verdana" pitchFamily="34" charset="0"/>
              </a:rPr>
              <a:t>Tænk</a:t>
            </a:r>
            <a:r>
              <a:rPr lang="sv-SE" sz="900" dirty="0">
                <a:solidFill>
                  <a:srgbClr val="000000"/>
                </a:solidFill>
                <a:latin typeface="Verdana" pitchFamily="34" charset="0"/>
              </a:rPr>
              <a:t> </a:t>
            </a:r>
            <a:r>
              <a:rPr lang="sv-SE" sz="900" dirty="0" err="1">
                <a:solidFill>
                  <a:srgbClr val="000000"/>
                </a:solidFill>
                <a:latin typeface="Verdana" pitchFamily="34" charset="0"/>
              </a:rPr>
              <a:t>først</a:t>
            </a:r>
            <a:r>
              <a:rPr lang="sv-SE" sz="900" dirty="0">
                <a:solidFill>
                  <a:srgbClr val="000000"/>
                </a:solidFill>
                <a:latin typeface="Verdana" pitchFamily="34" charset="0"/>
              </a:rPr>
              <a:t> </a:t>
            </a:r>
            <a:r>
              <a:rPr lang="sv-SE" sz="900" dirty="0" err="1">
                <a:solidFill>
                  <a:srgbClr val="000000"/>
                </a:solidFill>
                <a:latin typeface="Verdana" pitchFamily="34" charset="0"/>
              </a:rPr>
              <a:t>og</a:t>
            </a:r>
            <a:r>
              <a:rPr lang="sv-SE" sz="900" dirty="0">
                <a:solidFill>
                  <a:srgbClr val="000000"/>
                </a:solidFill>
                <a:latin typeface="Verdana" pitchFamily="34" charset="0"/>
              </a:rPr>
              <a:t> hav tålmodighed</a:t>
            </a:r>
            <a:endParaRPr lang="sv-SE" sz="900" dirty="0">
              <a:solidFill>
                <a:prstClr val="black"/>
              </a:solidFill>
              <a:latin typeface="Verdana" pitchFamily="34" charset="0"/>
            </a:endParaRPr>
          </a:p>
        </p:txBody>
      </p:sp>
      <p:pic>
        <p:nvPicPr>
          <p:cNvPr id="28701" name="Picture 42" descr="PPT pil1 sv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1192" y="4474369"/>
            <a:ext cx="240506"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3"/>
          <p:cNvGrpSpPr>
            <a:grpSpLocks/>
          </p:cNvGrpSpPr>
          <p:nvPr/>
        </p:nvGrpSpPr>
        <p:grpSpPr bwMode="auto">
          <a:xfrm>
            <a:off x="5070880" y="4474370"/>
            <a:ext cx="1295404" cy="500063"/>
            <a:chOff x="3299" y="3830"/>
            <a:chExt cx="1088" cy="420"/>
          </a:xfrm>
        </p:grpSpPr>
        <p:sp>
          <p:nvSpPr>
            <p:cNvPr id="28698" name="Rectangle 44"/>
            <p:cNvSpPr>
              <a:spLocks noChangeArrowheads="1"/>
            </p:cNvSpPr>
            <p:nvPr/>
          </p:nvSpPr>
          <p:spPr bwMode="auto">
            <a:xfrm>
              <a:off x="3299" y="3959"/>
              <a:ext cx="10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algn="ctr" eaLnBrk="0" hangingPunct="0"/>
              <a:r>
                <a:rPr lang="sv-SE" sz="900" dirty="0" err="1">
                  <a:solidFill>
                    <a:srgbClr val="000000"/>
                  </a:solidFill>
                  <a:latin typeface="Verdana" pitchFamily="34" charset="0"/>
                </a:rPr>
                <a:t>Agere</a:t>
              </a:r>
              <a:r>
                <a:rPr lang="sv-SE" sz="900" dirty="0">
                  <a:solidFill>
                    <a:srgbClr val="000000"/>
                  </a:solidFill>
                  <a:latin typeface="Verdana" pitchFamily="34" charset="0"/>
                </a:rPr>
                <a:t> nu </a:t>
              </a:r>
              <a:r>
                <a:rPr lang="sv-SE" sz="900" dirty="0" err="1">
                  <a:solidFill>
                    <a:srgbClr val="000000"/>
                  </a:solidFill>
                  <a:latin typeface="Verdana" pitchFamily="34" charset="0"/>
                </a:rPr>
                <a:t>og</a:t>
              </a:r>
              <a:r>
                <a:rPr lang="sv-SE" sz="900" dirty="0">
                  <a:solidFill>
                    <a:srgbClr val="000000"/>
                  </a:solidFill>
                  <a:latin typeface="Verdana" pitchFamily="34" charset="0"/>
                </a:rPr>
                <a:t> undgå </a:t>
              </a:r>
            </a:p>
            <a:p>
              <a:pPr algn="ctr" eaLnBrk="0" hangingPunct="0"/>
              <a:r>
                <a:rPr lang="sv-SE" sz="900" dirty="0">
                  <a:solidFill>
                    <a:srgbClr val="000000"/>
                  </a:solidFill>
                  <a:latin typeface="Verdana" pitchFamily="34" charset="0"/>
                </a:rPr>
                <a:t>komplekse analyser</a:t>
              </a:r>
            </a:p>
          </p:txBody>
        </p:sp>
        <p:pic>
          <p:nvPicPr>
            <p:cNvPr id="28699" name="Picture 45" descr="PPT pil1 sv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flipV="1">
              <a:off x="3783" y="3781"/>
              <a:ext cx="10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92" name="Rectangle 46"/>
          <p:cNvSpPr>
            <a:spLocks noChangeArrowheads="1"/>
          </p:cNvSpPr>
          <p:nvPr/>
        </p:nvSpPr>
        <p:spPr bwMode="auto">
          <a:xfrm>
            <a:off x="5342335" y="1641072"/>
            <a:ext cx="918520" cy="23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eaLnBrk="0" hangingPunct="0"/>
            <a:r>
              <a:rPr lang="sv-SE" sz="1050" b="1">
                <a:solidFill>
                  <a:srgbClr val="000000"/>
                </a:solidFill>
                <a:latin typeface="Verdana" pitchFamily="34" charset="0"/>
                <a:cs typeface="Arial" charset="0"/>
              </a:rPr>
              <a:t>Hierarkisk</a:t>
            </a:r>
          </a:p>
        </p:txBody>
      </p:sp>
      <p:sp>
        <p:nvSpPr>
          <p:cNvPr id="28694" name="Line 52"/>
          <p:cNvSpPr>
            <a:spLocks noChangeShapeType="1"/>
          </p:cNvSpPr>
          <p:nvPr/>
        </p:nvSpPr>
        <p:spPr bwMode="auto">
          <a:xfrm rot="2700000">
            <a:off x="6397229" y="1676400"/>
            <a:ext cx="1191" cy="21550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8695" name="Line 53"/>
          <p:cNvSpPr>
            <a:spLocks noChangeShapeType="1"/>
          </p:cNvSpPr>
          <p:nvPr/>
        </p:nvSpPr>
        <p:spPr bwMode="auto">
          <a:xfrm rot="-2700000">
            <a:off x="3211117" y="1676400"/>
            <a:ext cx="1190" cy="2155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8696" name="Line 54"/>
          <p:cNvSpPr>
            <a:spLocks noChangeShapeType="1"/>
          </p:cNvSpPr>
          <p:nvPr/>
        </p:nvSpPr>
        <p:spPr bwMode="auto">
          <a:xfrm rot="8100000">
            <a:off x="6429375" y="4164806"/>
            <a:ext cx="1191" cy="2155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28697" name="Line 55"/>
          <p:cNvSpPr>
            <a:spLocks noChangeShapeType="1"/>
          </p:cNvSpPr>
          <p:nvPr/>
        </p:nvSpPr>
        <p:spPr bwMode="auto">
          <a:xfrm rot="-8100000">
            <a:off x="3188494" y="4164806"/>
            <a:ext cx="1191" cy="2155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a-DK" sz="1350">
              <a:solidFill>
                <a:prstClr val="black"/>
              </a:solidFill>
            </a:endParaRPr>
          </a:p>
        </p:txBody>
      </p:sp>
      <p:sp>
        <p:nvSpPr>
          <p:cNvPr id="46" name="Rectangle 8"/>
          <p:cNvSpPr>
            <a:spLocks noChangeArrowheads="1"/>
          </p:cNvSpPr>
          <p:nvPr/>
        </p:nvSpPr>
        <p:spPr bwMode="auto">
          <a:xfrm>
            <a:off x="3089895" y="1869672"/>
            <a:ext cx="16981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5731" indent="-135731" eaLnBrk="0" hangingPunct="0">
              <a:buBlip>
                <a:blip r:embed="rId5"/>
              </a:buBlip>
            </a:pPr>
            <a:endParaRPr lang="da-DK" sz="900" dirty="0">
              <a:solidFill>
                <a:prstClr val="black"/>
              </a:solidFill>
            </a:endParaRPr>
          </a:p>
          <a:p>
            <a:pPr marL="135731" indent="-135731" eaLnBrk="0" hangingPunct="0">
              <a:buBlip>
                <a:blip r:embed="rId5"/>
              </a:buBlip>
            </a:pPr>
            <a:r>
              <a:rPr lang="da-DK" sz="900" dirty="0">
                <a:solidFill>
                  <a:prstClr val="black"/>
                </a:solidFill>
              </a:rPr>
              <a:t>Vent med at fremføre dine hensigter og standpunkter</a:t>
            </a:r>
          </a:p>
          <a:p>
            <a:pPr marL="135731" indent="-135731" eaLnBrk="0" hangingPunct="0">
              <a:buBlip>
                <a:blip r:embed="rId5"/>
              </a:buBlip>
            </a:pPr>
            <a:r>
              <a:rPr lang="da-DK" sz="900" dirty="0">
                <a:solidFill>
                  <a:prstClr val="black"/>
                </a:solidFill>
              </a:rPr>
              <a:t>Lyt aktivt </a:t>
            </a:r>
          </a:p>
          <a:p>
            <a:pPr marL="135731" indent="-135731" eaLnBrk="0" hangingPunct="0">
              <a:buBlip>
                <a:blip r:embed="rId5"/>
              </a:buBlip>
            </a:pPr>
            <a:r>
              <a:rPr lang="da-DK" sz="900" dirty="0">
                <a:solidFill>
                  <a:prstClr val="black"/>
                </a:solidFill>
              </a:rPr>
              <a:t>Efterspørg forslag og ideer</a:t>
            </a:r>
          </a:p>
          <a:p>
            <a:pPr marL="135731" indent="-135731" eaLnBrk="0" hangingPunct="0">
              <a:buBlip>
                <a:blip r:embed="rId5"/>
              </a:buBlip>
            </a:pPr>
            <a:r>
              <a:rPr lang="da-DK" sz="900" dirty="0">
                <a:solidFill>
                  <a:prstClr val="black"/>
                </a:solidFill>
              </a:rPr>
              <a:t>Søg efter alternativer</a:t>
            </a:r>
          </a:p>
        </p:txBody>
      </p:sp>
      <p:sp>
        <p:nvSpPr>
          <p:cNvPr id="47" name="Rectangle 8"/>
          <p:cNvSpPr>
            <a:spLocks noChangeArrowheads="1"/>
          </p:cNvSpPr>
          <p:nvPr/>
        </p:nvSpPr>
        <p:spPr bwMode="auto">
          <a:xfrm>
            <a:off x="4872093" y="1757303"/>
            <a:ext cx="1698129"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5731" indent="-135731" eaLnBrk="0" hangingPunct="0">
              <a:buBlip>
                <a:blip r:embed="rId5"/>
              </a:buBlip>
            </a:pPr>
            <a:endParaRPr lang="da-DK" sz="900" dirty="0">
              <a:solidFill>
                <a:prstClr val="black"/>
              </a:solidFill>
            </a:endParaRPr>
          </a:p>
          <a:p>
            <a:pPr marL="135731" indent="-135731" eaLnBrk="0" hangingPunct="0">
              <a:buBlip>
                <a:blip r:embed="rId5"/>
              </a:buBlip>
            </a:pPr>
            <a:r>
              <a:rPr lang="da-DK" sz="900" dirty="0">
                <a:solidFill>
                  <a:prstClr val="black"/>
                </a:solidFill>
              </a:rPr>
              <a:t>Giv slip på perfektionismen</a:t>
            </a:r>
          </a:p>
          <a:p>
            <a:pPr marL="135731" indent="-135731" eaLnBrk="0" hangingPunct="0">
              <a:buBlip>
                <a:blip r:embed="rId5"/>
              </a:buBlip>
            </a:pPr>
            <a:r>
              <a:rPr lang="da-DK" sz="900" dirty="0">
                <a:solidFill>
                  <a:prstClr val="black"/>
                </a:solidFill>
              </a:rPr>
              <a:t>Vær åben for alternative ideer</a:t>
            </a:r>
          </a:p>
          <a:p>
            <a:pPr marL="135731" indent="-135731" eaLnBrk="0" hangingPunct="0">
              <a:buBlip>
                <a:blip r:embed="rId5"/>
              </a:buBlip>
            </a:pPr>
            <a:r>
              <a:rPr lang="da-DK" sz="900" dirty="0">
                <a:solidFill>
                  <a:prstClr val="black"/>
                </a:solidFill>
              </a:rPr>
              <a:t>Værdsæt andres bidrag</a:t>
            </a:r>
          </a:p>
          <a:p>
            <a:pPr marL="135731" indent="-135731" eaLnBrk="0" hangingPunct="0">
              <a:buBlip>
                <a:blip r:embed="rId5"/>
              </a:buBlip>
            </a:pPr>
            <a:r>
              <a:rPr lang="da-DK" sz="900" dirty="0">
                <a:solidFill>
                  <a:prstClr val="black"/>
                </a:solidFill>
              </a:rPr>
              <a:t>Undgå at være alt for bekymret over følgerne</a:t>
            </a:r>
          </a:p>
          <a:p>
            <a:pPr marL="135731" indent="-135731" eaLnBrk="0" hangingPunct="0">
              <a:buBlip>
                <a:blip r:embed="rId5"/>
              </a:buBlip>
            </a:pPr>
            <a:r>
              <a:rPr lang="da-DK" sz="900" dirty="0">
                <a:solidFill>
                  <a:prstClr val="black"/>
                </a:solidFill>
              </a:rPr>
              <a:t>Deleger</a:t>
            </a:r>
          </a:p>
        </p:txBody>
      </p:sp>
      <p:sp>
        <p:nvSpPr>
          <p:cNvPr id="48" name="Rectangle 8"/>
          <p:cNvSpPr>
            <a:spLocks noChangeArrowheads="1"/>
          </p:cNvSpPr>
          <p:nvPr/>
        </p:nvSpPr>
        <p:spPr bwMode="auto">
          <a:xfrm>
            <a:off x="3089895" y="3306927"/>
            <a:ext cx="16981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5731" indent="-135731" eaLnBrk="0" hangingPunct="0">
              <a:buBlip>
                <a:blip r:embed="rId5"/>
              </a:buBlip>
            </a:pPr>
            <a:r>
              <a:rPr lang="da-DK" sz="900" dirty="0">
                <a:solidFill>
                  <a:prstClr val="black"/>
                </a:solidFill>
              </a:rPr>
              <a:t>Begræns antallet af ændringer i dine standpunkter</a:t>
            </a:r>
          </a:p>
          <a:p>
            <a:pPr marL="135731" indent="-135731" eaLnBrk="0" hangingPunct="0">
              <a:buBlip>
                <a:blip r:embed="rId5"/>
              </a:buBlip>
            </a:pPr>
            <a:r>
              <a:rPr lang="da-DK" sz="900" dirty="0">
                <a:solidFill>
                  <a:prstClr val="black"/>
                </a:solidFill>
              </a:rPr>
              <a:t>Undgå at være for uformel</a:t>
            </a:r>
          </a:p>
          <a:p>
            <a:pPr marL="135731" indent="-135731" eaLnBrk="0" hangingPunct="0">
              <a:buBlip>
                <a:blip r:embed="rId5"/>
              </a:buBlip>
            </a:pPr>
            <a:r>
              <a:rPr lang="da-DK" sz="900" dirty="0">
                <a:solidFill>
                  <a:prstClr val="black"/>
                </a:solidFill>
              </a:rPr>
              <a:t>Fokuser på et hovedformål</a:t>
            </a:r>
          </a:p>
          <a:p>
            <a:pPr marL="135731" indent="-135731" eaLnBrk="0" hangingPunct="0">
              <a:buBlip>
                <a:blip r:embed="rId5"/>
              </a:buBlip>
            </a:pPr>
            <a:r>
              <a:rPr lang="da-DK" sz="900" dirty="0">
                <a:solidFill>
                  <a:prstClr val="black"/>
                </a:solidFill>
              </a:rPr>
              <a:t>Lav en langsigtet plan</a:t>
            </a:r>
          </a:p>
        </p:txBody>
      </p:sp>
      <p:sp>
        <p:nvSpPr>
          <p:cNvPr id="49" name="Rectangle 8"/>
          <p:cNvSpPr>
            <a:spLocks noChangeArrowheads="1"/>
          </p:cNvSpPr>
          <p:nvPr/>
        </p:nvSpPr>
        <p:spPr bwMode="auto">
          <a:xfrm>
            <a:off x="4842030" y="3137940"/>
            <a:ext cx="1728192"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5731" indent="-135731" eaLnBrk="0" hangingPunct="0">
              <a:buBlip>
                <a:blip r:embed="rId5"/>
              </a:buBlip>
            </a:pPr>
            <a:endParaRPr lang="da-DK" sz="900" dirty="0">
              <a:solidFill>
                <a:prstClr val="black"/>
              </a:solidFill>
            </a:endParaRPr>
          </a:p>
          <a:p>
            <a:pPr marL="135731" indent="-135731" eaLnBrk="0" hangingPunct="0">
              <a:buBlip>
                <a:blip r:embed="rId5"/>
              </a:buBlip>
            </a:pPr>
            <a:r>
              <a:rPr lang="da-DK" sz="900" dirty="0">
                <a:solidFill>
                  <a:prstClr val="black"/>
                </a:solidFill>
              </a:rPr>
              <a:t>Hold dig til emnet i spørgsmålet</a:t>
            </a:r>
          </a:p>
          <a:p>
            <a:pPr marL="135731" indent="-135731" eaLnBrk="0" hangingPunct="0">
              <a:buBlip>
                <a:blip r:embed="rId5"/>
              </a:buBlip>
            </a:pPr>
            <a:r>
              <a:rPr lang="da-DK" sz="900" dirty="0">
                <a:solidFill>
                  <a:prstClr val="black"/>
                </a:solidFill>
              </a:rPr>
              <a:t>Klargør egne opfattelser og forventninger</a:t>
            </a:r>
          </a:p>
          <a:p>
            <a:pPr marL="135731" indent="-135731" eaLnBrk="0" hangingPunct="0">
              <a:buBlip>
                <a:blip r:embed="rId5"/>
              </a:buBlip>
            </a:pPr>
            <a:r>
              <a:rPr lang="da-DK" sz="900" dirty="0">
                <a:solidFill>
                  <a:prstClr val="black"/>
                </a:solidFill>
              </a:rPr>
              <a:t>Begræns kommunikationen</a:t>
            </a:r>
          </a:p>
          <a:p>
            <a:pPr marL="135731" indent="-135731" eaLnBrk="0" hangingPunct="0">
              <a:buBlip>
                <a:blip r:embed="rId5"/>
              </a:buBlip>
            </a:pPr>
            <a:r>
              <a:rPr lang="da-DK" sz="900" dirty="0">
                <a:solidFill>
                  <a:prstClr val="black"/>
                </a:solidFill>
              </a:rPr>
              <a:t>Reducer kreativiteten</a:t>
            </a:r>
          </a:p>
        </p:txBody>
      </p:sp>
    </p:spTree>
    <p:extLst>
      <p:ext uri="{BB962C8B-B14F-4D97-AF65-F5344CB8AC3E}">
        <p14:creationId xmlns:p14="http://schemas.microsoft.com/office/powerpoint/2010/main" val="1042694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sv-SE" dirty="0"/>
              <a:t>Kommunikation med </a:t>
            </a:r>
            <a:r>
              <a:rPr lang="sv-SE" dirty="0" err="1"/>
              <a:t>forskellige</a:t>
            </a:r>
            <a:r>
              <a:rPr lang="sv-SE" dirty="0"/>
              <a:t> </a:t>
            </a:r>
            <a:r>
              <a:rPr lang="sv-SE" dirty="0" err="1"/>
              <a:t>stile</a:t>
            </a:r>
            <a:endParaRPr lang="sv-SE" dirty="0"/>
          </a:p>
        </p:txBody>
      </p:sp>
      <p:sp>
        <p:nvSpPr>
          <p:cNvPr id="23557" name="Rectangle 5"/>
          <p:cNvSpPr>
            <a:spLocks noChangeArrowheads="1"/>
          </p:cNvSpPr>
          <p:nvPr/>
        </p:nvSpPr>
        <p:spPr bwMode="auto">
          <a:xfrm>
            <a:off x="2227660" y="1491854"/>
            <a:ext cx="4699397" cy="323969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ctr"/>
          <a:lstStyle/>
          <a:p>
            <a:endParaRPr lang="da-DK" sz="1350"/>
          </a:p>
        </p:txBody>
      </p:sp>
      <p:sp>
        <p:nvSpPr>
          <p:cNvPr id="23559" name="Rectangle 7"/>
          <p:cNvSpPr>
            <a:spLocks noChangeArrowheads="1"/>
          </p:cNvSpPr>
          <p:nvPr/>
        </p:nvSpPr>
        <p:spPr bwMode="auto">
          <a:xfrm>
            <a:off x="2883694" y="1568054"/>
            <a:ext cx="1110881" cy="2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spcBef>
                <a:spcPct val="0"/>
              </a:spcBef>
            </a:pPr>
            <a:r>
              <a:rPr lang="sv-SE" sz="1125" b="1" dirty="0" err="1"/>
              <a:t>Besluttende</a:t>
            </a:r>
            <a:endParaRPr lang="sv-SE" sz="1125" b="1" dirty="0"/>
          </a:p>
        </p:txBody>
      </p:sp>
      <p:sp>
        <p:nvSpPr>
          <p:cNvPr id="23560" name="Rectangle 8"/>
          <p:cNvSpPr>
            <a:spLocks noChangeArrowheads="1"/>
          </p:cNvSpPr>
          <p:nvPr/>
        </p:nvSpPr>
        <p:spPr bwMode="auto">
          <a:xfrm>
            <a:off x="2361010" y="1933575"/>
            <a:ext cx="234672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35731" indent="-135731" eaLnBrk="0" hangingPunct="0">
              <a:spcBef>
                <a:spcPct val="0"/>
              </a:spcBef>
              <a:buBlip>
                <a:blip r:embed="rId3"/>
              </a:buBlip>
            </a:pPr>
            <a:r>
              <a:rPr lang="da-DK" sz="900" dirty="0">
                <a:solidFill>
                  <a:prstClr val="black"/>
                </a:solidFill>
              </a:rPr>
              <a:t>Vær præcis og kom til tiden</a:t>
            </a:r>
          </a:p>
          <a:p>
            <a:pPr marL="135731" indent="-135731" eaLnBrk="0" hangingPunct="0">
              <a:spcBef>
                <a:spcPct val="0"/>
              </a:spcBef>
              <a:buBlip>
                <a:blip r:embed="rId3"/>
              </a:buBlip>
            </a:pPr>
            <a:r>
              <a:rPr lang="da-DK" sz="900" dirty="0">
                <a:solidFill>
                  <a:prstClr val="black"/>
                </a:solidFill>
              </a:rPr>
              <a:t>Minimér hyggesnak</a:t>
            </a:r>
          </a:p>
          <a:p>
            <a:pPr marL="135731" indent="-135731" eaLnBrk="0" hangingPunct="0">
              <a:spcBef>
                <a:spcPct val="0"/>
              </a:spcBef>
              <a:buBlip>
                <a:blip r:embed="rId3"/>
              </a:buBlip>
            </a:pPr>
            <a:r>
              <a:rPr lang="da-DK" sz="900" dirty="0">
                <a:solidFill>
                  <a:prstClr val="black"/>
                </a:solidFill>
              </a:rPr>
              <a:t>Kom til sagen</a:t>
            </a:r>
          </a:p>
          <a:p>
            <a:pPr marL="135731" indent="-135731" eaLnBrk="0" hangingPunct="0">
              <a:spcBef>
                <a:spcPct val="0"/>
              </a:spcBef>
              <a:buBlip>
                <a:blip r:embed="rId3"/>
              </a:buBlip>
            </a:pPr>
            <a:r>
              <a:rPr lang="da-DK" sz="900" dirty="0">
                <a:solidFill>
                  <a:prstClr val="black"/>
                </a:solidFill>
              </a:rPr>
              <a:t>Vær positiv, tro på dig selv</a:t>
            </a:r>
          </a:p>
          <a:p>
            <a:pPr marL="135731" indent="-135731" eaLnBrk="0" hangingPunct="0">
              <a:spcBef>
                <a:spcPct val="0"/>
              </a:spcBef>
              <a:buBlip>
                <a:blip r:embed="rId3"/>
              </a:buBlip>
            </a:pPr>
            <a:r>
              <a:rPr lang="da-DK" sz="900" dirty="0">
                <a:solidFill>
                  <a:prstClr val="black"/>
                </a:solidFill>
              </a:rPr>
              <a:t>Kom med klare forslag</a:t>
            </a:r>
          </a:p>
          <a:p>
            <a:pPr marL="135731" indent="-135731" eaLnBrk="0" hangingPunct="0">
              <a:spcBef>
                <a:spcPct val="0"/>
              </a:spcBef>
              <a:buBlip>
                <a:blip r:embed="rId3"/>
              </a:buBlip>
            </a:pPr>
            <a:r>
              <a:rPr lang="da-DK" sz="900" dirty="0">
                <a:solidFill>
                  <a:prstClr val="black"/>
                </a:solidFill>
              </a:rPr>
              <a:t>Understreg de økonomiske fordele</a:t>
            </a:r>
          </a:p>
          <a:p>
            <a:pPr marL="135731" indent="-135731" eaLnBrk="0" hangingPunct="0">
              <a:spcBef>
                <a:spcPct val="0"/>
              </a:spcBef>
              <a:buBlip>
                <a:blip r:embed="rId3"/>
              </a:buBlip>
            </a:pPr>
            <a:r>
              <a:rPr lang="da-DK" sz="900" dirty="0">
                <a:solidFill>
                  <a:prstClr val="black"/>
                </a:solidFill>
              </a:rPr>
              <a:t>Undgå unødvendige detaljer</a:t>
            </a:r>
          </a:p>
          <a:p>
            <a:pPr marL="135731" indent="-135731" eaLnBrk="0" hangingPunct="0">
              <a:spcBef>
                <a:spcPct val="0"/>
              </a:spcBef>
              <a:buBlip>
                <a:blip r:embed="rId3"/>
              </a:buBlip>
            </a:pPr>
            <a:r>
              <a:rPr lang="da-DK" sz="900" dirty="0">
                <a:solidFill>
                  <a:prstClr val="black"/>
                </a:solidFill>
              </a:rPr>
              <a:t>Svar direkte på spørgsmål</a:t>
            </a:r>
          </a:p>
        </p:txBody>
      </p:sp>
      <p:pic>
        <p:nvPicPr>
          <p:cNvPr id="23561" name="Picture 9" descr="decisi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0281" y="1545431"/>
            <a:ext cx="377429" cy="347663"/>
          </a:xfrm>
          <a:prstGeom prst="rect">
            <a:avLst/>
          </a:prstGeom>
          <a:noFill/>
          <a:extLst>
            <a:ext uri="{909E8E84-426E-40DD-AFC4-6F175D3DCCD1}">
              <a14:hiddenFill xmlns:a14="http://schemas.microsoft.com/office/drawing/2010/main">
                <a:solidFill>
                  <a:srgbClr val="FFFFFF"/>
                </a:solidFill>
              </a14:hiddenFill>
            </a:ext>
          </a:extLst>
        </p:spPr>
      </p:pic>
      <p:sp>
        <p:nvSpPr>
          <p:cNvPr id="23562" name="Rectangle 10"/>
          <p:cNvSpPr>
            <a:spLocks noChangeArrowheads="1"/>
          </p:cNvSpPr>
          <p:nvPr/>
        </p:nvSpPr>
        <p:spPr bwMode="auto">
          <a:xfrm>
            <a:off x="5268374" y="1575198"/>
            <a:ext cx="973023" cy="2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eaLnBrk="0" hangingPunct="0">
              <a:spcBef>
                <a:spcPct val="0"/>
              </a:spcBef>
            </a:pPr>
            <a:r>
              <a:rPr lang="sv-SE" sz="1125" b="1"/>
              <a:t>Hierarkisk</a:t>
            </a:r>
          </a:p>
        </p:txBody>
      </p:sp>
      <p:sp>
        <p:nvSpPr>
          <p:cNvPr id="23563" name="Rectangle 11"/>
          <p:cNvSpPr>
            <a:spLocks noChangeArrowheads="1"/>
          </p:cNvSpPr>
          <p:nvPr/>
        </p:nvSpPr>
        <p:spPr bwMode="auto">
          <a:xfrm>
            <a:off x="4734018" y="1940719"/>
            <a:ext cx="20145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35731" indent="-135731" eaLnBrk="0" hangingPunct="0">
              <a:spcBef>
                <a:spcPct val="0"/>
              </a:spcBef>
              <a:buBlip>
                <a:blip r:embed="rId3"/>
              </a:buBlip>
            </a:pPr>
            <a:r>
              <a:rPr lang="da-DK" sz="900" dirty="0">
                <a:solidFill>
                  <a:prstClr val="black"/>
                </a:solidFill>
              </a:rPr>
              <a:t>Lav dit hjemmearbejde</a:t>
            </a:r>
          </a:p>
          <a:p>
            <a:pPr marL="135731" indent="-135731" eaLnBrk="0" hangingPunct="0">
              <a:spcBef>
                <a:spcPct val="0"/>
              </a:spcBef>
              <a:buBlip>
                <a:blip r:embed="rId3"/>
              </a:buBlip>
            </a:pPr>
            <a:r>
              <a:rPr lang="da-DK" sz="900" dirty="0">
                <a:solidFill>
                  <a:prstClr val="black"/>
                </a:solidFill>
              </a:rPr>
              <a:t>Brug deres input</a:t>
            </a:r>
          </a:p>
          <a:p>
            <a:pPr marL="135731" indent="-135731" eaLnBrk="0" hangingPunct="0">
              <a:spcBef>
                <a:spcPct val="0"/>
              </a:spcBef>
              <a:buBlip>
                <a:blip r:embed="rId3"/>
              </a:buBlip>
            </a:pPr>
            <a:r>
              <a:rPr lang="da-DK" sz="900" dirty="0">
                <a:solidFill>
                  <a:prstClr val="black"/>
                </a:solidFill>
              </a:rPr>
              <a:t>Vis, hvordan du tænker</a:t>
            </a:r>
          </a:p>
          <a:p>
            <a:pPr marL="135731" indent="-135731" eaLnBrk="0" hangingPunct="0">
              <a:spcBef>
                <a:spcPct val="0"/>
              </a:spcBef>
              <a:buBlip>
                <a:blip r:embed="rId3"/>
              </a:buBlip>
            </a:pPr>
            <a:r>
              <a:rPr lang="da-DK" sz="900" dirty="0">
                <a:solidFill>
                  <a:prstClr val="black"/>
                </a:solidFill>
              </a:rPr>
              <a:t>Brug klar logik</a:t>
            </a:r>
          </a:p>
          <a:p>
            <a:pPr marL="135731" indent="-135731" eaLnBrk="0" hangingPunct="0">
              <a:spcBef>
                <a:spcPct val="0"/>
              </a:spcBef>
              <a:buBlip>
                <a:blip r:embed="rId3"/>
              </a:buBlip>
            </a:pPr>
            <a:r>
              <a:rPr lang="da-DK" sz="900" dirty="0">
                <a:solidFill>
                  <a:prstClr val="black"/>
                </a:solidFill>
              </a:rPr>
              <a:t>Gå ikke efter at få ret</a:t>
            </a:r>
          </a:p>
          <a:p>
            <a:pPr marL="135731" indent="-135731" eaLnBrk="0" hangingPunct="0">
              <a:spcBef>
                <a:spcPct val="0"/>
              </a:spcBef>
              <a:buBlip>
                <a:blip r:embed="rId3"/>
              </a:buBlip>
            </a:pPr>
            <a:r>
              <a:rPr lang="da-DK" sz="900" dirty="0">
                <a:solidFill>
                  <a:prstClr val="black"/>
                </a:solidFill>
              </a:rPr>
              <a:t>Forvent at blive sat på plads</a:t>
            </a:r>
          </a:p>
          <a:p>
            <a:pPr marL="135731" indent="-135731" eaLnBrk="0" hangingPunct="0">
              <a:spcBef>
                <a:spcPct val="0"/>
              </a:spcBef>
              <a:buBlip>
                <a:blip r:embed="rId3"/>
              </a:buBlip>
            </a:pPr>
            <a:r>
              <a:rPr lang="da-DK" sz="900" dirty="0">
                <a:solidFill>
                  <a:prstClr val="black"/>
                </a:solidFill>
              </a:rPr>
              <a:t>Hør godt efter</a:t>
            </a:r>
          </a:p>
          <a:p>
            <a:pPr marL="135731" indent="-135731" eaLnBrk="0" hangingPunct="0">
              <a:spcBef>
                <a:spcPct val="0"/>
              </a:spcBef>
              <a:buBlip>
                <a:blip r:embed="rId3"/>
              </a:buBlip>
            </a:pPr>
            <a:r>
              <a:rPr lang="da-DK" sz="900" dirty="0">
                <a:solidFill>
                  <a:prstClr val="black"/>
                </a:solidFill>
              </a:rPr>
              <a:t>Pres ikke på for et hurtigt svar</a:t>
            </a:r>
          </a:p>
          <a:p>
            <a:pPr marL="135731" indent="-135731" eaLnBrk="0" hangingPunct="0">
              <a:spcBef>
                <a:spcPct val="0"/>
              </a:spcBef>
              <a:buBlip>
                <a:blip r:embed="rId3"/>
              </a:buBlip>
            </a:pPr>
            <a:endParaRPr lang="sv-SE" sz="900" dirty="0"/>
          </a:p>
          <a:p>
            <a:pPr marL="135731" indent="-135731" eaLnBrk="0" hangingPunct="0">
              <a:spcBef>
                <a:spcPct val="0"/>
              </a:spcBef>
              <a:buBlip>
                <a:blip r:embed="rId3"/>
              </a:buBlip>
            </a:pPr>
            <a:endParaRPr lang="sv-SE" sz="900" dirty="0"/>
          </a:p>
        </p:txBody>
      </p:sp>
      <p:pic>
        <p:nvPicPr>
          <p:cNvPr id="23564" name="Picture 12" descr="hierarch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9866" y="1540669"/>
            <a:ext cx="377428" cy="347663"/>
          </a:xfrm>
          <a:prstGeom prst="rect">
            <a:avLst/>
          </a:prstGeom>
          <a:noFill/>
          <a:extLst>
            <a:ext uri="{909E8E84-426E-40DD-AFC4-6F175D3DCCD1}">
              <a14:hiddenFill xmlns:a14="http://schemas.microsoft.com/office/drawing/2010/main">
                <a:solidFill>
                  <a:srgbClr val="FFFFFF"/>
                </a:solidFill>
              </a14:hiddenFill>
            </a:ext>
          </a:extLst>
        </p:spPr>
      </p:pic>
      <p:sp>
        <p:nvSpPr>
          <p:cNvPr id="23565" name="Rectangle 13"/>
          <p:cNvSpPr>
            <a:spLocks noChangeArrowheads="1"/>
          </p:cNvSpPr>
          <p:nvPr/>
        </p:nvSpPr>
        <p:spPr bwMode="auto">
          <a:xfrm>
            <a:off x="2947987" y="3183732"/>
            <a:ext cx="957263" cy="2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eaLnBrk="0" hangingPunct="0">
              <a:spcBef>
                <a:spcPct val="0"/>
              </a:spcBef>
            </a:pPr>
            <a:r>
              <a:rPr lang="sv-SE" sz="1125" b="1" dirty="0" err="1"/>
              <a:t>Fleksibel</a:t>
            </a:r>
            <a:endParaRPr lang="sv-SE" sz="1125" b="1" dirty="0"/>
          </a:p>
        </p:txBody>
      </p:sp>
      <p:sp>
        <p:nvSpPr>
          <p:cNvPr id="23566" name="Rectangle 14"/>
          <p:cNvSpPr>
            <a:spLocks noChangeArrowheads="1"/>
          </p:cNvSpPr>
          <p:nvPr/>
        </p:nvSpPr>
        <p:spPr bwMode="auto">
          <a:xfrm>
            <a:off x="2393156" y="3563542"/>
            <a:ext cx="218241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35731" indent="-135731" eaLnBrk="0" hangingPunct="0">
              <a:spcBef>
                <a:spcPct val="0"/>
              </a:spcBef>
              <a:buBlip>
                <a:blip r:embed="rId3"/>
              </a:buBlip>
            </a:pPr>
            <a:r>
              <a:rPr lang="da-DK" sz="900" dirty="0">
                <a:solidFill>
                  <a:prstClr val="black"/>
                </a:solidFill>
              </a:rPr>
              <a:t>Vær uformel</a:t>
            </a:r>
          </a:p>
          <a:p>
            <a:pPr marL="135731" indent="-135731" eaLnBrk="0" hangingPunct="0">
              <a:spcBef>
                <a:spcPct val="0"/>
              </a:spcBef>
              <a:buBlip>
                <a:blip r:embed="rId3"/>
              </a:buBlip>
            </a:pPr>
            <a:r>
              <a:rPr lang="da-DK" sz="900" dirty="0">
                <a:solidFill>
                  <a:prstClr val="black"/>
                </a:solidFill>
              </a:rPr>
              <a:t>Mød op med et åbent sind</a:t>
            </a:r>
          </a:p>
          <a:p>
            <a:pPr marL="135731" indent="-135731" eaLnBrk="0" hangingPunct="0">
              <a:spcBef>
                <a:spcPct val="0"/>
              </a:spcBef>
              <a:buBlip>
                <a:blip r:embed="rId3"/>
              </a:buBlip>
            </a:pPr>
            <a:r>
              <a:rPr lang="da-DK" sz="900" dirty="0">
                <a:solidFill>
                  <a:prstClr val="black"/>
                </a:solidFill>
              </a:rPr>
              <a:t>Brug humor</a:t>
            </a:r>
          </a:p>
          <a:p>
            <a:pPr marL="135731" indent="-135731" eaLnBrk="0" hangingPunct="0">
              <a:spcBef>
                <a:spcPct val="0"/>
              </a:spcBef>
              <a:buBlip>
                <a:blip r:embed="rId3"/>
              </a:buBlip>
            </a:pPr>
            <a:r>
              <a:rPr lang="da-DK" sz="900" dirty="0">
                <a:solidFill>
                  <a:prstClr val="black"/>
                </a:solidFill>
              </a:rPr>
              <a:t>Vær klar til at skifte emne</a:t>
            </a:r>
          </a:p>
          <a:p>
            <a:pPr marL="135731" indent="-135731" eaLnBrk="0" hangingPunct="0">
              <a:spcBef>
                <a:spcPct val="0"/>
              </a:spcBef>
              <a:buBlip>
                <a:blip r:embed="rId3"/>
              </a:buBlip>
            </a:pPr>
            <a:r>
              <a:rPr lang="da-DK" sz="900" dirty="0">
                <a:solidFill>
                  <a:prstClr val="black"/>
                </a:solidFill>
              </a:rPr>
              <a:t>Fremhæv alternativerne </a:t>
            </a:r>
          </a:p>
          <a:p>
            <a:pPr marL="135731" indent="-135731" eaLnBrk="0" hangingPunct="0">
              <a:spcBef>
                <a:spcPct val="0"/>
              </a:spcBef>
              <a:buBlip>
                <a:blip r:embed="rId3"/>
              </a:buBlip>
            </a:pPr>
            <a:r>
              <a:rPr lang="da-DK" sz="900" dirty="0">
                <a:solidFill>
                  <a:prstClr val="black"/>
                </a:solidFill>
              </a:rPr>
              <a:t>Forvent ikke et vedvarende engagement</a:t>
            </a:r>
          </a:p>
          <a:p>
            <a:pPr marL="135731" indent="-135731" eaLnBrk="0" hangingPunct="0">
              <a:spcBef>
                <a:spcPct val="0"/>
              </a:spcBef>
              <a:buBlip>
                <a:blip r:embed="rId3"/>
              </a:buBlip>
            </a:pPr>
            <a:r>
              <a:rPr lang="da-DK" sz="900" dirty="0">
                <a:solidFill>
                  <a:prstClr val="black"/>
                </a:solidFill>
              </a:rPr>
              <a:t>Tal ikke et emne ihjel</a:t>
            </a:r>
          </a:p>
          <a:p>
            <a:pPr marL="135731" indent="-135731" eaLnBrk="0" hangingPunct="0">
              <a:spcBef>
                <a:spcPct val="0"/>
              </a:spcBef>
              <a:buBlip>
                <a:blip r:embed="rId3"/>
              </a:buBlip>
            </a:pPr>
            <a:endParaRPr lang="sv-SE" sz="900" dirty="0"/>
          </a:p>
          <a:p>
            <a:pPr marL="135731" indent="-135731" eaLnBrk="0" hangingPunct="0">
              <a:spcBef>
                <a:spcPct val="0"/>
              </a:spcBef>
              <a:buBlip>
                <a:blip r:embed="rId3"/>
              </a:buBlip>
            </a:pPr>
            <a:endParaRPr lang="sv-SE" sz="900" dirty="0"/>
          </a:p>
        </p:txBody>
      </p:sp>
      <p:pic>
        <p:nvPicPr>
          <p:cNvPr id="23567" name="Picture 15" descr="flexi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4569" y="3156347"/>
            <a:ext cx="377429" cy="347663"/>
          </a:xfrm>
          <a:prstGeom prst="rect">
            <a:avLst/>
          </a:prstGeom>
          <a:noFill/>
          <a:extLst>
            <a:ext uri="{909E8E84-426E-40DD-AFC4-6F175D3DCCD1}">
              <a14:hiddenFill xmlns:a14="http://schemas.microsoft.com/office/drawing/2010/main">
                <a:solidFill>
                  <a:srgbClr val="FFFFFF"/>
                </a:solidFill>
              </a14:hiddenFill>
            </a:ext>
          </a:extLst>
        </p:spPr>
      </p:pic>
      <p:sp>
        <p:nvSpPr>
          <p:cNvPr id="23568" name="Rectangle 16"/>
          <p:cNvSpPr>
            <a:spLocks noChangeArrowheads="1"/>
          </p:cNvSpPr>
          <p:nvPr/>
        </p:nvSpPr>
        <p:spPr bwMode="auto">
          <a:xfrm>
            <a:off x="5098256" y="3190876"/>
            <a:ext cx="1314450" cy="2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algn="ctr" eaLnBrk="0" hangingPunct="0">
              <a:spcBef>
                <a:spcPct val="0"/>
              </a:spcBef>
            </a:pPr>
            <a:r>
              <a:rPr lang="sv-SE" sz="1125" b="1" dirty="0" err="1"/>
              <a:t>Integrerende</a:t>
            </a:r>
            <a:endParaRPr lang="sv-SE" sz="1125" b="1" dirty="0"/>
          </a:p>
        </p:txBody>
      </p:sp>
      <p:sp>
        <p:nvSpPr>
          <p:cNvPr id="23569" name="Rectangle 17"/>
          <p:cNvSpPr>
            <a:spLocks noChangeArrowheads="1"/>
          </p:cNvSpPr>
          <p:nvPr/>
        </p:nvSpPr>
        <p:spPr bwMode="auto">
          <a:xfrm>
            <a:off x="4733925" y="3568304"/>
            <a:ext cx="212288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35731" indent="-135731" eaLnBrk="0" hangingPunct="0">
              <a:spcBef>
                <a:spcPct val="0"/>
              </a:spcBef>
              <a:buBlip>
                <a:blip r:embed="rId3"/>
              </a:buBlip>
            </a:pPr>
            <a:r>
              <a:rPr lang="da-DK" sz="900" dirty="0">
                <a:solidFill>
                  <a:prstClr val="black"/>
                </a:solidFill>
              </a:rPr>
              <a:t>Kom med informationer fra forskellige kilder</a:t>
            </a:r>
          </a:p>
          <a:p>
            <a:pPr marL="135731" indent="-135731" eaLnBrk="0" hangingPunct="0">
              <a:spcBef>
                <a:spcPct val="0"/>
              </a:spcBef>
              <a:buBlip>
                <a:blip r:embed="rId3"/>
              </a:buBlip>
            </a:pPr>
            <a:r>
              <a:rPr lang="da-DK" sz="900" dirty="0">
                <a:solidFill>
                  <a:prstClr val="black"/>
                </a:solidFill>
              </a:rPr>
              <a:t>Understøt deres idéer</a:t>
            </a:r>
          </a:p>
          <a:p>
            <a:pPr marL="135731" indent="-135731" eaLnBrk="0" hangingPunct="0">
              <a:spcBef>
                <a:spcPct val="0"/>
              </a:spcBef>
              <a:buBlip>
                <a:blip r:embed="rId3"/>
              </a:buBlip>
            </a:pPr>
            <a:r>
              <a:rPr lang="da-DK" sz="900" dirty="0">
                <a:solidFill>
                  <a:prstClr val="black"/>
                </a:solidFill>
              </a:rPr>
              <a:t>Invitér dem ”ind”</a:t>
            </a:r>
          </a:p>
          <a:p>
            <a:pPr marL="135731" indent="-135731" eaLnBrk="0" hangingPunct="0">
              <a:spcBef>
                <a:spcPct val="0"/>
              </a:spcBef>
              <a:buBlip>
                <a:blip r:embed="rId3"/>
              </a:buBlip>
            </a:pPr>
            <a:r>
              <a:rPr lang="da-DK" sz="900" dirty="0">
                <a:solidFill>
                  <a:prstClr val="black"/>
                </a:solidFill>
              </a:rPr>
              <a:t>Fortæl om dine fornemmelser</a:t>
            </a:r>
          </a:p>
          <a:p>
            <a:pPr marL="135731" indent="-135731" eaLnBrk="0" hangingPunct="0">
              <a:spcBef>
                <a:spcPct val="0"/>
              </a:spcBef>
              <a:buBlip>
                <a:blip r:embed="rId3"/>
              </a:buBlip>
            </a:pPr>
            <a:r>
              <a:rPr lang="da-DK" sz="900" dirty="0">
                <a:solidFill>
                  <a:prstClr val="black"/>
                </a:solidFill>
              </a:rPr>
              <a:t>Se på fordele og ulemper</a:t>
            </a:r>
          </a:p>
          <a:p>
            <a:pPr marL="135731" indent="-135731" eaLnBrk="0" hangingPunct="0">
              <a:spcBef>
                <a:spcPct val="0"/>
              </a:spcBef>
              <a:buBlip>
                <a:blip r:embed="rId3"/>
              </a:buBlip>
            </a:pPr>
            <a:r>
              <a:rPr lang="da-DK" sz="900" dirty="0">
                <a:solidFill>
                  <a:prstClr val="black"/>
                </a:solidFill>
              </a:rPr>
              <a:t>Vær parat til at tilpasse idéer</a:t>
            </a:r>
          </a:p>
          <a:p>
            <a:pPr marL="135731" indent="-135731" eaLnBrk="0" hangingPunct="0">
              <a:spcBef>
                <a:spcPct val="0"/>
              </a:spcBef>
              <a:buBlip>
                <a:blip r:embed="rId3"/>
              </a:buBlip>
            </a:pPr>
            <a:r>
              <a:rPr lang="da-DK" sz="900" dirty="0">
                <a:solidFill>
                  <a:prstClr val="black"/>
                </a:solidFill>
              </a:rPr>
              <a:t>Vær ikke kategorisk</a:t>
            </a:r>
            <a:endParaRPr lang="sv-SE" sz="900" dirty="0"/>
          </a:p>
        </p:txBody>
      </p:sp>
      <p:pic>
        <p:nvPicPr>
          <p:cNvPr id="23570" name="Picture 18" descr="integrativ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5579" y="3165872"/>
            <a:ext cx="377428" cy="347663"/>
          </a:xfrm>
          <a:prstGeom prst="rect">
            <a:avLst/>
          </a:prstGeom>
          <a:noFill/>
          <a:extLst>
            <a:ext uri="{909E8E84-426E-40DD-AFC4-6F175D3DCCD1}">
              <a14:hiddenFill xmlns:a14="http://schemas.microsoft.com/office/drawing/2010/main">
                <a:solidFill>
                  <a:srgbClr val="FFFFFF"/>
                </a:solidFill>
              </a14:hiddenFill>
            </a:ext>
          </a:extLst>
        </p:spPr>
      </p:pic>
      <p:sp>
        <p:nvSpPr>
          <p:cNvPr id="23571" name="Line 19"/>
          <p:cNvSpPr>
            <a:spLocks noChangeShapeType="1"/>
          </p:cNvSpPr>
          <p:nvPr/>
        </p:nvSpPr>
        <p:spPr bwMode="auto">
          <a:xfrm>
            <a:off x="4572000" y="1491854"/>
            <a:ext cx="0" cy="3239690"/>
          </a:xfrm>
          <a:prstGeom prst="line">
            <a:avLst/>
          </a:prstGeom>
          <a:noFill/>
          <a:ln w="25400">
            <a:solidFill>
              <a:srgbClr val="7D7D7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sz="1350"/>
          </a:p>
        </p:txBody>
      </p:sp>
      <p:sp>
        <p:nvSpPr>
          <p:cNvPr id="23572" name="Line 20"/>
          <p:cNvSpPr>
            <a:spLocks noChangeShapeType="1"/>
          </p:cNvSpPr>
          <p:nvPr/>
        </p:nvSpPr>
        <p:spPr bwMode="auto">
          <a:xfrm>
            <a:off x="2227660" y="3111104"/>
            <a:ext cx="469939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sz="1350"/>
          </a:p>
        </p:txBody>
      </p:sp>
    </p:spTree>
    <p:extLst>
      <p:ext uri="{BB962C8B-B14F-4D97-AF65-F5344CB8AC3E}">
        <p14:creationId xmlns:p14="http://schemas.microsoft.com/office/powerpoint/2010/main" val="1205772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23563" grpId="0"/>
      <p:bldP spid="23566" grpId="0"/>
      <p:bldP spid="2356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75" dirty="0"/>
              <a:t>Teamet beslutningsmønstre</a:t>
            </a:r>
          </a:p>
        </p:txBody>
      </p:sp>
      <p:sp>
        <p:nvSpPr>
          <p:cNvPr id="3" name="Pladsholder til indhold 2"/>
          <p:cNvSpPr>
            <a:spLocks noGrp="1"/>
          </p:cNvSpPr>
          <p:nvPr>
            <p:ph idx="1"/>
          </p:nvPr>
        </p:nvSpPr>
        <p:spPr/>
        <p:txBody>
          <a:bodyPr/>
          <a:lstStyle/>
          <a:p>
            <a:endParaRPr lang="da-DK" dirty="0"/>
          </a:p>
          <a:p>
            <a:r>
              <a:rPr lang="da-DK" dirty="0"/>
              <a:t>I forhold til teamets samspil og møder; hvad vil I sætte fokus på?</a:t>
            </a:r>
          </a:p>
          <a:p>
            <a:endParaRPr lang="da-DK" dirty="0"/>
          </a:p>
          <a:p>
            <a:r>
              <a:rPr lang="da-DK" dirty="0"/>
              <a:t>Hvad vil du justere på i forhold til</a:t>
            </a:r>
          </a:p>
          <a:p>
            <a:r>
              <a:rPr lang="da-DK" dirty="0"/>
              <a:t>Dine beslutningsvaner? </a:t>
            </a:r>
          </a:p>
          <a:p>
            <a:endParaRPr lang="da-DK" dirty="0"/>
          </a:p>
          <a:p>
            <a:endParaRPr lang="da-DK" dirty="0"/>
          </a:p>
        </p:txBody>
      </p:sp>
      <p:pic>
        <p:nvPicPr>
          <p:cNvPr id="1026" name="Picture 2" descr="Billedresultat for stop start more 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0080" y="2096161"/>
            <a:ext cx="2564178" cy="25187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illedresultat for seed grow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5646" y="3219823"/>
            <a:ext cx="2240868" cy="126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23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
        <p:nvSpPr>
          <p:cNvPr id="4" name="Pladsholder til indhold 3"/>
          <p:cNvSpPr>
            <a:spLocks noGrp="1"/>
          </p:cNvSpPr>
          <p:nvPr>
            <p:ph sz="quarter" idx="13"/>
          </p:nvPr>
        </p:nvSpPr>
        <p:spPr/>
        <p:txBody>
          <a:bodyPr/>
          <a:lstStyle/>
          <a:p>
            <a:endParaRPr lang="da-DK"/>
          </a:p>
        </p:txBody>
      </p:sp>
      <p:sp>
        <p:nvSpPr>
          <p:cNvPr id="5" name="Pladsholder til billede 4"/>
          <p:cNvSpPr>
            <a:spLocks noGrp="1"/>
          </p:cNvSpPr>
          <p:nvPr>
            <p:ph type="pic" sz="quarter" idx="15"/>
          </p:nvPr>
        </p:nvSpPr>
        <p:spPr/>
      </p:sp>
      <p:pic>
        <p:nvPicPr>
          <p:cNvPr id="1026" name="Picture 2" descr="Papir, Rodet, Noter, Abstrakt, Papirarbejde, Dokumenter"/>
          <p:cNvPicPr>
            <a:picLocks noChangeAspect="1" noChangeArrowheads="1"/>
          </p:cNvPicPr>
          <p:nvPr/>
        </p:nvPicPr>
        <p:blipFill rotWithShape="1">
          <a:blip r:embed="rId2">
            <a:extLst>
              <a:ext uri="{28A0092B-C50C-407E-A947-70E740481C1C}">
                <a14:useLocalDpi xmlns:a14="http://schemas.microsoft.com/office/drawing/2010/main" val="0"/>
              </a:ext>
            </a:extLst>
          </a:blip>
          <a:srcRect b="8855"/>
          <a:stretch/>
        </p:blipFill>
        <p:spPr bwMode="auto">
          <a:xfrm>
            <a:off x="0" y="0"/>
            <a:ext cx="9144000" cy="4688036"/>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rot="608310">
            <a:off x="4268035" y="1749525"/>
            <a:ext cx="2185727" cy="830997"/>
          </a:xfrm>
          <a:prstGeom prst="rect">
            <a:avLst/>
          </a:prstGeom>
          <a:noFill/>
        </p:spPr>
        <p:txBody>
          <a:bodyPr wrap="none" rtlCol="0">
            <a:spAutoFit/>
          </a:bodyPr>
          <a:lstStyle/>
          <a:p>
            <a:r>
              <a:rPr lang="da-DK" sz="2400" dirty="0"/>
              <a:t>Refleksioner </a:t>
            </a:r>
          </a:p>
          <a:p>
            <a:r>
              <a:rPr lang="da-DK" sz="2400" dirty="0"/>
              <a:t>fra dag 1 …</a:t>
            </a:r>
          </a:p>
        </p:txBody>
      </p:sp>
    </p:spTree>
    <p:extLst>
      <p:ext uri="{BB962C8B-B14F-4D97-AF65-F5344CB8AC3E}">
        <p14:creationId xmlns:p14="http://schemas.microsoft.com/office/powerpoint/2010/main" val="3657266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Velkommen til dag 2</a:t>
            </a:r>
          </a:p>
        </p:txBody>
      </p:sp>
      <p:sp>
        <p:nvSpPr>
          <p:cNvPr id="3" name="Undertitel 2"/>
          <p:cNvSpPr>
            <a:spLocks noGrp="1"/>
          </p:cNvSpPr>
          <p:nvPr>
            <p:ph type="subTitle" idx="1"/>
          </p:nvPr>
        </p:nvSpPr>
        <p:spPr/>
        <p:txBody>
          <a:bodyPr>
            <a:normAutofit fontScale="25000" lnSpcReduction="20000"/>
          </a:bodyPr>
          <a:lstStyle/>
          <a:p>
            <a:r>
              <a:rPr lang="da-DK" sz="4800" dirty="0"/>
              <a:t>Udvikling af ledergruppen</a:t>
            </a:r>
          </a:p>
          <a:p>
            <a:endParaRPr lang="da-DK" dirty="0"/>
          </a:p>
        </p:txBody>
      </p:sp>
      <p:sp>
        <p:nvSpPr>
          <p:cNvPr id="4" name="Pladsholder til billede 3"/>
          <p:cNvSpPr>
            <a:spLocks noGrp="1"/>
          </p:cNvSpPr>
          <p:nvPr>
            <p:ph type="pic" sz="quarter" idx="15"/>
          </p:nvPr>
        </p:nvSpPr>
        <p:spPr/>
      </p:sp>
    </p:spTree>
    <p:extLst>
      <p:ext uri="{BB962C8B-B14F-4D97-AF65-F5344CB8AC3E}">
        <p14:creationId xmlns:p14="http://schemas.microsoft.com/office/powerpoint/2010/main" val="3850279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dsholder til indhold 1"/>
          <p:cNvGraphicFramePr>
            <a:graphicFrameLocks noGrp="1"/>
          </p:cNvGraphicFramePr>
          <p:nvPr>
            <p:ph idx="1"/>
          </p:nvPr>
        </p:nvGraphicFramePr>
        <p:xfrm>
          <a:off x="611560" y="685211"/>
          <a:ext cx="3884138" cy="4106768"/>
        </p:xfrm>
        <a:graphic>
          <a:graphicData uri="http://schemas.openxmlformats.org/drawingml/2006/table">
            <a:tbl>
              <a:tblPr firstRow="1" bandRow="1">
                <a:tableStyleId>{5C22544A-7EE6-4342-B048-85BDC9FD1C3A}</a:tableStyleId>
              </a:tblPr>
              <a:tblGrid>
                <a:gridCol w="985418">
                  <a:extLst>
                    <a:ext uri="{9D8B030D-6E8A-4147-A177-3AD203B41FA5}">
                      <a16:colId xmlns:a16="http://schemas.microsoft.com/office/drawing/2014/main" val="20000"/>
                    </a:ext>
                  </a:extLst>
                </a:gridCol>
                <a:gridCol w="2898720">
                  <a:extLst>
                    <a:ext uri="{9D8B030D-6E8A-4147-A177-3AD203B41FA5}">
                      <a16:colId xmlns:a16="http://schemas.microsoft.com/office/drawing/2014/main" val="20001"/>
                    </a:ext>
                  </a:extLst>
                </a:gridCol>
              </a:tblGrid>
              <a:tr h="0">
                <a:tc gridSpan="2">
                  <a:txBody>
                    <a:bodyPr/>
                    <a:lstStyle/>
                    <a:p>
                      <a:pPr algn="ctr"/>
                      <a:r>
                        <a:rPr lang="da-DK" sz="1400" dirty="0"/>
                        <a:t>Program Dag 1</a:t>
                      </a:r>
                    </a:p>
                  </a:txBody>
                  <a:tcPr marT="34290" marB="34290"/>
                </a:tc>
                <a:tc hMerge="1">
                  <a:txBody>
                    <a:bodyPr/>
                    <a:lstStyle/>
                    <a:p>
                      <a:endParaRPr lang="da-DK" dirty="0"/>
                    </a:p>
                  </a:txBody>
                  <a:tcPr/>
                </a:tc>
                <a:extLst>
                  <a:ext uri="{0D108BD9-81ED-4DB2-BD59-A6C34878D82A}">
                    <a16:rowId xmlns:a16="http://schemas.microsoft.com/office/drawing/2014/main" val="10000"/>
                  </a:ext>
                </a:extLst>
              </a:tr>
              <a:tr h="1399623">
                <a:tc>
                  <a:txBody>
                    <a:bodyPr/>
                    <a:lstStyle/>
                    <a:p>
                      <a:pPr>
                        <a:spcAft>
                          <a:spcPts val="1200"/>
                        </a:spcAft>
                      </a:pPr>
                      <a:r>
                        <a:rPr lang="da-DK" sz="1200" dirty="0"/>
                        <a:t>09.00</a:t>
                      </a:r>
                    </a:p>
                  </a:txBody>
                  <a:tcPr marT="34290" marB="34290"/>
                </a:tc>
                <a:tc>
                  <a:txBody>
                    <a:bodyPr/>
                    <a:lstStyle/>
                    <a:p>
                      <a:pPr>
                        <a:spcAft>
                          <a:spcPts val="1200"/>
                        </a:spcAft>
                      </a:pPr>
                      <a:r>
                        <a:rPr lang="da-DK" sz="1200" dirty="0"/>
                        <a:t>Velkomst program</a:t>
                      </a:r>
                      <a:r>
                        <a:rPr lang="da-DK" sz="1200" baseline="0" dirty="0"/>
                        <a:t> </a:t>
                      </a:r>
                      <a:br>
                        <a:rPr lang="da-DK" sz="1200" baseline="0" dirty="0"/>
                      </a:br>
                      <a:r>
                        <a:rPr lang="da-DK" sz="1200" dirty="0"/>
                        <a:t>Opsamling på modul 1</a:t>
                      </a:r>
                      <a:br>
                        <a:rPr lang="da-DK" sz="1200" dirty="0"/>
                      </a:br>
                      <a:r>
                        <a:rPr lang="da-DK" sz="1200" dirty="0"/>
                        <a:t>Hvordan skaber I kvalitet i den måde I tager beslutninger på? Vi sættet fokus på de bias der er i forbindelse med at vi tager beslutninger i ledergruppen </a:t>
                      </a:r>
                      <a:br>
                        <a:rPr lang="da-DK" sz="1200" dirty="0"/>
                      </a:br>
                      <a:r>
                        <a:rPr lang="da-DK" sz="1200" dirty="0"/>
                        <a:t>Vi introducerer en teoretisk og praktisk model for hvordan vi aktivt kan arbejde med tvivl</a:t>
                      </a:r>
                    </a:p>
                  </a:txBody>
                  <a:tcPr marT="34290" marB="34290"/>
                </a:tc>
                <a:extLst>
                  <a:ext uri="{0D108BD9-81ED-4DB2-BD59-A6C34878D82A}">
                    <a16:rowId xmlns:a16="http://schemas.microsoft.com/office/drawing/2014/main" val="10001"/>
                  </a:ext>
                </a:extLst>
              </a:tr>
              <a:tr h="327248">
                <a:tc>
                  <a:txBody>
                    <a:bodyPr/>
                    <a:lstStyle/>
                    <a:p>
                      <a:pPr>
                        <a:spcAft>
                          <a:spcPts val="1200"/>
                        </a:spcAft>
                      </a:pPr>
                      <a:r>
                        <a:rPr lang="da-DK" sz="1200" dirty="0"/>
                        <a:t>12.00</a:t>
                      </a:r>
                    </a:p>
                  </a:txBody>
                  <a:tcPr marT="34290" marB="34290"/>
                </a:tc>
                <a:tc>
                  <a:txBody>
                    <a:bodyPr/>
                    <a:lstStyle/>
                    <a:p>
                      <a:pPr>
                        <a:spcAft>
                          <a:spcPts val="1200"/>
                        </a:spcAft>
                      </a:pPr>
                      <a:r>
                        <a:rPr lang="da-DK" sz="1200" dirty="0"/>
                        <a:t>Frokost</a:t>
                      </a:r>
                    </a:p>
                  </a:txBody>
                  <a:tcPr marT="34290" marB="34290"/>
                </a:tc>
                <a:extLst>
                  <a:ext uri="{0D108BD9-81ED-4DB2-BD59-A6C34878D82A}">
                    <a16:rowId xmlns:a16="http://schemas.microsoft.com/office/drawing/2014/main" val="10002"/>
                  </a:ext>
                </a:extLst>
              </a:tr>
              <a:tr h="794592">
                <a:tc>
                  <a:txBody>
                    <a:bodyPr/>
                    <a:lstStyle/>
                    <a:p>
                      <a:pPr>
                        <a:spcAft>
                          <a:spcPts val="1200"/>
                        </a:spcAft>
                      </a:pPr>
                      <a:r>
                        <a:rPr lang="da-DK" sz="1200" dirty="0"/>
                        <a:t>12.45</a:t>
                      </a:r>
                    </a:p>
                    <a:p>
                      <a:pPr>
                        <a:spcAft>
                          <a:spcPts val="1200"/>
                        </a:spcAft>
                      </a:pPr>
                      <a:endParaRPr lang="da-DK" sz="1200" dirty="0"/>
                    </a:p>
                  </a:txBody>
                  <a:tcPr marT="34290" marB="34290"/>
                </a:tc>
                <a:tc>
                  <a:txBody>
                    <a:bodyPr/>
                    <a:lstStyle/>
                    <a:p>
                      <a:r>
                        <a:rPr lang="da-DK" sz="1200" dirty="0"/>
                        <a:t>Med afsæt i de gennemførte test af beslutningsstile arbejdet vi med, hvordan du kan blive mere bevidst om dine beslutningsvaner, og hvilken betydning dit arbejde med din ledergruppe aktivt</a:t>
                      </a:r>
                    </a:p>
                    <a:p>
                      <a:r>
                        <a:rPr lang="da-DK" sz="1200" dirty="0"/>
                        <a:t>Opsamling</a:t>
                      </a:r>
                    </a:p>
                  </a:txBody>
                  <a:tcPr marT="34290" marB="34290"/>
                </a:tc>
                <a:extLst>
                  <a:ext uri="{0D108BD9-81ED-4DB2-BD59-A6C34878D82A}">
                    <a16:rowId xmlns:a16="http://schemas.microsoft.com/office/drawing/2014/main" val="10003"/>
                  </a:ext>
                </a:extLst>
              </a:tr>
              <a:tr h="122860">
                <a:tc>
                  <a:txBody>
                    <a:bodyPr/>
                    <a:lstStyle/>
                    <a:p>
                      <a:pPr>
                        <a:spcAft>
                          <a:spcPts val="1200"/>
                        </a:spcAft>
                      </a:pPr>
                      <a:r>
                        <a:rPr lang="da-DK" sz="1200" dirty="0"/>
                        <a:t>16.30</a:t>
                      </a:r>
                    </a:p>
                  </a:txBody>
                  <a:tcPr marT="34290" marB="34290"/>
                </a:tc>
                <a:tc>
                  <a:txBody>
                    <a:bodyPr/>
                    <a:lstStyle/>
                    <a:p>
                      <a:pPr>
                        <a:spcAft>
                          <a:spcPts val="1200"/>
                        </a:spcAft>
                      </a:pPr>
                      <a:r>
                        <a:rPr lang="da-DK" sz="1200" dirty="0"/>
                        <a:t>På</a:t>
                      </a:r>
                      <a:r>
                        <a:rPr lang="da-DK" sz="1200" baseline="0" dirty="0"/>
                        <a:t> gensyn i morgen</a:t>
                      </a:r>
                      <a:endParaRPr lang="da-DK" sz="1200" dirty="0"/>
                    </a:p>
                  </a:txBody>
                  <a:tcPr marT="34290" marB="34290"/>
                </a:tc>
                <a:extLst>
                  <a:ext uri="{0D108BD9-81ED-4DB2-BD59-A6C34878D82A}">
                    <a16:rowId xmlns:a16="http://schemas.microsoft.com/office/drawing/2014/main" val="10004"/>
                  </a:ext>
                </a:extLst>
              </a:tr>
            </a:tbl>
          </a:graphicData>
        </a:graphic>
      </p:graphicFrame>
      <p:sp>
        <p:nvSpPr>
          <p:cNvPr id="7" name="Pladsholder til indhold 6"/>
          <p:cNvSpPr>
            <a:spLocks noGrp="1"/>
          </p:cNvSpPr>
          <p:nvPr>
            <p:ph sz="quarter" idx="13"/>
          </p:nvPr>
        </p:nvSpPr>
        <p:spPr/>
        <p:txBody>
          <a:bodyPr/>
          <a:lstStyle/>
          <a:p>
            <a:endParaRPr lang="da-DK" dirty="0"/>
          </a:p>
        </p:txBody>
      </p:sp>
      <p:graphicFrame>
        <p:nvGraphicFramePr>
          <p:cNvPr id="8" name="Pladsholder til indhold 1"/>
          <p:cNvGraphicFramePr>
            <a:graphicFrameLocks/>
          </p:cNvGraphicFramePr>
          <p:nvPr/>
        </p:nvGraphicFramePr>
        <p:xfrm>
          <a:off x="4716016" y="627534"/>
          <a:ext cx="4032448" cy="4104456"/>
        </p:xfrm>
        <a:graphic>
          <a:graphicData uri="http://schemas.openxmlformats.org/drawingml/2006/table">
            <a:tbl>
              <a:tblPr firstRow="1" bandRow="1">
                <a:tableStyleId>{5C22544A-7EE6-4342-B048-85BDC9FD1C3A}</a:tableStyleId>
              </a:tblPr>
              <a:tblGrid>
                <a:gridCol w="1023045">
                  <a:extLst>
                    <a:ext uri="{9D8B030D-6E8A-4147-A177-3AD203B41FA5}">
                      <a16:colId xmlns:a16="http://schemas.microsoft.com/office/drawing/2014/main" val="20000"/>
                    </a:ext>
                  </a:extLst>
                </a:gridCol>
                <a:gridCol w="3009403">
                  <a:extLst>
                    <a:ext uri="{9D8B030D-6E8A-4147-A177-3AD203B41FA5}">
                      <a16:colId xmlns:a16="http://schemas.microsoft.com/office/drawing/2014/main" val="20001"/>
                    </a:ext>
                  </a:extLst>
                </a:gridCol>
              </a:tblGrid>
              <a:tr h="314463">
                <a:tc gridSpan="2">
                  <a:txBody>
                    <a:bodyPr/>
                    <a:lstStyle/>
                    <a:p>
                      <a:pPr algn="ctr"/>
                      <a:r>
                        <a:rPr lang="da-DK" sz="1400" dirty="0"/>
                        <a:t>Program Dag 2</a:t>
                      </a:r>
                    </a:p>
                  </a:txBody>
                  <a:tcPr marT="34290" marB="34290"/>
                </a:tc>
                <a:tc hMerge="1">
                  <a:txBody>
                    <a:bodyPr/>
                    <a:lstStyle/>
                    <a:p>
                      <a:endParaRPr lang="da-DK" dirty="0"/>
                    </a:p>
                  </a:txBody>
                  <a:tcPr/>
                </a:tc>
                <a:extLst>
                  <a:ext uri="{0D108BD9-81ED-4DB2-BD59-A6C34878D82A}">
                    <a16:rowId xmlns:a16="http://schemas.microsoft.com/office/drawing/2014/main" val="10000"/>
                  </a:ext>
                </a:extLst>
              </a:tr>
              <a:tr h="1782942">
                <a:tc>
                  <a:txBody>
                    <a:bodyPr/>
                    <a:lstStyle/>
                    <a:p>
                      <a:pPr>
                        <a:spcAft>
                          <a:spcPts val="1200"/>
                        </a:spcAft>
                      </a:pPr>
                      <a:r>
                        <a:rPr lang="da-DK" sz="1200" dirty="0"/>
                        <a:t>09.00</a:t>
                      </a:r>
                    </a:p>
                  </a:txBody>
                  <a:tcPr marT="34290" marB="34290"/>
                </a:tc>
                <a:tc>
                  <a:txBody>
                    <a:bodyPr/>
                    <a:lstStyle/>
                    <a:p>
                      <a:pPr>
                        <a:spcAft>
                          <a:spcPts val="1200"/>
                        </a:spcAft>
                      </a:pPr>
                      <a:r>
                        <a:rPr lang="da-DK" sz="1200" dirty="0"/>
                        <a:t>Godmorgen, program  og tjek ind</a:t>
                      </a:r>
                      <a:br>
                        <a:rPr lang="da-DK" sz="1200" dirty="0"/>
                      </a:br>
                      <a:r>
                        <a:rPr lang="da-DK" sz="1200" dirty="0"/>
                        <a:t>Håndtering af konflikter i lederteams. Hvordan skaber vi en kultur hvor konflikter bruges konstruktivt og håndteres så de ikke eskalerer.</a:t>
                      </a:r>
                    </a:p>
                    <a:p>
                      <a:r>
                        <a:rPr lang="da-DK" sz="1200" dirty="0"/>
                        <a:t>Identifikation af osteklokker og elefanten i rummet – og hvordan vi som ledere kan arbejde med dem</a:t>
                      </a:r>
                    </a:p>
                  </a:txBody>
                  <a:tcPr marT="34290" marB="34290"/>
                </a:tc>
                <a:extLst>
                  <a:ext uri="{0D108BD9-81ED-4DB2-BD59-A6C34878D82A}">
                    <a16:rowId xmlns:a16="http://schemas.microsoft.com/office/drawing/2014/main" val="10001"/>
                  </a:ext>
                </a:extLst>
              </a:tr>
              <a:tr h="341187">
                <a:tc>
                  <a:txBody>
                    <a:bodyPr/>
                    <a:lstStyle/>
                    <a:p>
                      <a:pPr>
                        <a:spcAft>
                          <a:spcPts val="1200"/>
                        </a:spcAft>
                      </a:pPr>
                      <a:r>
                        <a:rPr lang="da-DK" sz="1200" dirty="0"/>
                        <a:t>12.00</a:t>
                      </a:r>
                    </a:p>
                  </a:txBody>
                  <a:tcPr marT="34290" marB="34290"/>
                </a:tc>
                <a:tc>
                  <a:txBody>
                    <a:bodyPr/>
                    <a:lstStyle/>
                    <a:p>
                      <a:pPr>
                        <a:spcAft>
                          <a:spcPts val="1200"/>
                        </a:spcAft>
                      </a:pPr>
                      <a:r>
                        <a:rPr lang="da-DK" sz="1200" dirty="0"/>
                        <a:t>Frokost</a:t>
                      </a:r>
                    </a:p>
                  </a:txBody>
                  <a:tcPr marT="34290" marB="34290"/>
                </a:tc>
                <a:extLst>
                  <a:ext uri="{0D108BD9-81ED-4DB2-BD59-A6C34878D82A}">
                    <a16:rowId xmlns:a16="http://schemas.microsoft.com/office/drawing/2014/main" val="10002"/>
                  </a:ext>
                </a:extLst>
              </a:tr>
              <a:tr h="1221866">
                <a:tc>
                  <a:txBody>
                    <a:bodyPr/>
                    <a:lstStyle/>
                    <a:p>
                      <a:pPr>
                        <a:spcAft>
                          <a:spcPts val="1200"/>
                        </a:spcAft>
                      </a:pPr>
                      <a:r>
                        <a:rPr lang="da-DK" sz="1200" dirty="0"/>
                        <a:t>12.45</a:t>
                      </a:r>
                    </a:p>
                    <a:p>
                      <a:pPr>
                        <a:spcAft>
                          <a:spcPts val="1200"/>
                        </a:spcAft>
                      </a:pPr>
                      <a:endParaRPr lang="da-DK" sz="1200" dirty="0"/>
                    </a:p>
                  </a:txBody>
                  <a:tcPr marT="34290" marB="34290"/>
                </a:tc>
                <a:tc>
                  <a:txBody>
                    <a:bodyPr/>
                    <a:lstStyle/>
                    <a:p>
                      <a:r>
                        <a:rPr lang="da-DK" sz="1200" dirty="0"/>
                        <a:t>Evaluering af ledergruppen. Med afsæt i </a:t>
                      </a:r>
                      <a:r>
                        <a:rPr lang="da-DK" sz="1200" dirty="0" err="1"/>
                        <a:t>CfL´s</a:t>
                      </a:r>
                      <a:r>
                        <a:rPr lang="da-DK" sz="1200" dirty="0"/>
                        <a:t> evalueringsværktøj arbejder vi med at identificere indsatsområder i ledergruppen.</a:t>
                      </a:r>
                    </a:p>
                    <a:p>
                      <a:r>
                        <a:rPr lang="da-DK" sz="1200" dirty="0"/>
                        <a:t>Udviklingsplan for mit lederteam team</a:t>
                      </a:r>
                    </a:p>
                  </a:txBody>
                  <a:tcPr marT="34290" marB="34290"/>
                </a:tc>
                <a:extLst>
                  <a:ext uri="{0D108BD9-81ED-4DB2-BD59-A6C34878D82A}">
                    <a16:rowId xmlns:a16="http://schemas.microsoft.com/office/drawing/2014/main" val="10003"/>
                  </a:ext>
                </a:extLst>
              </a:tr>
              <a:tr h="360040">
                <a:tc>
                  <a:txBody>
                    <a:bodyPr/>
                    <a:lstStyle/>
                    <a:p>
                      <a:pPr>
                        <a:spcAft>
                          <a:spcPts val="1200"/>
                        </a:spcAft>
                      </a:pPr>
                      <a:r>
                        <a:rPr lang="da-DK" sz="1200" dirty="0"/>
                        <a:t>16.30</a:t>
                      </a:r>
                    </a:p>
                  </a:txBody>
                  <a:tcPr marT="34290" marB="34290"/>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da-DK" sz="1200" dirty="0"/>
                        <a:t>Afrunding og opgave til </a:t>
                      </a:r>
                      <a:r>
                        <a:rPr lang="da-DK" sz="1200" baseline="0" dirty="0"/>
                        <a:t> </a:t>
                      </a:r>
                      <a:r>
                        <a:rPr lang="da-DK" sz="1200" dirty="0"/>
                        <a:t>modul 2</a:t>
                      </a:r>
                    </a:p>
                  </a:txBody>
                  <a:tcPr marT="34290" marB="34290"/>
                </a:tc>
                <a:extLst>
                  <a:ext uri="{0D108BD9-81ED-4DB2-BD59-A6C34878D82A}">
                    <a16:rowId xmlns:a16="http://schemas.microsoft.com/office/drawing/2014/main" val="10004"/>
                  </a:ext>
                </a:extLst>
              </a:tr>
            </a:tbl>
          </a:graphicData>
        </a:graphic>
      </p:graphicFrame>
      <p:sp>
        <p:nvSpPr>
          <p:cNvPr id="9" name="Titel 1"/>
          <p:cNvSpPr>
            <a:spLocks noGrp="1"/>
          </p:cNvSpPr>
          <p:nvPr>
            <p:ph type="title"/>
          </p:nvPr>
        </p:nvSpPr>
        <p:spPr>
          <a:xfrm>
            <a:off x="395536" y="123478"/>
            <a:ext cx="8496944" cy="675000"/>
          </a:xfrm>
        </p:spPr>
        <p:txBody>
          <a:bodyPr/>
          <a:lstStyle/>
          <a:p>
            <a:pPr algn="l"/>
            <a:r>
              <a:rPr lang="da-DK" sz="2200" dirty="0"/>
              <a:t>  Modul 2: Udvikling af ledergrupper</a:t>
            </a:r>
          </a:p>
        </p:txBody>
      </p:sp>
    </p:spTree>
    <p:extLst>
      <p:ext uri="{BB962C8B-B14F-4D97-AF65-F5344CB8AC3E}">
        <p14:creationId xmlns:p14="http://schemas.microsoft.com/office/powerpoint/2010/main" val="229195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Tanker siden i går?</a:t>
            </a:r>
          </a:p>
        </p:txBody>
      </p:sp>
      <p:sp>
        <p:nvSpPr>
          <p:cNvPr id="5" name="Pladsholder til billede 4"/>
          <p:cNvSpPr>
            <a:spLocks noGrp="1"/>
          </p:cNvSpPr>
          <p:nvPr>
            <p:ph type="pic" sz="quarter" idx="15"/>
          </p:nvPr>
        </p:nvSpPr>
        <p:spPr/>
      </p:sp>
      <p:sp>
        <p:nvSpPr>
          <p:cNvPr id="7" name="Pladsholder til indhold 2"/>
          <p:cNvSpPr txBox="1">
            <a:spLocks/>
          </p:cNvSpPr>
          <p:nvPr/>
        </p:nvSpPr>
        <p:spPr>
          <a:xfrm>
            <a:off x="756000" y="1627200"/>
            <a:ext cx="3673124" cy="4525963"/>
          </a:xfrm>
          <a:prstGeom prst="rect">
            <a:avLst/>
          </a:prstGeom>
          <a:noFill/>
        </p:spPr>
        <p:txBody>
          <a:bodyPr vert="horz" lIns="0" tIns="0" rIns="0" bIns="0" rtlCol="0">
            <a:noAutofit/>
          </a:bodyPr>
          <a:lstStyle>
            <a:lvl1pPr marL="0" indent="0" algn="l" defTabSz="914400" rtl="0" eaLnBrk="1" latinLnBrk="0" hangingPunct="1">
              <a:spcBef>
                <a:spcPts val="200"/>
              </a:spcBef>
              <a:spcAft>
                <a:spcPts val="200"/>
              </a:spcAft>
              <a:buClr>
                <a:schemeClr val="accent1"/>
              </a:buClr>
              <a:buFont typeface="Wingdings" pitchFamily="2" charset="2"/>
              <a:buNone/>
              <a:defRPr sz="1800" kern="1200">
                <a:solidFill>
                  <a:schemeClr val="tx1"/>
                </a:solidFill>
                <a:latin typeface="+mn-lt"/>
                <a:ea typeface="+mn-ea"/>
                <a:cs typeface="+mn-cs"/>
              </a:defRPr>
            </a:lvl1pPr>
            <a:lvl2pPr marL="53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2pPr>
            <a:lvl3pPr marL="896400" indent="-1872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endParaRPr lang="da-DK" altLang="da-DK" sz="1600" dirty="0"/>
          </a:p>
          <a:p>
            <a:pPr>
              <a:spcBef>
                <a:spcPts val="1200"/>
              </a:spcBef>
            </a:pPr>
            <a:endParaRPr lang="da-DK" altLang="da-DK" sz="1600" dirty="0"/>
          </a:p>
          <a:p>
            <a:pPr>
              <a:spcBef>
                <a:spcPts val="1200"/>
              </a:spcBef>
            </a:pPr>
            <a:endParaRPr lang="da-DK" altLang="da-DK" sz="1600" dirty="0"/>
          </a:p>
          <a:p>
            <a:pPr>
              <a:spcBef>
                <a:spcPts val="1200"/>
              </a:spcBef>
            </a:pPr>
            <a:endParaRPr lang="da-DK" altLang="da-DK" sz="1600" dirty="0"/>
          </a:p>
          <a:p>
            <a:pPr>
              <a:spcBef>
                <a:spcPts val="1200"/>
              </a:spcBef>
            </a:pPr>
            <a:endParaRPr lang="da-DK" altLang="da-DK" sz="1600" dirty="0"/>
          </a:p>
          <a:p>
            <a:pPr>
              <a:spcBef>
                <a:spcPts val="1200"/>
              </a:spcBef>
            </a:pPr>
            <a:endParaRPr lang="da-DK" altLang="da-DK" sz="1600" dirty="0"/>
          </a:p>
          <a:p>
            <a:pPr>
              <a:spcBef>
                <a:spcPts val="1200"/>
              </a:spcBef>
            </a:pPr>
            <a:endParaRPr lang="da-DK" altLang="da-DK" sz="1600" dirty="0"/>
          </a:p>
          <a:p>
            <a:pPr>
              <a:spcBef>
                <a:spcPts val="1200"/>
              </a:spcBef>
            </a:pPr>
            <a:endParaRPr lang="da-DK" altLang="da-DK" sz="1600" dirty="0"/>
          </a:p>
          <a:p>
            <a:pPr>
              <a:spcBef>
                <a:spcPts val="1200"/>
              </a:spcBef>
            </a:pPr>
            <a:endParaRPr lang="da-DK" altLang="da-DK" sz="1600" dirty="0"/>
          </a:p>
        </p:txBody>
      </p:sp>
      <p:sp>
        <p:nvSpPr>
          <p:cNvPr id="8" name="Pladsholder til indhold 1"/>
          <p:cNvSpPr txBox="1">
            <a:spLocks/>
          </p:cNvSpPr>
          <p:nvPr/>
        </p:nvSpPr>
        <p:spPr>
          <a:xfrm>
            <a:off x="4716424" y="1627200"/>
            <a:ext cx="3672000" cy="4525200"/>
          </a:xfrm>
          <a:prstGeom prst="rect">
            <a:avLst/>
          </a:prstGeom>
          <a:noFill/>
        </p:spPr>
        <p:txBody>
          <a:bodyPr vert="horz" lIns="0" tIns="0" rIns="0" bIns="0" rtlCol="0">
            <a:noAutofit/>
          </a:bodyPr>
          <a:lstStyle>
            <a:lvl1pPr marL="0" indent="0" algn="l" defTabSz="914400" rtl="0" eaLnBrk="1" latinLnBrk="0" hangingPunct="1">
              <a:spcBef>
                <a:spcPts val="200"/>
              </a:spcBef>
              <a:spcAft>
                <a:spcPts val="200"/>
              </a:spcAft>
              <a:buClr>
                <a:schemeClr val="accent1"/>
              </a:buClr>
              <a:buFont typeface="Wingdings" pitchFamily="2" charset="2"/>
              <a:buNone/>
              <a:defRPr sz="1800" kern="1200">
                <a:solidFill>
                  <a:schemeClr val="tx1"/>
                </a:solidFill>
                <a:latin typeface="+mn-lt"/>
                <a:ea typeface="+mn-ea"/>
                <a:cs typeface="+mn-cs"/>
              </a:defRPr>
            </a:lvl1pPr>
            <a:lvl2pPr marL="53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2pPr>
            <a:lvl3pPr marL="896400" indent="-1872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endParaRPr lang="da-DK" altLang="da-DK" sz="1600" dirty="0"/>
          </a:p>
        </p:txBody>
      </p:sp>
      <p:pic>
        <p:nvPicPr>
          <p:cNvPr id="9" name="Picture 2" descr="Mælkebøtte, Farverige, Farvet, Farveændring, Pop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6512" y="936312"/>
            <a:ext cx="9183712" cy="374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290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Konflikthåndtering i teams</a:t>
            </a:r>
          </a:p>
        </p:txBody>
      </p:sp>
      <p:sp>
        <p:nvSpPr>
          <p:cNvPr id="5" name="Undertitel 4">
            <a:extLst>
              <a:ext uri="{FF2B5EF4-FFF2-40B4-BE49-F238E27FC236}">
                <a16:creationId xmlns:a16="http://schemas.microsoft.com/office/drawing/2014/main" id="{B352C242-CEA7-4722-B932-8103B1461FF8}"/>
              </a:ext>
            </a:extLst>
          </p:cNvPr>
          <p:cNvSpPr>
            <a:spLocks noGrp="1"/>
          </p:cNvSpPr>
          <p:nvPr>
            <p:ph type="subTitle" idx="1"/>
          </p:nvPr>
        </p:nvSpPr>
        <p:spPr/>
        <p:txBody>
          <a:bodyPr>
            <a:normAutofit fontScale="77500" lnSpcReduction="20000"/>
          </a:bodyPr>
          <a:lstStyle/>
          <a:p>
            <a:endParaRPr lang="da-DK"/>
          </a:p>
        </p:txBody>
      </p:sp>
    </p:spTree>
    <p:extLst>
      <p:ext uri="{BB962C8B-B14F-4D97-AF65-F5344CB8AC3E}">
        <p14:creationId xmlns:p14="http://schemas.microsoft.com/office/powerpoint/2010/main" val="148041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Konflikter i eller mellem lederteams</a:t>
            </a:r>
          </a:p>
        </p:txBody>
      </p:sp>
      <p:sp>
        <p:nvSpPr>
          <p:cNvPr id="3" name="Pladsholder til indhold 2"/>
          <p:cNvSpPr>
            <a:spLocks noGrp="1"/>
          </p:cNvSpPr>
          <p:nvPr>
            <p:ph idx="13"/>
          </p:nvPr>
        </p:nvSpPr>
        <p:spPr/>
        <p:txBody>
          <a:bodyPr/>
          <a:lstStyle/>
          <a:p>
            <a:endParaRPr lang="da-DK" dirty="0"/>
          </a:p>
          <a:p>
            <a:r>
              <a:rPr lang="da-DK" dirty="0"/>
              <a:t>Hvad er jeres erfaringer?</a:t>
            </a:r>
          </a:p>
          <a:p>
            <a:endParaRPr lang="da-DK" dirty="0"/>
          </a:p>
        </p:txBody>
      </p:sp>
      <p:pic>
        <p:nvPicPr>
          <p:cNvPr id="1027" name="Picture 3" descr="C:\Users\msf\Google Drev\Billeder til præsentation\konflik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778" y="1977684"/>
            <a:ext cx="4345062" cy="273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9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Konflikter</a:t>
            </a:r>
          </a:p>
        </p:txBody>
      </p:sp>
      <p:sp>
        <p:nvSpPr>
          <p:cNvPr id="3" name="Pladsholder til indhold 2"/>
          <p:cNvSpPr>
            <a:spLocks noGrp="1"/>
          </p:cNvSpPr>
          <p:nvPr>
            <p:ph idx="13"/>
          </p:nvPr>
        </p:nvSpPr>
        <p:spPr/>
        <p:txBody>
          <a:bodyPr/>
          <a:lstStyle/>
          <a:p>
            <a:r>
              <a:rPr lang="da-DK" dirty="0"/>
              <a:t>Hvad er en konflikt?</a:t>
            </a:r>
          </a:p>
          <a:p>
            <a:endParaRPr lang="da-DK" dirty="0"/>
          </a:p>
          <a:p>
            <a:r>
              <a:rPr lang="da-DK" dirty="0"/>
              <a:t>Hvilke typer af konflikter findes der?</a:t>
            </a:r>
          </a:p>
        </p:txBody>
      </p:sp>
      <p:pic>
        <p:nvPicPr>
          <p:cNvPr id="2050" name="Picture 2" descr="C:\Users\msf\Google Drev\Billeder til præsentation\Tænkebobel_rådgivn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9893" y="2571750"/>
            <a:ext cx="2100020" cy="192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112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Principper</a:t>
            </a:r>
          </a:p>
        </p:txBody>
      </p:sp>
      <p:sp>
        <p:nvSpPr>
          <p:cNvPr id="3" name="Pladsholder til indhold 2"/>
          <p:cNvSpPr>
            <a:spLocks noGrp="1"/>
          </p:cNvSpPr>
          <p:nvPr>
            <p:ph idx="1"/>
          </p:nvPr>
        </p:nvSpPr>
        <p:spPr/>
        <p:txBody>
          <a:bodyPr/>
          <a:lstStyle/>
          <a:p>
            <a:pPr marL="285750" indent="-285750">
              <a:buFont typeface="Arial" panose="020B0604020202020204" pitchFamily="34" charset="0"/>
              <a:buChar char="•"/>
            </a:pPr>
            <a:r>
              <a:rPr lang="da-DK" sz="1600" dirty="0"/>
              <a:t>Vi benytter system 1 det meste af tiden ubevidst</a:t>
            </a:r>
          </a:p>
          <a:p>
            <a:pPr marL="285750" indent="-285750">
              <a:buFont typeface="Arial" panose="020B0604020202020204" pitchFamily="34" charset="0"/>
              <a:buChar char="•"/>
            </a:pPr>
            <a:r>
              <a:rPr lang="da-DK" sz="1600" dirty="0"/>
              <a:t>System 1 er indbegrebet af systematiske </a:t>
            </a:r>
            <a:r>
              <a:rPr lang="da-DK" sz="1600" dirty="0" err="1"/>
              <a:t>fejl-slutninger</a:t>
            </a:r>
            <a:r>
              <a:rPr lang="da-DK" sz="1600" dirty="0"/>
              <a:t> (Skøn/</a:t>
            </a:r>
            <a:r>
              <a:rPr lang="da-DK" sz="1600" dirty="0" err="1"/>
              <a:t>biases</a:t>
            </a:r>
            <a:r>
              <a:rPr lang="da-DK" sz="1600" dirty="0"/>
              <a:t>)</a:t>
            </a:r>
          </a:p>
          <a:p>
            <a:pPr marL="285750" indent="-285750">
              <a:buFont typeface="Arial" panose="020B0604020202020204" pitchFamily="34" charset="0"/>
              <a:buChar char="•"/>
            </a:pPr>
            <a:r>
              <a:rPr lang="da-DK" sz="1600" dirty="0"/>
              <a:t>En bias er en beslutningsregel / opdagelsesmetode</a:t>
            </a:r>
          </a:p>
          <a:p>
            <a:pPr marL="285750" indent="-285750">
              <a:buFont typeface="Arial" panose="020B0604020202020204" pitchFamily="34" charset="0"/>
              <a:buChar char="•"/>
            </a:pPr>
            <a:r>
              <a:rPr lang="da-DK" sz="1600" dirty="0"/>
              <a:t>Vores </a:t>
            </a:r>
            <a:r>
              <a:rPr lang="da-DK" sz="1600" dirty="0" err="1"/>
              <a:t>biases</a:t>
            </a:r>
            <a:r>
              <a:rPr lang="da-DK" sz="1600" dirty="0"/>
              <a:t> er både medfødte og tillærte</a:t>
            </a:r>
          </a:p>
          <a:p>
            <a:pPr marL="285750" indent="-285750">
              <a:buFont typeface="Arial" panose="020B0604020202020204" pitchFamily="34" charset="0"/>
              <a:buChar char="•"/>
            </a:pPr>
            <a:r>
              <a:rPr lang="da-DK" sz="1600" dirty="0"/>
              <a:t>Økonomisk psykologi: Knap ressource/begrænset rationalitet (</a:t>
            </a:r>
            <a:r>
              <a:rPr lang="da-DK" sz="1600" dirty="0" err="1"/>
              <a:t>Behavioral</a:t>
            </a:r>
            <a:r>
              <a:rPr lang="da-DK" sz="1600" dirty="0"/>
              <a:t> </a:t>
            </a:r>
            <a:r>
              <a:rPr lang="da-DK" sz="1600" dirty="0" err="1"/>
              <a:t>economics</a:t>
            </a:r>
            <a:r>
              <a:rPr lang="da-DK" sz="1600" dirty="0"/>
              <a:t>)</a:t>
            </a:r>
          </a:p>
          <a:p>
            <a:pPr marL="285750" indent="-285750">
              <a:buFont typeface="Arial" panose="020B0604020202020204" pitchFamily="34" charset="0"/>
              <a:buChar char="•"/>
            </a:pPr>
            <a:r>
              <a:rPr lang="da-DK" sz="1600" dirty="0"/>
              <a:t>Lov om mindst mulig anstrengelse </a:t>
            </a:r>
          </a:p>
          <a:p>
            <a:pPr marL="285750" indent="-285750">
              <a:buFont typeface="Arial" panose="020B0604020202020204" pitchFamily="34" charset="0"/>
              <a:buChar char="•"/>
            </a:pPr>
            <a:r>
              <a:rPr lang="da-DK" sz="1600" dirty="0"/>
              <a:t>Blinde for vores blindhed: Bias </a:t>
            </a:r>
            <a:r>
              <a:rPr lang="da-DK" sz="1600" dirty="0" err="1"/>
              <a:t>biased</a:t>
            </a:r>
            <a:endParaRPr lang="da-DK" sz="1600" dirty="0"/>
          </a:p>
          <a:p>
            <a:pPr marL="285750" indent="-285750">
              <a:buFont typeface="Arial" panose="020B0604020202020204" pitchFamily="34" charset="0"/>
              <a:buChar char="•"/>
            </a:pPr>
            <a:r>
              <a:rPr lang="da-DK" sz="1600" dirty="0"/>
              <a:t>Udviklings- og overlevelsesspor  –mennesket er prædisponeret for frygt for edderkopper, men ikke fart. ikke tænke statistisk men ”se” </a:t>
            </a:r>
            <a:r>
              <a:rPr lang="da-DK" sz="1600" dirty="0" err="1"/>
              <a:t>kausalistisk</a:t>
            </a:r>
            <a:r>
              <a:rPr lang="da-DK" sz="1600" dirty="0"/>
              <a:t>/meningen/sammenhængen</a:t>
            </a:r>
          </a:p>
          <a:p>
            <a:pPr marL="285750" indent="-285750">
              <a:buFont typeface="Arial" panose="020B0604020202020204" pitchFamily="34" charset="0"/>
              <a:buChar char="•"/>
            </a:pPr>
            <a:r>
              <a:rPr lang="da-DK" sz="1600" dirty="0"/>
              <a:t>Negative oplevelser vægter signifikant tungere end positive</a:t>
            </a:r>
          </a:p>
          <a:p>
            <a:pPr marL="818550" lvl="1" indent="-285750">
              <a:buFont typeface="Arial" panose="020B0604020202020204" pitchFamily="34" charset="0"/>
              <a:buChar char="•"/>
            </a:pPr>
            <a:endParaRPr lang="da-DK" sz="1200" dirty="0"/>
          </a:p>
          <a:p>
            <a:pPr marL="818550" lvl="1" indent="-285750">
              <a:buFont typeface="Arial" panose="020B0604020202020204" pitchFamily="34" charset="0"/>
              <a:buChar char="•"/>
            </a:pPr>
            <a:endParaRPr lang="da-DK" sz="1200" dirty="0"/>
          </a:p>
          <a:p>
            <a:pPr marL="285750" indent="-285750">
              <a:buFont typeface="Arial" panose="020B0604020202020204" pitchFamily="34" charset="0"/>
              <a:buChar char="•"/>
            </a:pPr>
            <a:endParaRPr lang="da-DK" sz="1400" dirty="0"/>
          </a:p>
        </p:txBody>
      </p:sp>
      <p:sp>
        <p:nvSpPr>
          <p:cNvPr id="4" name="Pladsholder til billede 3"/>
          <p:cNvSpPr>
            <a:spLocks noGrp="1"/>
          </p:cNvSpPr>
          <p:nvPr>
            <p:ph type="pic" sz="quarter" idx="15"/>
          </p:nvPr>
        </p:nvSpPr>
        <p:spPr/>
      </p:sp>
      <p:sp>
        <p:nvSpPr>
          <p:cNvPr id="5" name="Pladsholder til diasnummer 4"/>
          <p:cNvSpPr>
            <a:spLocks noGrp="1"/>
          </p:cNvSpPr>
          <p:nvPr>
            <p:ph type="sldNum" sz="quarter" idx="4"/>
          </p:nvPr>
        </p:nvSpPr>
        <p:spPr/>
        <p:txBody>
          <a:bodyPr/>
          <a:lstStyle/>
          <a:p>
            <a:fld id="{BFF3CFDD-2D56-4519-B779-BFFEF2995BE6}" type="slidenum">
              <a:rPr lang="da-DK" smtClean="0"/>
              <a:pPr/>
              <a:t>6</a:t>
            </a:fld>
            <a:endParaRPr lang="da-DK"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483518"/>
            <a:ext cx="720080" cy="684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807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0800" y="249492"/>
            <a:ext cx="5699700" cy="675000"/>
          </a:xfrm>
        </p:spPr>
        <p:txBody>
          <a:bodyPr/>
          <a:lstStyle/>
          <a:p>
            <a:r>
              <a:rPr lang="da-DK" dirty="0"/>
              <a:t>Hvad er en konflikt?</a:t>
            </a:r>
          </a:p>
        </p:txBody>
      </p:sp>
      <p:sp>
        <p:nvSpPr>
          <p:cNvPr id="3" name="Pladsholder til indhold 2"/>
          <p:cNvSpPr>
            <a:spLocks noGrp="1"/>
          </p:cNvSpPr>
          <p:nvPr>
            <p:ph idx="13"/>
          </p:nvPr>
        </p:nvSpPr>
        <p:spPr>
          <a:xfrm>
            <a:off x="2056366" y="1059582"/>
            <a:ext cx="5323946" cy="2853212"/>
          </a:xfrm>
        </p:spPr>
        <p:txBody>
          <a:bodyPr/>
          <a:lstStyle/>
          <a:p>
            <a:r>
              <a:rPr lang="da-DK" altLang="da-DK" dirty="0"/>
              <a:t>Konflikter er uoverensstemmelser, der indebærer spændinger i og mellem mennesker</a:t>
            </a:r>
          </a:p>
          <a:p>
            <a:endParaRPr lang="da-DK" altLang="da-DK" dirty="0"/>
          </a:p>
          <a:p>
            <a:r>
              <a:rPr lang="da-DK" dirty="0"/>
              <a:t>Konflikter kan – uanset om de handler om opgaven arbejdsprocessen eller noget andet – ødelægge  teamets relationer og underminere effektiviteten</a:t>
            </a:r>
          </a:p>
          <a:p>
            <a:endParaRPr lang="da-DK" dirty="0"/>
          </a:p>
          <a:p>
            <a:r>
              <a:rPr lang="da-DK" dirty="0"/>
              <a:t>Derfor skal du som leder være i stand til at identificere konflikttyperne og håndtere dem i tide</a:t>
            </a:r>
          </a:p>
        </p:txBody>
      </p:sp>
      <p:pic>
        <p:nvPicPr>
          <p:cNvPr id="3074" name="Picture 2" descr="C:\Users\msf\Google Drev\Billeder til præsentation\ang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59882"/>
            <a:ext cx="1665476" cy="124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78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Typiske konfliktudløsere i teams</a:t>
            </a:r>
          </a:p>
        </p:txBody>
      </p:sp>
      <p:sp>
        <p:nvSpPr>
          <p:cNvPr id="3" name="Pladsholder til indhold 2"/>
          <p:cNvSpPr>
            <a:spLocks noGrp="1"/>
          </p:cNvSpPr>
          <p:nvPr>
            <p:ph idx="1"/>
          </p:nvPr>
        </p:nvSpPr>
        <p:spPr/>
        <p:txBody>
          <a:bodyPr/>
          <a:lstStyle/>
          <a:p>
            <a:r>
              <a:rPr lang="da-DK" b="1" dirty="0"/>
              <a:t>For stor forskellighed</a:t>
            </a:r>
            <a:br>
              <a:rPr lang="da-DK" b="1" dirty="0"/>
            </a:br>
            <a:endParaRPr lang="da-DK" b="1" dirty="0"/>
          </a:p>
          <a:p>
            <a:r>
              <a:rPr lang="da-DK" dirty="0"/>
              <a:t>Demografiske faktorer – fx køn, alder, anciennitet – kan medføre subgrupper</a:t>
            </a:r>
          </a:p>
          <a:p>
            <a:r>
              <a:rPr lang="da-DK" dirty="0"/>
              <a:t>Arbejdsstil</a:t>
            </a:r>
          </a:p>
          <a:p>
            <a:r>
              <a:rPr lang="da-DK" dirty="0"/>
              <a:t>Motivation</a:t>
            </a:r>
          </a:p>
          <a:p>
            <a:r>
              <a:rPr lang="da-DK" dirty="0"/>
              <a:t>Personlige præferencer</a:t>
            </a:r>
          </a:p>
        </p:txBody>
      </p:sp>
      <p:sp>
        <p:nvSpPr>
          <p:cNvPr id="4" name="Pladsholder til indhold 3"/>
          <p:cNvSpPr>
            <a:spLocks noGrp="1"/>
          </p:cNvSpPr>
          <p:nvPr>
            <p:ph idx="13"/>
          </p:nvPr>
        </p:nvSpPr>
        <p:spPr/>
        <p:txBody>
          <a:bodyPr/>
          <a:lstStyle/>
          <a:p>
            <a:r>
              <a:rPr lang="da-DK" b="1" dirty="0"/>
              <a:t>En fraværende leder</a:t>
            </a:r>
            <a:br>
              <a:rPr lang="da-DK" b="1" dirty="0"/>
            </a:br>
            <a:endParaRPr lang="da-DK" b="1" dirty="0"/>
          </a:p>
          <a:p>
            <a:r>
              <a:rPr lang="da-DK" dirty="0"/>
              <a:t>Udviklingsfaser håndteres ikke</a:t>
            </a:r>
          </a:p>
          <a:p>
            <a:r>
              <a:rPr lang="da-DK" dirty="0"/>
              <a:t>Opgaver uddelegeres ikke korrekt</a:t>
            </a:r>
          </a:p>
          <a:p>
            <a:r>
              <a:rPr lang="da-DK" dirty="0"/>
              <a:t>Opgaver koordineres ikke tilstrækkeligt (afklaring af mål, ansvar, deadline mm. mangler)</a:t>
            </a:r>
          </a:p>
          <a:p>
            <a:endParaRPr lang="da-DK" dirty="0"/>
          </a:p>
        </p:txBody>
      </p:sp>
    </p:spTree>
    <p:extLst>
      <p:ext uri="{BB962C8B-B14F-4D97-AF65-F5344CB8AC3E}">
        <p14:creationId xmlns:p14="http://schemas.microsoft.com/office/powerpoint/2010/main" val="46474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Forskellige typer konflikter </a:t>
            </a:r>
          </a:p>
        </p:txBody>
      </p:sp>
      <p:sp>
        <p:nvSpPr>
          <p:cNvPr id="3" name="Pladsholder til indhold 2"/>
          <p:cNvSpPr>
            <a:spLocks noGrp="1"/>
          </p:cNvSpPr>
          <p:nvPr>
            <p:ph idx="1"/>
          </p:nvPr>
        </p:nvSpPr>
        <p:spPr/>
        <p:txBody>
          <a:bodyPr/>
          <a:lstStyle/>
          <a:p>
            <a:pPr marL="342900" indent="-342900">
              <a:buFont typeface="+mj-lt"/>
              <a:buAutoNum type="arabicPeriod"/>
            </a:pPr>
            <a:r>
              <a:rPr lang="da-DK" dirty="0"/>
              <a:t>Metodekonflikter</a:t>
            </a:r>
          </a:p>
          <a:p>
            <a:pPr marL="342900" indent="-342900">
              <a:buFont typeface="+mj-lt"/>
              <a:buAutoNum type="arabicPeriod"/>
            </a:pPr>
            <a:endParaRPr lang="da-DK" dirty="0"/>
          </a:p>
          <a:p>
            <a:pPr marL="342900" indent="-342900">
              <a:buFont typeface="+mj-lt"/>
              <a:buAutoNum type="arabicPeriod"/>
            </a:pPr>
            <a:endParaRPr lang="da-DK" dirty="0"/>
          </a:p>
          <a:p>
            <a:pPr marL="342900" indent="-342900">
              <a:buFont typeface="+mj-lt"/>
              <a:buAutoNum type="arabicPeriod"/>
            </a:pPr>
            <a:r>
              <a:rPr lang="da-DK" dirty="0"/>
              <a:t>Interessekonflikter</a:t>
            </a:r>
          </a:p>
          <a:p>
            <a:pPr marL="342900" indent="-342900">
              <a:buFont typeface="+mj-lt"/>
              <a:buAutoNum type="arabicPeriod"/>
            </a:pPr>
            <a:endParaRPr lang="da-DK" dirty="0"/>
          </a:p>
          <a:p>
            <a:pPr marL="342900" indent="-342900">
              <a:buFont typeface="+mj-lt"/>
              <a:buAutoNum type="arabicPeriod"/>
            </a:pPr>
            <a:endParaRPr lang="da-DK" dirty="0"/>
          </a:p>
          <a:p>
            <a:pPr marL="342900" indent="-342900">
              <a:buFont typeface="+mj-lt"/>
              <a:buAutoNum type="arabicPeriod"/>
            </a:pPr>
            <a:r>
              <a:rPr lang="da-DK" dirty="0"/>
              <a:t>Værdikonflikter</a:t>
            </a:r>
          </a:p>
          <a:p>
            <a:pPr marL="342900" indent="-342900">
              <a:buFont typeface="+mj-lt"/>
              <a:buAutoNum type="arabicPeriod"/>
            </a:pPr>
            <a:endParaRPr lang="da-DK" dirty="0"/>
          </a:p>
          <a:p>
            <a:pPr marL="342900" indent="-342900">
              <a:buFont typeface="+mj-lt"/>
              <a:buAutoNum type="arabicPeriod"/>
            </a:pPr>
            <a:endParaRPr lang="da-DK" dirty="0"/>
          </a:p>
          <a:p>
            <a:pPr marL="342900" indent="-342900">
              <a:buFont typeface="+mj-lt"/>
              <a:buAutoNum type="arabicPeriod"/>
            </a:pPr>
            <a:r>
              <a:rPr lang="da-DK" dirty="0"/>
              <a:t>Personlige konflikter</a:t>
            </a:r>
          </a:p>
        </p:txBody>
      </p:sp>
      <p:sp>
        <p:nvSpPr>
          <p:cNvPr id="4" name="Pladsholder til indhold 3"/>
          <p:cNvSpPr>
            <a:spLocks noGrp="1"/>
          </p:cNvSpPr>
          <p:nvPr>
            <p:ph idx="13"/>
          </p:nvPr>
        </p:nvSpPr>
        <p:spPr/>
        <p:txBody>
          <a:bodyPr/>
          <a:lstStyle/>
          <a:p>
            <a:pPr algn="r"/>
            <a:endParaRPr lang="da-DK" dirty="0"/>
          </a:p>
          <a:p>
            <a:pPr algn="ctr"/>
            <a:r>
              <a:rPr lang="da-DK" b="1" dirty="0"/>
              <a:t>Sag</a:t>
            </a:r>
          </a:p>
          <a:p>
            <a:pPr algn="ctr"/>
            <a:r>
              <a:rPr lang="da-DK" sz="1050" dirty="0"/>
              <a:t>Problemløsning/forhandling</a:t>
            </a:r>
          </a:p>
          <a:p>
            <a:pPr algn="ctr"/>
            <a:endParaRPr lang="da-DK" dirty="0"/>
          </a:p>
          <a:p>
            <a:pPr algn="ctr"/>
            <a:endParaRPr lang="da-DK" dirty="0"/>
          </a:p>
          <a:p>
            <a:pPr algn="ctr"/>
            <a:endParaRPr lang="da-DK" dirty="0"/>
          </a:p>
          <a:p>
            <a:pPr algn="ctr"/>
            <a:endParaRPr lang="da-DK" dirty="0"/>
          </a:p>
          <a:p>
            <a:pPr algn="ctr"/>
            <a:r>
              <a:rPr lang="da-DK" b="1" dirty="0"/>
              <a:t>Person</a:t>
            </a:r>
          </a:p>
          <a:p>
            <a:pPr algn="ctr"/>
            <a:r>
              <a:rPr lang="da-DK" sz="1050" dirty="0"/>
              <a:t>Forståelse/anerkendelse</a:t>
            </a:r>
          </a:p>
        </p:txBody>
      </p:sp>
      <p:sp>
        <p:nvSpPr>
          <p:cNvPr id="5" name="Tekstboks 4"/>
          <p:cNvSpPr txBox="1"/>
          <p:nvPr/>
        </p:nvSpPr>
        <p:spPr>
          <a:xfrm>
            <a:off x="5760244" y="4839891"/>
            <a:ext cx="2047355" cy="230832"/>
          </a:xfrm>
          <a:prstGeom prst="rect">
            <a:avLst/>
          </a:prstGeom>
          <a:noFill/>
        </p:spPr>
        <p:txBody>
          <a:bodyPr wrap="none">
            <a:spAutoFit/>
          </a:bodyPr>
          <a:lstStyle/>
          <a:p>
            <a:pPr>
              <a:defRPr/>
            </a:pPr>
            <a:r>
              <a:rPr lang="da-DK" sz="900" dirty="0"/>
              <a:t>Kilde: Center for Konfliktløsning</a:t>
            </a:r>
          </a:p>
        </p:txBody>
      </p:sp>
      <p:cxnSp>
        <p:nvCxnSpPr>
          <p:cNvPr id="7" name="Lige forbindelse 6"/>
          <p:cNvCxnSpPr/>
          <p:nvPr/>
        </p:nvCxnSpPr>
        <p:spPr>
          <a:xfrm>
            <a:off x="1143000" y="2787774"/>
            <a:ext cx="6858000" cy="0"/>
          </a:xfrm>
          <a:prstGeom prst="line">
            <a:avLst/>
          </a:prstGeom>
          <a:ln w="25400" cmpd="sng">
            <a:solidFill>
              <a:schemeClr val="accent1">
                <a:shade val="95000"/>
                <a:satMod val="10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524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Metodekonflikter</a:t>
            </a:r>
          </a:p>
        </p:txBody>
      </p:sp>
      <p:sp>
        <p:nvSpPr>
          <p:cNvPr id="3" name="Pladsholder til indhold 2"/>
          <p:cNvSpPr>
            <a:spLocks noGrp="1"/>
          </p:cNvSpPr>
          <p:nvPr>
            <p:ph idx="1"/>
          </p:nvPr>
        </p:nvSpPr>
        <p:spPr/>
        <p:txBody>
          <a:bodyPr/>
          <a:lstStyle/>
          <a:p>
            <a:r>
              <a:rPr lang="da-DK" dirty="0"/>
              <a:t>Handler om </a:t>
            </a:r>
            <a:r>
              <a:rPr lang="da-DK" b="1" dirty="0"/>
              <a:t>mål, midler, struktur og procedurer</a:t>
            </a:r>
          </a:p>
          <a:p>
            <a:endParaRPr lang="da-DK" dirty="0"/>
          </a:p>
          <a:p>
            <a:r>
              <a:rPr lang="da-DK" dirty="0"/>
              <a:t>Metodekonflikter er almindelige og fører sjældent til fjendskab – derimod kan de medføre til øget effektivitet</a:t>
            </a:r>
          </a:p>
          <a:p>
            <a:endParaRPr lang="da-DK" b="1" dirty="0"/>
          </a:p>
          <a:p>
            <a:r>
              <a:rPr lang="da-DK" b="1" dirty="0"/>
              <a:t>Løsning</a:t>
            </a:r>
            <a:r>
              <a:rPr lang="da-DK" dirty="0"/>
              <a:t>: Dialog og problemløsning</a:t>
            </a:r>
            <a:endParaRPr lang="da-DK" b="1" dirty="0"/>
          </a:p>
          <a:p>
            <a:r>
              <a:rPr lang="da-DK" b="1" dirty="0"/>
              <a:t>Resultat</a:t>
            </a:r>
            <a:r>
              <a:rPr lang="da-DK" dirty="0"/>
              <a:t>: Enighed/en løsning</a:t>
            </a:r>
          </a:p>
          <a:p>
            <a:endParaRPr lang="da-DK" b="1" dirty="0"/>
          </a:p>
          <a:p>
            <a:r>
              <a:rPr lang="da-DK" dirty="0"/>
              <a:t>Eksempel på metodekonflikt</a:t>
            </a:r>
          </a:p>
          <a:p>
            <a:endParaRPr lang="da-DK" dirty="0"/>
          </a:p>
        </p:txBody>
      </p:sp>
      <p:pic>
        <p:nvPicPr>
          <p:cNvPr id="4" name="Picture 7" descr="C:\Documents and Settings\tbg.CFL\Lokale indstillinger\Temporary Internet Files\Content.IE5\OLUZS1MZ\MCj0233730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435846"/>
            <a:ext cx="2172002" cy="90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Documents and Settings\tbg.CFL\Lokale indstillinger\Temporary Internet Files\Content.IE5\W96FGP6Z\MCj0307422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422" y="2484528"/>
            <a:ext cx="1492058" cy="123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2845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0800" y="87474"/>
            <a:ext cx="5699700" cy="675000"/>
          </a:xfrm>
        </p:spPr>
        <p:txBody>
          <a:bodyPr/>
          <a:lstStyle/>
          <a:p>
            <a:r>
              <a:rPr lang="da-DK" dirty="0"/>
              <a:t>Interessekonflikter</a:t>
            </a:r>
          </a:p>
        </p:txBody>
      </p:sp>
      <p:sp>
        <p:nvSpPr>
          <p:cNvPr id="3" name="Pladsholder til indhold 2"/>
          <p:cNvSpPr>
            <a:spLocks noGrp="1"/>
          </p:cNvSpPr>
          <p:nvPr>
            <p:ph idx="1"/>
          </p:nvPr>
        </p:nvSpPr>
        <p:spPr>
          <a:xfrm>
            <a:off x="1710000" y="897565"/>
            <a:ext cx="5699700" cy="3394472"/>
          </a:xfrm>
        </p:spPr>
        <p:txBody>
          <a:bodyPr/>
          <a:lstStyle/>
          <a:p>
            <a:r>
              <a:rPr lang="da-DK" dirty="0"/>
              <a:t>Handler om konkurrence om ressourcer, der er eller opfattes som sparsomme såsom penge, tid, plads, materialer og personale</a:t>
            </a:r>
          </a:p>
          <a:p>
            <a:endParaRPr lang="da-DK" dirty="0"/>
          </a:p>
          <a:p>
            <a:r>
              <a:rPr lang="da-DK" dirty="0"/>
              <a:t>Risiko for eskalering til personlig konflikt</a:t>
            </a:r>
          </a:p>
          <a:p>
            <a:endParaRPr lang="da-DK" dirty="0"/>
          </a:p>
          <a:p>
            <a:r>
              <a:rPr lang="da-DK" b="1" dirty="0"/>
              <a:t>Løsning</a:t>
            </a:r>
            <a:r>
              <a:rPr lang="da-DK" dirty="0"/>
              <a:t>: Forhandling og kompromis</a:t>
            </a:r>
          </a:p>
          <a:p>
            <a:r>
              <a:rPr lang="da-DK" b="1" dirty="0"/>
              <a:t>Resultat</a:t>
            </a:r>
            <a:r>
              <a:rPr lang="da-DK" dirty="0"/>
              <a:t>: Aftale</a:t>
            </a:r>
          </a:p>
          <a:p>
            <a:endParaRPr lang="da-DK" dirty="0"/>
          </a:p>
          <a:p>
            <a:r>
              <a:rPr lang="da-DK" dirty="0"/>
              <a:t>Eksempel på interessekonflikt</a:t>
            </a:r>
          </a:p>
          <a:p>
            <a:endParaRPr lang="da-DK" dirty="0"/>
          </a:p>
        </p:txBody>
      </p:sp>
      <p:sp>
        <p:nvSpPr>
          <p:cNvPr id="4" name="Text Box 4"/>
          <p:cNvSpPr txBox="1">
            <a:spLocks noChangeArrowheads="1"/>
          </p:cNvSpPr>
          <p:nvPr/>
        </p:nvSpPr>
        <p:spPr bwMode="auto">
          <a:xfrm>
            <a:off x="6094716" y="4836523"/>
            <a:ext cx="1771650" cy="177305"/>
          </a:xfrm>
          <a:prstGeom prst="rect">
            <a:avLst/>
          </a:prstGeom>
          <a:noFill/>
          <a:ln w="9525">
            <a:noFill/>
            <a:miter lim="800000"/>
            <a:headEnd/>
            <a:tailEnd/>
          </a:ln>
        </p:spPr>
        <p:txBody>
          <a:bodyPr lIns="40500" tIns="27000">
            <a:spAutoFit/>
          </a:bodyPr>
          <a:lstStyle/>
          <a:p>
            <a:pPr>
              <a:spcBef>
                <a:spcPct val="50000"/>
              </a:spcBef>
              <a:defRPr/>
            </a:pPr>
            <a:r>
              <a:rPr lang="da-DK" sz="675" dirty="0">
                <a:latin typeface="+mj-lt"/>
              </a:rPr>
              <a:t>Kilde: Center for konfliktløsning</a:t>
            </a:r>
          </a:p>
        </p:txBody>
      </p:sp>
      <p:pic>
        <p:nvPicPr>
          <p:cNvPr id="5" name="Picture 8" descr="C:\Programmer\Microsoft Office\MEDIA\CAGCAT10\j021685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652" y="3087456"/>
            <a:ext cx="2538413" cy="115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Documents and Settings\tbg.CFL\Lokale indstillinger\Temporary Internet Files\Content.IE5\OLUZS1MZ\MCj0429627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2" y="3741049"/>
            <a:ext cx="1928813" cy="127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494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0800" y="87474"/>
            <a:ext cx="5699700" cy="675000"/>
          </a:xfrm>
        </p:spPr>
        <p:txBody>
          <a:bodyPr/>
          <a:lstStyle/>
          <a:p>
            <a:r>
              <a:rPr lang="da-DK" dirty="0"/>
              <a:t>Værdikonflikter</a:t>
            </a:r>
          </a:p>
        </p:txBody>
      </p:sp>
      <p:sp>
        <p:nvSpPr>
          <p:cNvPr id="3" name="Pladsholder til indhold 2"/>
          <p:cNvSpPr>
            <a:spLocks noGrp="1"/>
          </p:cNvSpPr>
          <p:nvPr>
            <p:ph idx="1"/>
          </p:nvPr>
        </p:nvSpPr>
        <p:spPr>
          <a:xfrm>
            <a:off x="1710000" y="1059583"/>
            <a:ext cx="5699700" cy="3394472"/>
          </a:xfrm>
        </p:spPr>
        <p:txBody>
          <a:bodyPr/>
          <a:lstStyle/>
          <a:p>
            <a:r>
              <a:rPr lang="da-DK" dirty="0"/>
              <a:t>Handler om kultur og om personlige værdier og holdninger. Moralske og etiske uoverensstemmelser, traditioner mv. </a:t>
            </a:r>
          </a:p>
          <a:p>
            <a:endParaRPr lang="da-DK" dirty="0"/>
          </a:p>
          <a:p>
            <a:r>
              <a:rPr lang="da-DK" b="1" dirty="0"/>
              <a:t>Løsning</a:t>
            </a:r>
            <a:r>
              <a:rPr lang="da-DK" dirty="0"/>
              <a:t>: Åben og direkte dialog. Lydhørhed, respekt for hinanden, respekt for forskellighed</a:t>
            </a:r>
          </a:p>
          <a:p>
            <a:r>
              <a:rPr lang="da-DK" b="1" dirty="0"/>
              <a:t>Resultat</a:t>
            </a:r>
            <a:r>
              <a:rPr lang="da-DK" dirty="0"/>
              <a:t>: Tolerance og gensidig forståelse</a:t>
            </a:r>
          </a:p>
          <a:p>
            <a:endParaRPr lang="da-DK" dirty="0"/>
          </a:p>
          <a:p>
            <a:r>
              <a:rPr lang="da-DK" dirty="0"/>
              <a:t>Eksempel på værdikonflikt</a:t>
            </a:r>
          </a:p>
        </p:txBody>
      </p:sp>
      <p:sp>
        <p:nvSpPr>
          <p:cNvPr id="4" name="Text Box 4"/>
          <p:cNvSpPr txBox="1">
            <a:spLocks noChangeArrowheads="1"/>
          </p:cNvSpPr>
          <p:nvPr/>
        </p:nvSpPr>
        <p:spPr bwMode="auto">
          <a:xfrm>
            <a:off x="5878692" y="4890529"/>
            <a:ext cx="1771650" cy="177305"/>
          </a:xfrm>
          <a:prstGeom prst="rect">
            <a:avLst/>
          </a:prstGeom>
          <a:noFill/>
          <a:ln w="9525">
            <a:noFill/>
            <a:miter lim="800000"/>
            <a:headEnd/>
            <a:tailEnd/>
          </a:ln>
        </p:spPr>
        <p:txBody>
          <a:bodyPr lIns="40500" tIns="27000">
            <a:spAutoFit/>
          </a:bodyPr>
          <a:lstStyle/>
          <a:p>
            <a:pPr>
              <a:spcBef>
                <a:spcPct val="50000"/>
              </a:spcBef>
              <a:defRPr/>
            </a:pPr>
            <a:r>
              <a:rPr lang="da-DK" sz="675" dirty="0">
                <a:latin typeface="+mj-lt"/>
              </a:rPr>
              <a:t>Kilde: Center for konfliktløsning</a:t>
            </a:r>
          </a:p>
        </p:txBody>
      </p:sp>
      <p:pic>
        <p:nvPicPr>
          <p:cNvPr id="5" name="Picture 11" descr="C:\Documents and Settings\tbg.CFL\Lokale indstillinger\Temporary Internet Files\Content.IE5\01QRO927\MCj043260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56" y="3460490"/>
            <a:ext cx="1607344" cy="160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C:\Documents and Settings\tbg.CFL\Lokale indstillinger\Temporary Internet Files\Content.IE5\W96FGP6Z\MCj0289942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9446" y="3109001"/>
            <a:ext cx="1304925" cy="156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9026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7" y="353700"/>
            <a:ext cx="8353425" cy="675000"/>
          </a:xfrm>
        </p:spPr>
        <p:txBody>
          <a:bodyPr anchor="t">
            <a:normAutofit/>
          </a:bodyPr>
          <a:lstStyle/>
          <a:p>
            <a:r>
              <a:rPr lang="da-DK"/>
              <a:t>Konflikttypernes funktion</a:t>
            </a:r>
          </a:p>
        </p:txBody>
      </p:sp>
      <p:graphicFrame>
        <p:nvGraphicFramePr>
          <p:cNvPr id="5" name="Pladsholder til indhold 2">
            <a:extLst>
              <a:ext uri="{FF2B5EF4-FFF2-40B4-BE49-F238E27FC236}">
                <a16:creationId xmlns:a16="http://schemas.microsoft.com/office/drawing/2014/main" id="{A3F45210-888F-1F66-19EF-A2B673EA98C6}"/>
              </a:ext>
            </a:extLst>
          </p:cNvPr>
          <p:cNvGraphicFramePr>
            <a:graphicFrameLocks noGrp="1"/>
          </p:cNvGraphicFramePr>
          <p:nvPr>
            <p:ph idx="1"/>
            <p:extLst>
              <p:ext uri="{D42A27DB-BD31-4B8C-83A1-F6EECF244321}">
                <p14:modId xmlns:p14="http://schemas.microsoft.com/office/powerpoint/2010/main" val="3521216659"/>
              </p:ext>
            </p:extLst>
          </p:nvPr>
        </p:nvGraphicFramePr>
        <p:xfrm>
          <a:off x="395287" y="1203325"/>
          <a:ext cx="8353425" cy="3411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0585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el 2"/>
          <p:cNvSpPr>
            <a:spLocks noGrp="1"/>
          </p:cNvSpPr>
          <p:nvPr>
            <p:ph type="title"/>
          </p:nvPr>
        </p:nvSpPr>
        <p:spPr>
          <a:xfrm>
            <a:off x="1720454" y="249492"/>
            <a:ext cx="5822156" cy="675084"/>
          </a:xfrm>
        </p:spPr>
        <p:txBody>
          <a:bodyPr/>
          <a:lstStyle/>
          <a:p>
            <a:pPr algn="ctr"/>
            <a:r>
              <a:rPr lang="en-US" altLang="da-DK" dirty="0"/>
              <a:t>Tre </a:t>
            </a:r>
            <a:r>
              <a:rPr lang="en-US" altLang="da-DK" dirty="0" err="1"/>
              <a:t>tilgange</a:t>
            </a:r>
            <a:r>
              <a:rPr lang="en-US" altLang="da-DK" dirty="0"/>
              <a:t> </a:t>
            </a:r>
            <a:r>
              <a:rPr lang="en-US" altLang="da-DK" dirty="0" err="1"/>
              <a:t>til</a:t>
            </a:r>
            <a:r>
              <a:rPr lang="en-US" altLang="da-DK" dirty="0"/>
              <a:t> </a:t>
            </a:r>
            <a:r>
              <a:rPr lang="en-US" altLang="da-DK" dirty="0" err="1"/>
              <a:t>konflikter</a:t>
            </a:r>
            <a:r>
              <a:rPr lang="en-US" altLang="da-DK" dirty="0"/>
              <a:t> </a:t>
            </a:r>
          </a:p>
        </p:txBody>
      </p:sp>
      <p:sp>
        <p:nvSpPr>
          <p:cNvPr id="4" name="Pladsholder til indhold 3"/>
          <p:cNvSpPr>
            <a:spLocks noGrp="1"/>
          </p:cNvSpPr>
          <p:nvPr>
            <p:ph idx="1"/>
          </p:nvPr>
        </p:nvSpPr>
        <p:spPr>
          <a:xfrm>
            <a:off x="1709738" y="1273969"/>
            <a:ext cx="5699522" cy="3619500"/>
          </a:xfrm>
        </p:spPr>
        <p:txBody>
          <a:bodyPr>
            <a:normAutofit fontScale="92500" lnSpcReduction="20000"/>
          </a:bodyPr>
          <a:lstStyle/>
          <a:p>
            <a:pPr>
              <a:defRPr/>
            </a:pPr>
            <a:r>
              <a:rPr lang="en-US" b="1" dirty="0" err="1"/>
              <a:t>Konflikthåndtering</a:t>
            </a:r>
            <a:endParaRPr lang="en-US" b="1" dirty="0"/>
          </a:p>
          <a:p>
            <a:pPr>
              <a:defRPr/>
            </a:pPr>
            <a:r>
              <a:rPr lang="en-US" dirty="0" err="1"/>
              <a:t>Løsning</a:t>
            </a:r>
            <a:r>
              <a:rPr lang="en-US" dirty="0"/>
              <a:t> </a:t>
            </a:r>
            <a:r>
              <a:rPr lang="en-US" dirty="0" err="1"/>
              <a:t>af</a:t>
            </a:r>
            <a:r>
              <a:rPr lang="en-US" dirty="0"/>
              <a:t> </a:t>
            </a:r>
            <a:r>
              <a:rPr lang="en-US" dirty="0" err="1"/>
              <a:t>konflikt</a:t>
            </a:r>
            <a:r>
              <a:rPr lang="en-US" dirty="0"/>
              <a:t> </a:t>
            </a:r>
            <a:r>
              <a:rPr lang="en-US" dirty="0" err="1"/>
              <a:t>mellem</a:t>
            </a:r>
            <a:r>
              <a:rPr lang="en-US" dirty="0"/>
              <a:t> </a:t>
            </a:r>
          </a:p>
          <a:p>
            <a:pPr>
              <a:defRPr/>
            </a:pPr>
            <a:r>
              <a:rPr lang="en-US" dirty="0"/>
              <a:t>to </a:t>
            </a:r>
            <a:r>
              <a:rPr lang="en-US" dirty="0" err="1"/>
              <a:t>personer</a:t>
            </a:r>
            <a:r>
              <a:rPr lang="en-US" dirty="0"/>
              <a:t>, </a:t>
            </a:r>
            <a:r>
              <a:rPr lang="en-US" dirty="0" err="1"/>
              <a:t>hvoraf</a:t>
            </a:r>
            <a:r>
              <a:rPr lang="en-US" dirty="0"/>
              <a:t> </a:t>
            </a:r>
            <a:r>
              <a:rPr lang="en-US" dirty="0" err="1"/>
              <a:t>jeg</a:t>
            </a:r>
            <a:r>
              <a:rPr lang="en-US" dirty="0"/>
              <a:t> </a:t>
            </a:r>
            <a:r>
              <a:rPr lang="en-US" dirty="0" err="1"/>
              <a:t>er</a:t>
            </a:r>
            <a:r>
              <a:rPr lang="en-US" dirty="0"/>
              <a:t> </a:t>
            </a:r>
          </a:p>
          <a:p>
            <a:pPr>
              <a:defRPr/>
            </a:pPr>
            <a:r>
              <a:rPr lang="en-US" dirty="0"/>
              <a:t>den </a:t>
            </a:r>
            <a:r>
              <a:rPr lang="en-US" dirty="0" err="1"/>
              <a:t>ene</a:t>
            </a:r>
            <a:r>
              <a:rPr lang="en-US" dirty="0"/>
              <a:t> part</a:t>
            </a:r>
          </a:p>
          <a:p>
            <a:pPr>
              <a:defRPr/>
            </a:pPr>
            <a:endParaRPr lang="en-US" dirty="0"/>
          </a:p>
          <a:p>
            <a:pPr>
              <a:defRPr/>
            </a:pPr>
            <a:r>
              <a:rPr lang="en-US" b="1" dirty="0"/>
              <a:t>Den </a:t>
            </a:r>
            <a:r>
              <a:rPr lang="en-US" b="1" dirty="0" err="1"/>
              <a:t>vanskelige</a:t>
            </a:r>
            <a:r>
              <a:rPr lang="en-US" b="1" dirty="0"/>
              <a:t> </a:t>
            </a:r>
            <a:r>
              <a:rPr lang="en-US" b="1" dirty="0" err="1"/>
              <a:t>samtale</a:t>
            </a:r>
            <a:endParaRPr lang="en-US" b="1" dirty="0"/>
          </a:p>
          <a:p>
            <a:pPr>
              <a:defRPr/>
            </a:pPr>
            <a:r>
              <a:rPr lang="en-US" dirty="0" err="1"/>
              <a:t>Adressering</a:t>
            </a:r>
            <a:r>
              <a:rPr lang="en-US" dirty="0"/>
              <a:t> </a:t>
            </a:r>
            <a:r>
              <a:rPr lang="en-US" dirty="0" err="1"/>
              <a:t>af</a:t>
            </a:r>
            <a:r>
              <a:rPr lang="en-US" dirty="0"/>
              <a:t> </a:t>
            </a:r>
            <a:r>
              <a:rPr lang="en-US" dirty="0" err="1"/>
              <a:t>uhensigtsmæssig</a:t>
            </a:r>
            <a:endParaRPr lang="en-US" dirty="0"/>
          </a:p>
          <a:p>
            <a:pPr>
              <a:defRPr/>
            </a:pPr>
            <a:r>
              <a:rPr lang="en-US" dirty="0" err="1"/>
              <a:t>adfærd</a:t>
            </a:r>
            <a:r>
              <a:rPr lang="en-US" dirty="0"/>
              <a:t> </a:t>
            </a:r>
            <a:r>
              <a:rPr lang="en-US" dirty="0" err="1"/>
              <a:t>fra</a:t>
            </a:r>
            <a:r>
              <a:rPr lang="en-US" dirty="0"/>
              <a:t> </a:t>
            </a:r>
            <a:r>
              <a:rPr lang="en-US" dirty="0" err="1"/>
              <a:t>leder</a:t>
            </a:r>
            <a:r>
              <a:rPr lang="en-US" dirty="0"/>
              <a:t> </a:t>
            </a:r>
            <a:r>
              <a:rPr lang="en-US" dirty="0" err="1"/>
              <a:t>til</a:t>
            </a:r>
            <a:r>
              <a:rPr lang="en-US" dirty="0"/>
              <a:t> </a:t>
            </a:r>
            <a:r>
              <a:rPr lang="en-US" dirty="0" err="1"/>
              <a:t>medarbejder</a:t>
            </a:r>
            <a:endParaRPr lang="en-US" dirty="0"/>
          </a:p>
          <a:p>
            <a:pPr>
              <a:defRPr/>
            </a:pPr>
            <a:r>
              <a:rPr lang="en-US" dirty="0"/>
              <a:t>med </a:t>
            </a:r>
            <a:r>
              <a:rPr lang="en-US" dirty="0" err="1"/>
              <a:t>krav</a:t>
            </a:r>
            <a:r>
              <a:rPr lang="en-US" dirty="0"/>
              <a:t> </a:t>
            </a:r>
            <a:r>
              <a:rPr lang="en-US" dirty="0" err="1"/>
              <a:t>om</a:t>
            </a:r>
            <a:r>
              <a:rPr lang="en-US" dirty="0"/>
              <a:t> </a:t>
            </a:r>
            <a:r>
              <a:rPr lang="en-US" dirty="0" err="1"/>
              <a:t>forbedring</a:t>
            </a:r>
            <a:r>
              <a:rPr lang="en-US" dirty="0"/>
              <a:t> </a:t>
            </a:r>
          </a:p>
          <a:p>
            <a:pPr>
              <a:defRPr/>
            </a:pPr>
            <a:endParaRPr lang="en-US" dirty="0"/>
          </a:p>
          <a:p>
            <a:pPr>
              <a:defRPr/>
            </a:pPr>
            <a:r>
              <a:rPr lang="en-US" b="1" dirty="0"/>
              <a:t>Mediation/</a:t>
            </a:r>
            <a:r>
              <a:rPr lang="en-US" b="1" dirty="0" err="1"/>
              <a:t>mægling</a:t>
            </a:r>
            <a:endParaRPr lang="en-US" b="1" dirty="0"/>
          </a:p>
          <a:p>
            <a:pPr>
              <a:defRPr/>
            </a:pPr>
            <a:r>
              <a:rPr lang="en-US" dirty="0" err="1"/>
              <a:t>Involvering</a:t>
            </a:r>
            <a:r>
              <a:rPr lang="en-US" dirty="0"/>
              <a:t> </a:t>
            </a:r>
            <a:r>
              <a:rPr lang="en-US" dirty="0" err="1"/>
              <a:t>som</a:t>
            </a:r>
            <a:r>
              <a:rPr lang="en-US" dirty="0"/>
              <a:t> </a:t>
            </a:r>
            <a:r>
              <a:rPr lang="en-US" dirty="0" err="1"/>
              <a:t>uvildig</a:t>
            </a:r>
            <a:r>
              <a:rPr lang="en-US" dirty="0"/>
              <a:t> </a:t>
            </a:r>
            <a:r>
              <a:rPr lang="en-US" dirty="0" err="1"/>
              <a:t>og</a:t>
            </a:r>
            <a:r>
              <a:rPr lang="en-US" dirty="0"/>
              <a:t> neutral</a:t>
            </a:r>
          </a:p>
          <a:p>
            <a:pPr>
              <a:defRPr/>
            </a:pPr>
            <a:r>
              <a:rPr lang="en-US" dirty="0" err="1"/>
              <a:t>løsningsfacilitator</a:t>
            </a:r>
            <a:r>
              <a:rPr lang="en-US" dirty="0"/>
              <a:t> </a:t>
            </a:r>
            <a:r>
              <a:rPr lang="en-US" dirty="0" err="1"/>
              <a:t>eller</a:t>
            </a:r>
            <a:r>
              <a:rPr lang="en-US" dirty="0"/>
              <a:t> </a:t>
            </a:r>
            <a:r>
              <a:rPr lang="en-US" dirty="0" err="1"/>
              <a:t>tredjepart</a:t>
            </a:r>
            <a:endParaRPr lang="en-US" dirty="0"/>
          </a:p>
          <a:p>
            <a:pPr>
              <a:defRPr/>
            </a:pPr>
            <a:r>
              <a:rPr lang="en-US" dirty="0" err="1"/>
              <a:t>i</a:t>
            </a:r>
            <a:r>
              <a:rPr lang="en-US" dirty="0"/>
              <a:t> </a:t>
            </a:r>
            <a:r>
              <a:rPr lang="en-US" dirty="0" err="1"/>
              <a:t>andres</a:t>
            </a:r>
            <a:r>
              <a:rPr lang="en-US" dirty="0"/>
              <a:t> </a:t>
            </a:r>
            <a:r>
              <a:rPr lang="en-US" dirty="0" err="1"/>
              <a:t>konflikt</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561" y="3651648"/>
            <a:ext cx="2078831" cy="12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5601" y="2356247"/>
            <a:ext cx="1918097" cy="119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5848" y="1221582"/>
            <a:ext cx="1632347" cy="102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07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Konflikttrappen</a:t>
            </a:r>
          </a:p>
        </p:txBody>
      </p:sp>
      <p:sp>
        <p:nvSpPr>
          <p:cNvPr id="3" name="Pladsholder til indhold 2"/>
          <p:cNvSpPr>
            <a:spLocks noGrp="1"/>
          </p:cNvSpPr>
          <p:nvPr>
            <p:ph idx="1"/>
          </p:nvPr>
        </p:nvSpPr>
        <p:spPr/>
        <p:txBody>
          <a:bodyPr/>
          <a:lstStyle/>
          <a:p>
            <a:endParaRPr lang="da-DK" dirty="0"/>
          </a:p>
          <a:p>
            <a:r>
              <a:rPr lang="da-DK" dirty="0"/>
              <a:t>Et redskab til at vurdere, hvordan en konflikt kan gribes an</a:t>
            </a:r>
          </a:p>
          <a:p>
            <a:endParaRPr lang="da-DK" dirty="0"/>
          </a:p>
          <a:p>
            <a:r>
              <a:rPr lang="da-DK" dirty="0"/>
              <a:t>Beskriver, hvordan konflikter optrappes og giver ideer til, hvordan man kan løse konflikter på de enkelte trin</a:t>
            </a:r>
          </a:p>
        </p:txBody>
      </p:sp>
      <p:sp>
        <p:nvSpPr>
          <p:cNvPr id="4" name="Pladsholder til indhold 3"/>
          <p:cNvSpPr>
            <a:spLocks noGrp="1"/>
          </p:cNvSpPr>
          <p:nvPr>
            <p:ph sz="quarter" idx="13"/>
          </p:nvPr>
        </p:nvSpPr>
        <p:spPr/>
        <p:txBody>
          <a:bodyPr/>
          <a:lstStyle/>
          <a:p>
            <a:endParaRPr lang="da-DK"/>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625" t="32561" r="36738" b="9173"/>
          <a:stretch/>
        </p:blipFill>
        <p:spPr bwMode="auto">
          <a:xfrm>
            <a:off x="4626006" y="1221600"/>
            <a:ext cx="3130376" cy="3849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Højrepil 5"/>
          <p:cNvSpPr/>
          <p:nvPr/>
        </p:nvSpPr>
        <p:spPr>
          <a:xfrm>
            <a:off x="4137979" y="3597864"/>
            <a:ext cx="596039" cy="2700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7" name="Højrepil 6"/>
          <p:cNvSpPr/>
          <p:nvPr/>
        </p:nvSpPr>
        <p:spPr>
          <a:xfrm>
            <a:off x="4327987" y="2283718"/>
            <a:ext cx="596039" cy="2700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Tree>
    <p:extLst>
      <p:ext uri="{BB962C8B-B14F-4D97-AF65-F5344CB8AC3E}">
        <p14:creationId xmlns:p14="http://schemas.microsoft.com/office/powerpoint/2010/main" val="1493368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r>
              <a:rPr lang="da-DK" altLang="da-DK"/>
              <a:t>Basal konfliktløsning mellem to parter</a:t>
            </a:r>
          </a:p>
        </p:txBody>
      </p:sp>
      <p:sp>
        <p:nvSpPr>
          <p:cNvPr id="205827" name="Rectangle 3"/>
          <p:cNvSpPr>
            <a:spLocks noGrp="1" noChangeArrowheads="1"/>
          </p:cNvSpPr>
          <p:nvPr>
            <p:ph idx="1"/>
          </p:nvPr>
        </p:nvSpPr>
        <p:spPr>
          <a:xfrm>
            <a:off x="1709738" y="1183482"/>
            <a:ext cx="3618310" cy="3394472"/>
          </a:xfrm>
        </p:spPr>
        <p:txBody>
          <a:bodyPr/>
          <a:lstStyle/>
          <a:p>
            <a:pPr marL="332185" indent="-332185">
              <a:lnSpc>
                <a:spcPct val="90000"/>
              </a:lnSpc>
              <a:spcAft>
                <a:spcPts val="450"/>
              </a:spcAft>
              <a:buFontTx/>
              <a:buAutoNum type="arabicPeriod"/>
            </a:pPr>
            <a:r>
              <a:rPr lang="da-DK" altLang="da-DK" sz="1350" dirty="0"/>
              <a:t>Skabe direkte kontakt mellem parterne.</a:t>
            </a:r>
          </a:p>
          <a:p>
            <a:pPr marL="332185" indent="-332185">
              <a:lnSpc>
                <a:spcPct val="90000"/>
              </a:lnSpc>
              <a:spcAft>
                <a:spcPts val="450"/>
              </a:spcAft>
              <a:buFontTx/>
              <a:buAutoNum type="arabicPeriod"/>
            </a:pPr>
            <a:r>
              <a:rPr lang="da-DK" altLang="da-DK" sz="1350" dirty="0"/>
              <a:t>Gå med til at løse konflikten.</a:t>
            </a:r>
          </a:p>
          <a:p>
            <a:pPr marL="332185" indent="-332185">
              <a:lnSpc>
                <a:spcPct val="90000"/>
              </a:lnSpc>
              <a:spcAft>
                <a:spcPts val="450"/>
              </a:spcAft>
              <a:buFontTx/>
              <a:buAutoNum type="arabicPeriod"/>
            </a:pPr>
            <a:r>
              <a:rPr lang="da-DK" altLang="da-DK" sz="1350" dirty="0"/>
              <a:t>Hver part fortæller sin side af sagen.</a:t>
            </a:r>
          </a:p>
          <a:p>
            <a:pPr marL="332185" indent="-332185">
              <a:lnSpc>
                <a:spcPct val="90000"/>
              </a:lnSpc>
              <a:spcAft>
                <a:spcPts val="450"/>
              </a:spcAft>
              <a:buFontTx/>
              <a:buAutoNum type="arabicPeriod"/>
            </a:pPr>
            <a:r>
              <a:rPr lang="da-DK" altLang="da-DK" sz="1350" dirty="0"/>
              <a:t>Finde hovedlinjerne.</a:t>
            </a:r>
          </a:p>
          <a:p>
            <a:pPr marL="332185" indent="-332185">
              <a:lnSpc>
                <a:spcPct val="90000"/>
              </a:lnSpc>
              <a:spcAft>
                <a:spcPts val="450"/>
              </a:spcAft>
              <a:buFontTx/>
              <a:buAutoNum type="arabicPeriod"/>
            </a:pPr>
            <a:r>
              <a:rPr lang="da-DK" altLang="da-DK" sz="1350" dirty="0"/>
              <a:t>Holde mennesker og problemer adskilt (tematiser).</a:t>
            </a:r>
          </a:p>
          <a:p>
            <a:pPr marL="332185" indent="-332185">
              <a:lnSpc>
                <a:spcPct val="90000"/>
              </a:lnSpc>
              <a:spcAft>
                <a:spcPts val="450"/>
              </a:spcAft>
              <a:buFontTx/>
              <a:buAutoNum type="arabicPeriod"/>
            </a:pPr>
            <a:r>
              <a:rPr lang="da-DK" altLang="da-DK" sz="1350" dirty="0"/>
              <a:t>Finde behov og interesser.</a:t>
            </a:r>
          </a:p>
          <a:p>
            <a:pPr marL="332185" indent="-332185">
              <a:lnSpc>
                <a:spcPct val="90000"/>
              </a:lnSpc>
              <a:spcAft>
                <a:spcPts val="450"/>
              </a:spcAft>
              <a:buFontTx/>
              <a:buAutoNum type="arabicPeriod"/>
            </a:pPr>
            <a:r>
              <a:rPr lang="da-DK" altLang="da-DK" sz="1350" dirty="0"/>
              <a:t>Brainstorm på løsninger relateret til behov og interesser.</a:t>
            </a:r>
          </a:p>
          <a:p>
            <a:pPr marL="332185" indent="-332185">
              <a:lnSpc>
                <a:spcPct val="90000"/>
              </a:lnSpc>
              <a:spcAft>
                <a:spcPts val="450"/>
              </a:spcAft>
              <a:buFontTx/>
              <a:buAutoNum type="arabicPeriod"/>
            </a:pPr>
            <a:r>
              <a:rPr lang="da-DK" altLang="da-DK" sz="1350" dirty="0"/>
              <a:t>Sikre, at begge er tilfredse.</a:t>
            </a:r>
          </a:p>
          <a:p>
            <a:pPr marL="332185" indent="-332185">
              <a:lnSpc>
                <a:spcPct val="90000"/>
              </a:lnSpc>
              <a:spcAft>
                <a:spcPts val="450"/>
              </a:spcAft>
              <a:buFontTx/>
              <a:buAutoNum type="arabicPeriod"/>
            </a:pPr>
            <a:r>
              <a:rPr lang="da-DK" altLang="da-DK" sz="1350" dirty="0"/>
              <a:t>Helt konkrete aftaler inkl. objektive kriterier.</a:t>
            </a:r>
          </a:p>
          <a:p>
            <a:pPr marL="332185" indent="-332185">
              <a:lnSpc>
                <a:spcPct val="90000"/>
              </a:lnSpc>
              <a:spcAft>
                <a:spcPts val="450"/>
              </a:spcAft>
              <a:buFontTx/>
              <a:buAutoNum type="arabicPeriod"/>
            </a:pPr>
            <a:r>
              <a:rPr lang="da-DK" altLang="da-DK" sz="1350" dirty="0"/>
              <a:t>Aftale om opfølgning.</a:t>
            </a:r>
          </a:p>
        </p:txBody>
      </p:sp>
      <p:pic>
        <p:nvPicPr>
          <p:cNvPr id="205829" name="Picture 7" descr="C:\Documents and Settings\tbg.CFL\Lokale indstillinger\Temporary Internet Files\Content.IE5\OLUZS1MZ\MCj01986130000[1].wmf"/>
          <p:cNvPicPr>
            <a:picLocks noGrp="1" noChangeAspect="1" noChangeArrowheads="1"/>
          </p:cNvPicPr>
          <p:nvPr>
            <p:ph idx="13"/>
          </p:nvPr>
        </p:nvPicPr>
        <p:blipFill>
          <a:blip r:embed="rId3" cstate="print">
            <a:extLst>
              <a:ext uri="{28A0092B-C50C-407E-A947-70E740481C1C}">
                <a14:useLocalDpi xmlns:a14="http://schemas.microsoft.com/office/drawing/2010/main" val="0"/>
              </a:ext>
            </a:extLst>
          </a:blip>
          <a:srcRect/>
          <a:stretch>
            <a:fillRect/>
          </a:stretch>
        </p:blipFill>
        <p:spPr>
          <a:xfrm>
            <a:off x="5813823" y="1168004"/>
            <a:ext cx="1763315" cy="1550194"/>
          </a:xfrm>
          <a:noFill/>
        </p:spPr>
      </p:pic>
      <p:sp>
        <p:nvSpPr>
          <p:cNvPr id="205828" name="Pladsholder til dias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ts val="19"/>
              </a:spcBef>
              <a:buClr>
                <a:schemeClr val="accent1"/>
              </a:buClr>
              <a:buFont typeface="Wingdings" pitchFamily="2" charset="2"/>
              <a:buChar char="§"/>
              <a:defRPr sz="1500">
                <a:solidFill>
                  <a:schemeClr val="tx1"/>
                </a:solidFill>
                <a:latin typeface="Verdana" pitchFamily="34" charset="0"/>
              </a:defRPr>
            </a:lvl1pPr>
            <a:lvl2pPr marL="557213" indent="-214313" eaLnBrk="0" hangingPunct="0">
              <a:spcBef>
                <a:spcPts val="329"/>
              </a:spcBef>
              <a:buClr>
                <a:schemeClr val="accent1"/>
              </a:buClr>
              <a:buFont typeface="Wingdings" pitchFamily="2" charset="2"/>
              <a:buChar char="§"/>
              <a:defRPr>
                <a:solidFill>
                  <a:schemeClr val="tx1"/>
                </a:solidFill>
                <a:latin typeface="Verdana" pitchFamily="34" charset="0"/>
              </a:defRPr>
            </a:lvl2pPr>
            <a:lvl3pPr marL="857250" indent="-171450" eaLnBrk="0" hangingPunct="0">
              <a:spcBef>
                <a:spcPct val="20000"/>
              </a:spcBef>
              <a:buClr>
                <a:schemeClr val="accent1"/>
              </a:buClr>
              <a:buFont typeface="Wingdings" pitchFamily="2" charset="2"/>
              <a:buChar char="§"/>
              <a:defRPr sz="1200">
                <a:solidFill>
                  <a:schemeClr val="tx1"/>
                </a:solidFill>
                <a:latin typeface="Verdana" pitchFamily="34" charset="0"/>
              </a:defRPr>
            </a:lvl3pPr>
            <a:lvl4pPr marL="1200150" indent="-171450" eaLnBrk="0" hangingPunct="0">
              <a:spcBef>
                <a:spcPct val="20000"/>
              </a:spcBef>
              <a:buClr>
                <a:schemeClr val="accent1"/>
              </a:buClr>
              <a:buFont typeface="Wingdings" pitchFamily="2" charset="2"/>
              <a:buChar char="§"/>
              <a:defRPr sz="1050">
                <a:solidFill>
                  <a:schemeClr val="tx1"/>
                </a:solidFill>
                <a:latin typeface="Verdana" pitchFamily="34" charset="0"/>
              </a:defRPr>
            </a:lvl4pPr>
            <a:lvl5pPr marL="1543050" indent="-171450" eaLnBrk="0" hangingPunct="0">
              <a:spcBef>
                <a:spcPct val="20000"/>
              </a:spcBef>
              <a:buClr>
                <a:schemeClr val="accent1"/>
              </a:buClr>
              <a:buFont typeface="Wingdings" pitchFamily="2" charset="2"/>
              <a:buChar char="§"/>
              <a:defRPr sz="1050">
                <a:solidFill>
                  <a:schemeClr val="tx1"/>
                </a:solidFill>
                <a:latin typeface="Verdana" pitchFamily="34" charset="0"/>
              </a:defRPr>
            </a:lvl5pPr>
            <a:lvl6pPr marL="1885950" indent="-171450" eaLnBrk="0" fontAlgn="base" hangingPunct="0">
              <a:spcBef>
                <a:spcPct val="20000"/>
              </a:spcBef>
              <a:spcAft>
                <a:spcPct val="0"/>
              </a:spcAft>
              <a:buClr>
                <a:schemeClr val="accent1"/>
              </a:buClr>
              <a:buFont typeface="Wingdings" pitchFamily="2" charset="2"/>
              <a:buChar char="§"/>
              <a:defRPr sz="1050">
                <a:solidFill>
                  <a:schemeClr val="tx1"/>
                </a:solidFill>
                <a:latin typeface="Verdana" pitchFamily="34" charset="0"/>
              </a:defRPr>
            </a:lvl6pPr>
            <a:lvl7pPr marL="2228850" indent="-171450" eaLnBrk="0" fontAlgn="base" hangingPunct="0">
              <a:spcBef>
                <a:spcPct val="20000"/>
              </a:spcBef>
              <a:spcAft>
                <a:spcPct val="0"/>
              </a:spcAft>
              <a:buClr>
                <a:schemeClr val="accent1"/>
              </a:buClr>
              <a:buFont typeface="Wingdings" pitchFamily="2" charset="2"/>
              <a:buChar char="§"/>
              <a:defRPr sz="1050">
                <a:solidFill>
                  <a:schemeClr val="tx1"/>
                </a:solidFill>
                <a:latin typeface="Verdana" pitchFamily="34" charset="0"/>
              </a:defRPr>
            </a:lvl7pPr>
            <a:lvl8pPr marL="2571750" indent="-171450" eaLnBrk="0" fontAlgn="base" hangingPunct="0">
              <a:spcBef>
                <a:spcPct val="20000"/>
              </a:spcBef>
              <a:spcAft>
                <a:spcPct val="0"/>
              </a:spcAft>
              <a:buClr>
                <a:schemeClr val="accent1"/>
              </a:buClr>
              <a:buFont typeface="Wingdings" pitchFamily="2" charset="2"/>
              <a:buChar char="§"/>
              <a:defRPr sz="1050">
                <a:solidFill>
                  <a:schemeClr val="tx1"/>
                </a:solidFill>
                <a:latin typeface="Verdana" pitchFamily="34" charset="0"/>
              </a:defRPr>
            </a:lvl8pPr>
            <a:lvl9pPr marL="2914650" indent="-171450" eaLnBrk="0" fontAlgn="base" hangingPunct="0">
              <a:spcBef>
                <a:spcPct val="20000"/>
              </a:spcBef>
              <a:spcAft>
                <a:spcPct val="0"/>
              </a:spcAft>
              <a:buClr>
                <a:schemeClr val="accent1"/>
              </a:buClr>
              <a:buFont typeface="Wingdings" pitchFamily="2" charset="2"/>
              <a:buChar char="§"/>
              <a:defRPr sz="1050">
                <a:solidFill>
                  <a:schemeClr val="tx1"/>
                </a:solidFill>
                <a:latin typeface="Verdana" pitchFamily="34" charset="0"/>
              </a:defRPr>
            </a:lvl9pPr>
          </a:lstStyle>
          <a:p>
            <a:pPr eaLnBrk="1" hangingPunct="1">
              <a:spcBef>
                <a:spcPct val="0"/>
              </a:spcBef>
              <a:buClrTx/>
              <a:buFontTx/>
              <a:buNone/>
            </a:pPr>
            <a:r>
              <a:rPr lang="da-DK" altLang="da-DK" sz="675">
                <a:latin typeface="Arial" charset="0"/>
              </a:rPr>
              <a:t> </a:t>
            </a:r>
            <a:r>
              <a:rPr lang="da-DK" altLang="da-DK" sz="750">
                <a:solidFill>
                  <a:srgbClr val="82C2BF"/>
                </a:solidFill>
                <a:latin typeface="Arial" charset="0"/>
              </a:rPr>
              <a:t> </a:t>
            </a:r>
            <a:endParaRPr lang="da-DK" altLang="da-DK" sz="750" b="1">
              <a:solidFill>
                <a:schemeClr val="tx2"/>
              </a:solidFill>
              <a:latin typeface="Arial" charset="0"/>
            </a:endParaRPr>
          </a:p>
        </p:txBody>
      </p:sp>
      <p:sp>
        <p:nvSpPr>
          <p:cNvPr id="116742" name="Text Box 4"/>
          <p:cNvSpPr txBox="1">
            <a:spLocks noChangeArrowheads="1"/>
          </p:cNvSpPr>
          <p:nvPr/>
        </p:nvSpPr>
        <p:spPr bwMode="auto">
          <a:xfrm>
            <a:off x="5715000" y="4514850"/>
            <a:ext cx="1771650" cy="177305"/>
          </a:xfrm>
          <a:prstGeom prst="rect">
            <a:avLst/>
          </a:prstGeom>
          <a:noFill/>
          <a:ln w="9525">
            <a:noFill/>
            <a:miter lim="800000"/>
            <a:headEnd/>
            <a:tailEnd/>
          </a:ln>
        </p:spPr>
        <p:txBody>
          <a:bodyPr lIns="40500" tIns="27000">
            <a:spAutoFit/>
          </a:bodyPr>
          <a:lstStyle/>
          <a:p>
            <a:pPr>
              <a:spcBef>
                <a:spcPct val="50000"/>
              </a:spcBef>
              <a:defRPr/>
            </a:pPr>
            <a:r>
              <a:rPr lang="da-DK" sz="675" dirty="0">
                <a:latin typeface="+mj-lt"/>
              </a:rPr>
              <a:t>Kilde: Center for konfliktløsning</a:t>
            </a:r>
          </a:p>
        </p:txBody>
      </p:sp>
    </p:spTree>
    <p:extLst>
      <p:ext uri="{BB962C8B-B14F-4D97-AF65-F5344CB8AC3E}">
        <p14:creationId xmlns:p14="http://schemas.microsoft.com/office/powerpoint/2010/main" val="35575632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 calcmode="lin" valueType="num">
                                      <p:cBhvr additive="base">
                                        <p:cTn id="7" dur="500" fill="hold"/>
                                        <p:tgtEl>
                                          <p:spTgt spid="205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8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827">
                                            <p:txEl>
                                              <p:pRg st="1" end="1"/>
                                            </p:txEl>
                                          </p:spTgt>
                                        </p:tgtEl>
                                        <p:attrNameLst>
                                          <p:attrName>style.visibility</p:attrName>
                                        </p:attrNameLst>
                                      </p:cBhvr>
                                      <p:to>
                                        <p:strVal val="visible"/>
                                      </p:to>
                                    </p:set>
                                    <p:anim calcmode="lin" valueType="num">
                                      <p:cBhvr additive="base">
                                        <p:cTn id="11" dur="500" fill="hold"/>
                                        <p:tgtEl>
                                          <p:spTgt spid="2058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05827">
                                            <p:txEl>
                                              <p:pRg st="2" end="2"/>
                                            </p:txEl>
                                          </p:spTgt>
                                        </p:tgtEl>
                                        <p:attrNameLst>
                                          <p:attrName>style.visibility</p:attrName>
                                        </p:attrNameLst>
                                      </p:cBhvr>
                                      <p:to>
                                        <p:strVal val="visible"/>
                                      </p:to>
                                    </p:set>
                                    <p:anim calcmode="lin" valueType="num">
                                      <p:cBhvr additive="base">
                                        <p:cTn id="17" dur="500" fill="hold"/>
                                        <p:tgtEl>
                                          <p:spTgt spid="20582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582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827">
                                            <p:txEl>
                                              <p:pRg st="3" end="3"/>
                                            </p:txEl>
                                          </p:spTgt>
                                        </p:tgtEl>
                                        <p:attrNameLst>
                                          <p:attrName>style.visibility</p:attrName>
                                        </p:attrNameLst>
                                      </p:cBhvr>
                                      <p:to>
                                        <p:strVal val="visible"/>
                                      </p:to>
                                    </p:set>
                                    <p:anim calcmode="lin" valueType="num">
                                      <p:cBhvr additive="base">
                                        <p:cTn id="21" dur="500" fill="hold"/>
                                        <p:tgtEl>
                                          <p:spTgt spid="20582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582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827">
                                            <p:txEl>
                                              <p:pRg st="4" end="4"/>
                                            </p:txEl>
                                          </p:spTgt>
                                        </p:tgtEl>
                                        <p:attrNameLst>
                                          <p:attrName>style.visibility</p:attrName>
                                        </p:attrNameLst>
                                      </p:cBhvr>
                                      <p:to>
                                        <p:strVal val="visible"/>
                                      </p:to>
                                    </p:set>
                                    <p:anim calcmode="lin" valueType="num">
                                      <p:cBhvr additive="base">
                                        <p:cTn id="25" dur="500" fill="hold"/>
                                        <p:tgtEl>
                                          <p:spTgt spid="20582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82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827">
                                            <p:txEl>
                                              <p:pRg st="5" end="5"/>
                                            </p:txEl>
                                          </p:spTgt>
                                        </p:tgtEl>
                                        <p:attrNameLst>
                                          <p:attrName>style.visibility</p:attrName>
                                        </p:attrNameLst>
                                      </p:cBhvr>
                                      <p:to>
                                        <p:strVal val="visible"/>
                                      </p:to>
                                    </p:set>
                                    <p:anim calcmode="lin" valueType="num">
                                      <p:cBhvr additive="base">
                                        <p:cTn id="29" dur="500" fill="hold"/>
                                        <p:tgtEl>
                                          <p:spTgt spid="20582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58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05827">
                                            <p:txEl>
                                              <p:pRg st="6" end="6"/>
                                            </p:txEl>
                                          </p:spTgt>
                                        </p:tgtEl>
                                        <p:attrNameLst>
                                          <p:attrName>style.visibility</p:attrName>
                                        </p:attrNameLst>
                                      </p:cBhvr>
                                      <p:to>
                                        <p:strVal val="visible"/>
                                      </p:to>
                                    </p:set>
                                    <p:anim calcmode="lin" valueType="num">
                                      <p:cBhvr additive="base">
                                        <p:cTn id="35" dur="500" fill="hold"/>
                                        <p:tgtEl>
                                          <p:spTgt spid="20582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58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05827">
                                            <p:txEl>
                                              <p:pRg st="7" end="7"/>
                                            </p:txEl>
                                          </p:spTgt>
                                        </p:tgtEl>
                                        <p:attrNameLst>
                                          <p:attrName>style.visibility</p:attrName>
                                        </p:attrNameLst>
                                      </p:cBhvr>
                                      <p:to>
                                        <p:strVal val="visible"/>
                                      </p:to>
                                    </p:set>
                                    <p:anim calcmode="lin" valueType="num">
                                      <p:cBhvr additive="base">
                                        <p:cTn id="41" dur="500" fill="hold"/>
                                        <p:tgtEl>
                                          <p:spTgt spid="20582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582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5827">
                                            <p:txEl>
                                              <p:pRg st="8" end="8"/>
                                            </p:txEl>
                                          </p:spTgt>
                                        </p:tgtEl>
                                        <p:attrNameLst>
                                          <p:attrName>style.visibility</p:attrName>
                                        </p:attrNameLst>
                                      </p:cBhvr>
                                      <p:to>
                                        <p:strVal val="visible"/>
                                      </p:to>
                                    </p:set>
                                    <p:anim calcmode="lin" valueType="num">
                                      <p:cBhvr additive="base">
                                        <p:cTn id="45" dur="500" fill="hold"/>
                                        <p:tgtEl>
                                          <p:spTgt spid="20582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58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05827">
                                            <p:txEl>
                                              <p:pRg st="9" end="9"/>
                                            </p:txEl>
                                          </p:spTgt>
                                        </p:tgtEl>
                                        <p:attrNameLst>
                                          <p:attrName>style.visibility</p:attrName>
                                        </p:attrNameLst>
                                      </p:cBhvr>
                                      <p:to>
                                        <p:strVal val="visible"/>
                                      </p:to>
                                    </p:set>
                                    <p:anim calcmode="lin" valueType="num">
                                      <p:cBhvr additive="base">
                                        <p:cTn id="51" dur="500" fill="hold"/>
                                        <p:tgtEl>
                                          <p:spTgt spid="205827">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582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ctrTitle"/>
          </p:nvPr>
        </p:nvSpPr>
        <p:spPr>
          <a:xfrm>
            <a:off x="395536" y="3211318"/>
            <a:ext cx="7488832" cy="1404000"/>
          </a:xfrm>
        </p:spPr>
        <p:txBody>
          <a:bodyPr>
            <a:normAutofit/>
          </a:bodyPr>
          <a:lstStyle/>
          <a:p>
            <a:pPr eaLnBrk="1" hangingPunct="1"/>
            <a:r>
              <a:rPr lang="da-DK" dirty="0"/>
              <a:t>Vurderinger i forbindelse med ledelsesmæssige beslutningstagning</a:t>
            </a:r>
          </a:p>
        </p:txBody>
      </p:sp>
    </p:spTree>
    <p:extLst>
      <p:ext uri="{BB962C8B-B14F-4D97-AF65-F5344CB8AC3E}">
        <p14:creationId xmlns:p14="http://schemas.microsoft.com/office/powerpoint/2010/main" val="24499723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F4077B6-88A0-421D-BBCD-8A9D80225F4D}"/>
              </a:ext>
            </a:extLst>
          </p:cNvPr>
          <p:cNvSpPr>
            <a:spLocks noGrp="1"/>
          </p:cNvSpPr>
          <p:nvPr>
            <p:ph type="ctrTitle"/>
          </p:nvPr>
        </p:nvSpPr>
        <p:spPr/>
        <p:txBody>
          <a:bodyPr/>
          <a:lstStyle/>
          <a:p>
            <a:r>
              <a:rPr lang="da-DK" dirty="0"/>
              <a:t>Osteklokker </a:t>
            </a:r>
            <a:br>
              <a:rPr lang="da-DK" dirty="0"/>
            </a:br>
            <a:r>
              <a:rPr lang="da-DK" dirty="0"/>
              <a:t>Elefanten i rummet</a:t>
            </a:r>
          </a:p>
        </p:txBody>
      </p:sp>
      <p:sp>
        <p:nvSpPr>
          <p:cNvPr id="7" name="Undertitel 6">
            <a:extLst>
              <a:ext uri="{FF2B5EF4-FFF2-40B4-BE49-F238E27FC236}">
                <a16:creationId xmlns:a16="http://schemas.microsoft.com/office/drawing/2014/main" id="{CFE3C58A-95F0-48DD-88FE-24E063B5996C}"/>
              </a:ext>
            </a:extLst>
          </p:cNvPr>
          <p:cNvSpPr>
            <a:spLocks noGrp="1"/>
          </p:cNvSpPr>
          <p:nvPr>
            <p:ph type="subTitle" idx="1"/>
          </p:nvPr>
        </p:nvSpPr>
        <p:spPr/>
        <p:txBody>
          <a:bodyPr>
            <a:normAutofit fontScale="77500" lnSpcReduction="20000"/>
          </a:bodyPr>
          <a:lstStyle/>
          <a:p>
            <a:endParaRPr lang="da-DK"/>
          </a:p>
        </p:txBody>
      </p:sp>
      <p:sp>
        <p:nvSpPr>
          <p:cNvPr id="4" name="Pladsholder til slidenummer 3">
            <a:extLst>
              <a:ext uri="{FF2B5EF4-FFF2-40B4-BE49-F238E27FC236}">
                <a16:creationId xmlns:a16="http://schemas.microsoft.com/office/drawing/2014/main" id="{D0DBA193-F2B3-4CA4-AFC7-226AE4286B07}"/>
              </a:ext>
            </a:extLst>
          </p:cNvPr>
          <p:cNvSpPr>
            <a:spLocks noGrp="1"/>
          </p:cNvSpPr>
          <p:nvPr>
            <p:ph type="sldNum" sz="quarter" idx="4294967295"/>
          </p:nvPr>
        </p:nvSpPr>
        <p:spPr>
          <a:xfrm>
            <a:off x="6624638" y="4776788"/>
            <a:ext cx="2519362" cy="315912"/>
          </a:xfrm>
        </p:spPr>
        <p:txBody>
          <a:bodyPr/>
          <a:lstStyle/>
          <a:p>
            <a:fld id="{BFF3CFDD-2D56-4519-B779-BFFEF2995BE6}" type="slidenum">
              <a:rPr lang="da-DK" smtClean="0"/>
              <a:pPr/>
              <a:t>70</a:t>
            </a:fld>
            <a:endParaRPr lang="da-DK"/>
          </a:p>
        </p:txBody>
      </p:sp>
    </p:spTree>
    <p:extLst>
      <p:ext uri="{BB962C8B-B14F-4D97-AF65-F5344CB8AC3E}">
        <p14:creationId xmlns:p14="http://schemas.microsoft.com/office/powerpoint/2010/main" val="39816943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endParaRPr lang="da-DK" dirty="0"/>
          </a:p>
          <a:p>
            <a:endParaRPr lang="da-DK" dirty="0"/>
          </a:p>
          <a:p>
            <a:endParaRPr lang="da-DK" dirty="0"/>
          </a:p>
          <a:p>
            <a:endParaRPr lang="da-DK" dirty="0"/>
          </a:p>
          <a:p>
            <a:endParaRPr lang="da-DK" dirty="0"/>
          </a:p>
          <a:p>
            <a:endParaRPr lang="da-DK" dirty="0"/>
          </a:p>
          <a:p>
            <a:endParaRPr lang="da-DK" dirty="0"/>
          </a:p>
        </p:txBody>
      </p:sp>
      <p:sp>
        <p:nvSpPr>
          <p:cNvPr id="4" name="Pladsholder til diasnummer 3"/>
          <p:cNvSpPr>
            <a:spLocks noGrp="1"/>
          </p:cNvSpPr>
          <p:nvPr>
            <p:ph type="sldNum" sz="quarter" idx="12"/>
          </p:nvPr>
        </p:nvSpPr>
        <p:spPr>
          <a:xfrm>
            <a:off x="6224400" y="6462000"/>
            <a:ext cx="2133600" cy="180000"/>
          </a:xfrm>
          <a:prstGeom prst="rect">
            <a:avLst/>
          </a:prstGeom>
        </p:spPr>
        <p:txBody>
          <a:bodyPr vert="horz" lIns="0" tIns="0" rIns="0" bIns="0" rtlCol="0" anchor="b" anchorCtr="0"/>
          <a:lstStyle>
            <a:defPPr>
              <a:defRPr lang="da-DK"/>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F3CFDD-2D56-4519-B779-BFFEF2995BE6}" type="slidenum">
              <a:rPr lang="da-DK" smtClean="0"/>
              <a:pPr/>
              <a:t>71</a:t>
            </a:fld>
            <a:endParaRPr lang="da-DK"/>
          </a:p>
        </p:txBody>
      </p:sp>
      <p:pic>
        <p:nvPicPr>
          <p:cNvPr id="6" name="Pladsholder til indhold 5" descr="osteklokke.jpg"/>
          <p:cNvPicPr>
            <a:picLocks noChangeAspect="1"/>
          </p:cNvPicPr>
          <p:nvPr/>
        </p:nvPicPr>
        <p:blipFill>
          <a:blip r:embed="rId2" cstate="print"/>
          <a:stretch>
            <a:fillRect/>
          </a:stretch>
        </p:blipFill>
        <p:spPr>
          <a:xfrm>
            <a:off x="3017412" y="2555677"/>
            <a:ext cx="2994748" cy="2155099"/>
          </a:xfrm>
          <a:prstGeom prst="rect">
            <a:avLst/>
          </a:prstGeom>
        </p:spPr>
      </p:pic>
      <p:sp>
        <p:nvSpPr>
          <p:cNvPr id="7" name="Tekstboks 6"/>
          <p:cNvSpPr txBox="1"/>
          <p:nvPr/>
        </p:nvSpPr>
        <p:spPr>
          <a:xfrm>
            <a:off x="2735047" y="1059582"/>
            <a:ext cx="3421129" cy="1323439"/>
          </a:xfrm>
          <a:prstGeom prst="rect">
            <a:avLst/>
          </a:prstGeom>
          <a:noFill/>
        </p:spPr>
        <p:txBody>
          <a:bodyPr wrap="none" rtlCol="0">
            <a:spAutoFit/>
          </a:bodyPr>
          <a:lstStyle/>
          <a:p>
            <a:pPr algn="ctr"/>
            <a:r>
              <a:rPr lang="da-DK" sz="2000" b="1" dirty="0"/>
              <a:t>Osteklokker</a:t>
            </a:r>
          </a:p>
          <a:p>
            <a:pPr algn="ctr"/>
            <a:r>
              <a:rPr lang="da-DK" sz="2000" i="1" dirty="0"/>
              <a:t>Det som alle ved, men</a:t>
            </a:r>
          </a:p>
          <a:p>
            <a:pPr algn="ctr"/>
            <a:r>
              <a:rPr lang="da-DK" sz="2000" i="1" dirty="0"/>
              <a:t>som ingen gør noget ved</a:t>
            </a:r>
          </a:p>
          <a:p>
            <a:endParaRPr lang="da-DK" sz="2000" dirty="0"/>
          </a:p>
        </p:txBody>
      </p:sp>
    </p:spTree>
    <p:extLst>
      <p:ext uri="{BB962C8B-B14F-4D97-AF65-F5344CB8AC3E}">
        <p14:creationId xmlns:p14="http://schemas.microsoft.com/office/powerpoint/2010/main" val="10830802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endParaRPr lang="da-DK" dirty="0"/>
          </a:p>
          <a:p>
            <a:endParaRPr lang="da-DK" dirty="0"/>
          </a:p>
          <a:p>
            <a:endParaRPr lang="da-DK" dirty="0"/>
          </a:p>
          <a:p>
            <a:endParaRPr lang="da-DK" dirty="0"/>
          </a:p>
          <a:p>
            <a:endParaRPr lang="da-DK" dirty="0"/>
          </a:p>
          <a:p>
            <a:endParaRPr lang="da-DK" dirty="0"/>
          </a:p>
          <a:p>
            <a:endParaRPr lang="da-DK" dirty="0"/>
          </a:p>
        </p:txBody>
      </p:sp>
      <p:sp>
        <p:nvSpPr>
          <p:cNvPr id="4" name="Pladsholder til diasnummer 3"/>
          <p:cNvSpPr>
            <a:spLocks noGrp="1"/>
          </p:cNvSpPr>
          <p:nvPr>
            <p:ph type="sldNum" sz="quarter" idx="12"/>
          </p:nvPr>
        </p:nvSpPr>
        <p:spPr>
          <a:xfrm>
            <a:off x="6224400" y="6462000"/>
            <a:ext cx="2133600" cy="180000"/>
          </a:xfrm>
          <a:prstGeom prst="rect">
            <a:avLst/>
          </a:prstGeom>
        </p:spPr>
        <p:txBody>
          <a:bodyPr vert="horz" lIns="0" tIns="0" rIns="0" bIns="0" rtlCol="0" anchor="b" anchorCtr="0"/>
          <a:lstStyle>
            <a:defPPr>
              <a:defRPr lang="da-DK"/>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F3CFDD-2D56-4519-B779-BFFEF2995BE6}" type="slidenum">
              <a:rPr lang="da-DK" smtClean="0"/>
              <a:pPr/>
              <a:t>72</a:t>
            </a:fld>
            <a:endParaRPr lang="da-DK"/>
          </a:p>
        </p:txBody>
      </p:sp>
      <p:pic>
        <p:nvPicPr>
          <p:cNvPr id="2050" name="Picture 2" descr="12 The elephant in the room ideas | elephant, room, psychology humor">
            <a:extLst>
              <a:ext uri="{FF2B5EF4-FFF2-40B4-BE49-F238E27FC236}">
                <a16:creationId xmlns:a16="http://schemas.microsoft.com/office/drawing/2014/main" id="{F75879FE-4D3C-443D-9A6C-59CB0605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648" y="1275606"/>
            <a:ext cx="3196712" cy="2448545"/>
          </a:xfrm>
          <a:prstGeom prst="rect">
            <a:avLst/>
          </a:prstGeom>
          <a:noFill/>
          <a:extLst>
            <a:ext uri="{909E8E84-426E-40DD-AFC4-6F175D3DCCD1}">
              <a14:hiddenFill xmlns:a14="http://schemas.microsoft.com/office/drawing/2010/main">
                <a:solidFill>
                  <a:srgbClr val="FFFFFF"/>
                </a:solidFill>
              </a14:hiddenFill>
            </a:ext>
          </a:extLst>
        </p:spPr>
      </p:pic>
      <p:sp>
        <p:nvSpPr>
          <p:cNvPr id="8" name="Tekstboks 6">
            <a:extLst>
              <a:ext uri="{FF2B5EF4-FFF2-40B4-BE49-F238E27FC236}">
                <a16:creationId xmlns:a16="http://schemas.microsoft.com/office/drawing/2014/main" id="{BD329586-8245-4917-90C9-5AE4BAE198F8}"/>
              </a:ext>
            </a:extLst>
          </p:cNvPr>
          <p:cNvSpPr txBox="1"/>
          <p:nvPr/>
        </p:nvSpPr>
        <p:spPr>
          <a:xfrm>
            <a:off x="508293" y="1680359"/>
            <a:ext cx="3483647" cy="1323439"/>
          </a:xfrm>
          <a:prstGeom prst="rect">
            <a:avLst/>
          </a:prstGeom>
          <a:noFill/>
        </p:spPr>
        <p:txBody>
          <a:bodyPr wrap="none" rtlCol="0">
            <a:spAutoFit/>
          </a:bodyPr>
          <a:lstStyle/>
          <a:p>
            <a:pPr algn="ctr"/>
            <a:r>
              <a:rPr lang="da-DK" sz="2000" b="1" dirty="0"/>
              <a:t>Elefanten i rummet</a:t>
            </a:r>
          </a:p>
          <a:p>
            <a:pPr algn="ctr"/>
            <a:r>
              <a:rPr lang="da-DK" sz="2000" i="1" dirty="0"/>
              <a:t>Alle fornemmer den, men</a:t>
            </a:r>
          </a:p>
          <a:p>
            <a:pPr algn="ctr"/>
            <a:r>
              <a:rPr lang="da-DK" sz="2000" i="1" dirty="0"/>
              <a:t>som ingen italesætter det</a:t>
            </a:r>
          </a:p>
          <a:p>
            <a:endParaRPr lang="da-DK" sz="2000" dirty="0"/>
          </a:p>
        </p:txBody>
      </p:sp>
    </p:spTree>
    <p:extLst>
      <p:ext uri="{BB962C8B-B14F-4D97-AF65-F5344CB8AC3E}">
        <p14:creationId xmlns:p14="http://schemas.microsoft.com/office/powerpoint/2010/main" val="21894300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F9E30-A857-4C4E-9811-A20AE36BD2E5}"/>
              </a:ext>
            </a:extLst>
          </p:cNvPr>
          <p:cNvSpPr>
            <a:spLocks noGrp="1"/>
          </p:cNvSpPr>
          <p:nvPr>
            <p:ph type="title"/>
          </p:nvPr>
        </p:nvSpPr>
        <p:spPr/>
        <p:txBody>
          <a:bodyPr/>
          <a:lstStyle/>
          <a:p>
            <a:r>
              <a:rPr lang="da-DK" dirty="0"/>
              <a:t>Hvad taler i ikke om?</a:t>
            </a:r>
          </a:p>
        </p:txBody>
      </p:sp>
      <p:pic>
        <p:nvPicPr>
          <p:cNvPr id="4" name="Pladsholder til indhold 5" descr="osteklokke.jpg">
            <a:extLst>
              <a:ext uri="{FF2B5EF4-FFF2-40B4-BE49-F238E27FC236}">
                <a16:creationId xmlns:a16="http://schemas.microsoft.com/office/drawing/2014/main" id="{E9A3377D-A13C-4644-ADC8-C665DCB09581}"/>
              </a:ext>
            </a:extLst>
          </p:cNvPr>
          <p:cNvPicPr>
            <a:picLocks noGrp="1" noChangeAspect="1"/>
          </p:cNvPicPr>
          <p:nvPr>
            <p:ph idx="1"/>
          </p:nvPr>
        </p:nvPicPr>
        <p:blipFill>
          <a:blip r:embed="rId2" cstate="print"/>
          <a:stretch>
            <a:fillRect/>
          </a:stretch>
        </p:blipFill>
        <p:spPr>
          <a:xfrm>
            <a:off x="809436" y="1275606"/>
            <a:ext cx="3402524" cy="2448545"/>
          </a:xfrm>
          <a:prstGeom prst="rect">
            <a:avLst/>
          </a:prstGeom>
        </p:spPr>
      </p:pic>
      <p:pic>
        <p:nvPicPr>
          <p:cNvPr id="5" name="Picture 2" descr="12 The elephant in the room ideas | elephant, room, psychology humor">
            <a:extLst>
              <a:ext uri="{FF2B5EF4-FFF2-40B4-BE49-F238E27FC236}">
                <a16:creationId xmlns:a16="http://schemas.microsoft.com/office/drawing/2014/main" id="{A53291B6-CEA1-4EFA-A8C5-59C789164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720" y="1275606"/>
            <a:ext cx="3196712" cy="244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3993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3CF9D43-B15E-45E8-B783-3B6E6C4CE3E5}"/>
              </a:ext>
            </a:extLst>
          </p:cNvPr>
          <p:cNvSpPr>
            <a:spLocks noGrp="1"/>
          </p:cNvSpPr>
          <p:nvPr>
            <p:ph type="ctrTitle"/>
          </p:nvPr>
        </p:nvSpPr>
        <p:spPr/>
        <p:txBody>
          <a:bodyPr/>
          <a:lstStyle/>
          <a:p>
            <a:r>
              <a:rPr lang="da-DK" dirty="0"/>
              <a:t>Ledergruppers arbejde og effektivitet</a:t>
            </a:r>
          </a:p>
        </p:txBody>
      </p:sp>
      <p:sp>
        <p:nvSpPr>
          <p:cNvPr id="8" name="Undertitel 7">
            <a:extLst>
              <a:ext uri="{FF2B5EF4-FFF2-40B4-BE49-F238E27FC236}">
                <a16:creationId xmlns:a16="http://schemas.microsoft.com/office/drawing/2014/main" id="{FBC1207A-107B-4D24-8944-893BA7E994C7}"/>
              </a:ext>
            </a:extLst>
          </p:cNvPr>
          <p:cNvSpPr>
            <a:spLocks noGrp="1"/>
          </p:cNvSpPr>
          <p:nvPr>
            <p:ph type="subTitle" idx="1"/>
          </p:nvPr>
        </p:nvSpPr>
        <p:spPr/>
        <p:txBody>
          <a:bodyPr>
            <a:normAutofit fontScale="77500" lnSpcReduction="20000"/>
          </a:bodyPr>
          <a:lstStyle/>
          <a:p>
            <a:endParaRPr lang="da-DK"/>
          </a:p>
        </p:txBody>
      </p:sp>
      <p:sp>
        <p:nvSpPr>
          <p:cNvPr id="6" name="Pladsholder til slidenummer 5">
            <a:extLst>
              <a:ext uri="{FF2B5EF4-FFF2-40B4-BE49-F238E27FC236}">
                <a16:creationId xmlns:a16="http://schemas.microsoft.com/office/drawing/2014/main" id="{0AFDDABF-2E01-4DA2-9DED-A8F8AFAA2BFC}"/>
              </a:ext>
            </a:extLst>
          </p:cNvPr>
          <p:cNvSpPr>
            <a:spLocks noGrp="1"/>
          </p:cNvSpPr>
          <p:nvPr>
            <p:ph type="sldNum" sz="quarter" idx="4294967295"/>
          </p:nvPr>
        </p:nvSpPr>
        <p:spPr>
          <a:xfrm>
            <a:off x="6624638" y="4776788"/>
            <a:ext cx="2519362" cy="315912"/>
          </a:xfrm>
        </p:spPr>
        <p:txBody>
          <a:bodyPr/>
          <a:lstStyle/>
          <a:p>
            <a:fld id="{BFF3CFDD-2D56-4519-B779-BFFEF2995BE6}" type="slidenum">
              <a:rPr lang="da-DK" smtClean="0"/>
              <a:pPr/>
              <a:t>74</a:t>
            </a:fld>
            <a:endParaRPr lang="da-DK" dirty="0"/>
          </a:p>
        </p:txBody>
      </p:sp>
    </p:spTree>
    <p:extLst>
      <p:ext uri="{BB962C8B-B14F-4D97-AF65-F5344CB8AC3E}">
        <p14:creationId xmlns:p14="http://schemas.microsoft.com/office/powerpoint/2010/main" val="2556658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4"/>
          </p:nvPr>
        </p:nvSpPr>
        <p:spPr/>
        <p:txBody>
          <a:bodyPr/>
          <a:lstStyle/>
          <a:p>
            <a:fld id="{BFF3CFDD-2D56-4519-B779-BFFEF2995BE6}" type="slidenum">
              <a:rPr lang="da-DK" smtClean="0"/>
              <a:pPr/>
              <a:t>75</a:t>
            </a:fld>
            <a:endParaRPr lang="da-DK" dirty="0"/>
          </a:p>
        </p:txBody>
      </p:sp>
      <p:pic>
        <p:nvPicPr>
          <p:cNvPr id="3" name="Billede 2"/>
          <p:cNvPicPr>
            <a:picLocks noChangeAspect="1"/>
          </p:cNvPicPr>
          <p:nvPr/>
        </p:nvPicPr>
        <p:blipFill rotWithShape="1">
          <a:blip r:embed="rId2" cstate="print">
            <a:extLst>
              <a:ext uri="{28A0092B-C50C-407E-A947-70E740481C1C}">
                <a14:useLocalDpi xmlns:a14="http://schemas.microsoft.com/office/drawing/2010/main" val="0"/>
              </a:ext>
            </a:extLst>
          </a:blip>
          <a:srcRect l="6984" r="23130"/>
          <a:stretch/>
        </p:blipFill>
        <p:spPr>
          <a:xfrm>
            <a:off x="11460" y="5872"/>
            <a:ext cx="5472608" cy="5143500"/>
          </a:xfrm>
          <a:prstGeom prst="rect">
            <a:avLst/>
          </a:prstGeom>
        </p:spPr>
      </p:pic>
      <p:sp>
        <p:nvSpPr>
          <p:cNvPr id="6" name="Titel 3"/>
          <p:cNvSpPr txBox="1">
            <a:spLocks/>
          </p:cNvSpPr>
          <p:nvPr/>
        </p:nvSpPr>
        <p:spPr>
          <a:xfrm>
            <a:off x="5951522" y="416729"/>
            <a:ext cx="3084974" cy="675000"/>
          </a:xfrm>
          <a:prstGeom prst="rect">
            <a:avLst/>
          </a:prstGeom>
        </p:spPr>
        <p:txBody>
          <a:bodyPr vert="horz" lIns="0" tIns="0" rIns="0" bIns="0" rtlCol="0" anchor="t" anchorCtr="0">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da-DK" sz="2000" dirty="0"/>
              <a:t>Om undersøgelsen</a:t>
            </a:r>
          </a:p>
          <a:p>
            <a:pPr algn="l"/>
            <a:r>
              <a:rPr lang="da-DK" sz="1200" dirty="0"/>
              <a:t>- Et solidt og unikt fundament</a:t>
            </a:r>
          </a:p>
        </p:txBody>
      </p:sp>
      <p:sp>
        <p:nvSpPr>
          <p:cNvPr id="8" name="Rektangel 7"/>
          <p:cNvSpPr/>
          <p:nvPr/>
        </p:nvSpPr>
        <p:spPr>
          <a:xfrm>
            <a:off x="5940152" y="865736"/>
            <a:ext cx="3168352" cy="3650230"/>
          </a:xfrm>
          <a:prstGeom prst="rect">
            <a:avLst/>
          </a:prstGeom>
        </p:spPr>
        <p:txBody>
          <a:bodyPr wrap="square">
            <a:spAutoFit/>
          </a:bodyPr>
          <a:lstStyle/>
          <a:p>
            <a:pPr fontAlgn="base"/>
            <a:r>
              <a:rPr lang="da-DK" sz="1200" dirty="0"/>
              <a:t> </a:t>
            </a:r>
          </a:p>
          <a:p>
            <a:pPr marL="171450" indent="-171450" fontAlgn="base">
              <a:buFont typeface="Arial" panose="020B0604020202020204" pitchFamily="34" charset="0"/>
              <a:buChar char="•"/>
            </a:pPr>
            <a:r>
              <a:rPr lang="da-DK" sz="1200" dirty="0"/>
              <a:t>Undersøgelsen af ledergruppers arbejde og effektivitet, bygger på svar fra 256 respondenter, hvoraf 48 har svaret som leder af en ledergruppe.</a:t>
            </a:r>
          </a:p>
          <a:p>
            <a:pPr fontAlgn="base"/>
            <a:endParaRPr lang="da-DK" sz="1200" dirty="0"/>
          </a:p>
          <a:p>
            <a:pPr marL="171450" indent="-171450">
              <a:lnSpc>
                <a:spcPct val="90000"/>
              </a:lnSpc>
              <a:spcBef>
                <a:spcPts val="600"/>
              </a:spcBef>
              <a:spcAft>
                <a:spcPts val="200"/>
              </a:spcAft>
              <a:buFont typeface="Arial" panose="020B0604020202020204" pitchFamily="34" charset="0"/>
              <a:buChar char="•"/>
            </a:pPr>
            <a:r>
              <a:rPr lang="da-DK" sz="1200" dirty="0"/>
              <a:t>Undersøgelsen er foretaget af CfL i samarbejde med  </a:t>
            </a:r>
            <a:endParaRPr lang="da-DK" sz="1200" dirty="0">
              <a:latin typeface="+mj-lt"/>
              <a:cs typeface="Calibri" panose="020F0502020204030204" pitchFamily="34" charset="0"/>
            </a:endParaRPr>
          </a:p>
          <a:p>
            <a:pPr>
              <a:lnSpc>
                <a:spcPct val="90000"/>
              </a:lnSpc>
              <a:spcBef>
                <a:spcPts val="600"/>
              </a:spcBef>
              <a:spcAft>
                <a:spcPts val="200"/>
              </a:spcAft>
              <a:buClr>
                <a:schemeClr val="accent1"/>
              </a:buClr>
            </a:pPr>
            <a:endParaRPr lang="da-DK" sz="1200" dirty="0">
              <a:latin typeface="+mj-lt"/>
              <a:cs typeface="Calibri" panose="020F0502020204030204" pitchFamily="34" charset="0"/>
            </a:endParaRPr>
          </a:p>
          <a:p>
            <a:pPr>
              <a:lnSpc>
                <a:spcPct val="90000"/>
              </a:lnSpc>
              <a:spcBef>
                <a:spcPts val="600"/>
              </a:spcBef>
              <a:spcAft>
                <a:spcPts val="200"/>
              </a:spcAft>
              <a:buClr>
                <a:schemeClr val="accent1"/>
              </a:buClr>
            </a:pPr>
            <a:endParaRPr lang="da-DK" sz="1200" dirty="0">
              <a:latin typeface="+mj-lt"/>
              <a:cs typeface="Calibri" panose="020F0502020204030204" pitchFamily="34" charset="0"/>
            </a:endParaRPr>
          </a:p>
          <a:p>
            <a:pPr marL="171450" indent="-171450">
              <a:buFont typeface="Arial" panose="020B0604020202020204" pitchFamily="34" charset="0"/>
              <a:buChar char="•"/>
            </a:pPr>
            <a:r>
              <a:rPr lang="da-DK" sz="1200" dirty="0"/>
              <a:t>Undersøgelsens formål har været at afdække, hvordan danske organisationer prioriterer arbejdet i ledergruppen ud fra antagelsen om, at en velfungerende ledergruppe har afgørende betydning for organisationens performance.</a:t>
            </a:r>
            <a:endParaRPr lang="da-DK" sz="1200" dirty="0">
              <a:latin typeface="+mj-lt"/>
              <a:cs typeface="Calibri" panose="020F0502020204030204"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679583"/>
            <a:ext cx="1008112" cy="397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6397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4"/>
          </p:nvPr>
        </p:nvSpPr>
        <p:spPr/>
        <p:txBody>
          <a:bodyPr/>
          <a:lstStyle/>
          <a:p>
            <a:fld id="{BFF3CFDD-2D56-4519-B779-BFFEF2995BE6}" type="slidenum">
              <a:rPr lang="da-DK" smtClean="0"/>
              <a:pPr/>
              <a:t>76</a:t>
            </a:fld>
            <a:endParaRPr lang="da-DK"/>
          </a:p>
        </p:txBody>
      </p:sp>
      <p:sp>
        <p:nvSpPr>
          <p:cNvPr id="3" name="Titel 2"/>
          <p:cNvSpPr>
            <a:spLocks noGrp="1"/>
          </p:cNvSpPr>
          <p:nvPr>
            <p:ph type="title"/>
          </p:nvPr>
        </p:nvSpPr>
        <p:spPr>
          <a:xfrm>
            <a:off x="395289" y="353700"/>
            <a:ext cx="3384623" cy="675000"/>
          </a:xfrm>
        </p:spPr>
        <p:txBody>
          <a:bodyPr/>
          <a:lstStyle/>
          <a:p>
            <a:pPr lvl="0"/>
            <a:r>
              <a:rPr lang="da-DK" dirty="0">
                <a:ea typeface="Calibri" panose="020F0502020204030204" pitchFamily="34" charset="0"/>
                <a:cs typeface="Times New Roman" panose="02020603050405020304" pitchFamily="18" charset="0"/>
              </a:rPr>
              <a:t>Overordnet </a:t>
            </a:r>
            <a:br>
              <a:rPr lang="da-DK" dirty="0">
                <a:ea typeface="Calibri" panose="020F0502020204030204" pitchFamily="34" charset="0"/>
                <a:cs typeface="Times New Roman" panose="02020603050405020304" pitchFamily="18" charset="0"/>
              </a:rPr>
            </a:br>
            <a:r>
              <a:rPr lang="da-DK" dirty="0">
                <a:ea typeface="Calibri" panose="020F0502020204030204" pitchFamily="34" charset="0"/>
                <a:cs typeface="Times New Roman" panose="02020603050405020304" pitchFamily="18" charset="0"/>
              </a:rPr>
              <a:t>vurdering af ledergruppen</a:t>
            </a:r>
            <a:br>
              <a:rPr lang="da-DK" b="1" dirty="0">
                <a:ea typeface="Calibri" panose="020F0502020204030204" pitchFamily="34" charset="0"/>
                <a:cs typeface="Times New Roman" panose="02020603050405020304" pitchFamily="18" charset="0"/>
              </a:rPr>
            </a:br>
            <a:endParaRPr lang="da-DK" dirty="0"/>
          </a:p>
        </p:txBody>
      </p:sp>
      <p:grpSp>
        <p:nvGrpSpPr>
          <p:cNvPr id="5" name="Gruppe 4">
            <a:extLst>
              <a:ext uri="{FF2B5EF4-FFF2-40B4-BE49-F238E27FC236}">
                <a16:creationId xmlns:a16="http://schemas.microsoft.com/office/drawing/2014/main" id="{2CC0431A-E32B-4733-A1F3-4A9385908CD8}"/>
              </a:ext>
            </a:extLst>
          </p:cNvPr>
          <p:cNvGrpSpPr/>
          <p:nvPr/>
        </p:nvGrpSpPr>
        <p:grpSpPr>
          <a:xfrm>
            <a:off x="-108520" y="1563638"/>
            <a:ext cx="4513371" cy="3520723"/>
            <a:chOff x="4690330" y="2698919"/>
            <a:chExt cx="4257601" cy="3378906"/>
          </a:xfrm>
        </p:grpSpPr>
        <p:graphicFrame>
          <p:nvGraphicFramePr>
            <p:cNvPr id="7" name="Diagram 6">
              <a:extLst>
                <a:ext uri="{FF2B5EF4-FFF2-40B4-BE49-F238E27FC236}">
                  <a16:creationId xmlns:a16="http://schemas.microsoft.com/office/drawing/2014/main" id="{45E40E10-FCA7-4AAD-B2D1-107F4A3F6D97}"/>
                </a:ext>
              </a:extLst>
            </p:cNvPr>
            <p:cNvGraphicFramePr/>
            <p:nvPr/>
          </p:nvGraphicFramePr>
          <p:xfrm>
            <a:off x="4690330" y="2698919"/>
            <a:ext cx="4257601" cy="337890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55">
              <a:extLst>
                <a:ext uri="{FF2B5EF4-FFF2-40B4-BE49-F238E27FC236}">
                  <a16:creationId xmlns:a16="http://schemas.microsoft.com/office/drawing/2014/main" id="{65E8CE7F-AD46-4E6A-8179-57B6CF925EA4}"/>
                </a:ext>
              </a:extLst>
            </p:cNvPr>
            <p:cNvSpPr txBox="1"/>
            <p:nvPr/>
          </p:nvSpPr>
          <p:spPr>
            <a:xfrm>
              <a:off x="5060309" y="4318029"/>
              <a:ext cx="3478298" cy="566020"/>
            </a:xfrm>
            <a:prstGeom prst="rect">
              <a:avLst/>
            </a:prstGeom>
            <a:noFill/>
          </p:spPr>
          <p:txBody>
            <a:bodyPr wrap="square" lIns="0" tIns="0" rIns="0" bIns="0" rtlCol="0" anchor="b">
              <a:spAutoFit/>
            </a:bodyPr>
            <a:lstStyle/>
            <a:p>
              <a:pPr algn="ctr">
                <a:lnSpc>
                  <a:spcPts val="3733"/>
                </a:lnSpc>
                <a:spcAft>
                  <a:spcPts val="3199"/>
                </a:spcAft>
              </a:pPr>
              <a:r>
                <a:rPr lang="en-US" sz="8800" b="1" dirty="0">
                  <a:solidFill>
                    <a:schemeClr val="tx2"/>
                  </a:solidFill>
                  <a:latin typeface="+mj-lt"/>
                  <a:cs typeface="Montserrat Semi Bold" charset="0"/>
                </a:rPr>
                <a:t>6,8</a:t>
              </a:r>
              <a:endParaRPr lang="en-US" sz="6600" b="1" dirty="0">
                <a:solidFill>
                  <a:schemeClr val="tx2"/>
                </a:solidFill>
                <a:latin typeface="+mj-lt"/>
                <a:cs typeface="Montserrat Semi Bold" charset="0"/>
              </a:endParaRPr>
            </a:p>
          </p:txBody>
        </p:sp>
      </p:grpSp>
      <p:pic>
        <p:nvPicPr>
          <p:cNvPr id="4" name="Billede 3"/>
          <p:cNvPicPr>
            <a:picLocks noChangeAspect="1"/>
          </p:cNvPicPr>
          <p:nvPr/>
        </p:nvPicPr>
        <p:blipFill rotWithShape="1">
          <a:blip r:embed="rId4" cstate="print">
            <a:extLst>
              <a:ext uri="{28A0092B-C50C-407E-A947-70E740481C1C}">
                <a14:useLocalDpi xmlns:a14="http://schemas.microsoft.com/office/drawing/2010/main" val="0"/>
              </a:ext>
            </a:extLst>
          </a:blip>
          <a:srcRect l="20842" t="-1800" r="10586" b="1800"/>
          <a:stretch/>
        </p:blipFill>
        <p:spPr>
          <a:xfrm>
            <a:off x="4211960" y="-106486"/>
            <a:ext cx="5400600" cy="5249986"/>
          </a:xfrm>
          <a:prstGeom prst="rect">
            <a:avLst/>
          </a:prstGeom>
        </p:spPr>
      </p:pic>
    </p:spTree>
    <p:extLst>
      <p:ext uri="{BB962C8B-B14F-4D97-AF65-F5344CB8AC3E}">
        <p14:creationId xmlns:p14="http://schemas.microsoft.com/office/powerpoint/2010/main" val="2514831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9" y="195486"/>
            <a:ext cx="8341096" cy="675000"/>
          </a:xfrm>
        </p:spPr>
        <p:txBody>
          <a:bodyPr/>
          <a:lstStyle/>
          <a:p>
            <a:r>
              <a:rPr lang="da-DK" b="1" dirty="0">
                <a:effectLst/>
                <a:ea typeface="Calibri" panose="020F0502020204030204" pitchFamily="34" charset="0"/>
                <a:cs typeface="Times New Roman" panose="02020603050405020304" pitchFamily="18" charset="0"/>
              </a:rPr>
              <a:t>Oversigt over resultater for </a:t>
            </a:r>
            <a:br>
              <a:rPr lang="da-DK" b="1" dirty="0">
                <a:effectLst/>
                <a:ea typeface="Calibri" panose="020F0502020204030204" pitchFamily="34" charset="0"/>
                <a:cs typeface="Times New Roman" panose="02020603050405020304" pitchFamily="18" charset="0"/>
              </a:rPr>
            </a:br>
            <a:r>
              <a:rPr lang="da-DK" b="1" dirty="0">
                <a:effectLst/>
                <a:ea typeface="Calibri" panose="020F0502020204030204" pitchFamily="34" charset="0"/>
                <a:cs typeface="Times New Roman" panose="02020603050405020304" pitchFamily="18" charset="0"/>
              </a:rPr>
              <a:t>overordnede områder</a:t>
            </a:r>
            <a:endParaRPr lang="da-DK" sz="4000" i="1" dirty="0"/>
          </a:p>
        </p:txBody>
      </p:sp>
      <p:sp>
        <p:nvSpPr>
          <p:cNvPr id="6" name="Pladsholder til slidenummer 5"/>
          <p:cNvSpPr>
            <a:spLocks noGrp="1"/>
          </p:cNvSpPr>
          <p:nvPr>
            <p:ph type="sldNum" sz="quarter" idx="4"/>
          </p:nvPr>
        </p:nvSpPr>
        <p:spPr/>
        <p:txBody>
          <a:bodyPr/>
          <a:lstStyle/>
          <a:p>
            <a:fld id="{BFF3CFDD-2D56-4519-B779-BFFEF2995BE6}" type="slidenum">
              <a:rPr lang="da-DK" smtClean="0"/>
              <a:pPr/>
              <a:t>77</a:t>
            </a:fld>
            <a:endParaRPr lang="da-DK"/>
          </a:p>
        </p:txBody>
      </p:sp>
      <p:grpSp>
        <p:nvGrpSpPr>
          <p:cNvPr id="31" name="Gruppe 30">
            <a:extLst>
              <a:ext uri="{FF2B5EF4-FFF2-40B4-BE49-F238E27FC236}">
                <a16:creationId xmlns:a16="http://schemas.microsoft.com/office/drawing/2014/main" id="{2CC0431A-E32B-4733-A1F3-4A9385908CD8}"/>
              </a:ext>
            </a:extLst>
          </p:cNvPr>
          <p:cNvGrpSpPr/>
          <p:nvPr/>
        </p:nvGrpSpPr>
        <p:grpSpPr>
          <a:xfrm>
            <a:off x="78426" y="2333026"/>
            <a:ext cx="1937290" cy="1537466"/>
            <a:chOff x="3076649" y="3783234"/>
            <a:chExt cx="4257601" cy="3378906"/>
          </a:xfrm>
        </p:grpSpPr>
        <p:graphicFrame>
          <p:nvGraphicFramePr>
            <p:cNvPr id="32" name="Diagram 31">
              <a:extLst>
                <a:ext uri="{FF2B5EF4-FFF2-40B4-BE49-F238E27FC236}">
                  <a16:creationId xmlns:a16="http://schemas.microsoft.com/office/drawing/2014/main" id="{45E40E10-FCA7-4AAD-B2D1-107F4A3F6D97}"/>
                </a:ext>
              </a:extLst>
            </p:cNvPr>
            <p:cNvGraphicFramePr/>
            <p:nvPr/>
          </p:nvGraphicFramePr>
          <p:xfrm>
            <a:off x="3076649" y="3783234"/>
            <a:ext cx="4257601" cy="337890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55">
              <a:extLst>
                <a:ext uri="{FF2B5EF4-FFF2-40B4-BE49-F238E27FC236}">
                  <a16:creationId xmlns:a16="http://schemas.microsoft.com/office/drawing/2014/main" id="{65E8CE7F-AD46-4E6A-8179-57B6CF925EA4}"/>
                </a:ext>
              </a:extLst>
            </p:cNvPr>
            <p:cNvSpPr txBox="1"/>
            <p:nvPr/>
          </p:nvSpPr>
          <p:spPr>
            <a:xfrm>
              <a:off x="4248323" y="4940891"/>
              <a:ext cx="1848171" cy="1042790"/>
            </a:xfrm>
            <a:prstGeom prst="rect">
              <a:avLst/>
            </a:prstGeom>
            <a:noFill/>
          </p:spPr>
          <p:txBody>
            <a:bodyPr wrap="square" lIns="0" tIns="0" rIns="0" bIns="0" rtlCol="0" anchor="b">
              <a:spAutoFit/>
            </a:bodyPr>
            <a:lstStyle/>
            <a:p>
              <a:pPr algn="ctr">
                <a:lnSpc>
                  <a:spcPts val="3733"/>
                </a:lnSpc>
                <a:spcAft>
                  <a:spcPts val="3199"/>
                </a:spcAft>
              </a:pPr>
              <a:r>
                <a:rPr lang="en-US" sz="3200" b="1" dirty="0">
                  <a:solidFill>
                    <a:schemeClr val="tx2"/>
                  </a:solidFill>
                  <a:latin typeface="+mj-lt"/>
                  <a:cs typeface="Montserrat Semi Bold" charset="0"/>
                </a:rPr>
                <a:t>6,8</a:t>
              </a:r>
              <a:endParaRPr lang="en-US" sz="2000" b="1" dirty="0">
                <a:solidFill>
                  <a:schemeClr val="tx2"/>
                </a:solidFill>
                <a:latin typeface="+mj-lt"/>
                <a:cs typeface="Montserrat Semi Bold" charset="0"/>
              </a:endParaRPr>
            </a:p>
          </p:txBody>
        </p:sp>
      </p:grpSp>
      <p:sp>
        <p:nvSpPr>
          <p:cNvPr id="34" name="Tekstfelt 33">
            <a:extLst>
              <a:ext uri="{FF2B5EF4-FFF2-40B4-BE49-F238E27FC236}">
                <a16:creationId xmlns:a16="http://schemas.microsoft.com/office/drawing/2014/main" id="{58947A35-4E9D-4750-ACB4-780543CF0E10}"/>
              </a:ext>
            </a:extLst>
          </p:cNvPr>
          <p:cNvSpPr txBox="1"/>
          <p:nvPr/>
        </p:nvSpPr>
        <p:spPr>
          <a:xfrm>
            <a:off x="211023" y="1777997"/>
            <a:ext cx="1747284" cy="635751"/>
          </a:xfrm>
          <a:prstGeom prst="rect">
            <a:avLst/>
          </a:prstGeom>
          <a:noFill/>
        </p:spPr>
        <p:txBody>
          <a:bodyPr wrap="square">
            <a:spAutoFit/>
          </a:bodyPr>
          <a:lstStyle/>
          <a:p>
            <a:pPr lvl="0" algn="ctr">
              <a:lnSpc>
                <a:spcPct val="107000"/>
              </a:lnSpc>
              <a:spcAft>
                <a:spcPts val="800"/>
              </a:spcAft>
            </a:pPr>
            <a:r>
              <a:rPr lang="da-DK" sz="1100" b="1" dirty="0">
                <a:effectLst/>
                <a:latin typeface="+mj-lt"/>
                <a:ea typeface="Calibri" panose="020F0502020204030204" pitchFamily="34" charset="0"/>
                <a:cs typeface="Times New Roman" panose="02020603050405020304" pitchFamily="18" charset="0"/>
              </a:rPr>
              <a:t>Overordnet vurdering af ledergruppen</a:t>
            </a:r>
          </a:p>
        </p:txBody>
      </p:sp>
      <p:grpSp>
        <p:nvGrpSpPr>
          <p:cNvPr id="35" name="Gruppe 34">
            <a:extLst>
              <a:ext uri="{FF2B5EF4-FFF2-40B4-BE49-F238E27FC236}">
                <a16:creationId xmlns:a16="http://schemas.microsoft.com/office/drawing/2014/main" id="{26645F70-045D-474B-BD8D-D4F16FEA7610}"/>
              </a:ext>
            </a:extLst>
          </p:cNvPr>
          <p:cNvGrpSpPr/>
          <p:nvPr/>
        </p:nvGrpSpPr>
        <p:grpSpPr>
          <a:xfrm>
            <a:off x="2973368" y="1750365"/>
            <a:ext cx="1488659" cy="1181425"/>
            <a:chOff x="3076649" y="3783234"/>
            <a:chExt cx="4257601" cy="3378906"/>
          </a:xfrm>
        </p:grpSpPr>
        <p:graphicFrame>
          <p:nvGraphicFramePr>
            <p:cNvPr id="36" name="Diagram 35">
              <a:extLst>
                <a:ext uri="{FF2B5EF4-FFF2-40B4-BE49-F238E27FC236}">
                  <a16:creationId xmlns:a16="http://schemas.microsoft.com/office/drawing/2014/main" id="{C62920BD-DDFE-4500-A805-2556421C495F}"/>
                </a:ext>
              </a:extLst>
            </p:cNvPr>
            <p:cNvGraphicFramePr/>
            <p:nvPr/>
          </p:nvGraphicFramePr>
          <p:xfrm>
            <a:off x="3076649" y="3783234"/>
            <a:ext cx="4257601" cy="3378906"/>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55">
              <a:extLst>
                <a:ext uri="{FF2B5EF4-FFF2-40B4-BE49-F238E27FC236}">
                  <a16:creationId xmlns:a16="http://schemas.microsoft.com/office/drawing/2014/main" id="{45C51639-3CA1-4CE3-9DE9-047C64906DD4}"/>
                </a:ext>
              </a:extLst>
            </p:cNvPr>
            <p:cNvSpPr txBox="1"/>
            <p:nvPr/>
          </p:nvSpPr>
          <p:spPr>
            <a:xfrm>
              <a:off x="4481090" y="4872363"/>
              <a:ext cx="1456167" cy="1154592"/>
            </a:xfrm>
            <a:prstGeom prst="rect">
              <a:avLst/>
            </a:prstGeom>
            <a:noFill/>
          </p:spPr>
          <p:txBody>
            <a:bodyPr wrap="square" lIns="0" tIns="0" rIns="0" bIns="0" rtlCol="0" anchor="b">
              <a:spAutoFit/>
            </a:bodyPr>
            <a:lstStyle/>
            <a:p>
              <a:pPr algn="ctr">
                <a:lnSpc>
                  <a:spcPts val="3733"/>
                </a:lnSpc>
                <a:spcAft>
                  <a:spcPts val="3199"/>
                </a:spcAft>
              </a:pPr>
              <a:r>
                <a:rPr lang="en-US" b="1" dirty="0">
                  <a:solidFill>
                    <a:schemeClr val="tx2"/>
                  </a:solidFill>
                  <a:latin typeface="+mj-lt"/>
                  <a:cs typeface="Montserrat Semi Bold" charset="0"/>
                </a:rPr>
                <a:t>6,8</a:t>
              </a:r>
            </a:p>
          </p:txBody>
        </p:sp>
      </p:grpSp>
      <p:grpSp>
        <p:nvGrpSpPr>
          <p:cNvPr id="38" name="Gruppe 37">
            <a:extLst>
              <a:ext uri="{FF2B5EF4-FFF2-40B4-BE49-F238E27FC236}">
                <a16:creationId xmlns:a16="http://schemas.microsoft.com/office/drawing/2014/main" id="{5599C230-7FE1-4870-AD1F-8ADDBB6D536F}"/>
              </a:ext>
            </a:extLst>
          </p:cNvPr>
          <p:cNvGrpSpPr/>
          <p:nvPr/>
        </p:nvGrpSpPr>
        <p:grpSpPr>
          <a:xfrm>
            <a:off x="4497600" y="1750365"/>
            <a:ext cx="1488659" cy="1181425"/>
            <a:chOff x="3076649" y="3783234"/>
            <a:chExt cx="4257601" cy="3378906"/>
          </a:xfrm>
        </p:grpSpPr>
        <p:graphicFrame>
          <p:nvGraphicFramePr>
            <p:cNvPr id="39" name="Diagram 38">
              <a:extLst>
                <a:ext uri="{FF2B5EF4-FFF2-40B4-BE49-F238E27FC236}">
                  <a16:creationId xmlns:a16="http://schemas.microsoft.com/office/drawing/2014/main" id="{6A8CCB37-53BA-4E7B-8B78-FEFC8DF27486}"/>
                </a:ext>
              </a:extLst>
            </p:cNvPr>
            <p:cNvGraphicFramePr/>
            <p:nvPr/>
          </p:nvGraphicFramePr>
          <p:xfrm>
            <a:off x="3076649" y="3783234"/>
            <a:ext cx="4257601" cy="3378906"/>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55">
              <a:extLst>
                <a:ext uri="{FF2B5EF4-FFF2-40B4-BE49-F238E27FC236}">
                  <a16:creationId xmlns:a16="http://schemas.microsoft.com/office/drawing/2014/main" id="{77D498C3-2344-49D1-A892-BB93C887283E}"/>
                </a:ext>
              </a:extLst>
            </p:cNvPr>
            <p:cNvSpPr txBox="1"/>
            <p:nvPr/>
          </p:nvSpPr>
          <p:spPr>
            <a:xfrm>
              <a:off x="4567871" y="4694827"/>
              <a:ext cx="1284540" cy="1357051"/>
            </a:xfrm>
            <a:prstGeom prst="rect">
              <a:avLst/>
            </a:prstGeom>
            <a:noFill/>
          </p:spPr>
          <p:txBody>
            <a:bodyPr wrap="square" lIns="0" tIns="0" rIns="0" bIns="0" rtlCol="0" anchor="b">
              <a:spAutoFit/>
            </a:bodyPr>
            <a:lstStyle/>
            <a:p>
              <a:pPr algn="ctr">
                <a:lnSpc>
                  <a:spcPts val="3733"/>
                </a:lnSpc>
                <a:spcAft>
                  <a:spcPts val="3199"/>
                </a:spcAft>
              </a:pPr>
              <a:r>
                <a:rPr lang="en-US" b="1" dirty="0">
                  <a:solidFill>
                    <a:schemeClr val="tx2"/>
                  </a:solidFill>
                  <a:latin typeface="+mj-lt"/>
                  <a:cs typeface="Montserrat Semi Bold" charset="0"/>
                </a:rPr>
                <a:t>6,9</a:t>
              </a:r>
              <a:endParaRPr lang="en-US" sz="1400" b="1" dirty="0">
                <a:solidFill>
                  <a:schemeClr val="tx2"/>
                </a:solidFill>
                <a:latin typeface="+mj-lt"/>
                <a:cs typeface="Montserrat Semi Bold" charset="0"/>
              </a:endParaRPr>
            </a:p>
          </p:txBody>
        </p:sp>
      </p:grpSp>
      <p:grpSp>
        <p:nvGrpSpPr>
          <p:cNvPr id="41" name="Gruppe 40">
            <a:extLst>
              <a:ext uri="{FF2B5EF4-FFF2-40B4-BE49-F238E27FC236}">
                <a16:creationId xmlns:a16="http://schemas.microsoft.com/office/drawing/2014/main" id="{48C7401A-90AC-42EA-932A-4DBF69720F1B}"/>
              </a:ext>
            </a:extLst>
          </p:cNvPr>
          <p:cNvGrpSpPr/>
          <p:nvPr/>
        </p:nvGrpSpPr>
        <p:grpSpPr>
          <a:xfrm>
            <a:off x="6021832" y="1750365"/>
            <a:ext cx="1488659" cy="1181425"/>
            <a:chOff x="3076649" y="3783234"/>
            <a:chExt cx="4257601" cy="3378906"/>
          </a:xfrm>
        </p:grpSpPr>
        <p:graphicFrame>
          <p:nvGraphicFramePr>
            <p:cNvPr id="42" name="Diagram 41">
              <a:extLst>
                <a:ext uri="{FF2B5EF4-FFF2-40B4-BE49-F238E27FC236}">
                  <a16:creationId xmlns:a16="http://schemas.microsoft.com/office/drawing/2014/main" id="{DDA919E4-864C-4F5E-A4F6-CF1956E60AE7}"/>
                </a:ext>
              </a:extLst>
            </p:cNvPr>
            <p:cNvGraphicFramePr/>
            <p:nvPr/>
          </p:nvGraphicFramePr>
          <p:xfrm>
            <a:off x="3076649" y="3783234"/>
            <a:ext cx="4257601" cy="3378906"/>
          </p:xfrm>
          <a:graphic>
            <a:graphicData uri="http://schemas.openxmlformats.org/drawingml/2006/chart">
              <c:chart xmlns:c="http://schemas.openxmlformats.org/drawingml/2006/chart" xmlns:r="http://schemas.openxmlformats.org/officeDocument/2006/relationships" r:id="rId6"/>
            </a:graphicData>
          </a:graphic>
        </p:graphicFrame>
        <p:sp>
          <p:nvSpPr>
            <p:cNvPr id="43" name="TextBox 55">
              <a:extLst>
                <a:ext uri="{FF2B5EF4-FFF2-40B4-BE49-F238E27FC236}">
                  <a16:creationId xmlns:a16="http://schemas.microsoft.com/office/drawing/2014/main" id="{F9FAE708-171D-4DEB-8E0D-0BD98E44950C}"/>
                </a:ext>
              </a:extLst>
            </p:cNvPr>
            <p:cNvSpPr txBox="1"/>
            <p:nvPr/>
          </p:nvSpPr>
          <p:spPr>
            <a:xfrm>
              <a:off x="4511217" y="4642829"/>
              <a:ext cx="1451434" cy="1357051"/>
            </a:xfrm>
            <a:prstGeom prst="rect">
              <a:avLst/>
            </a:prstGeom>
            <a:noFill/>
          </p:spPr>
          <p:txBody>
            <a:bodyPr wrap="square" lIns="0" tIns="0" rIns="0" bIns="0" rtlCol="0" anchor="b">
              <a:spAutoFit/>
            </a:bodyPr>
            <a:lstStyle/>
            <a:p>
              <a:pPr algn="ctr">
                <a:lnSpc>
                  <a:spcPts val="3733"/>
                </a:lnSpc>
                <a:spcAft>
                  <a:spcPts val="3199"/>
                </a:spcAft>
              </a:pPr>
              <a:r>
                <a:rPr lang="en-US" b="1" dirty="0">
                  <a:solidFill>
                    <a:schemeClr val="tx2"/>
                  </a:solidFill>
                  <a:latin typeface="+mj-lt"/>
                  <a:cs typeface="Montserrat Semi Bold" charset="0"/>
                </a:rPr>
                <a:t>7,1</a:t>
              </a:r>
            </a:p>
          </p:txBody>
        </p:sp>
      </p:grpSp>
      <p:grpSp>
        <p:nvGrpSpPr>
          <p:cNvPr id="44" name="Gruppe 43">
            <a:extLst>
              <a:ext uri="{FF2B5EF4-FFF2-40B4-BE49-F238E27FC236}">
                <a16:creationId xmlns:a16="http://schemas.microsoft.com/office/drawing/2014/main" id="{D046ED83-23BE-4628-876E-6B3ED8358490}"/>
              </a:ext>
            </a:extLst>
          </p:cNvPr>
          <p:cNvGrpSpPr/>
          <p:nvPr/>
        </p:nvGrpSpPr>
        <p:grpSpPr>
          <a:xfrm>
            <a:off x="7546064" y="1750365"/>
            <a:ext cx="1488659" cy="1181425"/>
            <a:chOff x="3076649" y="3783234"/>
            <a:chExt cx="4257601" cy="3378906"/>
          </a:xfrm>
        </p:grpSpPr>
        <p:graphicFrame>
          <p:nvGraphicFramePr>
            <p:cNvPr id="45" name="Diagram 44">
              <a:extLst>
                <a:ext uri="{FF2B5EF4-FFF2-40B4-BE49-F238E27FC236}">
                  <a16:creationId xmlns:a16="http://schemas.microsoft.com/office/drawing/2014/main" id="{2D551978-90AA-444B-B7F7-0FF09912BC64}"/>
                </a:ext>
              </a:extLst>
            </p:cNvPr>
            <p:cNvGraphicFramePr/>
            <p:nvPr/>
          </p:nvGraphicFramePr>
          <p:xfrm>
            <a:off x="3076649" y="3783234"/>
            <a:ext cx="4257601" cy="3378906"/>
          </p:xfrm>
          <a:graphic>
            <a:graphicData uri="http://schemas.openxmlformats.org/drawingml/2006/chart">
              <c:chart xmlns:c="http://schemas.openxmlformats.org/drawingml/2006/chart" xmlns:r="http://schemas.openxmlformats.org/officeDocument/2006/relationships" r:id="rId7"/>
            </a:graphicData>
          </a:graphic>
        </p:graphicFrame>
        <p:sp>
          <p:nvSpPr>
            <p:cNvPr id="46" name="TextBox 55">
              <a:extLst>
                <a:ext uri="{FF2B5EF4-FFF2-40B4-BE49-F238E27FC236}">
                  <a16:creationId xmlns:a16="http://schemas.microsoft.com/office/drawing/2014/main" id="{8FEAA5E5-0556-4F05-BE4F-4E12DAE5E6F3}"/>
                </a:ext>
              </a:extLst>
            </p:cNvPr>
            <p:cNvSpPr txBox="1"/>
            <p:nvPr/>
          </p:nvSpPr>
          <p:spPr>
            <a:xfrm>
              <a:off x="4529341" y="4642826"/>
              <a:ext cx="1386191" cy="1357051"/>
            </a:xfrm>
            <a:prstGeom prst="rect">
              <a:avLst/>
            </a:prstGeom>
            <a:noFill/>
          </p:spPr>
          <p:txBody>
            <a:bodyPr wrap="square" lIns="0" tIns="0" rIns="0" bIns="0" rtlCol="0" anchor="b">
              <a:spAutoFit/>
            </a:bodyPr>
            <a:lstStyle/>
            <a:p>
              <a:pPr algn="ctr">
                <a:lnSpc>
                  <a:spcPts val="3733"/>
                </a:lnSpc>
                <a:spcAft>
                  <a:spcPts val="3199"/>
                </a:spcAft>
              </a:pPr>
              <a:r>
                <a:rPr lang="en-US" b="1" dirty="0">
                  <a:solidFill>
                    <a:schemeClr val="tx2"/>
                  </a:solidFill>
                  <a:latin typeface="+mj-lt"/>
                  <a:cs typeface="Montserrat Semi Bold" charset="0"/>
                </a:rPr>
                <a:t>6,9</a:t>
              </a:r>
            </a:p>
          </p:txBody>
        </p:sp>
      </p:grpSp>
      <p:grpSp>
        <p:nvGrpSpPr>
          <p:cNvPr id="50" name="Gruppe 49">
            <a:extLst>
              <a:ext uri="{FF2B5EF4-FFF2-40B4-BE49-F238E27FC236}">
                <a16:creationId xmlns:a16="http://schemas.microsoft.com/office/drawing/2014/main" id="{98372748-CFCA-4D25-9FCB-626CF5E8D60D}"/>
              </a:ext>
            </a:extLst>
          </p:cNvPr>
          <p:cNvGrpSpPr/>
          <p:nvPr/>
        </p:nvGrpSpPr>
        <p:grpSpPr>
          <a:xfrm>
            <a:off x="3394023" y="3593687"/>
            <a:ext cx="1488659" cy="1181425"/>
            <a:chOff x="3076649" y="3783234"/>
            <a:chExt cx="4257601" cy="3378906"/>
          </a:xfrm>
        </p:grpSpPr>
        <p:graphicFrame>
          <p:nvGraphicFramePr>
            <p:cNvPr id="51" name="Diagram 50">
              <a:extLst>
                <a:ext uri="{FF2B5EF4-FFF2-40B4-BE49-F238E27FC236}">
                  <a16:creationId xmlns:a16="http://schemas.microsoft.com/office/drawing/2014/main" id="{2EDE4987-DD52-45C8-A562-158F46E2CA31}"/>
                </a:ext>
              </a:extLst>
            </p:cNvPr>
            <p:cNvGraphicFramePr/>
            <p:nvPr/>
          </p:nvGraphicFramePr>
          <p:xfrm>
            <a:off x="3076649" y="3783234"/>
            <a:ext cx="4257601" cy="3378906"/>
          </p:xfrm>
          <a:graphic>
            <a:graphicData uri="http://schemas.openxmlformats.org/drawingml/2006/chart">
              <c:chart xmlns:c="http://schemas.openxmlformats.org/drawingml/2006/chart" xmlns:r="http://schemas.openxmlformats.org/officeDocument/2006/relationships" r:id="rId8"/>
            </a:graphicData>
          </a:graphic>
        </p:graphicFrame>
        <p:sp>
          <p:nvSpPr>
            <p:cNvPr id="52" name="TextBox 55">
              <a:extLst>
                <a:ext uri="{FF2B5EF4-FFF2-40B4-BE49-F238E27FC236}">
                  <a16:creationId xmlns:a16="http://schemas.microsoft.com/office/drawing/2014/main" id="{00EC2FD5-6268-4242-B08E-EB74BD9CDFD9}"/>
                </a:ext>
              </a:extLst>
            </p:cNvPr>
            <p:cNvSpPr txBox="1"/>
            <p:nvPr/>
          </p:nvSpPr>
          <p:spPr>
            <a:xfrm>
              <a:off x="4592190" y="4753850"/>
              <a:ext cx="1305967" cy="1357051"/>
            </a:xfrm>
            <a:prstGeom prst="rect">
              <a:avLst/>
            </a:prstGeom>
            <a:noFill/>
          </p:spPr>
          <p:txBody>
            <a:bodyPr wrap="square" lIns="0" tIns="0" rIns="0" bIns="0" rtlCol="0" anchor="b">
              <a:spAutoFit/>
            </a:bodyPr>
            <a:lstStyle/>
            <a:p>
              <a:pPr algn="ctr">
                <a:lnSpc>
                  <a:spcPts val="3733"/>
                </a:lnSpc>
                <a:spcAft>
                  <a:spcPts val="3199"/>
                </a:spcAft>
              </a:pPr>
              <a:r>
                <a:rPr lang="en-US" b="1" dirty="0">
                  <a:solidFill>
                    <a:schemeClr val="tx2"/>
                  </a:solidFill>
                  <a:latin typeface="+mj-lt"/>
                  <a:cs typeface="Montserrat Semi Bold" charset="0"/>
                </a:rPr>
                <a:t>7,2</a:t>
              </a:r>
              <a:endParaRPr lang="en-US" sz="1400" b="1" dirty="0">
                <a:solidFill>
                  <a:schemeClr val="tx2"/>
                </a:solidFill>
                <a:latin typeface="+mj-lt"/>
                <a:cs typeface="Montserrat Semi Bold" charset="0"/>
              </a:endParaRPr>
            </a:p>
          </p:txBody>
        </p:sp>
      </p:grpSp>
      <p:grpSp>
        <p:nvGrpSpPr>
          <p:cNvPr id="53" name="Gruppe 52">
            <a:extLst>
              <a:ext uri="{FF2B5EF4-FFF2-40B4-BE49-F238E27FC236}">
                <a16:creationId xmlns:a16="http://schemas.microsoft.com/office/drawing/2014/main" id="{069B712F-D50F-4B09-A3FC-55DB8C1E3241}"/>
              </a:ext>
            </a:extLst>
          </p:cNvPr>
          <p:cNvGrpSpPr/>
          <p:nvPr/>
        </p:nvGrpSpPr>
        <p:grpSpPr>
          <a:xfrm>
            <a:off x="5073715" y="3601927"/>
            <a:ext cx="1488659" cy="1181425"/>
            <a:chOff x="5256319" y="3850911"/>
            <a:chExt cx="4257601" cy="3378906"/>
          </a:xfrm>
        </p:grpSpPr>
        <p:graphicFrame>
          <p:nvGraphicFramePr>
            <p:cNvPr id="54" name="Diagram 53">
              <a:extLst>
                <a:ext uri="{FF2B5EF4-FFF2-40B4-BE49-F238E27FC236}">
                  <a16:creationId xmlns:a16="http://schemas.microsoft.com/office/drawing/2014/main" id="{F8C26583-0382-4823-8557-3510D3060D50}"/>
                </a:ext>
              </a:extLst>
            </p:cNvPr>
            <p:cNvGraphicFramePr/>
            <p:nvPr/>
          </p:nvGraphicFramePr>
          <p:xfrm>
            <a:off x="5256319" y="3850911"/>
            <a:ext cx="4257601" cy="3378906"/>
          </p:xfrm>
          <a:graphic>
            <a:graphicData uri="http://schemas.openxmlformats.org/drawingml/2006/chart">
              <c:chart xmlns:c="http://schemas.openxmlformats.org/drawingml/2006/chart" xmlns:r="http://schemas.openxmlformats.org/officeDocument/2006/relationships" r:id="rId9"/>
            </a:graphicData>
          </a:graphic>
        </p:graphicFrame>
        <p:sp>
          <p:nvSpPr>
            <p:cNvPr id="55" name="TextBox 55">
              <a:extLst>
                <a:ext uri="{FF2B5EF4-FFF2-40B4-BE49-F238E27FC236}">
                  <a16:creationId xmlns:a16="http://schemas.microsoft.com/office/drawing/2014/main" id="{902D0189-570C-46B7-9F96-C8CD0BE9049C}"/>
                </a:ext>
              </a:extLst>
            </p:cNvPr>
            <p:cNvSpPr txBox="1"/>
            <p:nvPr/>
          </p:nvSpPr>
          <p:spPr>
            <a:xfrm>
              <a:off x="6498682" y="4789626"/>
              <a:ext cx="1638505" cy="1357051"/>
            </a:xfrm>
            <a:prstGeom prst="rect">
              <a:avLst/>
            </a:prstGeom>
            <a:noFill/>
          </p:spPr>
          <p:txBody>
            <a:bodyPr wrap="square" lIns="0" tIns="0" rIns="0" bIns="0" rtlCol="0" anchor="b">
              <a:spAutoFit/>
            </a:bodyPr>
            <a:lstStyle/>
            <a:p>
              <a:pPr algn="ctr">
                <a:lnSpc>
                  <a:spcPts val="3733"/>
                </a:lnSpc>
                <a:spcAft>
                  <a:spcPts val="3199"/>
                </a:spcAft>
              </a:pPr>
              <a:r>
                <a:rPr lang="en-US" b="1" dirty="0">
                  <a:solidFill>
                    <a:schemeClr val="tx2"/>
                  </a:solidFill>
                  <a:latin typeface="+mj-lt"/>
                  <a:cs typeface="Montserrat Semi Bold" charset="0"/>
                </a:rPr>
                <a:t>6,4</a:t>
              </a:r>
            </a:p>
          </p:txBody>
        </p:sp>
      </p:grpSp>
      <p:grpSp>
        <p:nvGrpSpPr>
          <p:cNvPr id="56" name="Gruppe 55">
            <a:extLst>
              <a:ext uri="{FF2B5EF4-FFF2-40B4-BE49-F238E27FC236}">
                <a16:creationId xmlns:a16="http://schemas.microsoft.com/office/drawing/2014/main" id="{5D4F9DDD-C125-460B-8BC5-653C91ECB65A}"/>
              </a:ext>
            </a:extLst>
          </p:cNvPr>
          <p:cNvGrpSpPr/>
          <p:nvPr/>
        </p:nvGrpSpPr>
        <p:grpSpPr>
          <a:xfrm>
            <a:off x="6595251" y="3595288"/>
            <a:ext cx="1488659" cy="1181425"/>
            <a:chOff x="3288946" y="3831920"/>
            <a:chExt cx="4257601" cy="3378906"/>
          </a:xfrm>
        </p:grpSpPr>
        <p:graphicFrame>
          <p:nvGraphicFramePr>
            <p:cNvPr id="57" name="Diagram 56">
              <a:extLst>
                <a:ext uri="{FF2B5EF4-FFF2-40B4-BE49-F238E27FC236}">
                  <a16:creationId xmlns:a16="http://schemas.microsoft.com/office/drawing/2014/main" id="{18516191-94FE-4A85-A8CB-6E9C8ECE9C6D}"/>
                </a:ext>
              </a:extLst>
            </p:cNvPr>
            <p:cNvGraphicFramePr/>
            <p:nvPr/>
          </p:nvGraphicFramePr>
          <p:xfrm>
            <a:off x="3288946" y="3831920"/>
            <a:ext cx="4257601" cy="3378906"/>
          </p:xfrm>
          <a:graphic>
            <a:graphicData uri="http://schemas.openxmlformats.org/drawingml/2006/chart">
              <c:chart xmlns:c="http://schemas.openxmlformats.org/drawingml/2006/chart" xmlns:r="http://schemas.openxmlformats.org/officeDocument/2006/relationships" r:id="rId10"/>
            </a:graphicData>
          </a:graphic>
        </p:graphicFrame>
        <p:sp>
          <p:nvSpPr>
            <p:cNvPr id="58" name="TextBox 55">
              <a:extLst>
                <a:ext uri="{FF2B5EF4-FFF2-40B4-BE49-F238E27FC236}">
                  <a16:creationId xmlns:a16="http://schemas.microsoft.com/office/drawing/2014/main" id="{C2ED6E14-664F-4844-9749-D9670FFD2D03}"/>
                </a:ext>
              </a:extLst>
            </p:cNvPr>
            <p:cNvSpPr txBox="1"/>
            <p:nvPr/>
          </p:nvSpPr>
          <p:spPr>
            <a:xfrm>
              <a:off x="4710461" y="4788253"/>
              <a:ext cx="1394722" cy="1357051"/>
            </a:xfrm>
            <a:prstGeom prst="rect">
              <a:avLst/>
            </a:prstGeom>
            <a:noFill/>
          </p:spPr>
          <p:txBody>
            <a:bodyPr wrap="square" lIns="0" tIns="0" rIns="0" bIns="0" rtlCol="0" anchor="b">
              <a:spAutoFit/>
            </a:bodyPr>
            <a:lstStyle/>
            <a:p>
              <a:pPr algn="ctr">
                <a:lnSpc>
                  <a:spcPts val="3733"/>
                </a:lnSpc>
                <a:spcAft>
                  <a:spcPts val="3199"/>
                </a:spcAft>
              </a:pPr>
              <a:r>
                <a:rPr lang="en-US" b="1" dirty="0">
                  <a:solidFill>
                    <a:schemeClr val="tx2"/>
                  </a:solidFill>
                  <a:latin typeface="+mj-lt"/>
                  <a:cs typeface="Montserrat Semi Bold" charset="0"/>
                </a:rPr>
                <a:t>7,9</a:t>
              </a:r>
            </a:p>
          </p:txBody>
        </p:sp>
      </p:grpSp>
      <p:sp>
        <p:nvSpPr>
          <p:cNvPr id="59" name="Tekstfelt 58">
            <a:extLst>
              <a:ext uri="{FF2B5EF4-FFF2-40B4-BE49-F238E27FC236}">
                <a16:creationId xmlns:a16="http://schemas.microsoft.com/office/drawing/2014/main" id="{C87AC5AE-140F-4810-8261-FEB00DE16751}"/>
              </a:ext>
            </a:extLst>
          </p:cNvPr>
          <p:cNvSpPr txBox="1"/>
          <p:nvPr/>
        </p:nvSpPr>
        <p:spPr>
          <a:xfrm>
            <a:off x="2805741" y="1163533"/>
            <a:ext cx="1696432" cy="750975"/>
          </a:xfrm>
          <a:prstGeom prst="rect">
            <a:avLst/>
          </a:prstGeom>
          <a:noFill/>
        </p:spPr>
        <p:txBody>
          <a:bodyPr wrap="square">
            <a:spAutoFit/>
          </a:bodyPr>
          <a:lstStyle/>
          <a:p>
            <a:pPr lvl="0" algn="ctr">
              <a:lnSpc>
                <a:spcPct val="107000"/>
              </a:lnSpc>
              <a:spcAft>
                <a:spcPts val="800"/>
              </a:spcAft>
            </a:pPr>
            <a:r>
              <a:rPr lang="da-DK" sz="1000" b="1" dirty="0">
                <a:effectLst/>
                <a:latin typeface="+mj-lt"/>
                <a:ea typeface="Calibri" panose="020F0502020204030204" pitchFamily="34" charset="0"/>
                <a:cs typeface="Times New Roman" panose="02020603050405020304" pitchFamily="18" charset="0"/>
              </a:rPr>
              <a:t>Den fælles opgave </a:t>
            </a:r>
            <a:r>
              <a:rPr lang="da-DK" sz="1000" dirty="0">
                <a:effectLst/>
                <a:latin typeface="+mj-lt"/>
                <a:ea typeface="Calibri" panose="020F0502020204030204" pitchFamily="34" charset="0"/>
                <a:cs typeface="Times New Roman" panose="02020603050405020304" pitchFamily="18" charset="0"/>
              </a:rPr>
              <a:t>Ledergruppens konkrete formål og kollektive arbejde</a:t>
            </a:r>
          </a:p>
        </p:txBody>
      </p:sp>
      <p:sp>
        <p:nvSpPr>
          <p:cNvPr id="60" name="Tekstfelt 59">
            <a:extLst>
              <a:ext uri="{FF2B5EF4-FFF2-40B4-BE49-F238E27FC236}">
                <a16:creationId xmlns:a16="http://schemas.microsoft.com/office/drawing/2014/main" id="{4E23EDBE-743C-4BA0-818C-77D5C95A85DC}"/>
              </a:ext>
            </a:extLst>
          </p:cNvPr>
          <p:cNvSpPr txBox="1"/>
          <p:nvPr/>
        </p:nvSpPr>
        <p:spPr>
          <a:xfrm>
            <a:off x="4526334" y="1168465"/>
            <a:ext cx="1434472" cy="776623"/>
          </a:xfrm>
          <a:prstGeom prst="rect">
            <a:avLst/>
          </a:prstGeom>
          <a:noFill/>
        </p:spPr>
        <p:txBody>
          <a:bodyPr wrap="square">
            <a:spAutoFit/>
          </a:bodyPr>
          <a:lstStyle/>
          <a:p>
            <a:pPr lvl="0" algn="ctr">
              <a:lnSpc>
                <a:spcPct val="107000"/>
              </a:lnSpc>
              <a:spcAft>
                <a:spcPts val="800"/>
              </a:spcAft>
            </a:pPr>
            <a:r>
              <a:rPr lang="da-DK" sz="1000" b="1" dirty="0">
                <a:effectLst/>
                <a:latin typeface="+mj-lt"/>
                <a:ea typeface="Calibri" panose="020F0502020204030204" pitchFamily="34" charset="0"/>
                <a:cs typeface="Times New Roman" panose="02020603050405020304" pitchFamily="18" charset="0"/>
              </a:rPr>
              <a:t>Kommunikation og samarbejde</a:t>
            </a:r>
            <a:br>
              <a:rPr lang="da-DK" sz="1000" b="1" dirty="0">
                <a:effectLst/>
                <a:latin typeface="+mj-lt"/>
                <a:ea typeface="Calibri" panose="020F0502020204030204" pitchFamily="34" charset="0"/>
                <a:cs typeface="Times New Roman" panose="02020603050405020304" pitchFamily="18" charset="0"/>
              </a:rPr>
            </a:br>
            <a:r>
              <a:rPr lang="da-DK" sz="1000" dirty="0">
                <a:effectLst/>
                <a:latin typeface="+mj-lt"/>
                <a:ea typeface="Calibri" panose="020F0502020204030204" pitchFamily="34" charset="0"/>
                <a:cs typeface="Times New Roman" panose="02020603050405020304" pitchFamily="18" charset="0"/>
              </a:rPr>
              <a:t>Dialog, tone og det interne samarbejde</a:t>
            </a:r>
          </a:p>
        </p:txBody>
      </p:sp>
      <p:sp>
        <p:nvSpPr>
          <p:cNvPr id="61" name="Tekstfelt 60">
            <a:extLst>
              <a:ext uri="{FF2B5EF4-FFF2-40B4-BE49-F238E27FC236}">
                <a16:creationId xmlns:a16="http://schemas.microsoft.com/office/drawing/2014/main" id="{1A392BBF-00EF-4DF1-96B6-2A2B76ED7654}"/>
              </a:ext>
            </a:extLst>
          </p:cNvPr>
          <p:cNvSpPr txBox="1"/>
          <p:nvPr/>
        </p:nvSpPr>
        <p:spPr>
          <a:xfrm>
            <a:off x="5899449" y="1159751"/>
            <a:ext cx="1848378" cy="750975"/>
          </a:xfrm>
          <a:prstGeom prst="rect">
            <a:avLst/>
          </a:prstGeom>
          <a:noFill/>
        </p:spPr>
        <p:txBody>
          <a:bodyPr wrap="square">
            <a:spAutoFit/>
          </a:bodyPr>
          <a:lstStyle/>
          <a:p>
            <a:pPr lvl="0" algn="ctr">
              <a:lnSpc>
                <a:spcPct val="107000"/>
              </a:lnSpc>
              <a:spcAft>
                <a:spcPts val="800"/>
              </a:spcAft>
            </a:pPr>
            <a:r>
              <a:rPr lang="da-DK" sz="1000" b="1" dirty="0">
                <a:effectLst/>
                <a:latin typeface="+mj-lt"/>
                <a:ea typeface="Calibri" panose="020F0502020204030204" pitchFamily="34" charset="0"/>
                <a:cs typeface="Times New Roman" panose="02020603050405020304" pitchFamily="18" charset="0"/>
              </a:rPr>
              <a:t>Ressourcer og gruppedynamik</a:t>
            </a:r>
            <a:br>
              <a:rPr lang="da-DK" sz="1000" b="1" dirty="0">
                <a:effectLst/>
                <a:latin typeface="+mj-lt"/>
                <a:ea typeface="Calibri" panose="020F0502020204030204" pitchFamily="34" charset="0"/>
                <a:cs typeface="Times New Roman" panose="02020603050405020304" pitchFamily="18" charset="0"/>
              </a:rPr>
            </a:br>
            <a:r>
              <a:rPr lang="da-DK" sz="1000" dirty="0">
                <a:effectLst/>
                <a:latin typeface="+mj-lt"/>
                <a:ea typeface="Calibri" panose="020F0502020204030204" pitchFamily="34" charset="0"/>
                <a:cs typeface="Times New Roman" panose="02020603050405020304" pitchFamily="18" charset="0"/>
              </a:rPr>
              <a:t>Kompetencer, muligheder og sammensætning</a:t>
            </a:r>
          </a:p>
        </p:txBody>
      </p:sp>
      <p:sp>
        <p:nvSpPr>
          <p:cNvPr id="62" name="Tekstfelt 61">
            <a:extLst>
              <a:ext uri="{FF2B5EF4-FFF2-40B4-BE49-F238E27FC236}">
                <a16:creationId xmlns:a16="http://schemas.microsoft.com/office/drawing/2014/main" id="{D68DF394-A5BB-4D9F-B05B-660B61595720}"/>
              </a:ext>
            </a:extLst>
          </p:cNvPr>
          <p:cNvSpPr txBox="1"/>
          <p:nvPr/>
        </p:nvSpPr>
        <p:spPr>
          <a:xfrm>
            <a:off x="7546064" y="1126411"/>
            <a:ext cx="1500539" cy="760144"/>
          </a:xfrm>
          <a:prstGeom prst="rect">
            <a:avLst/>
          </a:prstGeom>
          <a:noFill/>
        </p:spPr>
        <p:txBody>
          <a:bodyPr wrap="square">
            <a:spAutoFit/>
          </a:bodyPr>
          <a:lstStyle/>
          <a:p>
            <a:pPr lvl="0" algn="ctr">
              <a:lnSpc>
                <a:spcPct val="107000"/>
              </a:lnSpc>
              <a:spcAft>
                <a:spcPts val="800"/>
              </a:spcAft>
            </a:pPr>
            <a:r>
              <a:rPr lang="da-DK" sz="1000" b="1" dirty="0">
                <a:effectLst/>
                <a:latin typeface="+mj-lt"/>
                <a:ea typeface="Calibri" panose="020F0502020204030204" pitchFamily="34" charset="0"/>
                <a:cs typeface="Times New Roman" panose="02020603050405020304" pitchFamily="18" charset="0"/>
              </a:rPr>
              <a:t>Lederrollen</a:t>
            </a:r>
            <a:br>
              <a:rPr lang="da-DK" sz="1000" b="1" dirty="0">
                <a:effectLst/>
                <a:latin typeface="+mj-lt"/>
                <a:ea typeface="Calibri" panose="020F0502020204030204" pitchFamily="34" charset="0"/>
                <a:cs typeface="Times New Roman" panose="02020603050405020304" pitchFamily="18" charset="0"/>
              </a:rPr>
            </a:br>
            <a:r>
              <a:rPr lang="da-DK" sz="1000" dirty="0">
                <a:effectLst/>
                <a:latin typeface="+mj-lt"/>
                <a:ea typeface="Calibri" panose="020F0502020204030204" pitchFamily="34" charset="0"/>
                <a:cs typeface="Times New Roman" panose="02020603050405020304" pitchFamily="18" charset="0"/>
              </a:rPr>
              <a:t>Den overordnede leders opgaver og endelige ansvar</a:t>
            </a:r>
          </a:p>
        </p:txBody>
      </p:sp>
      <p:sp>
        <p:nvSpPr>
          <p:cNvPr id="63" name="Tekstfelt 62">
            <a:extLst>
              <a:ext uri="{FF2B5EF4-FFF2-40B4-BE49-F238E27FC236}">
                <a16:creationId xmlns:a16="http://schemas.microsoft.com/office/drawing/2014/main" id="{EDA19D7A-5BEB-4AD8-BAAC-06EF3732D467}"/>
              </a:ext>
            </a:extLst>
          </p:cNvPr>
          <p:cNvSpPr txBox="1"/>
          <p:nvPr/>
        </p:nvSpPr>
        <p:spPr>
          <a:xfrm>
            <a:off x="3347864" y="3047252"/>
            <a:ext cx="1697324" cy="750975"/>
          </a:xfrm>
          <a:prstGeom prst="rect">
            <a:avLst/>
          </a:prstGeom>
          <a:noFill/>
        </p:spPr>
        <p:txBody>
          <a:bodyPr wrap="square">
            <a:spAutoFit/>
          </a:bodyPr>
          <a:lstStyle/>
          <a:p>
            <a:pPr lvl="0" algn="ctr">
              <a:lnSpc>
                <a:spcPct val="107000"/>
              </a:lnSpc>
              <a:spcAft>
                <a:spcPts val="800"/>
              </a:spcAft>
            </a:pPr>
            <a:r>
              <a:rPr lang="da-DK" sz="1000" b="1" dirty="0">
                <a:effectLst/>
                <a:latin typeface="+mj-lt"/>
                <a:ea typeface="Calibri" panose="020F0502020204030204" pitchFamily="34" charset="0"/>
                <a:cs typeface="Times New Roman" panose="02020603050405020304" pitchFamily="18" charset="0"/>
              </a:rPr>
              <a:t>Strategi </a:t>
            </a:r>
            <a:br>
              <a:rPr lang="da-DK" sz="1000" b="1" dirty="0">
                <a:effectLst/>
                <a:latin typeface="+mj-lt"/>
                <a:ea typeface="Calibri" panose="020F0502020204030204" pitchFamily="34" charset="0"/>
                <a:cs typeface="Times New Roman" panose="02020603050405020304" pitchFamily="18" charset="0"/>
              </a:rPr>
            </a:br>
            <a:r>
              <a:rPr lang="da-DK" sz="1000" b="1" dirty="0">
                <a:effectLst/>
                <a:latin typeface="+mj-lt"/>
                <a:ea typeface="Calibri" panose="020F0502020204030204" pitchFamily="34" charset="0"/>
                <a:cs typeface="Times New Roman" panose="02020603050405020304" pitchFamily="18" charset="0"/>
              </a:rPr>
              <a:t>og fremtid</a:t>
            </a:r>
            <a:br>
              <a:rPr lang="da-DK" sz="1000" b="1" dirty="0">
                <a:effectLst/>
                <a:latin typeface="+mj-lt"/>
                <a:ea typeface="Calibri" panose="020F0502020204030204" pitchFamily="34" charset="0"/>
                <a:cs typeface="Times New Roman" panose="02020603050405020304" pitchFamily="18" charset="0"/>
              </a:rPr>
            </a:br>
            <a:r>
              <a:rPr lang="da-DK" sz="1000" dirty="0">
                <a:effectLst/>
                <a:latin typeface="+mj-lt"/>
                <a:ea typeface="Calibri" panose="020F0502020204030204" pitchFamily="34" charset="0"/>
                <a:cs typeface="Times New Roman" panose="02020603050405020304" pitchFamily="18" charset="0"/>
              </a:rPr>
              <a:t>Vision og strategi for ledergruppens arbejde</a:t>
            </a:r>
          </a:p>
        </p:txBody>
      </p:sp>
      <p:sp>
        <p:nvSpPr>
          <p:cNvPr id="64" name="Tekstfelt 63">
            <a:extLst>
              <a:ext uri="{FF2B5EF4-FFF2-40B4-BE49-F238E27FC236}">
                <a16:creationId xmlns:a16="http://schemas.microsoft.com/office/drawing/2014/main" id="{362546C4-0610-4EAC-9189-DBEFC1100719}"/>
              </a:ext>
            </a:extLst>
          </p:cNvPr>
          <p:cNvSpPr txBox="1"/>
          <p:nvPr/>
        </p:nvSpPr>
        <p:spPr>
          <a:xfrm>
            <a:off x="4769150" y="3047252"/>
            <a:ext cx="2008020" cy="750975"/>
          </a:xfrm>
          <a:prstGeom prst="rect">
            <a:avLst/>
          </a:prstGeom>
          <a:noFill/>
        </p:spPr>
        <p:txBody>
          <a:bodyPr wrap="square">
            <a:spAutoFit/>
          </a:bodyPr>
          <a:lstStyle/>
          <a:p>
            <a:pPr lvl="0" algn="ctr">
              <a:lnSpc>
                <a:spcPct val="107000"/>
              </a:lnSpc>
              <a:spcAft>
                <a:spcPts val="800"/>
              </a:spcAft>
            </a:pPr>
            <a:r>
              <a:rPr lang="da-DK" sz="1000" b="1" dirty="0">
                <a:effectLst/>
                <a:latin typeface="+mj-lt"/>
                <a:ea typeface="Calibri" panose="020F0502020204030204" pitchFamily="34" charset="0"/>
                <a:cs typeface="Times New Roman" panose="02020603050405020304" pitchFamily="18" charset="0"/>
              </a:rPr>
              <a:t>Mødestruktur </a:t>
            </a:r>
            <a:br>
              <a:rPr lang="da-DK" sz="1000" b="1" dirty="0">
                <a:latin typeface="+mj-lt"/>
                <a:ea typeface="Calibri" panose="020F0502020204030204" pitchFamily="34" charset="0"/>
                <a:cs typeface="Times New Roman" panose="02020603050405020304" pitchFamily="18" charset="0"/>
              </a:rPr>
            </a:br>
            <a:r>
              <a:rPr lang="da-DK" sz="1000" b="1" dirty="0">
                <a:effectLst/>
                <a:latin typeface="+mj-lt"/>
                <a:ea typeface="Calibri" panose="020F0502020204030204" pitchFamily="34" charset="0"/>
                <a:cs typeface="Times New Roman" panose="02020603050405020304" pitchFamily="18" charset="0"/>
              </a:rPr>
              <a:t>og rammer</a:t>
            </a:r>
            <a:br>
              <a:rPr lang="da-DK" sz="1000" b="1" dirty="0">
                <a:effectLst/>
                <a:latin typeface="+mj-lt"/>
                <a:ea typeface="Calibri" panose="020F0502020204030204" pitchFamily="34" charset="0"/>
                <a:cs typeface="Times New Roman" panose="02020603050405020304" pitchFamily="18" charset="0"/>
              </a:rPr>
            </a:br>
            <a:r>
              <a:rPr lang="da-DK" sz="1000" dirty="0">
                <a:effectLst/>
                <a:latin typeface="+mj-lt"/>
                <a:ea typeface="Calibri" panose="020F0502020204030204" pitchFamily="34" charset="0"/>
                <a:cs typeface="Times New Roman" panose="02020603050405020304" pitchFamily="18" charset="0"/>
              </a:rPr>
              <a:t>Mødernes effektivitet </a:t>
            </a:r>
            <a:br>
              <a:rPr lang="da-DK" sz="1000" dirty="0">
                <a:latin typeface="+mj-lt"/>
                <a:ea typeface="Calibri" panose="020F0502020204030204" pitchFamily="34" charset="0"/>
                <a:cs typeface="Times New Roman" panose="02020603050405020304" pitchFamily="18" charset="0"/>
              </a:rPr>
            </a:br>
            <a:r>
              <a:rPr lang="da-DK" sz="1000" dirty="0">
                <a:effectLst/>
                <a:latin typeface="+mj-lt"/>
                <a:ea typeface="Calibri" panose="020F0502020204030204" pitchFamily="34" charset="0"/>
                <a:cs typeface="Times New Roman" panose="02020603050405020304" pitchFamily="18" charset="0"/>
              </a:rPr>
              <a:t>og formål</a:t>
            </a:r>
          </a:p>
        </p:txBody>
      </p:sp>
      <p:sp>
        <p:nvSpPr>
          <p:cNvPr id="65" name="Tekstfelt 64">
            <a:extLst>
              <a:ext uri="{FF2B5EF4-FFF2-40B4-BE49-F238E27FC236}">
                <a16:creationId xmlns:a16="http://schemas.microsoft.com/office/drawing/2014/main" id="{5F493600-D140-4126-847F-E3A9362A906A}"/>
              </a:ext>
            </a:extLst>
          </p:cNvPr>
          <p:cNvSpPr txBox="1"/>
          <p:nvPr/>
        </p:nvSpPr>
        <p:spPr>
          <a:xfrm>
            <a:off x="6452280" y="3047251"/>
            <a:ext cx="1880907" cy="750975"/>
          </a:xfrm>
          <a:prstGeom prst="rect">
            <a:avLst/>
          </a:prstGeom>
          <a:noFill/>
        </p:spPr>
        <p:txBody>
          <a:bodyPr wrap="square">
            <a:spAutoFit/>
          </a:bodyPr>
          <a:lstStyle/>
          <a:p>
            <a:pPr lvl="0" algn="ctr">
              <a:lnSpc>
                <a:spcPct val="107000"/>
              </a:lnSpc>
              <a:spcAft>
                <a:spcPts val="800"/>
              </a:spcAft>
            </a:pPr>
            <a:r>
              <a:rPr lang="da-DK" sz="1000" b="1" dirty="0">
                <a:effectLst/>
                <a:latin typeface="+mj-lt"/>
                <a:ea typeface="Calibri" panose="020F0502020204030204" pitchFamily="34" charset="0"/>
                <a:cs typeface="Times New Roman" panose="02020603050405020304" pitchFamily="18" charset="0"/>
              </a:rPr>
              <a:t>Psykologisk sikkerhed og intern tillid</a:t>
            </a:r>
            <a:br>
              <a:rPr lang="da-DK" sz="1000" b="1" dirty="0">
                <a:effectLst/>
                <a:latin typeface="+mj-lt"/>
                <a:ea typeface="Calibri" panose="020F0502020204030204" pitchFamily="34" charset="0"/>
                <a:cs typeface="Times New Roman" panose="02020603050405020304" pitchFamily="18" charset="0"/>
              </a:rPr>
            </a:br>
            <a:r>
              <a:rPr lang="da-DK" sz="1000" dirty="0">
                <a:effectLst/>
                <a:latin typeface="+mj-lt"/>
                <a:ea typeface="Calibri" panose="020F0502020204030204" pitchFamily="34" charset="0"/>
                <a:cs typeface="Times New Roman" panose="02020603050405020304" pitchFamily="18" charset="0"/>
              </a:rPr>
              <a:t>Ledergruppens miljø og de interne relationer</a:t>
            </a:r>
          </a:p>
        </p:txBody>
      </p:sp>
      <p:sp>
        <p:nvSpPr>
          <p:cNvPr id="5" name="Vinkel 4"/>
          <p:cNvSpPr/>
          <p:nvPr/>
        </p:nvSpPr>
        <p:spPr>
          <a:xfrm rot="10800000">
            <a:off x="1775748" y="1436186"/>
            <a:ext cx="1219468" cy="3168353"/>
          </a:xfrm>
          <a:prstGeom prst="chevron">
            <a:avLst>
              <a:gd name="adj" fmla="val 55571"/>
            </a:avLst>
          </a:prstGeom>
          <a:solidFill>
            <a:srgbClr val="B1C2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26809338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FA1D1EF6-4D3A-4FE2-9B92-880B92347A42}"/>
              </a:ext>
            </a:extLst>
          </p:cNvPr>
          <p:cNvSpPr>
            <a:spLocks noGrp="1"/>
          </p:cNvSpPr>
          <p:nvPr>
            <p:ph type="sldNum" sz="quarter" idx="4"/>
          </p:nvPr>
        </p:nvSpPr>
        <p:spPr>
          <a:xfrm>
            <a:off x="3311860" y="4694997"/>
            <a:ext cx="2520280" cy="315317"/>
          </a:xfrm>
        </p:spPr>
        <p:txBody>
          <a:bodyPr/>
          <a:lstStyle/>
          <a:p>
            <a:fld id="{BFF3CFDD-2D56-4519-B779-BFFEF2995BE6}" type="slidenum">
              <a:rPr lang="da-DK" smtClean="0"/>
              <a:pPr/>
              <a:t>78</a:t>
            </a:fld>
            <a:endParaRPr lang="da-DK"/>
          </a:p>
        </p:txBody>
      </p:sp>
      <p:graphicFrame>
        <p:nvGraphicFramePr>
          <p:cNvPr id="5" name="Tabel 5">
            <a:extLst>
              <a:ext uri="{FF2B5EF4-FFF2-40B4-BE49-F238E27FC236}">
                <a16:creationId xmlns:a16="http://schemas.microsoft.com/office/drawing/2014/main" id="{96C49AB4-2875-4E67-803D-ECA6FAEADD04}"/>
              </a:ext>
            </a:extLst>
          </p:cNvPr>
          <p:cNvGraphicFramePr>
            <a:graphicFrameLocks noGrp="1"/>
          </p:cNvGraphicFramePr>
          <p:nvPr/>
        </p:nvGraphicFramePr>
        <p:xfrm>
          <a:off x="395289" y="1563638"/>
          <a:ext cx="8025697" cy="3350145"/>
        </p:xfrm>
        <a:graphic>
          <a:graphicData uri="http://schemas.openxmlformats.org/drawingml/2006/table">
            <a:tbl>
              <a:tblPr firstRow="1" bandRow="1">
                <a:tableStyleId>{9D7B26C5-4107-4FEC-AEDC-1716B250A1EF}</a:tableStyleId>
              </a:tblPr>
              <a:tblGrid>
                <a:gridCol w="2272773">
                  <a:extLst>
                    <a:ext uri="{9D8B030D-6E8A-4147-A177-3AD203B41FA5}">
                      <a16:colId xmlns:a16="http://schemas.microsoft.com/office/drawing/2014/main" val="1924308109"/>
                    </a:ext>
                  </a:extLst>
                </a:gridCol>
                <a:gridCol w="1029871">
                  <a:extLst>
                    <a:ext uri="{9D8B030D-6E8A-4147-A177-3AD203B41FA5}">
                      <a16:colId xmlns:a16="http://schemas.microsoft.com/office/drawing/2014/main" val="3646305579"/>
                    </a:ext>
                  </a:extLst>
                </a:gridCol>
                <a:gridCol w="4723053">
                  <a:extLst>
                    <a:ext uri="{9D8B030D-6E8A-4147-A177-3AD203B41FA5}">
                      <a16:colId xmlns:a16="http://schemas.microsoft.com/office/drawing/2014/main" val="3459465682"/>
                    </a:ext>
                  </a:extLst>
                </a:gridCol>
              </a:tblGrid>
              <a:tr h="586468">
                <a:tc>
                  <a:txBody>
                    <a:bodyPr/>
                    <a:lstStyle/>
                    <a:p>
                      <a:r>
                        <a:rPr lang="da-DK" sz="800" dirty="0">
                          <a:latin typeface="+mn-lt"/>
                        </a:rPr>
                        <a:t>Område</a:t>
                      </a:r>
                    </a:p>
                  </a:txBody>
                  <a:tcPr anchor="ctr"/>
                </a:tc>
                <a:tc>
                  <a:txBody>
                    <a:bodyPr/>
                    <a:lstStyle/>
                    <a:p>
                      <a:pPr algn="ctr"/>
                      <a:r>
                        <a:rPr lang="da-DK" sz="800" b="1" dirty="0">
                          <a:latin typeface="+mn-lt"/>
                        </a:rPr>
                        <a:t>Vigtighed</a:t>
                      </a:r>
                      <a:br>
                        <a:rPr lang="da-DK" sz="800" b="1" dirty="0">
                          <a:latin typeface="+mn-lt"/>
                        </a:rPr>
                      </a:br>
                      <a:r>
                        <a:rPr lang="da-DK" sz="800" b="0" dirty="0">
                          <a:latin typeface="+mn-lt"/>
                        </a:rPr>
                        <a:t>Andel som har valgt det enkelte område</a:t>
                      </a:r>
                    </a:p>
                  </a:txBody>
                  <a:tcPr anchor="ctr"/>
                </a:tc>
                <a:tc>
                  <a:txBody>
                    <a:bodyPr/>
                    <a:lstStyle/>
                    <a:p>
                      <a:pPr algn="ctr"/>
                      <a:r>
                        <a:rPr lang="da-DK" sz="800" b="1" dirty="0">
                          <a:latin typeface="+mn-lt"/>
                        </a:rPr>
                        <a:t>Vurdering af ledergruppen i dag</a:t>
                      </a:r>
                    </a:p>
                  </a:txBody>
                  <a:tcPr anchor="ctr"/>
                </a:tc>
                <a:extLst>
                  <a:ext uri="{0D108BD9-81ED-4DB2-BD59-A6C34878D82A}">
                    <a16:rowId xmlns:a16="http://schemas.microsoft.com/office/drawing/2014/main" val="198160995"/>
                  </a:ext>
                </a:extLst>
              </a:tr>
              <a:tr h="394811">
                <a:tc>
                  <a:txBody>
                    <a:bodyPr/>
                    <a:lstStyle/>
                    <a:p>
                      <a:pPr algn="l" fontAlgn="b"/>
                      <a:r>
                        <a:rPr lang="da-DK" sz="1000" b="1" u="none" strike="noStrike">
                          <a:effectLst/>
                        </a:rPr>
                        <a:t>Den fælles opgave </a:t>
                      </a:r>
                      <a:endParaRPr lang="da-DK" sz="1000" b="1" i="0" u="none" strike="noStrike">
                        <a:effectLst/>
                        <a:latin typeface="Calibri" panose="020F0502020204030204" pitchFamily="34" charset="0"/>
                      </a:endParaRPr>
                    </a:p>
                  </a:txBody>
                  <a:tcPr marL="9525" marR="9525" marT="9525" marB="0" anchor="ctr"/>
                </a:tc>
                <a:tc>
                  <a:txBody>
                    <a:bodyPr/>
                    <a:lstStyle/>
                    <a:p>
                      <a:pPr algn="ctr" fontAlgn="b"/>
                      <a:r>
                        <a:rPr lang="da-DK" sz="1100" b="1" u="none" strike="noStrike" dirty="0">
                          <a:solidFill>
                            <a:schemeClr val="tx1"/>
                          </a:solidFill>
                          <a:effectLst/>
                        </a:rPr>
                        <a:t>65%</a:t>
                      </a:r>
                      <a:endParaRPr lang="da-DK" sz="1100" b="1" i="0" u="none" strike="noStrike" dirty="0">
                        <a:solidFill>
                          <a:schemeClr val="tx1"/>
                        </a:solidFill>
                        <a:effectLst/>
                        <a:latin typeface="Calibri" panose="020F0502020204030204" pitchFamily="34" charset="0"/>
                      </a:endParaRPr>
                    </a:p>
                  </a:txBody>
                  <a:tcPr marL="9525" marR="9525" marT="9525" marB="0" anchor="ctr">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390265682"/>
                  </a:ext>
                </a:extLst>
              </a:tr>
              <a:tr h="394811">
                <a:tc>
                  <a:txBody>
                    <a:bodyPr/>
                    <a:lstStyle/>
                    <a:p>
                      <a:pPr algn="l" fontAlgn="ctr"/>
                      <a:r>
                        <a:rPr lang="da-DK" sz="1000" b="1" u="none" strike="noStrike" dirty="0">
                          <a:effectLst/>
                        </a:rPr>
                        <a:t>Strategi og fremtid</a:t>
                      </a:r>
                      <a:endParaRPr lang="da-DK" sz="1000" b="1" i="0" u="none" strike="noStrike" dirty="0">
                        <a:effectLst/>
                        <a:latin typeface="Calibri" panose="020F0502020204030204" pitchFamily="34" charset="0"/>
                      </a:endParaRPr>
                    </a:p>
                  </a:txBody>
                  <a:tcPr marL="9525" marR="9525" marT="9525" marB="0" anchor="ctr"/>
                </a:tc>
                <a:tc>
                  <a:txBody>
                    <a:bodyPr/>
                    <a:lstStyle/>
                    <a:p>
                      <a:pPr algn="ctr" fontAlgn="b"/>
                      <a:r>
                        <a:rPr lang="da-DK" sz="1100" b="1" u="none" strike="noStrike" dirty="0">
                          <a:effectLst/>
                        </a:rPr>
                        <a:t>52%</a:t>
                      </a:r>
                      <a:endParaRPr lang="da-DK" sz="1100" b="1" i="0" u="none" strike="noStrike" dirty="0">
                        <a:effectLst/>
                        <a:latin typeface="Calibri" panose="020F0502020204030204" pitchFamily="34" charset="0"/>
                      </a:endParaRPr>
                    </a:p>
                  </a:txBody>
                  <a:tcPr marL="9525" marR="9525" marT="9525" marB="0" anchor="ctr">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2201497648"/>
                  </a:ext>
                </a:extLst>
              </a:tr>
              <a:tr h="394811">
                <a:tc>
                  <a:txBody>
                    <a:bodyPr/>
                    <a:lstStyle/>
                    <a:p>
                      <a:pPr algn="l" fontAlgn="ctr"/>
                      <a:r>
                        <a:rPr lang="da-DK" sz="1000" b="1" u="none" strike="noStrike" dirty="0">
                          <a:effectLst/>
                        </a:rPr>
                        <a:t>Kommunikation og samarbejde</a:t>
                      </a:r>
                      <a:endParaRPr lang="da-DK" sz="1000" b="1" i="0" u="none" strike="noStrike" dirty="0">
                        <a:effectLst/>
                        <a:latin typeface="Calibri" panose="020F0502020204030204" pitchFamily="34" charset="0"/>
                      </a:endParaRPr>
                    </a:p>
                  </a:txBody>
                  <a:tcPr marL="9525" marR="9525" marT="9525" marB="0" anchor="ctr"/>
                </a:tc>
                <a:tc>
                  <a:txBody>
                    <a:bodyPr/>
                    <a:lstStyle/>
                    <a:p>
                      <a:pPr algn="ctr" fontAlgn="b"/>
                      <a:r>
                        <a:rPr lang="da-DK" sz="1100" b="1" u="none" strike="noStrike" dirty="0">
                          <a:effectLst/>
                        </a:rPr>
                        <a:t>52%</a:t>
                      </a:r>
                      <a:endParaRPr lang="da-DK" sz="1100" b="1" i="0" u="none" strike="noStrike" dirty="0">
                        <a:effectLst/>
                        <a:latin typeface="Calibri" panose="020F0502020204030204" pitchFamily="34" charset="0"/>
                      </a:endParaRPr>
                    </a:p>
                  </a:txBody>
                  <a:tcPr marL="9525" marR="9525" marT="9525" marB="0" anchor="ctr">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3943797233"/>
                  </a:ext>
                </a:extLst>
              </a:tr>
              <a:tr h="394811">
                <a:tc>
                  <a:txBody>
                    <a:bodyPr/>
                    <a:lstStyle/>
                    <a:p>
                      <a:pPr algn="l" fontAlgn="ctr"/>
                      <a:r>
                        <a:rPr lang="da-DK" sz="1000" b="1" u="none" strike="noStrike">
                          <a:effectLst/>
                        </a:rPr>
                        <a:t>Psykologisk sikkerhed og intern tillid</a:t>
                      </a:r>
                      <a:endParaRPr lang="da-DK" sz="1000" b="1" i="0" u="none" strike="noStrike">
                        <a:effectLst/>
                        <a:latin typeface="Calibri" panose="020F0502020204030204" pitchFamily="34" charset="0"/>
                      </a:endParaRPr>
                    </a:p>
                  </a:txBody>
                  <a:tcPr marL="9525" marR="9525" marT="9525" marB="0" anchor="ctr"/>
                </a:tc>
                <a:tc>
                  <a:txBody>
                    <a:bodyPr/>
                    <a:lstStyle/>
                    <a:p>
                      <a:pPr algn="ctr" fontAlgn="b"/>
                      <a:r>
                        <a:rPr lang="da-DK" sz="1100" b="1" u="none" strike="noStrike" dirty="0">
                          <a:effectLst/>
                        </a:rPr>
                        <a:t>45%</a:t>
                      </a:r>
                      <a:endParaRPr lang="da-DK" sz="1100" b="1" i="0" u="none" strike="noStrike" dirty="0">
                        <a:effectLst/>
                        <a:latin typeface="Calibri" panose="020F0502020204030204" pitchFamily="34" charset="0"/>
                      </a:endParaRPr>
                    </a:p>
                  </a:txBody>
                  <a:tcPr marL="9525" marR="9525" marT="9525" marB="0" anchor="ctr">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2985724220"/>
                  </a:ext>
                </a:extLst>
              </a:tr>
              <a:tr h="394811">
                <a:tc>
                  <a:txBody>
                    <a:bodyPr/>
                    <a:lstStyle/>
                    <a:p>
                      <a:pPr algn="l" fontAlgn="ctr"/>
                      <a:r>
                        <a:rPr lang="da-DK" sz="1000" b="1" u="none" strike="noStrike" dirty="0">
                          <a:effectLst/>
                        </a:rPr>
                        <a:t>Lederrollen</a:t>
                      </a:r>
                      <a:endParaRPr lang="da-DK" sz="1000" b="1" i="0" u="none" strike="noStrike" dirty="0">
                        <a:effectLst/>
                        <a:latin typeface="Calibri" panose="020F0502020204030204" pitchFamily="34" charset="0"/>
                      </a:endParaRPr>
                    </a:p>
                  </a:txBody>
                  <a:tcPr marL="9525" marR="9525" marT="9525" marB="0" anchor="ctr"/>
                </a:tc>
                <a:tc>
                  <a:txBody>
                    <a:bodyPr/>
                    <a:lstStyle/>
                    <a:p>
                      <a:pPr algn="ctr" fontAlgn="b"/>
                      <a:r>
                        <a:rPr lang="da-DK" sz="1100" b="1" u="none" strike="noStrike" dirty="0">
                          <a:effectLst/>
                        </a:rPr>
                        <a:t>27%</a:t>
                      </a:r>
                      <a:endParaRPr lang="da-DK" sz="1100" b="1" i="0" u="none" strike="noStrike" dirty="0">
                        <a:effectLst/>
                        <a:latin typeface="Calibri" panose="020F0502020204030204" pitchFamily="34" charset="0"/>
                      </a:endParaRPr>
                    </a:p>
                  </a:txBody>
                  <a:tcPr marL="9525" marR="9525" marT="9525" marB="0" anchor="ctr">
                    <a:solidFill>
                      <a:srgbClr val="C000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2527405909"/>
                  </a:ext>
                </a:extLst>
              </a:tr>
              <a:tr h="394811">
                <a:tc>
                  <a:txBody>
                    <a:bodyPr/>
                    <a:lstStyle/>
                    <a:p>
                      <a:pPr algn="l" fontAlgn="ctr"/>
                      <a:r>
                        <a:rPr lang="da-DK" sz="1000" b="1" u="none" strike="noStrike" dirty="0">
                          <a:effectLst/>
                        </a:rPr>
                        <a:t>Ressourcer og gruppedynamik</a:t>
                      </a:r>
                      <a:endParaRPr lang="da-DK" sz="1000" b="1" i="0" u="none" strike="noStrike" dirty="0">
                        <a:effectLst/>
                        <a:latin typeface="Calibri" panose="020F0502020204030204" pitchFamily="34" charset="0"/>
                      </a:endParaRPr>
                    </a:p>
                  </a:txBody>
                  <a:tcPr marL="9525" marR="9525" marT="9525" marB="0" anchor="ctr"/>
                </a:tc>
                <a:tc>
                  <a:txBody>
                    <a:bodyPr/>
                    <a:lstStyle/>
                    <a:p>
                      <a:pPr algn="ctr" fontAlgn="b"/>
                      <a:r>
                        <a:rPr lang="da-DK" sz="1100" b="1" u="none" strike="noStrike" dirty="0">
                          <a:effectLst/>
                        </a:rPr>
                        <a:t>24%</a:t>
                      </a:r>
                      <a:endParaRPr lang="da-DK" sz="1100" b="1" i="0" u="none" strike="noStrike" dirty="0">
                        <a:effectLst/>
                        <a:latin typeface="Calibri" panose="020F0502020204030204" pitchFamily="34" charset="0"/>
                      </a:endParaRPr>
                    </a:p>
                  </a:txBody>
                  <a:tcPr marL="9525" marR="9525" marT="9525" marB="0" anchor="ctr">
                    <a:solidFill>
                      <a:srgbClr val="C000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1258176547"/>
                  </a:ext>
                </a:extLst>
              </a:tr>
              <a:tr h="394811">
                <a:tc>
                  <a:txBody>
                    <a:bodyPr/>
                    <a:lstStyle/>
                    <a:p>
                      <a:pPr algn="l" fontAlgn="ctr"/>
                      <a:r>
                        <a:rPr lang="da-DK" sz="1000" b="1" u="none" strike="noStrike" dirty="0">
                          <a:effectLst/>
                        </a:rPr>
                        <a:t>Mødestruktur og rammer</a:t>
                      </a:r>
                      <a:endParaRPr lang="da-DK" sz="1000" b="1" i="0" u="none" strike="noStrike" dirty="0">
                        <a:effectLst/>
                        <a:latin typeface="Calibri" panose="020F0502020204030204" pitchFamily="34" charset="0"/>
                      </a:endParaRPr>
                    </a:p>
                  </a:txBody>
                  <a:tcPr marL="9525" marR="9525" marT="9525" marB="0" anchor="ctr"/>
                </a:tc>
                <a:tc>
                  <a:txBody>
                    <a:bodyPr/>
                    <a:lstStyle/>
                    <a:p>
                      <a:pPr algn="ctr" fontAlgn="b"/>
                      <a:r>
                        <a:rPr lang="da-DK" sz="1100" b="1" u="none" strike="noStrike" dirty="0">
                          <a:effectLst/>
                        </a:rPr>
                        <a:t>14%</a:t>
                      </a:r>
                      <a:endParaRPr lang="da-DK" sz="1100" b="1" i="0" u="none" strike="noStrike" dirty="0">
                        <a:effectLst/>
                        <a:latin typeface="Calibri" panose="020F0502020204030204" pitchFamily="34" charset="0"/>
                      </a:endParaRPr>
                    </a:p>
                  </a:txBody>
                  <a:tcPr marL="9525" marR="9525" marT="9525" marB="0" anchor="ctr">
                    <a:solidFill>
                      <a:srgbClr val="C00000"/>
                    </a:solidFill>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1612729817"/>
                  </a:ext>
                </a:extLst>
              </a:tr>
            </a:tbl>
          </a:graphicData>
        </a:graphic>
      </p:graphicFrame>
      <p:graphicFrame>
        <p:nvGraphicFramePr>
          <p:cNvPr id="6" name="Diagram 5">
            <a:extLst>
              <a:ext uri="{FF2B5EF4-FFF2-40B4-BE49-F238E27FC236}">
                <a16:creationId xmlns:a16="http://schemas.microsoft.com/office/drawing/2014/main" id="{46D5CB28-ABE5-40B8-88B9-71C8F8CF69E4}"/>
              </a:ext>
            </a:extLst>
          </p:cNvPr>
          <p:cNvGraphicFramePr>
            <a:graphicFrameLocks/>
          </p:cNvGraphicFramePr>
          <p:nvPr/>
        </p:nvGraphicFramePr>
        <p:xfrm>
          <a:off x="3635896" y="1995686"/>
          <a:ext cx="4742121" cy="3170997"/>
        </p:xfrm>
        <a:graphic>
          <a:graphicData uri="http://schemas.openxmlformats.org/drawingml/2006/chart">
            <c:chart xmlns:c="http://schemas.openxmlformats.org/drawingml/2006/chart" xmlns:r="http://schemas.openxmlformats.org/officeDocument/2006/relationships" r:id="rId3"/>
          </a:graphicData>
        </a:graphic>
      </p:graphicFrame>
      <p:sp>
        <p:nvSpPr>
          <p:cNvPr id="8" name="Titel 1">
            <a:extLst>
              <a:ext uri="{FF2B5EF4-FFF2-40B4-BE49-F238E27FC236}">
                <a16:creationId xmlns:a16="http://schemas.microsoft.com/office/drawing/2014/main" id="{7EBDD90C-A475-4CB7-92D9-0B6CFC291256}"/>
              </a:ext>
            </a:extLst>
          </p:cNvPr>
          <p:cNvSpPr>
            <a:spLocks noGrp="1"/>
          </p:cNvSpPr>
          <p:nvPr>
            <p:ph type="title"/>
          </p:nvPr>
        </p:nvSpPr>
        <p:spPr>
          <a:xfrm>
            <a:off x="395289" y="353700"/>
            <a:ext cx="8341096" cy="675000"/>
          </a:xfrm>
        </p:spPr>
        <p:txBody>
          <a:bodyPr/>
          <a:lstStyle/>
          <a:p>
            <a:r>
              <a:rPr lang="da-DK" sz="2400" b="1" dirty="0">
                <a:effectLst/>
                <a:ea typeface="Calibri" panose="020F0502020204030204" pitchFamily="34" charset="0"/>
                <a:cs typeface="Times New Roman" panose="02020603050405020304" pitchFamily="18" charset="0"/>
              </a:rPr>
              <a:t>De overordnede områders vigtighed </a:t>
            </a:r>
            <a:br>
              <a:rPr lang="da-DK" sz="2400" b="1" dirty="0">
                <a:effectLst/>
                <a:ea typeface="Calibri" panose="020F0502020204030204" pitchFamily="34" charset="0"/>
                <a:cs typeface="Times New Roman" panose="02020603050405020304" pitchFamily="18" charset="0"/>
              </a:rPr>
            </a:br>
            <a:r>
              <a:rPr lang="da-DK" sz="2400" b="1" dirty="0">
                <a:effectLst/>
                <a:ea typeface="Calibri" panose="020F0502020204030204" pitchFamily="34" charset="0"/>
                <a:cs typeface="Times New Roman" panose="02020603050405020304" pitchFamily="18" charset="0"/>
              </a:rPr>
              <a:t>og vurdering</a:t>
            </a:r>
            <a:br>
              <a:rPr lang="da-DK" sz="2400" b="1"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Deltagernes vurderede vigtighed af områder for </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at sikre ledergruppens samarbejde og præstation</a:t>
            </a:r>
            <a:endParaRPr lang="da-DK" sz="1400" dirty="0"/>
          </a:p>
        </p:txBody>
      </p:sp>
    </p:spTree>
    <p:extLst>
      <p:ext uri="{BB962C8B-B14F-4D97-AF65-F5344CB8AC3E}">
        <p14:creationId xmlns:p14="http://schemas.microsoft.com/office/powerpoint/2010/main" val="20665580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dsholder til indhold 8">
            <a:extLst>
              <a:ext uri="{FF2B5EF4-FFF2-40B4-BE49-F238E27FC236}">
                <a16:creationId xmlns:a16="http://schemas.microsoft.com/office/drawing/2014/main" id="{1336606D-9C9D-4BB5-B3D3-446C2B0EDF1E}"/>
              </a:ext>
            </a:extLst>
          </p:cNvPr>
          <p:cNvGraphicFramePr>
            <a:graphicFrameLocks noGrp="1"/>
          </p:cNvGraphicFramePr>
          <p:nvPr>
            <p:ph idx="1"/>
          </p:nvPr>
        </p:nvGraphicFramePr>
        <p:xfrm>
          <a:off x="179512" y="771550"/>
          <a:ext cx="8784976"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395289" y="195486"/>
            <a:ext cx="8341096" cy="675000"/>
          </a:xfrm>
        </p:spPr>
        <p:txBody>
          <a:bodyPr/>
          <a:lstStyle/>
          <a:p>
            <a:r>
              <a:rPr lang="da-DK" sz="2400" b="1" dirty="0">
                <a:effectLst/>
                <a:ea typeface="Calibri" panose="020F0502020204030204" pitchFamily="34" charset="0"/>
                <a:cs typeface="Times New Roman" panose="02020603050405020304" pitchFamily="18" charset="0"/>
              </a:rPr>
              <a:t>Oversigt overordnede områder </a:t>
            </a:r>
            <a:br>
              <a:rPr lang="da-DK" sz="2400" b="1" dirty="0">
                <a:effectLst/>
                <a:ea typeface="Calibri" panose="020F0502020204030204" pitchFamily="34" charset="0"/>
                <a:cs typeface="Times New Roman" panose="02020603050405020304" pitchFamily="18" charset="0"/>
              </a:rPr>
            </a:br>
            <a:r>
              <a:rPr lang="da-DK" sz="1800" b="1" dirty="0">
                <a:effectLst/>
                <a:ea typeface="Calibri" panose="020F0502020204030204" pitchFamily="34" charset="0"/>
                <a:cs typeface="Times New Roman" panose="02020603050405020304" pitchFamily="18" charset="0"/>
              </a:rPr>
              <a:t>– Leder eller medlem af ledergruppen</a:t>
            </a:r>
            <a:endParaRPr lang="da-DK" i="1" dirty="0"/>
          </a:p>
        </p:txBody>
      </p:sp>
      <p:sp>
        <p:nvSpPr>
          <p:cNvPr id="6" name="Pladsholder til slidenummer 5"/>
          <p:cNvSpPr>
            <a:spLocks noGrp="1"/>
          </p:cNvSpPr>
          <p:nvPr>
            <p:ph type="sldNum" sz="quarter" idx="4"/>
          </p:nvPr>
        </p:nvSpPr>
        <p:spPr/>
        <p:txBody>
          <a:bodyPr/>
          <a:lstStyle/>
          <a:p>
            <a:fld id="{BFF3CFDD-2D56-4519-B779-BFFEF2995BE6}" type="slidenum">
              <a:rPr lang="da-DK" smtClean="0"/>
              <a:pPr/>
              <a:t>79</a:t>
            </a:fld>
            <a:endParaRPr lang="da-DK"/>
          </a:p>
        </p:txBody>
      </p:sp>
      <p:sp>
        <p:nvSpPr>
          <p:cNvPr id="24" name="Tekstfelt 23">
            <a:extLst>
              <a:ext uri="{FF2B5EF4-FFF2-40B4-BE49-F238E27FC236}">
                <a16:creationId xmlns:a16="http://schemas.microsoft.com/office/drawing/2014/main" id="{DD6E723C-FE45-44A3-B11E-2F9259F40623}"/>
              </a:ext>
            </a:extLst>
          </p:cNvPr>
          <p:cNvSpPr txBox="1"/>
          <p:nvPr/>
        </p:nvSpPr>
        <p:spPr>
          <a:xfrm>
            <a:off x="8172400" y="3611800"/>
            <a:ext cx="875008" cy="400110"/>
          </a:xfrm>
          <a:prstGeom prst="rect">
            <a:avLst/>
          </a:prstGeom>
          <a:noFill/>
        </p:spPr>
        <p:txBody>
          <a:bodyPr wrap="square">
            <a:spAutoFit/>
          </a:bodyPr>
          <a:lstStyle/>
          <a:p>
            <a:pPr algn="ctr"/>
            <a:r>
              <a:rPr lang="da-DK"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Fuldstændig enig</a:t>
            </a:r>
            <a:endParaRPr lang="da-DK" sz="1000" dirty="0"/>
          </a:p>
        </p:txBody>
      </p:sp>
      <p:sp>
        <p:nvSpPr>
          <p:cNvPr id="10" name="Tekstfelt 9">
            <a:extLst>
              <a:ext uri="{FF2B5EF4-FFF2-40B4-BE49-F238E27FC236}">
                <a16:creationId xmlns:a16="http://schemas.microsoft.com/office/drawing/2014/main" id="{A2070256-8751-45FD-A3F7-D8E8A1ED3370}"/>
              </a:ext>
            </a:extLst>
          </p:cNvPr>
          <p:cNvSpPr txBox="1"/>
          <p:nvPr/>
        </p:nvSpPr>
        <p:spPr>
          <a:xfrm>
            <a:off x="1835696" y="3507854"/>
            <a:ext cx="875008" cy="400110"/>
          </a:xfrm>
          <a:prstGeom prst="rect">
            <a:avLst/>
          </a:prstGeom>
          <a:noFill/>
        </p:spPr>
        <p:txBody>
          <a:bodyPr wrap="square">
            <a:spAutoFit/>
          </a:bodyPr>
          <a:lstStyle/>
          <a:p>
            <a:pPr algn="ctr"/>
            <a:r>
              <a:rPr lang="da-DK"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Fuldstændig uenig</a:t>
            </a:r>
            <a:endParaRPr lang="da-DK" sz="1000" dirty="0"/>
          </a:p>
        </p:txBody>
      </p:sp>
      <p:sp>
        <p:nvSpPr>
          <p:cNvPr id="11" name="TextBox 55">
            <a:extLst>
              <a:ext uri="{FF2B5EF4-FFF2-40B4-BE49-F238E27FC236}">
                <a16:creationId xmlns:a16="http://schemas.microsoft.com/office/drawing/2014/main" id="{65E8CE7F-AD46-4E6A-8179-57B6CF925EA4}"/>
              </a:ext>
            </a:extLst>
          </p:cNvPr>
          <p:cNvSpPr txBox="1"/>
          <p:nvPr/>
        </p:nvSpPr>
        <p:spPr>
          <a:xfrm>
            <a:off x="6228184" y="1752419"/>
            <a:ext cx="3816424" cy="531299"/>
          </a:xfrm>
          <a:prstGeom prst="rect">
            <a:avLst/>
          </a:prstGeom>
          <a:noFill/>
        </p:spPr>
        <p:txBody>
          <a:bodyPr wrap="square" lIns="0" tIns="0" rIns="0" bIns="0" rtlCol="0" anchor="b">
            <a:spAutoFit/>
          </a:bodyPr>
          <a:lstStyle/>
          <a:p>
            <a:pPr algn="ctr">
              <a:lnSpc>
                <a:spcPts val="3733"/>
              </a:lnSpc>
              <a:spcAft>
                <a:spcPts val="3199"/>
              </a:spcAft>
            </a:pPr>
            <a:r>
              <a:rPr lang="en-US" sz="6600" b="1" dirty="0">
                <a:solidFill>
                  <a:schemeClr val="tx2"/>
                </a:solidFill>
                <a:latin typeface="+mj-lt"/>
                <a:cs typeface="Montserrat Semi Bold" charset="0"/>
              </a:rPr>
              <a:t>6,8</a:t>
            </a:r>
          </a:p>
        </p:txBody>
      </p:sp>
      <p:sp>
        <p:nvSpPr>
          <p:cNvPr id="12" name="TextBox 55">
            <a:extLst>
              <a:ext uri="{FF2B5EF4-FFF2-40B4-BE49-F238E27FC236}">
                <a16:creationId xmlns:a16="http://schemas.microsoft.com/office/drawing/2014/main" id="{65E8CE7F-AD46-4E6A-8179-57B6CF925EA4}"/>
              </a:ext>
            </a:extLst>
          </p:cNvPr>
          <p:cNvSpPr txBox="1"/>
          <p:nvPr/>
        </p:nvSpPr>
        <p:spPr>
          <a:xfrm>
            <a:off x="1547664" y="4515966"/>
            <a:ext cx="2664296" cy="483466"/>
          </a:xfrm>
          <a:prstGeom prst="rect">
            <a:avLst/>
          </a:prstGeom>
          <a:noFill/>
        </p:spPr>
        <p:txBody>
          <a:bodyPr wrap="square" lIns="0" tIns="0" rIns="0" bIns="0" rtlCol="0" anchor="b">
            <a:spAutoFit/>
          </a:bodyPr>
          <a:lstStyle/>
          <a:p>
            <a:pPr algn="ctr">
              <a:lnSpc>
                <a:spcPts val="3733"/>
              </a:lnSpc>
              <a:spcAft>
                <a:spcPts val="3199"/>
              </a:spcAft>
            </a:pPr>
            <a:r>
              <a:rPr lang="en-US" sz="4800" b="1" dirty="0">
                <a:solidFill>
                  <a:schemeClr val="tx2"/>
                </a:solidFill>
                <a:latin typeface="+mj-lt"/>
                <a:cs typeface="Montserrat Semi Bold" charset="0"/>
              </a:rPr>
              <a:t>7,7</a:t>
            </a:r>
          </a:p>
        </p:txBody>
      </p:sp>
      <p:sp>
        <p:nvSpPr>
          <p:cNvPr id="13" name="TextBox 55">
            <a:extLst>
              <a:ext uri="{FF2B5EF4-FFF2-40B4-BE49-F238E27FC236}">
                <a16:creationId xmlns:a16="http://schemas.microsoft.com/office/drawing/2014/main" id="{65E8CE7F-AD46-4E6A-8179-57B6CF925EA4}"/>
              </a:ext>
            </a:extLst>
          </p:cNvPr>
          <p:cNvSpPr txBox="1"/>
          <p:nvPr/>
        </p:nvSpPr>
        <p:spPr>
          <a:xfrm>
            <a:off x="4427984" y="4515966"/>
            <a:ext cx="3816424" cy="499432"/>
          </a:xfrm>
          <a:prstGeom prst="rect">
            <a:avLst/>
          </a:prstGeom>
          <a:noFill/>
        </p:spPr>
        <p:txBody>
          <a:bodyPr wrap="square" lIns="0" tIns="0" rIns="0" bIns="0" rtlCol="0" anchor="b">
            <a:spAutoFit/>
          </a:bodyPr>
          <a:lstStyle/>
          <a:p>
            <a:pPr algn="ctr">
              <a:lnSpc>
                <a:spcPts val="3733"/>
              </a:lnSpc>
              <a:spcAft>
                <a:spcPts val="3199"/>
              </a:spcAft>
            </a:pPr>
            <a:r>
              <a:rPr lang="en-US" sz="4800" b="1" dirty="0">
                <a:solidFill>
                  <a:schemeClr val="tx2"/>
                </a:solidFill>
                <a:latin typeface="+mj-lt"/>
                <a:cs typeface="Montserrat Semi Bold" charset="0"/>
              </a:rPr>
              <a:t>6,6</a:t>
            </a:r>
          </a:p>
        </p:txBody>
      </p:sp>
    </p:spTree>
    <p:extLst>
      <p:ext uri="{BB962C8B-B14F-4D97-AF65-F5344CB8AC3E}">
        <p14:creationId xmlns:p14="http://schemas.microsoft.com/office/powerpoint/2010/main" val="13550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Par, Mand, Kvinde, Diskussion, Forskel, Forh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0" y="-20538"/>
            <a:ext cx="9144000" cy="458797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95287" y="123478"/>
            <a:ext cx="8341095" cy="675000"/>
          </a:xfrm>
        </p:spPr>
        <p:txBody>
          <a:bodyPr/>
          <a:lstStyle/>
          <a:p>
            <a:r>
              <a:rPr lang="en-US" dirty="0"/>
              <a:t>3 </a:t>
            </a:r>
            <a:r>
              <a:rPr lang="en-US" dirty="0" err="1"/>
              <a:t>hovedtyper</a:t>
            </a:r>
            <a:r>
              <a:rPr lang="en-US" dirty="0"/>
              <a:t> a bias</a:t>
            </a:r>
            <a:endParaRPr lang="da-DK" dirty="0"/>
          </a:p>
        </p:txBody>
      </p:sp>
      <p:sp>
        <p:nvSpPr>
          <p:cNvPr id="3" name="Pladsholder til indhold 2"/>
          <p:cNvSpPr>
            <a:spLocks noGrp="1"/>
          </p:cNvSpPr>
          <p:nvPr>
            <p:ph idx="1"/>
          </p:nvPr>
        </p:nvSpPr>
        <p:spPr>
          <a:xfrm>
            <a:off x="179512" y="627534"/>
            <a:ext cx="4377308" cy="3888432"/>
          </a:xfrm>
          <a:solidFill>
            <a:schemeClr val="bg1"/>
          </a:solidFill>
        </p:spPr>
        <p:txBody>
          <a:bodyPr lIns="144000" tIns="144000" rIns="144000" bIns="144000"/>
          <a:lstStyle/>
          <a:p>
            <a:pPr>
              <a:lnSpc>
                <a:spcPct val="90000"/>
              </a:lnSpc>
              <a:spcBef>
                <a:spcPts val="1200"/>
              </a:spcBef>
            </a:pPr>
            <a:br>
              <a:rPr lang="nb-NO" altLang="da-DK" sz="2000" dirty="0"/>
            </a:br>
            <a:r>
              <a:rPr lang="nb-NO" altLang="da-DK" sz="2000" dirty="0"/>
              <a:t>Tilgængelighedsheuristikken:</a:t>
            </a:r>
          </a:p>
          <a:p>
            <a:pPr>
              <a:lnSpc>
                <a:spcPct val="90000"/>
              </a:lnSpc>
              <a:spcBef>
                <a:spcPts val="1200"/>
              </a:spcBef>
            </a:pPr>
            <a:endParaRPr lang="nb-NO" altLang="da-DK" sz="2000" dirty="0"/>
          </a:p>
          <a:p>
            <a:pPr>
              <a:lnSpc>
                <a:spcPct val="90000"/>
              </a:lnSpc>
              <a:spcBef>
                <a:spcPts val="1200"/>
              </a:spcBef>
            </a:pPr>
            <a:br>
              <a:rPr lang="nb-NO" altLang="da-DK" sz="2000" dirty="0"/>
            </a:br>
            <a:r>
              <a:rPr lang="nb-NO" altLang="da-DK" sz="2000" dirty="0"/>
              <a:t>Forankringsheuristikken:</a:t>
            </a:r>
          </a:p>
          <a:p>
            <a:pPr>
              <a:lnSpc>
                <a:spcPct val="90000"/>
              </a:lnSpc>
              <a:spcBef>
                <a:spcPts val="1200"/>
              </a:spcBef>
            </a:pPr>
            <a:endParaRPr lang="nb-NO" altLang="da-DK" sz="2000" dirty="0"/>
          </a:p>
          <a:p>
            <a:pPr>
              <a:lnSpc>
                <a:spcPct val="90000"/>
              </a:lnSpc>
              <a:spcBef>
                <a:spcPts val="1200"/>
              </a:spcBef>
            </a:pPr>
            <a:endParaRPr lang="nb-NO" altLang="da-DK" sz="2000" dirty="0"/>
          </a:p>
          <a:p>
            <a:pPr>
              <a:lnSpc>
                <a:spcPct val="90000"/>
              </a:lnSpc>
              <a:spcBef>
                <a:spcPts val="1200"/>
              </a:spcBef>
            </a:pPr>
            <a:r>
              <a:rPr lang="nb-NO" altLang="da-DK" sz="2000" dirty="0"/>
              <a:t>Repræsentativitetsheuristikken:</a:t>
            </a:r>
          </a:p>
          <a:p>
            <a:pPr>
              <a:lnSpc>
                <a:spcPct val="90000"/>
              </a:lnSpc>
              <a:spcBef>
                <a:spcPts val="1200"/>
              </a:spcBef>
            </a:pPr>
            <a:endParaRPr lang="nb-NO" altLang="da-DK" sz="1100" dirty="0"/>
          </a:p>
        </p:txBody>
      </p:sp>
      <p:sp>
        <p:nvSpPr>
          <p:cNvPr id="9" name="Rectangle 2052"/>
          <p:cNvSpPr>
            <a:spLocks noGrp="1" noChangeArrowheads="1"/>
          </p:cNvSpPr>
          <p:nvPr>
            <p:ph sz="quarter" idx="13"/>
          </p:nvPr>
        </p:nvSpPr>
        <p:spPr>
          <a:xfrm>
            <a:off x="4716424" y="627534"/>
            <a:ext cx="4019960" cy="3888432"/>
          </a:xfrm>
          <a:solidFill>
            <a:schemeClr val="bg1"/>
          </a:solidFill>
        </p:spPr>
        <p:txBody>
          <a:bodyPr lIns="144000" tIns="144000" rIns="144000" bIns="144000"/>
          <a:lstStyle/>
          <a:p>
            <a:pPr>
              <a:lnSpc>
                <a:spcPct val="90000"/>
              </a:lnSpc>
              <a:spcBef>
                <a:spcPts val="1200"/>
              </a:spcBef>
            </a:pPr>
            <a:endParaRPr lang="nb-NO" altLang="da-DK" sz="1200" dirty="0"/>
          </a:p>
          <a:p>
            <a:pPr>
              <a:lnSpc>
                <a:spcPct val="90000"/>
              </a:lnSpc>
              <a:spcBef>
                <a:spcPts val="1200"/>
              </a:spcBef>
            </a:pPr>
            <a:r>
              <a:rPr lang="nb-NO" altLang="da-DK" sz="1600" dirty="0"/>
              <a:t>At vi påvirkes af hvilke data der er tilgængelige i vores hukommelse på et givet tidspunkt</a:t>
            </a:r>
          </a:p>
          <a:p>
            <a:pPr>
              <a:lnSpc>
                <a:spcPct val="90000"/>
              </a:lnSpc>
              <a:spcBef>
                <a:spcPts val="1200"/>
              </a:spcBef>
            </a:pPr>
            <a:endParaRPr lang="nb-NO" altLang="da-DK" sz="1600" dirty="0"/>
          </a:p>
          <a:p>
            <a:pPr>
              <a:lnSpc>
                <a:spcPct val="90000"/>
              </a:lnSpc>
              <a:spcBef>
                <a:spcPts val="1200"/>
              </a:spcBef>
            </a:pPr>
            <a:r>
              <a:rPr lang="nb-NO" altLang="da-DK" sz="1600" dirty="0"/>
              <a:t>At vi har en tendens til at bruge de første oplysninger vi får som et referencepunkt – et anker</a:t>
            </a:r>
          </a:p>
          <a:p>
            <a:pPr>
              <a:lnSpc>
                <a:spcPct val="90000"/>
              </a:lnSpc>
              <a:spcBef>
                <a:spcPts val="1200"/>
              </a:spcBef>
            </a:pPr>
            <a:endParaRPr lang="nb-NO" altLang="da-DK" sz="1600" dirty="0"/>
          </a:p>
          <a:p>
            <a:pPr>
              <a:lnSpc>
                <a:spcPct val="90000"/>
              </a:lnSpc>
              <a:spcBef>
                <a:spcPts val="1200"/>
              </a:spcBef>
            </a:pPr>
            <a:r>
              <a:rPr lang="nb-NO" altLang="da-DK" sz="1600" dirty="0"/>
              <a:t>At vi finder lighed og finder sammenhænge mellem ting der bekræfter vores hidtidige antagelser og skemaer</a:t>
            </a:r>
          </a:p>
        </p:txBody>
      </p:sp>
      <p:sp>
        <p:nvSpPr>
          <p:cNvPr id="4" name="Tekstfelt 3">
            <a:extLst>
              <a:ext uri="{FF2B5EF4-FFF2-40B4-BE49-F238E27FC236}">
                <a16:creationId xmlns:a16="http://schemas.microsoft.com/office/drawing/2014/main" id="{EED2A381-A2F9-45EC-A4FB-02FBA6303F38}"/>
              </a:ext>
            </a:extLst>
          </p:cNvPr>
          <p:cNvSpPr txBox="1"/>
          <p:nvPr/>
        </p:nvSpPr>
        <p:spPr>
          <a:xfrm>
            <a:off x="5724128" y="4661143"/>
            <a:ext cx="2592288" cy="430887"/>
          </a:xfrm>
          <a:prstGeom prst="rect">
            <a:avLst/>
          </a:prstGeom>
          <a:noFill/>
        </p:spPr>
        <p:txBody>
          <a:bodyPr wrap="square" rtlCol="0">
            <a:spAutoFit/>
          </a:bodyPr>
          <a:lstStyle/>
          <a:p>
            <a:r>
              <a:rPr lang="da-DK" sz="1050" dirty="0" err="1"/>
              <a:t>Bazerman</a:t>
            </a:r>
            <a:r>
              <a:rPr lang="da-DK" sz="1050" dirty="0"/>
              <a:t>: </a:t>
            </a:r>
            <a:r>
              <a:rPr lang="da-DK" sz="1050" dirty="0" err="1"/>
              <a:t>Jugdement</a:t>
            </a:r>
            <a:r>
              <a:rPr lang="da-DK" sz="1050" dirty="0"/>
              <a:t> in </a:t>
            </a:r>
            <a:r>
              <a:rPr lang="da-DK" sz="1050" dirty="0" err="1"/>
              <a:t>managerial</a:t>
            </a:r>
            <a:r>
              <a:rPr lang="da-DK" sz="1050" dirty="0"/>
              <a:t> Decision </a:t>
            </a:r>
            <a:r>
              <a:rPr lang="da-DK" sz="1050" dirty="0" err="1"/>
              <a:t>Making</a:t>
            </a:r>
            <a:r>
              <a:rPr lang="da-DK" sz="1050" dirty="0"/>
              <a:t> 2017</a:t>
            </a:r>
          </a:p>
        </p:txBody>
      </p:sp>
      <p:sp>
        <p:nvSpPr>
          <p:cNvPr id="11" name="Tekstfelt 10">
            <a:extLst>
              <a:ext uri="{FF2B5EF4-FFF2-40B4-BE49-F238E27FC236}">
                <a16:creationId xmlns:a16="http://schemas.microsoft.com/office/drawing/2014/main" id="{E0DFFAF7-3D88-4442-9147-F5F564475484}"/>
              </a:ext>
            </a:extLst>
          </p:cNvPr>
          <p:cNvSpPr txBox="1"/>
          <p:nvPr/>
        </p:nvSpPr>
        <p:spPr>
          <a:xfrm>
            <a:off x="279566" y="4563874"/>
            <a:ext cx="4580466" cy="600164"/>
          </a:xfrm>
          <a:prstGeom prst="rect">
            <a:avLst/>
          </a:prstGeom>
          <a:noFill/>
        </p:spPr>
        <p:txBody>
          <a:bodyPr wrap="square">
            <a:spAutoFit/>
          </a:bodyPr>
          <a:lstStyle/>
          <a:p>
            <a:r>
              <a:rPr lang="da-DK" sz="1100" b="1" i="0" dirty="0">
                <a:solidFill>
                  <a:srgbClr val="202124"/>
                </a:solidFill>
                <a:effectLst/>
                <a:latin typeface="arial" panose="020B0604020202020204" pitchFamily="34" charset="0"/>
              </a:rPr>
              <a:t>Heuristik</a:t>
            </a:r>
            <a:r>
              <a:rPr lang="da-DK" sz="1100" b="0" i="0" dirty="0">
                <a:solidFill>
                  <a:srgbClr val="202124"/>
                </a:solidFill>
                <a:effectLst/>
                <a:latin typeface="arial" panose="020B0604020202020204" pitchFamily="34" charset="0"/>
              </a:rPr>
              <a:t> er læren om de genveje, vores hjerner ubevidst tager, når vi skal træffe en beslutning. Det er det, som på et splitsekund sker inden en rationel overvejelse begynder</a:t>
            </a:r>
            <a:endParaRPr lang="da-DK" sz="1100" dirty="0"/>
          </a:p>
        </p:txBody>
      </p:sp>
    </p:spTree>
    <p:extLst>
      <p:ext uri="{BB962C8B-B14F-4D97-AF65-F5344CB8AC3E}">
        <p14:creationId xmlns:p14="http://schemas.microsoft.com/office/powerpoint/2010/main" val="244963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FB7EC-44B4-4F0D-95A4-7A84878CC151}"/>
              </a:ext>
            </a:extLst>
          </p:cNvPr>
          <p:cNvSpPr>
            <a:spLocks noGrp="1"/>
          </p:cNvSpPr>
          <p:nvPr>
            <p:ph type="title"/>
          </p:nvPr>
        </p:nvSpPr>
        <p:spPr/>
        <p:txBody>
          <a:bodyPr/>
          <a:lstStyle/>
          <a:p>
            <a:r>
              <a:rPr lang="da-DK" sz="2400" b="1" dirty="0"/>
              <a:t>Den fælles opgave</a:t>
            </a:r>
            <a:br>
              <a:rPr lang="da-DK" sz="2400" dirty="0"/>
            </a:br>
            <a:r>
              <a:rPr lang="da-DK" sz="1800" dirty="0"/>
              <a:t>Ledergruppens konkrete formål og kollektive arbejde</a:t>
            </a:r>
          </a:p>
        </p:txBody>
      </p:sp>
      <p:sp>
        <p:nvSpPr>
          <p:cNvPr id="4" name="Pladsholder til slidenummer 3">
            <a:extLst>
              <a:ext uri="{FF2B5EF4-FFF2-40B4-BE49-F238E27FC236}">
                <a16:creationId xmlns:a16="http://schemas.microsoft.com/office/drawing/2014/main" id="{FA1D1EF6-4D3A-4FE2-9B92-880B92347A42}"/>
              </a:ext>
            </a:extLst>
          </p:cNvPr>
          <p:cNvSpPr>
            <a:spLocks noGrp="1"/>
          </p:cNvSpPr>
          <p:nvPr>
            <p:ph type="sldNum" sz="quarter" idx="4"/>
          </p:nvPr>
        </p:nvSpPr>
        <p:spPr>
          <a:xfrm>
            <a:off x="3311860" y="4694997"/>
            <a:ext cx="2520280" cy="315317"/>
          </a:xfrm>
        </p:spPr>
        <p:txBody>
          <a:bodyPr/>
          <a:lstStyle/>
          <a:p>
            <a:fld id="{BFF3CFDD-2D56-4519-B779-BFFEF2995BE6}" type="slidenum">
              <a:rPr lang="da-DK" smtClean="0"/>
              <a:pPr/>
              <a:t>80</a:t>
            </a:fld>
            <a:endParaRPr lang="da-DK"/>
          </a:p>
        </p:txBody>
      </p:sp>
      <p:graphicFrame>
        <p:nvGraphicFramePr>
          <p:cNvPr id="5" name="Tabel 5">
            <a:extLst>
              <a:ext uri="{FF2B5EF4-FFF2-40B4-BE49-F238E27FC236}">
                <a16:creationId xmlns:a16="http://schemas.microsoft.com/office/drawing/2014/main" id="{96C49AB4-2875-4E67-803D-ECA6FAEADD04}"/>
              </a:ext>
            </a:extLst>
          </p:cNvPr>
          <p:cNvGraphicFramePr>
            <a:graphicFrameLocks noGrp="1"/>
          </p:cNvGraphicFramePr>
          <p:nvPr/>
        </p:nvGraphicFramePr>
        <p:xfrm>
          <a:off x="74942" y="1085041"/>
          <a:ext cx="8313482" cy="3416073"/>
        </p:xfrm>
        <a:graphic>
          <a:graphicData uri="http://schemas.openxmlformats.org/drawingml/2006/table">
            <a:tbl>
              <a:tblPr firstRow="1" bandRow="1">
                <a:tableStyleId>{9D7B26C5-4107-4FEC-AEDC-1716B250A1EF}</a:tableStyleId>
              </a:tblPr>
              <a:tblGrid>
                <a:gridCol w="2952327">
                  <a:extLst>
                    <a:ext uri="{9D8B030D-6E8A-4147-A177-3AD203B41FA5}">
                      <a16:colId xmlns:a16="http://schemas.microsoft.com/office/drawing/2014/main" val="1924308109"/>
                    </a:ext>
                  </a:extLst>
                </a:gridCol>
                <a:gridCol w="720080">
                  <a:extLst>
                    <a:ext uri="{9D8B030D-6E8A-4147-A177-3AD203B41FA5}">
                      <a16:colId xmlns:a16="http://schemas.microsoft.com/office/drawing/2014/main" val="3646305579"/>
                    </a:ext>
                  </a:extLst>
                </a:gridCol>
                <a:gridCol w="4641075">
                  <a:extLst>
                    <a:ext uri="{9D8B030D-6E8A-4147-A177-3AD203B41FA5}">
                      <a16:colId xmlns:a16="http://schemas.microsoft.com/office/drawing/2014/main" val="3459465682"/>
                    </a:ext>
                  </a:extLst>
                </a:gridCol>
              </a:tblGrid>
              <a:tr h="483945">
                <a:tc>
                  <a:txBody>
                    <a:bodyPr/>
                    <a:lstStyle/>
                    <a:p>
                      <a:r>
                        <a:rPr lang="da-DK" sz="800" dirty="0"/>
                        <a:t>Område</a:t>
                      </a:r>
                    </a:p>
                  </a:txBody>
                  <a:tcPr anchor="ctr"/>
                </a:tc>
                <a:tc>
                  <a:txBody>
                    <a:bodyPr/>
                    <a:lstStyle/>
                    <a:p>
                      <a:pPr algn="ctr"/>
                      <a:r>
                        <a:rPr lang="da-DK" sz="800" b="1" dirty="0"/>
                        <a:t>Vigtighed*</a:t>
                      </a:r>
                    </a:p>
                  </a:txBody>
                  <a:tcPr marL="0" marR="0" anchor="ctr"/>
                </a:tc>
                <a:tc>
                  <a:txBody>
                    <a:bodyPr/>
                    <a:lstStyle/>
                    <a:p>
                      <a:pPr algn="ctr"/>
                      <a:r>
                        <a:rPr lang="da-DK" sz="800" b="1"/>
                        <a:t>Vurdering</a:t>
                      </a:r>
                    </a:p>
                  </a:txBody>
                  <a:tcPr anchor="ctr"/>
                </a:tc>
                <a:extLst>
                  <a:ext uri="{0D108BD9-81ED-4DB2-BD59-A6C34878D82A}">
                    <a16:rowId xmlns:a16="http://schemas.microsoft.com/office/drawing/2014/main" val="198160995"/>
                  </a:ext>
                </a:extLst>
              </a:tr>
              <a:tr h="325792">
                <a:tc>
                  <a:txBody>
                    <a:bodyPr/>
                    <a:lstStyle/>
                    <a:p>
                      <a:pPr algn="l" fontAlgn="b"/>
                      <a:r>
                        <a:rPr lang="da-DK" sz="1000" b="0" i="0" u="none" strike="noStrike" dirty="0">
                          <a:solidFill>
                            <a:srgbClr val="000000"/>
                          </a:solidFill>
                          <a:effectLst/>
                          <a:latin typeface="Calibri" panose="020F0502020204030204" pitchFamily="34" charset="0"/>
                        </a:rPr>
                        <a:t>Vi tager relevante og nødvendige beslutninger for organisationens fortsatte fremdrift</a:t>
                      </a:r>
                    </a:p>
                  </a:txBody>
                  <a:tcPr marL="108000" marR="108000" marT="9525" marB="0" anchor="ctr">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265682"/>
                  </a:ext>
                </a:extLst>
              </a:tr>
              <a:tr h="325792">
                <a:tc>
                  <a:txBody>
                    <a:bodyPr/>
                    <a:lstStyle/>
                    <a:p>
                      <a:pPr algn="l" fontAlgn="b"/>
                      <a:r>
                        <a:rPr lang="da-DK" sz="1000" b="0" i="0" u="none" strike="noStrike" dirty="0">
                          <a:solidFill>
                            <a:srgbClr val="000000"/>
                          </a:solidFill>
                          <a:effectLst/>
                          <a:latin typeface="Calibri" panose="020F0502020204030204" pitchFamily="34" charset="0"/>
                        </a:rPr>
                        <a:t>Vi hjælper hinanden med at opnå fælles mål</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1497648"/>
                  </a:ext>
                </a:extLst>
              </a:tr>
              <a:tr h="325792">
                <a:tc>
                  <a:txBody>
                    <a:bodyPr/>
                    <a:lstStyle/>
                    <a:p>
                      <a:pPr algn="l" fontAlgn="b"/>
                      <a:r>
                        <a:rPr lang="da-DK" sz="1000" b="0" i="0" u="none" strike="noStrike" dirty="0">
                          <a:solidFill>
                            <a:srgbClr val="000000"/>
                          </a:solidFill>
                          <a:effectLst/>
                          <a:latin typeface="Calibri" panose="020F0502020204030204" pitchFamily="34" charset="0"/>
                        </a:rPr>
                        <a:t>Vi har en tydelig og fælles opfattelse af ledergruppens formål</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797233"/>
                  </a:ext>
                </a:extLst>
              </a:tr>
              <a:tr h="325792">
                <a:tc>
                  <a:txBody>
                    <a:bodyPr/>
                    <a:lstStyle/>
                    <a:p>
                      <a:pPr algn="l" fontAlgn="b"/>
                      <a:r>
                        <a:rPr lang="da-DK" sz="1000" b="0" i="0" u="none" strike="noStrike" dirty="0">
                          <a:solidFill>
                            <a:srgbClr val="000000"/>
                          </a:solidFill>
                          <a:effectLst/>
                          <a:latin typeface="Calibri" panose="020F0502020204030204" pitchFamily="34" charset="0"/>
                        </a:rPr>
                        <a:t>Vi går foran og fungerer som rollemodeller i organisationen</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724220"/>
                  </a:ext>
                </a:extLst>
              </a:tr>
              <a:tr h="325792">
                <a:tc>
                  <a:txBody>
                    <a:bodyPr/>
                    <a:lstStyle/>
                    <a:p>
                      <a:pPr algn="l" fontAlgn="b"/>
                      <a:r>
                        <a:rPr lang="da-DK" sz="1000" b="0" i="0" u="none" strike="noStrike" dirty="0">
                          <a:solidFill>
                            <a:srgbClr val="000000"/>
                          </a:solidFill>
                          <a:effectLst/>
                          <a:latin typeface="Calibri" panose="020F0502020204030204" pitchFamily="34" charset="0"/>
                        </a:rPr>
                        <a:t>Vi hjælper hinanden med at opnå individuelle mål</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405909"/>
                  </a:ext>
                </a:extLst>
              </a:tr>
              <a:tr h="325792">
                <a:tc>
                  <a:txBody>
                    <a:bodyPr/>
                    <a:lstStyle/>
                    <a:p>
                      <a:pPr algn="l" fontAlgn="b"/>
                      <a:r>
                        <a:rPr lang="da-DK" sz="1000" b="0" i="0" u="none" strike="noStrike" dirty="0">
                          <a:solidFill>
                            <a:srgbClr val="000000"/>
                          </a:solidFill>
                          <a:effectLst/>
                          <a:latin typeface="Calibri" panose="020F0502020204030204" pitchFamily="34" charset="0"/>
                        </a:rPr>
                        <a:t>Vi har fokus på opgaver, der løses bedst i ledergruppen og kræver en fælles indsats</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176547"/>
                  </a:ext>
                </a:extLst>
              </a:tr>
              <a:tr h="325792">
                <a:tc>
                  <a:txBody>
                    <a:bodyPr/>
                    <a:lstStyle/>
                    <a:p>
                      <a:pPr algn="l" fontAlgn="b"/>
                      <a:r>
                        <a:rPr lang="da-DK" sz="1000" b="0" i="0" u="none" strike="noStrike" dirty="0">
                          <a:solidFill>
                            <a:srgbClr val="000000"/>
                          </a:solidFill>
                          <a:effectLst/>
                          <a:latin typeface="Calibri" panose="020F0502020204030204" pitchFamily="34" charset="0"/>
                        </a:rPr>
                        <a:t>Vi sætter egne interesser til side for organisationens samlede bedste, når det er påkrævet</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2729817"/>
                  </a:ext>
                </a:extLst>
              </a:tr>
              <a:tr h="325792">
                <a:tc>
                  <a:txBody>
                    <a:bodyPr/>
                    <a:lstStyle/>
                    <a:p>
                      <a:pPr algn="l" fontAlgn="b"/>
                      <a:r>
                        <a:rPr lang="da-DK" sz="1000" b="0" i="0" u="none" strike="noStrike" dirty="0">
                          <a:solidFill>
                            <a:srgbClr val="000000"/>
                          </a:solidFill>
                          <a:effectLst/>
                          <a:latin typeface="Calibri" panose="020F0502020204030204" pitchFamily="34" charset="0"/>
                        </a:rPr>
                        <a:t>Vi holder hinanden op på de aftaler, vi har lavet</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320712"/>
                  </a:ext>
                </a:extLst>
              </a:tr>
              <a:tr h="325792">
                <a:tc>
                  <a:txBody>
                    <a:bodyPr/>
                    <a:lstStyle/>
                    <a:p>
                      <a:pPr algn="l" fontAlgn="b"/>
                      <a:r>
                        <a:rPr lang="da-DK" sz="1000" b="0" i="0" u="none" strike="noStrike" dirty="0">
                          <a:solidFill>
                            <a:srgbClr val="000000"/>
                          </a:solidFill>
                          <a:effectLst/>
                          <a:latin typeface="Calibri" panose="020F0502020204030204" pitchFamily="34" charset="0"/>
                        </a:rPr>
                        <a:t>Alle er villige til at påtage sig opgaver på gruppens vegne</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735956"/>
                  </a:ext>
                </a:extLst>
              </a:tr>
            </a:tbl>
          </a:graphicData>
        </a:graphic>
      </p:graphicFrame>
      <p:sp>
        <p:nvSpPr>
          <p:cNvPr id="7" name="Tekstfelt 6">
            <a:extLst>
              <a:ext uri="{FF2B5EF4-FFF2-40B4-BE49-F238E27FC236}">
                <a16:creationId xmlns:a16="http://schemas.microsoft.com/office/drawing/2014/main" id="{55DA0295-9DED-444A-98EF-8EAD43202515}"/>
              </a:ext>
            </a:extLst>
          </p:cNvPr>
          <p:cNvSpPr txBox="1"/>
          <p:nvPr/>
        </p:nvSpPr>
        <p:spPr>
          <a:xfrm>
            <a:off x="338582" y="4753476"/>
            <a:ext cx="3369322" cy="338554"/>
          </a:xfrm>
          <a:prstGeom prst="rect">
            <a:avLst/>
          </a:prstGeom>
          <a:noFill/>
        </p:spPr>
        <p:txBody>
          <a:bodyPr wrap="square">
            <a:spAutoFit/>
          </a:bodyPr>
          <a:lstStyle/>
          <a:p>
            <a:r>
              <a:rPr lang="da-DK" sz="800" dirty="0"/>
              <a:t>*Farvemarkeret ift. hvor vigtige udsagnene er for den overordnede vurdering af ledergruppen</a:t>
            </a:r>
          </a:p>
        </p:txBody>
      </p:sp>
      <p:graphicFrame>
        <p:nvGraphicFramePr>
          <p:cNvPr id="8" name="Diagram 7">
            <a:extLst>
              <a:ext uri="{FF2B5EF4-FFF2-40B4-BE49-F238E27FC236}">
                <a16:creationId xmlns:a16="http://schemas.microsoft.com/office/drawing/2014/main" id="{14679FD0-2EC9-41A4-AC46-3B0DAC6EA2B8}"/>
              </a:ext>
            </a:extLst>
          </p:cNvPr>
          <p:cNvGraphicFramePr>
            <a:graphicFrameLocks/>
          </p:cNvGraphicFramePr>
          <p:nvPr/>
        </p:nvGraphicFramePr>
        <p:xfrm>
          <a:off x="3700130" y="1382232"/>
          <a:ext cx="4904318" cy="3416073"/>
        </p:xfrm>
        <a:graphic>
          <a:graphicData uri="http://schemas.openxmlformats.org/drawingml/2006/chart">
            <c:chart xmlns:c="http://schemas.openxmlformats.org/drawingml/2006/chart" xmlns:r="http://schemas.openxmlformats.org/officeDocument/2006/relationships" r:id="rId3"/>
          </a:graphicData>
        </a:graphic>
      </p:graphicFrame>
      <p:sp>
        <p:nvSpPr>
          <p:cNvPr id="9" name="Nedadgående pil 8"/>
          <p:cNvSpPr/>
          <p:nvPr/>
        </p:nvSpPr>
        <p:spPr>
          <a:xfrm rot="4285823">
            <a:off x="7493122" y="1642163"/>
            <a:ext cx="382932" cy="936104"/>
          </a:xfrm>
          <a:prstGeom prst="downArrow">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Nedadgående pil 9"/>
          <p:cNvSpPr/>
          <p:nvPr/>
        </p:nvSpPr>
        <p:spPr>
          <a:xfrm rot="4285823">
            <a:off x="7332260" y="2434251"/>
            <a:ext cx="382932" cy="936104"/>
          </a:xfrm>
          <a:prstGeom prst="downArrow">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392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FB7EC-44B4-4F0D-95A4-7A84878CC151}"/>
              </a:ext>
            </a:extLst>
          </p:cNvPr>
          <p:cNvSpPr>
            <a:spLocks noGrp="1"/>
          </p:cNvSpPr>
          <p:nvPr>
            <p:ph type="title"/>
          </p:nvPr>
        </p:nvSpPr>
        <p:spPr/>
        <p:txBody>
          <a:bodyPr/>
          <a:lstStyle/>
          <a:p>
            <a:r>
              <a:rPr lang="da-DK" sz="2400" b="1" dirty="0"/>
              <a:t>Strategi og fremtid</a:t>
            </a:r>
            <a:br>
              <a:rPr lang="da-DK" sz="2400" dirty="0"/>
            </a:br>
            <a:r>
              <a:rPr lang="da-DK" sz="1800" dirty="0"/>
              <a:t>Vision og strategi for ledergruppens arbejde</a:t>
            </a:r>
            <a:endParaRPr lang="da-DK" sz="2400" dirty="0"/>
          </a:p>
        </p:txBody>
      </p:sp>
      <p:sp>
        <p:nvSpPr>
          <p:cNvPr id="4" name="Pladsholder til slidenummer 3">
            <a:extLst>
              <a:ext uri="{FF2B5EF4-FFF2-40B4-BE49-F238E27FC236}">
                <a16:creationId xmlns:a16="http://schemas.microsoft.com/office/drawing/2014/main" id="{FA1D1EF6-4D3A-4FE2-9B92-880B92347A42}"/>
              </a:ext>
            </a:extLst>
          </p:cNvPr>
          <p:cNvSpPr>
            <a:spLocks noGrp="1"/>
          </p:cNvSpPr>
          <p:nvPr>
            <p:ph type="sldNum" sz="quarter" idx="4"/>
          </p:nvPr>
        </p:nvSpPr>
        <p:spPr>
          <a:xfrm>
            <a:off x="3311860" y="4694997"/>
            <a:ext cx="2520280" cy="315317"/>
          </a:xfrm>
        </p:spPr>
        <p:txBody>
          <a:bodyPr/>
          <a:lstStyle/>
          <a:p>
            <a:fld id="{BFF3CFDD-2D56-4519-B779-BFFEF2995BE6}" type="slidenum">
              <a:rPr lang="da-DK" smtClean="0"/>
              <a:pPr/>
              <a:t>81</a:t>
            </a:fld>
            <a:endParaRPr lang="da-DK"/>
          </a:p>
        </p:txBody>
      </p:sp>
      <p:graphicFrame>
        <p:nvGraphicFramePr>
          <p:cNvPr id="5" name="Tabel 5">
            <a:extLst>
              <a:ext uri="{FF2B5EF4-FFF2-40B4-BE49-F238E27FC236}">
                <a16:creationId xmlns:a16="http://schemas.microsoft.com/office/drawing/2014/main" id="{96C49AB4-2875-4E67-803D-ECA6FAEADD04}"/>
              </a:ext>
            </a:extLst>
          </p:cNvPr>
          <p:cNvGraphicFramePr>
            <a:graphicFrameLocks noGrp="1"/>
          </p:cNvGraphicFramePr>
          <p:nvPr/>
        </p:nvGraphicFramePr>
        <p:xfrm>
          <a:off x="395289" y="1085041"/>
          <a:ext cx="8025697" cy="3183945"/>
        </p:xfrm>
        <a:graphic>
          <a:graphicData uri="http://schemas.openxmlformats.org/drawingml/2006/table">
            <a:tbl>
              <a:tblPr firstRow="1" bandRow="1">
                <a:tableStyleId>{9D7B26C5-4107-4FEC-AEDC-1716B250A1EF}</a:tableStyleId>
              </a:tblPr>
              <a:tblGrid>
                <a:gridCol w="2617269">
                  <a:extLst>
                    <a:ext uri="{9D8B030D-6E8A-4147-A177-3AD203B41FA5}">
                      <a16:colId xmlns:a16="http://schemas.microsoft.com/office/drawing/2014/main" val="1924308109"/>
                    </a:ext>
                  </a:extLst>
                </a:gridCol>
                <a:gridCol w="685375">
                  <a:extLst>
                    <a:ext uri="{9D8B030D-6E8A-4147-A177-3AD203B41FA5}">
                      <a16:colId xmlns:a16="http://schemas.microsoft.com/office/drawing/2014/main" val="3646305579"/>
                    </a:ext>
                  </a:extLst>
                </a:gridCol>
                <a:gridCol w="4723053">
                  <a:extLst>
                    <a:ext uri="{9D8B030D-6E8A-4147-A177-3AD203B41FA5}">
                      <a16:colId xmlns:a16="http://schemas.microsoft.com/office/drawing/2014/main" val="3459465682"/>
                    </a:ext>
                  </a:extLst>
                </a:gridCol>
              </a:tblGrid>
              <a:tr h="483945">
                <a:tc>
                  <a:txBody>
                    <a:bodyPr/>
                    <a:lstStyle/>
                    <a:p>
                      <a:r>
                        <a:rPr lang="da-DK" sz="800" dirty="0"/>
                        <a:t>Område</a:t>
                      </a:r>
                    </a:p>
                  </a:txBody>
                  <a:tcPr anchor="ctr"/>
                </a:tc>
                <a:tc>
                  <a:txBody>
                    <a:bodyPr/>
                    <a:lstStyle/>
                    <a:p>
                      <a:pPr algn="ctr"/>
                      <a:r>
                        <a:rPr lang="da-DK" sz="800" b="1"/>
                        <a:t>Vigtighed*</a:t>
                      </a:r>
                    </a:p>
                  </a:txBody>
                  <a:tcPr marL="0" marR="0" anchor="ctr"/>
                </a:tc>
                <a:tc>
                  <a:txBody>
                    <a:bodyPr/>
                    <a:lstStyle/>
                    <a:p>
                      <a:pPr algn="ctr"/>
                      <a:r>
                        <a:rPr lang="da-DK" sz="800" b="1"/>
                        <a:t>Vurdering</a:t>
                      </a:r>
                    </a:p>
                  </a:txBody>
                  <a:tcPr anchor="ctr"/>
                </a:tc>
                <a:extLst>
                  <a:ext uri="{0D108BD9-81ED-4DB2-BD59-A6C34878D82A}">
                    <a16:rowId xmlns:a16="http://schemas.microsoft.com/office/drawing/2014/main" val="198160995"/>
                  </a:ext>
                </a:extLst>
              </a:tr>
              <a:tr h="540000">
                <a:tc>
                  <a:txBody>
                    <a:bodyPr/>
                    <a:lstStyle/>
                    <a:p>
                      <a:pPr algn="l" fontAlgn="b"/>
                      <a:r>
                        <a:rPr lang="da-DK" sz="1000" b="0" i="0" u="none" strike="noStrike">
                          <a:solidFill>
                            <a:srgbClr val="000000"/>
                          </a:solidFill>
                          <a:effectLst/>
                          <a:latin typeface="Calibri" panose="020F0502020204030204" pitchFamily="34" charset="0"/>
                        </a:rPr>
                        <a:t>Nye medlemmer bliver hurtigt en integreret del af ledergruppen</a:t>
                      </a:r>
                    </a:p>
                  </a:txBody>
                  <a:tcPr marL="108000" marR="108000" marT="9525" marB="0" anchor="ctr">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265682"/>
                  </a:ext>
                </a:extLst>
              </a:tr>
              <a:tr h="540000">
                <a:tc>
                  <a:txBody>
                    <a:bodyPr/>
                    <a:lstStyle/>
                    <a:p>
                      <a:pPr algn="l" fontAlgn="b"/>
                      <a:r>
                        <a:rPr lang="da-DK" sz="1000" b="0" i="0" u="none" strike="noStrike">
                          <a:solidFill>
                            <a:srgbClr val="000000"/>
                          </a:solidFill>
                          <a:effectLst/>
                          <a:latin typeface="Calibri" panose="020F0502020204030204" pitchFamily="34" charset="0"/>
                        </a:rPr>
                        <a:t>Vi arbejder effektivt med de rette prioriteter</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1497648"/>
                  </a:ext>
                </a:extLst>
              </a:tr>
              <a:tr h="540000">
                <a:tc>
                  <a:txBody>
                    <a:bodyPr/>
                    <a:lstStyle/>
                    <a:p>
                      <a:pPr algn="l" fontAlgn="b"/>
                      <a:r>
                        <a:rPr lang="da-DK" sz="1000" b="0" i="0" u="none" strike="noStrike">
                          <a:solidFill>
                            <a:srgbClr val="000000"/>
                          </a:solidFill>
                          <a:effectLst/>
                          <a:latin typeface="Calibri" panose="020F0502020204030204" pitchFamily="34" charset="0"/>
                        </a:rPr>
                        <a:t>Vi har en fælles og klar vision for organisationen</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797233"/>
                  </a:ext>
                </a:extLst>
              </a:tr>
              <a:tr h="540000">
                <a:tc>
                  <a:txBody>
                    <a:bodyPr/>
                    <a:lstStyle/>
                    <a:p>
                      <a:pPr algn="l" fontAlgn="b"/>
                      <a:r>
                        <a:rPr lang="da-DK" sz="1000" b="0" i="0" u="none" strike="noStrike">
                          <a:solidFill>
                            <a:srgbClr val="000000"/>
                          </a:solidFill>
                          <a:effectLst/>
                          <a:latin typeface="Calibri" panose="020F0502020204030204" pitchFamily="34" charset="0"/>
                        </a:rPr>
                        <a:t>Vi er gode til at tilpasse os de nødvendige forandringer i organisationen</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724220"/>
                  </a:ext>
                </a:extLst>
              </a:tr>
              <a:tr h="540000">
                <a:tc>
                  <a:txBody>
                    <a:bodyPr/>
                    <a:lstStyle/>
                    <a:p>
                      <a:pPr algn="l" fontAlgn="b"/>
                      <a:r>
                        <a:rPr lang="da-DK" sz="1000" b="0" i="0" u="none" strike="noStrike" dirty="0">
                          <a:solidFill>
                            <a:srgbClr val="000000"/>
                          </a:solidFill>
                          <a:effectLst/>
                          <a:latin typeface="Calibri" panose="020F0502020204030204" pitchFamily="34" charset="0"/>
                        </a:rPr>
                        <a:t>Vi træffer beslutninger baseret på organisationens strategi, værdier og behov</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405909"/>
                  </a:ext>
                </a:extLst>
              </a:tr>
            </a:tbl>
          </a:graphicData>
        </a:graphic>
      </p:graphicFrame>
      <p:sp>
        <p:nvSpPr>
          <p:cNvPr id="7" name="Tekstfelt 6">
            <a:extLst>
              <a:ext uri="{FF2B5EF4-FFF2-40B4-BE49-F238E27FC236}">
                <a16:creationId xmlns:a16="http://schemas.microsoft.com/office/drawing/2014/main" id="{55DA0295-9DED-444A-98EF-8EAD43202515}"/>
              </a:ext>
            </a:extLst>
          </p:cNvPr>
          <p:cNvSpPr txBox="1"/>
          <p:nvPr/>
        </p:nvSpPr>
        <p:spPr>
          <a:xfrm>
            <a:off x="338582" y="4558967"/>
            <a:ext cx="2199055" cy="461665"/>
          </a:xfrm>
          <a:prstGeom prst="rect">
            <a:avLst/>
          </a:prstGeom>
          <a:noFill/>
        </p:spPr>
        <p:txBody>
          <a:bodyPr wrap="square">
            <a:spAutoFit/>
          </a:bodyPr>
          <a:lstStyle/>
          <a:p>
            <a:r>
              <a:rPr lang="da-DK" sz="800"/>
              <a:t>*Farvemarkeret ift. hvor vigtige udsagnene er for den overordnede vurdering af ledergruppen</a:t>
            </a:r>
          </a:p>
        </p:txBody>
      </p:sp>
      <p:graphicFrame>
        <p:nvGraphicFramePr>
          <p:cNvPr id="9" name="Diagram 8">
            <a:extLst>
              <a:ext uri="{FF2B5EF4-FFF2-40B4-BE49-F238E27FC236}">
                <a16:creationId xmlns:a16="http://schemas.microsoft.com/office/drawing/2014/main" id="{0838870E-BEEC-4C5B-B89D-149510A206B8}"/>
              </a:ext>
            </a:extLst>
          </p:cNvPr>
          <p:cNvGraphicFramePr>
            <a:graphicFrameLocks/>
          </p:cNvGraphicFramePr>
          <p:nvPr/>
        </p:nvGraphicFramePr>
        <p:xfrm>
          <a:off x="3693042" y="1268819"/>
          <a:ext cx="4727944" cy="3290147"/>
        </p:xfrm>
        <a:graphic>
          <a:graphicData uri="http://schemas.openxmlformats.org/drawingml/2006/chart">
            <c:chart xmlns:c="http://schemas.openxmlformats.org/drawingml/2006/chart" xmlns:r="http://schemas.openxmlformats.org/officeDocument/2006/relationships" r:id="rId3"/>
          </a:graphicData>
        </a:graphic>
      </p:graphicFrame>
      <p:sp>
        <p:nvSpPr>
          <p:cNvPr id="8" name="Nedadgående pil 7"/>
          <p:cNvSpPr/>
          <p:nvPr/>
        </p:nvSpPr>
        <p:spPr>
          <a:xfrm rot="4285823">
            <a:off x="7493122" y="1786179"/>
            <a:ext cx="382932" cy="936104"/>
          </a:xfrm>
          <a:prstGeom prst="downArrow">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592422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FB7EC-44B4-4F0D-95A4-7A84878CC151}"/>
              </a:ext>
            </a:extLst>
          </p:cNvPr>
          <p:cNvSpPr>
            <a:spLocks noGrp="1"/>
          </p:cNvSpPr>
          <p:nvPr>
            <p:ph type="title"/>
          </p:nvPr>
        </p:nvSpPr>
        <p:spPr/>
        <p:txBody>
          <a:bodyPr/>
          <a:lstStyle/>
          <a:p>
            <a:r>
              <a:rPr lang="da-DK" sz="2400" b="1" dirty="0"/>
              <a:t>Kommunikation og samarbejde</a:t>
            </a:r>
            <a:br>
              <a:rPr lang="da-DK" sz="2400" dirty="0"/>
            </a:br>
            <a:r>
              <a:rPr lang="da-DK" sz="1800" dirty="0"/>
              <a:t>Dialog, tone og det interne samarbejde</a:t>
            </a:r>
          </a:p>
        </p:txBody>
      </p:sp>
      <p:sp>
        <p:nvSpPr>
          <p:cNvPr id="4" name="Pladsholder til slidenummer 3">
            <a:extLst>
              <a:ext uri="{FF2B5EF4-FFF2-40B4-BE49-F238E27FC236}">
                <a16:creationId xmlns:a16="http://schemas.microsoft.com/office/drawing/2014/main" id="{FA1D1EF6-4D3A-4FE2-9B92-880B92347A42}"/>
              </a:ext>
            </a:extLst>
          </p:cNvPr>
          <p:cNvSpPr>
            <a:spLocks noGrp="1"/>
          </p:cNvSpPr>
          <p:nvPr>
            <p:ph type="sldNum" sz="quarter" idx="4"/>
          </p:nvPr>
        </p:nvSpPr>
        <p:spPr>
          <a:xfrm>
            <a:off x="3311860" y="4694997"/>
            <a:ext cx="2520280" cy="315317"/>
          </a:xfrm>
        </p:spPr>
        <p:txBody>
          <a:bodyPr/>
          <a:lstStyle/>
          <a:p>
            <a:fld id="{BFF3CFDD-2D56-4519-B779-BFFEF2995BE6}" type="slidenum">
              <a:rPr lang="da-DK" smtClean="0"/>
              <a:pPr/>
              <a:t>82</a:t>
            </a:fld>
            <a:endParaRPr lang="da-DK"/>
          </a:p>
        </p:txBody>
      </p:sp>
      <p:graphicFrame>
        <p:nvGraphicFramePr>
          <p:cNvPr id="5" name="Tabel 5">
            <a:extLst>
              <a:ext uri="{FF2B5EF4-FFF2-40B4-BE49-F238E27FC236}">
                <a16:creationId xmlns:a16="http://schemas.microsoft.com/office/drawing/2014/main" id="{96C49AB4-2875-4E67-803D-ECA6FAEADD04}"/>
              </a:ext>
            </a:extLst>
          </p:cNvPr>
          <p:cNvGraphicFramePr>
            <a:graphicFrameLocks noGrp="1"/>
          </p:cNvGraphicFramePr>
          <p:nvPr/>
        </p:nvGraphicFramePr>
        <p:xfrm>
          <a:off x="395289" y="1085041"/>
          <a:ext cx="8025697" cy="3416073"/>
        </p:xfrm>
        <a:graphic>
          <a:graphicData uri="http://schemas.openxmlformats.org/drawingml/2006/table">
            <a:tbl>
              <a:tblPr firstRow="1" bandRow="1">
                <a:tableStyleId>{9D7B26C5-4107-4FEC-AEDC-1716B250A1EF}</a:tableStyleId>
              </a:tblPr>
              <a:tblGrid>
                <a:gridCol w="2617269">
                  <a:extLst>
                    <a:ext uri="{9D8B030D-6E8A-4147-A177-3AD203B41FA5}">
                      <a16:colId xmlns:a16="http://schemas.microsoft.com/office/drawing/2014/main" val="1924308109"/>
                    </a:ext>
                  </a:extLst>
                </a:gridCol>
                <a:gridCol w="685375">
                  <a:extLst>
                    <a:ext uri="{9D8B030D-6E8A-4147-A177-3AD203B41FA5}">
                      <a16:colId xmlns:a16="http://schemas.microsoft.com/office/drawing/2014/main" val="3646305579"/>
                    </a:ext>
                  </a:extLst>
                </a:gridCol>
                <a:gridCol w="4723053">
                  <a:extLst>
                    <a:ext uri="{9D8B030D-6E8A-4147-A177-3AD203B41FA5}">
                      <a16:colId xmlns:a16="http://schemas.microsoft.com/office/drawing/2014/main" val="3459465682"/>
                    </a:ext>
                  </a:extLst>
                </a:gridCol>
              </a:tblGrid>
              <a:tr h="483945">
                <a:tc>
                  <a:txBody>
                    <a:bodyPr/>
                    <a:lstStyle/>
                    <a:p>
                      <a:r>
                        <a:rPr lang="da-DK" sz="800" dirty="0"/>
                        <a:t>Område</a:t>
                      </a:r>
                    </a:p>
                  </a:txBody>
                  <a:tcPr anchor="ctr"/>
                </a:tc>
                <a:tc>
                  <a:txBody>
                    <a:bodyPr/>
                    <a:lstStyle/>
                    <a:p>
                      <a:pPr algn="ctr"/>
                      <a:r>
                        <a:rPr lang="da-DK" sz="800" b="1"/>
                        <a:t>Vigtighed*</a:t>
                      </a:r>
                    </a:p>
                  </a:txBody>
                  <a:tcPr marL="0" marR="0" anchor="ctr"/>
                </a:tc>
                <a:tc>
                  <a:txBody>
                    <a:bodyPr/>
                    <a:lstStyle/>
                    <a:p>
                      <a:pPr algn="ctr"/>
                      <a:r>
                        <a:rPr lang="da-DK" sz="800" b="1"/>
                        <a:t>Vurdering</a:t>
                      </a:r>
                    </a:p>
                  </a:txBody>
                  <a:tcPr anchor="ctr"/>
                </a:tc>
                <a:extLst>
                  <a:ext uri="{0D108BD9-81ED-4DB2-BD59-A6C34878D82A}">
                    <a16:rowId xmlns:a16="http://schemas.microsoft.com/office/drawing/2014/main" val="198160995"/>
                  </a:ext>
                </a:extLst>
              </a:tr>
              <a:tr h="325792">
                <a:tc>
                  <a:txBody>
                    <a:bodyPr/>
                    <a:lstStyle/>
                    <a:p>
                      <a:pPr algn="l" fontAlgn="b"/>
                      <a:r>
                        <a:rPr lang="da-DK" sz="900" b="0" i="0" u="none" strike="noStrike">
                          <a:solidFill>
                            <a:srgbClr val="000000"/>
                          </a:solidFill>
                          <a:effectLst/>
                          <a:latin typeface="Calibri" panose="020F0502020204030204" pitchFamily="34" charset="0"/>
                        </a:rPr>
                        <a:t>Vi deler proaktivt ressourcer og informationer med hinanden</a:t>
                      </a:r>
                    </a:p>
                  </a:txBody>
                  <a:tcPr marL="108000" marR="108000" marT="9525" marB="0" anchor="ctr">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265682"/>
                  </a:ext>
                </a:extLst>
              </a:tr>
              <a:tr h="325792">
                <a:tc>
                  <a:txBody>
                    <a:bodyPr/>
                    <a:lstStyle/>
                    <a:p>
                      <a:pPr algn="l" fontAlgn="b"/>
                      <a:r>
                        <a:rPr lang="da-DK" sz="900" b="0" i="0" u="none" strike="noStrike">
                          <a:solidFill>
                            <a:srgbClr val="000000"/>
                          </a:solidFill>
                          <a:effectLst/>
                          <a:latin typeface="Calibri" panose="020F0502020204030204" pitchFamily="34" charset="0"/>
                        </a:rPr>
                        <a:t>Vi håndterer konflikter på en hurtig og konstruktiv måde</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1497648"/>
                  </a:ext>
                </a:extLst>
              </a:tr>
              <a:tr h="325792">
                <a:tc>
                  <a:txBody>
                    <a:bodyPr/>
                    <a:lstStyle/>
                    <a:p>
                      <a:pPr algn="l" fontAlgn="b"/>
                      <a:r>
                        <a:rPr lang="da-DK" sz="900" b="0" i="0" u="none" strike="noStrike">
                          <a:solidFill>
                            <a:srgbClr val="000000"/>
                          </a:solidFill>
                          <a:effectLst/>
                          <a:latin typeface="Calibri" panose="020F0502020204030204" pitchFamily="34" charset="0"/>
                        </a:rPr>
                        <a:t>Alle i gruppen bidrager aktivt til arbejdsfællesskabet</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797233"/>
                  </a:ext>
                </a:extLst>
              </a:tr>
              <a:tr h="325792">
                <a:tc>
                  <a:txBody>
                    <a:bodyPr/>
                    <a:lstStyle/>
                    <a:p>
                      <a:pPr algn="l" fontAlgn="b"/>
                      <a:r>
                        <a:rPr lang="da-DK" sz="900" b="0" i="0" u="none" strike="noStrike">
                          <a:solidFill>
                            <a:srgbClr val="000000"/>
                          </a:solidFill>
                          <a:effectLst/>
                          <a:latin typeface="Calibri" panose="020F0502020204030204" pitchFamily="34" charset="0"/>
                        </a:rPr>
                        <a:t>Vi er ærlige og direkte overfor hinanden</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724220"/>
                  </a:ext>
                </a:extLst>
              </a:tr>
              <a:tr h="325792">
                <a:tc>
                  <a:txBody>
                    <a:bodyPr/>
                    <a:lstStyle/>
                    <a:p>
                      <a:pPr algn="l" fontAlgn="b"/>
                      <a:r>
                        <a:rPr lang="da-DK" sz="900" b="0" i="0" u="none" strike="noStrike">
                          <a:solidFill>
                            <a:srgbClr val="000000"/>
                          </a:solidFill>
                          <a:effectLst/>
                          <a:latin typeface="Calibri" panose="020F0502020204030204" pitchFamily="34" charset="0"/>
                        </a:rPr>
                        <a:t>Vi har gode relationer til hinanden i ledergruppen</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405909"/>
                  </a:ext>
                </a:extLst>
              </a:tr>
              <a:tr h="325792">
                <a:tc>
                  <a:txBody>
                    <a:bodyPr/>
                    <a:lstStyle/>
                    <a:p>
                      <a:pPr algn="l" fontAlgn="b"/>
                      <a:r>
                        <a:rPr lang="da-DK" sz="900" b="0" i="0" u="none" strike="noStrike">
                          <a:solidFill>
                            <a:srgbClr val="000000"/>
                          </a:solidFill>
                          <a:effectLst/>
                          <a:latin typeface="Calibri" panose="020F0502020204030204" pitchFamily="34" charset="0"/>
                        </a:rPr>
                        <a:t>Alle støtter op om fælles beslutninger og handleplaner</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176547"/>
                  </a:ext>
                </a:extLst>
              </a:tr>
              <a:tr h="325792">
                <a:tc>
                  <a:txBody>
                    <a:bodyPr/>
                    <a:lstStyle/>
                    <a:p>
                      <a:pPr algn="l" fontAlgn="b"/>
                      <a:r>
                        <a:rPr lang="da-DK" sz="900" b="0" i="0" u="none" strike="noStrike">
                          <a:solidFill>
                            <a:srgbClr val="000000"/>
                          </a:solidFill>
                          <a:effectLst/>
                          <a:latin typeface="Calibri" panose="020F0502020204030204" pitchFamily="34" charset="0"/>
                        </a:rPr>
                        <a:t>Vi fokuserer på sagens kerne og undgår afsporinger</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2729817"/>
                  </a:ext>
                </a:extLst>
              </a:tr>
              <a:tr h="325792">
                <a:tc>
                  <a:txBody>
                    <a:bodyPr/>
                    <a:lstStyle/>
                    <a:p>
                      <a:pPr algn="l" fontAlgn="b"/>
                      <a:r>
                        <a:rPr lang="da-DK" sz="900" b="0" i="0" u="none" strike="noStrike">
                          <a:solidFill>
                            <a:srgbClr val="000000"/>
                          </a:solidFill>
                          <a:effectLst/>
                          <a:latin typeface="Calibri" panose="020F0502020204030204" pitchFamily="34" charset="0"/>
                        </a:rPr>
                        <a:t>Vi forholder os nysgerrige og undersøgende overfor andres holdninger</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320712"/>
                  </a:ext>
                </a:extLst>
              </a:tr>
              <a:tr h="325792">
                <a:tc>
                  <a:txBody>
                    <a:bodyPr/>
                    <a:lstStyle/>
                    <a:p>
                      <a:pPr algn="l" fontAlgn="b"/>
                      <a:r>
                        <a:rPr lang="da-DK" sz="900" b="0" i="0" u="none" strike="noStrike" dirty="0">
                          <a:solidFill>
                            <a:srgbClr val="000000"/>
                          </a:solidFill>
                          <a:effectLst/>
                          <a:latin typeface="Calibri" panose="020F0502020204030204" pitchFamily="34" charset="0"/>
                        </a:rPr>
                        <a:t>Der er plads til uenigheder i vores ledergruppe</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735956"/>
                  </a:ext>
                </a:extLst>
              </a:tr>
            </a:tbl>
          </a:graphicData>
        </a:graphic>
      </p:graphicFrame>
      <p:sp>
        <p:nvSpPr>
          <p:cNvPr id="7" name="Tekstfelt 6">
            <a:extLst>
              <a:ext uri="{FF2B5EF4-FFF2-40B4-BE49-F238E27FC236}">
                <a16:creationId xmlns:a16="http://schemas.microsoft.com/office/drawing/2014/main" id="{55DA0295-9DED-444A-98EF-8EAD43202515}"/>
              </a:ext>
            </a:extLst>
          </p:cNvPr>
          <p:cNvSpPr txBox="1"/>
          <p:nvPr/>
        </p:nvSpPr>
        <p:spPr>
          <a:xfrm>
            <a:off x="338582" y="4558967"/>
            <a:ext cx="2199055" cy="461665"/>
          </a:xfrm>
          <a:prstGeom prst="rect">
            <a:avLst/>
          </a:prstGeom>
          <a:noFill/>
        </p:spPr>
        <p:txBody>
          <a:bodyPr wrap="square">
            <a:spAutoFit/>
          </a:bodyPr>
          <a:lstStyle/>
          <a:p>
            <a:r>
              <a:rPr lang="da-DK" sz="800"/>
              <a:t>*Farvemarkeret ift. hvor vigtige udsagnene er for den overordnede vurdering af ledergruppen</a:t>
            </a:r>
          </a:p>
        </p:txBody>
      </p:sp>
      <p:graphicFrame>
        <p:nvGraphicFramePr>
          <p:cNvPr id="9" name="Diagram 8">
            <a:extLst>
              <a:ext uri="{FF2B5EF4-FFF2-40B4-BE49-F238E27FC236}">
                <a16:creationId xmlns:a16="http://schemas.microsoft.com/office/drawing/2014/main" id="{DD0152E8-6A3A-4973-AC5B-D0B1D1F6B707}"/>
              </a:ext>
            </a:extLst>
          </p:cNvPr>
          <p:cNvGraphicFramePr>
            <a:graphicFrameLocks/>
          </p:cNvGraphicFramePr>
          <p:nvPr/>
        </p:nvGraphicFramePr>
        <p:xfrm>
          <a:off x="3700800" y="1382400"/>
          <a:ext cx="4719600" cy="3416400"/>
        </p:xfrm>
        <a:graphic>
          <a:graphicData uri="http://schemas.openxmlformats.org/drawingml/2006/chart">
            <c:chart xmlns:c="http://schemas.openxmlformats.org/drawingml/2006/chart" xmlns:r="http://schemas.openxmlformats.org/officeDocument/2006/relationships" r:id="rId3"/>
          </a:graphicData>
        </a:graphic>
      </p:graphicFrame>
      <p:sp>
        <p:nvSpPr>
          <p:cNvPr id="8" name="Nedadgående pil 7"/>
          <p:cNvSpPr/>
          <p:nvPr/>
        </p:nvSpPr>
        <p:spPr>
          <a:xfrm rot="4285823">
            <a:off x="7332260" y="1282123"/>
            <a:ext cx="382932" cy="936104"/>
          </a:xfrm>
          <a:prstGeom prst="downArrow">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Nedadgående pil 9"/>
          <p:cNvSpPr/>
          <p:nvPr/>
        </p:nvSpPr>
        <p:spPr>
          <a:xfrm rot="4285823">
            <a:off x="7620292" y="2637241"/>
            <a:ext cx="382932" cy="936104"/>
          </a:xfrm>
          <a:prstGeom prst="downArrow">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4565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FB7EC-44B4-4F0D-95A4-7A84878CC151}"/>
              </a:ext>
            </a:extLst>
          </p:cNvPr>
          <p:cNvSpPr>
            <a:spLocks noGrp="1"/>
          </p:cNvSpPr>
          <p:nvPr>
            <p:ph type="title"/>
          </p:nvPr>
        </p:nvSpPr>
        <p:spPr/>
        <p:txBody>
          <a:bodyPr/>
          <a:lstStyle/>
          <a:p>
            <a:r>
              <a:rPr lang="da-DK" sz="2400" b="1" dirty="0">
                <a:latin typeface="+mn-lt"/>
              </a:rPr>
              <a:t>Lederrollen</a:t>
            </a:r>
            <a:br>
              <a:rPr lang="da-DK" sz="2400" dirty="0">
                <a:latin typeface="+mn-lt"/>
              </a:rPr>
            </a:br>
            <a:r>
              <a:rPr lang="da-DK" sz="1800" dirty="0">
                <a:latin typeface="+mn-lt"/>
              </a:rPr>
              <a:t>Den overordnede leders opgaver og endelige ansvar</a:t>
            </a:r>
          </a:p>
        </p:txBody>
      </p:sp>
      <p:sp>
        <p:nvSpPr>
          <p:cNvPr id="4" name="Pladsholder til slidenummer 3">
            <a:extLst>
              <a:ext uri="{FF2B5EF4-FFF2-40B4-BE49-F238E27FC236}">
                <a16:creationId xmlns:a16="http://schemas.microsoft.com/office/drawing/2014/main" id="{FA1D1EF6-4D3A-4FE2-9B92-880B92347A42}"/>
              </a:ext>
            </a:extLst>
          </p:cNvPr>
          <p:cNvSpPr>
            <a:spLocks noGrp="1"/>
          </p:cNvSpPr>
          <p:nvPr>
            <p:ph type="sldNum" sz="quarter" idx="4"/>
          </p:nvPr>
        </p:nvSpPr>
        <p:spPr>
          <a:xfrm>
            <a:off x="3311860" y="4694997"/>
            <a:ext cx="2520280" cy="315317"/>
          </a:xfrm>
        </p:spPr>
        <p:txBody>
          <a:bodyPr/>
          <a:lstStyle/>
          <a:p>
            <a:fld id="{BFF3CFDD-2D56-4519-B779-BFFEF2995BE6}" type="slidenum">
              <a:rPr lang="da-DK" smtClean="0"/>
              <a:pPr/>
              <a:t>83</a:t>
            </a:fld>
            <a:endParaRPr lang="da-DK"/>
          </a:p>
        </p:txBody>
      </p:sp>
      <p:graphicFrame>
        <p:nvGraphicFramePr>
          <p:cNvPr id="5" name="Tabel 5">
            <a:extLst>
              <a:ext uri="{FF2B5EF4-FFF2-40B4-BE49-F238E27FC236}">
                <a16:creationId xmlns:a16="http://schemas.microsoft.com/office/drawing/2014/main" id="{96C49AB4-2875-4E67-803D-ECA6FAEADD04}"/>
              </a:ext>
            </a:extLst>
          </p:cNvPr>
          <p:cNvGraphicFramePr>
            <a:graphicFrameLocks noGrp="1"/>
          </p:cNvGraphicFramePr>
          <p:nvPr/>
        </p:nvGraphicFramePr>
        <p:xfrm>
          <a:off x="395289" y="1085041"/>
          <a:ext cx="8025697" cy="3183945"/>
        </p:xfrm>
        <a:graphic>
          <a:graphicData uri="http://schemas.openxmlformats.org/drawingml/2006/table">
            <a:tbl>
              <a:tblPr firstRow="1" bandRow="1">
                <a:tableStyleId>{9D7B26C5-4107-4FEC-AEDC-1716B250A1EF}</a:tableStyleId>
              </a:tblPr>
              <a:tblGrid>
                <a:gridCol w="2617269">
                  <a:extLst>
                    <a:ext uri="{9D8B030D-6E8A-4147-A177-3AD203B41FA5}">
                      <a16:colId xmlns:a16="http://schemas.microsoft.com/office/drawing/2014/main" val="1924308109"/>
                    </a:ext>
                  </a:extLst>
                </a:gridCol>
                <a:gridCol w="685375">
                  <a:extLst>
                    <a:ext uri="{9D8B030D-6E8A-4147-A177-3AD203B41FA5}">
                      <a16:colId xmlns:a16="http://schemas.microsoft.com/office/drawing/2014/main" val="3646305579"/>
                    </a:ext>
                  </a:extLst>
                </a:gridCol>
                <a:gridCol w="4723053">
                  <a:extLst>
                    <a:ext uri="{9D8B030D-6E8A-4147-A177-3AD203B41FA5}">
                      <a16:colId xmlns:a16="http://schemas.microsoft.com/office/drawing/2014/main" val="3459465682"/>
                    </a:ext>
                  </a:extLst>
                </a:gridCol>
              </a:tblGrid>
              <a:tr h="483945">
                <a:tc>
                  <a:txBody>
                    <a:bodyPr/>
                    <a:lstStyle/>
                    <a:p>
                      <a:r>
                        <a:rPr lang="da-DK" sz="800" dirty="0"/>
                        <a:t>Område</a:t>
                      </a:r>
                    </a:p>
                  </a:txBody>
                  <a:tcPr anchor="ctr"/>
                </a:tc>
                <a:tc>
                  <a:txBody>
                    <a:bodyPr/>
                    <a:lstStyle/>
                    <a:p>
                      <a:pPr algn="ctr"/>
                      <a:r>
                        <a:rPr lang="da-DK" sz="800" b="1"/>
                        <a:t>Vigtighed*</a:t>
                      </a:r>
                    </a:p>
                  </a:txBody>
                  <a:tcPr marL="0" marR="0" anchor="ctr"/>
                </a:tc>
                <a:tc>
                  <a:txBody>
                    <a:bodyPr/>
                    <a:lstStyle/>
                    <a:p>
                      <a:pPr algn="ctr"/>
                      <a:r>
                        <a:rPr lang="da-DK" sz="800" b="1"/>
                        <a:t>Vurdering</a:t>
                      </a:r>
                    </a:p>
                  </a:txBody>
                  <a:tcPr anchor="ctr"/>
                </a:tc>
                <a:extLst>
                  <a:ext uri="{0D108BD9-81ED-4DB2-BD59-A6C34878D82A}">
                    <a16:rowId xmlns:a16="http://schemas.microsoft.com/office/drawing/2014/main" val="198160995"/>
                  </a:ext>
                </a:extLst>
              </a:tr>
              <a:tr h="540000">
                <a:tc>
                  <a:txBody>
                    <a:bodyPr/>
                    <a:lstStyle/>
                    <a:p>
                      <a:pPr algn="l" fontAlgn="b"/>
                      <a:r>
                        <a:rPr lang="da-DK" sz="900" b="0" i="0" u="none" strike="noStrike">
                          <a:solidFill>
                            <a:srgbClr val="000000"/>
                          </a:solidFill>
                          <a:effectLst/>
                          <a:latin typeface="Calibri" panose="020F0502020204030204" pitchFamily="34" charset="0"/>
                        </a:rPr>
                        <a:t>Lederen arbejder aktivt for at få en velfungerende ledergruppe</a:t>
                      </a:r>
                    </a:p>
                  </a:txBody>
                  <a:tcPr marL="108000" marR="108000" marT="9525" marB="0" anchor="ctr">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265682"/>
                  </a:ext>
                </a:extLst>
              </a:tr>
              <a:tr h="540000">
                <a:tc>
                  <a:txBody>
                    <a:bodyPr/>
                    <a:lstStyle/>
                    <a:p>
                      <a:pPr algn="l" fontAlgn="b"/>
                      <a:r>
                        <a:rPr lang="da-DK" sz="900" b="0" i="0" u="none" strike="noStrike">
                          <a:solidFill>
                            <a:srgbClr val="000000"/>
                          </a:solidFill>
                          <a:effectLst/>
                          <a:latin typeface="Calibri" panose="020F0502020204030204" pitchFamily="34" charset="0"/>
                        </a:rPr>
                        <a:t>Lederen sikrer, at gruppen har de rette ressourcer og kompetencer (eksempelvis via udskiftning af medlemmerne eller kompetenceudvikling)</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1497648"/>
                  </a:ext>
                </a:extLst>
              </a:tr>
              <a:tr h="540000">
                <a:tc>
                  <a:txBody>
                    <a:bodyPr/>
                    <a:lstStyle/>
                    <a:p>
                      <a:pPr algn="l" fontAlgn="b"/>
                      <a:r>
                        <a:rPr lang="da-DK" sz="900" b="0" i="0" u="none" strike="noStrike">
                          <a:solidFill>
                            <a:srgbClr val="000000"/>
                          </a:solidFill>
                          <a:effectLst/>
                          <a:latin typeface="Calibri" panose="020F0502020204030204" pitchFamily="34" charset="0"/>
                        </a:rPr>
                        <a:t>Lederen sikrer effektiv styring af ledergruppens samarbejde</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797233"/>
                  </a:ext>
                </a:extLst>
              </a:tr>
              <a:tr h="540000">
                <a:tc>
                  <a:txBody>
                    <a:bodyPr/>
                    <a:lstStyle/>
                    <a:p>
                      <a:pPr algn="l" fontAlgn="b"/>
                      <a:r>
                        <a:rPr lang="da-DK" sz="900" b="0" i="0" u="none" strike="noStrike">
                          <a:solidFill>
                            <a:srgbClr val="000000"/>
                          </a:solidFill>
                          <a:effectLst/>
                          <a:latin typeface="Calibri" panose="020F0502020204030204" pitchFamily="34" charset="0"/>
                        </a:rPr>
                        <a:t>Lederen inddrager hele gruppen i diskussioner og beslutninger</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724220"/>
                  </a:ext>
                </a:extLst>
              </a:tr>
              <a:tr h="540000">
                <a:tc>
                  <a:txBody>
                    <a:bodyPr/>
                    <a:lstStyle/>
                    <a:p>
                      <a:pPr algn="l" fontAlgn="b"/>
                      <a:r>
                        <a:rPr lang="da-DK" sz="900" b="0" i="0" u="none" strike="noStrike" dirty="0">
                          <a:solidFill>
                            <a:srgbClr val="000000"/>
                          </a:solidFill>
                          <a:effectLst/>
                          <a:latin typeface="Calibri" panose="020F0502020204030204" pitchFamily="34" charset="0"/>
                        </a:rPr>
                        <a:t>Lederen påtager sig det endelige ansvar for gruppens samarbejde og resultater</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405909"/>
                  </a:ext>
                </a:extLst>
              </a:tr>
            </a:tbl>
          </a:graphicData>
        </a:graphic>
      </p:graphicFrame>
      <p:sp>
        <p:nvSpPr>
          <p:cNvPr id="7" name="Tekstfelt 6">
            <a:extLst>
              <a:ext uri="{FF2B5EF4-FFF2-40B4-BE49-F238E27FC236}">
                <a16:creationId xmlns:a16="http://schemas.microsoft.com/office/drawing/2014/main" id="{55DA0295-9DED-444A-98EF-8EAD43202515}"/>
              </a:ext>
            </a:extLst>
          </p:cNvPr>
          <p:cNvSpPr txBox="1"/>
          <p:nvPr/>
        </p:nvSpPr>
        <p:spPr>
          <a:xfrm>
            <a:off x="338582" y="4558967"/>
            <a:ext cx="2199055" cy="461665"/>
          </a:xfrm>
          <a:prstGeom prst="rect">
            <a:avLst/>
          </a:prstGeom>
          <a:noFill/>
        </p:spPr>
        <p:txBody>
          <a:bodyPr wrap="square">
            <a:spAutoFit/>
          </a:bodyPr>
          <a:lstStyle/>
          <a:p>
            <a:r>
              <a:rPr lang="da-DK" sz="800"/>
              <a:t>*Farvemarkeret ift. hvor vigtige udsagnene er for den overordnede vurdering af ledergruppen</a:t>
            </a:r>
          </a:p>
        </p:txBody>
      </p:sp>
      <p:graphicFrame>
        <p:nvGraphicFramePr>
          <p:cNvPr id="8" name="Diagram 7">
            <a:extLst>
              <a:ext uri="{FF2B5EF4-FFF2-40B4-BE49-F238E27FC236}">
                <a16:creationId xmlns:a16="http://schemas.microsoft.com/office/drawing/2014/main" id="{983CA8CC-3E31-4EEC-A3FF-C1B24A507144}"/>
              </a:ext>
            </a:extLst>
          </p:cNvPr>
          <p:cNvGraphicFramePr>
            <a:graphicFrameLocks/>
          </p:cNvGraphicFramePr>
          <p:nvPr/>
        </p:nvGraphicFramePr>
        <p:xfrm>
          <a:off x="3707219" y="1318437"/>
          <a:ext cx="4713767" cy="3240530"/>
        </p:xfrm>
        <a:graphic>
          <a:graphicData uri="http://schemas.openxmlformats.org/drawingml/2006/chart">
            <c:chart xmlns:c="http://schemas.openxmlformats.org/drawingml/2006/chart" xmlns:r="http://schemas.openxmlformats.org/officeDocument/2006/relationships" r:id="rId3"/>
          </a:graphicData>
        </a:graphic>
      </p:graphicFrame>
      <p:sp>
        <p:nvSpPr>
          <p:cNvPr id="9" name="Nedadgående pil 8"/>
          <p:cNvSpPr/>
          <p:nvPr/>
        </p:nvSpPr>
        <p:spPr>
          <a:xfrm rot="4285823">
            <a:off x="7044228" y="2002203"/>
            <a:ext cx="382932" cy="936104"/>
          </a:xfrm>
          <a:prstGeom prst="downArrow">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592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FB7EC-44B4-4F0D-95A4-7A84878CC151}"/>
              </a:ext>
            </a:extLst>
          </p:cNvPr>
          <p:cNvSpPr>
            <a:spLocks noGrp="1"/>
          </p:cNvSpPr>
          <p:nvPr>
            <p:ph type="title"/>
          </p:nvPr>
        </p:nvSpPr>
        <p:spPr/>
        <p:txBody>
          <a:bodyPr/>
          <a:lstStyle/>
          <a:p>
            <a:r>
              <a:rPr lang="da-DK" sz="2400" b="1" dirty="0"/>
              <a:t>Ressourcer og gruppedynamik</a:t>
            </a:r>
            <a:br>
              <a:rPr lang="da-DK" sz="1800" dirty="0"/>
            </a:br>
            <a:r>
              <a:rPr lang="da-DK" sz="1800" dirty="0"/>
              <a:t>Kompetencer, muligheder og ledergruppens sammensætning</a:t>
            </a:r>
          </a:p>
        </p:txBody>
      </p:sp>
      <p:sp>
        <p:nvSpPr>
          <p:cNvPr id="4" name="Pladsholder til slidenummer 3">
            <a:extLst>
              <a:ext uri="{FF2B5EF4-FFF2-40B4-BE49-F238E27FC236}">
                <a16:creationId xmlns:a16="http://schemas.microsoft.com/office/drawing/2014/main" id="{FA1D1EF6-4D3A-4FE2-9B92-880B92347A42}"/>
              </a:ext>
            </a:extLst>
          </p:cNvPr>
          <p:cNvSpPr>
            <a:spLocks noGrp="1"/>
          </p:cNvSpPr>
          <p:nvPr>
            <p:ph type="sldNum" sz="quarter" idx="4"/>
          </p:nvPr>
        </p:nvSpPr>
        <p:spPr>
          <a:xfrm>
            <a:off x="3311860" y="4694997"/>
            <a:ext cx="2520280" cy="315317"/>
          </a:xfrm>
        </p:spPr>
        <p:txBody>
          <a:bodyPr/>
          <a:lstStyle/>
          <a:p>
            <a:fld id="{BFF3CFDD-2D56-4519-B779-BFFEF2995BE6}" type="slidenum">
              <a:rPr lang="da-DK" smtClean="0"/>
              <a:pPr/>
              <a:t>84</a:t>
            </a:fld>
            <a:endParaRPr lang="da-DK"/>
          </a:p>
        </p:txBody>
      </p:sp>
      <p:graphicFrame>
        <p:nvGraphicFramePr>
          <p:cNvPr id="5" name="Tabel 5">
            <a:extLst>
              <a:ext uri="{FF2B5EF4-FFF2-40B4-BE49-F238E27FC236}">
                <a16:creationId xmlns:a16="http://schemas.microsoft.com/office/drawing/2014/main" id="{96C49AB4-2875-4E67-803D-ECA6FAEADD04}"/>
              </a:ext>
            </a:extLst>
          </p:cNvPr>
          <p:cNvGraphicFramePr>
            <a:graphicFrameLocks noGrp="1"/>
          </p:cNvGraphicFramePr>
          <p:nvPr/>
        </p:nvGraphicFramePr>
        <p:xfrm>
          <a:off x="395289" y="1085041"/>
          <a:ext cx="8025697" cy="3363945"/>
        </p:xfrm>
        <a:graphic>
          <a:graphicData uri="http://schemas.openxmlformats.org/drawingml/2006/table">
            <a:tbl>
              <a:tblPr firstRow="1" bandRow="1">
                <a:tableStyleId>{9D7B26C5-4107-4FEC-AEDC-1716B250A1EF}</a:tableStyleId>
              </a:tblPr>
              <a:tblGrid>
                <a:gridCol w="2617269">
                  <a:extLst>
                    <a:ext uri="{9D8B030D-6E8A-4147-A177-3AD203B41FA5}">
                      <a16:colId xmlns:a16="http://schemas.microsoft.com/office/drawing/2014/main" val="1924308109"/>
                    </a:ext>
                  </a:extLst>
                </a:gridCol>
                <a:gridCol w="685375">
                  <a:extLst>
                    <a:ext uri="{9D8B030D-6E8A-4147-A177-3AD203B41FA5}">
                      <a16:colId xmlns:a16="http://schemas.microsoft.com/office/drawing/2014/main" val="3646305579"/>
                    </a:ext>
                  </a:extLst>
                </a:gridCol>
                <a:gridCol w="4723053">
                  <a:extLst>
                    <a:ext uri="{9D8B030D-6E8A-4147-A177-3AD203B41FA5}">
                      <a16:colId xmlns:a16="http://schemas.microsoft.com/office/drawing/2014/main" val="3459465682"/>
                    </a:ext>
                  </a:extLst>
                </a:gridCol>
              </a:tblGrid>
              <a:tr h="483945">
                <a:tc>
                  <a:txBody>
                    <a:bodyPr/>
                    <a:lstStyle/>
                    <a:p>
                      <a:r>
                        <a:rPr lang="da-DK" sz="800" dirty="0"/>
                        <a:t>Område</a:t>
                      </a:r>
                    </a:p>
                  </a:txBody>
                  <a:tcPr anchor="ctr"/>
                </a:tc>
                <a:tc>
                  <a:txBody>
                    <a:bodyPr/>
                    <a:lstStyle/>
                    <a:p>
                      <a:pPr algn="ctr"/>
                      <a:r>
                        <a:rPr lang="da-DK" sz="800" b="1"/>
                        <a:t>Vigtighed*</a:t>
                      </a:r>
                    </a:p>
                  </a:txBody>
                  <a:tcPr marL="0" marR="0" anchor="ctr"/>
                </a:tc>
                <a:tc>
                  <a:txBody>
                    <a:bodyPr/>
                    <a:lstStyle/>
                    <a:p>
                      <a:pPr algn="ctr"/>
                      <a:r>
                        <a:rPr lang="da-DK" sz="800" b="1" dirty="0"/>
                        <a:t>Vurdering</a:t>
                      </a:r>
                    </a:p>
                  </a:txBody>
                  <a:tcPr anchor="ctr"/>
                </a:tc>
                <a:extLst>
                  <a:ext uri="{0D108BD9-81ED-4DB2-BD59-A6C34878D82A}">
                    <a16:rowId xmlns:a16="http://schemas.microsoft.com/office/drawing/2014/main" val="198160995"/>
                  </a:ext>
                </a:extLst>
              </a:tr>
              <a:tr h="360000">
                <a:tc>
                  <a:txBody>
                    <a:bodyPr/>
                    <a:lstStyle/>
                    <a:p>
                      <a:pPr algn="l" fontAlgn="b"/>
                      <a:r>
                        <a:rPr lang="da-DK" sz="900" b="0" i="0" u="none" strike="noStrike">
                          <a:solidFill>
                            <a:srgbClr val="000000"/>
                          </a:solidFill>
                          <a:effectLst/>
                          <a:latin typeface="Calibri" panose="020F0502020204030204" pitchFamily="34" charset="0"/>
                        </a:rPr>
                        <a:t>Vi bruger hinandens kompetencer aktivt</a:t>
                      </a:r>
                    </a:p>
                  </a:txBody>
                  <a:tcPr marL="108000" marR="108000" marT="9525" marB="0" anchor="ctr">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265682"/>
                  </a:ext>
                </a:extLst>
              </a:tr>
              <a:tr h="360000">
                <a:tc>
                  <a:txBody>
                    <a:bodyPr/>
                    <a:lstStyle/>
                    <a:p>
                      <a:pPr algn="l" fontAlgn="b"/>
                      <a:r>
                        <a:rPr lang="da-DK" sz="900" b="0" i="0" u="none" strike="noStrike">
                          <a:solidFill>
                            <a:srgbClr val="000000"/>
                          </a:solidFill>
                          <a:effectLst/>
                          <a:latin typeface="Calibri" panose="020F0502020204030204" pitchFamily="34" charset="0"/>
                        </a:rPr>
                        <a:t>Vi lærer af vores fejl og succeser ved kontinuerligt at evaluere vores arbejde</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1497648"/>
                  </a:ext>
                </a:extLst>
              </a:tr>
              <a:tr h="360000">
                <a:tc>
                  <a:txBody>
                    <a:bodyPr/>
                    <a:lstStyle/>
                    <a:p>
                      <a:pPr algn="l" fontAlgn="b"/>
                      <a:r>
                        <a:rPr lang="da-DK" sz="900" b="0" i="0" u="none" strike="noStrike">
                          <a:solidFill>
                            <a:srgbClr val="000000"/>
                          </a:solidFill>
                          <a:effectLst/>
                          <a:latin typeface="Calibri" panose="020F0502020204030204" pitchFamily="34" charset="0"/>
                        </a:rPr>
                        <a:t>Vi har adgang til nødvendig information i forhold til at danne et validt beslutningsgrundlag</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da-DK" sz="1100" b="0" i="0" u="none" strike="noStrike" dirty="0">
                        <a:effectLst/>
                        <a:latin typeface="Calibri" panose="020F0502020204030204" pitchFamily="34" charset="0"/>
                      </a:endParaRPr>
                    </a:p>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797233"/>
                  </a:ext>
                </a:extLst>
              </a:tr>
              <a:tr h="360000">
                <a:tc>
                  <a:txBody>
                    <a:bodyPr/>
                    <a:lstStyle/>
                    <a:p>
                      <a:pPr algn="l" fontAlgn="b"/>
                      <a:r>
                        <a:rPr lang="da-DK" sz="900" b="0" i="0" u="none" strike="noStrike">
                          <a:solidFill>
                            <a:srgbClr val="000000"/>
                          </a:solidFill>
                          <a:effectLst/>
                          <a:latin typeface="Calibri" panose="020F0502020204030204" pitchFamily="34" charset="0"/>
                        </a:rPr>
                        <a:t>Ledergruppen har en passende størrelse i forhold til formål og opgaver</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724220"/>
                  </a:ext>
                </a:extLst>
              </a:tr>
              <a:tr h="360000">
                <a:tc>
                  <a:txBody>
                    <a:bodyPr/>
                    <a:lstStyle/>
                    <a:p>
                      <a:pPr algn="l" fontAlgn="b"/>
                      <a:r>
                        <a:rPr lang="da-DK" sz="900" b="0" i="0" u="none" strike="noStrike">
                          <a:solidFill>
                            <a:srgbClr val="000000"/>
                          </a:solidFill>
                          <a:effectLst/>
                          <a:latin typeface="Calibri" panose="020F0502020204030204" pitchFamily="34" charset="0"/>
                        </a:rPr>
                        <a:t>Vi har et fælles billede af vores styrker, svagheder og udfordringer</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405909"/>
                  </a:ext>
                </a:extLst>
              </a:tr>
              <a:tr h="360000">
                <a:tc>
                  <a:txBody>
                    <a:bodyPr/>
                    <a:lstStyle/>
                    <a:p>
                      <a:pPr algn="l" fontAlgn="b"/>
                      <a:r>
                        <a:rPr lang="da-DK" sz="900" b="0" i="0" u="none" strike="noStrike">
                          <a:solidFill>
                            <a:srgbClr val="000000"/>
                          </a:solidFill>
                          <a:effectLst/>
                          <a:latin typeface="Calibri" panose="020F0502020204030204" pitchFamily="34" charset="0"/>
                        </a:rPr>
                        <a:t>Ledergruppen er sammensat af individer med forskellige perspektiver og kompetencer</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176547"/>
                  </a:ext>
                </a:extLst>
              </a:tr>
              <a:tr h="360000">
                <a:tc>
                  <a:txBody>
                    <a:bodyPr/>
                    <a:lstStyle/>
                    <a:p>
                      <a:pPr algn="l" fontAlgn="b"/>
                      <a:r>
                        <a:rPr lang="da-DK" sz="900" b="0" i="0" u="none" strike="noStrike">
                          <a:solidFill>
                            <a:srgbClr val="000000"/>
                          </a:solidFill>
                          <a:effectLst/>
                          <a:latin typeface="Calibri" panose="020F0502020204030204" pitchFamily="34" charset="0"/>
                        </a:rPr>
                        <a:t>Vi har tilstrækkelige og relevante kompetencer til at kunne træffe beslutninger</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2729817"/>
                  </a:ext>
                </a:extLst>
              </a:tr>
              <a:tr h="360000">
                <a:tc>
                  <a:txBody>
                    <a:bodyPr/>
                    <a:lstStyle/>
                    <a:p>
                      <a:pPr algn="l" fontAlgn="b"/>
                      <a:r>
                        <a:rPr lang="da-DK" sz="900" b="0" i="0" u="none" strike="noStrike" dirty="0">
                          <a:solidFill>
                            <a:srgbClr val="000000"/>
                          </a:solidFill>
                          <a:effectLst/>
                          <a:latin typeface="Calibri" panose="020F0502020204030204" pitchFamily="34" charset="0"/>
                        </a:rPr>
                        <a:t>Vi sikrer, at der løbende kommer nye perspektiver og inputs til gruppen</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320712"/>
                  </a:ext>
                </a:extLst>
              </a:tr>
            </a:tbl>
          </a:graphicData>
        </a:graphic>
      </p:graphicFrame>
      <p:sp>
        <p:nvSpPr>
          <p:cNvPr id="7" name="Tekstfelt 6">
            <a:extLst>
              <a:ext uri="{FF2B5EF4-FFF2-40B4-BE49-F238E27FC236}">
                <a16:creationId xmlns:a16="http://schemas.microsoft.com/office/drawing/2014/main" id="{55DA0295-9DED-444A-98EF-8EAD43202515}"/>
              </a:ext>
            </a:extLst>
          </p:cNvPr>
          <p:cNvSpPr txBox="1"/>
          <p:nvPr/>
        </p:nvSpPr>
        <p:spPr>
          <a:xfrm>
            <a:off x="338582" y="4558967"/>
            <a:ext cx="2199055" cy="461665"/>
          </a:xfrm>
          <a:prstGeom prst="rect">
            <a:avLst/>
          </a:prstGeom>
          <a:noFill/>
        </p:spPr>
        <p:txBody>
          <a:bodyPr wrap="square">
            <a:spAutoFit/>
          </a:bodyPr>
          <a:lstStyle/>
          <a:p>
            <a:r>
              <a:rPr lang="da-DK" sz="800"/>
              <a:t>*Farvemarkeret ift. hvor vigtige udsagnene er for den overordnede vurdering af ledergruppen</a:t>
            </a:r>
          </a:p>
        </p:txBody>
      </p:sp>
      <p:graphicFrame>
        <p:nvGraphicFramePr>
          <p:cNvPr id="6" name="Diagram 5">
            <a:extLst>
              <a:ext uri="{FF2B5EF4-FFF2-40B4-BE49-F238E27FC236}">
                <a16:creationId xmlns:a16="http://schemas.microsoft.com/office/drawing/2014/main" id="{63FF816C-CA08-4BBB-9724-B28450A955F0}"/>
              </a:ext>
            </a:extLst>
          </p:cNvPr>
          <p:cNvGraphicFramePr>
            <a:graphicFrameLocks/>
          </p:cNvGraphicFramePr>
          <p:nvPr/>
        </p:nvGraphicFramePr>
        <p:xfrm>
          <a:off x="3693042" y="1368055"/>
          <a:ext cx="4727944" cy="3326942"/>
        </p:xfrm>
        <a:graphic>
          <a:graphicData uri="http://schemas.openxmlformats.org/drawingml/2006/chart">
            <c:chart xmlns:c="http://schemas.openxmlformats.org/drawingml/2006/chart" xmlns:r="http://schemas.openxmlformats.org/officeDocument/2006/relationships" r:id="rId3"/>
          </a:graphicData>
        </a:graphic>
      </p:graphicFrame>
      <p:sp>
        <p:nvSpPr>
          <p:cNvPr id="8" name="Nedadgående pil 7"/>
          <p:cNvSpPr/>
          <p:nvPr/>
        </p:nvSpPr>
        <p:spPr>
          <a:xfrm rot="4285823">
            <a:off x="7117440" y="1341097"/>
            <a:ext cx="382932" cy="936104"/>
          </a:xfrm>
          <a:prstGeom prst="downArrow">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321624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FB7EC-44B4-4F0D-95A4-7A84878CC151}"/>
              </a:ext>
            </a:extLst>
          </p:cNvPr>
          <p:cNvSpPr>
            <a:spLocks noGrp="1"/>
          </p:cNvSpPr>
          <p:nvPr>
            <p:ph type="title"/>
          </p:nvPr>
        </p:nvSpPr>
        <p:spPr/>
        <p:txBody>
          <a:bodyPr/>
          <a:lstStyle/>
          <a:p>
            <a:r>
              <a:rPr lang="da-DK" sz="2400" b="1" dirty="0"/>
              <a:t>Mødestruktur og rammer</a:t>
            </a:r>
            <a:br>
              <a:rPr lang="da-DK" sz="2400" dirty="0"/>
            </a:br>
            <a:r>
              <a:rPr lang="da-DK" sz="1800" dirty="0"/>
              <a:t>Mødernes effektivitet og formål</a:t>
            </a:r>
          </a:p>
        </p:txBody>
      </p:sp>
      <p:sp>
        <p:nvSpPr>
          <p:cNvPr id="4" name="Pladsholder til slidenummer 3">
            <a:extLst>
              <a:ext uri="{FF2B5EF4-FFF2-40B4-BE49-F238E27FC236}">
                <a16:creationId xmlns:a16="http://schemas.microsoft.com/office/drawing/2014/main" id="{FA1D1EF6-4D3A-4FE2-9B92-880B92347A42}"/>
              </a:ext>
            </a:extLst>
          </p:cNvPr>
          <p:cNvSpPr>
            <a:spLocks noGrp="1"/>
          </p:cNvSpPr>
          <p:nvPr>
            <p:ph type="sldNum" sz="quarter" idx="4"/>
          </p:nvPr>
        </p:nvSpPr>
        <p:spPr>
          <a:xfrm>
            <a:off x="3311860" y="4694997"/>
            <a:ext cx="2520280" cy="315317"/>
          </a:xfrm>
        </p:spPr>
        <p:txBody>
          <a:bodyPr/>
          <a:lstStyle/>
          <a:p>
            <a:fld id="{BFF3CFDD-2D56-4519-B779-BFFEF2995BE6}" type="slidenum">
              <a:rPr lang="da-DK" smtClean="0"/>
              <a:pPr/>
              <a:t>85</a:t>
            </a:fld>
            <a:endParaRPr lang="da-DK"/>
          </a:p>
        </p:txBody>
      </p:sp>
      <p:graphicFrame>
        <p:nvGraphicFramePr>
          <p:cNvPr id="5" name="Tabel 5">
            <a:extLst>
              <a:ext uri="{FF2B5EF4-FFF2-40B4-BE49-F238E27FC236}">
                <a16:creationId xmlns:a16="http://schemas.microsoft.com/office/drawing/2014/main" id="{96C49AB4-2875-4E67-803D-ECA6FAEADD04}"/>
              </a:ext>
            </a:extLst>
          </p:cNvPr>
          <p:cNvGraphicFramePr>
            <a:graphicFrameLocks noGrp="1"/>
          </p:cNvGraphicFramePr>
          <p:nvPr/>
        </p:nvGraphicFramePr>
        <p:xfrm>
          <a:off x="395289" y="1085041"/>
          <a:ext cx="8025697" cy="3363945"/>
        </p:xfrm>
        <a:graphic>
          <a:graphicData uri="http://schemas.openxmlformats.org/drawingml/2006/table">
            <a:tbl>
              <a:tblPr firstRow="1" bandRow="1">
                <a:tableStyleId>{9D7B26C5-4107-4FEC-AEDC-1716B250A1EF}</a:tableStyleId>
              </a:tblPr>
              <a:tblGrid>
                <a:gridCol w="2617269">
                  <a:extLst>
                    <a:ext uri="{9D8B030D-6E8A-4147-A177-3AD203B41FA5}">
                      <a16:colId xmlns:a16="http://schemas.microsoft.com/office/drawing/2014/main" val="1924308109"/>
                    </a:ext>
                  </a:extLst>
                </a:gridCol>
                <a:gridCol w="685375">
                  <a:extLst>
                    <a:ext uri="{9D8B030D-6E8A-4147-A177-3AD203B41FA5}">
                      <a16:colId xmlns:a16="http://schemas.microsoft.com/office/drawing/2014/main" val="3646305579"/>
                    </a:ext>
                  </a:extLst>
                </a:gridCol>
                <a:gridCol w="4723053">
                  <a:extLst>
                    <a:ext uri="{9D8B030D-6E8A-4147-A177-3AD203B41FA5}">
                      <a16:colId xmlns:a16="http://schemas.microsoft.com/office/drawing/2014/main" val="3459465682"/>
                    </a:ext>
                  </a:extLst>
                </a:gridCol>
              </a:tblGrid>
              <a:tr h="483945">
                <a:tc>
                  <a:txBody>
                    <a:bodyPr/>
                    <a:lstStyle/>
                    <a:p>
                      <a:r>
                        <a:rPr lang="da-DK" sz="800" dirty="0"/>
                        <a:t>Område</a:t>
                      </a:r>
                    </a:p>
                  </a:txBody>
                  <a:tcPr anchor="ctr"/>
                </a:tc>
                <a:tc>
                  <a:txBody>
                    <a:bodyPr/>
                    <a:lstStyle/>
                    <a:p>
                      <a:pPr algn="ctr"/>
                      <a:r>
                        <a:rPr lang="da-DK" sz="800" b="1"/>
                        <a:t>Vigtighed*</a:t>
                      </a:r>
                    </a:p>
                  </a:txBody>
                  <a:tcPr marL="0" marR="0" anchor="ctr"/>
                </a:tc>
                <a:tc>
                  <a:txBody>
                    <a:bodyPr/>
                    <a:lstStyle/>
                    <a:p>
                      <a:pPr algn="ctr"/>
                      <a:r>
                        <a:rPr lang="da-DK" sz="800" b="1"/>
                        <a:t>Vurdering</a:t>
                      </a:r>
                    </a:p>
                  </a:txBody>
                  <a:tcPr anchor="ctr"/>
                </a:tc>
                <a:extLst>
                  <a:ext uri="{0D108BD9-81ED-4DB2-BD59-A6C34878D82A}">
                    <a16:rowId xmlns:a16="http://schemas.microsoft.com/office/drawing/2014/main" val="198160995"/>
                  </a:ext>
                </a:extLst>
              </a:tr>
              <a:tr h="360000">
                <a:tc>
                  <a:txBody>
                    <a:bodyPr/>
                    <a:lstStyle/>
                    <a:p>
                      <a:pPr algn="l" fontAlgn="b"/>
                      <a:r>
                        <a:rPr lang="da-DK" sz="1000" b="0" i="0" u="none" strike="noStrike">
                          <a:solidFill>
                            <a:srgbClr val="000000"/>
                          </a:solidFill>
                          <a:effectLst/>
                          <a:latin typeface="Calibri" panose="020F0502020204030204" pitchFamily="34" charset="0"/>
                        </a:rPr>
                        <a:t>Vi er fuldt ud bevidste om, hvordan det interne samarbejde fungerer bedst</a:t>
                      </a:r>
                    </a:p>
                  </a:txBody>
                  <a:tcPr marL="108000" marR="108000" marT="9525" marB="0" anchor="ctr">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265682"/>
                  </a:ext>
                </a:extLst>
              </a:tr>
              <a:tr h="360000">
                <a:tc>
                  <a:txBody>
                    <a:bodyPr/>
                    <a:lstStyle/>
                    <a:p>
                      <a:pPr algn="l" fontAlgn="b"/>
                      <a:r>
                        <a:rPr lang="da-DK" sz="1000" b="0" i="0" u="none" strike="noStrike">
                          <a:solidFill>
                            <a:srgbClr val="000000"/>
                          </a:solidFill>
                          <a:effectLst/>
                          <a:latin typeface="Calibri" panose="020F0502020204030204" pitchFamily="34" charset="0"/>
                        </a:rPr>
                        <a:t>Møderne bidrager til vigtig og aktiv beslutningstagning</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1497648"/>
                  </a:ext>
                </a:extLst>
              </a:tr>
              <a:tr h="360000">
                <a:tc>
                  <a:txBody>
                    <a:bodyPr/>
                    <a:lstStyle/>
                    <a:p>
                      <a:pPr algn="l" fontAlgn="b"/>
                      <a:r>
                        <a:rPr lang="da-DK" sz="1000" b="0" i="0" u="none" strike="noStrike">
                          <a:solidFill>
                            <a:srgbClr val="000000"/>
                          </a:solidFill>
                          <a:effectLst/>
                          <a:latin typeface="Calibri" panose="020F0502020204030204" pitchFamily="34" charset="0"/>
                        </a:rPr>
                        <a:t>Møderne er tilpasset organisationens behov</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C20C"/>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797233"/>
                  </a:ext>
                </a:extLst>
              </a:tr>
              <a:tr h="360000">
                <a:tc>
                  <a:txBody>
                    <a:bodyPr/>
                    <a:lstStyle/>
                    <a:p>
                      <a:pPr algn="l" fontAlgn="b"/>
                      <a:r>
                        <a:rPr lang="da-DK" sz="1000" b="0" i="0" u="none" strike="noStrike">
                          <a:solidFill>
                            <a:srgbClr val="000000"/>
                          </a:solidFill>
                          <a:effectLst/>
                          <a:latin typeface="Calibri" panose="020F0502020204030204" pitchFamily="34" charset="0"/>
                        </a:rPr>
                        <a:t>Alle er grundigt forberedt til møder</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724220"/>
                  </a:ext>
                </a:extLst>
              </a:tr>
              <a:tr h="360000">
                <a:tc>
                  <a:txBody>
                    <a:bodyPr/>
                    <a:lstStyle/>
                    <a:p>
                      <a:pPr algn="l" fontAlgn="b"/>
                      <a:r>
                        <a:rPr lang="da-DK" sz="1000" b="0" i="0" u="none" strike="noStrike">
                          <a:solidFill>
                            <a:srgbClr val="000000"/>
                          </a:solidFill>
                          <a:effectLst/>
                          <a:latin typeface="Calibri" panose="020F0502020204030204" pitchFamily="34" charset="0"/>
                        </a:rPr>
                        <a:t>Vores møder har altid et relevant indhold</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405909"/>
                  </a:ext>
                </a:extLst>
              </a:tr>
              <a:tr h="360000">
                <a:tc>
                  <a:txBody>
                    <a:bodyPr/>
                    <a:lstStyle/>
                    <a:p>
                      <a:pPr algn="l" fontAlgn="b"/>
                      <a:r>
                        <a:rPr lang="da-DK" sz="1000" b="0" i="0" u="none" strike="noStrike">
                          <a:solidFill>
                            <a:srgbClr val="000000"/>
                          </a:solidFill>
                          <a:effectLst/>
                          <a:latin typeface="Calibri" panose="020F0502020204030204" pitchFamily="34" charset="0"/>
                        </a:rPr>
                        <a:t>Det er tydeligt, hvad formålet med at drøfte konkrete sager er</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176547"/>
                  </a:ext>
                </a:extLst>
              </a:tr>
              <a:tr h="360000">
                <a:tc>
                  <a:txBody>
                    <a:bodyPr/>
                    <a:lstStyle/>
                    <a:p>
                      <a:pPr algn="l" fontAlgn="b"/>
                      <a:r>
                        <a:rPr lang="da-DK" sz="1000" b="0" i="0" u="none" strike="noStrike">
                          <a:solidFill>
                            <a:srgbClr val="000000"/>
                          </a:solidFill>
                          <a:effectLst/>
                          <a:latin typeface="Calibri" panose="020F0502020204030204" pitchFamily="34" charset="0"/>
                        </a:rPr>
                        <a:t>Materiale til møder udsendes i tilstrækkelig god tid til forberedelse</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2729817"/>
                  </a:ext>
                </a:extLst>
              </a:tr>
              <a:tr h="360000">
                <a:tc>
                  <a:txBody>
                    <a:bodyPr/>
                    <a:lstStyle/>
                    <a:p>
                      <a:pPr algn="l" fontAlgn="b"/>
                      <a:r>
                        <a:rPr lang="da-DK" sz="1000" b="0" i="0" u="none" strike="noStrike" dirty="0">
                          <a:solidFill>
                            <a:srgbClr val="000000"/>
                          </a:solidFill>
                          <a:effectLst/>
                          <a:latin typeface="Calibri" panose="020F0502020204030204" pitchFamily="34" charset="0"/>
                        </a:rPr>
                        <a:t>Møderne bliver afholdt effektivt</a:t>
                      </a:r>
                    </a:p>
                  </a:txBody>
                  <a:tcPr marL="108000" marR="10800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a-DK" sz="1100" b="0" i="0" u="none" strike="noStrike" dirty="0">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pPr algn="ctr" fontAlgn="b"/>
                      <a:endParaRPr lang="da-DK" sz="1100" b="0" i="0" u="none" strike="noStrike">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320712"/>
                  </a:ext>
                </a:extLst>
              </a:tr>
            </a:tbl>
          </a:graphicData>
        </a:graphic>
      </p:graphicFrame>
      <p:sp>
        <p:nvSpPr>
          <p:cNvPr id="7" name="Tekstfelt 6">
            <a:extLst>
              <a:ext uri="{FF2B5EF4-FFF2-40B4-BE49-F238E27FC236}">
                <a16:creationId xmlns:a16="http://schemas.microsoft.com/office/drawing/2014/main" id="{55DA0295-9DED-444A-98EF-8EAD43202515}"/>
              </a:ext>
            </a:extLst>
          </p:cNvPr>
          <p:cNvSpPr txBox="1"/>
          <p:nvPr/>
        </p:nvSpPr>
        <p:spPr>
          <a:xfrm>
            <a:off x="338582" y="4558967"/>
            <a:ext cx="2199055" cy="461665"/>
          </a:xfrm>
          <a:prstGeom prst="rect">
            <a:avLst/>
          </a:prstGeom>
          <a:noFill/>
        </p:spPr>
        <p:txBody>
          <a:bodyPr wrap="square">
            <a:spAutoFit/>
          </a:bodyPr>
          <a:lstStyle/>
          <a:p>
            <a:r>
              <a:rPr lang="da-DK" sz="800"/>
              <a:t>*Farvemarkeret ift. hvor vigtige udsagnene er for den overordnede vurdering af ledergruppen</a:t>
            </a:r>
          </a:p>
        </p:txBody>
      </p:sp>
      <p:graphicFrame>
        <p:nvGraphicFramePr>
          <p:cNvPr id="8" name="Diagram 7">
            <a:extLst>
              <a:ext uri="{FF2B5EF4-FFF2-40B4-BE49-F238E27FC236}">
                <a16:creationId xmlns:a16="http://schemas.microsoft.com/office/drawing/2014/main" id="{1A53040F-37F2-48C4-9981-44CD7A92AAF6}"/>
              </a:ext>
            </a:extLst>
          </p:cNvPr>
          <p:cNvGraphicFramePr>
            <a:graphicFrameLocks/>
          </p:cNvGraphicFramePr>
          <p:nvPr/>
        </p:nvGraphicFramePr>
        <p:xfrm>
          <a:off x="3700130" y="1417675"/>
          <a:ext cx="4720856" cy="3473302"/>
        </p:xfrm>
        <a:graphic>
          <a:graphicData uri="http://schemas.openxmlformats.org/drawingml/2006/chart">
            <c:chart xmlns:c="http://schemas.openxmlformats.org/drawingml/2006/chart" xmlns:r="http://schemas.openxmlformats.org/officeDocument/2006/relationships" r:id="rId3"/>
          </a:graphicData>
        </a:graphic>
      </p:graphicFrame>
      <p:sp>
        <p:nvSpPr>
          <p:cNvPr id="9" name="Nedadgående pil 8"/>
          <p:cNvSpPr/>
          <p:nvPr/>
        </p:nvSpPr>
        <p:spPr>
          <a:xfrm rot="4285823">
            <a:off x="7117440" y="1125073"/>
            <a:ext cx="382932" cy="936104"/>
          </a:xfrm>
          <a:prstGeom prst="downArrow">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Nedadgående pil 9"/>
          <p:cNvSpPr/>
          <p:nvPr/>
        </p:nvSpPr>
        <p:spPr>
          <a:xfrm rot="4285823">
            <a:off x="7116236" y="2218227"/>
            <a:ext cx="382932" cy="936104"/>
          </a:xfrm>
          <a:prstGeom prst="downArrow">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343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2261224"/>
            <a:ext cx="7332983" cy="675000"/>
          </a:xfrm>
        </p:spPr>
        <p:txBody>
          <a:bodyPr/>
          <a:lstStyle/>
          <a:p>
            <a:r>
              <a:rPr lang="da-DK" b="1" dirty="0"/>
              <a:t>anbefalinger til udvikling </a:t>
            </a:r>
            <a:br>
              <a:rPr lang="da-DK" b="1" dirty="0"/>
            </a:br>
            <a:r>
              <a:rPr lang="da-DK" b="1" dirty="0"/>
              <a:t>af ledergruppen</a:t>
            </a:r>
            <a:br>
              <a:rPr lang="da-DK" dirty="0"/>
            </a:br>
            <a:endParaRPr lang="da-DK" dirty="0"/>
          </a:p>
        </p:txBody>
      </p:sp>
      <p:sp>
        <p:nvSpPr>
          <p:cNvPr id="6" name="Pladsholder til slidenumm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FF3CFDD-2D56-4519-B779-BFFEF2995BE6}" type="slidenum">
              <a:rPr kumimoji="0" lang="da-DK" sz="900" b="0" i="0" u="none" strike="noStrike" kern="1200" cap="none" spc="0" normalizeH="0" baseline="0" noProof="0" smtClean="0">
                <a:ln>
                  <a:noFill/>
                </a:ln>
                <a:solidFill>
                  <a:srgbClr val="000000"/>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0" lang="da-DK" sz="9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 name="Pladsholder til indhold 2"/>
          <p:cNvSpPr>
            <a:spLocks noGrp="1"/>
          </p:cNvSpPr>
          <p:nvPr>
            <p:ph idx="1"/>
          </p:nvPr>
        </p:nvSpPr>
        <p:spPr>
          <a:xfrm>
            <a:off x="683568" y="699542"/>
            <a:ext cx="2448272" cy="3131840"/>
          </a:xfrm>
        </p:spPr>
        <p:txBody>
          <a:bodyPr/>
          <a:lstStyle/>
          <a:p>
            <a:pPr algn="ctr"/>
            <a:r>
              <a:rPr lang="da-DK" sz="23900" b="1" dirty="0">
                <a:solidFill>
                  <a:srgbClr val="B1C20C"/>
                </a:solidFill>
              </a:rPr>
              <a:t>7</a:t>
            </a:r>
          </a:p>
        </p:txBody>
      </p:sp>
    </p:spTree>
    <p:extLst>
      <p:ext uri="{BB962C8B-B14F-4D97-AF65-F5344CB8AC3E}">
        <p14:creationId xmlns:p14="http://schemas.microsoft.com/office/powerpoint/2010/main" val="28601224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gebenet trekant 16"/>
          <p:cNvSpPr/>
          <p:nvPr/>
        </p:nvSpPr>
        <p:spPr>
          <a:xfrm rot="5400000">
            <a:off x="-1129831" y="1139465"/>
            <a:ext cx="5082395" cy="2822734"/>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el 1"/>
          <p:cNvSpPr>
            <a:spLocks noGrp="1"/>
          </p:cNvSpPr>
          <p:nvPr>
            <p:ph type="title"/>
          </p:nvPr>
        </p:nvSpPr>
        <p:spPr/>
        <p:txBody>
          <a:bodyPr/>
          <a:lstStyle/>
          <a:p>
            <a:r>
              <a:rPr lang="da-DK" b="1" dirty="0"/>
              <a:t>Definer fælles mål</a:t>
            </a:r>
            <a:br>
              <a:rPr lang="da-DK" dirty="0"/>
            </a:br>
            <a:endParaRPr lang="da-DK" dirty="0"/>
          </a:p>
        </p:txBody>
      </p:sp>
      <p:sp>
        <p:nvSpPr>
          <p:cNvPr id="6" name="Pladsholder til slidenumm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FF3CFDD-2D56-4519-B779-BFFEF2995BE6}" type="slidenum">
              <a:rPr kumimoji="0" lang="da-DK" sz="900" b="0" i="0" u="none" strike="noStrike" kern="1200" cap="none" spc="0" normalizeH="0" baseline="0" noProof="0" smtClean="0">
                <a:ln>
                  <a:noFill/>
                </a:ln>
                <a:solidFill>
                  <a:srgbClr val="000000"/>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87</a:t>
            </a:fld>
            <a:endParaRPr kumimoji="0" lang="da-DK" sz="9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047" y="1003505"/>
            <a:ext cx="3656679" cy="3756407"/>
          </a:xfrm>
          <a:prstGeom prst="rect">
            <a:avLst/>
          </a:prstGeom>
        </p:spPr>
      </p:pic>
      <p:sp>
        <p:nvSpPr>
          <p:cNvPr id="8" name="Ligebenet trekant 7"/>
          <p:cNvSpPr/>
          <p:nvPr/>
        </p:nvSpPr>
        <p:spPr>
          <a:xfrm rot="5400000">
            <a:off x="-968345" y="1389082"/>
            <a:ext cx="4355976" cy="2419285"/>
          </a:xfrm>
          <a:prstGeom prst="triangle">
            <a:avLst/>
          </a:prstGeom>
          <a:solidFill>
            <a:srgbClr val="A9B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3" name="Pladsholder til indhold 2"/>
          <p:cNvSpPr>
            <a:spLocks noGrp="1"/>
          </p:cNvSpPr>
          <p:nvPr>
            <p:ph idx="1"/>
          </p:nvPr>
        </p:nvSpPr>
        <p:spPr>
          <a:xfrm>
            <a:off x="-468560" y="1664172"/>
            <a:ext cx="2448272" cy="3131840"/>
          </a:xfrm>
        </p:spPr>
        <p:txBody>
          <a:bodyPr/>
          <a:lstStyle/>
          <a:p>
            <a:pPr algn="ctr"/>
            <a:r>
              <a:rPr lang="da-DK" sz="11500" dirty="0"/>
              <a:t>1</a:t>
            </a:r>
          </a:p>
        </p:txBody>
      </p:sp>
    </p:spTree>
    <p:extLst>
      <p:ext uri="{BB962C8B-B14F-4D97-AF65-F5344CB8AC3E}">
        <p14:creationId xmlns:p14="http://schemas.microsoft.com/office/powerpoint/2010/main" val="6207079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gebenet trekant 25"/>
          <p:cNvSpPr/>
          <p:nvPr/>
        </p:nvSpPr>
        <p:spPr>
          <a:xfrm rot="5400000">
            <a:off x="-1129831" y="1139465"/>
            <a:ext cx="5082395" cy="2822734"/>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27" name="Ligebenet trekant 26"/>
          <p:cNvSpPr/>
          <p:nvPr/>
        </p:nvSpPr>
        <p:spPr>
          <a:xfrm rot="5400000">
            <a:off x="-968345" y="1389082"/>
            <a:ext cx="4355976" cy="2419285"/>
          </a:xfrm>
          <a:prstGeom prst="triangle">
            <a:avLst/>
          </a:prstGeom>
          <a:solidFill>
            <a:srgbClr val="A9B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el 1"/>
          <p:cNvSpPr>
            <a:spLocks noGrp="1"/>
          </p:cNvSpPr>
          <p:nvPr>
            <p:ph type="title"/>
          </p:nvPr>
        </p:nvSpPr>
        <p:spPr/>
        <p:txBody>
          <a:bodyPr/>
          <a:lstStyle/>
          <a:p>
            <a:r>
              <a:rPr lang="da-DK" b="1" dirty="0"/>
              <a:t>Arbejd med relationerne i teamet</a:t>
            </a:r>
            <a:endParaRPr lang="da-DK" dirty="0"/>
          </a:p>
        </p:txBody>
      </p:sp>
      <p:sp>
        <p:nvSpPr>
          <p:cNvPr id="6" name="Pladsholder til slidenumm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FF3CFDD-2D56-4519-B779-BFFEF2995BE6}" type="slidenum">
              <a:rPr kumimoji="0" lang="da-DK" sz="900" b="0" i="0" u="none" strike="noStrike" kern="1200" cap="none" spc="0" normalizeH="0" baseline="0" noProof="0" smtClean="0">
                <a:ln>
                  <a:noFill/>
                </a:ln>
                <a:solidFill>
                  <a:srgbClr val="000000"/>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88</a:t>
            </a:fld>
            <a:endParaRPr kumimoji="0" lang="da-DK" sz="9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3748" y="416644"/>
            <a:ext cx="4608512" cy="4608512"/>
          </a:xfrm>
          <a:prstGeom prst="rect">
            <a:avLst/>
          </a:prstGeom>
        </p:spPr>
      </p:pic>
      <p:sp>
        <p:nvSpPr>
          <p:cNvPr id="23" name="Pladsholder til indhold 2"/>
          <p:cNvSpPr>
            <a:spLocks noGrp="1"/>
          </p:cNvSpPr>
          <p:nvPr>
            <p:ph idx="1"/>
          </p:nvPr>
        </p:nvSpPr>
        <p:spPr>
          <a:xfrm>
            <a:off x="-468560" y="1664172"/>
            <a:ext cx="2448272" cy="3131840"/>
          </a:xfrm>
        </p:spPr>
        <p:txBody>
          <a:bodyPr/>
          <a:lstStyle/>
          <a:p>
            <a:pPr algn="ctr"/>
            <a:r>
              <a:rPr lang="da-DK" sz="11500" dirty="0"/>
              <a:t>2</a:t>
            </a:r>
          </a:p>
        </p:txBody>
      </p:sp>
    </p:spTree>
    <p:extLst>
      <p:ext uri="{BB962C8B-B14F-4D97-AF65-F5344CB8AC3E}">
        <p14:creationId xmlns:p14="http://schemas.microsoft.com/office/powerpoint/2010/main" val="3651149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838362"/>
            <a:ext cx="4783460" cy="4783460"/>
          </a:xfrm>
          <a:prstGeom prst="rect">
            <a:avLst/>
          </a:prstGeom>
        </p:spPr>
      </p:pic>
      <p:sp>
        <p:nvSpPr>
          <p:cNvPr id="18" name="Ligebenet trekant 17"/>
          <p:cNvSpPr/>
          <p:nvPr/>
        </p:nvSpPr>
        <p:spPr>
          <a:xfrm rot="5400000">
            <a:off x="-1129831" y="1139465"/>
            <a:ext cx="5082395" cy="2822734"/>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19" name="Ligebenet trekant 18"/>
          <p:cNvSpPr/>
          <p:nvPr/>
        </p:nvSpPr>
        <p:spPr>
          <a:xfrm rot="5400000">
            <a:off x="-968345" y="1389082"/>
            <a:ext cx="4355976" cy="2419285"/>
          </a:xfrm>
          <a:prstGeom prst="triangle">
            <a:avLst/>
          </a:prstGeom>
          <a:solidFill>
            <a:srgbClr val="A9B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el 1"/>
          <p:cNvSpPr>
            <a:spLocks noGrp="1"/>
          </p:cNvSpPr>
          <p:nvPr>
            <p:ph type="title"/>
          </p:nvPr>
        </p:nvSpPr>
        <p:spPr/>
        <p:txBody>
          <a:bodyPr/>
          <a:lstStyle/>
          <a:p>
            <a:pPr fontAlgn="base"/>
            <a:r>
              <a:rPr lang="da-DK" b="1" dirty="0"/>
              <a:t>Uddeleger beslutningskraften</a:t>
            </a:r>
          </a:p>
        </p:txBody>
      </p:sp>
      <p:sp>
        <p:nvSpPr>
          <p:cNvPr id="6" name="Pladsholder til slidenumm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FF3CFDD-2D56-4519-B779-BFFEF2995BE6}" type="slidenum">
              <a:rPr kumimoji="0" lang="da-DK" sz="900" b="0" i="0" u="none" strike="noStrike" kern="1200" cap="none" spc="0" normalizeH="0" baseline="0" noProof="0" smtClean="0">
                <a:ln>
                  <a:noFill/>
                </a:ln>
                <a:solidFill>
                  <a:srgbClr val="000000"/>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89</a:t>
            </a:fld>
            <a:endParaRPr kumimoji="0" lang="da-DK" sz="9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Pladsholder til indhold 2"/>
          <p:cNvSpPr>
            <a:spLocks noGrp="1"/>
          </p:cNvSpPr>
          <p:nvPr>
            <p:ph idx="1"/>
          </p:nvPr>
        </p:nvSpPr>
        <p:spPr>
          <a:xfrm>
            <a:off x="-468560" y="1664172"/>
            <a:ext cx="2448272" cy="3131840"/>
          </a:xfrm>
        </p:spPr>
        <p:txBody>
          <a:bodyPr/>
          <a:lstStyle/>
          <a:p>
            <a:pPr algn="ctr"/>
            <a:r>
              <a:rPr lang="da-DK" sz="11500" dirty="0"/>
              <a:t>3</a:t>
            </a:r>
          </a:p>
        </p:txBody>
      </p:sp>
    </p:spTree>
    <p:extLst>
      <p:ext uri="{BB962C8B-B14F-4D97-AF65-F5344CB8AC3E}">
        <p14:creationId xmlns:p14="http://schemas.microsoft.com/office/powerpoint/2010/main" val="28611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Par, Mand, Kvinde, Diskussion, Forskel, Forh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0" y="0"/>
            <a:ext cx="9144000" cy="458797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95287" y="123478"/>
            <a:ext cx="8341095" cy="675000"/>
          </a:xfrm>
        </p:spPr>
        <p:txBody>
          <a:bodyPr/>
          <a:lstStyle/>
          <a:p>
            <a:r>
              <a:rPr lang="nb-NO" altLang="da-DK" dirty="0"/>
              <a:t>Tilgængelighedsheuristikken </a:t>
            </a:r>
            <a:endParaRPr lang="da-DK" dirty="0"/>
          </a:p>
        </p:txBody>
      </p:sp>
      <p:sp>
        <p:nvSpPr>
          <p:cNvPr id="3" name="Pladsholder til indhold 2"/>
          <p:cNvSpPr>
            <a:spLocks noGrp="1"/>
          </p:cNvSpPr>
          <p:nvPr>
            <p:ph idx="1"/>
          </p:nvPr>
        </p:nvSpPr>
        <p:spPr>
          <a:xfrm>
            <a:off x="179512" y="627534"/>
            <a:ext cx="4377308" cy="3888432"/>
          </a:xfrm>
          <a:solidFill>
            <a:schemeClr val="bg1"/>
          </a:solidFill>
        </p:spPr>
        <p:txBody>
          <a:bodyPr lIns="144000" tIns="144000" rIns="144000" bIns="144000"/>
          <a:lstStyle/>
          <a:p>
            <a:pPr marL="342900" indent="-342900">
              <a:lnSpc>
                <a:spcPct val="90000"/>
              </a:lnSpc>
              <a:spcBef>
                <a:spcPts val="1200"/>
              </a:spcBef>
              <a:buFont typeface="Arial" panose="020B0604020202020204" pitchFamily="34" charset="0"/>
              <a:buChar char="•"/>
            </a:pPr>
            <a:endParaRPr lang="nb-NO" altLang="da-DK" sz="2000" dirty="0"/>
          </a:p>
          <a:p>
            <a:pPr marL="342900" indent="-342900">
              <a:lnSpc>
                <a:spcPct val="90000"/>
              </a:lnSpc>
              <a:spcBef>
                <a:spcPts val="1200"/>
              </a:spcBef>
              <a:buFont typeface="Arial" panose="020B0604020202020204" pitchFamily="34" charset="0"/>
              <a:buChar char="•"/>
            </a:pPr>
            <a:r>
              <a:rPr lang="nb-NO" altLang="da-DK" sz="2000" dirty="0"/>
              <a:t>Nemt at huske</a:t>
            </a:r>
          </a:p>
          <a:p>
            <a:pPr marL="342900" indent="-342900">
              <a:lnSpc>
                <a:spcPct val="90000"/>
              </a:lnSpc>
              <a:spcBef>
                <a:spcPts val="1200"/>
              </a:spcBef>
              <a:buFont typeface="Arial" panose="020B0604020202020204" pitchFamily="34" charset="0"/>
              <a:buChar char="•"/>
            </a:pPr>
            <a:endParaRPr lang="nb-NO" altLang="da-DK" sz="2000" dirty="0"/>
          </a:p>
          <a:p>
            <a:pPr marL="342900" indent="-342900">
              <a:lnSpc>
                <a:spcPct val="90000"/>
              </a:lnSpc>
              <a:spcBef>
                <a:spcPts val="1200"/>
              </a:spcBef>
              <a:buFont typeface="Arial" panose="020B0604020202020204" pitchFamily="34" charset="0"/>
              <a:buChar char="•"/>
            </a:pPr>
            <a:endParaRPr lang="nb-NO" altLang="da-DK" sz="2000" dirty="0"/>
          </a:p>
          <a:p>
            <a:pPr marL="342900" indent="-342900">
              <a:lnSpc>
                <a:spcPct val="90000"/>
              </a:lnSpc>
              <a:spcBef>
                <a:spcPts val="1200"/>
              </a:spcBef>
              <a:buFont typeface="Arial" panose="020B0604020202020204" pitchFamily="34" charset="0"/>
              <a:buChar char="•"/>
            </a:pPr>
            <a:r>
              <a:rPr lang="nb-NO" altLang="da-DK" sz="2000" dirty="0"/>
              <a:t>Genskabelse via hukommelsen</a:t>
            </a:r>
          </a:p>
          <a:p>
            <a:pPr>
              <a:lnSpc>
                <a:spcPct val="90000"/>
              </a:lnSpc>
              <a:spcBef>
                <a:spcPts val="1200"/>
              </a:spcBef>
            </a:pPr>
            <a:endParaRPr lang="nb-NO" altLang="da-DK" sz="2000" dirty="0"/>
          </a:p>
          <a:p>
            <a:pPr>
              <a:lnSpc>
                <a:spcPct val="90000"/>
              </a:lnSpc>
              <a:spcBef>
                <a:spcPts val="1200"/>
              </a:spcBef>
            </a:pPr>
            <a:endParaRPr lang="nb-NO" altLang="da-DK" sz="2000" dirty="0"/>
          </a:p>
          <a:p>
            <a:pPr>
              <a:lnSpc>
                <a:spcPct val="90000"/>
              </a:lnSpc>
              <a:spcBef>
                <a:spcPts val="1200"/>
              </a:spcBef>
            </a:pPr>
            <a:endParaRPr lang="nb-NO" altLang="da-DK" sz="1100" dirty="0"/>
          </a:p>
        </p:txBody>
      </p:sp>
      <p:sp>
        <p:nvSpPr>
          <p:cNvPr id="9" name="Rectangle 2052"/>
          <p:cNvSpPr>
            <a:spLocks noGrp="1" noChangeArrowheads="1"/>
          </p:cNvSpPr>
          <p:nvPr>
            <p:ph sz="quarter" idx="13"/>
          </p:nvPr>
        </p:nvSpPr>
        <p:spPr>
          <a:xfrm>
            <a:off x="4716424" y="627534"/>
            <a:ext cx="4019960" cy="3888432"/>
          </a:xfrm>
          <a:solidFill>
            <a:schemeClr val="bg1"/>
          </a:solidFill>
        </p:spPr>
        <p:txBody>
          <a:bodyPr lIns="144000" tIns="144000" rIns="144000" bIns="144000"/>
          <a:lstStyle/>
          <a:p>
            <a:pPr>
              <a:lnSpc>
                <a:spcPct val="90000"/>
              </a:lnSpc>
              <a:spcBef>
                <a:spcPts val="1200"/>
              </a:spcBef>
            </a:pPr>
            <a:endParaRPr lang="nb-NO" altLang="da-DK" sz="1200" dirty="0"/>
          </a:p>
          <a:p>
            <a:pPr>
              <a:lnSpc>
                <a:spcPct val="90000"/>
              </a:lnSpc>
              <a:spcBef>
                <a:spcPts val="1200"/>
              </a:spcBef>
            </a:pPr>
            <a:r>
              <a:rPr lang="nb-NO" altLang="da-DK" dirty="0"/>
              <a:t>Vi vurderer begivendheder der er nemme at genkende fra hukommelsen – baseret på livagtiget og aktualitet</a:t>
            </a:r>
          </a:p>
          <a:p>
            <a:pPr>
              <a:lnSpc>
                <a:spcPct val="90000"/>
              </a:lnSpc>
              <a:spcBef>
                <a:spcPts val="1200"/>
              </a:spcBef>
            </a:pPr>
            <a:endParaRPr lang="nb-NO" altLang="da-DK" dirty="0"/>
          </a:p>
          <a:p>
            <a:pPr>
              <a:lnSpc>
                <a:spcPct val="90000"/>
              </a:lnSpc>
              <a:spcBef>
                <a:spcPts val="1200"/>
              </a:spcBef>
            </a:pPr>
            <a:r>
              <a:rPr lang="nb-NO" altLang="da-DK" dirty="0"/>
              <a:t>Vi er biased i vores vurdering af hvor ofte ting ift hvordan vores hukommelses struktur påvirker vores søge proces</a:t>
            </a:r>
          </a:p>
        </p:txBody>
      </p:sp>
      <p:sp>
        <p:nvSpPr>
          <p:cNvPr id="7" name="Rectangle 3">
            <a:extLst>
              <a:ext uri="{FF2B5EF4-FFF2-40B4-BE49-F238E27FC236}">
                <a16:creationId xmlns:a16="http://schemas.microsoft.com/office/drawing/2014/main" id="{E5764329-CFA2-460C-8D26-73F7B79E742E}"/>
              </a:ext>
            </a:extLst>
          </p:cNvPr>
          <p:cNvSpPr>
            <a:spLocks noChangeArrowheads="1"/>
          </p:cNvSpPr>
          <p:nvPr/>
        </p:nvSpPr>
        <p:spPr bwMode="auto">
          <a:xfrm>
            <a:off x="152400" y="344448"/>
            <a:ext cx="27252" cy="731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dirty="0">
                <a:ln>
                  <a:noFill/>
                </a:ln>
                <a:solidFill>
                  <a:schemeClr val="tx1"/>
                </a:solidFill>
                <a:effectLst/>
              </a:rPr>
              <a:t> </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8" name="Tekstfelt 7">
            <a:extLst>
              <a:ext uri="{FF2B5EF4-FFF2-40B4-BE49-F238E27FC236}">
                <a16:creationId xmlns:a16="http://schemas.microsoft.com/office/drawing/2014/main" id="{5BBDA0DB-8127-4E31-9829-B22A02598DCB}"/>
              </a:ext>
            </a:extLst>
          </p:cNvPr>
          <p:cNvSpPr txBox="1"/>
          <p:nvPr/>
        </p:nvSpPr>
        <p:spPr>
          <a:xfrm>
            <a:off x="899592" y="4731990"/>
            <a:ext cx="7134838" cy="461665"/>
          </a:xfrm>
          <a:prstGeom prst="rect">
            <a:avLst/>
          </a:prstGeom>
          <a:noFill/>
        </p:spPr>
        <p:txBody>
          <a:bodyPr wrap="none" rtlCol="0">
            <a:spAutoFit/>
          </a:bodyPr>
          <a:lstStyle/>
          <a:p>
            <a:r>
              <a:rPr lang="nb-NO" altLang="da-DK" sz="1200" dirty="0"/>
              <a:t>At vi påvirkes af hvilke data der er tilgængelige i vores hukommelse på et givet tidspunkt</a:t>
            </a:r>
          </a:p>
          <a:p>
            <a:endParaRPr lang="da-DK" sz="1200" dirty="0"/>
          </a:p>
        </p:txBody>
      </p:sp>
    </p:spTree>
    <p:extLst>
      <p:ext uri="{BB962C8B-B14F-4D97-AF65-F5344CB8AC3E}">
        <p14:creationId xmlns:p14="http://schemas.microsoft.com/office/powerpoint/2010/main" val="130141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gebenet trekant 15"/>
          <p:cNvSpPr/>
          <p:nvPr/>
        </p:nvSpPr>
        <p:spPr>
          <a:xfrm rot="5400000">
            <a:off x="-1129831" y="1139465"/>
            <a:ext cx="5082395" cy="2822734"/>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17" name="Ligebenet trekant 16"/>
          <p:cNvSpPr/>
          <p:nvPr/>
        </p:nvSpPr>
        <p:spPr>
          <a:xfrm rot="5400000">
            <a:off x="-968345" y="1389082"/>
            <a:ext cx="4355976" cy="2419285"/>
          </a:xfrm>
          <a:prstGeom prst="triangle">
            <a:avLst/>
          </a:prstGeom>
          <a:solidFill>
            <a:srgbClr val="A9B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el 1"/>
          <p:cNvSpPr>
            <a:spLocks noGrp="1"/>
          </p:cNvSpPr>
          <p:nvPr>
            <p:ph type="title"/>
          </p:nvPr>
        </p:nvSpPr>
        <p:spPr/>
        <p:txBody>
          <a:bodyPr/>
          <a:lstStyle/>
          <a:p>
            <a:pPr fontAlgn="base"/>
            <a:r>
              <a:rPr lang="da-DK" b="1" dirty="0"/>
              <a:t>Prioriter diversitet og </a:t>
            </a:r>
            <a:r>
              <a:rPr lang="da-DK" b="1" dirty="0" err="1"/>
              <a:t>onboarding</a:t>
            </a:r>
            <a:endParaRPr lang="da-DK" b="1" dirty="0"/>
          </a:p>
        </p:txBody>
      </p:sp>
      <p:sp>
        <p:nvSpPr>
          <p:cNvPr id="6" name="Pladsholder til slidenumm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FF3CFDD-2D56-4519-B779-BFFEF2995BE6}" type="slidenum">
              <a:rPr kumimoji="0" lang="da-DK" sz="900" b="0" i="0" u="none" strike="noStrike" kern="1200" cap="none" spc="0" normalizeH="0" baseline="0" noProof="0" smtClean="0">
                <a:ln>
                  <a:noFill/>
                </a:ln>
                <a:solidFill>
                  <a:srgbClr val="000000"/>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90</a:t>
            </a:fld>
            <a:endParaRPr kumimoji="0" lang="da-DK" sz="9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822" y="1280473"/>
            <a:ext cx="3657400" cy="3631332"/>
          </a:xfrm>
          <a:prstGeom prst="rect">
            <a:avLst/>
          </a:prstGeom>
        </p:spPr>
      </p:pic>
      <p:sp>
        <p:nvSpPr>
          <p:cNvPr id="13" name="Pladsholder til indhold 2"/>
          <p:cNvSpPr>
            <a:spLocks noGrp="1"/>
          </p:cNvSpPr>
          <p:nvPr>
            <p:ph idx="1"/>
          </p:nvPr>
        </p:nvSpPr>
        <p:spPr>
          <a:xfrm>
            <a:off x="-468560" y="1664172"/>
            <a:ext cx="2448272" cy="3131840"/>
          </a:xfrm>
        </p:spPr>
        <p:txBody>
          <a:bodyPr/>
          <a:lstStyle/>
          <a:p>
            <a:pPr algn="ctr"/>
            <a:r>
              <a:rPr lang="da-DK" sz="11500" dirty="0"/>
              <a:t>4</a:t>
            </a:r>
          </a:p>
        </p:txBody>
      </p:sp>
    </p:spTree>
    <p:extLst>
      <p:ext uri="{BB962C8B-B14F-4D97-AF65-F5344CB8AC3E}">
        <p14:creationId xmlns:p14="http://schemas.microsoft.com/office/powerpoint/2010/main" val="34812508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gebenet trekant 15"/>
          <p:cNvSpPr/>
          <p:nvPr/>
        </p:nvSpPr>
        <p:spPr>
          <a:xfrm rot="5400000">
            <a:off x="-1129831" y="1139465"/>
            <a:ext cx="5082395" cy="2822734"/>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17" name="Ligebenet trekant 16"/>
          <p:cNvSpPr/>
          <p:nvPr/>
        </p:nvSpPr>
        <p:spPr>
          <a:xfrm rot="5400000">
            <a:off x="-968345" y="1389082"/>
            <a:ext cx="4355976" cy="2419285"/>
          </a:xfrm>
          <a:prstGeom prst="triangle">
            <a:avLst/>
          </a:prstGeom>
          <a:solidFill>
            <a:srgbClr val="A9B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el 1"/>
          <p:cNvSpPr>
            <a:spLocks noGrp="1"/>
          </p:cNvSpPr>
          <p:nvPr>
            <p:ph type="title"/>
          </p:nvPr>
        </p:nvSpPr>
        <p:spPr/>
        <p:txBody>
          <a:bodyPr/>
          <a:lstStyle/>
          <a:p>
            <a:r>
              <a:rPr lang="da-DK" b="1" dirty="0"/>
              <a:t>Løft osteklokken</a:t>
            </a:r>
            <a:endParaRPr lang="da-DK" dirty="0"/>
          </a:p>
        </p:txBody>
      </p:sp>
      <p:sp>
        <p:nvSpPr>
          <p:cNvPr id="6" name="Pladsholder til slidenumm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FF3CFDD-2D56-4519-B779-BFFEF2995BE6}" type="slidenum">
              <a:rPr kumimoji="0" lang="da-DK" sz="900" b="0" i="0" u="none" strike="noStrike" kern="1200" cap="none" spc="0" normalizeH="0" baseline="0" noProof="0" smtClean="0">
                <a:ln>
                  <a:noFill/>
                </a:ln>
                <a:solidFill>
                  <a:srgbClr val="000000"/>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a:t>
            </a:fld>
            <a:endParaRPr kumimoji="0" lang="da-DK" sz="9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446" y="1415268"/>
            <a:ext cx="3699123" cy="2604485"/>
          </a:xfrm>
          <a:prstGeom prst="rect">
            <a:avLst/>
          </a:prstGeom>
        </p:spPr>
      </p:pic>
      <p:sp>
        <p:nvSpPr>
          <p:cNvPr id="13" name="Pladsholder til indhold 2"/>
          <p:cNvSpPr>
            <a:spLocks noGrp="1"/>
          </p:cNvSpPr>
          <p:nvPr>
            <p:ph idx="1"/>
          </p:nvPr>
        </p:nvSpPr>
        <p:spPr>
          <a:xfrm>
            <a:off x="-468560" y="1664172"/>
            <a:ext cx="2448272" cy="3131840"/>
          </a:xfrm>
        </p:spPr>
        <p:txBody>
          <a:bodyPr/>
          <a:lstStyle/>
          <a:p>
            <a:pPr algn="ctr"/>
            <a:r>
              <a:rPr lang="da-DK" sz="11500" dirty="0"/>
              <a:t>5</a:t>
            </a:r>
          </a:p>
        </p:txBody>
      </p:sp>
    </p:spTree>
    <p:extLst>
      <p:ext uri="{BB962C8B-B14F-4D97-AF65-F5344CB8AC3E}">
        <p14:creationId xmlns:p14="http://schemas.microsoft.com/office/powerpoint/2010/main" val="8766317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gebenet trekant 14"/>
          <p:cNvSpPr/>
          <p:nvPr/>
        </p:nvSpPr>
        <p:spPr>
          <a:xfrm rot="5400000">
            <a:off x="-1129831" y="1139465"/>
            <a:ext cx="5082395" cy="2822734"/>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16" name="Ligebenet trekant 15"/>
          <p:cNvSpPr/>
          <p:nvPr/>
        </p:nvSpPr>
        <p:spPr>
          <a:xfrm rot="5400000">
            <a:off x="-968345" y="1389082"/>
            <a:ext cx="4355976" cy="2419285"/>
          </a:xfrm>
          <a:prstGeom prst="triangle">
            <a:avLst/>
          </a:prstGeom>
          <a:solidFill>
            <a:srgbClr val="A9B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el 1"/>
          <p:cNvSpPr>
            <a:spLocks noGrp="1"/>
          </p:cNvSpPr>
          <p:nvPr>
            <p:ph type="title"/>
          </p:nvPr>
        </p:nvSpPr>
        <p:spPr/>
        <p:txBody>
          <a:bodyPr/>
          <a:lstStyle/>
          <a:p>
            <a:r>
              <a:rPr lang="da-DK" b="1" dirty="0"/>
              <a:t>Kend ansvar og rollefordeling</a:t>
            </a:r>
            <a:endParaRPr lang="da-DK" dirty="0"/>
          </a:p>
        </p:txBody>
      </p:sp>
      <p:sp>
        <p:nvSpPr>
          <p:cNvPr id="6" name="Pladsholder til slidenumm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FF3CFDD-2D56-4519-B779-BFFEF2995BE6}" type="slidenum">
              <a:rPr kumimoji="0" lang="da-DK" sz="900" b="0" i="0" u="none" strike="noStrike" kern="1200" cap="none" spc="0" normalizeH="0" baseline="0" noProof="0" smtClean="0">
                <a:ln>
                  <a:noFill/>
                </a:ln>
                <a:solidFill>
                  <a:srgbClr val="000000"/>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a:t>
            </a:fld>
            <a:endParaRPr kumimoji="0" lang="da-DK" sz="9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105825"/>
            <a:ext cx="3672408" cy="3672408"/>
          </a:xfrm>
          <a:prstGeom prst="rect">
            <a:avLst/>
          </a:prstGeom>
        </p:spPr>
      </p:pic>
      <p:sp>
        <p:nvSpPr>
          <p:cNvPr id="13" name="Pladsholder til indhold 2"/>
          <p:cNvSpPr>
            <a:spLocks noGrp="1"/>
          </p:cNvSpPr>
          <p:nvPr>
            <p:ph idx="1"/>
          </p:nvPr>
        </p:nvSpPr>
        <p:spPr>
          <a:xfrm>
            <a:off x="-468560" y="1664172"/>
            <a:ext cx="2448272" cy="3131840"/>
          </a:xfrm>
        </p:spPr>
        <p:txBody>
          <a:bodyPr/>
          <a:lstStyle/>
          <a:p>
            <a:pPr algn="ctr"/>
            <a:r>
              <a:rPr lang="da-DK" sz="11500" dirty="0"/>
              <a:t>6</a:t>
            </a:r>
          </a:p>
        </p:txBody>
      </p:sp>
    </p:spTree>
    <p:extLst>
      <p:ext uri="{BB962C8B-B14F-4D97-AF65-F5344CB8AC3E}">
        <p14:creationId xmlns:p14="http://schemas.microsoft.com/office/powerpoint/2010/main" val="38950450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gebenet trekant 13"/>
          <p:cNvSpPr/>
          <p:nvPr/>
        </p:nvSpPr>
        <p:spPr>
          <a:xfrm rot="5400000">
            <a:off x="-1129831" y="1139465"/>
            <a:ext cx="5082395" cy="2822734"/>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15" name="Ligebenet trekant 14"/>
          <p:cNvSpPr/>
          <p:nvPr/>
        </p:nvSpPr>
        <p:spPr>
          <a:xfrm rot="5400000">
            <a:off x="-968345" y="1389082"/>
            <a:ext cx="4355976" cy="2419285"/>
          </a:xfrm>
          <a:prstGeom prst="triangle">
            <a:avLst/>
          </a:prstGeom>
          <a:solidFill>
            <a:srgbClr val="A9B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92D050"/>
              </a:solidFill>
              <a:effectLst/>
              <a:uLnTx/>
              <a:uFillTx/>
              <a:latin typeface="Verdana"/>
              <a:ea typeface="+mn-ea"/>
              <a:cs typeface="+mn-cs"/>
            </a:endParaRP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93315" y="1238385"/>
            <a:ext cx="3816424" cy="2872057"/>
          </a:xfrm>
          <a:prstGeom prst="rect">
            <a:avLst/>
          </a:prstGeom>
        </p:spPr>
      </p:pic>
      <p:sp>
        <p:nvSpPr>
          <p:cNvPr id="2" name="Titel 1"/>
          <p:cNvSpPr>
            <a:spLocks noGrp="1"/>
          </p:cNvSpPr>
          <p:nvPr>
            <p:ph type="title"/>
          </p:nvPr>
        </p:nvSpPr>
        <p:spPr/>
        <p:txBody>
          <a:bodyPr/>
          <a:lstStyle/>
          <a:p>
            <a:pPr fontAlgn="base"/>
            <a:r>
              <a:rPr lang="da-DK" b="1" dirty="0"/>
              <a:t>Led situationsbestemt</a:t>
            </a:r>
          </a:p>
        </p:txBody>
      </p:sp>
      <p:sp>
        <p:nvSpPr>
          <p:cNvPr id="6" name="Pladsholder til slidenumm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FF3CFDD-2D56-4519-B779-BFFEF2995BE6}" type="slidenum">
              <a:rPr kumimoji="0" lang="da-DK" sz="900" b="0" i="0" u="none" strike="noStrike" kern="1200" cap="none" spc="0" normalizeH="0" baseline="0" noProof="0" smtClean="0">
                <a:ln>
                  <a:noFill/>
                </a:ln>
                <a:solidFill>
                  <a:srgbClr val="000000"/>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93</a:t>
            </a:fld>
            <a:endParaRPr kumimoji="0" lang="da-DK" sz="9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Pladsholder til indhold 2"/>
          <p:cNvSpPr>
            <a:spLocks noGrp="1"/>
          </p:cNvSpPr>
          <p:nvPr>
            <p:ph idx="1"/>
          </p:nvPr>
        </p:nvSpPr>
        <p:spPr>
          <a:xfrm>
            <a:off x="-468560" y="1664172"/>
            <a:ext cx="2448272" cy="3131840"/>
          </a:xfrm>
        </p:spPr>
        <p:txBody>
          <a:bodyPr/>
          <a:lstStyle/>
          <a:p>
            <a:pPr algn="ctr"/>
            <a:r>
              <a:rPr lang="da-DK" sz="11500" dirty="0"/>
              <a:t>7</a:t>
            </a:r>
          </a:p>
        </p:txBody>
      </p:sp>
    </p:spTree>
    <p:extLst>
      <p:ext uri="{BB962C8B-B14F-4D97-AF65-F5344CB8AC3E}">
        <p14:creationId xmlns:p14="http://schemas.microsoft.com/office/powerpoint/2010/main" val="34114095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7" y="123478"/>
            <a:ext cx="8341095" cy="675000"/>
          </a:xfrm>
        </p:spPr>
        <p:txBody>
          <a:bodyPr/>
          <a:lstStyle/>
          <a:p>
            <a:r>
              <a:rPr lang="da-DK" b="1" dirty="0"/>
              <a:t>7 anbefalinger til </a:t>
            </a:r>
            <a:br>
              <a:rPr lang="da-DK" b="1" dirty="0"/>
            </a:br>
            <a:r>
              <a:rPr lang="da-DK" b="1" dirty="0"/>
              <a:t>udvikling ledergruppen</a:t>
            </a:r>
            <a:br>
              <a:rPr lang="da-DK" b="1" dirty="0"/>
            </a:br>
            <a:endParaRPr lang="da-DK" dirty="0"/>
          </a:p>
        </p:txBody>
      </p:sp>
      <p:sp>
        <p:nvSpPr>
          <p:cNvPr id="6" name="Pladsholder til slidenummer 5"/>
          <p:cNvSpPr>
            <a:spLocks noGrp="1"/>
          </p:cNvSpPr>
          <p:nvPr>
            <p:ph type="sldNum" sz="quarter" idx="4"/>
          </p:nvPr>
        </p:nvSpPr>
        <p:spPr>
          <a:xfrm>
            <a:off x="3331401" y="4731990"/>
            <a:ext cx="2520280" cy="31531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FF3CFDD-2D56-4519-B779-BFFEF2995BE6}" type="slidenum">
              <a:rPr kumimoji="0" lang="da-DK" sz="900" b="0" i="0" u="none" strike="noStrike" kern="1200" cap="none" spc="0" normalizeH="0" baseline="0" noProof="0" smtClean="0">
                <a:ln>
                  <a:noFill/>
                </a:ln>
                <a:solidFill>
                  <a:srgbClr val="000000"/>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94</a:t>
            </a:fld>
            <a:endParaRPr kumimoji="0" lang="da-DK" sz="900" b="0" i="0" u="none" strike="noStrike" kern="1200" cap="none" spc="0" normalizeH="0" baseline="0" noProof="0" dirty="0">
              <a:ln>
                <a:noFill/>
              </a:ln>
              <a:solidFill>
                <a:srgbClr val="000000"/>
              </a:solidFill>
              <a:effectLst/>
              <a:uLnTx/>
              <a:uFillTx/>
              <a:latin typeface="Verdana"/>
              <a:ea typeface="+mn-ea"/>
              <a:cs typeface="+mn-cs"/>
            </a:endParaRPr>
          </a:p>
        </p:txBody>
      </p:sp>
      <p:grpSp>
        <p:nvGrpSpPr>
          <p:cNvPr id="9" name="Gruppe 8"/>
          <p:cNvGrpSpPr/>
          <p:nvPr/>
        </p:nvGrpSpPr>
        <p:grpSpPr>
          <a:xfrm>
            <a:off x="176119" y="1178656"/>
            <a:ext cx="1206067" cy="2257190"/>
            <a:chOff x="176119" y="1178656"/>
            <a:chExt cx="1206067" cy="2257190"/>
          </a:xfrm>
        </p:grpSpPr>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513" y="1824498"/>
              <a:ext cx="967795" cy="994190"/>
            </a:xfrm>
            <a:prstGeom prst="rect">
              <a:avLst/>
            </a:prstGeom>
          </p:spPr>
        </p:pic>
        <p:sp>
          <p:nvSpPr>
            <p:cNvPr id="67" name="Tekstfelt 66"/>
            <p:cNvSpPr txBox="1"/>
            <p:nvPr/>
          </p:nvSpPr>
          <p:spPr>
            <a:xfrm>
              <a:off x="302066" y="1178656"/>
              <a:ext cx="1080120"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srgbClr val="A9B934"/>
                  </a:solidFill>
                  <a:effectLst/>
                  <a:uLnTx/>
                  <a:uFillTx/>
                  <a:latin typeface="Verdana"/>
                  <a:ea typeface="+mn-ea"/>
                  <a:cs typeface="+mn-cs"/>
                </a:rPr>
                <a:t>1</a:t>
              </a:r>
            </a:p>
          </p:txBody>
        </p:sp>
        <p:sp>
          <p:nvSpPr>
            <p:cNvPr id="7" name="Rektangel 6"/>
            <p:cNvSpPr/>
            <p:nvPr/>
          </p:nvSpPr>
          <p:spPr>
            <a:xfrm>
              <a:off x="176119" y="1320125"/>
              <a:ext cx="1080120" cy="2115721"/>
            </a:xfrm>
            <a:prstGeom prst="rect">
              <a:avLst/>
            </a:prstGeom>
            <a:noFill/>
            <a:ln w="63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25" name="Tekstfelt 24"/>
            <p:cNvSpPr txBox="1"/>
            <p:nvPr/>
          </p:nvSpPr>
          <p:spPr>
            <a:xfrm>
              <a:off x="243328" y="2824749"/>
              <a:ext cx="974743"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Verdana"/>
                  <a:ea typeface="+mn-ea"/>
                  <a:cs typeface="+mn-cs"/>
                </a:rPr>
                <a:t>Definer fælles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Verdana"/>
                  <a:ea typeface="+mn-ea"/>
                  <a:cs typeface="+mn-cs"/>
                </a:rPr>
                <a:t>mål</a:t>
              </a:r>
              <a:endParaRPr kumimoji="0" lang="da-DK" sz="1800" b="0" i="0" u="none" strike="noStrike" kern="1200" cap="none" spc="0" normalizeH="0" baseline="0" noProof="0" dirty="0">
                <a:ln>
                  <a:noFill/>
                </a:ln>
                <a:solidFill>
                  <a:srgbClr val="000000"/>
                </a:solidFill>
                <a:effectLst/>
                <a:uLnTx/>
                <a:uFillTx/>
                <a:latin typeface="Verdana"/>
                <a:ea typeface="+mn-ea"/>
                <a:cs typeface="+mn-cs"/>
              </a:endParaRPr>
            </a:p>
          </p:txBody>
        </p:sp>
      </p:grpSp>
      <p:grpSp>
        <p:nvGrpSpPr>
          <p:cNvPr id="10" name="Gruppe 9"/>
          <p:cNvGrpSpPr/>
          <p:nvPr/>
        </p:nvGrpSpPr>
        <p:grpSpPr>
          <a:xfrm>
            <a:off x="1444452" y="1179561"/>
            <a:ext cx="1724711" cy="2256285"/>
            <a:chOff x="1444452" y="1179561"/>
            <a:chExt cx="1724711" cy="2256285"/>
          </a:xfrm>
        </p:grpSpPr>
        <p:sp>
          <p:nvSpPr>
            <p:cNvPr id="68" name="Tekstfelt 67"/>
            <p:cNvSpPr txBox="1"/>
            <p:nvPr/>
          </p:nvSpPr>
          <p:spPr>
            <a:xfrm>
              <a:off x="2089043" y="1179561"/>
              <a:ext cx="108012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srgbClr val="A9B934"/>
                  </a:solidFill>
                  <a:effectLst/>
                  <a:uLnTx/>
                  <a:uFillTx/>
                  <a:latin typeface="Verdana"/>
                  <a:ea typeface="+mn-ea"/>
                  <a:cs typeface="+mn-cs"/>
                </a:rPr>
                <a:t>2</a:t>
              </a:r>
            </a:p>
          </p:txBody>
        </p:sp>
        <p:sp>
          <p:nvSpPr>
            <p:cNvPr id="46" name="Rektangel 45"/>
            <p:cNvSpPr/>
            <p:nvPr/>
          </p:nvSpPr>
          <p:spPr>
            <a:xfrm>
              <a:off x="1444452" y="1320125"/>
              <a:ext cx="1080120" cy="2115721"/>
            </a:xfrm>
            <a:prstGeom prst="rect">
              <a:avLst/>
            </a:prstGeom>
            <a:noFill/>
            <a:ln w="63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48" name="Tekstfelt 47"/>
            <p:cNvSpPr txBox="1"/>
            <p:nvPr/>
          </p:nvSpPr>
          <p:spPr>
            <a:xfrm>
              <a:off x="1540886" y="1774000"/>
              <a:ext cx="936104"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Verdana"/>
                  <a:ea typeface="+mn-ea"/>
                  <a:cs typeface="+mn-cs"/>
                </a:rPr>
                <a:t>Arbejd med relation i teamet</a:t>
              </a:r>
              <a:endParaRPr kumimoji="0" lang="da-DK" sz="10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55" name="Rektangel 54"/>
          <p:cNvSpPr/>
          <p:nvPr/>
        </p:nvSpPr>
        <p:spPr>
          <a:xfrm>
            <a:off x="7884368" y="1324110"/>
            <a:ext cx="1080120" cy="2111736"/>
          </a:xfrm>
          <a:prstGeom prst="rect">
            <a:avLst/>
          </a:prstGeom>
          <a:noFill/>
          <a:ln w="63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57" name="Rektangel 56"/>
          <p:cNvSpPr/>
          <p:nvPr/>
        </p:nvSpPr>
        <p:spPr>
          <a:xfrm>
            <a:off x="2726201" y="1321162"/>
            <a:ext cx="1080120" cy="2114684"/>
          </a:xfrm>
          <a:prstGeom prst="rect">
            <a:avLst/>
          </a:prstGeom>
          <a:noFill/>
          <a:ln w="63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grpSp>
        <p:nvGrpSpPr>
          <p:cNvPr id="13" name="Gruppe 12"/>
          <p:cNvGrpSpPr/>
          <p:nvPr/>
        </p:nvGrpSpPr>
        <p:grpSpPr>
          <a:xfrm>
            <a:off x="4013467" y="1187727"/>
            <a:ext cx="1724835" cy="2248119"/>
            <a:chOff x="4013467" y="1187727"/>
            <a:chExt cx="1724835" cy="2248119"/>
          </a:xfrm>
        </p:grpSpPr>
        <p:sp>
          <p:nvSpPr>
            <p:cNvPr id="70" name="Tekstfelt 69"/>
            <p:cNvSpPr txBox="1"/>
            <p:nvPr/>
          </p:nvSpPr>
          <p:spPr>
            <a:xfrm>
              <a:off x="4658182" y="1187727"/>
              <a:ext cx="1080120" cy="76944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srgbClr val="A9B934"/>
                  </a:solidFill>
                  <a:effectLst/>
                  <a:uLnTx/>
                  <a:uFillTx/>
                  <a:latin typeface="Verdana"/>
                  <a:ea typeface="+mn-ea"/>
                  <a:cs typeface="+mn-cs"/>
                </a:rPr>
                <a:t>4</a:t>
              </a:r>
            </a:p>
          </p:txBody>
        </p:sp>
        <p:sp>
          <p:nvSpPr>
            <p:cNvPr id="51" name="Rektangel 50"/>
            <p:cNvSpPr/>
            <p:nvPr/>
          </p:nvSpPr>
          <p:spPr>
            <a:xfrm>
              <a:off x="4013467" y="1332415"/>
              <a:ext cx="1080120" cy="2103431"/>
            </a:xfrm>
            <a:prstGeom prst="rect">
              <a:avLst/>
            </a:prstGeom>
            <a:noFill/>
            <a:ln w="63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52" name="Tekstfelt 51"/>
            <p:cNvSpPr txBox="1"/>
            <p:nvPr/>
          </p:nvSpPr>
          <p:spPr>
            <a:xfrm>
              <a:off x="4055185" y="1763623"/>
              <a:ext cx="1008112" cy="707886"/>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Verdana"/>
                  <a:ea typeface="+mn-ea"/>
                  <a:cs typeface="+mn-cs"/>
                </a:rPr>
                <a:t>Prioriter diversitet og </a:t>
              </a:r>
              <a:r>
                <a:rPr kumimoji="0" lang="da-DK" sz="1000" b="1" i="0" u="none" strike="noStrike" kern="1200" cap="none" spc="0" normalizeH="0" baseline="0" noProof="0" dirty="0" err="1">
                  <a:ln>
                    <a:noFill/>
                  </a:ln>
                  <a:solidFill>
                    <a:srgbClr val="000000"/>
                  </a:solidFill>
                  <a:effectLst/>
                  <a:uLnTx/>
                  <a:uFillTx/>
                  <a:latin typeface="Verdana"/>
                  <a:ea typeface="+mn-ea"/>
                  <a:cs typeface="+mn-cs"/>
                </a:rPr>
                <a:t>onboarding</a:t>
              </a:r>
              <a:endParaRPr kumimoji="0" lang="da-DK" sz="1000" b="1" i="0" u="none" strike="noStrike" kern="1200" cap="none" spc="0" normalizeH="0" baseline="0" noProof="0" dirty="0">
                <a:ln>
                  <a:noFill/>
                </a:ln>
                <a:solidFill>
                  <a:srgbClr val="000000"/>
                </a:solidFill>
                <a:effectLst/>
                <a:uLnTx/>
                <a:uFillTx/>
                <a:latin typeface="Verdana"/>
                <a:ea typeface="+mn-ea"/>
                <a:cs typeface="+mn-cs"/>
              </a:endParaRPr>
            </a:p>
          </p:txBody>
        </p:sp>
        <p:pic>
          <p:nvPicPr>
            <p:cNvPr id="11" name="Billed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9844" y="2477397"/>
              <a:ext cx="907041" cy="900576"/>
            </a:xfrm>
            <a:prstGeom prst="rect">
              <a:avLst/>
            </a:prstGeom>
            <a:ln>
              <a:noFill/>
            </a:ln>
          </p:spPr>
        </p:pic>
      </p:grpSp>
      <p:pic>
        <p:nvPicPr>
          <p:cNvPr id="65" name="Billed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0945" y="2283866"/>
            <a:ext cx="1258674" cy="1258674"/>
          </a:xfrm>
          <a:prstGeom prst="rect">
            <a:avLst/>
          </a:prstGeom>
        </p:spPr>
      </p:pic>
      <p:pic>
        <p:nvPicPr>
          <p:cNvPr id="66" name="Billed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1198" y="2484976"/>
            <a:ext cx="865434" cy="865434"/>
          </a:xfrm>
          <a:prstGeom prst="rect">
            <a:avLst/>
          </a:prstGeom>
        </p:spPr>
      </p:pic>
      <p:grpSp>
        <p:nvGrpSpPr>
          <p:cNvPr id="18" name="Gruppe 17"/>
          <p:cNvGrpSpPr/>
          <p:nvPr/>
        </p:nvGrpSpPr>
        <p:grpSpPr>
          <a:xfrm>
            <a:off x="6531221" y="1164391"/>
            <a:ext cx="1765556" cy="2271455"/>
            <a:chOff x="6531221" y="1164391"/>
            <a:chExt cx="1765556" cy="2271455"/>
          </a:xfrm>
        </p:grpSpPr>
        <p:sp>
          <p:nvSpPr>
            <p:cNvPr id="49" name="Rektangel 48"/>
            <p:cNvSpPr/>
            <p:nvPr/>
          </p:nvSpPr>
          <p:spPr>
            <a:xfrm>
              <a:off x="6565443" y="1324109"/>
              <a:ext cx="1080120" cy="2111737"/>
            </a:xfrm>
            <a:prstGeom prst="rect">
              <a:avLst/>
            </a:prstGeom>
            <a:noFill/>
            <a:ln w="63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56" name="Tekstfelt 55"/>
            <p:cNvSpPr txBox="1"/>
            <p:nvPr/>
          </p:nvSpPr>
          <p:spPr>
            <a:xfrm>
              <a:off x="6531221" y="1771596"/>
              <a:ext cx="1184049"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Verdana"/>
                  <a:ea typeface="+mn-ea"/>
                  <a:cs typeface="+mn-cs"/>
                </a:rPr>
                <a:t>Kend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Verdana"/>
                  <a:ea typeface="+mn-ea"/>
                  <a:cs typeface="+mn-cs"/>
                </a:rPr>
                <a:t>ansvar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Verdana"/>
                  <a:ea typeface="+mn-ea"/>
                  <a:cs typeface="+mn-cs"/>
                </a:rPr>
                <a:t>og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Verdana"/>
                  <a:ea typeface="+mn-ea"/>
                  <a:cs typeface="+mn-cs"/>
                </a:rPr>
                <a:t>rollefordeling</a:t>
              </a:r>
              <a:endParaRPr kumimoji="0" lang="da-DK" sz="10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3" name="Tekstfelt 72"/>
            <p:cNvSpPr txBox="1"/>
            <p:nvPr/>
          </p:nvSpPr>
          <p:spPr>
            <a:xfrm>
              <a:off x="7216657" y="1164391"/>
              <a:ext cx="108012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srgbClr val="A9B934"/>
                  </a:solidFill>
                  <a:effectLst/>
                  <a:uLnTx/>
                  <a:uFillTx/>
                  <a:latin typeface="Verdana"/>
                  <a:ea typeface="+mn-ea"/>
                  <a:cs typeface="+mn-cs"/>
                </a:rPr>
                <a:t>6</a:t>
              </a:r>
              <a:endParaRPr kumimoji="0" lang="da-DK" sz="9600" b="0" i="0" u="none" strike="noStrike" kern="1200" cap="none" spc="0" normalizeH="0" baseline="0" noProof="0" dirty="0">
                <a:ln>
                  <a:noFill/>
                </a:ln>
                <a:solidFill>
                  <a:srgbClr val="A9B934"/>
                </a:solidFill>
                <a:effectLst/>
                <a:uLnTx/>
                <a:uFillTx/>
                <a:latin typeface="Verdana"/>
                <a:ea typeface="+mn-ea"/>
                <a:cs typeface="+mn-cs"/>
              </a:endParaRPr>
            </a:p>
          </p:txBody>
        </p:sp>
      </p:grpSp>
      <p:grpSp>
        <p:nvGrpSpPr>
          <p:cNvPr id="20" name="Gruppe 19"/>
          <p:cNvGrpSpPr/>
          <p:nvPr/>
        </p:nvGrpSpPr>
        <p:grpSpPr>
          <a:xfrm>
            <a:off x="7854822" y="1187726"/>
            <a:ext cx="1759195" cy="2195149"/>
            <a:chOff x="7854822" y="1187726"/>
            <a:chExt cx="1759195" cy="2195149"/>
          </a:xfrm>
        </p:grpSpPr>
        <p:sp>
          <p:nvSpPr>
            <p:cNvPr id="64" name="Tekstfelt 63"/>
            <p:cNvSpPr txBox="1"/>
            <p:nvPr/>
          </p:nvSpPr>
          <p:spPr>
            <a:xfrm>
              <a:off x="7854822" y="2828877"/>
              <a:ext cx="1080120" cy="553998"/>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Verdana"/>
                  <a:ea typeface="+mn-ea"/>
                  <a:cs typeface="+mn-cs"/>
                </a:rPr>
                <a:t>Led situations-bestemt</a:t>
              </a:r>
            </a:p>
          </p:txBody>
        </p:sp>
        <p:sp>
          <p:nvSpPr>
            <p:cNvPr id="74" name="Tekstfelt 73"/>
            <p:cNvSpPr txBox="1"/>
            <p:nvPr/>
          </p:nvSpPr>
          <p:spPr>
            <a:xfrm>
              <a:off x="8533897" y="1187726"/>
              <a:ext cx="108012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srgbClr val="A9B934"/>
                  </a:solidFill>
                  <a:effectLst/>
                  <a:uLnTx/>
                  <a:uFillTx/>
                  <a:latin typeface="Verdana"/>
                  <a:ea typeface="+mn-ea"/>
                  <a:cs typeface="+mn-cs"/>
                </a:rPr>
                <a:t>7</a:t>
              </a:r>
              <a:endParaRPr kumimoji="0" lang="da-DK" sz="4800" b="0" i="0" u="none" strike="noStrike" kern="1200" cap="none" spc="0" normalizeH="0" baseline="0" noProof="0" dirty="0">
                <a:ln>
                  <a:noFill/>
                </a:ln>
                <a:solidFill>
                  <a:srgbClr val="A9B934"/>
                </a:solidFill>
                <a:effectLst/>
                <a:uLnTx/>
                <a:uFillTx/>
                <a:latin typeface="Verdana"/>
                <a:ea typeface="+mn-ea"/>
                <a:cs typeface="+mn-cs"/>
              </a:endParaRPr>
            </a:p>
          </p:txBody>
        </p:sp>
      </p:grpSp>
      <p:grpSp>
        <p:nvGrpSpPr>
          <p:cNvPr id="12" name="Gruppe 11"/>
          <p:cNvGrpSpPr/>
          <p:nvPr/>
        </p:nvGrpSpPr>
        <p:grpSpPr>
          <a:xfrm>
            <a:off x="2738625" y="1187727"/>
            <a:ext cx="1184893" cy="2186958"/>
            <a:chOff x="2738625" y="1187727"/>
            <a:chExt cx="1184893" cy="2186958"/>
          </a:xfrm>
        </p:grpSpPr>
        <p:sp>
          <p:nvSpPr>
            <p:cNvPr id="69" name="Tekstfelt 68"/>
            <p:cNvSpPr txBox="1"/>
            <p:nvPr/>
          </p:nvSpPr>
          <p:spPr>
            <a:xfrm>
              <a:off x="2843398" y="1187727"/>
              <a:ext cx="1080120"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srgbClr val="A9B934"/>
                  </a:solidFill>
                  <a:effectLst/>
                  <a:uLnTx/>
                  <a:uFillTx/>
                  <a:latin typeface="Verdana"/>
                  <a:ea typeface="+mn-ea"/>
                  <a:cs typeface="+mn-cs"/>
                </a:rPr>
                <a:t>3</a:t>
              </a:r>
            </a:p>
          </p:txBody>
        </p:sp>
        <p:sp>
          <p:nvSpPr>
            <p:cNvPr id="58" name="Tekstfelt 57"/>
            <p:cNvSpPr txBox="1"/>
            <p:nvPr/>
          </p:nvSpPr>
          <p:spPr>
            <a:xfrm>
              <a:off x="2738625" y="2820687"/>
              <a:ext cx="1080120" cy="553998"/>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Verdana"/>
                  <a:ea typeface="+mn-ea"/>
                  <a:cs typeface="+mn-cs"/>
                </a:rPr>
                <a:t>Uddeleger beslutningskraften</a:t>
              </a:r>
            </a:p>
          </p:txBody>
        </p:sp>
        <p:pic>
          <p:nvPicPr>
            <p:cNvPr id="3" name="Billede 2"/>
            <p:cNvPicPr>
              <a:picLocks noChangeAspect="1"/>
            </p:cNvPicPr>
            <p:nvPr/>
          </p:nvPicPr>
          <p:blipFill rotWithShape="1">
            <a:blip r:embed="rId7" cstate="print">
              <a:extLst>
                <a:ext uri="{28A0092B-C50C-407E-A947-70E740481C1C}">
                  <a14:useLocalDpi xmlns:a14="http://schemas.microsoft.com/office/drawing/2010/main" val="0"/>
                </a:ext>
              </a:extLst>
            </a:blip>
            <a:srcRect l="8139" r="5807" b="29548"/>
            <a:stretch/>
          </p:blipFill>
          <p:spPr>
            <a:xfrm>
              <a:off x="2789830" y="1889253"/>
              <a:ext cx="1008113" cy="825333"/>
            </a:xfrm>
            <a:prstGeom prst="rect">
              <a:avLst/>
            </a:prstGeom>
          </p:spPr>
        </p:pic>
      </p:grpSp>
      <p:grpSp>
        <p:nvGrpSpPr>
          <p:cNvPr id="17" name="Gruppe 16"/>
          <p:cNvGrpSpPr/>
          <p:nvPr/>
        </p:nvGrpSpPr>
        <p:grpSpPr>
          <a:xfrm>
            <a:off x="5267836" y="1177851"/>
            <a:ext cx="1745190" cy="2257994"/>
            <a:chOff x="5267836" y="1177851"/>
            <a:chExt cx="1745190" cy="2257994"/>
          </a:xfrm>
        </p:grpSpPr>
        <p:sp>
          <p:nvSpPr>
            <p:cNvPr id="53" name="Rektangel 52"/>
            <p:cNvSpPr/>
            <p:nvPr/>
          </p:nvSpPr>
          <p:spPr>
            <a:xfrm>
              <a:off x="5280260" y="1332414"/>
              <a:ext cx="1080120" cy="2103431"/>
            </a:xfrm>
            <a:prstGeom prst="rect">
              <a:avLst/>
            </a:prstGeom>
            <a:noFill/>
            <a:ln w="63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Verdana"/>
                <a:ea typeface="+mn-ea"/>
                <a:cs typeface="+mn-cs"/>
              </a:endParaRPr>
            </a:p>
          </p:txBody>
        </p:sp>
        <p:sp>
          <p:nvSpPr>
            <p:cNvPr id="72" name="Tekstfelt 71"/>
            <p:cNvSpPr txBox="1"/>
            <p:nvPr/>
          </p:nvSpPr>
          <p:spPr>
            <a:xfrm>
              <a:off x="5932906" y="1177851"/>
              <a:ext cx="108012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srgbClr val="A9B934"/>
                  </a:solidFill>
                  <a:effectLst/>
                  <a:uLnTx/>
                  <a:uFillTx/>
                  <a:latin typeface="Verdana"/>
                  <a:ea typeface="+mn-ea"/>
                  <a:cs typeface="+mn-cs"/>
                </a:rPr>
                <a:t>5</a:t>
              </a:r>
            </a:p>
          </p:txBody>
        </p:sp>
        <p:sp>
          <p:nvSpPr>
            <p:cNvPr id="54" name="Tekstfelt 53"/>
            <p:cNvSpPr txBox="1"/>
            <p:nvPr/>
          </p:nvSpPr>
          <p:spPr>
            <a:xfrm>
              <a:off x="5267836" y="2833908"/>
              <a:ext cx="1080120"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Verdana"/>
                  <a:ea typeface="+mn-ea"/>
                  <a:cs typeface="+mn-cs"/>
                </a:rPr>
                <a:t>Løft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Verdana"/>
                  <a:ea typeface="+mn-ea"/>
                  <a:cs typeface="+mn-cs"/>
                </a:rPr>
                <a:t> </a:t>
              </a:r>
              <a:r>
                <a:rPr kumimoji="0" lang="da-DK" sz="1000" b="1" i="0" u="none" strike="noStrike" kern="1200" cap="none" spc="0" normalizeH="0" baseline="0" noProof="0" dirty="0" err="1">
                  <a:ln>
                    <a:noFill/>
                  </a:ln>
                  <a:solidFill>
                    <a:srgbClr val="000000"/>
                  </a:solidFill>
                  <a:effectLst/>
                  <a:uLnTx/>
                  <a:uFillTx/>
                  <a:latin typeface="Verdana"/>
                  <a:ea typeface="+mn-ea"/>
                  <a:cs typeface="+mn-cs"/>
                </a:rPr>
                <a:t>oste-klokken</a:t>
              </a:r>
              <a:endParaRPr kumimoji="0" lang="da-DK" sz="1000" b="0" i="0" u="none" strike="noStrike" kern="1200" cap="none" spc="0" normalizeH="0" baseline="0" noProof="0" dirty="0">
                <a:ln>
                  <a:noFill/>
                </a:ln>
                <a:solidFill>
                  <a:srgbClr val="000000"/>
                </a:solidFill>
                <a:effectLst/>
                <a:uLnTx/>
                <a:uFillTx/>
                <a:latin typeface="Verdana"/>
                <a:ea typeface="+mn-ea"/>
                <a:cs typeface="+mn-cs"/>
              </a:endParaRPr>
            </a:p>
          </p:txBody>
        </p:sp>
      </p:grpSp>
      <p:pic>
        <p:nvPicPr>
          <p:cNvPr id="47" name="Billed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9844" y="1919416"/>
            <a:ext cx="1008112" cy="709793"/>
          </a:xfrm>
          <a:prstGeom prst="rect">
            <a:avLst/>
          </a:prstGeom>
        </p:spPr>
      </p:pic>
      <p:pic>
        <p:nvPicPr>
          <p:cNvPr id="50" name="Billed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4768" y="2004391"/>
            <a:ext cx="839319" cy="639809"/>
          </a:xfrm>
          <a:prstGeom prst="rect">
            <a:avLst/>
          </a:prstGeom>
        </p:spPr>
      </p:pic>
    </p:spTree>
    <p:extLst>
      <p:ext uri="{BB962C8B-B14F-4D97-AF65-F5344CB8AC3E}">
        <p14:creationId xmlns:p14="http://schemas.microsoft.com/office/powerpoint/2010/main" val="23593706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95289" y="312574"/>
            <a:ext cx="8341094" cy="675000"/>
          </a:xfrm>
        </p:spPr>
        <p:txBody>
          <a:bodyPr>
            <a:normAutofit/>
          </a:bodyPr>
          <a:lstStyle/>
          <a:p>
            <a:r>
              <a:rPr lang="da-DK" sz="2400" dirty="0"/>
              <a:t>2 spørgsmål til egen refleksion</a:t>
            </a: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584374"/>
            <a:ext cx="640235" cy="3600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357696"/>
            <a:ext cx="6480720" cy="166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boks 1"/>
          <p:cNvSpPr txBox="1"/>
          <p:nvPr/>
        </p:nvSpPr>
        <p:spPr>
          <a:xfrm>
            <a:off x="975491" y="1347614"/>
            <a:ext cx="7484941" cy="2031325"/>
          </a:xfrm>
          <a:prstGeom prst="rect">
            <a:avLst/>
          </a:prstGeom>
          <a:noFill/>
        </p:spPr>
        <p:txBody>
          <a:bodyPr wrap="square" rtlCol="0">
            <a:spAutoFit/>
          </a:bodyPr>
          <a:lstStyle/>
          <a:p>
            <a:r>
              <a:rPr lang="da-DK" dirty="0"/>
              <a:t>Hvilke data fra undersøgelsen satte tanker i gang hos dig, og hvordan tror du billedet ser ud hos jer?</a:t>
            </a:r>
          </a:p>
          <a:p>
            <a:endParaRPr lang="da-DK" dirty="0"/>
          </a:p>
          <a:p>
            <a:r>
              <a:rPr lang="da-DK" dirty="0"/>
              <a:t>Hvilke af de 7 anbefalinger er mest relevante at arbejde med i dit lederteam?</a:t>
            </a:r>
          </a:p>
          <a:p>
            <a:endParaRPr lang="da-DK" dirty="0"/>
          </a:p>
          <a:p>
            <a:endParaRPr lang="da-DK" dirty="0"/>
          </a:p>
        </p:txBody>
      </p:sp>
    </p:spTree>
    <p:extLst>
      <p:ext uri="{BB962C8B-B14F-4D97-AF65-F5344CB8AC3E}">
        <p14:creationId xmlns:p14="http://schemas.microsoft.com/office/powerpoint/2010/main" val="14365436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Din ledergruppes evaluering </a:t>
            </a:r>
          </a:p>
        </p:txBody>
      </p:sp>
      <p:sp>
        <p:nvSpPr>
          <p:cNvPr id="3" name="Pladsholder til indhold 2"/>
          <p:cNvSpPr>
            <a:spLocks noGrp="1"/>
          </p:cNvSpPr>
          <p:nvPr>
            <p:ph idx="1"/>
          </p:nvPr>
        </p:nvSpPr>
        <p:spPr/>
        <p:txBody>
          <a:bodyPr/>
          <a:lstStyle/>
          <a:p>
            <a:endParaRPr lang="da-DK" dirty="0"/>
          </a:p>
          <a:p>
            <a:r>
              <a:rPr lang="da-DK" dirty="0"/>
              <a:t>Hvilke data springer i øjnene?</a:t>
            </a:r>
          </a:p>
          <a:p>
            <a:endParaRPr lang="da-DK" dirty="0"/>
          </a:p>
          <a:p>
            <a:r>
              <a:rPr lang="da-DK" dirty="0"/>
              <a:t>Hvad vil I justere på? </a:t>
            </a:r>
          </a:p>
          <a:p>
            <a:endParaRPr lang="da-DK" dirty="0"/>
          </a:p>
          <a:p>
            <a:endParaRPr lang="da-DK" dirty="0"/>
          </a:p>
        </p:txBody>
      </p:sp>
      <p:pic>
        <p:nvPicPr>
          <p:cNvPr id="1026" name="Picture 2" descr="Billedresultat for stop start more 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158" y="2096161"/>
            <a:ext cx="2564178" cy="25187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illedresultat for seed grow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5646" y="3219823"/>
            <a:ext cx="2240868" cy="126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7541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hvordan, hvem og hvornår…?</a:t>
            </a:r>
          </a:p>
        </p:txBody>
      </p:sp>
      <p:graphicFrame>
        <p:nvGraphicFramePr>
          <p:cNvPr id="5" name="Tabel 4"/>
          <p:cNvGraphicFramePr>
            <a:graphicFrameLocks noGrp="1"/>
          </p:cNvGraphicFramePr>
          <p:nvPr/>
        </p:nvGraphicFramePr>
        <p:xfrm>
          <a:off x="1331640" y="951570"/>
          <a:ext cx="6480720" cy="3819060"/>
        </p:xfrm>
        <a:graphic>
          <a:graphicData uri="http://schemas.openxmlformats.org/drawingml/2006/table">
            <a:tbl>
              <a:tblPr firstRow="1" bandRow="1">
                <a:tableStyleId>{8A107856-5554-42FB-B03E-39F5DBC370BA}</a:tableStyleId>
              </a:tblPr>
              <a:tblGrid>
                <a:gridCol w="6480720">
                  <a:extLst>
                    <a:ext uri="{9D8B030D-6E8A-4147-A177-3AD203B41FA5}">
                      <a16:colId xmlns:a16="http://schemas.microsoft.com/office/drawing/2014/main" val="20000"/>
                    </a:ext>
                  </a:extLst>
                </a:gridCol>
              </a:tblGrid>
              <a:tr h="351000">
                <a:tc>
                  <a:txBody>
                    <a:bodyPr/>
                    <a:lstStyle/>
                    <a:p>
                      <a:r>
                        <a:rPr lang="da-DK" sz="1400" b="0" i="1" dirty="0"/>
                        <a:t>Holde op med at gøre:</a:t>
                      </a:r>
                    </a:p>
                  </a:txBody>
                  <a:tcPr marL="68580" marR="68580" marT="34290" marB="34290" anchor="b"/>
                </a:tc>
                <a:extLst>
                  <a:ext uri="{0D108BD9-81ED-4DB2-BD59-A6C34878D82A}">
                    <a16:rowId xmlns:a16="http://schemas.microsoft.com/office/drawing/2014/main" val="10000"/>
                  </a:ext>
                </a:extLst>
              </a:tr>
              <a:tr h="891540">
                <a:tc>
                  <a:txBody>
                    <a:bodyPr/>
                    <a:lstStyle/>
                    <a:p>
                      <a:endParaRPr lang="da-DK" sz="1400" i="1" dirty="0"/>
                    </a:p>
                    <a:p>
                      <a:endParaRPr lang="da-DK" sz="1400" i="1" dirty="0"/>
                    </a:p>
                    <a:p>
                      <a:endParaRPr lang="da-DK" sz="1400" i="1" dirty="0"/>
                    </a:p>
                    <a:p>
                      <a:endParaRPr lang="da-DK" sz="1400" i="1" dirty="0"/>
                    </a:p>
                  </a:txBody>
                  <a:tcPr marL="68580" marR="68580" marT="34290" marB="34290" anchor="b"/>
                </a:tc>
                <a:extLst>
                  <a:ext uri="{0D108BD9-81ED-4DB2-BD59-A6C34878D82A}">
                    <a16:rowId xmlns:a16="http://schemas.microsoft.com/office/drawing/2014/main" val="10001"/>
                  </a:ext>
                </a:extLst>
              </a:tr>
              <a:tr h="351000">
                <a:tc>
                  <a:txBody>
                    <a:bodyPr/>
                    <a:lstStyle/>
                    <a:p>
                      <a:r>
                        <a:rPr lang="da-DK" sz="1400" i="1" dirty="0"/>
                        <a:t>Fortsætte med at gøre:</a:t>
                      </a:r>
                    </a:p>
                  </a:txBody>
                  <a:tcPr marL="68580" marR="68580" marT="34290" marB="34290" anchor="b"/>
                </a:tc>
                <a:extLst>
                  <a:ext uri="{0D108BD9-81ED-4DB2-BD59-A6C34878D82A}">
                    <a16:rowId xmlns:a16="http://schemas.microsoft.com/office/drawing/2014/main" val="10002"/>
                  </a:ext>
                </a:extLst>
              </a:tr>
              <a:tr h="891540">
                <a:tc>
                  <a:txBody>
                    <a:bodyPr/>
                    <a:lstStyle/>
                    <a:p>
                      <a:endParaRPr lang="da-DK" sz="1400" i="1" dirty="0"/>
                    </a:p>
                    <a:p>
                      <a:endParaRPr lang="da-DK" sz="1400" i="1" dirty="0"/>
                    </a:p>
                    <a:p>
                      <a:endParaRPr lang="da-DK" sz="1400" i="1" dirty="0"/>
                    </a:p>
                    <a:p>
                      <a:endParaRPr lang="da-DK" sz="1400" i="1" dirty="0"/>
                    </a:p>
                  </a:txBody>
                  <a:tcPr marL="68580" marR="68580" marT="34290" marB="34290" anchor="b"/>
                </a:tc>
                <a:extLst>
                  <a:ext uri="{0D108BD9-81ED-4DB2-BD59-A6C34878D82A}">
                    <a16:rowId xmlns:a16="http://schemas.microsoft.com/office/drawing/2014/main" val="10003"/>
                  </a:ext>
                </a:extLst>
              </a:tr>
              <a:tr h="351000">
                <a:tc>
                  <a:txBody>
                    <a:bodyPr/>
                    <a:lstStyle/>
                    <a:p>
                      <a:r>
                        <a:rPr lang="da-DK" sz="1400" i="1" dirty="0"/>
                        <a:t>Begynde at gøre:</a:t>
                      </a:r>
                    </a:p>
                  </a:txBody>
                  <a:tcPr marL="68580" marR="68580" marT="34290" marB="34290" anchor="b"/>
                </a:tc>
                <a:extLst>
                  <a:ext uri="{0D108BD9-81ED-4DB2-BD59-A6C34878D82A}">
                    <a16:rowId xmlns:a16="http://schemas.microsoft.com/office/drawing/2014/main" val="10004"/>
                  </a:ext>
                </a:extLst>
              </a:tr>
              <a:tr h="891540">
                <a:tc>
                  <a:txBody>
                    <a:bodyPr/>
                    <a:lstStyle/>
                    <a:p>
                      <a:endParaRPr lang="da-DK" sz="1400" dirty="0"/>
                    </a:p>
                    <a:p>
                      <a:endParaRPr lang="da-DK" sz="1400" dirty="0"/>
                    </a:p>
                    <a:p>
                      <a:endParaRPr lang="da-DK" sz="1400" i="1" dirty="0"/>
                    </a:p>
                    <a:p>
                      <a:endParaRPr lang="da-DK" sz="1400" dirty="0"/>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443221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Tak for denne gang</a:t>
            </a:r>
          </a:p>
        </p:txBody>
      </p:sp>
      <p:sp>
        <p:nvSpPr>
          <p:cNvPr id="5" name="Pladsholder til billede 4"/>
          <p:cNvSpPr>
            <a:spLocks noGrp="1"/>
          </p:cNvSpPr>
          <p:nvPr>
            <p:ph type="pic" sz="quarter" idx="15"/>
          </p:nvPr>
        </p:nvSpPr>
        <p:spPr/>
      </p:sp>
      <p:sp>
        <p:nvSpPr>
          <p:cNvPr id="7" name="Pladsholder til indhold 2"/>
          <p:cNvSpPr txBox="1">
            <a:spLocks/>
          </p:cNvSpPr>
          <p:nvPr/>
        </p:nvSpPr>
        <p:spPr>
          <a:xfrm>
            <a:off x="756000" y="1627200"/>
            <a:ext cx="3673124" cy="4525963"/>
          </a:xfrm>
          <a:prstGeom prst="rect">
            <a:avLst/>
          </a:prstGeom>
          <a:noFill/>
        </p:spPr>
        <p:txBody>
          <a:bodyPr vert="horz" lIns="0" tIns="0" rIns="0" bIns="0" rtlCol="0">
            <a:noAutofit/>
          </a:bodyPr>
          <a:lstStyle>
            <a:lvl1pPr marL="0" indent="0" algn="l" defTabSz="914400" rtl="0" eaLnBrk="1" latinLnBrk="0" hangingPunct="1">
              <a:spcBef>
                <a:spcPts val="200"/>
              </a:spcBef>
              <a:spcAft>
                <a:spcPts val="200"/>
              </a:spcAft>
              <a:buClr>
                <a:schemeClr val="accent1"/>
              </a:buClr>
              <a:buFont typeface="Wingdings" pitchFamily="2" charset="2"/>
              <a:buNone/>
              <a:defRPr sz="1800" kern="1200">
                <a:solidFill>
                  <a:schemeClr val="tx1"/>
                </a:solidFill>
                <a:latin typeface="+mn-lt"/>
                <a:ea typeface="+mn-ea"/>
                <a:cs typeface="+mn-cs"/>
              </a:defRPr>
            </a:lvl1pPr>
            <a:lvl2pPr marL="53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2pPr>
            <a:lvl3pPr marL="896400" indent="-1872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endParaRPr lang="da-DK" altLang="da-DK" sz="1600" dirty="0"/>
          </a:p>
          <a:p>
            <a:pPr>
              <a:spcBef>
                <a:spcPts val="1200"/>
              </a:spcBef>
            </a:pPr>
            <a:endParaRPr lang="da-DK" altLang="da-DK" sz="1600" dirty="0"/>
          </a:p>
          <a:p>
            <a:pPr>
              <a:spcBef>
                <a:spcPts val="1200"/>
              </a:spcBef>
            </a:pPr>
            <a:endParaRPr lang="da-DK" altLang="da-DK" sz="1600" dirty="0"/>
          </a:p>
          <a:p>
            <a:pPr>
              <a:spcBef>
                <a:spcPts val="1200"/>
              </a:spcBef>
            </a:pPr>
            <a:endParaRPr lang="da-DK" altLang="da-DK" sz="1600" dirty="0"/>
          </a:p>
          <a:p>
            <a:pPr>
              <a:spcBef>
                <a:spcPts val="1200"/>
              </a:spcBef>
            </a:pPr>
            <a:endParaRPr lang="da-DK" altLang="da-DK" sz="1600" dirty="0"/>
          </a:p>
          <a:p>
            <a:pPr>
              <a:spcBef>
                <a:spcPts val="1200"/>
              </a:spcBef>
            </a:pPr>
            <a:endParaRPr lang="da-DK" altLang="da-DK" sz="1600" dirty="0"/>
          </a:p>
          <a:p>
            <a:pPr>
              <a:spcBef>
                <a:spcPts val="1200"/>
              </a:spcBef>
            </a:pPr>
            <a:endParaRPr lang="da-DK" altLang="da-DK" sz="1600" dirty="0"/>
          </a:p>
          <a:p>
            <a:pPr>
              <a:spcBef>
                <a:spcPts val="1200"/>
              </a:spcBef>
            </a:pPr>
            <a:endParaRPr lang="da-DK" altLang="da-DK" sz="1600" dirty="0"/>
          </a:p>
          <a:p>
            <a:pPr>
              <a:spcBef>
                <a:spcPts val="1200"/>
              </a:spcBef>
            </a:pPr>
            <a:endParaRPr lang="da-DK" altLang="da-DK" sz="1600" dirty="0"/>
          </a:p>
        </p:txBody>
      </p:sp>
      <p:sp>
        <p:nvSpPr>
          <p:cNvPr id="8" name="Pladsholder til indhold 1"/>
          <p:cNvSpPr txBox="1">
            <a:spLocks/>
          </p:cNvSpPr>
          <p:nvPr/>
        </p:nvSpPr>
        <p:spPr>
          <a:xfrm>
            <a:off x="4716424" y="1627200"/>
            <a:ext cx="3672000" cy="4525200"/>
          </a:xfrm>
          <a:prstGeom prst="rect">
            <a:avLst/>
          </a:prstGeom>
          <a:noFill/>
        </p:spPr>
        <p:txBody>
          <a:bodyPr vert="horz" lIns="0" tIns="0" rIns="0" bIns="0" rtlCol="0">
            <a:noAutofit/>
          </a:bodyPr>
          <a:lstStyle>
            <a:lvl1pPr marL="0" indent="0" algn="l" defTabSz="914400" rtl="0" eaLnBrk="1" latinLnBrk="0" hangingPunct="1">
              <a:spcBef>
                <a:spcPts val="200"/>
              </a:spcBef>
              <a:spcAft>
                <a:spcPts val="200"/>
              </a:spcAft>
              <a:buClr>
                <a:schemeClr val="accent1"/>
              </a:buClr>
              <a:buFont typeface="Wingdings" pitchFamily="2" charset="2"/>
              <a:buNone/>
              <a:defRPr sz="1800" kern="1200">
                <a:solidFill>
                  <a:schemeClr val="tx1"/>
                </a:solidFill>
                <a:latin typeface="+mn-lt"/>
                <a:ea typeface="+mn-ea"/>
                <a:cs typeface="+mn-cs"/>
              </a:defRPr>
            </a:lvl1pPr>
            <a:lvl2pPr marL="53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2pPr>
            <a:lvl3pPr marL="896400" indent="-1872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endParaRPr lang="da-DK" altLang="da-DK" sz="1600" dirty="0"/>
          </a:p>
        </p:txBody>
      </p:sp>
      <p:pic>
        <p:nvPicPr>
          <p:cNvPr id="23556" name="Picture 4" descr="Person, Bjergtop, Opnå, Bjerg, Præstation, Succes, Mål"/>
          <p:cNvPicPr>
            <a:picLocks noChangeAspect="1" noChangeArrowheads="1"/>
          </p:cNvPicPr>
          <p:nvPr/>
        </p:nvPicPr>
        <p:blipFill rotWithShape="1">
          <a:blip r:embed="rId3">
            <a:extLst>
              <a:ext uri="{28A0092B-C50C-407E-A947-70E740481C1C}">
                <a14:useLocalDpi xmlns:a14="http://schemas.microsoft.com/office/drawing/2010/main" val="0"/>
              </a:ext>
            </a:extLst>
          </a:blip>
          <a:srcRect t="19867" b="17537"/>
          <a:stretch/>
        </p:blipFill>
        <p:spPr bwMode="auto">
          <a:xfrm>
            <a:off x="0" y="830580"/>
            <a:ext cx="9144000" cy="381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6184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320037" y="2387084"/>
            <a:ext cx="3177473" cy="369332"/>
          </a:xfrm>
          <a:prstGeom prst="rect">
            <a:avLst/>
          </a:prstGeom>
        </p:spPr>
        <p:txBody>
          <a:bodyPr wrap="none">
            <a:spAutoFit/>
          </a:bodyPr>
          <a:lstStyle/>
          <a:p>
            <a:r>
              <a:rPr lang="da-DK" dirty="0"/>
              <a:t>Udvikling af ledergruppen</a:t>
            </a:r>
          </a:p>
        </p:txBody>
      </p:sp>
    </p:spTree>
    <p:extLst>
      <p:ext uri="{BB962C8B-B14F-4D97-AF65-F5344CB8AC3E}">
        <p14:creationId xmlns:p14="http://schemas.microsoft.com/office/powerpoint/2010/main" val="1065577808"/>
      </p:ext>
    </p:extLst>
  </p:cSld>
  <p:clrMapOvr>
    <a:masterClrMapping/>
  </p:clrMapOvr>
</p:sld>
</file>

<file path=ppt/theme/theme1.xml><?xml version="1.0" encoding="utf-8"?>
<a:theme xmlns:a="http://schemas.openxmlformats.org/drawingml/2006/main" name="180807, Kompetenceudvikling 16-9-format ny">
  <a:themeElements>
    <a:clrScheme name="rådgiving">
      <a:dk1>
        <a:srgbClr val="000000"/>
      </a:dk1>
      <a:lt1>
        <a:srgbClr val="FFFFFF"/>
      </a:lt1>
      <a:dk2>
        <a:srgbClr val="000000"/>
      </a:dk2>
      <a:lt2>
        <a:srgbClr val="FFFFFF"/>
      </a:lt2>
      <a:accent1>
        <a:srgbClr val="B4C236"/>
      </a:accent1>
      <a:accent2>
        <a:srgbClr val="C4CD5E"/>
      </a:accent2>
      <a:accent3>
        <a:srgbClr val="D3DA89"/>
      </a:accent3>
      <a:accent4>
        <a:srgbClr val="E2E6B3"/>
      </a:accent4>
      <a:accent5>
        <a:srgbClr val="F1F3DA"/>
      </a:accent5>
      <a:accent6>
        <a:srgbClr val="F8F9ED"/>
      </a:accent6>
      <a:hlink>
        <a:srgbClr val="696869"/>
      </a:hlink>
      <a:folHlink>
        <a:srgbClr val="696869"/>
      </a:folHlink>
    </a:clrScheme>
    <a:fontScheme name="CF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fL - Kurser">
  <a:themeElements>
    <a:clrScheme name="Kurser">
      <a:dk1>
        <a:srgbClr val="000000"/>
      </a:dk1>
      <a:lt1>
        <a:srgbClr val="FFFFFF"/>
      </a:lt1>
      <a:dk2>
        <a:srgbClr val="000000"/>
      </a:dk2>
      <a:lt2>
        <a:srgbClr val="FFFFFF"/>
      </a:lt2>
      <a:accent1>
        <a:srgbClr val="0090D1"/>
      </a:accent1>
      <a:accent2>
        <a:srgbClr val="4BA2DB"/>
      </a:accent2>
      <a:accent3>
        <a:srgbClr val="81B9E5"/>
      </a:accent3>
      <a:accent4>
        <a:srgbClr val="AFD0EF"/>
      </a:accent4>
      <a:accent5>
        <a:srgbClr val="D9E8F7"/>
      </a:accent5>
      <a:accent6>
        <a:srgbClr val="ECF3FB"/>
      </a:accent6>
      <a:hlink>
        <a:srgbClr val="696869"/>
      </a:hlink>
      <a:folHlink>
        <a:srgbClr val="696869"/>
      </a:folHlink>
    </a:clrScheme>
    <a:fontScheme name="CF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fL_HR Jura/HR">
  <a:themeElements>
    <a:clrScheme name="HR Jura/HR">
      <a:dk1>
        <a:srgbClr val="000000"/>
      </a:dk1>
      <a:lt1>
        <a:srgbClr val="FFFFFF"/>
      </a:lt1>
      <a:dk2>
        <a:srgbClr val="000000"/>
      </a:dk2>
      <a:lt2>
        <a:srgbClr val="FFFFFF"/>
      </a:lt2>
      <a:accent1>
        <a:srgbClr val="655A8B"/>
      </a:accent1>
      <a:accent2>
        <a:srgbClr val="80759F"/>
      </a:accent2>
      <a:accent3>
        <a:srgbClr val="9D94B6"/>
      </a:accent3>
      <a:accent4>
        <a:srgbClr val="BCB7CF"/>
      </a:accent4>
      <a:accent5>
        <a:srgbClr val="DDDAE7"/>
      </a:accent5>
      <a:accent6>
        <a:srgbClr val="EEECF3"/>
      </a:accent6>
      <a:hlink>
        <a:srgbClr val="696869"/>
      </a:hlink>
      <a:folHlink>
        <a:srgbClr val="696869"/>
      </a:folHlink>
    </a:clrScheme>
    <a:fontScheme name="CF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CfL - Kurser">
  <a:themeElements>
    <a:clrScheme name="Brugerdefineret 5">
      <a:dk1>
        <a:srgbClr val="000000"/>
      </a:dk1>
      <a:lt1>
        <a:srgbClr val="FFFFFF"/>
      </a:lt1>
      <a:dk2>
        <a:srgbClr val="000000"/>
      </a:dk2>
      <a:lt2>
        <a:srgbClr val="FFFFFF"/>
      </a:lt2>
      <a:accent1>
        <a:srgbClr val="433C53"/>
      </a:accent1>
      <a:accent2>
        <a:srgbClr val="585666"/>
      </a:accent2>
      <a:accent3>
        <a:srgbClr val="73717E"/>
      </a:accent3>
      <a:accent4>
        <a:srgbClr val="9B9AA2"/>
      </a:accent4>
      <a:accent5>
        <a:srgbClr val="C4C3C7"/>
      </a:accent5>
      <a:accent6>
        <a:srgbClr val="FFFFFF"/>
      </a:accent6>
      <a:hlink>
        <a:srgbClr val="696869"/>
      </a:hlink>
      <a:folHlink>
        <a:srgbClr val="696869"/>
      </a:folHlink>
    </a:clrScheme>
    <a:fontScheme name="CF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180807, Kompetenceudvikling 16-9-format ny</Template>
  <TotalTime>2214</TotalTime>
  <Words>7871</Words>
  <Application>Microsoft Office PowerPoint</Application>
  <PresentationFormat>Skærmshow (16:9)</PresentationFormat>
  <Paragraphs>1419</Paragraphs>
  <Slides>99</Slides>
  <Notes>74</Notes>
  <HiddenSlides>1</HiddenSlides>
  <MMClips>0</MMClips>
  <ScaleCrop>false</ScaleCrop>
  <HeadingPairs>
    <vt:vector size="6" baseType="variant">
      <vt:variant>
        <vt:lpstr>Benyttede skrifttyper</vt:lpstr>
      </vt:variant>
      <vt:variant>
        <vt:i4>7</vt:i4>
      </vt:variant>
      <vt:variant>
        <vt:lpstr>Tema</vt:lpstr>
      </vt:variant>
      <vt:variant>
        <vt:i4>4</vt:i4>
      </vt:variant>
      <vt:variant>
        <vt:lpstr>Slidetitler</vt:lpstr>
      </vt:variant>
      <vt:variant>
        <vt:i4>99</vt:i4>
      </vt:variant>
    </vt:vector>
  </HeadingPairs>
  <TitlesOfParts>
    <vt:vector size="110" baseType="lpstr">
      <vt:lpstr>Arial</vt:lpstr>
      <vt:lpstr>Arial</vt:lpstr>
      <vt:lpstr>Calibri</vt:lpstr>
      <vt:lpstr>Monotype Sorts</vt:lpstr>
      <vt:lpstr>Times New Roman</vt:lpstr>
      <vt:lpstr>Verdana</vt:lpstr>
      <vt:lpstr>Wingdings</vt:lpstr>
      <vt:lpstr>180807, Kompetenceudvikling 16-9-format ny</vt:lpstr>
      <vt:lpstr>CfL - Kurser</vt:lpstr>
      <vt:lpstr>CfL_HR Jura/HR</vt:lpstr>
      <vt:lpstr>1_CfL - Kurser</vt:lpstr>
      <vt:lpstr>Velkommen til modul 2  </vt:lpstr>
      <vt:lpstr>  Modul 1: Udvikling af ledergrupper</vt:lpstr>
      <vt:lpstr>  Modul 2: Udvikling af ledergrupper</vt:lpstr>
      <vt:lpstr>Hvad er en god beslutning for jer?</vt:lpstr>
      <vt:lpstr>PowerPoint-præsentation</vt:lpstr>
      <vt:lpstr>Principper</vt:lpstr>
      <vt:lpstr>Vurderinger i forbindelse med ledelsesmæssige beslutningstagning</vt:lpstr>
      <vt:lpstr>3 hovedtyper a bias</vt:lpstr>
      <vt:lpstr>Tilgængelighedsheuristikken </vt:lpstr>
      <vt:lpstr>Forankringsheuristikken:</vt:lpstr>
      <vt:lpstr>Repræsentativitetsheuristikken: </vt:lpstr>
      <vt:lpstr>Bias i din ledergruppe  </vt:lpstr>
      <vt:lpstr>Groupthink</vt:lpstr>
      <vt:lpstr>The Power of Doubts</vt:lpstr>
      <vt:lpstr>Forandringscyclus (Rick Maurer)</vt:lpstr>
      <vt:lpstr>CEO rapport</vt:lpstr>
      <vt:lpstr>Do you have doubts?</vt:lpstr>
      <vt:lpstr>The power of doubts</vt:lpstr>
      <vt:lpstr>The power of doubts</vt:lpstr>
      <vt:lpstr>Beslutningsstile</vt:lpstr>
      <vt:lpstr> Decision Styles – ledergruppens beslutningsprofil</vt:lpstr>
      <vt:lpstr>Kerneelementer i en beslutningsstil</vt:lpstr>
      <vt:lpstr>1. dimension: Brug af information</vt:lpstr>
      <vt:lpstr>2. dimension: Beslutningsfokus</vt:lpstr>
      <vt:lpstr>Fire beslutningsstile</vt:lpstr>
      <vt:lpstr>Særlige bidrag fra beslutningsstilene</vt:lpstr>
      <vt:lpstr>Styrker og svagheder ved de enkelte stile</vt:lpstr>
      <vt:lpstr>Hvordan vi ser på andre stile</vt:lpstr>
      <vt:lpstr>Beslutningsstilenes to ansigter</vt:lpstr>
      <vt:lpstr>Eksempel på skiftet ml. indre og ydre:</vt:lpstr>
      <vt:lpstr>Beslutningsstilsprofil </vt:lpstr>
      <vt:lpstr>Den indre og ydre stils indflydelse på beslutningsprocessen</vt:lpstr>
      <vt:lpstr>Oplevet pres</vt:lpstr>
      <vt:lpstr>Stildynamik og pres</vt:lpstr>
      <vt:lpstr>Gruppeprofil og -perspektiv</vt:lpstr>
      <vt:lpstr>Beslutningsstiles betydning for en gruppedynamik</vt:lpstr>
      <vt:lpstr>En anden teamprofil</vt:lpstr>
      <vt:lpstr>Koncernledelse– fordeling primære stile</vt:lpstr>
      <vt:lpstr>Koncernledelse – fordeling primære + sekundære stile</vt:lpstr>
      <vt:lpstr>PowerPoint-præsentation</vt:lpstr>
      <vt:lpstr>Projektkompasset med beslutningsstile </vt:lpstr>
      <vt:lpstr>Sammenhæng mellem mødestil og beslutningsstil</vt:lpstr>
      <vt:lpstr>Forventningsafstemning  ift. dagsordenspunkt</vt:lpstr>
      <vt:lpstr>Leadership Pipeline</vt:lpstr>
      <vt:lpstr>Forskning i Decision Styles </vt:lpstr>
      <vt:lpstr>Lederes ydre stile på forskellige lederniveauer</vt:lpstr>
      <vt:lpstr>Lederes indre stile på forskellige lederniveauer</vt:lpstr>
      <vt:lpstr>Feedforward – mulige negative indtryk (ved overforbrug)</vt:lpstr>
      <vt:lpstr>Feedforward - opbyggende</vt:lpstr>
      <vt:lpstr>Feedforward - nedtone</vt:lpstr>
      <vt:lpstr>Kommunikation med forskellige stile</vt:lpstr>
      <vt:lpstr>Teamet beslutningsmønstre</vt:lpstr>
      <vt:lpstr>PowerPoint-præsentation</vt:lpstr>
      <vt:lpstr>Velkommen til dag 2</vt:lpstr>
      <vt:lpstr>  Modul 2: Udvikling af ledergrupper</vt:lpstr>
      <vt:lpstr>Tanker siden i går?</vt:lpstr>
      <vt:lpstr>Konflikthåndtering i teams</vt:lpstr>
      <vt:lpstr>Konflikter i eller mellem lederteams</vt:lpstr>
      <vt:lpstr>Konflikter</vt:lpstr>
      <vt:lpstr>Hvad er en konflikt?</vt:lpstr>
      <vt:lpstr>Typiske konfliktudløsere i teams</vt:lpstr>
      <vt:lpstr>Forskellige typer konflikter </vt:lpstr>
      <vt:lpstr>Metodekonflikter</vt:lpstr>
      <vt:lpstr>Interessekonflikter</vt:lpstr>
      <vt:lpstr>Værdikonflikter</vt:lpstr>
      <vt:lpstr>Konflikttypernes funktion</vt:lpstr>
      <vt:lpstr>Tre tilgange til konflikter </vt:lpstr>
      <vt:lpstr>Konflikttrappen</vt:lpstr>
      <vt:lpstr>Basal konfliktløsning mellem to parter</vt:lpstr>
      <vt:lpstr>Osteklokker  Elefanten i rummet</vt:lpstr>
      <vt:lpstr>PowerPoint-præsentation</vt:lpstr>
      <vt:lpstr>PowerPoint-præsentation</vt:lpstr>
      <vt:lpstr>Hvad taler i ikke om?</vt:lpstr>
      <vt:lpstr>Ledergruppers arbejde og effektivitet</vt:lpstr>
      <vt:lpstr>PowerPoint-præsentation</vt:lpstr>
      <vt:lpstr>Overordnet  vurdering af ledergruppen </vt:lpstr>
      <vt:lpstr>Oversigt over resultater for  overordnede områder</vt:lpstr>
      <vt:lpstr>De overordnede områders vigtighed  og vurdering Deltagernes vurderede vigtighed af områder for  at sikre ledergruppens samarbejde og præstation</vt:lpstr>
      <vt:lpstr>Oversigt overordnede områder  – Leder eller medlem af ledergruppen</vt:lpstr>
      <vt:lpstr>Den fælles opgave Ledergruppens konkrete formål og kollektive arbejde</vt:lpstr>
      <vt:lpstr>Strategi og fremtid Vision og strategi for ledergruppens arbejde</vt:lpstr>
      <vt:lpstr>Kommunikation og samarbejde Dialog, tone og det interne samarbejde</vt:lpstr>
      <vt:lpstr>Lederrollen Den overordnede leders opgaver og endelige ansvar</vt:lpstr>
      <vt:lpstr>Ressourcer og gruppedynamik Kompetencer, muligheder og ledergruppens sammensætning</vt:lpstr>
      <vt:lpstr>Mødestruktur og rammer Mødernes effektivitet og formål</vt:lpstr>
      <vt:lpstr>anbefalinger til udvikling  af ledergruppen </vt:lpstr>
      <vt:lpstr>Definer fælles mål </vt:lpstr>
      <vt:lpstr>Arbejd med relationerne i teamet</vt:lpstr>
      <vt:lpstr>Uddeleger beslutningskraften</vt:lpstr>
      <vt:lpstr>Prioriter diversitet og onboarding</vt:lpstr>
      <vt:lpstr>Løft osteklokken</vt:lpstr>
      <vt:lpstr>Kend ansvar og rollefordeling</vt:lpstr>
      <vt:lpstr>Led situationsbestemt</vt:lpstr>
      <vt:lpstr>7 anbefalinger til  udvikling ledergruppen </vt:lpstr>
      <vt:lpstr>2 spørgsmål til egen refleksion</vt:lpstr>
      <vt:lpstr>Din ledergruppes evaluering </vt:lpstr>
      <vt:lpstr>Hvad, hvordan, hvem og hvornår…?</vt:lpstr>
      <vt:lpstr>Tak for denne gang</vt:lpstr>
      <vt:lpstr>PowerPoint-præsentation</vt:lpstr>
    </vt:vector>
  </TitlesOfParts>
  <Company>Center For Ledelse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modul 1</dc:title>
  <dc:creator>Anja Neiiendam</dc:creator>
  <cp:lastModifiedBy>Jette Nordbye Thunbo</cp:lastModifiedBy>
  <cp:revision>46</cp:revision>
  <cp:lastPrinted>2022-03-08T15:39:45Z</cp:lastPrinted>
  <dcterms:created xsi:type="dcterms:W3CDTF">2021-02-19T14:29:44Z</dcterms:created>
  <dcterms:modified xsi:type="dcterms:W3CDTF">2022-04-07T07:21:28Z</dcterms:modified>
</cp:coreProperties>
</file>