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1"/>
  </p:notesMasterIdLst>
  <p:handoutMasterIdLst>
    <p:handoutMasterId r:id="rId62"/>
  </p:handoutMasterIdLst>
  <p:sldIdLst>
    <p:sldId id="704" r:id="rId2"/>
    <p:sldId id="1115" r:id="rId3"/>
    <p:sldId id="1116" r:id="rId4"/>
    <p:sldId id="1117" r:id="rId5"/>
    <p:sldId id="1118" r:id="rId6"/>
    <p:sldId id="1119" r:id="rId7"/>
    <p:sldId id="1120" r:id="rId8"/>
    <p:sldId id="1121" r:id="rId9"/>
    <p:sldId id="1122" r:id="rId10"/>
    <p:sldId id="1544" r:id="rId11"/>
    <p:sldId id="1123" r:id="rId12"/>
    <p:sldId id="1124" r:id="rId13"/>
    <p:sldId id="1125" r:id="rId14"/>
    <p:sldId id="1126" r:id="rId15"/>
    <p:sldId id="1127" r:id="rId16"/>
    <p:sldId id="2147483506" r:id="rId17"/>
    <p:sldId id="1128" r:id="rId18"/>
    <p:sldId id="1129" r:id="rId19"/>
    <p:sldId id="2147472627" r:id="rId20"/>
    <p:sldId id="2147472628" r:id="rId21"/>
    <p:sldId id="1130" r:id="rId22"/>
    <p:sldId id="1545" r:id="rId23"/>
    <p:sldId id="1131" r:id="rId24"/>
    <p:sldId id="1132" r:id="rId25"/>
    <p:sldId id="1133" r:id="rId26"/>
    <p:sldId id="1134" r:id="rId27"/>
    <p:sldId id="1135" r:id="rId28"/>
    <p:sldId id="1136" r:id="rId29"/>
    <p:sldId id="1137" r:id="rId30"/>
    <p:sldId id="1138" r:id="rId31"/>
    <p:sldId id="1139" r:id="rId32"/>
    <p:sldId id="1140" r:id="rId33"/>
    <p:sldId id="1141" r:id="rId34"/>
    <p:sldId id="1142" r:id="rId35"/>
    <p:sldId id="1143" r:id="rId36"/>
    <p:sldId id="1144" r:id="rId37"/>
    <p:sldId id="1145" r:id="rId38"/>
    <p:sldId id="1547" r:id="rId39"/>
    <p:sldId id="1541" r:id="rId40"/>
    <p:sldId id="1146" r:id="rId41"/>
    <p:sldId id="2147472625" r:id="rId42"/>
    <p:sldId id="2147472626" r:id="rId43"/>
    <p:sldId id="1546" r:id="rId44"/>
    <p:sldId id="1149" r:id="rId45"/>
    <p:sldId id="1150" r:id="rId46"/>
    <p:sldId id="1151" r:id="rId47"/>
    <p:sldId id="1110" r:id="rId48"/>
    <p:sldId id="1518" r:id="rId49"/>
    <p:sldId id="1111" r:id="rId50"/>
    <p:sldId id="1519" r:id="rId51"/>
    <p:sldId id="1452" r:id="rId52"/>
    <p:sldId id="1453" r:id="rId53"/>
    <p:sldId id="1113" r:id="rId54"/>
    <p:sldId id="1520" r:id="rId55"/>
    <p:sldId id="1516" r:id="rId56"/>
    <p:sldId id="1513" r:id="rId57"/>
    <p:sldId id="1521" r:id="rId58"/>
    <p:sldId id="1156" r:id="rId59"/>
    <p:sldId id="1173" r:id="rId60"/>
  </p:sldIdLst>
  <p:sldSz cx="9144000" cy="5143500" type="screen16x9"/>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guide id="3" orient="horz" pos="307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0C4B09-0CB9-329D-D2D8-D20E321E5643}" name="Dorte Solholt" initials="DS" userId="S::dsp@cfl.dk::c6518074-1b91-4f16-aab7-f4d0e17cfd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C9C"/>
    <a:srgbClr val="556D7E"/>
    <a:srgbClr val="244248"/>
    <a:srgbClr val="665888"/>
    <a:srgbClr val="F6A800"/>
    <a:srgbClr val="B1C20C"/>
    <a:srgbClr val="556DA2"/>
    <a:srgbClr val="00547A"/>
    <a:srgbClr val="009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3083" autoAdjust="0"/>
  </p:normalViewPr>
  <p:slideViewPr>
    <p:cSldViewPr showGuides="1">
      <p:cViewPr varScale="1">
        <p:scale>
          <a:sx n="117" d="100"/>
          <a:sy n="117" d="100"/>
        </p:scale>
        <p:origin x="468" y="324"/>
      </p:cViewPr>
      <p:guideLst>
        <p:guide orient="horz" pos="758"/>
        <p:guide pos="4513"/>
        <p:guide orient="horz" pos="3072"/>
      </p:guideLst>
    </p:cSldViewPr>
  </p:slideViewPr>
  <p:outlineViewPr>
    <p:cViewPr>
      <p:scale>
        <a:sx n="33" d="100"/>
        <a:sy n="33" d="100"/>
      </p:scale>
      <p:origin x="0" y="-1476"/>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5" d="100"/>
          <a:sy n="55" d="100"/>
        </p:scale>
        <p:origin x="-28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83C4C9-6DDA-4450-9484-0BF6595D0514}" type="datetimeFigureOut">
              <a:rPr lang="da-DK" smtClean="0"/>
              <a:t>11-05-2026</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26440F-B724-440C-A715-C514AEDF4C9C}" type="datetimeFigureOut">
              <a:rPr lang="da-DK" smtClean="0"/>
              <a:t>11-05-2026</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DEB50C9B-8880-4469-BB7C-6AFBE1012B3B}" type="slidenum">
              <a:rPr lang="da-DK" smtClean="0"/>
              <a:pPr/>
              <a:t>4</a:t>
            </a:fld>
            <a:endParaRPr lang="da-DK"/>
          </a:p>
        </p:txBody>
      </p:sp>
    </p:spTree>
    <p:extLst>
      <p:ext uri="{BB962C8B-B14F-4D97-AF65-F5344CB8AC3E}">
        <p14:creationId xmlns:p14="http://schemas.microsoft.com/office/powerpoint/2010/main" val="162346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58</a:t>
            </a:fld>
            <a:endParaRPr lang="da-DK"/>
          </a:p>
        </p:txBody>
      </p:sp>
    </p:spTree>
    <p:extLst>
      <p:ext uri="{BB962C8B-B14F-4D97-AF65-F5344CB8AC3E}">
        <p14:creationId xmlns:p14="http://schemas.microsoft.com/office/powerpoint/2010/main" val="6136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E2E7123-BB06-4753-89B3-B18DC3BB7F3F}" type="slidenum">
              <a:rPr lang="da-DK" smtClean="0"/>
              <a:t>9</a:t>
            </a:fld>
            <a:endParaRPr lang="da-DK"/>
          </a:p>
        </p:txBody>
      </p:sp>
    </p:spTree>
    <p:extLst>
      <p:ext uri="{BB962C8B-B14F-4D97-AF65-F5344CB8AC3E}">
        <p14:creationId xmlns:p14="http://schemas.microsoft.com/office/powerpoint/2010/main" val="154724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10</a:t>
            </a:fld>
            <a:endParaRPr lang="da-DK"/>
          </a:p>
        </p:txBody>
      </p:sp>
    </p:spTree>
    <p:extLst>
      <p:ext uri="{BB962C8B-B14F-4D97-AF65-F5344CB8AC3E}">
        <p14:creationId xmlns:p14="http://schemas.microsoft.com/office/powerpoint/2010/main" val="67105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12</a:t>
            </a:fld>
            <a:endParaRPr lang="da-DK"/>
          </a:p>
        </p:txBody>
      </p:sp>
    </p:spTree>
    <p:extLst>
      <p:ext uri="{BB962C8B-B14F-4D97-AF65-F5344CB8AC3E}">
        <p14:creationId xmlns:p14="http://schemas.microsoft.com/office/powerpoint/2010/main" val="360224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DEB50C9B-8880-4469-BB7C-6AFBE1012B3B}" type="slidenum">
              <a:rPr lang="da-DK" smtClean="0"/>
              <a:pPr/>
              <a:t>24</a:t>
            </a:fld>
            <a:endParaRPr lang="da-DK"/>
          </a:p>
        </p:txBody>
      </p:sp>
    </p:spTree>
    <p:extLst>
      <p:ext uri="{BB962C8B-B14F-4D97-AF65-F5344CB8AC3E}">
        <p14:creationId xmlns:p14="http://schemas.microsoft.com/office/powerpoint/2010/main" val="274009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38</a:t>
            </a:fld>
            <a:endParaRPr lang="da-DK"/>
          </a:p>
        </p:txBody>
      </p:sp>
    </p:spTree>
    <p:extLst>
      <p:ext uri="{BB962C8B-B14F-4D97-AF65-F5344CB8AC3E}">
        <p14:creationId xmlns:p14="http://schemas.microsoft.com/office/powerpoint/2010/main" val="243031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39</a:t>
            </a:fld>
            <a:endParaRPr lang="da-DK"/>
          </a:p>
        </p:txBody>
      </p:sp>
    </p:spTree>
    <p:extLst>
      <p:ext uri="{BB962C8B-B14F-4D97-AF65-F5344CB8AC3E}">
        <p14:creationId xmlns:p14="http://schemas.microsoft.com/office/powerpoint/2010/main" val="47245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43</a:t>
            </a:fld>
            <a:endParaRPr lang="da-DK"/>
          </a:p>
        </p:txBody>
      </p:sp>
    </p:spTree>
    <p:extLst>
      <p:ext uri="{BB962C8B-B14F-4D97-AF65-F5344CB8AC3E}">
        <p14:creationId xmlns:p14="http://schemas.microsoft.com/office/powerpoint/2010/main" val="27035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DEB50C9B-8880-4469-BB7C-6AFBE1012B3B}" type="slidenum">
              <a:rPr lang="da-DK" smtClean="0"/>
              <a:pPr/>
              <a:t>45</a:t>
            </a:fld>
            <a:endParaRPr lang="da-DK"/>
          </a:p>
        </p:txBody>
      </p:sp>
    </p:spTree>
    <p:extLst>
      <p:ext uri="{BB962C8B-B14F-4D97-AF65-F5344CB8AC3E}">
        <p14:creationId xmlns:p14="http://schemas.microsoft.com/office/powerpoint/2010/main" val="423951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500" b="0">
                <a:solidFill>
                  <a:schemeClr val="bg1"/>
                </a:solidFill>
              </a:defRPr>
            </a:lvl1pPr>
          </a:lstStyle>
          <a:p>
            <a:r>
              <a:rPr lang="da-DK" dirty="0"/>
              <a:t>Indsæt titel</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Evt. navn</a:t>
            </a:r>
          </a:p>
        </p:txBody>
      </p:sp>
      <p:sp>
        <p:nvSpPr>
          <p:cNvPr id="8" name="Pladsholder til billede 4"/>
          <p:cNvSpPr>
            <a:spLocks noGrp="1"/>
          </p:cNvSpPr>
          <p:nvPr>
            <p:ph type="pic" sz="quarter" idx="15" hasCustomPrompt="1"/>
          </p:nvPr>
        </p:nvSpPr>
        <p:spPr>
          <a:xfrm>
            <a:off x="756635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7112" y="4083918"/>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lIns="1008000" tIns="540000"/>
          <a:lstStyle>
            <a:lvl1pPr marL="0" indent="0">
              <a:buNone/>
              <a:defRPr sz="2000"/>
            </a:lvl1pPr>
          </a:lstStyle>
          <a:p>
            <a:r>
              <a:rPr lang="da-DK" dirty="0"/>
              <a:t>Klik på ikonet for at indsætte et billede</a:t>
            </a:r>
          </a:p>
        </p:txBody>
      </p:sp>
    </p:spTree>
    <p:extLst>
      <p:ext uri="{BB962C8B-B14F-4D97-AF65-F5344CB8AC3E}">
        <p14:creationId xmlns:p14="http://schemas.microsoft.com/office/powerpoint/2010/main" val="336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656000" rIns="108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hasCustomPrompt="1"/>
          </p:nvPr>
        </p:nvSpPr>
        <p:spPr>
          <a:xfrm>
            <a:off x="693738" y="0"/>
            <a:ext cx="3333600" cy="5143500"/>
          </a:xfrm>
          <a:solidFill>
            <a:schemeClr val="accent4"/>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marL="648000" indent="0">
              <a:lnSpc>
                <a:spcPct val="100000"/>
              </a:lnSpc>
              <a:spcBef>
                <a:spcPts val="600"/>
              </a:spcBef>
              <a:buClr>
                <a:schemeClr val="bg1"/>
              </a:buClr>
              <a:buNone/>
              <a:defRPr>
                <a:solidFill>
                  <a:schemeClr val="tx1"/>
                </a:solidFill>
              </a:defRPr>
            </a:lvl3pPr>
          </a:lstStyle>
          <a:p>
            <a:pPr lvl="0"/>
            <a:r>
              <a:rPr lang="da-DK" dirty="0"/>
              <a:t>Klik for skrive</a:t>
            </a:r>
          </a:p>
          <a:p>
            <a:pPr lvl="1"/>
            <a:r>
              <a:rPr lang="da-DK" dirty="0"/>
              <a:t>Andet niveau</a:t>
            </a:r>
          </a:p>
        </p:txBody>
      </p:sp>
    </p:spTree>
    <p:extLst>
      <p:ext uri="{BB962C8B-B14F-4D97-AF65-F5344CB8AC3E}">
        <p14:creationId xmlns:p14="http://schemas.microsoft.com/office/powerpoint/2010/main" val="40090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76000" rIns="216000"/>
          <a:lstStyle>
            <a:lvl1pPr marL="0" indent="0" algn="r">
              <a:buNone/>
              <a:defRPr sz="2000"/>
            </a:lvl1pPr>
          </a:lstStyle>
          <a:p>
            <a:r>
              <a:rPr lang="da-DK" dirty="0"/>
              <a:t>Klik på ikonet for at tilføje et billede</a:t>
            </a:r>
          </a:p>
        </p:txBody>
      </p:sp>
      <p:sp>
        <p:nvSpPr>
          <p:cNvPr id="12" name="Pladsholder til tekst 4">
            <a:extLst>
              <a:ext uri="{FF2B5EF4-FFF2-40B4-BE49-F238E27FC236}">
                <a16:creationId xmlns:a16="http://schemas.microsoft.com/office/drawing/2014/main" id="{719CF47B-AF3F-4ED6-9432-CFEB7E81D7D8}"/>
              </a:ext>
            </a:extLst>
          </p:cNvPr>
          <p:cNvSpPr>
            <a:spLocks noGrp="1"/>
          </p:cNvSpPr>
          <p:nvPr>
            <p:ph type="body" sz="quarter" idx="13" hasCustomPrompt="1"/>
          </p:nvPr>
        </p:nvSpPr>
        <p:spPr>
          <a:xfrm>
            <a:off x="693738" y="0"/>
            <a:ext cx="3333600" cy="5143500"/>
          </a:xfrm>
          <a:solidFill>
            <a:schemeClr val="accent6"/>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a:lnSpc>
                <a:spcPct val="100000"/>
              </a:lnSpc>
              <a:spcBef>
                <a:spcPts val="600"/>
              </a:spcBef>
              <a:buClr>
                <a:srgbClr val="000000"/>
              </a:buCl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0312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lIns="0" tIns="1548000" rIns="144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693738" y="0"/>
            <a:ext cx="333360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3506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9432" y="-6330"/>
            <a:ext cx="4932040" cy="5143500"/>
          </a:xfrm>
          <a:solidFill>
            <a:schemeClr val="bg1">
              <a:lumMod val="85000"/>
            </a:schemeClr>
          </a:solidFill>
        </p:spPr>
        <p:txBody>
          <a:bodyPr lIns="72000" tIns="1800000"/>
          <a:lstStyle>
            <a:lvl1pPr marL="0" indent="0">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hasCustomPrompt="1"/>
          </p:nvPr>
        </p:nvSpPr>
        <p:spPr>
          <a:xfrm>
            <a:off x="4912608" y="-50800"/>
            <a:ext cx="4211960" cy="5194300"/>
          </a:xfrm>
          <a:solidFill>
            <a:schemeClr val="accent2"/>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C17A1A54-A9A3-A702-0D4D-E59920ED4FFC}"/>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17A98FDC-596F-3D19-353A-0FCB0E0578D4}"/>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DE6FBF60-1419-1EEF-7274-B900221E0FB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BA495E8B-B0B8-5E34-16D4-6E61AD293B14}"/>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379679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0160" y="0"/>
            <a:ext cx="4932040" cy="5143500"/>
          </a:xfrm>
          <a:solidFill>
            <a:schemeClr val="bg1">
              <a:lumMod val="85000"/>
            </a:schemeClr>
          </a:solidFill>
        </p:spPr>
        <p:txBody>
          <a:bodyPr lIns="216000" tIns="1692000" rIns="28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21880" y="0"/>
            <a:ext cx="421196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marL="609750" indent="-285750">
              <a:lnSpc>
                <a:spcPct val="100000"/>
              </a:lnSpc>
              <a:spcBef>
                <a:spcPts val="600"/>
              </a:spcBef>
              <a:buClr>
                <a:schemeClr val="bg1"/>
              </a:buClr>
              <a:buFont typeface="Wingdings" panose="05000000000000000000" pitchFamily="2" charset="2"/>
              <a:buChar char="§"/>
              <a:defRPr sz="1500">
                <a:solidFill>
                  <a:schemeClr val="bg1"/>
                </a:solidFill>
              </a:defRPr>
            </a:lvl2pPr>
            <a:lvl3pPr marL="819450" indent="-171450">
              <a:lnSpc>
                <a:spcPct val="100000"/>
              </a:lnSpc>
              <a:spcBef>
                <a:spcPts val="600"/>
              </a:spcBef>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7F6491C7-F461-B403-778C-4F8DB46B75B6}"/>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273AB8B1-B764-FC87-BBB1-469013DE4E7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CD44C4C6-BAE4-B95B-E1AA-9BE3FE14E263}"/>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153CB499-ED8A-A0CE-9D96-EF59104B036F}"/>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19025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7951"/>
            <a:ext cx="4932042" cy="5143500"/>
          </a:xfrm>
          <a:solidFill>
            <a:schemeClr val="bg1">
              <a:lumMod val="85000"/>
            </a:schemeClr>
          </a:solidFill>
        </p:spPr>
        <p:txBody>
          <a:bodyPr lIns="432000" tIns="190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7951"/>
            <a:ext cx="4211958" cy="5143500"/>
          </a:xfrm>
          <a:noFill/>
        </p:spPr>
        <p:txBody>
          <a:bodyPr lIns="360000" tIns="540000" rIns="360000" bIns="540000"/>
          <a:lstStyle>
            <a:lvl1pPr marL="0" indent="0">
              <a:lnSpc>
                <a:spcPct val="100000"/>
              </a:lnSpc>
              <a:spcBef>
                <a:spcPts val="600"/>
              </a:spcBef>
              <a:buClr>
                <a:schemeClr val="tx1"/>
              </a:buClr>
              <a:buFont typeface="Arial" panose="020B0604020202020204" pitchFamily="34" charset="0"/>
              <a:buNone/>
              <a:defRPr sz="2000" b="1">
                <a:solidFill>
                  <a:schemeClr val="tx1"/>
                </a:solidFill>
              </a:defRPr>
            </a:lvl1pPr>
            <a:lvl2pPr marL="609750" indent="-285750">
              <a:lnSpc>
                <a:spcPct val="100000"/>
              </a:lnSpc>
              <a:spcBef>
                <a:spcPts val="600"/>
              </a:spcBef>
              <a:buClr>
                <a:schemeClr val="tx1"/>
              </a:buClr>
              <a:buFont typeface="Wingdings" panose="05000000000000000000" pitchFamily="2" charset="2"/>
              <a:buChar char="§"/>
              <a:defRPr sz="1500">
                <a:solidFill>
                  <a:schemeClr val="tx1"/>
                </a:solidFill>
              </a:defRPr>
            </a:lvl2pPr>
            <a:lvl3pPr marL="819450" indent="-171450">
              <a:lnSpc>
                <a:spcPct val="100000"/>
              </a:lnSpc>
              <a:spcBef>
                <a:spcPts val="600"/>
              </a:spcBef>
              <a:buClr>
                <a:schemeClr val="tx1"/>
              </a:buClr>
              <a:buFont typeface="Wingdings" panose="05000000000000000000" pitchFamily="2" charset="2"/>
              <a:buChar cha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832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helt billede">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0"/>
            <a:ext cx="4211960" cy="5143500"/>
          </a:xfrm>
          <a:solidFill>
            <a:srgbClr val="000000"/>
          </a:solidFill>
        </p:spPr>
        <p:txBody>
          <a:bodyPr lIns="360000" tIns="540000" rIns="360000" bIns="540000"/>
          <a:lstStyle>
            <a:lvl1pPr marL="0" indent="0">
              <a:buClr>
                <a:schemeClr val="bg1"/>
              </a:buClr>
              <a:buNone/>
              <a:defRPr sz="2000" b="1">
                <a:solidFill>
                  <a:schemeClr val="bg1"/>
                </a:solidFill>
              </a:defRPr>
            </a:lvl1pPr>
            <a:lvl2pPr marL="609750" indent="-285750">
              <a:buClr>
                <a:schemeClr val="bg1"/>
              </a:buClr>
              <a:buFont typeface="Wingdings" panose="05000000000000000000" pitchFamily="2" charset="2"/>
              <a:buChar char="§"/>
              <a:defRPr sz="1500">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4932040" cy="5143500"/>
          </a:xfrm>
          <a:solidFill>
            <a:schemeClr val="bg1">
              <a:lumMod val="85000"/>
            </a:schemeClr>
          </a:solidFill>
        </p:spPr>
        <p:txBody>
          <a:bodyPr/>
          <a:lstStyle/>
          <a:p>
            <a:r>
              <a:rPr lang="da-DK" dirty="0"/>
              <a:t>Klik på ikonet for at tilføje et billede</a:t>
            </a:r>
          </a:p>
        </p:txBody>
      </p:sp>
      <p:grpSp>
        <p:nvGrpSpPr>
          <p:cNvPr id="7" name="Group 24">
            <a:extLst>
              <a:ext uri="{FF2B5EF4-FFF2-40B4-BE49-F238E27FC236}">
                <a16:creationId xmlns:a16="http://schemas.microsoft.com/office/drawing/2014/main" id="{A7D68992-E6AF-A110-D7F2-9845F8D39BE2}"/>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8" name="Freeform 21">
              <a:extLst>
                <a:ext uri="{FF2B5EF4-FFF2-40B4-BE49-F238E27FC236}">
                  <a16:creationId xmlns:a16="http://schemas.microsoft.com/office/drawing/2014/main" id="{510BA6BA-DA11-CBB8-E3A6-84E53C036EC1}"/>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9" name="Freeform 22">
              <a:extLst>
                <a:ext uri="{FF2B5EF4-FFF2-40B4-BE49-F238E27FC236}">
                  <a16:creationId xmlns:a16="http://schemas.microsoft.com/office/drawing/2014/main" id="{925E3E87-62B9-E8C6-484E-6532E950C859}"/>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0" name="Freeform 23">
              <a:extLst>
                <a:ext uri="{FF2B5EF4-FFF2-40B4-BE49-F238E27FC236}">
                  <a16:creationId xmlns:a16="http://schemas.microsoft.com/office/drawing/2014/main" id="{87F6788A-5616-9BA9-61AC-092C2751BAD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29454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4" name="Pladsholder til billede 3">
            <a:extLst>
              <a:ext uri="{FF2B5EF4-FFF2-40B4-BE49-F238E27FC236}">
                <a16:creationId xmlns:a16="http://schemas.microsoft.com/office/drawing/2014/main" id="{53C08587-1667-4A71-9CBE-D65123CDB9CB}"/>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1896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sz="2000">
                <a:solidFill>
                  <a:schemeClr val="bg1"/>
                </a:solidFill>
              </a:defRPr>
            </a:lvl1pPr>
            <a:lvl2pPr>
              <a:lnSpc>
                <a:spcPct val="100000"/>
              </a:lnSpc>
              <a:spcBef>
                <a:spcPts val="600"/>
              </a:spcBef>
              <a:buClr>
                <a:schemeClr val="bg1"/>
              </a:buClr>
              <a:defRPr sz="1500">
                <a:solidFill>
                  <a:schemeClr val="bg1"/>
                </a:solidFill>
              </a:defRPr>
            </a:lvl2pPr>
            <a:lvl3pPr marL="648000" indent="0">
              <a:lnSpc>
                <a:spcPct val="100000"/>
              </a:lnSpc>
              <a:spcBef>
                <a:spcPts val="600"/>
              </a:spcBef>
              <a:buClr>
                <a:schemeClr val="bg1"/>
              </a:buClr>
              <a:buNone/>
              <a:defRPr>
                <a:solidFill>
                  <a:schemeClr val="bg1"/>
                </a:solidFill>
              </a:defRPr>
            </a:lvl3pPr>
          </a:lstStyle>
          <a:p>
            <a:pPr lvl="0"/>
            <a:r>
              <a:rPr lang="da-DK" dirty="0"/>
              <a:t>Klik for at skrive</a:t>
            </a:r>
          </a:p>
          <a:p>
            <a:pPr lvl="1"/>
            <a:r>
              <a:rPr lang="da-DK" dirty="0"/>
              <a:t>Andet niveau</a:t>
            </a:r>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9" name="Pladsholder til billede 3">
            <a:extLst>
              <a:ext uri="{FF2B5EF4-FFF2-40B4-BE49-F238E27FC236}">
                <a16:creationId xmlns:a16="http://schemas.microsoft.com/office/drawing/2014/main" id="{B96B0E10-7D32-4964-806E-6A68B78B1517}"/>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34600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216000" tIns="540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526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500" b="1">
                <a:solidFill>
                  <a:schemeClr val="bg1"/>
                </a:solidFill>
              </a:defRPr>
            </a:lvl1pPr>
          </a:lstStyle>
          <a:p>
            <a:r>
              <a:rPr lang="da-DK" dirty="0"/>
              <a:t>Indsæt tekst</a:t>
            </a:r>
          </a:p>
        </p:txBody>
      </p:sp>
      <p:sp>
        <p:nvSpPr>
          <p:cNvPr id="9" name="Pladsholder til tabel 8">
            <a:extLst>
              <a:ext uri="{FF2B5EF4-FFF2-40B4-BE49-F238E27FC236}">
                <a16:creationId xmlns:a16="http://schemas.microsoft.com/office/drawing/2014/main" id="{C7D4F896-4BCD-B69E-A756-DADA469A3654}"/>
              </a:ext>
            </a:extLst>
          </p:cNvPr>
          <p:cNvSpPr>
            <a:spLocks noGrp="1"/>
          </p:cNvSpPr>
          <p:nvPr>
            <p:ph type="tbl" sz="quarter" idx="10" hasCustomPrompt="1"/>
          </p:nvPr>
        </p:nvSpPr>
        <p:spPr>
          <a:xfrm>
            <a:off x="4572000" y="893763"/>
            <a:ext cx="3878263" cy="3549650"/>
          </a:xfrm>
          <a:ln>
            <a:noFill/>
          </a:ln>
        </p:spPr>
        <p:txBody>
          <a:bodyPr lIns="144000" tIns="756000"/>
          <a:lstStyle>
            <a:lvl1pPr marL="0" indent="0">
              <a:buNone/>
              <a:defRPr sz="1500" baseline="0"/>
            </a:lvl1pPr>
          </a:lstStyle>
          <a:p>
            <a:r>
              <a:rPr lang="da-DK" dirty="0"/>
              <a:t>Klik på ikonet for at indsætte tabel</a:t>
            </a:r>
          </a:p>
        </p:txBody>
      </p:sp>
    </p:spTree>
    <p:extLst>
      <p:ext uri="{BB962C8B-B14F-4D97-AF65-F5344CB8AC3E}">
        <p14:creationId xmlns:p14="http://schemas.microsoft.com/office/powerpoint/2010/main" val="301204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144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0315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mig støv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59352" y="483518"/>
            <a:ext cx="2657781"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252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23782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accent5"/>
          </a:solidFill>
        </p:spPr>
        <p:txBody>
          <a:bodyPr lIns="972000" tIns="540000"/>
          <a:lstStyle>
            <a:lvl1pPr marL="0" indent="0">
              <a:buNone/>
              <a:defRPr sz="2000">
                <a:solidFill>
                  <a:schemeClr val="bg1"/>
                </a:solidFill>
              </a:defRPr>
            </a:lvl1pPr>
          </a:lstStyle>
          <a:p>
            <a:r>
              <a:rPr lang="da-DK" dirty="0"/>
              <a:t>Klik på ikonet for at tilføje et billede</a:t>
            </a:r>
          </a:p>
        </p:txBody>
      </p:sp>
    </p:spTree>
    <p:extLst>
      <p:ext uri="{BB962C8B-B14F-4D97-AF65-F5344CB8AC3E}">
        <p14:creationId xmlns:p14="http://schemas.microsoft.com/office/powerpoint/2010/main" val="9706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uske regl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420C8-5804-4196-931C-0E79F1461EB7}"/>
              </a:ext>
            </a:extLst>
          </p:cNvPr>
          <p:cNvSpPr>
            <a:spLocks noGrp="1"/>
          </p:cNvSpPr>
          <p:nvPr>
            <p:ph type="title" hasCustomPrompt="1"/>
          </p:nvPr>
        </p:nvSpPr>
        <p:spPr/>
        <p:txBody>
          <a:bodyPr/>
          <a:lstStyle>
            <a:lvl1pPr>
              <a:defRPr sz="2500"/>
            </a:lvl1pPr>
          </a:lstStyle>
          <a:p>
            <a:r>
              <a:rPr lang="da-DK" dirty="0"/>
              <a:t>6 Huskeregler</a:t>
            </a:r>
          </a:p>
        </p:txBody>
      </p:sp>
      <p:sp>
        <p:nvSpPr>
          <p:cNvPr id="13" name="Rektangel 12">
            <a:extLst>
              <a:ext uri="{FF2B5EF4-FFF2-40B4-BE49-F238E27FC236}">
                <a16:creationId xmlns:a16="http://schemas.microsoft.com/office/drawing/2014/main" id="{D7B726E5-7A6F-4C7D-95FD-6ED8E92E1F56}"/>
              </a:ext>
            </a:extLst>
          </p:cNvPr>
          <p:cNvSpPr/>
          <p:nvPr userDrawn="1"/>
        </p:nvSpPr>
        <p:spPr>
          <a:xfrm>
            <a:off x="5878794" y="1494501"/>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17096F87-C341-49F5-8439-0F557F2438B2}"/>
              </a:ext>
            </a:extLst>
          </p:cNvPr>
          <p:cNvSpPr/>
          <p:nvPr userDrawn="1"/>
        </p:nvSpPr>
        <p:spPr>
          <a:xfrm>
            <a:off x="5954643" y="1601187"/>
            <a:ext cx="12386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6B2C02E6-21BC-4372-A8C7-571392602FBF}"/>
              </a:ext>
            </a:extLst>
          </p:cNvPr>
          <p:cNvSpPr/>
          <p:nvPr userDrawn="1"/>
        </p:nvSpPr>
        <p:spPr>
          <a:xfrm>
            <a:off x="6104318" y="1601187"/>
            <a:ext cx="123866" cy="216024"/>
          </a:xfrm>
          <a:prstGeom prst="rect">
            <a:avLst/>
          </a:prstGeom>
          <a:solidFill>
            <a:srgbClr val="556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FA637D5F-0D06-4BDF-9626-F24C2FF821A6}"/>
              </a:ext>
            </a:extLst>
          </p:cNvPr>
          <p:cNvSpPr/>
          <p:nvPr userDrawn="1"/>
        </p:nvSpPr>
        <p:spPr>
          <a:xfrm>
            <a:off x="6256017" y="1601187"/>
            <a:ext cx="12386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BFEBF50-050B-49CB-8340-7A952915AE19}"/>
              </a:ext>
            </a:extLst>
          </p:cNvPr>
          <p:cNvSpPr txBox="1"/>
          <p:nvPr userDrawn="1"/>
        </p:nvSpPr>
        <p:spPr>
          <a:xfrm>
            <a:off x="584695" y="1501716"/>
            <a:ext cx="504056" cy="400110"/>
          </a:xfrm>
          <a:prstGeom prst="rect">
            <a:avLst/>
          </a:prstGeom>
          <a:noFill/>
        </p:spPr>
        <p:txBody>
          <a:bodyPr wrap="square" rtlCol="0">
            <a:spAutoFit/>
          </a:bodyPr>
          <a:lstStyle/>
          <a:p>
            <a:r>
              <a:rPr lang="da-DK" sz="2000" b="1" dirty="0"/>
              <a:t>1</a:t>
            </a:r>
          </a:p>
        </p:txBody>
      </p:sp>
      <p:sp>
        <p:nvSpPr>
          <p:cNvPr id="4" name="Tekstfelt 3">
            <a:extLst>
              <a:ext uri="{FF2B5EF4-FFF2-40B4-BE49-F238E27FC236}">
                <a16:creationId xmlns:a16="http://schemas.microsoft.com/office/drawing/2014/main" id="{C884BCE0-A5A2-4297-9DA1-F307ED50B422}"/>
              </a:ext>
            </a:extLst>
          </p:cNvPr>
          <p:cNvSpPr txBox="1"/>
          <p:nvPr userDrawn="1"/>
        </p:nvSpPr>
        <p:spPr>
          <a:xfrm>
            <a:off x="1236580" y="1559527"/>
            <a:ext cx="3312368" cy="400110"/>
          </a:xfrm>
          <a:prstGeom prst="rect">
            <a:avLst/>
          </a:prstGeom>
          <a:noFill/>
        </p:spPr>
        <p:txBody>
          <a:bodyPr wrap="square" rtlCol="0">
            <a:spAutoFit/>
          </a:bodyPr>
          <a:lstStyle/>
          <a:p>
            <a:r>
              <a:rPr lang="da-DK" sz="2000" dirty="0"/>
              <a:t>Sort + 2 hovedfarver</a:t>
            </a:r>
          </a:p>
        </p:txBody>
      </p:sp>
      <p:sp>
        <p:nvSpPr>
          <p:cNvPr id="43" name="Tekstfelt 42">
            <a:extLst>
              <a:ext uri="{FF2B5EF4-FFF2-40B4-BE49-F238E27FC236}">
                <a16:creationId xmlns:a16="http://schemas.microsoft.com/office/drawing/2014/main" id="{4D35DBEE-2E5A-440D-989B-EDD494117FA6}"/>
              </a:ext>
            </a:extLst>
          </p:cNvPr>
          <p:cNvSpPr txBox="1"/>
          <p:nvPr userDrawn="1"/>
        </p:nvSpPr>
        <p:spPr>
          <a:xfrm>
            <a:off x="1228896" y="2102752"/>
            <a:ext cx="3312368" cy="400110"/>
          </a:xfrm>
          <a:prstGeom prst="rect">
            <a:avLst/>
          </a:prstGeom>
          <a:noFill/>
        </p:spPr>
        <p:txBody>
          <a:bodyPr wrap="square" rtlCol="0">
            <a:spAutoFit/>
          </a:bodyPr>
          <a:lstStyle/>
          <a:p>
            <a:r>
              <a:rPr lang="da-DK" sz="2000" dirty="0"/>
              <a:t>2 hjælpefarver</a:t>
            </a:r>
          </a:p>
        </p:txBody>
      </p:sp>
      <p:sp>
        <p:nvSpPr>
          <p:cNvPr id="44" name="Tekstfelt 43">
            <a:extLst>
              <a:ext uri="{FF2B5EF4-FFF2-40B4-BE49-F238E27FC236}">
                <a16:creationId xmlns:a16="http://schemas.microsoft.com/office/drawing/2014/main" id="{FDD28876-6429-4633-AD01-7DE13A2B05F8}"/>
              </a:ext>
            </a:extLst>
          </p:cNvPr>
          <p:cNvSpPr txBox="1"/>
          <p:nvPr userDrawn="1"/>
        </p:nvSpPr>
        <p:spPr>
          <a:xfrm>
            <a:off x="1229542" y="2324636"/>
            <a:ext cx="5824257" cy="607154"/>
          </a:xfrm>
          <a:prstGeom prst="rect">
            <a:avLst/>
          </a:prstGeom>
          <a:noFill/>
        </p:spPr>
        <p:txBody>
          <a:bodyPr wrap="square" rtlCol="0">
            <a:spAutoFit/>
          </a:bodyPr>
          <a:lstStyle/>
          <a:p>
            <a:pPr>
              <a:lnSpc>
                <a:spcPct val="200000"/>
              </a:lnSpc>
            </a:pPr>
            <a:r>
              <a:rPr lang="da-DK" sz="2000" b="0" dirty="0"/>
              <a:t>2 spalter. Ved lidt tekst: 1 spalte + billede</a:t>
            </a:r>
          </a:p>
        </p:txBody>
      </p:sp>
      <p:sp>
        <p:nvSpPr>
          <p:cNvPr id="45" name="Tekstfelt 44">
            <a:extLst>
              <a:ext uri="{FF2B5EF4-FFF2-40B4-BE49-F238E27FC236}">
                <a16:creationId xmlns:a16="http://schemas.microsoft.com/office/drawing/2014/main" id="{F47243FC-07A6-41A1-8388-5110A96A3E18}"/>
              </a:ext>
            </a:extLst>
          </p:cNvPr>
          <p:cNvSpPr txBox="1"/>
          <p:nvPr userDrawn="1"/>
        </p:nvSpPr>
        <p:spPr>
          <a:xfrm>
            <a:off x="1220362" y="2787774"/>
            <a:ext cx="7214026"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Max 3. skriftstørrelser 25 pkt. - 20 pkt. - 15 pkt.</a:t>
            </a:r>
          </a:p>
        </p:txBody>
      </p:sp>
      <p:sp>
        <p:nvSpPr>
          <p:cNvPr id="46" name="Tekstfelt 45">
            <a:extLst>
              <a:ext uri="{FF2B5EF4-FFF2-40B4-BE49-F238E27FC236}">
                <a16:creationId xmlns:a16="http://schemas.microsoft.com/office/drawing/2014/main" id="{432604E3-9592-4E28-8678-A857BCB816A3}"/>
              </a:ext>
            </a:extLst>
          </p:cNvPr>
          <p:cNvSpPr txBox="1"/>
          <p:nvPr userDrawn="1"/>
        </p:nvSpPr>
        <p:spPr>
          <a:xfrm>
            <a:off x="1242866" y="3291830"/>
            <a:ext cx="5397102"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Venstrestillet tekst + masser af luft</a:t>
            </a:r>
          </a:p>
        </p:txBody>
      </p:sp>
      <p:sp>
        <p:nvSpPr>
          <p:cNvPr id="47" name="Tekstfelt 46">
            <a:extLst>
              <a:ext uri="{FF2B5EF4-FFF2-40B4-BE49-F238E27FC236}">
                <a16:creationId xmlns:a16="http://schemas.microsoft.com/office/drawing/2014/main" id="{87809C29-92FC-42BD-9BD3-D35268C0844F}"/>
              </a:ext>
            </a:extLst>
          </p:cNvPr>
          <p:cNvSpPr txBox="1"/>
          <p:nvPr userDrawn="1"/>
        </p:nvSpPr>
        <p:spPr>
          <a:xfrm>
            <a:off x="1220715" y="3795886"/>
            <a:ext cx="5632489"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Firkantede hjørner på billeder, figurer etc. </a:t>
            </a:r>
          </a:p>
        </p:txBody>
      </p:sp>
      <p:sp>
        <p:nvSpPr>
          <p:cNvPr id="48" name="Tekstfelt 47">
            <a:extLst>
              <a:ext uri="{FF2B5EF4-FFF2-40B4-BE49-F238E27FC236}">
                <a16:creationId xmlns:a16="http://schemas.microsoft.com/office/drawing/2014/main" id="{A7424E42-E2FB-4F87-BBE8-0D672BC8A535}"/>
              </a:ext>
            </a:extLst>
          </p:cNvPr>
          <p:cNvSpPr txBox="1"/>
          <p:nvPr userDrawn="1"/>
        </p:nvSpPr>
        <p:spPr>
          <a:xfrm>
            <a:off x="584695" y="2032117"/>
            <a:ext cx="504056" cy="400110"/>
          </a:xfrm>
          <a:prstGeom prst="rect">
            <a:avLst/>
          </a:prstGeom>
          <a:noFill/>
        </p:spPr>
        <p:txBody>
          <a:bodyPr wrap="square" rtlCol="0">
            <a:spAutoFit/>
          </a:bodyPr>
          <a:lstStyle/>
          <a:p>
            <a:r>
              <a:rPr lang="da-DK" sz="2000" b="1" dirty="0"/>
              <a:t>2</a:t>
            </a:r>
          </a:p>
        </p:txBody>
      </p:sp>
      <p:sp>
        <p:nvSpPr>
          <p:cNvPr id="50" name="Tekstfelt 49">
            <a:extLst>
              <a:ext uri="{FF2B5EF4-FFF2-40B4-BE49-F238E27FC236}">
                <a16:creationId xmlns:a16="http://schemas.microsoft.com/office/drawing/2014/main" id="{DC0F5377-7EB4-448A-ACF9-BC8CD1E7F638}"/>
              </a:ext>
            </a:extLst>
          </p:cNvPr>
          <p:cNvSpPr txBox="1"/>
          <p:nvPr userDrawn="1"/>
        </p:nvSpPr>
        <p:spPr>
          <a:xfrm>
            <a:off x="588508" y="2556451"/>
            <a:ext cx="504056" cy="400110"/>
          </a:xfrm>
          <a:prstGeom prst="rect">
            <a:avLst/>
          </a:prstGeom>
          <a:noFill/>
        </p:spPr>
        <p:txBody>
          <a:bodyPr wrap="square" rtlCol="0">
            <a:spAutoFit/>
          </a:bodyPr>
          <a:lstStyle/>
          <a:p>
            <a:r>
              <a:rPr lang="da-DK" sz="2000" b="1" dirty="0"/>
              <a:t>3</a:t>
            </a:r>
          </a:p>
        </p:txBody>
      </p:sp>
      <p:sp>
        <p:nvSpPr>
          <p:cNvPr id="51" name="Tekstfelt 50">
            <a:extLst>
              <a:ext uri="{FF2B5EF4-FFF2-40B4-BE49-F238E27FC236}">
                <a16:creationId xmlns:a16="http://schemas.microsoft.com/office/drawing/2014/main" id="{7430E71C-DFB3-4564-A423-42BC62F13001}"/>
              </a:ext>
            </a:extLst>
          </p:cNvPr>
          <p:cNvSpPr txBox="1"/>
          <p:nvPr userDrawn="1"/>
        </p:nvSpPr>
        <p:spPr>
          <a:xfrm>
            <a:off x="603876" y="3005906"/>
            <a:ext cx="504056" cy="400110"/>
          </a:xfrm>
          <a:prstGeom prst="rect">
            <a:avLst/>
          </a:prstGeom>
          <a:noFill/>
        </p:spPr>
        <p:txBody>
          <a:bodyPr wrap="square" rtlCol="0">
            <a:spAutoFit/>
          </a:bodyPr>
          <a:lstStyle/>
          <a:p>
            <a:r>
              <a:rPr lang="da-DK" sz="2000" b="1" dirty="0"/>
              <a:t>4</a:t>
            </a:r>
          </a:p>
        </p:txBody>
      </p:sp>
      <p:sp>
        <p:nvSpPr>
          <p:cNvPr id="52" name="Tekstfelt 51">
            <a:extLst>
              <a:ext uri="{FF2B5EF4-FFF2-40B4-BE49-F238E27FC236}">
                <a16:creationId xmlns:a16="http://schemas.microsoft.com/office/drawing/2014/main" id="{FD4492B2-F369-4242-9F96-58B5C6640069}"/>
              </a:ext>
            </a:extLst>
          </p:cNvPr>
          <p:cNvSpPr txBox="1"/>
          <p:nvPr userDrawn="1"/>
        </p:nvSpPr>
        <p:spPr>
          <a:xfrm>
            <a:off x="577011" y="3507854"/>
            <a:ext cx="504056" cy="400110"/>
          </a:xfrm>
          <a:prstGeom prst="rect">
            <a:avLst/>
          </a:prstGeom>
          <a:noFill/>
        </p:spPr>
        <p:txBody>
          <a:bodyPr wrap="square" rtlCol="0">
            <a:spAutoFit/>
          </a:bodyPr>
          <a:lstStyle/>
          <a:p>
            <a:r>
              <a:rPr lang="da-DK" sz="2000" b="1" dirty="0"/>
              <a:t>5</a:t>
            </a:r>
          </a:p>
        </p:txBody>
      </p:sp>
      <p:sp>
        <p:nvSpPr>
          <p:cNvPr id="53" name="Tekstfelt 52">
            <a:extLst>
              <a:ext uri="{FF2B5EF4-FFF2-40B4-BE49-F238E27FC236}">
                <a16:creationId xmlns:a16="http://schemas.microsoft.com/office/drawing/2014/main" id="{29F855A8-074E-4085-B281-F1F8C68EAB1E}"/>
              </a:ext>
            </a:extLst>
          </p:cNvPr>
          <p:cNvSpPr txBox="1"/>
          <p:nvPr userDrawn="1"/>
        </p:nvSpPr>
        <p:spPr>
          <a:xfrm>
            <a:off x="585767" y="4021580"/>
            <a:ext cx="504056" cy="400110"/>
          </a:xfrm>
          <a:prstGeom prst="rect">
            <a:avLst/>
          </a:prstGeom>
          <a:noFill/>
        </p:spPr>
        <p:txBody>
          <a:bodyPr wrap="square" rtlCol="0">
            <a:spAutoFit/>
          </a:bodyPr>
          <a:lstStyle/>
          <a:p>
            <a:r>
              <a:rPr lang="da-DK" sz="2000" b="1" dirty="0"/>
              <a:t>6</a:t>
            </a:r>
          </a:p>
        </p:txBody>
      </p:sp>
      <p:sp>
        <p:nvSpPr>
          <p:cNvPr id="56" name="Rektangel 55">
            <a:extLst>
              <a:ext uri="{FF2B5EF4-FFF2-40B4-BE49-F238E27FC236}">
                <a16:creationId xmlns:a16="http://schemas.microsoft.com/office/drawing/2014/main" id="{8483B95D-2AFB-4F54-9BDD-2D6269B303FD}"/>
              </a:ext>
            </a:extLst>
          </p:cNvPr>
          <p:cNvSpPr/>
          <p:nvPr userDrawn="1"/>
        </p:nvSpPr>
        <p:spPr>
          <a:xfrm>
            <a:off x="5878794" y="2056536"/>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extLst>
              <a:ext uri="{FF2B5EF4-FFF2-40B4-BE49-F238E27FC236}">
                <a16:creationId xmlns:a16="http://schemas.microsoft.com/office/drawing/2014/main" id="{CEF732B8-6584-40A8-ACDA-A6412E142ADF}"/>
              </a:ext>
            </a:extLst>
          </p:cNvPr>
          <p:cNvSpPr/>
          <p:nvPr userDrawn="1"/>
        </p:nvSpPr>
        <p:spPr>
          <a:xfrm>
            <a:off x="5958088" y="2165499"/>
            <a:ext cx="123866" cy="216024"/>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extLst>
              <a:ext uri="{FF2B5EF4-FFF2-40B4-BE49-F238E27FC236}">
                <a16:creationId xmlns:a16="http://schemas.microsoft.com/office/drawing/2014/main" id="{68A0FE9D-8C12-4B54-AB05-D7295AB0DF9E}"/>
              </a:ext>
            </a:extLst>
          </p:cNvPr>
          <p:cNvSpPr/>
          <p:nvPr userDrawn="1"/>
        </p:nvSpPr>
        <p:spPr>
          <a:xfrm>
            <a:off x="6114161" y="2165499"/>
            <a:ext cx="123866" cy="216024"/>
          </a:xfrm>
          <a:prstGeom prst="rect">
            <a:avLst/>
          </a:prstGeom>
          <a:solidFill>
            <a:srgbClr val="00A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81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sz="2500"/>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698436"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1852400"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3006364"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4160328"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5314292"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6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t tekstbok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sz="2500"/>
            </a:lvl1pPr>
          </a:lstStyle>
          <a:p>
            <a:r>
              <a:rPr lang="da-DK" dirty="0"/>
              <a:t>Indsæt overskrift</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lnSpc>
                <a:spcPct val="100000"/>
              </a:lnSpc>
              <a:spcBef>
                <a:spcPts val="600"/>
              </a:spcBef>
              <a:defRPr sz="2000"/>
            </a:lvl1pPr>
            <a:lvl2pPr>
              <a:lnSpc>
                <a:spcPct val="100000"/>
              </a:lnSpc>
              <a:spcBef>
                <a:spcPts val="600"/>
              </a:spcBef>
              <a:defRPr sz="1500"/>
            </a:lvl2pPr>
            <a:lvl3pPr marL="648000" indent="0">
              <a:buNone/>
              <a:defRPr/>
            </a:lvl3pPr>
          </a:lstStyle>
          <a:p>
            <a:pPr lvl="0"/>
            <a:r>
              <a:rPr lang="da-DK" dirty="0"/>
              <a:t>Indsæt tekst</a:t>
            </a:r>
          </a:p>
          <a:p>
            <a:pPr lvl="1"/>
            <a:r>
              <a:rPr lang="da-DK" dirty="0"/>
              <a:t>Indsæt tekst</a:t>
            </a:r>
          </a:p>
        </p:txBody>
      </p:sp>
      <p:sp>
        <p:nvSpPr>
          <p:cNvPr id="7" name="Pladsholder til billede 3">
            <a:extLst>
              <a:ext uri="{FF2B5EF4-FFF2-40B4-BE49-F238E27FC236}">
                <a16:creationId xmlns:a16="http://schemas.microsoft.com/office/drawing/2014/main" id="{2C93EB67-83C0-4673-B8B1-C62E3E5CDAC2}"/>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Pladsholder til diasnummer 4">
            <a:extLst>
              <a:ext uri="{FF2B5EF4-FFF2-40B4-BE49-F238E27FC236}">
                <a16:creationId xmlns:a16="http://schemas.microsoft.com/office/drawing/2014/main" id="{F279D635-320E-984E-9BCC-3108A92EAAC5}"/>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9989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FF327CB-6DC2-429A-A070-32FCE722E0D8}"/>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lvl1pPr>
              <a:defRPr sz="2500"/>
            </a:lvl1pPr>
          </a:lstStyle>
          <a:p>
            <a:r>
              <a:rPr lang="da-DK" dirty="0"/>
              <a:t>Indsæt overskrift</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hasCustomPrompt="1"/>
          </p:nvPr>
        </p:nvSpPr>
        <p:spPr>
          <a:xfrm>
            <a:off x="693738" y="1416374"/>
            <a:ext cx="3733800" cy="3027600"/>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hasCustomPrompt="1"/>
          </p:nvPr>
        </p:nvSpPr>
        <p:spPr>
          <a:xfrm>
            <a:off x="4716464" y="1416374"/>
            <a:ext cx="3733800" cy="3027039"/>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3" name="Pladsholder til diasnummer 4">
            <a:extLst>
              <a:ext uri="{FF2B5EF4-FFF2-40B4-BE49-F238E27FC236}">
                <a16:creationId xmlns:a16="http://schemas.microsoft.com/office/drawing/2014/main" id="{8B138A12-9B23-7C09-D77B-7FAD47BD84B7}"/>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39215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overskrift - model/figu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hasCustomPrompt="1"/>
          </p:nvPr>
        </p:nvSpPr>
        <p:spPr/>
        <p:txBody>
          <a:bodyPr/>
          <a:lstStyle>
            <a:lvl1pPr>
              <a:defRPr sz="2500"/>
            </a:lvl1pPr>
          </a:lstStyle>
          <a:p>
            <a:r>
              <a:rPr lang="da-DK" dirty="0"/>
              <a:t>Indsæt tekst</a:t>
            </a:r>
          </a:p>
        </p:txBody>
      </p:sp>
    </p:spTree>
    <p:extLst>
      <p:ext uri="{BB962C8B-B14F-4D97-AF65-F5344CB8AC3E}">
        <p14:creationId xmlns:p14="http://schemas.microsoft.com/office/powerpoint/2010/main" val="1630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lvl1pPr>
              <a:defRPr sz="2500"/>
            </a:lvl1pPr>
          </a:lstStyle>
          <a:p>
            <a:r>
              <a:rPr lang="da-DK" dirty="0"/>
              <a:t>Indsæt overskrift</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hasCustomPrompt="1"/>
          </p:nvPr>
        </p:nvSpPr>
        <p:spPr>
          <a:xfrm>
            <a:off x="4700588" y="1414713"/>
            <a:ext cx="3733800" cy="3027600"/>
          </a:xfrm>
        </p:spPr>
        <p:txBody>
          <a:bodyPr/>
          <a:lstStyle>
            <a:lvl1pPr marL="0" indent="0">
              <a:buNone/>
              <a:defRPr sz="2000"/>
            </a:lvl1pPr>
            <a:lvl2pPr>
              <a:defRPr sz="1500"/>
            </a:lvl2pPr>
            <a:lvl3pPr marL="648000" indent="0">
              <a:buNone/>
              <a:defRPr/>
            </a:lvl3pPr>
          </a:lstStyle>
          <a:p>
            <a:pPr lvl="0"/>
            <a:r>
              <a:rPr lang="da-DK" dirty="0"/>
              <a:t>Indsæt tekst</a:t>
            </a:r>
          </a:p>
          <a:p>
            <a:pPr lvl="1"/>
            <a:r>
              <a:rPr lang="da-DK" dirty="0"/>
              <a:t>Første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lvl1pPr marL="0" indent="0">
              <a:buNone/>
              <a:defRPr sz="1500"/>
            </a:lvl1pPr>
          </a:lstStyle>
          <a:p>
            <a:r>
              <a:rPr lang="da-DK" dirty="0"/>
              <a:t>Klik på ikonet for at tilføje et billede</a:t>
            </a:r>
          </a:p>
        </p:txBody>
      </p:sp>
      <p:sp>
        <p:nvSpPr>
          <p:cNvPr id="9" name="Pladsholder til billede 3">
            <a:extLst>
              <a:ext uri="{FF2B5EF4-FFF2-40B4-BE49-F238E27FC236}">
                <a16:creationId xmlns:a16="http://schemas.microsoft.com/office/drawing/2014/main" id="{45CFCACD-A9E7-43F9-BDAF-27D8BCA6D32C}"/>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3" name="Pladsholder til diasnummer 4">
            <a:extLst>
              <a:ext uri="{FF2B5EF4-FFF2-40B4-BE49-F238E27FC236}">
                <a16:creationId xmlns:a16="http://schemas.microsoft.com/office/drawing/2014/main" id="{A4113B6C-2E92-DB6B-7BA9-37D33A2D5E0A}"/>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1218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spTree>
    <p:extLst>
      <p:ext uri="{BB962C8B-B14F-4D97-AF65-F5344CB8AC3E}">
        <p14:creationId xmlns:p14="http://schemas.microsoft.com/office/powerpoint/2010/main" val="15468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8198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40000" rIns="144000"/>
          <a:lstStyle>
            <a:lvl1pPr marL="0" indent="0" algn="r">
              <a:buNone/>
              <a:defRPr sz="2000"/>
            </a:lvl1pPr>
          </a:lstStyle>
          <a:p>
            <a:r>
              <a:rPr lang="da-DK" dirty="0"/>
              <a:t>Klik på ikonet for at tilføje et billede</a:t>
            </a:r>
          </a:p>
        </p:txBody>
      </p:sp>
      <p:sp>
        <p:nvSpPr>
          <p:cNvPr id="3" name="Pladsholder til tekst 2">
            <a:extLst>
              <a:ext uri="{FF2B5EF4-FFF2-40B4-BE49-F238E27FC236}">
                <a16:creationId xmlns:a16="http://schemas.microsoft.com/office/drawing/2014/main" id="{FAFF43FA-4E67-2F19-D818-CEB044D4BB00}"/>
              </a:ext>
            </a:extLst>
          </p:cNvPr>
          <p:cNvSpPr>
            <a:spLocks noGrp="1"/>
          </p:cNvSpPr>
          <p:nvPr>
            <p:ph type="body" sz="quarter" idx="14" hasCustomPrompt="1"/>
          </p:nvPr>
        </p:nvSpPr>
        <p:spPr>
          <a:xfrm>
            <a:off x="693738" y="6922"/>
            <a:ext cx="3415778" cy="5143500"/>
          </a:xfrm>
          <a:solidFill>
            <a:schemeClr val="accent2"/>
          </a:solidFill>
        </p:spPr>
        <p:txBody>
          <a:bodyPr lIns="360000" tIns="540000" rIns="360000" bIns="540000"/>
          <a:lstStyle>
            <a:lvl1pPr marL="0" indent="0">
              <a:buClr>
                <a:schemeClr val="bg1"/>
              </a:buClr>
              <a:buFont typeface="Wingdings" panose="05000000000000000000" pitchFamily="2" charset="2"/>
              <a:buNone/>
              <a:defRPr sz="2000" b="1">
                <a:solidFill>
                  <a:schemeClr val="bg1"/>
                </a:solidFill>
              </a:defRPr>
            </a:lvl1pPr>
            <a:lvl2pPr marL="468000" indent="-144000">
              <a:buClr>
                <a:schemeClr val="bg1"/>
              </a:buClr>
              <a:buFont typeface="Wingdings" panose="05000000000000000000" pitchFamily="2" charset="2"/>
              <a:buChar char="§"/>
              <a:defRPr sz="1500">
                <a:solidFill>
                  <a:schemeClr val="bg1"/>
                </a:solidFill>
              </a:defRPr>
            </a:lvl2pPr>
            <a:lvl3pPr marL="792000" indent="-14400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359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Indsæt overskrift</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Indsæt tekst</a:t>
            </a:r>
          </a:p>
          <a:p>
            <a:pPr lvl="1"/>
            <a:r>
              <a:rPr lang="da-DK" dirty="0"/>
              <a:t>Indsæt tekst</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420115294"/>
      </p:ext>
    </p:extLst>
  </p:cSld>
  <p:clrMap bg1="lt1" tx1="dk1" bg2="lt2" tx2="dk2" accent1="accent1" accent2="accent2" accent3="accent3" accent4="accent4" accent5="accent5" accent6="accent6" hlink="hlink" folHlink="folHlink"/>
  <p:sldLayoutIdLst>
    <p:sldLayoutId id="2147483757" r:id="rId1"/>
    <p:sldLayoutId id="2147483926" r:id="rId2"/>
    <p:sldLayoutId id="2147483820" r:id="rId3"/>
    <p:sldLayoutId id="2147483907" r:id="rId4"/>
    <p:sldLayoutId id="2147483920" r:id="rId5"/>
    <p:sldLayoutId id="2147483898" r:id="rId6"/>
    <p:sldLayoutId id="2147483921" r:id="rId7"/>
    <p:sldLayoutId id="2147483922" r:id="rId8"/>
    <p:sldLayoutId id="2147483915" r:id="rId9"/>
    <p:sldLayoutId id="2147483916" r:id="rId10"/>
    <p:sldLayoutId id="2147483918" r:id="rId11"/>
    <p:sldLayoutId id="2147483917" r:id="rId12"/>
    <p:sldLayoutId id="2147483927" r:id="rId13"/>
    <p:sldLayoutId id="2147483928" r:id="rId14"/>
    <p:sldLayoutId id="2147483929" r:id="rId15"/>
    <p:sldLayoutId id="2147483930" r:id="rId16"/>
    <p:sldLayoutId id="2147483902" r:id="rId17"/>
    <p:sldLayoutId id="2147483905" r:id="rId18"/>
    <p:sldLayoutId id="2147483909" r:id="rId19"/>
    <p:sldLayoutId id="2147483911" r:id="rId20"/>
    <p:sldLayoutId id="2147483912" r:id="rId21"/>
    <p:sldLayoutId id="2147483874" r:id="rId22"/>
    <p:sldLayoutId id="2147483914" r:id="rId23"/>
    <p:sldLayoutId id="214748372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6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00000"/>
        </a:lnSpc>
        <a:spcBef>
          <a:spcPts val="60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437" userDrawn="1">
          <p15:clr>
            <a:srgbClr val="F26B43"/>
          </p15:clr>
        </p15:guide>
        <p15:guide id="4" pos="5313" userDrawn="1">
          <p15:clr>
            <a:srgbClr val="F26B43"/>
          </p15:clr>
        </p15:guide>
        <p15:guide id="5" orient="horz" pos="346" userDrawn="1">
          <p15:clr>
            <a:srgbClr val="F26B43"/>
          </p15:clr>
        </p15:guide>
        <p15:guide id="6" orient="horz" pos="2799" userDrawn="1">
          <p15:clr>
            <a:srgbClr val="F26B43"/>
          </p15:clr>
        </p15:guide>
        <p15:guide id="7" orient="horz" pos="563" userDrawn="1">
          <p15:clr>
            <a:srgbClr val="F26B43"/>
          </p15:clr>
        </p15:guide>
        <p15:guide id="8" orient="horz" pos="8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1D1A1E6B-3553-DCB8-7018-333914C52CDA}"/>
              </a:ext>
            </a:extLst>
          </p:cNvPr>
          <p:cNvPicPr>
            <a:picLocks noGrp="1" noChangeAspect="1"/>
          </p:cNvPicPr>
          <p:nvPr>
            <p:ph type="pic" sz="quarter" idx="12"/>
          </p:nvPr>
        </p:nvPicPr>
        <p:blipFill rotWithShape="1">
          <a:blip r:embed="rId2"/>
          <a:srcRect l="39111" r="1" b="1"/>
          <a:stretch/>
        </p:blipFill>
        <p:spPr>
          <a:xfrm>
            <a:off x="20" y="10"/>
            <a:ext cx="9143980" cy="5143490"/>
          </a:xfrm>
          <a:prstGeom prst="rect">
            <a:avLst/>
          </a:prstGeom>
          <a:noFill/>
        </p:spPr>
      </p:pic>
      <p:sp>
        <p:nvSpPr>
          <p:cNvPr id="11" name="Titel 10"/>
          <p:cNvSpPr>
            <a:spLocks noGrp="1"/>
          </p:cNvSpPr>
          <p:nvPr>
            <p:ph type="body" sz="quarter" idx="13"/>
          </p:nvPr>
        </p:nvSpPr>
        <p:spPr>
          <a:xfrm>
            <a:off x="683568" y="13016"/>
            <a:ext cx="3333600" cy="5143500"/>
          </a:xfrm>
        </p:spPr>
        <p:txBody>
          <a:bodyPr>
            <a:normAutofit/>
          </a:bodyPr>
          <a:lstStyle/>
          <a:p>
            <a:r>
              <a:rPr lang="da-DK" sz="1800" b="0" dirty="0"/>
              <a:t>Modul 3 – Forhold ved ansættelsen</a:t>
            </a:r>
          </a:p>
        </p:txBody>
      </p:sp>
    </p:spTree>
    <p:extLst>
      <p:ext uri="{BB962C8B-B14F-4D97-AF65-F5344CB8AC3E}">
        <p14:creationId xmlns:p14="http://schemas.microsoft.com/office/powerpoint/2010/main" val="31854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B1C98-0C22-D192-83CE-E1FA66D794BD}"/>
              </a:ext>
            </a:extLst>
          </p:cNvPr>
          <p:cNvSpPr>
            <a:spLocks noGrp="1"/>
          </p:cNvSpPr>
          <p:nvPr>
            <p:ph type="title"/>
          </p:nvPr>
        </p:nvSpPr>
        <p:spPr/>
        <p:txBody>
          <a:bodyPr/>
          <a:lstStyle/>
          <a:p>
            <a:r>
              <a:rPr lang="da-DK" sz="2400" dirty="0"/>
              <a:t>Ansættelsesproceduren</a:t>
            </a:r>
          </a:p>
        </p:txBody>
      </p:sp>
      <p:sp>
        <p:nvSpPr>
          <p:cNvPr id="3" name="Pladsholder til tekst 2">
            <a:extLst>
              <a:ext uri="{FF2B5EF4-FFF2-40B4-BE49-F238E27FC236}">
                <a16:creationId xmlns:a16="http://schemas.microsoft.com/office/drawing/2014/main" id="{0AEECDAC-F91F-0C6D-19B8-1E4C819DA391}"/>
              </a:ext>
            </a:extLst>
          </p:cNvPr>
          <p:cNvSpPr>
            <a:spLocks noGrp="1"/>
          </p:cNvSpPr>
          <p:nvPr>
            <p:ph type="body" sz="quarter" idx="12"/>
          </p:nvPr>
        </p:nvSpPr>
        <p:spPr/>
        <p:txBody>
          <a:bodyPr/>
          <a:lstStyle/>
          <a:p>
            <a:pPr marL="0" indent="0">
              <a:buClr>
                <a:srgbClr val="00AC9C"/>
              </a:buClr>
              <a:buNone/>
              <a:defRPr/>
            </a:pPr>
            <a:r>
              <a:rPr lang="da-DK" sz="1800" dirty="0">
                <a:solidFill>
                  <a:srgbClr val="000000"/>
                </a:solidFill>
              </a:rPr>
              <a:t>Annoncering på Facebook – afgørelse fra Ligebehandlingsnævnet</a:t>
            </a:r>
          </a:p>
          <a:p>
            <a:pPr marL="0" indent="0">
              <a:buClr>
                <a:srgbClr val="00AC9C"/>
              </a:buClr>
              <a:buNone/>
              <a:defRPr/>
            </a:pPr>
            <a:endParaRPr lang="da-DK" sz="500" dirty="0">
              <a:solidFill>
                <a:srgbClr val="000000"/>
              </a:solidFill>
            </a:endParaRPr>
          </a:p>
          <a:p>
            <a:pPr marL="285750" indent="-285750">
              <a:buClr>
                <a:srgbClr val="00AC9C"/>
              </a:buClr>
              <a:defRPr/>
            </a:pPr>
            <a:r>
              <a:rPr lang="da-DK" sz="1400" dirty="0">
                <a:solidFill>
                  <a:srgbClr val="000000"/>
                </a:solidFill>
              </a:rPr>
              <a:t>Annoncen blev kun vist på profiler, der tilhørte mandlige brugere mellem 20 og 43 år</a:t>
            </a:r>
            <a:endParaRPr lang="da-DK" sz="500" dirty="0">
              <a:solidFill>
                <a:srgbClr val="000000"/>
              </a:solidFill>
            </a:endParaRPr>
          </a:p>
          <a:p>
            <a:pPr marL="285750" indent="-285750">
              <a:buClr>
                <a:srgbClr val="00AC9C"/>
              </a:buClr>
              <a:defRPr/>
            </a:pPr>
            <a:r>
              <a:rPr lang="da-DK" sz="1400" dirty="0">
                <a:solidFill>
                  <a:srgbClr val="000000"/>
                </a:solidFill>
              </a:rPr>
              <a:t>Jobbet var også annonceret på virksomhedens hjemmeside og Facebook-side, og man havde opfordret Facebook-brugerne til at dele opslaget</a:t>
            </a:r>
            <a:endParaRPr lang="da-DK" sz="500" dirty="0">
              <a:solidFill>
                <a:srgbClr val="000000"/>
              </a:solidFill>
            </a:endParaRPr>
          </a:p>
          <a:p>
            <a:pPr marL="285750" indent="-285750">
              <a:buClr>
                <a:srgbClr val="00AC9C"/>
              </a:buClr>
              <a:defRPr/>
            </a:pPr>
            <a:r>
              <a:rPr lang="da-DK" sz="1400" dirty="0">
                <a:solidFill>
                  <a:srgbClr val="000000"/>
                </a:solidFill>
              </a:rPr>
              <a:t>Virksomheden havde ikke besvaret nævnets henvendelser i sagen</a:t>
            </a:r>
            <a:endParaRPr lang="da-DK" sz="500" dirty="0">
              <a:solidFill>
                <a:srgbClr val="000000"/>
              </a:solidFill>
            </a:endParaRPr>
          </a:p>
          <a:p>
            <a:pPr marL="285750" indent="-285750">
              <a:buClr>
                <a:srgbClr val="00AC9C"/>
              </a:buClr>
              <a:defRPr/>
            </a:pPr>
            <a:r>
              <a:rPr lang="da-DK" sz="1400" dirty="0">
                <a:solidFill>
                  <a:srgbClr val="000000"/>
                </a:solidFill>
              </a:rPr>
              <a:t>Virksomheden havde ikke løftet bevisbyrden for, at ligebehandlingsprincippet ikke var blevet krænket.</a:t>
            </a:r>
          </a:p>
          <a:p>
            <a:endParaRPr lang="da-DK" dirty="0"/>
          </a:p>
        </p:txBody>
      </p:sp>
      <p:sp>
        <p:nvSpPr>
          <p:cNvPr id="4" name="Pladsholder til billede 3">
            <a:extLst>
              <a:ext uri="{FF2B5EF4-FFF2-40B4-BE49-F238E27FC236}">
                <a16:creationId xmlns:a16="http://schemas.microsoft.com/office/drawing/2014/main" id="{FA271B7B-B01F-2EA7-0310-F6D3F5214DA2}"/>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8310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4" name="Pladsholder til indhold 3"/>
          <p:cNvSpPr>
            <a:spLocks noGrp="1"/>
          </p:cNvSpPr>
          <p:nvPr>
            <p:ph type="body" sz="quarter" idx="12"/>
          </p:nvPr>
        </p:nvSpPr>
        <p:spPr>
          <a:xfrm>
            <a:off x="4700588" y="1414713"/>
            <a:ext cx="3831852" cy="3027600"/>
          </a:xfrm>
        </p:spPr>
        <p:txBody>
          <a:bodyPr/>
          <a:lstStyle/>
          <a:p>
            <a:pPr marL="0" indent="0">
              <a:buNone/>
            </a:pPr>
            <a:r>
              <a:rPr lang="da-DK" sz="1800" dirty="0">
                <a:solidFill>
                  <a:srgbClr val="000000"/>
                </a:solidFill>
              </a:rPr>
              <a:t>Oplysninger om alder</a:t>
            </a:r>
          </a:p>
          <a:p>
            <a:pPr marL="0" indent="0">
              <a:buNone/>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En arbejdsgiver må ikke anmode om oplysninger om en ansøgers alder ved indlevering, indsendelse, uploading, indtastning m.v. af jobansøgning</a:t>
            </a: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Formålet er at forebygge forskelsbehandling på grund af alder og at medvirke til at sikre, at ansøgere vurderes på baggrund af kvalifikationer og ikke alder</a:t>
            </a:r>
          </a:p>
          <a:p>
            <a:pPr marL="1070963" lvl="1" indent="0">
              <a:buNone/>
            </a:pPr>
            <a:endParaRPr lang="da-DK" dirty="0">
              <a:solidFill>
                <a:srgbClr val="000000"/>
              </a:solidFill>
            </a:endParaRPr>
          </a:p>
          <a:p>
            <a:pPr marL="342900" indent="-342900">
              <a:buClr>
                <a:srgbClr val="00AC9C"/>
              </a:buClr>
              <a:buFont typeface="Wingdings" panose="05000000000000000000" pitchFamily="2" charset="2"/>
              <a:buChar char="§"/>
            </a:pPr>
            <a:endParaRPr lang="da-DK" sz="1500" dirty="0">
              <a:solidFill>
                <a:srgbClr val="000000"/>
              </a:solidFill>
            </a:endParaRPr>
          </a:p>
        </p:txBody>
      </p:sp>
      <p:pic>
        <p:nvPicPr>
          <p:cNvPr id="7" name="Pladsholder til indhold 6" descr="Forretningsmand arbejder på en bærbar computer på et konto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7" r="8897"/>
          <a:stretch/>
        </p:blipFill>
        <p:spPr>
          <a:xfrm>
            <a:off x="702552" y="1414713"/>
            <a:ext cx="3734247" cy="3027600"/>
          </a:xfrm>
        </p:spPr>
      </p:pic>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2976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a:buClr>
                <a:srgbClr val="00AC9C"/>
              </a:buClr>
            </a:pPr>
            <a:r>
              <a:rPr lang="da-DK" sz="1800" dirty="0">
                <a:solidFill>
                  <a:srgbClr val="000000"/>
                </a:solidFill>
              </a:rPr>
              <a:t>Ansættelsessamtale</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Hvad må virksomheden spørge om vedrørende</a:t>
            </a:r>
          </a:p>
          <a:p>
            <a:pPr marL="715963" indent="-265113">
              <a:spcAft>
                <a:spcPts val="0"/>
              </a:spcAft>
              <a:buClr>
                <a:srgbClr val="00AC9C"/>
              </a:buClr>
              <a:buFont typeface="Wingdings" panose="05000000000000000000" pitchFamily="2" charset="2"/>
              <a:buChar char="§"/>
            </a:pPr>
            <a:r>
              <a:rPr lang="da-DK" sz="1400" dirty="0">
                <a:solidFill>
                  <a:srgbClr val="000000"/>
                </a:solidFill>
              </a:rPr>
              <a:t>Familiemæssige forhold</a:t>
            </a:r>
          </a:p>
          <a:p>
            <a:pPr marL="715963" indent="-265113">
              <a:spcAft>
                <a:spcPts val="0"/>
              </a:spcAft>
              <a:buClr>
                <a:srgbClr val="00AC9C"/>
              </a:buClr>
              <a:buFont typeface="Wingdings" panose="05000000000000000000" pitchFamily="2" charset="2"/>
              <a:buChar char="§"/>
            </a:pPr>
            <a:r>
              <a:rPr lang="da-DK" sz="1400" dirty="0">
                <a:solidFill>
                  <a:srgbClr val="000000"/>
                </a:solidFill>
              </a:rPr>
              <a:t>Personlige forhold</a:t>
            </a:r>
          </a:p>
          <a:p>
            <a:pPr marL="715963" indent="-265113">
              <a:spcAft>
                <a:spcPts val="0"/>
              </a:spcAft>
              <a:buClr>
                <a:srgbClr val="00AC9C"/>
              </a:buClr>
              <a:buFont typeface="Wingdings" panose="05000000000000000000" pitchFamily="2" charset="2"/>
              <a:buChar char="§"/>
            </a:pPr>
            <a:r>
              <a:rPr lang="da-DK" sz="1400" dirty="0">
                <a:solidFill>
                  <a:srgbClr val="000000"/>
                </a:solidFill>
              </a:rPr>
              <a:t>Mulige interessekonflikter</a:t>
            </a:r>
          </a:p>
          <a:p>
            <a:pPr marL="715963" indent="-265113">
              <a:spcAft>
                <a:spcPts val="0"/>
              </a:spcAft>
              <a:buClr>
                <a:srgbClr val="00AC9C"/>
              </a:buClr>
              <a:buFont typeface="Wingdings" panose="05000000000000000000" pitchFamily="2" charset="2"/>
              <a:buChar char="§"/>
            </a:pPr>
            <a:r>
              <a:rPr lang="da-DK" sz="1400" dirty="0">
                <a:solidFill>
                  <a:srgbClr val="000000"/>
                </a:solidFill>
              </a:rPr>
              <a:t>Helbred</a:t>
            </a:r>
          </a:p>
          <a:p>
            <a:endParaRPr lang="da-DK" dirty="0"/>
          </a:p>
          <a:p>
            <a:endParaRPr lang="da-DK" dirty="0"/>
          </a:p>
          <a:p>
            <a:endParaRPr lang="da-DK" dirty="0"/>
          </a:p>
          <a:p>
            <a:endParaRPr lang="da-DK" dirty="0"/>
          </a:p>
        </p:txBody>
      </p:sp>
      <p:pic>
        <p:nvPicPr>
          <p:cNvPr id="7" name="Pladsholder til indhold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0468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marL="0" indent="0">
              <a:buClr>
                <a:srgbClr val="00AC9C"/>
              </a:buClr>
              <a:buNone/>
            </a:pPr>
            <a:r>
              <a:rPr lang="da-DK" sz="1800" dirty="0">
                <a:solidFill>
                  <a:srgbClr val="000000"/>
                </a:solidFill>
              </a:rPr>
              <a:t>Ansættelsessamtale</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Hvilke oplysninger må virksomheden indhente om</a:t>
            </a:r>
          </a:p>
          <a:p>
            <a:pPr marL="715963" indent="-265113">
              <a:spcAft>
                <a:spcPts val="0"/>
              </a:spcAft>
              <a:buClr>
                <a:srgbClr val="00AC9C"/>
              </a:buClr>
              <a:buFont typeface="Wingdings" panose="05000000000000000000" pitchFamily="2" charset="2"/>
              <a:buChar char="§"/>
            </a:pPr>
            <a:r>
              <a:rPr lang="da-DK" sz="1400" dirty="0">
                <a:solidFill>
                  <a:srgbClr val="000000"/>
                </a:solidFill>
              </a:rPr>
              <a:t>Referencer</a:t>
            </a:r>
          </a:p>
          <a:p>
            <a:pPr marL="715963" indent="-265113">
              <a:spcAft>
                <a:spcPts val="0"/>
              </a:spcAft>
              <a:buClr>
                <a:srgbClr val="00AC9C"/>
              </a:buClr>
              <a:buFont typeface="Wingdings" panose="05000000000000000000" pitchFamily="2" charset="2"/>
              <a:buChar char="§"/>
            </a:pPr>
            <a:r>
              <a:rPr lang="da-DK" sz="1400" dirty="0">
                <a:solidFill>
                  <a:srgbClr val="000000"/>
                </a:solidFill>
              </a:rPr>
              <a:t>Strafbare forhold</a:t>
            </a:r>
          </a:p>
          <a:p>
            <a:pPr marL="715963" indent="-265113">
              <a:spcAft>
                <a:spcPts val="0"/>
              </a:spcAft>
              <a:buClr>
                <a:srgbClr val="00AC9C"/>
              </a:buClr>
              <a:buFont typeface="Wingdings" panose="05000000000000000000" pitchFamily="2" charset="2"/>
              <a:buChar char="§"/>
            </a:pPr>
            <a:r>
              <a:rPr lang="da-DK" sz="1400" dirty="0">
                <a:solidFill>
                  <a:srgbClr val="000000"/>
                </a:solidFill>
              </a:rPr>
              <a:t>Kreditværdighed</a:t>
            </a:r>
          </a:p>
          <a:p>
            <a:pPr marL="715963" indent="-265113">
              <a:spcAft>
                <a:spcPts val="0"/>
              </a:spcAft>
              <a:buClr>
                <a:srgbClr val="00AC9C"/>
              </a:buClr>
              <a:buFont typeface="Wingdings" panose="05000000000000000000" pitchFamily="2" charset="2"/>
              <a:buChar char="§"/>
            </a:pPr>
            <a:r>
              <a:rPr lang="da-DK" sz="1400" dirty="0">
                <a:solidFill>
                  <a:srgbClr val="000000"/>
                </a:solidFill>
              </a:rPr>
              <a:t>Færdigheder</a:t>
            </a:r>
          </a:p>
          <a:p>
            <a:pPr marL="715963" indent="-265113">
              <a:spcAft>
                <a:spcPts val="0"/>
              </a:spcAft>
              <a:buClr>
                <a:srgbClr val="00AC9C"/>
              </a:buClr>
              <a:buFont typeface="Wingdings" panose="05000000000000000000" pitchFamily="2" charset="2"/>
              <a:buChar char="§"/>
            </a:pPr>
            <a:r>
              <a:rPr lang="da-DK" sz="1400" dirty="0">
                <a:solidFill>
                  <a:srgbClr val="000000"/>
                </a:solidFill>
              </a:rPr>
              <a:t>Personlighedsprofil</a:t>
            </a:r>
          </a:p>
          <a:p>
            <a:pPr marL="715963" indent="-265113">
              <a:spcAft>
                <a:spcPts val="0"/>
              </a:spcAft>
              <a:buClr>
                <a:srgbClr val="00AC9C"/>
              </a:buClr>
              <a:buFont typeface="Wingdings" panose="05000000000000000000" pitchFamily="2" charset="2"/>
              <a:buChar char="§"/>
            </a:pPr>
            <a:r>
              <a:rPr lang="da-DK" sz="1400" dirty="0">
                <a:solidFill>
                  <a:srgbClr val="000000"/>
                </a:solidFill>
              </a:rPr>
              <a:t>Adfærd på de sociale medier</a:t>
            </a:r>
            <a:endParaRPr lang="da-DK" sz="1400" dirty="0"/>
          </a:p>
          <a:p>
            <a:endParaRPr lang="da-DK" dirty="0"/>
          </a:p>
          <a:p>
            <a:endParaRPr lang="da-DK" dirty="0"/>
          </a:p>
          <a:p>
            <a:endParaRPr lang="da-DK" dirty="0"/>
          </a:p>
        </p:txBody>
      </p:sp>
      <p:sp>
        <p:nvSpPr>
          <p:cNvPr id="8" name="Pladsholder til billede 7">
            <a:extLst>
              <a:ext uri="{FF2B5EF4-FFF2-40B4-BE49-F238E27FC236}">
                <a16:creationId xmlns:a16="http://schemas.microsoft.com/office/drawing/2014/main" id="{BA804288-9F58-9533-5C11-688318738B43}"/>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72789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a:buClr>
                <a:srgbClr val="00AC9C"/>
              </a:buClr>
            </a:pPr>
            <a:r>
              <a:rPr lang="da-DK" sz="1800" dirty="0">
                <a:solidFill>
                  <a:srgbClr val="000000"/>
                </a:solidFill>
              </a:rPr>
              <a:t>Ansættelsessamtale</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Ansøgeren har en loyal oplysningspligt</a:t>
            </a:r>
          </a:p>
          <a:p>
            <a:pPr marL="285750" indent="-285750">
              <a:buClr>
                <a:srgbClr val="00AC9C"/>
              </a:buClr>
              <a:buFont typeface="Wingdings" panose="05000000000000000000" pitchFamily="2" charset="2"/>
              <a:buChar cha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Hvad skal ansøgeren oplyse om af egen drift vedrørende</a:t>
            </a:r>
          </a:p>
          <a:p>
            <a:pPr marL="715963" indent="-265113">
              <a:spcAft>
                <a:spcPts val="0"/>
              </a:spcAft>
              <a:buClr>
                <a:srgbClr val="00AC9C"/>
              </a:buClr>
              <a:buFont typeface="Wingdings" panose="05000000000000000000" pitchFamily="2" charset="2"/>
              <a:buChar char="§"/>
            </a:pPr>
            <a:r>
              <a:rPr lang="da-DK" sz="1400" dirty="0">
                <a:solidFill>
                  <a:srgbClr val="000000"/>
                </a:solidFill>
              </a:rPr>
              <a:t>Familiemæssige forhold</a:t>
            </a:r>
          </a:p>
          <a:p>
            <a:pPr marL="715963" indent="-265113">
              <a:spcAft>
                <a:spcPts val="0"/>
              </a:spcAft>
              <a:buClr>
                <a:srgbClr val="00AC9C"/>
              </a:buClr>
              <a:buFont typeface="Wingdings" panose="05000000000000000000" pitchFamily="2" charset="2"/>
              <a:buChar char="§"/>
            </a:pPr>
            <a:r>
              <a:rPr lang="da-DK" sz="1400" dirty="0">
                <a:solidFill>
                  <a:srgbClr val="000000"/>
                </a:solidFill>
              </a:rPr>
              <a:t>Personlige forhold</a:t>
            </a:r>
          </a:p>
          <a:p>
            <a:pPr marL="715963" indent="-265113">
              <a:spcAft>
                <a:spcPts val="0"/>
              </a:spcAft>
              <a:buClr>
                <a:srgbClr val="00AC9C"/>
              </a:buClr>
              <a:buFont typeface="Wingdings" panose="05000000000000000000" pitchFamily="2" charset="2"/>
              <a:buChar char="§"/>
            </a:pPr>
            <a:r>
              <a:rPr lang="da-DK" sz="1400" dirty="0">
                <a:solidFill>
                  <a:srgbClr val="000000"/>
                </a:solidFill>
              </a:rPr>
              <a:t>Mulige interessekonflikter</a:t>
            </a:r>
          </a:p>
          <a:p>
            <a:pPr marL="715963" indent="-265113">
              <a:spcAft>
                <a:spcPts val="0"/>
              </a:spcAft>
              <a:buClr>
                <a:srgbClr val="00AC9C"/>
              </a:buClr>
              <a:buFont typeface="Wingdings" panose="05000000000000000000" pitchFamily="2" charset="2"/>
              <a:buChar char="§"/>
            </a:pPr>
            <a:r>
              <a:rPr lang="da-DK" sz="1400" dirty="0">
                <a:solidFill>
                  <a:srgbClr val="000000"/>
                </a:solidFill>
              </a:rPr>
              <a:t>Helbred</a:t>
            </a:r>
          </a:p>
          <a:p>
            <a:endParaRPr lang="da-DK" dirty="0"/>
          </a:p>
          <a:p>
            <a:endParaRPr lang="da-DK" dirty="0"/>
          </a:p>
          <a:p>
            <a:endParaRPr lang="da-DK" dirty="0"/>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14921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6" name="Pladsholder til indhold 5"/>
          <p:cNvSpPr>
            <a:spLocks noGrp="1"/>
          </p:cNvSpPr>
          <p:nvPr>
            <p:ph type="body" sz="quarter" idx="12"/>
          </p:nvPr>
        </p:nvSpPr>
        <p:spPr>
          <a:xfrm>
            <a:off x="693738" y="1416374"/>
            <a:ext cx="7766694" cy="3027039"/>
          </a:xfrm>
        </p:spPr>
        <p:txBody>
          <a:bodyPr/>
          <a:lstStyle/>
          <a:p>
            <a:pPr marL="0" indent="0">
              <a:buNone/>
            </a:pPr>
            <a:r>
              <a:rPr lang="da-DK" sz="1800" dirty="0">
                <a:solidFill>
                  <a:srgbClr val="000000"/>
                </a:solidFill>
              </a:rPr>
              <a:t>Ansættelsessamtale – afgørelse fra Ligebehandlingsnævnet</a:t>
            </a:r>
          </a:p>
          <a:p>
            <a:pPr marL="0" indent="0">
              <a:buNone/>
            </a:pPr>
            <a:endParaRPr lang="da-DK" sz="500" dirty="0">
              <a:solidFill>
                <a:srgbClr val="000000"/>
              </a:solidFill>
            </a:endParaRPr>
          </a:p>
          <a:p>
            <a:pPr marL="285750" lvl="1" indent="-285750">
              <a:spcAft>
                <a:spcPts val="200"/>
              </a:spcAft>
              <a:buClr>
                <a:srgbClr val="00AC9C"/>
              </a:buClr>
            </a:pPr>
            <a:r>
              <a:rPr lang="da-DK" sz="1400" dirty="0">
                <a:solidFill>
                  <a:srgbClr val="000000"/>
                </a:solidFill>
              </a:rPr>
              <a:t>Ansøger blev under jobsamtale spurgt, om han var muslim. Nævnet traf først afgørelse om, at han ikke havde påvist faktiske omstændigheder, der gav anledning til at formode, at han var blevet forskelsbehandlet på grund af religion. Sagen blev genoptaget, da den første afgørelse blev truffet efter forskelsbehandlingslovens § 2, mens lovens § 4 ved en fejl ikke blev inddraget</a:t>
            </a:r>
          </a:p>
          <a:p>
            <a:pPr marL="285750" lvl="1" indent="-285750">
              <a:spcAft>
                <a:spcPts val="200"/>
              </a:spcAft>
              <a:buClr>
                <a:srgbClr val="00AC9C"/>
              </a:buClr>
            </a:pPr>
            <a:endParaRPr lang="da-DK" sz="500" dirty="0">
              <a:solidFill>
                <a:srgbClr val="000000"/>
              </a:solidFill>
            </a:endParaRPr>
          </a:p>
          <a:p>
            <a:pPr marL="285750" lvl="1" indent="-285750">
              <a:spcAft>
                <a:spcPts val="200"/>
              </a:spcAft>
              <a:buClr>
                <a:srgbClr val="00AC9C"/>
              </a:buClr>
            </a:pPr>
            <a:r>
              <a:rPr lang="da-DK" sz="1400" dirty="0">
                <a:solidFill>
                  <a:srgbClr val="000000"/>
                </a:solidFill>
              </a:rPr>
              <a:t>Nævnet traf herefter ny afgørelse og fandt, at det var i strid med forskelsbehandlingsloven, at man i forbindelse med en jobsamtale spurgte ansøgeren, om han var muslim. Han blev tilkendt en godtgørelse på 2.500 kr.</a:t>
            </a:r>
          </a:p>
          <a:p>
            <a:pPr marL="266700" indent="-266700">
              <a:buClr>
                <a:srgbClr val="00AC9C"/>
              </a:buClr>
            </a:pPr>
            <a:endParaRPr lang="da-DK" sz="1500" dirty="0">
              <a:solidFill>
                <a:srgbClr val="000000"/>
              </a:solidFill>
            </a:endParaRP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11171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4F5FE-82E6-6E26-7BBD-AF910B18165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723E8AC8-6C64-2AEC-7A1A-79CF4A07B1FE}"/>
              </a:ext>
            </a:extLst>
          </p:cNvPr>
          <p:cNvSpPr>
            <a:spLocks noGrp="1"/>
          </p:cNvSpPr>
          <p:nvPr>
            <p:ph type="title"/>
          </p:nvPr>
        </p:nvSpPr>
        <p:spPr/>
        <p:txBody>
          <a:bodyPr/>
          <a:lstStyle/>
          <a:p>
            <a:r>
              <a:rPr lang="da-DK" sz="2400" dirty="0"/>
              <a:t>Ansættelsesproceduren</a:t>
            </a:r>
          </a:p>
        </p:txBody>
      </p:sp>
      <p:sp>
        <p:nvSpPr>
          <p:cNvPr id="7" name="Pladsholder til tekst 6">
            <a:extLst>
              <a:ext uri="{FF2B5EF4-FFF2-40B4-BE49-F238E27FC236}">
                <a16:creationId xmlns:a16="http://schemas.microsoft.com/office/drawing/2014/main" id="{C1562E9B-F354-9B98-758E-4831D981F03E}"/>
              </a:ext>
            </a:extLst>
          </p:cNvPr>
          <p:cNvSpPr>
            <a:spLocks noGrp="1"/>
          </p:cNvSpPr>
          <p:nvPr>
            <p:ph type="body" sz="quarter" idx="12"/>
          </p:nvPr>
        </p:nvSpPr>
        <p:spPr/>
        <p:txBody>
          <a:bodyPr/>
          <a:lstStyle/>
          <a:p>
            <a:pPr marL="0" indent="0">
              <a:buNone/>
            </a:pPr>
            <a:r>
              <a:rPr lang="da-DK" sz="1800" dirty="0">
                <a:solidFill>
                  <a:schemeClr val="tx1"/>
                </a:solidFill>
              </a:rPr>
              <a:t>Udkast til lov om ændringer i ligelønsloven</a:t>
            </a:r>
          </a:p>
          <a:p>
            <a:pPr marL="0" indent="0">
              <a:buNone/>
            </a:pPr>
            <a:endParaRPr lang="da-DK" sz="500" dirty="0"/>
          </a:p>
          <a:p>
            <a:pPr marL="285750" lvl="2" indent="-285750">
              <a:lnSpc>
                <a:spcPct val="100000"/>
              </a:lnSpc>
              <a:spcBef>
                <a:spcPts val="600"/>
              </a:spcBef>
              <a:spcAft>
                <a:spcPts val="200"/>
              </a:spcAft>
              <a:buClr>
                <a:srgbClr val="00AC9C"/>
              </a:buClr>
              <a:buFont typeface="Wingdings" pitchFamily="2" charset="2"/>
              <a:buChar char="§"/>
              <a:tabLst>
                <a:tab pos="539750" algn="l"/>
              </a:tabLst>
              <a:defRPr/>
            </a:pPr>
            <a:r>
              <a:rPr lang="da-DK" sz="1400" dirty="0">
                <a:solidFill>
                  <a:srgbClr val="000000"/>
                </a:solidFill>
              </a:rPr>
              <a:t>Ny § 1 c</a:t>
            </a:r>
          </a:p>
          <a:p>
            <a:pPr marL="450850" lvl="3" indent="0" fontAlgn="base">
              <a:lnSpc>
                <a:spcPct val="110000"/>
              </a:lnSpc>
              <a:spcBef>
                <a:spcPts val="600"/>
              </a:spcBef>
              <a:spcAft>
                <a:spcPts val="0"/>
              </a:spcAft>
              <a:buClr>
                <a:srgbClr val="00AC9C"/>
              </a:buClr>
              <a:buNone/>
              <a:tabLst>
                <a:tab pos="539750" algn="l"/>
              </a:tabLst>
              <a:defRPr/>
            </a:pPr>
            <a:r>
              <a:rPr lang="da-DK" sz="1400" dirty="0">
                <a:solidFill>
                  <a:srgbClr val="000000"/>
                </a:solidFill>
              </a:rPr>
              <a:t>For at sikre en informeret og gennemsigtig lønforhandling skal ansøgere til en stilling have oplysninger fra den potentielle arbejdsgiver om: </a:t>
            </a:r>
          </a:p>
          <a:p>
            <a:pPr marL="450850" lvl="3" indent="0" fontAlgn="base">
              <a:lnSpc>
                <a:spcPct val="110000"/>
              </a:lnSpc>
              <a:spcBef>
                <a:spcPts val="600"/>
              </a:spcBef>
              <a:spcAft>
                <a:spcPts val="0"/>
              </a:spcAft>
              <a:buClr>
                <a:srgbClr val="00AC9C"/>
              </a:buClr>
              <a:buNone/>
              <a:tabLst>
                <a:tab pos="539750" algn="l"/>
              </a:tabLst>
              <a:defRPr/>
            </a:pPr>
            <a:r>
              <a:rPr lang="da-DK" sz="1400" dirty="0">
                <a:solidFill>
                  <a:srgbClr val="000000"/>
                </a:solidFill>
              </a:rPr>
              <a:t>a) startlønnen eller intervallet herfor, der er baseret på objektive, kønsneutrale kriterier for den pågældende stilling, der påtænkes besat, og </a:t>
            </a:r>
          </a:p>
          <a:p>
            <a:pPr marL="450850" lvl="3" indent="0" fontAlgn="base">
              <a:lnSpc>
                <a:spcPct val="110000"/>
              </a:lnSpc>
              <a:spcBef>
                <a:spcPts val="600"/>
              </a:spcBef>
              <a:spcAft>
                <a:spcPts val="0"/>
              </a:spcAft>
              <a:buClr>
                <a:srgbClr val="00AC9C"/>
              </a:buClr>
              <a:buNone/>
              <a:tabLst>
                <a:tab pos="539750" algn="l"/>
              </a:tabLst>
              <a:defRPr/>
            </a:pPr>
            <a:r>
              <a:rPr lang="da-DK" sz="1400" dirty="0">
                <a:solidFill>
                  <a:srgbClr val="000000"/>
                </a:solidFill>
              </a:rPr>
              <a:t>b) de relevante bestemmelser i den kollektive overenskomst, som finder anvendelse på den pågældende stilling, der påtænkes besat </a:t>
            </a:r>
          </a:p>
          <a:p>
            <a:pPr marL="450850" lvl="3" indent="0" fontAlgn="base">
              <a:lnSpc>
                <a:spcPct val="110000"/>
              </a:lnSpc>
              <a:spcBef>
                <a:spcPts val="600"/>
              </a:spcBef>
              <a:spcAft>
                <a:spcPts val="0"/>
              </a:spcAft>
              <a:buClr>
                <a:srgbClr val="00AC9C"/>
              </a:buClr>
              <a:buNone/>
              <a:tabLst>
                <a:tab pos="539750" algn="l"/>
              </a:tabLst>
              <a:defRPr/>
            </a:pPr>
            <a:r>
              <a:rPr lang="da-DK" sz="1400" dirty="0">
                <a:solidFill>
                  <a:srgbClr val="000000"/>
                </a:solidFill>
              </a:rPr>
              <a:t>Stk. 2. En arbejdsgiver må ikke spørge ansøgerne om lønhistorikken i deres nuværende eller tidligere ansættelsesforhold. </a:t>
            </a:r>
            <a:endParaRPr lang="da-DK" dirty="0"/>
          </a:p>
        </p:txBody>
      </p:sp>
      <p:sp>
        <p:nvSpPr>
          <p:cNvPr id="4" name="Pladsholder til billede 3">
            <a:extLst>
              <a:ext uri="{FF2B5EF4-FFF2-40B4-BE49-F238E27FC236}">
                <a16:creationId xmlns:a16="http://schemas.microsoft.com/office/drawing/2014/main" id="{3E4CE86C-BA03-AC55-FB87-329F8663F6A6}"/>
              </a:ext>
            </a:extLst>
          </p:cNvPr>
          <p:cNvSpPr>
            <a:spLocks noGrp="1"/>
          </p:cNvSpPr>
          <p:nvPr>
            <p:ph type="pic" sz="quarter" idx="16"/>
          </p:nvPr>
        </p:nvSpPr>
        <p:spPr/>
        <p:txBody>
          <a:bodyPr/>
          <a:lstStyle/>
          <a:p>
            <a:endParaRPr lang="da-DK"/>
          </a:p>
        </p:txBody>
      </p:sp>
      <p:pic>
        <p:nvPicPr>
          <p:cNvPr id="2" name="Billede 1">
            <a:extLst>
              <a:ext uri="{FF2B5EF4-FFF2-40B4-BE49-F238E27FC236}">
                <a16:creationId xmlns:a16="http://schemas.microsoft.com/office/drawing/2014/main" id="{6FEB6DFB-C920-88DC-0446-EA0C1F2B4707}"/>
              </a:ext>
            </a:extLst>
          </p:cNvPr>
          <p:cNvPicPr>
            <a:picLocks noChangeAspect="1"/>
          </p:cNvPicPr>
          <p:nvPr/>
        </p:nvPicPr>
        <p:blipFill>
          <a:blip r:embed="rId2"/>
          <a:stretch>
            <a:fillRect/>
          </a:stretch>
        </p:blipFill>
        <p:spPr>
          <a:xfrm>
            <a:off x="611560" y="2270285"/>
            <a:ext cx="390178" cy="615749"/>
          </a:xfrm>
          <a:prstGeom prst="rect">
            <a:avLst/>
          </a:prstGeom>
        </p:spPr>
      </p:pic>
    </p:spTree>
    <p:extLst>
      <p:ext uri="{BB962C8B-B14F-4D97-AF65-F5344CB8AC3E}">
        <p14:creationId xmlns:p14="http://schemas.microsoft.com/office/powerpoint/2010/main" val="303959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Udvælgelsen</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Hovedregel – arbejdsgiver beslutter, hvem der skal ansættes</a:t>
            </a:r>
          </a:p>
          <a:p>
            <a:pPr marL="266700" indent="-266700">
              <a:buClr>
                <a:srgbClr val="00AC9C"/>
              </a:buClr>
            </a:pPr>
            <a:r>
              <a:rPr lang="da-DK" sz="1400" dirty="0">
                <a:solidFill>
                  <a:srgbClr val="000000"/>
                </a:solidFill>
              </a:rPr>
              <a:t>Der må ikke lægges vægt på forbudte kriterier</a:t>
            </a:r>
          </a:p>
          <a:p>
            <a:pPr marL="266700" indent="-266700">
              <a:buClr>
                <a:srgbClr val="00AC9C"/>
              </a:buClr>
            </a:pPr>
            <a:r>
              <a:rPr lang="da-DK" sz="1400" dirty="0">
                <a:solidFill>
                  <a:srgbClr val="000000"/>
                </a:solidFill>
              </a:rPr>
              <a:t>Særlige forpligtelser for handicappede ansøgere</a:t>
            </a:r>
          </a:p>
          <a:p>
            <a:pPr marL="266700" indent="-266700">
              <a:buClr>
                <a:srgbClr val="00AC9C"/>
              </a:buClr>
            </a:pPr>
            <a:r>
              <a:rPr lang="da-DK" sz="1400" dirty="0">
                <a:solidFill>
                  <a:srgbClr val="000000"/>
                </a:solidFill>
              </a:rPr>
              <a:t>Udvælgelsen bør ske efter kvalifikationer og erfaring i forhold til den konkrete stilling – vær parat til at kunne redegøre for overvejelserne bag</a:t>
            </a: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13721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a:buClr>
                <a:srgbClr val="00AC9C"/>
              </a:buClr>
            </a:pPr>
            <a:r>
              <a:rPr lang="da-DK" sz="1800" dirty="0">
                <a:solidFill>
                  <a:srgbClr val="000000"/>
                </a:solidFill>
              </a:rPr>
              <a:t>Afslag</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Begrundes altid i kompetencer, kvalifikationer og erfaring i forhold til den konkrete stilling – aldrig med henvisning til forbudte kriterier</a:t>
            </a:r>
          </a:p>
          <a:p>
            <a:endParaRPr lang="da-DK" dirty="0"/>
          </a:p>
          <a:p>
            <a:endParaRPr lang="da-DK" dirty="0"/>
          </a:p>
          <a:p>
            <a:endParaRPr lang="da-DK" dirty="0"/>
          </a:p>
          <a:p>
            <a:endParaRPr lang="da-DK" dirty="0"/>
          </a:p>
        </p:txBody>
      </p:sp>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txBody>
          <a:bodyPr/>
          <a:lstStyle/>
          <a:p>
            <a:endParaRPr lang="da-DK"/>
          </a:p>
        </p:txBody>
      </p:sp>
      <p:pic>
        <p:nvPicPr>
          <p:cNvPr id="8" name="Pladsholder til billede 7">
            <a:extLst>
              <a:ext uri="{FF2B5EF4-FFF2-40B4-BE49-F238E27FC236}">
                <a16:creationId xmlns:a16="http://schemas.microsoft.com/office/drawing/2014/main" id="{050FBAD1-14CC-C03A-E025-264DB5952A9E}"/>
              </a:ext>
            </a:extLst>
          </p:cNvPr>
          <p:cNvPicPr>
            <a:picLocks noGrp="1" noChangeAspect="1"/>
          </p:cNvPicPr>
          <p:nvPr>
            <p:ph type="pic" sz="quarter" idx="13"/>
          </p:nvPr>
        </p:nvPicPr>
        <p:blipFill>
          <a:blip r:embed="rId2"/>
          <a:srcRect l="2" r="2"/>
          <a:stretch>
            <a:fillRect/>
          </a:stretch>
        </p:blipFill>
        <p:spPr>
          <a:prstGeom prst="rect">
            <a:avLst/>
          </a:prstGeom>
        </p:spPr>
      </p:pic>
    </p:spTree>
    <p:extLst>
      <p:ext uri="{BB962C8B-B14F-4D97-AF65-F5344CB8AC3E}">
        <p14:creationId xmlns:p14="http://schemas.microsoft.com/office/powerpoint/2010/main" val="4014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E539-2C74-6B38-BFFE-9737AFBAA1C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39773D6-C4D9-20E0-245C-C962C0CA2333}"/>
              </a:ext>
            </a:extLst>
          </p:cNvPr>
          <p:cNvSpPr>
            <a:spLocks noGrp="1"/>
          </p:cNvSpPr>
          <p:nvPr>
            <p:ph type="title"/>
          </p:nvPr>
        </p:nvSpPr>
        <p:spPr/>
        <p:txBody>
          <a:bodyPr/>
          <a:lstStyle/>
          <a:p>
            <a:r>
              <a:rPr lang="da-DK" sz="2400" dirty="0"/>
              <a:t>Ansættelsesproceduren</a:t>
            </a:r>
          </a:p>
        </p:txBody>
      </p:sp>
      <p:sp>
        <p:nvSpPr>
          <p:cNvPr id="6" name="Pladsholder til indhold 5">
            <a:extLst>
              <a:ext uri="{FF2B5EF4-FFF2-40B4-BE49-F238E27FC236}">
                <a16:creationId xmlns:a16="http://schemas.microsoft.com/office/drawing/2014/main" id="{6C0739CB-B6F9-E08F-6A2F-78A8272085AA}"/>
              </a:ext>
            </a:extLst>
          </p:cNvPr>
          <p:cNvSpPr>
            <a:spLocks noGrp="1"/>
          </p:cNvSpPr>
          <p:nvPr>
            <p:ph type="body" sz="quarter" idx="12"/>
          </p:nvPr>
        </p:nvSpPr>
        <p:spPr>
          <a:xfrm>
            <a:off x="693738" y="1416374"/>
            <a:ext cx="8054726" cy="3027039"/>
          </a:xfrm>
        </p:spPr>
        <p:txBody>
          <a:bodyPr/>
          <a:lstStyle/>
          <a:p>
            <a:pPr marL="0" indent="0">
              <a:buNone/>
            </a:pPr>
            <a:r>
              <a:rPr lang="da-DK" sz="1800" dirty="0">
                <a:solidFill>
                  <a:srgbClr val="000000"/>
                </a:solidFill>
              </a:rPr>
              <a:t>Afslag – afgørelse fra Ligebehandlingsnævnet</a:t>
            </a:r>
          </a:p>
          <a:p>
            <a:pPr marL="0" indent="0">
              <a:buNone/>
            </a:pPr>
            <a:endParaRPr lang="da-DK" sz="500" dirty="0">
              <a:solidFill>
                <a:srgbClr val="000000"/>
              </a:solidFill>
            </a:endParaRPr>
          </a:p>
          <a:p>
            <a:pPr marL="285750" lvl="1" indent="-285750">
              <a:buClr>
                <a:srgbClr val="00AC9C"/>
              </a:buClr>
            </a:pPr>
            <a:r>
              <a:rPr lang="da-DK" sz="1400" dirty="0">
                <a:solidFill>
                  <a:srgbClr val="000000"/>
                </a:solidFill>
              </a:rPr>
              <a:t>En kvinde fik aflyst en planlagt ansættelsessamtale hos den indklagede virksomhed samme dag, som hun oplyste indklagede, at hun var gravid. Hun klagede derfor over forskelsbehandling på grund af køn i forbindelse med, at hun ikke kom i betragtning til stillingen</a:t>
            </a:r>
          </a:p>
          <a:p>
            <a:pPr marL="285750" lvl="1" indent="-285750">
              <a:buClr>
                <a:srgbClr val="00AC9C"/>
              </a:buClr>
            </a:pPr>
            <a:r>
              <a:rPr lang="da-DK" sz="1400" dirty="0">
                <a:solidFill>
                  <a:srgbClr val="000000"/>
                </a:solidFill>
              </a:rPr>
              <a:t>Indklagede oplyste, at ansættelsesaftalen blev aflyst, da klager var gravid, og da det ikke ville være praktisk at ansætte en medarbejder, der skulle på barselsorlov meget hurtigt efter ansættelse i stillingen</a:t>
            </a:r>
          </a:p>
          <a:p>
            <a:pPr marL="285750" lvl="1" indent="-285750">
              <a:buClr>
                <a:srgbClr val="00AC9C"/>
              </a:buClr>
            </a:pPr>
            <a:r>
              <a:rPr lang="da-DK" sz="1400" dirty="0">
                <a:solidFill>
                  <a:srgbClr val="000000"/>
                </a:solidFill>
              </a:rPr>
              <a:t>Nævnet vurderede, at klager havde påvist faktiske omstændigheder, der gav anledning til at formode, at der var sket forskelsbehandling på grund af køn</a:t>
            </a:r>
          </a:p>
          <a:p>
            <a:pPr marL="0" indent="0">
              <a:buNone/>
            </a:pPr>
            <a:endParaRPr lang="da-DK" sz="1600" b="1"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4A231609-D95E-11A9-8C60-6058EF8E84E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4955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p:txBody>
          <a:bodyPr/>
          <a:lstStyle/>
          <a:p>
            <a:r>
              <a:rPr lang="da-DK" sz="2400" dirty="0"/>
              <a:t>Forhold ved ansættelsen</a:t>
            </a:r>
          </a:p>
        </p:txBody>
      </p:sp>
      <p:sp>
        <p:nvSpPr>
          <p:cNvPr id="10" name="Pladsholder til indhold 9"/>
          <p:cNvSpPr>
            <a:spLocks noGrp="1"/>
          </p:cNvSpPr>
          <p:nvPr>
            <p:ph type="body" sz="quarter" idx="12"/>
          </p:nvPr>
        </p:nvSpPr>
        <p:spPr/>
        <p:txBody>
          <a:bodyPr/>
          <a:lstStyle/>
          <a:p>
            <a:pPr>
              <a:buClr>
                <a:srgbClr val="00AC9C"/>
              </a:buClr>
            </a:pPr>
            <a:r>
              <a:rPr lang="da-DK" sz="1800" dirty="0">
                <a:solidFill>
                  <a:schemeClr val="tx1"/>
                </a:solidFill>
              </a:rPr>
              <a:t>Vi skal se på</a:t>
            </a:r>
          </a:p>
          <a:p>
            <a:pPr>
              <a:buClr>
                <a:srgbClr val="00AC9C"/>
              </a:buClr>
            </a:pPr>
            <a:endParaRPr lang="da-DK" sz="500" dirty="0">
              <a:solidFill>
                <a:schemeClr val="tx1"/>
              </a:solidFill>
            </a:endParaRPr>
          </a:p>
          <a:p>
            <a:pPr marL="266700" lvl="1" indent="-266700">
              <a:buClr>
                <a:srgbClr val="00AC9C"/>
              </a:buClr>
            </a:pPr>
            <a:r>
              <a:rPr lang="da-DK" sz="1400" dirty="0">
                <a:solidFill>
                  <a:schemeClr val="tx1"/>
                </a:solidFill>
              </a:rPr>
              <a:t>Ansættelsesproceduren </a:t>
            </a:r>
          </a:p>
          <a:p>
            <a:pPr marL="266700" lvl="1" indent="-266700">
              <a:buClr>
                <a:srgbClr val="00AC9C"/>
              </a:buClr>
            </a:pPr>
            <a:r>
              <a:rPr lang="da-DK" sz="1400" dirty="0">
                <a:solidFill>
                  <a:schemeClr val="tx1"/>
                </a:solidFill>
              </a:rPr>
              <a:t>Ansættelsesformer</a:t>
            </a:r>
          </a:p>
          <a:p>
            <a:pPr marL="266700" lvl="1" indent="-266700">
              <a:buClr>
                <a:srgbClr val="00AC9C"/>
              </a:buClr>
            </a:pPr>
            <a:r>
              <a:rPr lang="da-DK" sz="1400" dirty="0">
                <a:solidFill>
                  <a:schemeClr val="tx1"/>
                </a:solidFill>
              </a:rPr>
              <a:t>Ansættelsesvilkår</a:t>
            </a:r>
          </a:p>
          <a:p>
            <a:pPr marL="266700" lvl="1" indent="-266700">
              <a:buClr>
                <a:srgbClr val="00AC9C"/>
              </a:buClr>
            </a:pPr>
            <a:r>
              <a:rPr lang="da-DK" sz="1400" dirty="0">
                <a:solidFill>
                  <a:schemeClr val="tx1"/>
                </a:solidFill>
              </a:rPr>
              <a:t>Ansættelsesbeviser</a:t>
            </a:r>
          </a:p>
          <a:p>
            <a:endParaRPr lang="da-DK" sz="1600" dirty="0"/>
          </a:p>
          <a:p>
            <a:endParaRPr lang="da-DK" sz="1600" dirty="0"/>
          </a:p>
          <a:p>
            <a:endParaRPr lang="da-DK" sz="1600" dirty="0"/>
          </a:p>
        </p:txBody>
      </p:sp>
      <p:pic>
        <p:nvPicPr>
          <p:cNvPr id="3" name="Pladsholder til indhold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08" r="8608"/>
          <a:stretch/>
        </p:blipFill>
        <p:spPr>
          <a:xfrm>
            <a:off x="702552" y="1414713"/>
            <a:ext cx="3734247" cy="3027600"/>
          </a:xfrm>
        </p:spPr>
      </p:pic>
      <p:sp>
        <p:nvSpPr>
          <p:cNvPr id="2" name="Pladsholder til billede 1">
            <a:extLst>
              <a:ext uri="{FF2B5EF4-FFF2-40B4-BE49-F238E27FC236}">
                <a16:creationId xmlns:a16="http://schemas.microsoft.com/office/drawing/2014/main" id="{DA171372-7035-A6F7-704E-529DC069FC9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83574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7250-8CFB-BC55-D9EC-B26E99DAD55E}"/>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885199C3-A714-55BD-2B22-9467F1108D31}"/>
              </a:ext>
            </a:extLst>
          </p:cNvPr>
          <p:cNvSpPr>
            <a:spLocks noGrp="1"/>
          </p:cNvSpPr>
          <p:nvPr>
            <p:ph type="title"/>
          </p:nvPr>
        </p:nvSpPr>
        <p:spPr/>
        <p:txBody>
          <a:bodyPr/>
          <a:lstStyle/>
          <a:p>
            <a:r>
              <a:rPr lang="da-DK" sz="2400" dirty="0"/>
              <a:t>Ansættelsesproceduren</a:t>
            </a:r>
          </a:p>
        </p:txBody>
      </p:sp>
      <p:sp>
        <p:nvSpPr>
          <p:cNvPr id="6" name="Pladsholder til indhold 5">
            <a:extLst>
              <a:ext uri="{FF2B5EF4-FFF2-40B4-BE49-F238E27FC236}">
                <a16:creationId xmlns:a16="http://schemas.microsoft.com/office/drawing/2014/main" id="{19FDC192-1787-BFFC-9146-E3D6FB5FD1D0}"/>
              </a:ext>
            </a:extLst>
          </p:cNvPr>
          <p:cNvSpPr>
            <a:spLocks noGrp="1"/>
          </p:cNvSpPr>
          <p:nvPr>
            <p:ph type="body" sz="quarter" idx="12"/>
          </p:nvPr>
        </p:nvSpPr>
        <p:spPr>
          <a:xfrm>
            <a:off x="693738" y="1416374"/>
            <a:ext cx="8054726" cy="3027039"/>
          </a:xfrm>
        </p:spPr>
        <p:txBody>
          <a:bodyPr/>
          <a:lstStyle/>
          <a:p>
            <a:pPr marL="0" indent="0">
              <a:buNone/>
            </a:pPr>
            <a:r>
              <a:rPr lang="da-DK" sz="1800" dirty="0">
                <a:solidFill>
                  <a:srgbClr val="000000"/>
                </a:solidFill>
              </a:rPr>
              <a:t>Afslag – afgørelse fra Ligebehandlingsnævnet</a:t>
            </a:r>
          </a:p>
          <a:p>
            <a:pPr marL="0" indent="0">
              <a:buNone/>
            </a:pPr>
            <a:endParaRPr lang="da-DK" sz="500" dirty="0">
              <a:solidFill>
                <a:srgbClr val="000000"/>
              </a:solidFill>
            </a:endParaRPr>
          </a:p>
          <a:p>
            <a:pPr marL="285750" lvl="1" indent="-285750">
              <a:buClr>
                <a:srgbClr val="00AC9C"/>
              </a:buClr>
            </a:pPr>
            <a:r>
              <a:rPr lang="da-DK" sz="1400" dirty="0">
                <a:solidFill>
                  <a:srgbClr val="000000"/>
                </a:solidFill>
              </a:rPr>
              <a:t>Indklagede havde ikke løftet bevisbyrden for, at klagers graviditet ikke havde haft betydning for, at hun ikke kom i betragtning til stillingen, da aflysningen af jobsamtalen ifølge indklagedes egne oplysninger var begrundet i klagers graviditet</a:t>
            </a:r>
          </a:p>
          <a:p>
            <a:pPr marL="285750" lvl="1" indent="-285750">
              <a:buClr>
                <a:srgbClr val="00AC9C"/>
              </a:buClr>
            </a:pPr>
            <a:r>
              <a:rPr lang="da-DK" sz="1400" dirty="0">
                <a:solidFill>
                  <a:srgbClr val="000000"/>
                </a:solidFill>
              </a:rPr>
              <a:t>Klager fik derfor medhold og blev tilkendt en godtgørelse på 25.000 kr.</a:t>
            </a:r>
          </a:p>
          <a:p>
            <a:pPr marL="0" indent="0">
              <a:buNone/>
            </a:pPr>
            <a:endParaRPr lang="da-DK" sz="1600" b="1"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181C48BE-C770-723E-201B-16E763D469A6}"/>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8365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6" name="Pladsholder til indhold 5"/>
          <p:cNvSpPr>
            <a:spLocks noGrp="1"/>
          </p:cNvSpPr>
          <p:nvPr>
            <p:ph type="body" sz="quarter" idx="12"/>
          </p:nvPr>
        </p:nvSpPr>
        <p:spPr>
          <a:xfrm>
            <a:off x="693738" y="1416374"/>
            <a:ext cx="8054726" cy="3027039"/>
          </a:xfrm>
        </p:spPr>
        <p:txBody>
          <a:bodyPr/>
          <a:lstStyle/>
          <a:p>
            <a:pPr marL="0" indent="0">
              <a:buNone/>
            </a:pPr>
            <a:r>
              <a:rPr lang="da-DK" sz="1800" dirty="0">
                <a:solidFill>
                  <a:srgbClr val="000000"/>
                </a:solidFill>
              </a:rPr>
              <a:t>Afslag – afgørelse fra Ligebehandlingsnævnet</a:t>
            </a:r>
          </a:p>
          <a:p>
            <a:pPr marL="0" indent="0">
              <a:buNone/>
            </a:pPr>
            <a:endParaRPr lang="da-DK" sz="500" dirty="0">
              <a:solidFill>
                <a:srgbClr val="000000"/>
              </a:solidFill>
            </a:endParaRPr>
          </a:p>
          <a:p>
            <a:pPr marL="285750" lvl="1" indent="-285750">
              <a:buClr>
                <a:srgbClr val="00AC9C"/>
              </a:buClr>
            </a:pPr>
            <a:r>
              <a:rPr lang="da-DK" sz="1400" dirty="0">
                <a:solidFill>
                  <a:srgbClr val="000000"/>
                </a:solidFill>
              </a:rPr>
              <a:t>En kvinde klagede over, at hun to gange havde søgt en stilling hos en restaurationskæde, hvor hun første gang fik et autosvar retur og anden gang intet svar fik</a:t>
            </a:r>
          </a:p>
          <a:p>
            <a:pPr marL="285750" lvl="1" indent="-285750">
              <a:buClr>
                <a:srgbClr val="00AC9C"/>
              </a:buClr>
            </a:pPr>
            <a:r>
              <a:rPr lang="da-DK" sz="1400" dirty="0">
                <a:solidFill>
                  <a:srgbClr val="000000"/>
                </a:solidFill>
              </a:rPr>
              <a:t>I juni 2016 havde restaurationskæden i Danmark 428 ansatte, heraf var 15 kvinder. I stillingskategorien med direkte kundekontakt, var otte ud af 310 ansatte kvinder</a:t>
            </a:r>
            <a:endParaRPr lang="da-DK" sz="500" dirty="0">
              <a:solidFill>
                <a:srgbClr val="000000"/>
              </a:solidFill>
            </a:endParaRPr>
          </a:p>
          <a:p>
            <a:pPr marL="285750" lvl="1" indent="-285750">
              <a:buClr>
                <a:srgbClr val="00AC9C"/>
              </a:buClr>
            </a:pPr>
            <a:r>
              <a:rPr lang="da-DK" sz="1400" dirty="0">
                <a:solidFill>
                  <a:srgbClr val="000000"/>
                </a:solidFill>
              </a:rPr>
              <a:t>Derudover var der på kædens hjemmeside kun fotos af mænd, herunder ved den digitale ansøgningsblanket </a:t>
            </a:r>
          </a:p>
          <a:p>
            <a:pPr marL="0" indent="0">
              <a:buNone/>
            </a:pPr>
            <a:endParaRPr lang="da-DK" sz="1600" b="1"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79426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6" name="Pladsholder til indhold 5"/>
          <p:cNvSpPr>
            <a:spLocks noGrp="1"/>
          </p:cNvSpPr>
          <p:nvPr>
            <p:ph type="body" sz="quarter" idx="12"/>
          </p:nvPr>
        </p:nvSpPr>
        <p:spPr>
          <a:xfrm>
            <a:off x="693738" y="1416374"/>
            <a:ext cx="8054726" cy="3027039"/>
          </a:xfrm>
        </p:spPr>
        <p:txBody>
          <a:bodyPr/>
          <a:lstStyle/>
          <a:p>
            <a:pPr marL="0" indent="0">
              <a:buNone/>
            </a:pPr>
            <a:r>
              <a:rPr lang="da-DK" sz="1800" dirty="0">
                <a:solidFill>
                  <a:srgbClr val="000000"/>
                </a:solidFill>
              </a:rPr>
              <a:t>Afslag – afgørelse fra Ligebehandlingsnævnet</a:t>
            </a:r>
          </a:p>
          <a:p>
            <a:pPr marL="0" indent="0">
              <a:buNone/>
            </a:pPr>
            <a:endParaRPr lang="da-DK" sz="500" dirty="0">
              <a:solidFill>
                <a:srgbClr val="000000"/>
              </a:solidFill>
            </a:endParaRPr>
          </a:p>
          <a:p>
            <a:pPr marL="285750" lvl="1" indent="-285750">
              <a:buClr>
                <a:srgbClr val="00AC9C"/>
              </a:buClr>
            </a:pPr>
            <a:r>
              <a:rPr lang="da-DK" sz="1400" dirty="0">
                <a:solidFill>
                  <a:srgbClr val="000000"/>
                </a:solidFill>
              </a:rPr>
              <a:t>Nævnet vurderede, at et åbenbart misforhold i antallet af kvindelige og mandlige ansatte kan skabe en formodning for, at der er sket forskelsbehandling på grund af køn</a:t>
            </a:r>
          </a:p>
          <a:p>
            <a:pPr marL="285750" lvl="1" indent="-285750">
              <a:buClr>
                <a:srgbClr val="00AC9C"/>
              </a:buClr>
            </a:pPr>
            <a:r>
              <a:rPr lang="da-DK" sz="1400" dirty="0">
                <a:solidFill>
                  <a:srgbClr val="000000"/>
                </a:solidFill>
              </a:rPr>
              <a:t>Denne formodning havde restaurationskæden ikke afkræftet, og kæden havde således ikke løftet bevisbyrden for, at ligebehandlingsprincippet ikke var blevet krænket</a:t>
            </a:r>
          </a:p>
          <a:p>
            <a:pPr marL="0" lvl="1" indent="0">
              <a:buClr>
                <a:srgbClr val="00AC9C"/>
              </a:buClr>
              <a:buNone/>
            </a:pPr>
            <a:endParaRPr lang="da-DK" sz="500" dirty="0">
              <a:solidFill>
                <a:srgbClr val="000000"/>
              </a:solidFill>
            </a:endParaRPr>
          </a:p>
          <a:p>
            <a:pPr marL="285750" lvl="2" indent="-285750">
              <a:buClr>
                <a:srgbClr val="00AC9C"/>
              </a:buClr>
              <a:buFont typeface="Wingdings" panose="05000000000000000000" pitchFamily="2" charset="2"/>
              <a:buChar char="§"/>
            </a:pPr>
            <a:r>
              <a:rPr lang="da-DK" sz="1400" dirty="0">
                <a:solidFill>
                  <a:srgbClr val="000000"/>
                </a:solidFill>
              </a:rPr>
              <a:t>Klager fik derfor medhold og en godtgørelse på 5.000 kr.</a:t>
            </a:r>
          </a:p>
          <a:p>
            <a:pPr marL="0" indent="0">
              <a:buNone/>
            </a:pPr>
            <a:endParaRPr lang="da-DK" sz="1600" b="1"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0583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Et billede, der indeholder kop, indendørs, kaffe, adskillige&#10;&#10;Automatisk genereret beskrivelse">
            <a:extLst>
              <a:ext uri="{FF2B5EF4-FFF2-40B4-BE49-F238E27FC236}">
                <a16:creationId xmlns:a16="http://schemas.microsoft.com/office/drawing/2014/main" id="{BCF209A7-60F3-4AC1-9B60-41DC0151B2D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217" b="10217"/>
          <a:stretch>
            <a:fillRect/>
          </a:stretch>
        </p:blipFill>
        <p:spPr/>
      </p:pic>
      <p:sp>
        <p:nvSpPr>
          <p:cNvPr id="3" name="Pladsholder til tekst 2">
            <a:extLst>
              <a:ext uri="{FF2B5EF4-FFF2-40B4-BE49-F238E27FC236}">
                <a16:creationId xmlns:a16="http://schemas.microsoft.com/office/drawing/2014/main" id="{299184D1-984C-9BBA-1325-1FE9F26DB6A5}"/>
              </a:ext>
            </a:extLst>
          </p:cNvPr>
          <p:cNvSpPr>
            <a:spLocks noGrp="1"/>
          </p:cNvSpPr>
          <p:nvPr>
            <p:ph type="body" sz="quarter" idx="13"/>
          </p:nvPr>
        </p:nvSpPr>
        <p:spPr/>
        <p:txBody>
          <a:bodyPr/>
          <a:lstStyle/>
          <a:p>
            <a:r>
              <a:rPr lang="da-DK" sz="1800" b="0" dirty="0"/>
              <a:t>Ansættelsesformer</a:t>
            </a:r>
          </a:p>
        </p:txBody>
      </p:sp>
    </p:spTree>
    <p:extLst>
      <p:ext uri="{BB962C8B-B14F-4D97-AF65-F5344CB8AC3E}">
        <p14:creationId xmlns:p14="http://schemas.microsoft.com/office/powerpoint/2010/main" val="315768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3" name="Pladsholder til indhold 2"/>
          <p:cNvSpPr>
            <a:spLocks noGrp="1"/>
          </p:cNvSpPr>
          <p:nvPr>
            <p:ph type="body" sz="quarter" idx="12"/>
          </p:nvPr>
        </p:nvSpPr>
        <p:spPr/>
        <p:txBody>
          <a:bodyPr/>
          <a:lstStyle/>
          <a:p>
            <a:pPr marL="0" lvl="0" indent="0" fontAlgn="base">
              <a:spcAft>
                <a:spcPts val="600"/>
              </a:spcAft>
              <a:buNone/>
            </a:pPr>
            <a:r>
              <a:rPr lang="da-DK" altLang="da-DK" sz="1800" dirty="0">
                <a:solidFill>
                  <a:schemeClr val="tx1"/>
                </a:solidFill>
              </a:rPr>
              <a:t>Case</a:t>
            </a:r>
          </a:p>
          <a:p>
            <a:pPr marL="0" lvl="0" indent="0" fontAlgn="base">
              <a:spcAft>
                <a:spcPts val="600"/>
              </a:spcAft>
              <a:buNone/>
            </a:pPr>
            <a:endParaRPr lang="da-DK" altLang="da-DK" sz="500" dirty="0">
              <a:solidFill>
                <a:schemeClr val="tx1"/>
              </a:solidFill>
            </a:endParaRPr>
          </a:p>
          <a:p>
            <a:pPr lvl="0" fontAlgn="base">
              <a:spcAft>
                <a:spcPts val="600"/>
              </a:spcAft>
            </a:pPr>
            <a:r>
              <a:rPr lang="da-DK" altLang="da-DK" sz="1400" dirty="0">
                <a:solidFill>
                  <a:srgbClr val="00AC9C"/>
                </a:solidFill>
              </a:rPr>
              <a:t>På grund af travlhed søger en virksomhed en medarbejder til Kundeservice. </a:t>
            </a:r>
          </a:p>
          <a:p>
            <a:pPr lvl="0" fontAlgn="base">
              <a:spcAft>
                <a:spcPts val="600"/>
              </a:spcAft>
            </a:pPr>
            <a:r>
              <a:rPr lang="da-DK" altLang="da-DK" sz="1400" dirty="0">
                <a:solidFill>
                  <a:srgbClr val="00AC9C"/>
                </a:solidFill>
              </a:rPr>
              <a:t>Stillingen er tidsbegrænset til 8 måneder. </a:t>
            </a:r>
          </a:p>
          <a:p>
            <a:pPr lvl="0" fontAlgn="base">
              <a:spcAft>
                <a:spcPts val="600"/>
              </a:spcAft>
            </a:pPr>
            <a:r>
              <a:rPr lang="da-DK" altLang="da-DK" sz="1400" dirty="0">
                <a:solidFill>
                  <a:srgbClr val="00AC9C"/>
                </a:solidFill>
              </a:rPr>
              <a:t>Efter udløbet af de 8 måneder er der fortsat travlt. Lederen vil derfor gerne forlænge ansættelsen med 3 måneder. </a:t>
            </a:r>
          </a:p>
          <a:p>
            <a:pPr lvl="0" fontAlgn="base">
              <a:spcAft>
                <a:spcPts val="600"/>
              </a:spcAft>
            </a:pPr>
            <a:r>
              <a:rPr lang="da-DK" altLang="da-DK" sz="1400" dirty="0">
                <a:solidFill>
                  <a:srgbClr val="00AC9C"/>
                </a:solidFill>
              </a:rPr>
              <a:t>Hun vil ikke fastansætte medarbejderen, da hun synes, at det er usikre tider. </a:t>
            </a:r>
          </a:p>
          <a:p>
            <a:pPr lvl="0" fontAlgn="base">
              <a:spcAft>
                <a:spcPts val="600"/>
              </a:spcAft>
            </a:pPr>
            <a:r>
              <a:rPr lang="da-DK" altLang="da-DK" sz="1400" dirty="0">
                <a:solidFill>
                  <a:srgbClr val="00AC9C"/>
                </a:solidFill>
              </a:rPr>
              <a:t>Hun beder dig udarbejde et tillæg til kontrakten. </a:t>
            </a:r>
          </a:p>
          <a:p>
            <a:pPr lvl="0" fontAlgn="base">
              <a:spcAft>
                <a:spcPts val="600"/>
              </a:spcAft>
            </a:pPr>
            <a:r>
              <a:rPr lang="da-DK" altLang="da-DK" sz="1400" dirty="0">
                <a:solidFill>
                  <a:srgbClr val="00AC9C"/>
                </a:solidFill>
              </a:rPr>
              <a:t>Hvad svarer du?</a:t>
            </a:r>
            <a:endParaRPr lang="da-DK" sz="1400" dirty="0">
              <a:solidFill>
                <a:srgbClr val="00AC9C"/>
              </a:solidFill>
            </a:endParaRPr>
          </a:p>
          <a:p>
            <a:pPr marL="0" lvl="0" indent="0" fontAlgn="base">
              <a:spcBef>
                <a:spcPts val="25"/>
              </a:spcBef>
              <a:spcAft>
                <a:spcPct val="0"/>
              </a:spcAft>
              <a:buClr>
                <a:srgbClr val="655A8B"/>
              </a:buClr>
              <a:buNone/>
            </a:pPr>
            <a:endParaRPr lang="da-DK" altLang="da-DK" sz="1500" dirty="0">
              <a:solidFill>
                <a:srgbClr val="00AC9C"/>
              </a:solidFill>
            </a:endParaRPr>
          </a:p>
        </p:txBody>
      </p:sp>
      <p:sp>
        <p:nvSpPr>
          <p:cNvPr id="4" name="Pladsholder til billede 3">
            <a:extLst>
              <a:ext uri="{FF2B5EF4-FFF2-40B4-BE49-F238E27FC236}">
                <a16:creationId xmlns:a16="http://schemas.microsoft.com/office/drawing/2014/main" id="{BE053FF7-9B7D-289D-9C28-FEDA20914109}"/>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8689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a:xfrm>
            <a:off x="4700588" y="1414713"/>
            <a:ext cx="3740860" cy="3027600"/>
          </a:xfrm>
        </p:spPr>
        <p:txBody>
          <a:bodyPr/>
          <a:lstStyle/>
          <a:p>
            <a:pPr>
              <a:buClr>
                <a:srgbClr val="00AC9C"/>
              </a:buClr>
            </a:pPr>
            <a:r>
              <a:rPr lang="da-DK" sz="1800" dirty="0">
                <a:solidFill>
                  <a:srgbClr val="000000"/>
                </a:solidFill>
              </a:rPr>
              <a:t>Eksempler</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Direktører</a:t>
            </a:r>
          </a:p>
          <a:p>
            <a:pPr marL="266700" lvl="1" indent="-266700" eaLnBrk="0" fontAlgn="base" hangingPunct="0">
              <a:buClr>
                <a:srgbClr val="00AC9C"/>
              </a:buClr>
              <a:tabLst>
                <a:tab pos="0" algn="l"/>
              </a:tabLst>
              <a:defRPr/>
            </a:pPr>
            <a:r>
              <a:rPr lang="da-DK" sz="1400" dirty="0">
                <a:solidFill>
                  <a:srgbClr val="000000"/>
                </a:solidFill>
              </a:rPr>
              <a:t>Funktionærer</a:t>
            </a:r>
          </a:p>
          <a:p>
            <a:pPr marL="266700" lvl="1" indent="-266700" eaLnBrk="0" fontAlgn="base" hangingPunct="0">
              <a:buClr>
                <a:srgbClr val="00AC9C"/>
              </a:buClr>
              <a:tabLst>
                <a:tab pos="0" algn="l"/>
              </a:tabLst>
              <a:defRPr/>
            </a:pPr>
            <a:r>
              <a:rPr lang="da-DK" sz="1400" dirty="0">
                <a:solidFill>
                  <a:srgbClr val="000000"/>
                </a:solidFill>
              </a:rPr>
              <a:t>Elever</a:t>
            </a:r>
          </a:p>
          <a:p>
            <a:pPr marL="266700" lvl="1" indent="-266700" eaLnBrk="0" fontAlgn="base" hangingPunct="0">
              <a:buClr>
                <a:srgbClr val="00AC9C"/>
              </a:buClr>
              <a:tabLst>
                <a:tab pos="0" algn="l"/>
              </a:tabLst>
              <a:defRPr/>
            </a:pPr>
            <a:r>
              <a:rPr lang="da-DK" sz="1400" dirty="0">
                <a:solidFill>
                  <a:srgbClr val="000000"/>
                </a:solidFill>
              </a:rPr>
              <a:t>Studentermedhjælpere </a:t>
            </a:r>
          </a:p>
          <a:p>
            <a:pPr marL="266700" lvl="1" indent="-266700" eaLnBrk="0" fontAlgn="base" hangingPunct="0">
              <a:buClr>
                <a:srgbClr val="00AC9C"/>
              </a:buClr>
              <a:tabLst>
                <a:tab pos="0" algn="l"/>
              </a:tabLst>
              <a:defRPr/>
            </a:pPr>
            <a:r>
              <a:rPr lang="da-DK" sz="1400" dirty="0">
                <a:solidFill>
                  <a:srgbClr val="000000"/>
                </a:solidFill>
              </a:rPr>
              <a:t>Fleksjob, job med løntilskud m.v.</a:t>
            </a:r>
          </a:p>
          <a:p>
            <a:pPr marL="266700" lvl="1" indent="-266700" eaLnBrk="0" fontAlgn="base" hangingPunct="0">
              <a:buClr>
                <a:srgbClr val="00AC9C"/>
              </a:buClr>
              <a:tabLst>
                <a:tab pos="0" algn="l"/>
              </a:tabLst>
              <a:defRPr/>
            </a:pPr>
            <a:r>
              <a:rPr lang="da-DK" sz="1400" dirty="0">
                <a:solidFill>
                  <a:srgbClr val="000000"/>
                </a:solidFill>
              </a:rPr>
              <a:t>Ikke-funktionærer</a:t>
            </a:r>
          </a:p>
          <a:p>
            <a:pPr marL="266700" lvl="1" indent="-266700" eaLnBrk="0" fontAlgn="base" hangingPunct="0">
              <a:buClr>
                <a:srgbClr val="00AC9C"/>
              </a:buClr>
              <a:tabLst>
                <a:tab pos="0" algn="l"/>
              </a:tabLst>
              <a:defRPr/>
            </a:pPr>
            <a:r>
              <a:rPr lang="da-DK" sz="1400" dirty="0">
                <a:solidFill>
                  <a:srgbClr val="000000"/>
                </a:solidFill>
              </a:rPr>
              <a:t>Vikarer</a:t>
            </a:r>
          </a:p>
          <a:p>
            <a:pPr marL="266700" lvl="1" indent="-266700" eaLnBrk="0" fontAlgn="base" hangingPunct="0">
              <a:buClr>
                <a:srgbClr val="00AC9C"/>
              </a:buClr>
              <a:defRPr/>
            </a:pPr>
            <a:r>
              <a:rPr lang="da-DK" sz="1400" dirty="0">
                <a:solidFill>
                  <a:srgbClr val="000000"/>
                </a:solidFill>
              </a:rPr>
              <a:t>Konsulenter </a:t>
            </a: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36" r="8936"/>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9246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p:txBody>
          <a:bodyPr/>
          <a:lstStyle/>
          <a:p>
            <a:pPr>
              <a:buClr>
                <a:srgbClr val="00AC9C"/>
              </a:buClr>
            </a:pPr>
            <a:r>
              <a:rPr lang="da-DK" sz="1800" dirty="0">
                <a:solidFill>
                  <a:srgbClr val="000000"/>
                </a:solidFill>
              </a:rPr>
              <a:t>Eksempler</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Fastansættelse – tidsbegrænset ansættelse</a:t>
            </a:r>
          </a:p>
          <a:p>
            <a:pPr marL="266700" indent="-266700" eaLnBrk="0" fontAlgn="base" hangingPunct="0">
              <a:spcBef>
                <a:spcPts val="438"/>
              </a:spcBef>
              <a:spcAft>
                <a:spcPct val="0"/>
              </a:spcAft>
              <a:buClr>
                <a:srgbClr val="00AC9C"/>
              </a:buClr>
              <a:buFont typeface="Wingdings" panose="05000000000000000000" pitchFamily="2" charset="2"/>
              <a:buChar char="§"/>
              <a:defRPr/>
            </a:pPr>
            <a:r>
              <a:rPr lang="da-DK" sz="1400" dirty="0">
                <a:solidFill>
                  <a:srgbClr val="000000"/>
                </a:solidFill>
              </a:rPr>
              <a:t>Fuldtidsansættelse – deltidsansættelse</a:t>
            </a:r>
          </a:p>
          <a:p>
            <a:pPr marL="266700" indent="-266700" eaLnBrk="0" fontAlgn="base" hangingPunct="0">
              <a:spcBef>
                <a:spcPts val="438"/>
              </a:spcBef>
              <a:spcAft>
                <a:spcPct val="0"/>
              </a:spcAft>
              <a:buClr>
                <a:srgbClr val="00AC9C"/>
              </a:buClr>
              <a:buFont typeface="Wingdings" panose="05000000000000000000" pitchFamily="2" charset="2"/>
              <a:buChar char="§"/>
              <a:defRPr/>
            </a:pPr>
            <a:r>
              <a:rPr lang="da-DK" sz="1400" dirty="0">
                <a:solidFill>
                  <a:srgbClr val="000000"/>
                </a:solidFill>
              </a:rPr>
              <a:t>Månedslønnet - timelønnet</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04" r="8604"/>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500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Ansættelsesformer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Tidsbegrænset ansættelse</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En ansættelse er tidsbegrænset, når ansættelsesforholdet er fastsat til at udløbe efter objektive kriterier - f.eks.</a:t>
            </a:r>
          </a:p>
          <a:p>
            <a:pPr marL="715963" lvl="1" indent="-265113">
              <a:buClr>
                <a:srgbClr val="00AC9C"/>
              </a:buClr>
            </a:pPr>
            <a:r>
              <a:rPr lang="da-DK" sz="1400" dirty="0">
                <a:solidFill>
                  <a:srgbClr val="000000"/>
                </a:solidFill>
              </a:rPr>
              <a:t>En bestemt dato</a:t>
            </a:r>
          </a:p>
          <a:p>
            <a:pPr marL="715963" lvl="1" indent="-265113">
              <a:buClr>
                <a:srgbClr val="00AC9C"/>
              </a:buClr>
            </a:pPr>
            <a:r>
              <a:rPr lang="da-DK" sz="1400" dirty="0">
                <a:solidFill>
                  <a:srgbClr val="000000"/>
                </a:solidFill>
              </a:rPr>
              <a:t>En løst opgave</a:t>
            </a:r>
          </a:p>
          <a:p>
            <a:pPr marL="715963" lvl="1" indent="-265113">
              <a:buClr>
                <a:srgbClr val="00AC9C"/>
              </a:buClr>
            </a:pPr>
            <a:r>
              <a:rPr lang="da-DK" sz="1400" dirty="0">
                <a:solidFill>
                  <a:srgbClr val="000000"/>
                </a:solidFill>
              </a:rPr>
              <a:t>Indtrædelse af bestemt begivenhed</a:t>
            </a:r>
          </a:p>
          <a:p>
            <a:pPr marL="715963" lvl="1" indent="-265113">
              <a:buClr>
                <a:srgbClr val="00AC9C"/>
              </a:buClr>
            </a:pPr>
            <a:endParaRPr lang="da-DK" sz="500" dirty="0">
              <a:solidFill>
                <a:srgbClr val="000000"/>
              </a:solidFill>
            </a:endParaRPr>
          </a:p>
          <a:p>
            <a:pPr marL="285750" lvl="0" indent="-285750" eaLnBrk="0" fontAlgn="base" hangingPunct="0">
              <a:spcBef>
                <a:spcPts val="25"/>
              </a:spcBef>
              <a:spcAft>
                <a:spcPct val="0"/>
              </a:spcAft>
              <a:buClr>
                <a:srgbClr val="655A8B"/>
              </a:buClr>
              <a:buFont typeface="Wingdings" panose="05000000000000000000" pitchFamily="2" charset="2"/>
              <a:buChar char="§"/>
              <a:defRPr/>
            </a:pPr>
            <a:endParaRPr lang="da-DK" sz="500" dirty="0">
              <a:solidFill>
                <a:srgbClr val="000000"/>
              </a:solidFill>
            </a:endParaRPr>
          </a:p>
          <a:p>
            <a:pPr marL="266700" lvl="1" indent="-266700" eaLnBrk="0" fontAlgn="base" hangingPunct="0">
              <a:spcBef>
                <a:spcPts val="25"/>
              </a:spcBef>
              <a:spcAft>
                <a:spcPct val="0"/>
              </a:spcAft>
              <a:buClr>
                <a:srgbClr val="00AC9C"/>
              </a:buClr>
              <a:tabLst>
                <a:tab pos="0" algn="l"/>
                <a:tab pos="266700" algn="l"/>
              </a:tabLst>
              <a:defRPr/>
            </a:pPr>
            <a:r>
              <a:rPr lang="da-DK" sz="1400" dirty="0">
                <a:solidFill>
                  <a:srgbClr val="000000"/>
                </a:solidFill>
              </a:rPr>
              <a:t>Overtrædelse af lov om tidsbegrænset ansættelse kan medføre krav om godtgørelse</a:t>
            </a: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847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p:txBody>
          <a:bodyPr/>
          <a:lstStyle/>
          <a:p>
            <a:pPr>
              <a:buClr>
                <a:srgbClr val="00AC9C"/>
              </a:buClr>
            </a:pPr>
            <a:r>
              <a:rPr lang="da-DK" sz="1800" dirty="0">
                <a:solidFill>
                  <a:srgbClr val="000000"/>
                </a:solidFill>
              </a:rPr>
              <a:t>Tidsbegrænset ansættelse</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Ansættelsesvilkårene for tidsbegrænsede ansatte må ikke være mindre gunstige end de, der gælder for sammenlignelige fastansatte</a:t>
            </a:r>
            <a:endParaRPr lang="da-DK" sz="500" dirty="0">
              <a:solidFill>
                <a:srgbClr val="000000"/>
              </a:solidFill>
            </a:endParaRPr>
          </a:p>
          <a:p>
            <a:pPr marL="817563" lvl="1" indent="-728663" eaLnBrk="0" fontAlgn="base" hangingPunct="0">
              <a:spcBef>
                <a:spcPts val="25"/>
              </a:spcBef>
              <a:spcAft>
                <a:spcPct val="0"/>
              </a:spcAft>
              <a:buClr>
                <a:srgbClr val="00AC9C"/>
              </a:buClr>
              <a:defRPr/>
            </a:pPr>
            <a:endParaRPr lang="da-DK" sz="500" dirty="0">
              <a:solidFill>
                <a:srgbClr val="000000"/>
              </a:solidFill>
            </a:endParaRPr>
          </a:p>
          <a:p>
            <a:pPr marL="266700" lvl="1" indent="-266700" eaLnBrk="0" fontAlgn="base" hangingPunct="0">
              <a:spcBef>
                <a:spcPts val="25"/>
              </a:spcBef>
              <a:spcAft>
                <a:spcPct val="0"/>
              </a:spcAft>
              <a:buClr>
                <a:srgbClr val="00AC9C"/>
              </a:buClr>
              <a:defRPr/>
            </a:pPr>
            <a:r>
              <a:rPr lang="da-DK" sz="1400" dirty="0">
                <a:solidFill>
                  <a:srgbClr val="000000"/>
                </a:solidFill>
              </a:rPr>
              <a:t>Forskelsbehandling begrundet i objektive forhold er lovlig  </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87" r="8887"/>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5117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Ansættelsesformer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Tidsbegrænset ansættelse</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Fornyelse af tidsbegrænsede ansættelsesforhold skal være begrundet i objektive forhold - f.eks.</a:t>
            </a:r>
          </a:p>
          <a:p>
            <a:pPr marL="715963" lvl="1" indent="-265113">
              <a:buClr>
                <a:srgbClr val="00AC9C"/>
              </a:buClr>
            </a:pPr>
            <a:r>
              <a:rPr lang="da-DK" sz="1400" dirty="0">
                <a:solidFill>
                  <a:srgbClr val="000000"/>
                </a:solidFill>
              </a:rPr>
              <a:t>Uforudsigelige forhold som sygdom, graviditet, barsel, orlov mv.</a:t>
            </a:r>
          </a:p>
          <a:p>
            <a:pPr marL="715963" lvl="1" indent="-265113">
              <a:buClr>
                <a:srgbClr val="00AC9C"/>
              </a:buClr>
            </a:pPr>
            <a:r>
              <a:rPr lang="da-DK" sz="1400" dirty="0">
                <a:solidFill>
                  <a:srgbClr val="000000"/>
                </a:solidFill>
              </a:rPr>
              <a:t>Ophør af tids- eller opgavebestemt akkord</a:t>
            </a:r>
          </a:p>
          <a:p>
            <a:pPr marL="715963" lvl="1" indent="-265113">
              <a:buClr>
                <a:srgbClr val="00AC9C"/>
              </a:buClr>
            </a:pPr>
            <a:r>
              <a:rPr lang="da-DK" sz="1400" dirty="0">
                <a:solidFill>
                  <a:srgbClr val="000000"/>
                </a:solidFill>
              </a:rPr>
              <a:t>Løsning, herunder udbedring, af en oprindelig bestemt arbejdsopgave af midlertidig karakter</a:t>
            </a: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80603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Et billede, der indeholder kop, indendørs, kaffe, adskillige&#10;&#10;Automatisk genereret beskrivelse">
            <a:extLst>
              <a:ext uri="{FF2B5EF4-FFF2-40B4-BE49-F238E27FC236}">
                <a16:creationId xmlns:a16="http://schemas.microsoft.com/office/drawing/2014/main" id="{BCF209A7-60F3-4AC1-9B60-41DC0151B2D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217" b="10217"/>
          <a:stretch>
            <a:fillRect/>
          </a:stretch>
        </p:blipFill>
        <p:spPr/>
      </p:pic>
      <p:sp>
        <p:nvSpPr>
          <p:cNvPr id="3" name="Pladsholder til tekst 2">
            <a:extLst>
              <a:ext uri="{FF2B5EF4-FFF2-40B4-BE49-F238E27FC236}">
                <a16:creationId xmlns:a16="http://schemas.microsoft.com/office/drawing/2014/main" id="{299184D1-984C-9BBA-1325-1FE9F26DB6A5}"/>
              </a:ext>
            </a:extLst>
          </p:cNvPr>
          <p:cNvSpPr>
            <a:spLocks noGrp="1"/>
          </p:cNvSpPr>
          <p:nvPr>
            <p:ph type="body" sz="quarter" idx="13"/>
          </p:nvPr>
        </p:nvSpPr>
        <p:spPr/>
        <p:txBody>
          <a:bodyPr/>
          <a:lstStyle/>
          <a:p>
            <a:r>
              <a:rPr lang="da-DK" sz="1800" b="0" dirty="0" err="1"/>
              <a:t>Ansættelses-proceduren</a:t>
            </a:r>
            <a:endParaRPr lang="da-DK" sz="1800" b="0" dirty="0"/>
          </a:p>
        </p:txBody>
      </p:sp>
    </p:spTree>
    <p:extLst>
      <p:ext uri="{BB962C8B-B14F-4D97-AF65-F5344CB8AC3E}">
        <p14:creationId xmlns:p14="http://schemas.microsoft.com/office/powerpoint/2010/main" val="17419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Ansættelsesformer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Tidsbegrænset ansættelse</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De almindelige opsigelsesbestemmelser i funktionærloven gælder i ansættelsesperioden</a:t>
            </a:r>
            <a:endParaRPr lang="da-DK" sz="500" dirty="0">
              <a:solidFill>
                <a:srgbClr val="000000"/>
              </a:solidFill>
            </a:endParaRPr>
          </a:p>
          <a:p>
            <a:pPr marL="266700" indent="-266700">
              <a:buClr>
                <a:srgbClr val="00AC9C"/>
              </a:buClr>
            </a:pPr>
            <a:r>
              <a:rPr lang="da-DK" sz="1400" dirty="0">
                <a:solidFill>
                  <a:srgbClr val="000000"/>
                </a:solidFill>
              </a:rPr>
              <a:t>Forventningsprincippet</a:t>
            </a:r>
          </a:p>
          <a:p>
            <a:pPr marL="715963" lvl="1" indent="-265113">
              <a:buClr>
                <a:srgbClr val="00AC9C"/>
              </a:buClr>
            </a:pPr>
            <a:r>
              <a:rPr lang="da-DK" sz="1400" dirty="0">
                <a:solidFill>
                  <a:srgbClr val="000000"/>
                </a:solidFill>
              </a:rPr>
              <a:t>Selvom der </a:t>
            </a:r>
            <a:r>
              <a:rPr lang="da-DK" altLang="da-DK" sz="1400" dirty="0">
                <a:solidFill>
                  <a:srgbClr val="000000"/>
                </a:solidFill>
              </a:rPr>
              <a:t>foreligger objektive begrundelser, kan gentagne forlængelser skabe en forventning om, at der er etableret en fastansættelse</a:t>
            </a: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4199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p:txBody>
          <a:bodyPr/>
          <a:lstStyle/>
          <a:p>
            <a:pPr>
              <a:buClr>
                <a:srgbClr val="00AC9C"/>
              </a:buClr>
            </a:pPr>
            <a:r>
              <a:rPr lang="da-DK" sz="1800" dirty="0">
                <a:solidFill>
                  <a:srgbClr val="000000"/>
                </a:solidFill>
              </a:rPr>
              <a:t>Midlertidig ansættelse</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Funktionæ</a:t>
            </a:r>
            <a:r>
              <a:rPr lang="da-DK" altLang="da-DK" sz="1400" dirty="0">
                <a:solidFill>
                  <a:srgbClr val="000000"/>
                </a:solidFill>
              </a:rPr>
              <a:t>rlovens opsigelsesvarsler er ikke gældende – hvis</a:t>
            </a:r>
          </a:p>
          <a:p>
            <a:pPr marL="715963" lvl="3" indent="-265113" eaLnBrk="0" fontAlgn="base" hangingPunct="0">
              <a:spcBef>
                <a:spcPts val="438"/>
              </a:spcBef>
              <a:spcAft>
                <a:spcPct val="0"/>
              </a:spcAft>
              <a:buClr>
                <a:srgbClr val="00AC9C"/>
              </a:buClr>
            </a:pPr>
            <a:r>
              <a:rPr lang="da-DK" altLang="da-DK" sz="1400" dirty="0">
                <a:solidFill>
                  <a:srgbClr val="000000"/>
                </a:solidFill>
              </a:rPr>
              <a:t>Der er truffet aftale om arbejde af rent midlertidig karakter</a:t>
            </a:r>
          </a:p>
          <a:p>
            <a:pPr marL="715963" lvl="3" indent="-265113" eaLnBrk="0" fontAlgn="base" hangingPunct="0">
              <a:spcBef>
                <a:spcPts val="438"/>
              </a:spcBef>
              <a:spcAft>
                <a:spcPct val="0"/>
              </a:spcAft>
              <a:buClr>
                <a:srgbClr val="00AC9C"/>
              </a:buClr>
            </a:pPr>
            <a:r>
              <a:rPr lang="da-DK" altLang="da-DK" sz="1400" dirty="0">
                <a:solidFill>
                  <a:srgbClr val="000000"/>
                </a:solidFill>
              </a:rPr>
              <a:t>Ansættelsesforholdet ikke varer – og ikke sigter på at vare - ud over 1 måned </a:t>
            </a: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36" r="8936"/>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74477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p:txBody>
          <a:bodyPr/>
          <a:lstStyle/>
          <a:p>
            <a:pPr marL="0" indent="0">
              <a:buClr>
                <a:srgbClr val="00AC9C"/>
              </a:buClr>
              <a:buNone/>
            </a:pPr>
            <a:r>
              <a:rPr lang="da-DK" sz="1800" dirty="0">
                <a:solidFill>
                  <a:srgbClr val="000000"/>
                </a:solidFill>
              </a:rPr>
              <a:t>Deltidsansættelse</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Deltidsansættelse er en ansættelse, hvis normale arbejdstid beregnet på en ugentlig basis eller i gennemsnit over en ansættelsesperiode på op til et år er lavere end den normale arbejdstid for en sammenlignelig fuldtidsansat</a:t>
            </a:r>
            <a:endParaRPr lang="da-DK" sz="500" dirty="0">
              <a:solidFill>
                <a:srgbClr val="000000"/>
              </a:solidFill>
            </a:endParaRPr>
          </a:p>
          <a:p>
            <a:pPr marL="266700" lvl="1" indent="-266700">
              <a:buClr>
                <a:srgbClr val="00AC9C"/>
              </a:buClr>
            </a:pPr>
            <a:r>
              <a:rPr lang="da-DK" sz="1400" dirty="0">
                <a:solidFill>
                  <a:srgbClr val="000000"/>
                </a:solidFill>
              </a:rPr>
              <a:t>Overtrædelse af deltidsloven kan medføre krav om godtgørelse</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sp>
        <p:nvSpPr>
          <p:cNvPr id="8" name="Pladsholder til billede 7">
            <a:extLst>
              <a:ext uri="{FF2B5EF4-FFF2-40B4-BE49-F238E27FC236}">
                <a16:creationId xmlns:a16="http://schemas.microsoft.com/office/drawing/2014/main" id="{17C5CDCA-E637-706B-4395-0D48486785B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8679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a:xfrm>
            <a:off x="4700588" y="1414713"/>
            <a:ext cx="3740860" cy="3027600"/>
          </a:xfrm>
        </p:spPr>
        <p:txBody>
          <a:bodyPr/>
          <a:lstStyle/>
          <a:p>
            <a:pPr>
              <a:buClr>
                <a:srgbClr val="00AC9C"/>
              </a:buClr>
            </a:pPr>
            <a:r>
              <a:rPr lang="da-DK" sz="1800" dirty="0">
                <a:solidFill>
                  <a:srgbClr val="000000"/>
                </a:solidFill>
              </a:rPr>
              <a:t>Deltidsansættelse</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Ansættelsesvilkårene for en deltidsansat må ikke være mindre gunstige end ansættelsesvilkårene for en sammenlignelig fuldtidsansat på virksomheden</a:t>
            </a:r>
            <a:endParaRPr lang="da-DK" sz="500" dirty="0">
              <a:solidFill>
                <a:srgbClr val="000000"/>
              </a:solidFill>
            </a:endParaRPr>
          </a:p>
          <a:p>
            <a:pPr marL="266700" lvl="1" indent="-266700">
              <a:buClr>
                <a:srgbClr val="00AC9C"/>
              </a:buClr>
            </a:pPr>
            <a:r>
              <a:rPr lang="da-DK" sz="1400" dirty="0">
                <a:solidFill>
                  <a:srgbClr val="000000"/>
                </a:solidFill>
              </a:rPr>
              <a:t>Forskelsbehandling er dog lovlig, hvis den er begrundet i objektive forhold</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04" r="8604"/>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53213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Ansættelsesformer</a:t>
            </a:r>
          </a:p>
        </p:txBody>
      </p:sp>
      <p:sp>
        <p:nvSpPr>
          <p:cNvPr id="4" name="Pladsholder til indhold 3"/>
          <p:cNvSpPr>
            <a:spLocks noGrp="1"/>
          </p:cNvSpPr>
          <p:nvPr>
            <p:ph type="body" sz="quarter" idx="12"/>
          </p:nvPr>
        </p:nvSpPr>
        <p:spPr>
          <a:xfrm>
            <a:off x="4700588" y="1414713"/>
            <a:ext cx="3740860" cy="3027600"/>
          </a:xfrm>
        </p:spPr>
        <p:txBody>
          <a:bodyPr/>
          <a:lstStyle/>
          <a:p>
            <a:pPr>
              <a:buClr>
                <a:srgbClr val="00AC9C"/>
              </a:buClr>
            </a:pPr>
            <a:r>
              <a:rPr lang="da-DK" sz="1800" dirty="0">
                <a:solidFill>
                  <a:srgbClr val="000000"/>
                </a:solidFill>
              </a:rPr>
              <a:t>Vikarer</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En vikar er en medarbejder fra et vikarbureau, der er udsendt til virksomheden efter aftale med bureauet</a:t>
            </a:r>
            <a:endParaRPr lang="da-DK" sz="500" dirty="0">
              <a:solidFill>
                <a:srgbClr val="000000"/>
              </a:solidFill>
            </a:endParaRPr>
          </a:p>
          <a:p>
            <a:pPr marL="266700" lvl="1" indent="-266700">
              <a:buClr>
                <a:srgbClr val="00AC9C"/>
              </a:buClr>
            </a:pPr>
            <a:r>
              <a:rPr lang="da-DK" sz="1400" dirty="0">
                <a:solidFill>
                  <a:srgbClr val="000000"/>
                </a:solidFill>
              </a:rPr>
              <a:t>Overtrædelse af vikarloven kan medføre krav på godtgørelse</a:t>
            </a:r>
          </a:p>
          <a:p>
            <a:pPr marL="266700" lvl="1" indent="-266700">
              <a:buClr>
                <a:srgbClr val="00AC9C"/>
              </a:buCl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pic>
        <p:nvPicPr>
          <p:cNvPr id="7" name="Pladsholder til indhold 6" descr="Person gennemgår papir på et bor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36" r="8836"/>
          <a:stretch/>
        </p:blipFill>
        <p:spPr>
          <a:xfrm>
            <a:off x="702552" y="1414713"/>
            <a:ext cx="3734247" cy="3027600"/>
          </a:xfrm>
        </p:spPr>
      </p:pic>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25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Ansættelsesformer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Vikarer</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Vikarbureauet skal</a:t>
            </a:r>
          </a:p>
          <a:p>
            <a:pPr marL="715963" lvl="3" indent="-265113" eaLnBrk="0" fontAlgn="base" hangingPunct="0">
              <a:spcBef>
                <a:spcPts val="438"/>
              </a:spcBef>
              <a:spcAft>
                <a:spcPct val="0"/>
              </a:spcAft>
              <a:buClr>
                <a:srgbClr val="00AC9C"/>
              </a:buClr>
            </a:pPr>
            <a:r>
              <a:rPr lang="da-DK" altLang="da-DK" sz="1400" dirty="0">
                <a:solidFill>
                  <a:srgbClr val="000000"/>
                </a:solidFill>
              </a:rPr>
              <a:t>Sikre, at de vilkår, der gælder for de ansatte i brugervirksomheden, også gælder for vikaren</a:t>
            </a:r>
          </a:p>
          <a:p>
            <a:pPr marL="715963" lvl="3" indent="-265113" eaLnBrk="0" fontAlgn="base" hangingPunct="0">
              <a:spcBef>
                <a:spcPts val="438"/>
              </a:spcBef>
              <a:spcAft>
                <a:spcPct val="0"/>
              </a:spcAft>
              <a:buClr>
                <a:srgbClr val="00AC9C"/>
              </a:buClr>
            </a:pPr>
            <a:r>
              <a:rPr lang="da-DK" altLang="da-DK" sz="1400" dirty="0">
                <a:solidFill>
                  <a:srgbClr val="000000"/>
                </a:solidFill>
              </a:rPr>
              <a:t>Eller indgå en generel overenskomst for sine vikarer</a:t>
            </a:r>
            <a:endParaRPr lang="da-DK" sz="1400" dirty="0"/>
          </a:p>
          <a:p>
            <a:pPr marL="715963" lvl="1" indent="-265113">
              <a:buClr>
                <a:srgbClr val="00AC9C"/>
              </a:buClr>
            </a:pPr>
            <a:endParaRPr lang="da-DK" altLang="da-DK" dirty="0">
              <a:solidFill>
                <a:srgbClr val="000000"/>
              </a:solidFill>
            </a:endParaRPr>
          </a:p>
          <a:p>
            <a:pPr marL="0" indent="0">
              <a:buNone/>
            </a:pPr>
            <a:endParaRPr lang="da-DK" sz="15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315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Ansættelsesformer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Vikarer</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Brugervirksomheden skal</a:t>
            </a:r>
          </a:p>
          <a:p>
            <a:pPr marL="715963" lvl="1" indent="-265113">
              <a:buClr>
                <a:srgbClr val="00AC9C"/>
              </a:buClr>
            </a:pPr>
            <a:r>
              <a:rPr lang="da-DK" sz="1400" dirty="0">
                <a:solidFill>
                  <a:srgbClr val="000000"/>
                </a:solidFill>
              </a:rPr>
              <a:t>Give information om ‎ledige stillinger</a:t>
            </a:r>
          </a:p>
          <a:p>
            <a:pPr marL="715963" lvl="1" indent="-265113">
              <a:buClr>
                <a:srgbClr val="00AC9C"/>
              </a:buClr>
            </a:pPr>
            <a:r>
              <a:rPr lang="da-DK" sz="1400" dirty="0">
                <a:solidFill>
                  <a:srgbClr val="000000"/>
                </a:solidFill>
              </a:rPr>
              <a:t>Sikre adgang til virksomhedens ‎kollektive faciliteter og goder, f.eks. kantine, fitness mv., ‎medmindre der er en objektiv grund til ikke at tilbyde disse faciliteter til vikaren</a:t>
            </a:r>
          </a:p>
          <a:p>
            <a:pPr marL="715963" lvl="1" indent="-265113">
              <a:buClr>
                <a:srgbClr val="00AC9C"/>
              </a:buClr>
            </a:pPr>
            <a:r>
              <a:rPr lang="da-DK" sz="1400" dirty="0">
                <a:solidFill>
                  <a:srgbClr val="000000"/>
                </a:solidFill>
              </a:rPr>
              <a:t>Give information til lønmodtagerrepræsentanterne om brugen af vikarer</a:t>
            </a:r>
          </a:p>
          <a:p>
            <a:pPr marL="715963" lvl="1" indent="-265113">
              <a:buClr>
                <a:srgbClr val="00AC9C"/>
              </a:buClr>
            </a:pPr>
            <a:endParaRPr lang="da-DK" altLang="da-DK" sz="1400"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3627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Et billede, der indeholder kop, indendørs, kaffe, adskillige&#10;&#10;Automatisk genereret beskrivelse">
            <a:extLst>
              <a:ext uri="{FF2B5EF4-FFF2-40B4-BE49-F238E27FC236}">
                <a16:creationId xmlns:a16="http://schemas.microsoft.com/office/drawing/2014/main" id="{BCF209A7-60F3-4AC1-9B60-41DC0151B2D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217" b="10217"/>
          <a:stretch>
            <a:fillRect/>
          </a:stretch>
        </p:blipFill>
        <p:spPr/>
      </p:pic>
      <p:sp>
        <p:nvSpPr>
          <p:cNvPr id="3" name="Pladsholder til tekst 2">
            <a:extLst>
              <a:ext uri="{FF2B5EF4-FFF2-40B4-BE49-F238E27FC236}">
                <a16:creationId xmlns:a16="http://schemas.microsoft.com/office/drawing/2014/main" id="{299184D1-984C-9BBA-1325-1FE9F26DB6A5}"/>
              </a:ext>
            </a:extLst>
          </p:cNvPr>
          <p:cNvSpPr>
            <a:spLocks noGrp="1"/>
          </p:cNvSpPr>
          <p:nvPr>
            <p:ph type="body" sz="quarter" idx="13"/>
          </p:nvPr>
        </p:nvSpPr>
        <p:spPr/>
        <p:txBody>
          <a:bodyPr/>
          <a:lstStyle/>
          <a:p>
            <a:r>
              <a:rPr lang="da-DK" sz="1800" b="0" dirty="0"/>
              <a:t>Ansættelsesvilkår</a:t>
            </a:r>
          </a:p>
        </p:txBody>
      </p:sp>
    </p:spTree>
    <p:extLst>
      <p:ext uri="{BB962C8B-B14F-4D97-AF65-F5344CB8AC3E}">
        <p14:creationId xmlns:p14="http://schemas.microsoft.com/office/powerpoint/2010/main" val="5036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Ansættelsesvilkår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Ansættelsesvilkår</a:t>
            </a:r>
          </a:p>
          <a:p>
            <a:pPr marL="0" indent="0">
              <a:buClr>
                <a:srgbClr val="00AC9C"/>
              </a:buClr>
              <a:buNone/>
            </a:pPr>
            <a:endParaRPr lang="da-DK" sz="500" dirty="0">
              <a:solidFill>
                <a:srgbClr val="000000"/>
              </a:solidFill>
            </a:endParaRPr>
          </a:p>
          <a:p>
            <a:pPr marL="342900" indent="-342900">
              <a:buClr>
                <a:srgbClr val="00AC9C"/>
              </a:buClr>
              <a:buFont typeface="Wingdings" panose="05000000000000000000" pitchFamily="2" charset="2"/>
              <a:buChar char="§"/>
            </a:pPr>
            <a:r>
              <a:rPr lang="da-DK" sz="1400" dirty="0">
                <a:solidFill>
                  <a:srgbClr val="000000"/>
                </a:solidFill>
              </a:rPr>
              <a:t>Reguleres af</a:t>
            </a:r>
          </a:p>
          <a:p>
            <a:pPr marL="893763" lvl="1" indent="-266700">
              <a:spcAft>
                <a:spcPts val="0"/>
              </a:spcAft>
              <a:buClr>
                <a:srgbClr val="00AC9C"/>
              </a:buClr>
            </a:pPr>
            <a:r>
              <a:rPr lang="da-DK" sz="1400" dirty="0">
                <a:solidFill>
                  <a:srgbClr val="000000"/>
                </a:solidFill>
              </a:rPr>
              <a:t>Lovgivning</a:t>
            </a:r>
          </a:p>
          <a:p>
            <a:pPr marL="893763" lvl="1" indent="-266700">
              <a:spcAft>
                <a:spcPts val="0"/>
              </a:spcAft>
              <a:buClr>
                <a:srgbClr val="00AC9C"/>
              </a:buClr>
            </a:pPr>
            <a:r>
              <a:rPr lang="da-DK" sz="1400" dirty="0">
                <a:solidFill>
                  <a:srgbClr val="000000"/>
                </a:solidFill>
              </a:rPr>
              <a:t>Overenskomster</a:t>
            </a:r>
          </a:p>
          <a:p>
            <a:pPr marL="893763" lvl="1" indent="-266700">
              <a:spcAft>
                <a:spcPts val="0"/>
              </a:spcAft>
              <a:buClr>
                <a:srgbClr val="00AC9C"/>
              </a:buClr>
            </a:pPr>
            <a:r>
              <a:rPr lang="da-DK" sz="1400" dirty="0">
                <a:solidFill>
                  <a:srgbClr val="000000"/>
                </a:solidFill>
              </a:rPr>
              <a:t>Virksomhedens politikker</a:t>
            </a:r>
          </a:p>
          <a:p>
            <a:pPr marL="893763" lvl="1" indent="-266700">
              <a:spcAft>
                <a:spcPts val="0"/>
              </a:spcAft>
              <a:buClr>
                <a:srgbClr val="00AC9C"/>
              </a:buClr>
            </a:pPr>
            <a:r>
              <a:rPr lang="da-DK" sz="1400" dirty="0">
                <a:solidFill>
                  <a:srgbClr val="000000"/>
                </a:solidFill>
              </a:rPr>
              <a:t>Ansættelseskontrakten</a:t>
            </a:r>
          </a:p>
          <a:p>
            <a:pPr marL="893763" lvl="1" indent="-266700">
              <a:spcAft>
                <a:spcPts val="0"/>
              </a:spcAft>
              <a:buClr>
                <a:srgbClr val="00AC9C"/>
              </a:buClr>
            </a:pPr>
            <a:endParaRPr lang="da-DK" sz="500" dirty="0">
              <a:solidFill>
                <a:srgbClr val="000000"/>
              </a:solidFill>
            </a:endParaRPr>
          </a:p>
          <a:p>
            <a:pPr marL="342900" indent="-342900">
              <a:buClr>
                <a:srgbClr val="00AC9C"/>
              </a:buClr>
            </a:pPr>
            <a:r>
              <a:rPr lang="da-DK" sz="1400" dirty="0">
                <a:solidFill>
                  <a:srgbClr val="000000"/>
                </a:solidFill>
              </a:rPr>
              <a:t>Husk information om behandling af medarbejderens personoplysninger</a:t>
            </a:r>
          </a:p>
          <a:p>
            <a:pPr marL="0" indent="0">
              <a:buNone/>
            </a:pPr>
            <a:endParaRPr lang="da-DK" sz="1800" dirty="0"/>
          </a:p>
          <a:p>
            <a:endParaRPr lang="da-DK" sz="1600" dirty="0"/>
          </a:p>
          <a:p>
            <a:endParaRPr lang="da-DK" dirty="0"/>
          </a:p>
        </p:txBody>
      </p:sp>
      <p:sp>
        <p:nvSpPr>
          <p:cNvPr id="14" name="Pladsholder til billede 13">
            <a:extLst>
              <a:ext uri="{FF2B5EF4-FFF2-40B4-BE49-F238E27FC236}">
                <a16:creationId xmlns:a16="http://schemas.microsoft.com/office/drawing/2014/main" id="{3FC0FB2E-0DB1-2C4B-4D89-CC3D8AF2B31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1532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AC2E0BEF-EEB5-28FE-C9FB-4B8480971E59}"/>
              </a:ext>
            </a:extLst>
          </p:cNvPr>
          <p:cNvSpPr>
            <a:spLocks noGrp="1"/>
          </p:cNvSpPr>
          <p:nvPr>
            <p:ph type="pic" sz="quarter" idx="16"/>
          </p:nvPr>
        </p:nvSpPr>
        <p:spPr/>
        <p:txBody>
          <a:bodyPr/>
          <a:lstStyle/>
          <a:p>
            <a:endParaRPr lang="da-DK"/>
          </a:p>
        </p:txBody>
      </p:sp>
      <p:sp>
        <p:nvSpPr>
          <p:cNvPr id="5" name="Titel 4"/>
          <p:cNvSpPr>
            <a:spLocks noGrp="1"/>
          </p:cNvSpPr>
          <p:nvPr>
            <p:ph type="title"/>
          </p:nvPr>
        </p:nvSpPr>
        <p:spPr/>
        <p:txBody>
          <a:bodyPr/>
          <a:lstStyle/>
          <a:p>
            <a:r>
              <a:rPr lang="da-DK" sz="2400" dirty="0"/>
              <a:t>Ansættelsesvilkår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Almindelige ansættelsesvilkår</a:t>
            </a:r>
          </a:p>
          <a:p>
            <a:pPr marL="627063" lvl="1" indent="0">
              <a:buClr>
                <a:srgbClr val="00AC9C"/>
              </a:buClr>
              <a:buNone/>
            </a:pPr>
            <a:endParaRPr lang="da-DK" sz="200" dirty="0">
              <a:solidFill>
                <a:srgbClr val="000000"/>
              </a:solidFill>
            </a:endParaRPr>
          </a:p>
          <a:p>
            <a:pPr marL="342900" indent="-342900">
              <a:buClr>
                <a:srgbClr val="00AC9C"/>
              </a:buClr>
              <a:buFont typeface="Wingdings" panose="05000000000000000000" pitchFamily="2" charset="2"/>
              <a:buChar char="§"/>
            </a:pPr>
            <a:r>
              <a:rPr lang="da-DK" sz="1400" dirty="0">
                <a:solidFill>
                  <a:srgbClr val="000000"/>
                </a:solidFill>
              </a:rPr>
              <a:t>F.eks. </a:t>
            </a:r>
          </a:p>
          <a:p>
            <a:pPr marL="893763" lvl="1" indent="-266700">
              <a:spcAft>
                <a:spcPts val="0"/>
              </a:spcAft>
              <a:buClr>
                <a:srgbClr val="00AC9C"/>
              </a:buClr>
            </a:pPr>
            <a:r>
              <a:rPr lang="da-DK" sz="1400" dirty="0">
                <a:solidFill>
                  <a:srgbClr val="000000"/>
                </a:solidFill>
              </a:rPr>
              <a:t>Løn og pension</a:t>
            </a:r>
          </a:p>
          <a:p>
            <a:pPr marL="893763" lvl="1" indent="-266700">
              <a:spcAft>
                <a:spcPts val="0"/>
              </a:spcAft>
              <a:buClr>
                <a:srgbClr val="00AC9C"/>
              </a:buClr>
            </a:pPr>
            <a:r>
              <a:rPr lang="da-DK" sz="1400" dirty="0">
                <a:solidFill>
                  <a:srgbClr val="000000"/>
                </a:solidFill>
              </a:rPr>
              <a:t>Arbejdstid</a:t>
            </a:r>
          </a:p>
          <a:p>
            <a:pPr marL="893763" lvl="1" indent="-266700">
              <a:spcAft>
                <a:spcPts val="0"/>
              </a:spcAft>
              <a:buClr>
                <a:srgbClr val="00AC9C"/>
              </a:buClr>
            </a:pPr>
            <a:r>
              <a:rPr lang="da-DK" sz="1400" dirty="0">
                <a:solidFill>
                  <a:srgbClr val="000000"/>
                </a:solidFill>
              </a:rPr>
              <a:t>Ferie</a:t>
            </a:r>
          </a:p>
          <a:p>
            <a:pPr marL="893763" lvl="1" indent="-266700">
              <a:spcAft>
                <a:spcPts val="0"/>
              </a:spcAft>
              <a:buClr>
                <a:srgbClr val="00AC9C"/>
              </a:buClr>
            </a:pPr>
            <a:r>
              <a:rPr lang="da-DK" sz="1400" dirty="0">
                <a:solidFill>
                  <a:srgbClr val="000000"/>
                </a:solidFill>
              </a:rPr>
              <a:t>Fridage</a:t>
            </a:r>
          </a:p>
          <a:p>
            <a:pPr marL="893763" lvl="1" indent="-266700">
              <a:spcAft>
                <a:spcPts val="0"/>
              </a:spcAft>
              <a:buClr>
                <a:srgbClr val="00AC9C"/>
              </a:buClr>
            </a:pPr>
            <a:r>
              <a:rPr lang="da-DK" sz="1400" dirty="0">
                <a:solidFill>
                  <a:srgbClr val="000000"/>
                </a:solidFill>
              </a:rPr>
              <a:t>Barsel</a:t>
            </a:r>
          </a:p>
          <a:p>
            <a:pPr marL="893763" lvl="1" indent="-266700">
              <a:spcAft>
                <a:spcPts val="0"/>
              </a:spcAft>
              <a:buClr>
                <a:srgbClr val="00AC9C"/>
              </a:buClr>
            </a:pPr>
            <a:r>
              <a:rPr lang="da-DK" sz="1400" dirty="0">
                <a:solidFill>
                  <a:srgbClr val="000000"/>
                </a:solidFill>
              </a:rPr>
              <a:t>Sygdom </a:t>
            </a:r>
          </a:p>
          <a:p>
            <a:pPr marL="342900" indent="-342900">
              <a:buClr>
                <a:srgbClr val="00AC9C"/>
              </a:buClr>
              <a:buFont typeface="Wingdings" panose="05000000000000000000" pitchFamily="2" charset="2"/>
              <a:buChar char="§"/>
            </a:pPr>
            <a:endParaRPr lang="da-DK" sz="500" dirty="0">
              <a:solidFill>
                <a:srgbClr val="000000"/>
              </a:solidFill>
            </a:endParaRPr>
          </a:p>
          <a:p>
            <a:endParaRPr lang="da-DK" sz="1600" dirty="0"/>
          </a:p>
          <a:p>
            <a:endParaRPr lang="da-DK" dirty="0"/>
          </a:p>
        </p:txBody>
      </p:sp>
      <p:sp>
        <p:nvSpPr>
          <p:cNvPr id="15" name="Pladsholder til tekst 14">
            <a:extLst>
              <a:ext uri="{FF2B5EF4-FFF2-40B4-BE49-F238E27FC236}">
                <a16:creationId xmlns:a16="http://schemas.microsoft.com/office/drawing/2014/main" id="{6F4CE2F4-402D-A9E1-C840-265D9F342A96}"/>
              </a:ext>
            </a:extLst>
          </p:cNvPr>
          <p:cNvSpPr>
            <a:spLocks noGrp="1"/>
          </p:cNvSpPr>
          <p:nvPr>
            <p:ph type="body" sz="quarter" idx="13"/>
          </p:nvPr>
        </p:nvSpPr>
        <p:spPr/>
        <p:txBody>
          <a:bodyPr/>
          <a:lstStyle/>
          <a:p>
            <a:pPr marL="0" indent="0">
              <a:buNone/>
            </a:pPr>
            <a:r>
              <a:rPr lang="da-DK" sz="1800" dirty="0">
                <a:solidFill>
                  <a:srgbClr val="000000"/>
                </a:solidFill>
              </a:rPr>
              <a:t>Særlige ansættelsesvilkår</a:t>
            </a:r>
          </a:p>
          <a:p>
            <a:pPr marL="0" indent="0">
              <a:buNone/>
            </a:pPr>
            <a:endParaRPr lang="da-DK" sz="500" dirty="0"/>
          </a:p>
          <a:p>
            <a:pPr marL="342900" indent="-342900">
              <a:buClr>
                <a:srgbClr val="00AC9C"/>
              </a:buClr>
            </a:pPr>
            <a:r>
              <a:rPr lang="da-DK" sz="1400" dirty="0">
                <a:solidFill>
                  <a:srgbClr val="000000"/>
                </a:solidFill>
              </a:rPr>
              <a:t>F.eks.</a:t>
            </a:r>
          </a:p>
          <a:p>
            <a:pPr marL="893763" lvl="1" indent="-266700">
              <a:spcAft>
                <a:spcPts val="0"/>
              </a:spcAft>
              <a:buClr>
                <a:srgbClr val="00AC9C"/>
              </a:buClr>
            </a:pPr>
            <a:r>
              <a:rPr lang="da-DK" sz="1400" dirty="0">
                <a:solidFill>
                  <a:srgbClr val="000000"/>
                </a:solidFill>
              </a:rPr>
              <a:t>Prøvetid</a:t>
            </a:r>
          </a:p>
          <a:p>
            <a:pPr marL="893763" lvl="1" indent="-266700">
              <a:spcAft>
                <a:spcPts val="0"/>
              </a:spcAft>
              <a:buClr>
                <a:srgbClr val="00AC9C"/>
              </a:buClr>
            </a:pPr>
            <a:r>
              <a:rPr lang="da-DK" sz="1400" dirty="0">
                <a:solidFill>
                  <a:srgbClr val="000000"/>
                </a:solidFill>
              </a:rPr>
              <a:t>120 dages-reglen </a:t>
            </a:r>
          </a:p>
          <a:p>
            <a:pPr marL="893763" lvl="1" indent="-266700">
              <a:spcAft>
                <a:spcPts val="0"/>
              </a:spcAft>
              <a:buClr>
                <a:srgbClr val="00AC9C"/>
              </a:buClr>
            </a:pPr>
            <a:r>
              <a:rPr lang="da-DK" altLang="da-DK" sz="1400" dirty="0">
                <a:solidFill>
                  <a:srgbClr val="000000"/>
                </a:solidFill>
              </a:rPr>
              <a:t>Personalegoder</a:t>
            </a:r>
          </a:p>
          <a:p>
            <a:pPr marL="893763" lvl="1" indent="-266700">
              <a:spcAft>
                <a:spcPts val="0"/>
              </a:spcAft>
              <a:buClr>
                <a:srgbClr val="00AC9C"/>
              </a:buClr>
            </a:pPr>
            <a:r>
              <a:rPr lang="da-DK" altLang="da-DK" sz="1400" dirty="0">
                <a:solidFill>
                  <a:srgbClr val="000000"/>
                </a:solidFill>
              </a:rPr>
              <a:t>Bonusordning</a:t>
            </a:r>
          </a:p>
          <a:p>
            <a:pPr marL="893763" lvl="1" indent="-266700">
              <a:spcAft>
                <a:spcPts val="0"/>
              </a:spcAft>
              <a:buClr>
                <a:srgbClr val="00AC9C"/>
              </a:buClr>
            </a:pPr>
            <a:r>
              <a:rPr lang="da-DK" altLang="da-DK" sz="1400" dirty="0">
                <a:solidFill>
                  <a:srgbClr val="000000"/>
                </a:solidFill>
              </a:rPr>
              <a:t>Kunde- og konkurrenceklausuler</a:t>
            </a:r>
          </a:p>
          <a:p>
            <a:pPr marL="0" indent="0">
              <a:buNone/>
            </a:pPr>
            <a:endParaRPr lang="da-DK" sz="1800" dirty="0"/>
          </a:p>
        </p:txBody>
      </p:sp>
    </p:spTree>
    <p:extLst>
      <p:ext uri="{BB962C8B-B14F-4D97-AF65-F5344CB8AC3E}">
        <p14:creationId xmlns:p14="http://schemas.microsoft.com/office/powerpoint/2010/main" val="96907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marL="0" indent="0">
              <a:spcAft>
                <a:spcPts val="600"/>
              </a:spcAft>
              <a:buNone/>
            </a:pPr>
            <a:r>
              <a:rPr lang="da-DK" sz="1800" dirty="0">
                <a:solidFill>
                  <a:schemeClr val="tx1"/>
                </a:solidFill>
              </a:rPr>
              <a:t>Case</a:t>
            </a:r>
          </a:p>
          <a:p>
            <a:pPr marL="0" indent="0">
              <a:spcAft>
                <a:spcPts val="600"/>
              </a:spcAft>
              <a:buNone/>
            </a:pPr>
            <a:endParaRPr lang="da-DK" sz="500" dirty="0">
              <a:solidFill>
                <a:schemeClr val="tx1"/>
              </a:solidFill>
            </a:endParaRPr>
          </a:p>
          <a:p>
            <a:pPr>
              <a:spcAft>
                <a:spcPts val="600"/>
              </a:spcAft>
            </a:pPr>
            <a:r>
              <a:rPr lang="da-DK" sz="1400" dirty="0">
                <a:solidFill>
                  <a:srgbClr val="00AC9C"/>
                </a:solidFill>
              </a:rPr>
              <a:t>Du har efter et længere rekrutteringsforløb besluttet at tilbyde en ledig stilling som projektleder på et større udviklingsprojekt til en nyuddannet ingeniør.</a:t>
            </a:r>
          </a:p>
          <a:p>
            <a:pPr>
              <a:spcAft>
                <a:spcPts val="600"/>
              </a:spcAft>
            </a:pPr>
            <a:r>
              <a:rPr lang="da-DK" sz="1400" dirty="0">
                <a:solidFill>
                  <a:srgbClr val="00AC9C"/>
                </a:solidFill>
              </a:rPr>
              <a:t>Du er imponeret af den pågældendes resultater fra studiet og har derfor valgt at se bort fra den manglende praktiske erfaring.</a:t>
            </a:r>
          </a:p>
          <a:p>
            <a:pPr>
              <a:spcAft>
                <a:spcPts val="600"/>
              </a:spcAft>
            </a:pPr>
            <a:r>
              <a:rPr lang="da-DK" sz="1400" dirty="0">
                <a:solidFill>
                  <a:srgbClr val="00AC9C"/>
                </a:solidFill>
              </a:rPr>
              <a:t>Ansøgeren vil rigtig gerne have jobbet, I bliver enige om vilkårene, men inden I lægger på, fortæller ansøgeren, at hun er gravid i 4. måned.</a:t>
            </a:r>
          </a:p>
          <a:p>
            <a:pPr>
              <a:spcAft>
                <a:spcPts val="600"/>
              </a:spcAft>
            </a:pPr>
            <a:r>
              <a:rPr lang="da-DK" sz="1400" dirty="0">
                <a:solidFill>
                  <a:srgbClr val="00AC9C"/>
                </a:solidFill>
              </a:rPr>
              <a:t>Du føler dig ført bag lyset og har ikke længere lyst til at ansætte den pågældende – hvad gør du?</a:t>
            </a:r>
          </a:p>
          <a:p>
            <a:pPr marL="0" indent="0">
              <a:spcAft>
                <a:spcPts val="600"/>
              </a:spcAft>
              <a:buNone/>
            </a:pPr>
            <a:endParaRPr lang="da-DK" sz="1500" dirty="0">
              <a:solidFill>
                <a:srgbClr val="00AC9C"/>
              </a:solidFill>
            </a:endParaRPr>
          </a:p>
        </p:txBody>
      </p:sp>
      <p:sp>
        <p:nvSpPr>
          <p:cNvPr id="6" name="Pladsholder til billede 5">
            <a:extLst>
              <a:ext uri="{FF2B5EF4-FFF2-40B4-BE49-F238E27FC236}">
                <a16:creationId xmlns:a16="http://schemas.microsoft.com/office/drawing/2014/main" id="{E1752B30-8A8C-25B9-D821-76048566BAA2}"/>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7145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Ansættelsesvilkår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Løn og pension</a:t>
            </a:r>
          </a:p>
          <a:p>
            <a:pPr marL="0" indent="0">
              <a:buNone/>
            </a:pPr>
            <a:endParaRPr lang="da-DK" sz="500" dirty="0">
              <a:solidFill>
                <a:srgbClr val="000000"/>
              </a:solidFill>
            </a:endParaRPr>
          </a:p>
          <a:p>
            <a:pPr marL="539750" lvl="1" indent="-273050">
              <a:buClr>
                <a:srgbClr val="00AC9C"/>
              </a:buClr>
            </a:pPr>
            <a:r>
              <a:rPr lang="da-DK" sz="1400" dirty="0">
                <a:solidFill>
                  <a:srgbClr val="000000"/>
                </a:solidFill>
              </a:rPr>
              <a:t>Hovedregel – ingen lovgivning</a:t>
            </a:r>
            <a:endParaRPr lang="da-DK" sz="500" dirty="0">
              <a:solidFill>
                <a:srgbClr val="000000"/>
              </a:solidFill>
            </a:endParaRPr>
          </a:p>
          <a:p>
            <a:pPr marL="539750" lvl="1" indent="-273050">
              <a:buClr>
                <a:srgbClr val="00AC9C"/>
              </a:buClr>
            </a:pPr>
            <a:r>
              <a:rPr lang="da-DK" sz="1400" dirty="0">
                <a:solidFill>
                  <a:srgbClr val="000000"/>
                </a:solidFill>
              </a:rPr>
              <a:t>Undtagelse - elever, aktivering, fleksjob mv.</a:t>
            </a:r>
            <a:endParaRPr lang="da-DK" sz="500" dirty="0">
              <a:solidFill>
                <a:srgbClr val="000000"/>
              </a:solidFill>
            </a:endParaRPr>
          </a:p>
          <a:p>
            <a:pPr marL="539750" lvl="1" indent="-273050">
              <a:buClr>
                <a:srgbClr val="00AC9C"/>
              </a:buClr>
            </a:pPr>
            <a:r>
              <a:rPr lang="da-DK" sz="1400" dirty="0">
                <a:solidFill>
                  <a:srgbClr val="000000"/>
                </a:solidFill>
              </a:rPr>
              <a:t>Reguleres i øvrigt af</a:t>
            </a:r>
          </a:p>
          <a:p>
            <a:pPr marL="893763" lvl="4" indent="-266700" eaLnBrk="0" fontAlgn="base" hangingPunct="0">
              <a:spcBef>
                <a:spcPct val="20000"/>
              </a:spcBef>
              <a:spcAft>
                <a:spcPct val="0"/>
              </a:spcAft>
              <a:buClr>
                <a:srgbClr val="00AC9C"/>
              </a:buClr>
              <a:defRPr/>
            </a:pPr>
            <a:r>
              <a:rPr lang="da-DK" sz="1400" dirty="0">
                <a:solidFill>
                  <a:srgbClr val="000000"/>
                </a:solidFill>
              </a:rPr>
              <a:t>Eventuel overenskomst</a:t>
            </a:r>
          </a:p>
          <a:p>
            <a:pPr marL="893763" lvl="4" indent="-266700" eaLnBrk="0" fontAlgn="base" hangingPunct="0">
              <a:spcBef>
                <a:spcPct val="20000"/>
              </a:spcBef>
              <a:spcAft>
                <a:spcPct val="0"/>
              </a:spcAft>
              <a:buClr>
                <a:srgbClr val="00AC9C"/>
              </a:buClr>
              <a:defRPr/>
            </a:pPr>
            <a:r>
              <a:rPr lang="da-DK" sz="1400" dirty="0">
                <a:solidFill>
                  <a:srgbClr val="000000"/>
                </a:solidFill>
              </a:rPr>
              <a:t>Virksomhedens politikker</a:t>
            </a:r>
          </a:p>
          <a:p>
            <a:pPr marL="893763" lvl="4" indent="-266700" eaLnBrk="0" fontAlgn="base" hangingPunct="0">
              <a:spcBef>
                <a:spcPct val="20000"/>
              </a:spcBef>
              <a:spcAft>
                <a:spcPct val="0"/>
              </a:spcAft>
              <a:buClr>
                <a:srgbClr val="00AC9C"/>
              </a:buClr>
              <a:defRPr/>
            </a:pPr>
            <a:r>
              <a:rPr lang="da-DK" sz="1400" dirty="0">
                <a:solidFill>
                  <a:srgbClr val="000000"/>
                </a:solidFill>
              </a:rPr>
              <a:t>Ansættelseskontrakten</a:t>
            </a:r>
          </a:p>
          <a:p>
            <a:pPr marL="893763" lvl="4" indent="-266700" eaLnBrk="0" fontAlgn="base" hangingPunct="0">
              <a:spcBef>
                <a:spcPct val="20000"/>
              </a:spcBef>
              <a:spcAft>
                <a:spcPct val="0"/>
              </a:spcAft>
              <a:buClr>
                <a:srgbClr val="00AC9C"/>
              </a:buClr>
              <a:defRPr/>
            </a:pPr>
            <a:endParaRPr lang="da-DK" sz="1400" dirty="0">
              <a:solidFill>
                <a:srgbClr val="000000"/>
              </a:solidFill>
            </a:endParaRPr>
          </a:p>
          <a:p>
            <a:pPr marL="285750" indent="-285750">
              <a:buFont typeface="Wingdings" panose="05000000000000000000" pitchFamily="2" charset="2"/>
              <a:buChar char="§"/>
            </a:pPr>
            <a:endParaRPr lang="da-DK" sz="1000"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4867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0A60F-1A18-44D8-7575-09DFE8A43F10}"/>
              </a:ext>
            </a:extLst>
          </p:cNvPr>
          <p:cNvSpPr>
            <a:spLocks noGrp="1"/>
          </p:cNvSpPr>
          <p:nvPr>
            <p:ph type="title"/>
          </p:nvPr>
        </p:nvSpPr>
        <p:spPr/>
        <p:txBody>
          <a:bodyPr/>
          <a:lstStyle/>
          <a:p>
            <a:r>
              <a:rPr lang="da-DK" sz="2400" dirty="0"/>
              <a:t>Ansættelsesvilkår</a:t>
            </a:r>
          </a:p>
        </p:txBody>
      </p:sp>
      <p:sp>
        <p:nvSpPr>
          <p:cNvPr id="3" name="Pladsholder til tekst 2">
            <a:extLst>
              <a:ext uri="{FF2B5EF4-FFF2-40B4-BE49-F238E27FC236}">
                <a16:creationId xmlns:a16="http://schemas.microsoft.com/office/drawing/2014/main" id="{88C5750C-C438-AE7C-7EDE-92BA49C98786}"/>
              </a:ext>
            </a:extLst>
          </p:cNvPr>
          <p:cNvSpPr>
            <a:spLocks noGrp="1"/>
          </p:cNvSpPr>
          <p:nvPr>
            <p:ph type="body" sz="quarter" idx="12"/>
          </p:nvPr>
        </p:nvSpPr>
        <p:spPr/>
        <p:txBody>
          <a:bodyPr/>
          <a:lstStyle/>
          <a:p>
            <a:pPr marL="0" indent="0">
              <a:buNone/>
            </a:pPr>
            <a:r>
              <a:rPr lang="da-DK" sz="1800" dirty="0">
                <a:solidFill>
                  <a:schemeClr val="tx1"/>
                </a:solidFill>
              </a:rPr>
              <a:t>Arbejdstidsregler</a:t>
            </a:r>
          </a:p>
          <a:p>
            <a:endParaRPr lang="da-DK" sz="500" dirty="0"/>
          </a:p>
          <a:p>
            <a:pPr marL="285750" lvl="2" indent="-285750">
              <a:lnSpc>
                <a:spcPct val="100000"/>
              </a:lnSpc>
              <a:spcBef>
                <a:spcPts val="600"/>
              </a:spcBef>
              <a:spcAft>
                <a:spcPts val="200"/>
              </a:spcAft>
              <a:buClr>
                <a:srgbClr val="00AC9C"/>
              </a:buClr>
              <a:buFont typeface="Wingdings" pitchFamily="2" charset="2"/>
              <a:buChar char="§"/>
              <a:tabLst>
                <a:tab pos="539750" algn="l"/>
              </a:tabLst>
              <a:defRPr/>
            </a:pPr>
            <a:r>
              <a:rPr lang="da-DK" sz="1400" dirty="0">
                <a:solidFill>
                  <a:srgbClr val="000000"/>
                </a:solidFill>
              </a:rPr>
              <a:t>Arbejdstidsloven</a:t>
            </a:r>
          </a:p>
          <a:p>
            <a:pPr marL="818550" lvl="1" indent="-285750">
              <a:buClr>
                <a:srgbClr val="00AC9C"/>
              </a:buClr>
              <a:tabLst>
                <a:tab pos="539750" algn="l"/>
              </a:tabLst>
              <a:defRPr/>
            </a:pPr>
            <a:r>
              <a:rPr lang="da-DK" sz="1400" dirty="0">
                <a:solidFill>
                  <a:srgbClr val="000000"/>
                </a:solidFill>
              </a:rPr>
              <a:t>Ved en daglig arbejdstid på mere end 6 timer er der ret til en pause af et sådant omfang, at pausens formål tilgodeses </a:t>
            </a:r>
          </a:p>
          <a:p>
            <a:pPr marL="818550" lvl="1" indent="-285750">
              <a:buClr>
                <a:srgbClr val="00AC9C"/>
              </a:buClr>
              <a:tabLst>
                <a:tab pos="539750" algn="l"/>
              </a:tabLst>
              <a:defRPr/>
            </a:pPr>
            <a:r>
              <a:rPr lang="da-DK" sz="1400" dirty="0">
                <a:solidFill>
                  <a:srgbClr val="000000"/>
                </a:solidFill>
              </a:rPr>
              <a:t>Den gennemsnitlige ugentlige arbejdstid må ikke overstige 48 timer i gennemsnit over 4 måneder</a:t>
            </a:r>
          </a:p>
          <a:p>
            <a:pPr marL="818550" lvl="1" indent="-285750">
              <a:buClr>
                <a:srgbClr val="00AC9C"/>
              </a:buClr>
              <a:tabLst>
                <a:tab pos="539750" algn="l"/>
              </a:tabLst>
              <a:defRPr/>
            </a:pPr>
            <a:r>
              <a:rPr lang="da-DK" sz="1400" dirty="0">
                <a:solidFill>
                  <a:srgbClr val="000000"/>
                </a:solidFill>
              </a:rPr>
              <a:t>Selvtilrettelæggere kan undtages</a:t>
            </a:r>
          </a:p>
          <a:p>
            <a:endParaRPr lang="da-DK" dirty="0"/>
          </a:p>
        </p:txBody>
      </p:sp>
      <p:sp>
        <p:nvSpPr>
          <p:cNvPr id="9" name="Pladsholder til billede 8">
            <a:extLst>
              <a:ext uri="{FF2B5EF4-FFF2-40B4-BE49-F238E27FC236}">
                <a16:creationId xmlns:a16="http://schemas.microsoft.com/office/drawing/2014/main" id="{7AEBFC44-759C-5C86-2B24-BFAE639A0B71}"/>
              </a:ext>
            </a:extLst>
          </p:cNvPr>
          <p:cNvSpPr>
            <a:spLocks noGrp="1"/>
          </p:cNvSpPr>
          <p:nvPr>
            <p:ph type="pic" sz="quarter" idx="16"/>
          </p:nvPr>
        </p:nvSpPr>
        <p:spPr/>
        <p:txBody>
          <a:bodyPr/>
          <a:lstStyle/>
          <a:p>
            <a:endParaRPr lang="da-DK"/>
          </a:p>
        </p:txBody>
      </p:sp>
      <p:sp>
        <p:nvSpPr>
          <p:cNvPr id="4" name="Pladsholder til diasnummer 4">
            <a:extLst>
              <a:ext uri="{FF2B5EF4-FFF2-40B4-BE49-F238E27FC236}">
                <a16:creationId xmlns:a16="http://schemas.microsoft.com/office/drawing/2014/main" id="{650EC790-6B7D-A8AC-831C-017761B6A597}"/>
              </a:ext>
            </a:extLst>
          </p:cNvPr>
          <p:cNvSpPr txBox="1">
            <a:spLocks/>
          </p:cNvSpPr>
          <p:nvPr/>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a-DK" sz="1500" dirty="0"/>
          </a:p>
        </p:txBody>
      </p:sp>
    </p:spTree>
    <p:extLst>
      <p:ext uri="{BB962C8B-B14F-4D97-AF65-F5344CB8AC3E}">
        <p14:creationId xmlns:p14="http://schemas.microsoft.com/office/powerpoint/2010/main" val="2503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0A60F-1A18-44D8-7575-09DFE8A43F10}"/>
              </a:ext>
            </a:extLst>
          </p:cNvPr>
          <p:cNvSpPr>
            <a:spLocks noGrp="1"/>
          </p:cNvSpPr>
          <p:nvPr>
            <p:ph type="title"/>
          </p:nvPr>
        </p:nvSpPr>
        <p:spPr/>
        <p:txBody>
          <a:bodyPr/>
          <a:lstStyle/>
          <a:p>
            <a:r>
              <a:rPr lang="da-DK" sz="2400" dirty="0"/>
              <a:t>Ansættelsesvilkår</a:t>
            </a:r>
            <a:endParaRPr lang="da-DK" dirty="0"/>
          </a:p>
        </p:txBody>
      </p:sp>
      <p:sp>
        <p:nvSpPr>
          <p:cNvPr id="3" name="Pladsholder til tekst 2">
            <a:extLst>
              <a:ext uri="{FF2B5EF4-FFF2-40B4-BE49-F238E27FC236}">
                <a16:creationId xmlns:a16="http://schemas.microsoft.com/office/drawing/2014/main" id="{88C5750C-C438-AE7C-7EDE-92BA49C98786}"/>
              </a:ext>
            </a:extLst>
          </p:cNvPr>
          <p:cNvSpPr>
            <a:spLocks noGrp="1"/>
          </p:cNvSpPr>
          <p:nvPr>
            <p:ph type="body" sz="quarter" idx="12"/>
          </p:nvPr>
        </p:nvSpPr>
        <p:spPr/>
        <p:txBody>
          <a:bodyPr/>
          <a:lstStyle/>
          <a:p>
            <a:pPr marL="0" indent="0">
              <a:buNone/>
            </a:pPr>
            <a:r>
              <a:rPr lang="da-DK" sz="1800" dirty="0">
                <a:solidFill>
                  <a:schemeClr val="tx1"/>
                </a:solidFill>
              </a:rPr>
              <a:t>Arbejdstidsregler</a:t>
            </a:r>
          </a:p>
          <a:p>
            <a:endParaRPr lang="da-DK" sz="500" dirty="0"/>
          </a:p>
          <a:p>
            <a:pPr marL="285750" lvl="2" indent="-285750">
              <a:lnSpc>
                <a:spcPct val="100000"/>
              </a:lnSpc>
              <a:spcBef>
                <a:spcPts val="600"/>
              </a:spcBef>
              <a:spcAft>
                <a:spcPts val="200"/>
              </a:spcAft>
              <a:buClr>
                <a:srgbClr val="00AC9C"/>
              </a:buClr>
              <a:buFont typeface="Wingdings" pitchFamily="2" charset="2"/>
              <a:buChar char="§"/>
              <a:tabLst>
                <a:tab pos="539750" algn="l"/>
              </a:tabLst>
              <a:defRPr/>
            </a:pPr>
            <a:r>
              <a:rPr lang="da-DK" sz="1400" dirty="0">
                <a:solidFill>
                  <a:srgbClr val="000000"/>
                </a:solidFill>
              </a:rPr>
              <a:t>Arbejdsmiljøloven og hviletidsbekendtgørelsen</a:t>
            </a:r>
          </a:p>
          <a:p>
            <a:pPr marL="818550" lvl="1" indent="-285750">
              <a:buClr>
                <a:srgbClr val="00AC9C"/>
              </a:buClr>
              <a:tabLst>
                <a:tab pos="539750" algn="l"/>
              </a:tabLst>
              <a:defRPr/>
            </a:pPr>
            <a:r>
              <a:rPr lang="da-DK" sz="1400" dirty="0">
                <a:solidFill>
                  <a:srgbClr val="000000"/>
                </a:solidFill>
              </a:rPr>
              <a:t>Der skal sikres mindst 11 timers sammenhængende hvile inden for hver 24 timer</a:t>
            </a:r>
          </a:p>
          <a:p>
            <a:pPr marL="818550" lvl="1" indent="-285750">
              <a:buClr>
                <a:srgbClr val="00AC9C"/>
              </a:buClr>
              <a:tabLst>
                <a:tab pos="539750" algn="l"/>
              </a:tabLst>
              <a:defRPr/>
            </a:pPr>
            <a:r>
              <a:rPr lang="da-DK" sz="1400" dirty="0">
                <a:solidFill>
                  <a:srgbClr val="000000"/>
                </a:solidFill>
              </a:rPr>
              <a:t>Der er krav på et ugentligt fridøgn i tilslutning til de 11 timer og så vidt muligt om søndagen</a:t>
            </a:r>
          </a:p>
          <a:p>
            <a:pPr marL="818550" lvl="1" indent="-285750">
              <a:buClr>
                <a:srgbClr val="00AC9C"/>
              </a:buClr>
              <a:tabLst>
                <a:tab pos="539750" algn="l"/>
              </a:tabLst>
              <a:defRPr/>
            </a:pPr>
            <a:r>
              <a:rPr lang="da-DK" sz="1400" dirty="0">
                <a:solidFill>
                  <a:srgbClr val="000000"/>
                </a:solidFill>
              </a:rPr>
              <a:t>Selvtilrettelæggere er undtaget</a:t>
            </a:r>
          </a:p>
          <a:p>
            <a:pPr marL="818550" lvl="1" indent="-285750">
              <a:buClr>
                <a:srgbClr val="00AC9C"/>
              </a:buClr>
              <a:tabLst>
                <a:tab pos="539750" algn="l"/>
              </a:tabLst>
              <a:defRPr/>
            </a:pPr>
            <a:r>
              <a:rPr lang="da-DK" sz="1400" dirty="0">
                <a:solidFill>
                  <a:srgbClr val="000000"/>
                </a:solidFill>
              </a:rPr>
              <a:t>Øvrige undtagelser</a:t>
            </a:r>
          </a:p>
          <a:p>
            <a:endParaRPr lang="da-DK" dirty="0"/>
          </a:p>
        </p:txBody>
      </p:sp>
      <p:sp>
        <p:nvSpPr>
          <p:cNvPr id="9" name="Pladsholder til billede 8">
            <a:extLst>
              <a:ext uri="{FF2B5EF4-FFF2-40B4-BE49-F238E27FC236}">
                <a16:creationId xmlns:a16="http://schemas.microsoft.com/office/drawing/2014/main" id="{63575758-A5C8-8585-398C-A9EA99935C5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0971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Ansættelsesvilkår</a:t>
            </a:r>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Tidsregistrering </a:t>
            </a:r>
          </a:p>
          <a:p>
            <a:pPr marL="0" indent="0">
              <a:buNone/>
            </a:pPr>
            <a:endParaRPr lang="da-DK" sz="500" dirty="0">
              <a:solidFill>
                <a:srgbClr val="000000"/>
              </a:solidFill>
            </a:endParaRPr>
          </a:p>
          <a:p>
            <a:pPr marL="285750" lvl="2" indent="-285750">
              <a:lnSpc>
                <a:spcPct val="100000"/>
              </a:lnSpc>
              <a:spcBef>
                <a:spcPts val="600"/>
              </a:spcBef>
              <a:spcAft>
                <a:spcPts val="200"/>
              </a:spcAft>
              <a:buClr>
                <a:srgbClr val="00AC9C"/>
              </a:buClr>
              <a:buFont typeface="Wingdings" pitchFamily="2" charset="2"/>
              <a:buChar char="§"/>
              <a:tabLst>
                <a:tab pos="539750" algn="l"/>
              </a:tabLst>
              <a:defRPr/>
            </a:pPr>
            <a:r>
              <a:rPr lang="da-DK" sz="1400" dirty="0">
                <a:solidFill>
                  <a:srgbClr val="000000"/>
                </a:solidFill>
              </a:rPr>
              <a:t>Arbejdstidsloven</a:t>
            </a:r>
            <a:r>
              <a:rPr lang="da-DK" sz="1500" dirty="0">
                <a:solidFill>
                  <a:srgbClr val="000000"/>
                </a:solidFill>
              </a:rPr>
              <a:t> </a:t>
            </a:r>
            <a:endParaRPr lang="da-DK" sz="500" dirty="0">
              <a:solidFill>
                <a:srgbClr val="000000"/>
              </a:solidFill>
            </a:endParaRPr>
          </a:p>
          <a:p>
            <a:pPr marL="893763" lvl="1" indent="-266700">
              <a:buClr>
                <a:srgbClr val="00AC9C"/>
              </a:buClr>
              <a:tabLst>
                <a:tab pos="539750" algn="l"/>
              </a:tabLst>
              <a:defRPr/>
            </a:pPr>
            <a:r>
              <a:rPr lang="da-DK" sz="1400" dirty="0">
                <a:solidFill>
                  <a:srgbClr val="000000"/>
                </a:solidFill>
              </a:rPr>
              <a:t>Virksomheden har pligt til at registrere medarbejdernes </a:t>
            </a:r>
            <a:r>
              <a:rPr lang="da-DK" sz="1400">
                <a:solidFill>
                  <a:srgbClr val="000000"/>
                </a:solidFill>
              </a:rPr>
              <a:t>daglige arbejdstid </a:t>
            </a:r>
            <a:r>
              <a:rPr lang="da-DK" sz="1400" dirty="0">
                <a:solidFill>
                  <a:srgbClr val="000000"/>
                </a:solidFill>
              </a:rPr>
              <a:t>i et objektivt, pålideligt og tilgængeligt system</a:t>
            </a:r>
          </a:p>
          <a:p>
            <a:pPr marL="893763" lvl="1" indent="-266700">
              <a:buClr>
                <a:srgbClr val="00AC9C"/>
              </a:buClr>
              <a:tabLst>
                <a:tab pos="539750" algn="l"/>
              </a:tabLst>
              <a:defRPr/>
            </a:pPr>
            <a:r>
              <a:rPr lang="da-DK" sz="1400" dirty="0">
                <a:solidFill>
                  <a:srgbClr val="000000"/>
                </a:solidFill>
              </a:rPr>
              <a:t>Selvtilrettelæggere kan undtages for tidsregistrering</a:t>
            </a:r>
          </a:p>
          <a:p>
            <a:pPr marL="342900" indent="-342900">
              <a:buClr>
                <a:srgbClr val="00AC9C"/>
              </a:buClr>
              <a:buFont typeface="Wingdings" panose="05000000000000000000" pitchFamily="2" charset="2"/>
              <a:buChar char="§"/>
            </a:pPr>
            <a:endParaRPr lang="da-DK" sz="500" dirty="0">
              <a:solidFill>
                <a:srgbClr val="000000"/>
              </a:solidFill>
            </a:endParaRPr>
          </a:p>
          <a:p>
            <a:pPr marL="893763" lvl="1" indent="-266700">
              <a:buClr>
                <a:srgbClr val="00AC9C"/>
              </a:buClr>
            </a:pPr>
            <a:endParaRPr lang="da-DK" sz="200" dirty="0">
              <a:solidFill>
                <a:srgbClr val="000000"/>
              </a:solidFill>
            </a:endParaRPr>
          </a:p>
          <a:p>
            <a:pPr marL="0" indent="0">
              <a:buClr>
                <a:srgbClr val="00AC9C"/>
              </a:buClr>
              <a:buNone/>
            </a:pPr>
            <a:endParaRPr lang="da-DK" sz="1500" dirty="0">
              <a:solidFill>
                <a:srgbClr val="000000"/>
              </a:solidFill>
            </a:endParaRPr>
          </a:p>
          <a:p>
            <a:pPr marL="0" indent="0">
              <a:buNone/>
            </a:pPr>
            <a:endParaRPr lang="da-DK" sz="1600" dirty="0"/>
          </a:p>
          <a:p>
            <a:endParaRPr lang="da-DK" sz="1600" dirty="0"/>
          </a:p>
          <a:p>
            <a:endParaRPr lang="da-DK" dirty="0"/>
          </a:p>
        </p:txBody>
      </p:sp>
      <p:pic>
        <p:nvPicPr>
          <p:cNvPr id="11" name="Pladsholder til billede 10">
            <a:extLst>
              <a:ext uri="{FF2B5EF4-FFF2-40B4-BE49-F238E27FC236}">
                <a16:creationId xmlns:a16="http://schemas.microsoft.com/office/drawing/2014/main" id="{BFFE9FE8-52A9-C982-0A41-E9317F983EEA}"/>
              </a:ext>
            </a:extLst>
          </p:cNvPr>
          <p:cNvPicPr>
            <a:picLocks noGrp="1" noChangeAspect="1"/>
          </p:cNvPicPr>
          <p:nvPr>
            <p:ph type="pic" sz="quarter" idx="13"/>
          </p:nvPr>
        </p:nvPicPr>
        <p:blipFill>
          <a:blip r:embed="rId3"/>
          <a:srcRect l="2" r="2"/>
          <a:stretch>
            <a:fillRect/>
          </a:stretch>
        </p:blipFill>
        <p:spPr>
          <a:prstGeom prst="rect">
            <a:avLst/>
          </a:prstGeom>
        </p:spPr>
      </p:pic>
      <p:sp>
        <p:nvSpPr>
          <p:cNvPr id="10" name="Pladsholder til billede 9">
            <a:extLst>
              <a:ext uri="{FF2B5EF4-FFF2-40B4-BE49-F238E27FC236}">
                <a16:creationId xmlns:a16="http://schemas.microsoft.com/office/drawing/2014/main" id="{DBCCB7BD-313B-1DC9-701C-39369AD2947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1624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Et billede, der indeholder kop, indendørs, kaffe, adskillige&#10;&#10;Automatisk genereret beskrivelse">
            <a:extLst>
              <a:ext uri="{FF2B5EF4-FFF2-40B4-BE49-F238E27FC236}">
                <a16:creationId xmlns:a16="http://schemas.microsoft.com/office/drawing/2014/main" id="{BCF209A7-60F3-4AC1-9B60-41DC0151B2D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217" b="10217"/>
          <a:stretch>
            <a:fillRect/>
          </a:stretch>
        </p:blipFill>
        <p:spPr/>
      </p:pic>
      <p:sp>
        <p:nvSpPr>
          <p:cNvPr id="3" name="Pladsholder til tekst 2">
            <a:extLst>
              <a:ext uri="{FF2B5EF4-FFF2-40B4-BE49-F238E27FC236}">
                <a16:creationId xmlns:a16="http://schemas.microsoft.com/office/drawing/2014/main" id="{299184D1-984C-9BBA-1325-1FE9F26DB6A5}"/>
              </a:ext>
            </a:extLst>
          </p:cNvPr>
          <p:cNvSpPr>
            <a:spLocks noGrp="1"/>
          </p:cNvSpPr>
          <p:nvPr>
            <p:ph type="body" sz="quarter" idx="13"/>
          </p:nvPr>
        </p:nvSpPr>
        <p:spPr/>
        <p:txBody>
          <a:bodyPr/>
          <a:lstStyle/>
          <a:p>
            <a:r>
              <a:rPr lang="da-DK" sz="1800" b="0" dirty="0"/>
              <a:t>Ansættelsesbeviser</a:t>
            </a:r>
          </a:p>
        </p:txBody>
      </p:sp>
    </p:spTree>
    <p:extLst>
      <p:ext uri="{BB962C8B-B14F-4D97-AF65-F5344CB8AC3E}">
        <p14:creationId xmlns:p14="http://schemas.microsoft.com/office/powerpoint/2010/main" val="85747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Ansættelsesbeviser</a:t>
            </a:r>
          </a:p>
        </p:txBody>
      </p:sp>
      <p:sp>
        <p:nvSpPr>
          <p:cNvPr id="3" name="Pladsholder til indhold 2"/>
          <p:cNvSpPr>
            <a:spLocks noGrp="1"/>
          </p:cNvSpPr>
          <p:nvPr>
            <p:ph type="body" sz="quarter" idx="12"/>
          </p:nvPr>
        </p:nvSpPr>
        <p:spPr/>
        <p:txBody>
          <a:bodyPr/>
          <a:lstStyle/>
          <a:p>
            <a:pPr marL="0" lvl="0" indent="0" fontAlgn="base">
              <a:spcAft>
                <a:spcPts val="600"/>
              </a:spcAft>
              <a:buNone/>
            </a:pPr>
            <a:r>
              <a:rPr lang="da-DK" altLang="da-DK" sz="1800" dirty="0">
                <a:solidFill>
                  <a:schemeClr val="tx1"/>
                </a:solidFill>
              </a:rPr>
              <a:t>Case</a:t>
            </a:r>
          </a:p>
          <a:p>
            <a:pPr marL="0" lvl="0" indent="0" fontAlgn="base">
              <a:spcAft>
                <a:spcPts val="600"/>
              </a:spcAft>
              <a:buNone/>
            </a:pPr>
            <a:endParaRPr lang="da-DK" altLang="da-DK" sz="500" dirty="0">
              <a:solidFill>
                <a:schemeClr val="tx1"/>
              </a:solidFill>
            </a:endParaRPr>
          </a:p>
          <a:p>
            <a:pPr lvl="0" fontAlgn="base">
              <a:spcAft>
                <a:spcPts val="600"/>
              </a:spcAft>
            </a:pPr>
            <a:r>
              <a:rPr lang="da-DK" altLang="da-DK" sz="1400" dirty="0">
                <a:solidFill>
                  <a:srgbClr val="00AC9C"/>
                </a:solidFill>
              </a:rPr>
              <a:t>En ny medarbejder aftaler med sin leder, at hun har ret til fuld løn under 10 ugers forældreorlov. Dette bekræftes i en mail fra lederen.</a:t>
            </a:r>
          </a:p>
          <a:p>
            <a:pPr lvl="0" fontAlgn="base">
              <a:spcAft>
                <a:spcPts val="600"/>
              </a:spcAft>
            </a:pPr>
            <a:r>
              <a:rPr lang="da-DK" altLang="da-DK" sz="1400" dirty="0">
                <a:solidFill>
                  <a:srgbClr val="00AC9C"/>
                </a:solidFill>
              </a:rPr>
              <a:t>Vilkåret skrives imidlertid ikke ind i hendes kontrakt, som både hun og lederen efterfølgende underskriver.</a:t>
            </a:r>
          </a:p>
          <a:p>
            <a:pPr lvl="0" fontAlgn="base">
              <a:spcAft>
                <a:spcPts val="600"/>
              </a:spcAft>
            </a:pPr>
            <a:r>
              <a:rPr lang="da-DK" altLang="da-DK" sz="1400" dirty="0">
                <a:solidFill>
                  <a:srgbClr val="00AC9C"/>
                </a:solidFill>
              </a:rPr>
              <a:t>To år senere skal medarbejderen på orlov. Hun har i mellemtiden fået ny leder, som siger, at han ikke kender noget til den særlige aftale. Lederen afslår at give hende fuld løn under forældreorlov.</a:t>
            </a:r>
          </a:p>
          <a:p>
            <a:pPr lvl="0" fontAlgn="base">
              <a:spcAft>
                <a:spcPts val="600"/>
              </a:spcAft>
            </a:pPr>
            <a:r>
              <a:rPr lang="da-DK" altLang="da-DK" sz="1400" dirty="0">
                <a:solidFill>
                  <a:srgbClr val="00AC9C"/>
                </a:solidFill>
              </a:rPr>
              <a:t>Kan lederen det?</a:t>
            </a:r>
          </a:p>
          <a:p>
            <a:pPr marL="0" lvl="0" indent="0" fontAlgn="base">
              <a:spcBef>
                <a:spcPts val="25"/>
              </a:spcBef>
              <a:spcAft>
                <a:spcPct val="0"/>
              </a:spcAft>
              <a:buClr>
                <a:srgbClr val="655A8B"/>
              </a:buClr>
              <a:buNone/>
            </a:pPr>
            <a:endParaRPr lang="da-DK" altLang="da-DK" sz="1500" dirty="0">
              <a:solidFill>
                <a:srgbClr val="00AC9C"/>
              </a:solidFill>
            </a:endParaRPr>
          </a:p>
        </p:txBody>
      </p:sp>
      <p:sp>
        <p:nvSpPr>
          <p:cNvPr id="4" name="Pladsholder til billede 3">
            <a:extLst>
              <a:ext uri="{FF2B5EF4-FFF2-40B4-BE49-F238E27FC236}">
                <a16:creationId xmlns:a16="http://schemas.microsoft.com/office/drawing/2014/main" id="{28571E22-A548-1020-0BBC-F6651592FA1E}"/>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644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Ansættelsesbeviser</a:t>
            </a:r>
          </a:p>
        </p:txBody>
      </p:sp>
      <p:sp>
        <p:nvSpPr>
          <p:cNvPr id="4" name="Pladsholder til indhold 3"/>
          <p:cNvSpPr>
            <a:spLocks noGrp="1"/>
          </p:cNvSpPr>
          <p:nvPr>
            <p:ph type="body" sz="quarter" idx="12"/>
          </p:nvPr>
        </p:nvSpPr>
        <p:spPr/>
        <p:txBody>
          <a:bodyPr/>
          <a:lstStyle/>
          <a:p>
            <a:pPr marL="0" indent="0">
              <a:buClr>
                <a:srgbClr val="00AC9C"/>
              </a:buClr>
              <a:buNone/>
            </a:pPr>
            <a:r>
              <a:rPr lang="da-DK" sz="1800" dirty="0">
                <a:solidFill>
                  <a:schemeClr val="tx1"/>
                </a:solidFill>
              </a:rPr>
              <a:t>Ret til et skriftligt ansættelsesbevis</a:t>
            </a:r>
          </a:p>
          <a:p>
            <a:pPr>
              <a:buClr>
                <a:srgbClr val="00AC9C"/>
              </a:buClr>
            </a:pP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Medarbejdere, hvis arbejdstid udgør mere end gennemsnitligt 3 timer pr. uge over en referenceperiode på 4 på hinanden følgende uger</a:t>
            </a:r>
            <a:endParaRPr lang="da-DK" sz="500" dirty="0">
              <a:solidFill>
                <a:srgbClr val="000000"/>
              </a:solidFill>
            </a:endParaRPr>
          </a:p>
          <a:p>
            <a:pPr marL="715963" lvl="1" indent="-266700" fontAlgn="base">
              <a:buClr>
                <a:srgbClr val="00AC9C"/>
              </a:buClr>
              <a:tabLst>
                <a:tab pos="539750" algn="l"/>
              </a:tabLst>
              <a:defRPr/>
            </a:pPr>
            <a:r>
              <a:rPr lang="da-DK" sz="1400" dirty="0">
                <a:solidFill>
                  <a:srgbClr val="000000"/>
                </a:solidFill>
              </a:rPr>
              <a:t>Ved beregningen medregnes arbejdstid hos alle arbejdsgivere i samme virksomhed, koncern eller enhed</a:t>
            </a:r>
            <a:endParaRPr lang="da-DK" sz="500" dirty="0">
              <a:solidFill>
                <a:srgbClr val="000000"/>
              </a:solidFill>
            </a:endParaRPr>
          </a:p>
          <a:p>
            <a:pPr marL="266700" lvl="1" indent="-266700" eaLnBrk="0" fontAlgn="base" hangingPunct="0">
              <a:buClr>
                <a:srgbClr val="00AC9C"/>
              </a:buClr>
              <a:tabLst>
                <a:tab pos="0" algn="l"/>
              </a:tabLst>
              <a:defRPr/>
            </a:pPr>
            <a:r>
              <a:rPr lang="da-DK" sz="1400" dirty="0">
                <a:solidFill>
                  <a:srgbClr val="000000"/>
                </a:solidFill>
              </a:rPr>
              <a:t>Medarbejdere, for hvem der ikke før ansættelsesforholdets begyndelse er fastsat en garanteret mængde betalt arbejde, og som er forpligtet til at møde op</a:t>
            </a:r>
          </a:p>
          <a:p>
            <a:pPr marL="266700" lvl="1" indent="-266700" eaLnBrk="0" fontAlgn="base" hangingPunct="0">
              <a:buClr>
                <a:srgbClr val="00AC9C"/>
              </a:buClr>
              <a:tabLst>
                <a:tab pos="0" algn="l"/>
              </a:tabLst>
              <a:defRPr/>
            </a:pPr>
            <a:endParaRPr lang="da-DK" sz="1400"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sp>
        <p:nvSpPr>
          <p:cNvPr id="8" name="Pladsholder til billede 7">
            <a:extLst>
              <a:ext uri="{FF2B5EF4-FFF2-40B4-BE49-F238E27FC236}">
                <a16:creationId xmlns:a16="http://schemas.microsoft.com/office/drawing/2014/main" id="{067CE249-9215-32E4-7E76-22E8EE611EA6}"/>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835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solidFill>
                  <a:srgbClr val="000000"/>
                </a:solidFill>
              </a:rPr>
              <a:t>Ansættelsesbeviser</a:t>
            </a:r>
            <a:endParaRPr lang="da-DK" sz="2400" dirty="0"/>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Minimumsoplysninger</a:t>
            </a:r>
          </a:p>
          <a:p>
            <a:pPr marL="0" indent="0">
              <a:buNone/>
            </a:pPr>
            <a:endParaRPr lang="da-DK" sz="500" dirty="0">
              <a:solidFill>
                <a:srgbClr val="000000"/>
              </a:solidFill>
            </a:endParaRPr>
          </a:p>
          <a:p>
            <a:pPr marL="358775" lvl="1" indent="-358775">
              <a:buClr>
                <a:srgbClr val="00AC9C"/>
              </a:buClr>
              <a:buFont typeface="+mj-lt"/>
              <a:buAutoNum type="arabicParenR"/>
            </a:pPr>
            <a:r>
              <a:rPr lang="da-DK" sz="1400" dirty="0">
                <a:solidFill>
                  <a:srgbClr val="000000"/>
                </a:solidFill>
              </a:rPr>
              <a:t>Arbejdsgiverens og lønmodtagerens navn og adresse</a:t>
            </a:r>
          </a:p>
          <a:p>
            <a:pPr marL="358775" lvl="1" indent="-358775">
              <a:buClr>
                <a:srgbClr val="00AC9C"/>
              </a:buClr>
              <a:buFont typeface="+mj-lt"/>
              <a:buAutoNum type="arabicParenR"/>
              <a:tabLst>
                <a:tab pos="358775" algn="l"/>
              </a:tabLst>
            </a:pPr>
            <a:r>
              <a:rPr lang="da-DK" sz="1400" dirty="0">
                <a:solidFill>
                  <a:srgbClr val="000000"/>
                </a:solidFill>
              </a:rPr>
              <a:t>Arbejdsstedets beliggenhed eller i mangel af et fast arbejdssted eller et sted, hvor arbejdet hovedsagelig udføres, oplysning om, at lønmodtageren er beskæftiget på forskellige steder</a:t>
            </a:r>
            <a:r>
              <a:rPr lang="da-DK" sz="1400" dirty="0">
                <a:solidFill>
                  <a:srgbClr val="00AC9C"/>
                </a:solidFill>
              </a:rPr>
              <a:t> </a:t>
            </a:r>
            <a:r>
              <a:rPr lang="da-DK" sz="1400" dirty="0">
                <a:solidFill>
                  <a:schemeClr val="tx1"/>
                </a:solidFill>
              </a:rPr>
              <a:t>eller frit kan bestemme sit arbejdssted</a:t>
            </a:r>
            <a:r>
              <a:rPr lang="da-DK" sz="1400" dirty="0">
                <a:solidFill>
                  <a:srgbClr val="000000"/>
                </a:solidFill>
              </a:rPr>
              <a:t>, samt om hovedsæde eller arbejdsgiverens adresse</a:t>
            </a:r>
          </a:p>
          <a:p>
            <a:pPr marL="358775" lvl="1" indent="-358775">
              <a:buClr>
                <a:srgbClr val="00AC9C"/>
              </a:buClr>
              <a:buFont typeface="+mj-lt"/>
              <a:buAutoNum type="arabicParenR"/>
            </a:pPr>
            <a:r>
              <a:rPr lang="da-DK" sz="1400" dirty="0">
                <a:solidFill>
                  <a:srgbClr val="000000"/>
                </a:solidFill>
              </a:rPr>
              <a:t>Beskrivelse af arbejdet eller angivelse af lønmodtagerens titel, rang, stilling eller jobkategori</a:t>
            </a:r>
          </a:p>
          <a:p>
            <a:pPr marL="358775" lvl="1" indent="-358775">
              <a:buClr>
                <a:srgbClr val="00AC9C"/>
              </a:buClr>
              <a:buFont typeface="+mj-lt"/>
              <a:buAutoNum type="arabicParenR"/>
            </a:pPr>
            <a:r>
              <a:rPr lang="da-DK" sz="1400" dirty="0">
                <a:solidFill>
                  <a:srgbClr val="000000"/>
                </a:solidFill>
              </a:rPr>
              <a:t>Ansættelsesforholdets begyndelsestidspunkt</a:t>
            </a:r>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1356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solidFill>
                  <a:srgbClr val="000000"/>
                </a:solidFill>
              </a:rPr>
              <a:t>Ansættelsesbeviser</a:t>
            </a:r>
            <a:endParaRPr lang="da-DK" sz="2400" dirty="0"/>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Minimumsoplysninger </a:t>
            </a:r>
            <a:endParaRPr lang="da-DK" sz="1800" dirty="0">
              <a:solidFill>
                <a:schemeClr val="accent4"/>
              </a:solidFill>
            </a:endParaRPr>
          </a:p>
          <a:p>
            <a:pPr marL="0" indent="0">
              <a:buNone/>
            </a:pPr>
            <a:endParaRPr lang="da-DK" sz="500" dirty="0">
              <a:solidFill>
                <a:srgbClr val="000000"/>
              </a:solidFill>
            </a:endParaRPr>
          </a:p>
          <a:p>
            <a:pPr marL="358775" lvl="1" indent="-358775">
              <a:buClr>
                <a:srgbClr val="00AC9C"/>
              </a:buClr>
              <a:buFont typeface="+mj-lt"/>
              <a:buAutoNum type="arabicParenR" startAt="5"/>
            </a:pPr>
            <a:r>
              <a:rPr lang="da-DK" sz="1400" dirty="0">
                <a:solidFill>
                  <a:srgbClr val="000000"/>
                </a:solidFill>
              </a:rPr>
              <a:t>Ansættelsesforholdets forventede varighed ved tidsbegrænset ansættelse, hvor der ikke er tale om tidsubestemt ansættelse</a:t>
            </a:r>
          </a:p>
          <a:p>
            <a:pPr marL="358775" lvl="1" indent="-358775">
              <a:buClr>
                <a:srgbClr val="00AC9C"/>
              </a:buClr>
              <a:buFont typeface="+mj-lt"/>
              <a:buAutoNum type="arabicParenR" startAt="5"/>
            </a:pPr>
            <a:r>
              <a:rPr lang="da-DK" sz="1400" dirty="0">
                <a:solidFill>
                  <a:schemeClr val="tx1"/>
                </a:solidFill>
              </a:rPr>
              <a:t>Når det drejer sig om vikaransatte, brugervirksomhedens identitet, når og så snart denne er kendt</a:t>
            </a:r>
          </a:p>
          <a:p>
            <a:pPr marL="358775" lvl="1" indent="-358775">
              <a:buClr>
                <a:srgbClr val="00AC9C"/>
              </a:buClr>
              <a:buFont typeface="+mj-lt"/>
              <a:buAutoNum type="arabicParenR" startAt="5"/>
            </a:pPr>
            <a:r>
              <a:rPr lang="da-DK" sz="1400" dirty="0">
                <a:solidFill>
                  <a:schemeClr val="tx1"/>
                </a:solidFill>
              </a:rPr>
              <a:t>Varigheden af og vilkårene for en eventuel prøvetid</a:t>
            </a:r>
          </a:p>
          <a:p>
            <a:pPr marL="358775" lvl="1" indent="-358775">
              <a:buClr>
                <a:srgbClr val="00AC9C"/>
              </a:buClr>
              <a:buFont typeface="+mj-lt"/>
              <a:buAutoNum type="arabicParenR" startAt="5"/>
              <a:tabLst>
                <a:tab pos="1074738" algn="l"/>
              </a:tabLst>
            </a:pPr>
            <a:r>
              <a:rPr lang="da-DK" sz="1400" dirty="0">
                <a:solidFill>
                  <a:schemeClr val="tx1"/>
                </a:solidFill>
              </a:rPr>
              <a:t>Varigheden af det fravær med løn, som lønmodtageren har ret til (tidligere kun l</a:t>
            </a:r>
            <a:r>
              <a:rPr lang="da-DK" sz="1400" dirty="0">
                <a:solidFill>
                  <a:srgbClr val="000000"/>
                </a:solidFill>
              </a:rPr>
              <a:t>ønmodtagerens rettigheder mht. betalt ferie)</a:t>
            </a:r>
          </a:p>
          <a:p>
            <a:pPr marL="266700" lvl="1" indent="-266700">
              <a:buClr>
                <a:srgbClr val="00AC9C"/>
              </a:buClr>
              <a:tabLst>
                <a:tab pos="1074738" algn="l"/>
              </a:tabLst>
            </a:pPr>
            <a:endParaRPr lang="da-DK" dirty="0">
              <a:solidFill>
                <a:srgbClr val="000000"/>
              </a:solidFill>
            </a:endParaRPr>
          </a:p>
          <a:p>
            <a:pPr marL="266700" lvl="1" indent="-266700">
              <a:buClr>
                <a:srgbClr val="00AC9C"/>
              </a:buClr>
              <a:tabLst>
                <a:tab pos="1074738" algn="l"/>
              </a:tabLst>
            </a:pPr>
            <a:endParaRPr lang="da-DK" dirty="0">
              <a:solidFill>
                <a:srgbClr val="000000"/>
              </a:solidFill>
            </a:endParaRPr>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7649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solidFill>
                  <a:srgbClr val="000000"/>
                </a:solidFill>
              </a:rPr>
              <a:t>Ansættelsesbeviser</a:t>
            </a:r>
            <a:endParaRPr lang="da-DK" sz="2400" dirty="0"/>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Minimumsoplysninger </a:t>
            </a:r>
            <a:endParaRPr lang="da-DK" sz="1800" dirty="0">
              <a:solidFill>
                <a:schemeClr val="accent4"/>
              </a:solidFill>
            </a:endParaRPr>
          </a:p>
          <a:p>
            <a:pPr marL="0" indent="0">
              <a:buNone/>
            </a:pPr>
            <a:endParaRPr lang="da-DK" sz="500" dirty="0">
              <a:solidFill>
                <a:srgbClr val="000000"/>
              </a:solidFill>
            </a:endParaRPr>
          </a:p>
          <a:p>
            <a:pPr marL="358775" lvl="1" indent="-358775">
              <a:buClr>
                <a:srgbClr val="00AC9C"/>
              </a:buClr>
              <a:buFont typeface="+mj-lt"/>
              <a:buAutoNum type="arabicParenR" startAt="9"/>
            </a:pPr>
            <a:r>
              <a:rPr lang="da-DK" sz="1400" dirty="0">
                <a:solidFill>
                  <a:srgbClr val="000000"/>
                </a:solidFill>
              </a:rPr>
              <a:t>Varigheden af lønmodtagerens og arbejdsgiverens opsigelsesvarsler eller reglerne herom</a:t>
            </a:r>
          </a:p>
          <a:p>
            <a:pPr marL="358775" lvl="1" indent="-358775">
              <a:buClr>
                <a:srgbClr val="00AC9C"/>
              </a:buClr>
              <a:buFont typeface="+mj-lt"/>
              <a:buAutoNum type="arabicParenR" startAt="9"/>
            </a:pPr>
            <a:r>
              <a:rPr lang="da-DK" sz="1400" dirty="0">
                <a:solidFill>
                  <a:schemeClr val="tx1"/>
                </a:solidFill>
              </a:rPr>
              <a:t>Den gældende eller aftalte løn, som lønmodtageren har ret til ved ansættelsesforholdets påbegyndelse, og tillæg og andre løndele, der ikke er indeholdt heri, fx pensionsbidrag og eventuel kost og logi. Endvidere skal der oplyses om lønnens udbetalingsterminer</a:t>
            </a:r>
          </a:p>
          <a:p>
            <a:pPr marL="358775" lvl="1" indent="-358775">
              <a:buClr>
                <a:srgbClr val="00AC9C"/>
              </a:buClr>
              <a:buFont typeface="+mj-lt"/>
              <a:buAutoNum type="arabicParenR" startAt="9"/>
            </a:pPr>
            <a:r>
              <a:rPr lang="da-DK" sz="1400" dirty="0">
                <a:solidFill>
                  <a:srgbClr val="000000"/>
                </a:solidFill>
              </a:rPr>
              <a:t>Den normale daglige eller ugentlige arbejdstid </a:t>
            </a:r>
            <a:r>
              <a:rPr lang="da-DK" sz="1400" dirty="0">
                <a:solidFill>
                  <a:schemeClr val="tx1"/>
                </a:solidFill>
              </a:rPr>
              <a:t>og eventuelle ordninger for overarbejde og betaling herfor, og hvor det er relevant, ordninger for vagtændringer</a:t>
            </a:r>
          </a:p>
          <a:p>
            <a:pPr marL="266700" lvl="1" indent="-266700">
              <a:buClr>
                <a:srgbClr val="00AC9C"/>
              </a:buClr>
            </a:pPr>
            <a:endParaRPr lang="da-DK" dirty="0">
              <a:solidFill>
                <a:srgbClr val="000000"/>
              </a:solidFill>
            </a:endParaRPr>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37115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3" name="Pladsholder til indhold 2"/>
          <p:cNvSpPr>
            <a:spLocks noGrp="1"/>
          </p:cNvSpPr>
          <p:nvPr>
            <p:ph type="body" sz="quarter" idx="12"/>
          </p:nvPr>
        </p:nvSpPr>
        <p:spPr/>
        <p:txBody>
          <a:bodyPr/>
          <a:lstStyle/>
          <a:p>
            <a:pPr>
              <a:buClr>
                <a:srgbClr val="00AC9C"/>
              </a:buClr>
            </a:pPr>
            <a:r>
              <a:rPr lang="da-DK" sz="1800" dirty="0">
                <a:solidFill>
                  <a:srgbClr val="000000"/>
                </a:solidFill>
              </a:rPr>
              <a:t>Ansættelsesproceduren består af</a:t>
            </a:r>
          </a:p>
          <a:p>
            <a:pPr>
              <a:spcAft>
                <a:spcPts val="0"/>
              </a:spcAft>
              <a:buClr>
                <a:srgbClr val="00AC9C"/>
              </a:buClr>
            </a:pPr>
            <a:endParaRPr lang="da-DK" sz="500" dirty="0">
              <a:solidFill>
                <a:srgbClr val="000000"/>
              </a:solidFill>
            </a:endParaRPr>
          </a:p>
          <a:p>
            <a:pPr marL="285750" indent="-285750">
              <a:spcAft>
                <a:spcPts val="0"/>
              </a:spcAft>
              <a:buClr>
                <a:srgbClr val="00AC9C"/>
              </a:buClr>
              <a:buFont typeface="Wingdings" panose="05000000000000000000" pitchFamily="2" charset="2"/>
              <a:buChar char="§"/>
            </a:pPr>
            <a:r>
              <a:rPr lang="da-DK" sz="1400" dirty="0">
                <a:solidFill>
                  <a:srgbClr val="000000"/>
                </a:solidFill>
              </a:rPr>
              <a:t>Udvælgelse</a:t>
            </a:r>
          </a:p>
          <a:p>
            <a:pPr marL="285750" indent="-285750">
              <a:spcAft>
                <a:spcPts val="0"/>
              </a:spcAft>
              <a:buClr>
                <a:srgbClr val="00AC9C"/>
              </a:buClr>
              <a:buFont typeface="Wingdings" panose="05000000000000000000" pitchFamily="2" charset="2"/>
              <a:buChar char="§"/>
            </a:pPr>
            <a:r>
              <a:rPr lang="da-DK" sz="1400" dirty="0">
                <a:solidFill>
                  <a:srgbClr val="000000"/>
                </a:solidFill>
              </a:rPr>
              <a:t>Samtale</a:t>
            </a:r>
          </a:p>
          <a:p>
            <a:pPr marL="285750" indent="-285750">
              <a:spcAft>
                <a:spcPts val="0"/>
              </a:spcAft>
              <a:buClr>
                <a:srgbClr val="00AC9C"/>
              </a:buClr>
              <a:buFont typeface="Wingdings" panose="05000000000000000000" pitchFamily="2" charset="2"/>
              <a:buChar char="§"/>
            </a:pPr>
            <a:r>
              <a:rPr lang="da-DK" sz="1400" dirty="0">
                <a:solidFill>
                  <a:srgbClr val="000000"/>
                </a:solidFill>
              </a:rPr>
              <a:t>Udvælgelse </a:t>
            </a:r>
          </a:p>
          <a:p>
            <a:pPr marL="285750" indent="-285750">
              <a:spcAft>
                <a:spcPts val="0"/>
              </a:spcAft>
              <a:buClr>
                <a:srgbClr val="00AC9C"/>
              </a:buClr>
              <a:buFont typeface="Wingdings" panose="05000000000000000000" pitchFamily="2" charset="2"/>
              <a:buChar char="§"/>
            </a:pPr>
            <a:r>
              <a:rPr lang="da-DK" sz="1400" dirty="0">
                <a:solidFill>
                  <a:srgbClr val="000000"/>
                </a:solidFill>
              </a:rPr>
              <a:t>Afslag til ansøgere</a:t>
            </a:r>
            <a:endParaRPr lang="da-DK" sz="1400" dirty="0"/>
          </a:p>
          <a:p>
            <a:endParaRPr lang="da-DK" dirty="0"/>
          </a:p>
          <a:p>
            <a:endParaRPr lang="da-DK" dirty="0"/>
          </a:p>
          <a:p>
            <a:endParaRPr lang="da-DK" dirty="0"/>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26" r="8826"/>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0267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solidFill>
                  <a:srgbClr val="000000"/>
                </a:solidFill>
              </a:rPr>
              <a:t>Ansættelsesbeviser</a:t>
            </a:r>
            <a:endParaRPr lang="da-DK" sz="2400" dirty="0"/>
          </a:p>
        </p:txBody>
      </p:sp>
      <p:sp>
        <p:nvSpPr>
          <p:cNvPr id="6" name="Pladsholder til indhold 5"/>
          <p:cNvSpPr>
            <a:spLocks noGrp="1"/>
          </p:cNvSpPr>
          <p:nvPr>
            <p:ph type="body" sz="quarter" idx="12"/>
          </p:nvPr>
        </p:nvSpPr>
        <p:spPr/>
        <p:txBody>
          <a:bodyPr/>
          <a:lstStyle/>
          <a:p>
            <a:pPr marL="0" indent="0">
              <a:buNone/>
            </a:pPr>
            <a:r>
              <a:rPr lang="da-DK" sz="1800" dirty="0">
                <a:solidFill>
                  <a:srgbClr val="000000"/>
                </a:solidFill>
              </a:rPr>
              <a:t>Minimumsoplysninger</a:t>
            </a:r>
            <a:endParaRPr lang="da-DK" sz="1800" dirty="0">
              <a:solidFill>
                <a:schemeClr val="accent4"/>
              </a:solidFill>
            </a:endParaRPr>
          </a:p>
          <a:p>
            <a:pPr marL="0" indent="0">
              <a:buNone/>
            </a:pPr>
            <a:endParaRPr lang="da-DK" sz="500" dirty="0">
              <a:solidFill>
                <a:srgbClr val="000000"/>
              </a:solidFill>
            </a:endParaRPr>
          </a:p>
          <a:p>
            <a:pPr marL="358775" lvl="1" indent="-358775">
              <a:buClr>
                <a:srgbClr val="00AC9C"/>
              </a:buClr>
              <a:buFont typeface="+mj-lt"/>
              <a:buAutoNum type="arabicParenR" startAt="12"/>
            </a:pPr>
            <a:r>
              <a:rPr lang="da-DK" sz="1400" dirty="0">
                <a:solidFill>
                  <a:schemeClr val="tx1"/>
                </a:solidFill>
              </a:rPr>
              <a:t>Hvis arbejdsmønstret er helt eller overvejende uforudsigeligt, skal arbejdsgiveren underrette lønmodtageren om</a:t>
            </a:r>
          </a:p>
          <a:p>
            <a:pPr marL="625475" lvl="2" indent="-266700">
              <a:buClr>
                <a:srgbClr val="00AC9C"/>
              </a:buClr>
              <a:buFont typeface="Wingdings" panose="05000000000000000000" pitchFamily="2" charset="2"/>
              <a:buChar char="§"/>
            </a:pPr>
            <a:r>
              <a:rPr lang="da-DK" sz="1400" dirty="0">
                <a:solidFill>
                  <a:schemeClr val="tx1"/>
                </a:solidFill>
              </a:rPr>
              <a:t>Det princip, at tidsplanen for arbejdet er variabel, antallet af garanterede betalte arbejdstimer og betaling for arbejde, som udføres ud over disse garanterede timer,</a:t>
            </a:r>
          </a:p>
          <a:p>
            <a:pPr marL="625475" lvl="2" indent="-266700">
              <a:buClr>
                <a:srgbClr val="00AC9C"/>
              </a:buClr>
              <a:buFont typeface="Wingdings" panose="05000000000000000000" pitchFamily="2" charset="2"/>
              <a:buChar char="§"/>
            </a:pPr>
            <a:r>
              <a:rPr lang="da-DK" sz="1400" dirty="0">
                <a:solidFill>
                  <a:schemeClr val="tx1"/>
                </a:solidFill>
              </a:rPr>
              <a:t>De referencetimer og –dage, hvor lønmodtageren kan pålægges at arbejde, og</a:t>
            </a:r>
          </a:p>
          <a:p>
            <a:pPr marL="625475" lvl="2" indent="-266700">
              <a:buClr>
                <a:srgbClr val="00AC9C"/>
              </a:buClr>
              <a:buFont typeface="Wingdings" panose="05000000000000000000" pitchFamily="2" charset="2"/>
              <a:buChar char="§"/>
            </a:pPr>
            <a:r>
              <a:rPr lang="da-DK" sz="1400" dirty="0">
                <a:solidFill>
                  <a:schemeClr val="tx1"/>
                </a:solidFill>
              </a:rPr>
              <a:t>Den minimumsvarslingsperiode, som lønmodtageren er berettiget til, før en arbejdsopgave påbegyndes, samt eventuel frist for annullering af arbejdsopgaven</a:t>
            </a:r>
          </a:p>
          <a:p>
            <a:pPr marL="0" lvl="1" indent="0">
              <a:buClr>
                <a:srgbClr val="00AC9C"/>
              </a:buClr>
              <a:buNone/>
            </a:pPr>
            <a:endParaRPr lang="da-DK" dirty="0">
              <a:solidFill>
                <a:srgbClr val="000000"/>
              </a:solidFill>
            </a:endParaRPr>
          </a:p>
          <a:p>
            <a:pPr marL="266700" lvl="1" indent="-266700">
              <a:buClr>
                <a:srgbClr val="00AC9C"/>
              </a:buClr>
            </a:pPr>
            <a:endParaRPr lang="da-DK" dirty="0">
              <a:solidFill>
                <a:srgbClr val="000000"/>
              </a:solidFill>
            </a:endParaRPr>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891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solidFill>
                  <a:srgbClr val="000000"/>
                </a:solidFill>
              </a:rPr>
              <a:t>Ansættelsesbeviser</a:t>
            </a:r>
            <a:endParaRPr lang="da-DK" sz="2400" dirty="0"/>
          </a:p>
        </p:txBody>
      </p:sp>
      <p:sp>
        <p:nvSpPr>
          <p:cNvPr id="6" name="Pladsholder til indhold 5"/>
          <p:cNvSpPr>
            <a:spLocks noGrp="1"/>
          </p:cNvSpPr>
          <p:nvPr>
            <p:ph type="body" sz="quarter" idx="12"/>
          </p:nvPr>
        </p:nvSpPr>
        <p:spPr>
          <a:xfrm>
            <a:off x="693738" y="1416374"/>
            <a:ext cx="7982718" cy="3027039"/>
          </a:xfrm>
        </p:spPr>
        <p:txBody>
          <a:bodyPr/>
          <a:lstStyle/>
          <a:p>
            <a:pPr marL="0" indent="0">
              <a:buNone/>
            </a:pPr>
            <a:r>
              <a:rPr lang="da-DK" sz="1800" dirty="0">
                <a:solidFill>
                  <a:srgbClr val="000000"/>
                </a:solidFill>
              </a:rPr>
              <a:t>Minimumsoplysninger</a:t>
            </a:r>
            <a:endParaRPr lang="da-DK" sz="1800" dirty="0">
              <a:solidFill>
                <a:schemeClr val="accent4"/>
              </a:solidFill>
            </a:endParaRPr>
          </a:p>
          <a:p>
            <a:pPr marL="0" indent="0">
              <a:buNone/>
            </a:pPr>
            <a:endParaRPr lang="da-DK" sz="500" dirty="0">
              <a:solidFill>
                <a:srgbClr val="000000"/>
              </a:solidFill>
            </a:endParaRPr>
          </a:p>
          <a:p>
            <a:pPr marL="358775" lvl="1" indent="-358775">
              <a:buClr>
                <a:srgbClr val="00AC9C"/>
              </a:buClr>
              <a:buFont typeface="+mj-lt"/>
              <a:buAutoNum type="arabicParenR" startAt="13"/>
            </a:pPr>
            <a:r>
              <a:rPr lang="da-DK" sz="1400" dirty="0">
                <a:solidFill>
                  <a:schemeClr val="tx1"/>
                </a:solidFill>
              </a:rPr>
              <a:t>Den ret til uddannelse, som arbejdsgiveren eventuelt tilbyder</a:t>
            </a:r>
          </a:p>
          <a:p>
            <a:pPr marL="358775" lvl="1" indent="-358775">
              <a:buClr>
                <a:srgbClr val="00AC9C"/>
              </a:buClr>
              <a:buFont typeface="+mj-lt"/>
              <a:buAutoNum type="arabicParenR" startAt="13"/>
            </a:pPr>
            <a:r>
              <a:rPr lang="da-DK" sz="1400" dirty="0">
                <a:solidFill>
                  <a:srgbClr val="000000"/>
                </a:solidFill>
              </a:rPr>
              <a:t>Angivelse af, hvilke kollektive overenskomster eller aftaler, der regulerer arbejdsforholdet. Hvis der er tale om overenskomster eller aftaler indgået af parter uden for virksomheden, skal det endvidere oplyses, </a:t>
            </a:r>
            <a:r>
              <a:rPr lang="da-DK" sz="1400" dirty="0">
                <a:solidFill>
                  <a:schemeClr val="tx1"/>
                </a:solidFill>
              </a:rPr>
              <a:t>hvem parterne er i den pågældende overenskomst</a:t>
            </a:r>
          </a:p>
          <a:p>
            <a:pPr marL="358775" lvl="1" indent="-358775">
              <a:buClr>
                <a:srgbClr val="00AC9C"/>
              </a:buClr>
              <a:buFont typeface="+mj-lt"/>
              <a:buAutoNum type="arabicParenR" startAt="13"/>
            </a:pPr>
            <a:r>
              <a:rPr lang="da-DK" sz="1400" dirty="0">
                <a:solidFill>
                  <a:schemeClr val="tx1"/>
                </a:solidFill>
              </a:rPr>
              <a:t>Hvor det er arbejdsgiverens ansvar, identiteten på de socialsikringsinstitutioner, som modtager de sociale bidrag, der er knyttet til ansættelsesforholdet, og enhver beskyttelse i forbindelse med social sikring fra arbejdsgiverens side.</a:t>
            </a:r>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536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Ansættelsesbeviser</a:t>
            </a:r>
          </a:p>
        </p:txBody>
      </p:sp>
      <p:sp>
        <p:nvSpPr>
          <p:cNvPr id="4" name="Pladsholder til indhold 3">
            <a:extLst>
              <a:ext uri="{FF2B5EF4-FFF2-40B4-BE49-F238E27FC236}">
                <a16:creationId xmlns:a16="http://schemas.microsoft.com/office/drawing/2014/main" id="{152E050C-2869-E63C-3B61-93AF35E43D6E}"/>
              </a:ext>
            </a:extLst>
          </p:cNvPr>
          <p:cNvSpPr>
            <a:spLocks noGrp="1"/>
          </p:cNvSpPr>
          <p:nvPr>
            <p:ph type="body" sz="quarter" idx="12"/>
          </p:nvPr>
        </p:nvSpPr>
        <p:spPr>
          <a:xfrm>
            <a:off x="4700588" y="1414713"/>
            <a:ext cx="3903860" cy="3027600"/>
          </a:xfrm>
        </p:spPr>
        <p:txBody>
          <a:bodyPr/>
          <a:lstStyle/>
          <a:p>
            <a:pPr marL="0" indent="0">
              <a:buClr>
                <a:srgbClr val="556D7E"/>
              </a:buClr>
              <a:buNone/>
            </a:pPr>
            <a:r>
              <a:rPr lang="da-DK" sz="1800" dirty="0">
                <a:solidFill>
                  <a:schemeClr val="tx1"/>
                </a:solidFill>
              </a:rPr>
              <a:t>Øvrige vilkår</a:t>
            </a:r>
          </a:p>
          <a:p>
            <a:pPr marL="0" indent="0">
              <a:buClr>
                <a:srgbClr val="556D7E"/>
              </a:buClr>
              <a:buNone/>
            </a:pPr>
            <a:endParaRPr lang="da-DK" sz="500" dirty="0">
              <a:solidFill>
                <a:srgbClr val="00AC9C"/>
              </a:solidFill>
            </a:endParaRPr>
          </a:p>
          <a:p>
            <a:pPr marL="266700" lvl="1" indent="-266700">
              <a:buClr>
                <a:srgbClr val="00AC9C"/>
              </a:buClr>
              <a:tabLst>
                <a:tab pos="539750" algn="l"/>
              </a:tabLst>
              <a:defRPr/>
            </a:pPr>
            <a:r>
              <a:rPr lang="da-DK" sz="1400" dirty="0">
                <a:solidFill>
                  <a:srgbClr val="000000"/>
                </a:solidFill>
              </a:rPr>
              <a:t>Ansættelsesbeviset skal ud over de 15 minimumsoplysninger indeholde oplysninger om alle øvrige væsentlige vilkår som f.eks.</a:t>
            </a:r>
          </a:p>
          <a:p>
            <a:pPr marL="715963" lvl="1" indent="-266700" fontAlgn="base">
              <a:buClr>
                <a:srgbClr val="00AC9C"/>
              </a:buClr>
              <a:tabLst>
                <a:tab pos="539750" algn="l"/>
              </a:tabLst>
              <a:defRPr/>
            </a:pPr>
            <a:r>
              <a:rPr lang="da-DK" sz="1400" dirty="0">
                <a:solidFill>
                  <a:srgbClr val="000000"/>
                </a:solidFill>
              </a:rPr>
              <a:t>Ansættelsesklausuler</a:t>
            </a:r>
          </a:p>
          <a:p>
            <a:pPr marL="715963" lvl="1" indent="-266700" fontAlgn="base">
              <a:buClr>
                <a:srgbClr val="00AC9C"/>
              </a:buClr>
              <a:tabLst>
                <a:tab pos="539750" algn="l"/>
              </a:tabLst>
              <a:defRPr/>
            </a:pPr>
            <a:r>
              <a:rPr lang="da-DK" sz="1400" dirty="0">
                <a:solidFill>
                  <a:srgbClr val="000000"/>
                </a:solidFill>
              </a:rPr>
              <a:t>Rejsedage</a:t>
            </a:r>
          </a:p>
          <a:p>
            <a:pPr marL="715963" lvl="1" indent="-266700" fontAlgn="base">
              <a:buClr>
                <a:srgbClr val="00AC9C"/>
              </a:buClr>
              <a:tabLst>
                <a:tab pos="539750" algn="l"/>
              </a:tabLst>
              <a:defRPr/>
            </a:pPr>
            <a:r>
              <a:rPr lang="da-DK" sz="1400" dirty="0">
                <a:solidFill>
                  <a:srgbClr val="000000"/>
                </a:solidFill>
              </a:rPr>
              <a:t>Væsentlige personalepolitikker</a:t>
            </a:r>
          </a:p>
          <a:p>
            <a:pPr marL="266700" lvl="1" indent="-266700">
              <a:buClr>
                <a:srgbClr val="00AC9C"/>
              </a:buClr>
              <a:tabLst>
                <a:tab pos="539750" algn="l"/>
              </a:tabLst>
              <a:defRPr/>
            </a:pPr>
            <a:r>
              <a:rPr lang="da-DK" sz="1400" dirty="0">
                <a:solidFill>
                  <a:srgbClr val="000000"/>
                </a:solidFill>
              </a:rPr>
              <a:t>Der gælder særlige regler for udstationerede medarbejdere</a:t>
            </a:r>
          </a:p>
          <a:p>
            <a:pPr marL="285750" lvl="2" indent="-285750">
              <a:lnSpc>
                <a:spcPct val="100000"/>
              </a:lnSpc>
              <a:spcBef>
                <a:spcPts val="600"/>
              </a:spcBef>
              <a:spcAft>
                <a:spcPts val="200"/>
              </a:spcAft>
              <a:buClr>
                <a:srgbClr val="00AC9C"/>
              </a:buClr>
              <a:buFont typeface="Wingdings" pitchFamily="2" charset="2"/>
              <a:buChar char="§"/>
              <a:tabLst>
                <a:tab pos="539750" algn="l"/>
              </a:tabLst>
              <a:defRPr/>
            </a:pPr>
            <a:endParaRPr lang="da-DK" sz="1500" dirty="0">
              <a:solidFill>
                <a:srgbClr val="00AC9C"/>
              </a:solidFill>
            </a:endParaRPr>
          </a:p>
        </p:txBody>
      </p:sp>
      <p:pic>
        <p:nvPicPr>
          <p:cNvPr id="12" name="Pladsholder til billede 11">
            <a:extLst>
              <a:ext uri="{FF2B5EF4-FFF2-40B4-BE49-F238E27FC236}">
                <a16:creationId xmlns:a16="http://schemas.microsoft.com/office/drawing/2014/main" id="{1D4E8922-9DAB-240E-96B4-A882126AA0F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4" b="64"/>
          <a:stretch/>
        </p:blipFill>
        <p:spPr>
          <a:prstGeom prst="rect">
            <a:avLst/>
          </a:prstGeom>
        </p:spPr>
      </p:pic>
      <p:sp>
        <p:nvSpPr>
          <p:cNvPr id="3" name="Pladsholder til billede 2">
            <a:extLst>
              <a:ext uri="{FF2B5EF4-FFF2-40B4-BE49-F238E27FC236}">
                <a16:creationId xmlns:a16="http://schemas.microsoft.com/office/drawing/2014/main" id="{A0FDF338-7029-78FB-E45D-BB956625887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70407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solidFill>
                  <a:srgbClr val="000000"/>
                </a:solidFill>
              </a:rPr>
              <a:t>Ansættelsesbeviser</a:t>
            </a:r>
            <a:endParaRPr lang="da-DK" sz="2400" dirty="0"/>
          </a:p>
        </p:txBody>
      </p:sp>
      <p:sp>
        <p:nvSpPr>
          <p:cNvPr id="4" name="Pladsholder til indhold 3"/>
          <p:cNvSpPr>
            <a:spLocks noGrp="1"/>
          </p:cNvSpPr>
          <p:nvPr>
            <p:ph type="body" sz="quarter" idx="12"/>
          </p:nvPr>
        </p:nvSpPr>
        <p:spPr>
          <a:xfrm>
            <a:off x="693738" y="1414713"/>
            <a:ext cx="8126734" cy="3027600"/>
          </a:xfrm>
        </p:spPr>
        <p:txBody>
          <a:bodyPr/>
          <a:lstStyle/>
          <a:p>
            <a:pPr>
              <a:buClr>
                <a:srgbClr val="00AC9C"/>
              </a:buClr>
            </a:pPr>
            <a:r>
              <a:rPr lang="da-DK" sz="1800" dirty="0">
                <a:solidFill>
                  <a:schemeClr val="tx1"/>
                </a:solidFill>
              </a:rPr>
              <a:t>Henvisninger</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For følgende minimumsoplysninger er det tilstrækkeligt at henvise til love, administrative bestemmelser, vedtægtsmæssige bestemmelser eller kollektive overenskomster</a:t>
            </a:r>
            <a:endParaRPr lang="da-DK" sz="1400" dirty="0">
              <a:solidFill>
                <a:srgbClr val="FF0000"/>
              </a:solidFill>
            </a:endParaRPr>
          </a:p>
          <a:p>
            <a:pPr marL="715963" lvl="1" indent="-266700" fontAlgn="base">
              <a:buClr>
                <a:srgbClr val="00AC9C"/>
              </a:buClr>
              <a:tabLst>
                <a:tab pos="0" algn="l"/>
              </a:tabLst>
              <a:defRPr/>
            </a:pPr>
            <a:r>
              <a:rPr lang="da-DK" sz="1400" dirty="0">
                <a:solidFill>
                  <a:srgbClr val="000000"/>
                </a:solidFill>
              </a:rPr>
              <a:t>Vilkårene for eventuel prøvetid</a:t>
            </a:r>
          </a:p>
          <a:p>
            <a:pPr marL="715963" lvl="1" indent="-266700" fontAlgn="base">
              <a:buClr>
                <a:srgbClr val="00AC9C"/>
              </a:buClr>
              <a:tabLst>
                <a:tab pos="0" algn="l"/>
              </a:tabLst>
              <a:defRPr/>
            </a:pPr>
            <a:r>
              <a:rPr lang="da-DK" sz="1400" dirty="0">
                <a:solidFill>
                  <a:srgbClr val="000000"/>
                </a:solidFill>
              </a:rPr>
              <a:t>Løn, tillæg, pensionsbidrag mv.</a:t>
            </a:r>
          </a:p>
          <a:p>
            <a:pPr marL="715963" lvl="1" indent="-266700" fontAlgn="base">
              <a:buClr>
                <a:srgbClr val="00AC9C"/>
              </a:buClr>
              <a:tabLst>
                <a:tab pos="0" algn="l"/>
              </a:tabLst>
              <a:defRPr/>
            </a:pPr>
            <a:r>
              <a:rPr lang="da-DK" sz="1400" dirty="0">
                <a:solidFill>
                  <a:srgbClr val="000000"/>
                </a:solidFill>
              </a:rPr>
              <a:t>Arbejdstid, overarbejde og vagtændringer</a:t>
            </a:r>
          </a:p>
          <a:p>
            <a:pPr marL="715963" lvl="1" indent="-266700" fontAlgn="base">
              <a:buClr>
                <a:srgbClr val="00AC9C"/>
              </a:buClr>
              <a:tabLst>
                <a:tab pos="0" algn="l"/>
              </a:tabLst>
              <a:defRPr/>
            </a:pPr>
            <a:r>
              <a:rPr lang="da-DK" sz="1400" dirty="0">
                <a:solidFill>
                  <a:srgbClr val="000000"/>
                </a:solidFill>
              </a:rPr>
              <a:t>Varigheden af det fravær med løn, som lønmodtageren har ret til</a:t>
            </a:r>
          </a:p>
          <a:p>
            <a:pPr marL="715963" lvl="1" indent="-266700">
              <a:buClr>
                <a:srgbClr val="00AC9C"/>
              </a:buClr>
            </a:pPr>
            <a:r>
              <a:rPr lang="da-DK" sz="1400" dirty="0">
                <a:solidFill>
                  <a:srgbClr val="000000"/>
                </a:solidFill>
              </a:rPr>
              <a:t>Opsigelsesvarsler</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4249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solidFill>
                  <a:srgbClr val="000000"/>
                </a:solidFill>
              </a:rPr>
              <a:t>Ansættelsesbeviser</a:t>
            </a:r>
            <a:endParaRPr lang="da-DK" sz="2400" dirty="0"/>
          </a:p>
        </p:txBody>
      </p:sp>
      <p:sp>
        <p:nvSpPr>
          <p:cNvPr id="4" name="Pladsholder til indhold 3"/>
          <p:cNvSpPr>
            <a:spLocks noGrp="1"/>
          </p:cNvSpPr>
          <p:nvPr>
            <p:ph type="body" sz="quarter" idx="12"/>
          </p:nvPr>
        </p:nvSpPr>
        <p:spPr>
          <a:xfrm>
            <a:off x="693738" y="1414713"/>
            <a:ext cx="8126734" cy="3027600"/>
          </a:xfrm>
        </p:spPr>
        <p:txBody>
          <a:bodyPr/>
          <a:lstStyle/>
          <a:p>
            <a:pPr>
              <a:buClr>
                <a:srgbClr val="00AC9C"/>
              </a:buClr>
            </a:pPr>
            <a:r>
              <a:rPr lang="da-DK" sz="1800" dirty="0">
                <a:solidFill>
                  <a:srgbClr val="000000"/>
                </a:solidFill>
              </a:rPr>
              <a:t>Henvisninger</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For følgende minimumsoplysninger er det tilstrækkeligt at henvise til love, administrative bestemmelser, vedtægtsmæssige bestemmelser eller kollektive overenskomster</a:t>
            </a:r>
            <a:endParaRPr lang="da-DK" sz="1400" dirty="0">
              <a:solidFill>
                <a:srgbClr val="FF0000"/>
              </a:solidFill>
            </a:endParaRPr>
          </a:p>
          <a:p>
            <a:pPr marL="715963" lvl="1" indent="-266700" fontAlgn="base">
              <a:buClr>
                <a:srgbClr val="00AC9C"/>
              </a:buClr>
              <a:tabLst>
                <a:tab pos="539750" algn="l"/>
              </a:tabLst>
              <a:defRPr/>
            </a:pPr>
            <a:r>
              <a:rPr lang="da-DK" sz="1400" dirty="0">
                <a:solidFill>
                  <a:srgbClr val="000000"/>
                </a:solidFill>
              </a:rPr>
              <a:t>Eventuel ret til uddannelse</a:t>
            </a:r>
          </a:p>
          <a:p>
            <a:pPr marL="715963" lvl="1" indent="-266700" fontAlgn="base">
              <a:buClr>
                <a:srgbClr val="00AC9C"/>
              </a:buClr>
              <a:tabLst>
                <a:tab pos="539750" algn="l"/>
              </a:tabLst>
              <a:defRPr/>
            </a:pPr>
            <a:r>
              <a:rPr lang="da-DK" sz="1400" dirty="0">
                <a:solidFill>
                  <a:srgbClr val="000000"/>
                </a:solidFill>
              </a:rPr>
              <a:t>Sociale sikringsinstitutioner</a:t>
            </a:r>
          </a:p>
          <a:p>
            <a:pPr marL="285750" lvl="1" indent="-285750">
              <a:spcAft>
                <a:spcPts val="200"/>
              </a:spcAft>
              <a:buClr>
                <a:srgbClr val="00AC9C"/>
              </a:buClr>
            </a:pPr>
            <a:r>
              <a:rPr lang="da-DK" sz="1400" dirty="0">
                <a:solidFill>
                  <a:srgbClr val="000000"/>
                </a:solidFill>
              </a:rPr>
              <a:t>Henvisningen skal gøre lønmodtageren i stand til at danne sig et overblik over sin retsstilling</a:t>
            </a:r>
          </a:p>
          <a:p>
            <a:pPr eaLnBrk="0" fontAlgn="base" hangingPunct="0">
              <a:spcBef>
                <a:spcPts val="438"/>
              </a:spcBef>
              <a:spcAft>
                <a:spcPct val="0"/>
              </a:spcAft>
              <a:buClr>
                <a:srgbClr val="00AC9C"/>
              </a:buClr>
              <a:defRPr/>
            </a:pPr>
            <a:endParaRPr lang="da-DK" dirty="0">
              <a:solidFill>
                <a:srgbClr val="000000"/>
              </a:solidFill>
            </a:endParaRPr>
          </a:p>
          <a:p>
            <a:pPr eaLnBrk="0" fontAlgn="base" hangingPunct="0">
              <a:spcBef>
                <a:spcPts val="438"/>
              </a:spcBef>
              <a:spcAft>
                <a:spcPct val="0"/>
              </a:spcAft>
              <a:buClr>
                <a:srgbClr val="00AC9C"/>
              </a:buClr>
              <a:defRPr/>
            </a:pPr>
            <a:endParaRPr lang="da-DK"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endParaRPr lang="da-DK" sz="1000" dirty="0"/>
          </a:p>
          <a:p>
            <a:endParaRPr lang="da-DK" dirty="0"/>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dirty="0">
              <a:solidFill>
                <a:srgbClr val="000000"/>
              </a:solidFill>
            </a:endParaRPr>
          </a:p>
          <a:p>
            <a:pPr marL="285750" indent="-285750">
              <a:buClr>
                <a:srgbClr val="00AC9C"/>
              </a:buClr>
              <a:buFont typeface="Wingdings" panose="05000000000000000000" pitchFamily="2" charset="2"/>
              <a:buChar char="§"/>
            </a:pPr>
            <a:endParaRPr lang="da-DK" sz="1000" dirty="0">
              <a:solidFill>
                <a:srgbClr val="000000"/>
              </a:solidFill>
            </a:endParaRPr>
          </a:p>
          <a:p>
            <a:endParaRPr lang="da-DK" dirty="0"/>
          </a:p>
        </p:txBody>
      </p:sp>
      <p:sp>
        <p:nvSpPr>
          <p:cNvPr id="3" name="Pladsholder til billede 2">
            <a:extLst>
              <a:ext uri="{FF2B5EF4-FFF2-40B4-BE49-F238E27FC236}">
                <a16:creationId xmlns:a16="http://schemas.microsoft.com/office/drawing/2014/main" id="{2DEC6824-EF0A-82E5-207D-276E100A33E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1978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B58D1-DF01-766E-E61E-F309B0AA98D0}"/>
              </a:ext>
            </a:extLst>
          </p:cNvPr>
          <p:cNvSpPr>
            <a:spLocks noGrp="1"/>
          </p:cNvSpPr>
          <p:nvPr>
            <p:ph type="title"/>
          </p:nvPr>
        </p:nvSpPr>
        <p:spPr/>
        <p:txBody>
          <a:bodyPr/>
          <a:lstStyle/>
          <a:p>
            <a:r>
              <a:rPr lang="da-DK" sz="2400" dirty="0">
                <a:solidFill>
                  <a:srgbClr val="000000"/>
                </a:solidFill>
              </a:rPr>
              <a:t>Ansættelsesbeviser</a:t>
            </a:r>
            <a:endParaRPr lang="da-DK" sz="2400" dirty="0"/>
          </a:p>
        </p:txBody>
      </p:sp>
      <p:sp>
        <p:nvSpPr>
          <p:cNvPr id="3" name="Pladsholder til tekst 2">
            <a:extLst>
              <a:ext uri="{FF2B5EF4-FFF2-40B4-BE49-F238E27FC236}">
                <a16:creationId xmlns:a16="http://schemas.microsoft.com/office/drawing/2014/main" id="{EF45DA67-3450-4D3A-74A3-3624E3400565}"/>
              </a:ext>
            </a:extLst>
          </p:cNvPr>
          <p:cNvSpPr>
            <a:spLocks noGrp="1"/>
          </p:cNvSpPr>
          <p:nvPr>
            <p:ph type="body" sz="quarter" idx="12"/>
          </p:nvPr>
        </p:nvSpPr>
        <p:spPr/>
        <p:txBody>
          <a:bodyPr/>
          <a:lstStyle/>
          <a:p>
            <a:pPr marL="0" indent="0">
              <a:buNone/>
            </a:pPr>
            <a:r>
              <a:rPr lang="da-DK" sz="1800" dirty="0">
                <a:solidFill>
                  <a:schemeClr val="tx1"/>
                </a:solidFill>
              </a:rPr>
              <a:t>Krav til ansættelsesbeviset</a:t>
            </a:r>
          </a:p>
          <a:p>
            <a:endParaRPr lang="da-DK" sz="500" dirty="0"/>
          </a:p>
          <a:p>
            <a:pPr marL="266700" lvl="1" indent="-266700">
              <a:buClr>
                <a:srgbClr val="00AC9C"/>
              </a:buClr>
              <a:tabLst>
                <a:tab pos="539750" algn="l"/>
              </a:tabLst>
              <a:defRPr/>
            </a:pPr>
            <a:r>
              <a:rPr lang="da-DK" sz="1400" dirty="0">
                <a:solidFill>
                  <a:srgbClr val="000000"/>
                </a:solidFill>
              </a:rPr>
              <a:t>Oplysningerne skal gives skriftligt</a:t>
            </a:r>
          </a:p>
          <a:p>
            <a:pPr marL="715963" lvl="2" indent="-266700">
              <a:buClr>
                <a:srgbClr val="00AC9C"/>
              </a:buClr>
              <a:buFont typeface="Wingdings" panose="05000000000000000000" pitchFamily="2" charset="2"/>
              <a:buChar char="§"/>
              <a:tabLst>
                <a:tab pos="539750" algn="l"/>
              </a:tabLst>
              <a:defRPr/>
            </a:pPr>
            <a:r>
              <a:rPr lang="da-DK" sz="1400" dirty="0">
                <a:solidFill>
                  <a:schemeClr val="tx1"/>
                </a:solidFill>
              </a:rPr>
              <a:t>Enten på papir</a:t>
            </a:r>
          </a:p>
          <a:p>
            <a:pPr marL="715963" lvl="2" indent="-266700">
              <a:buClr>
                <a:srgbClr val="00AC9C"/>
              </a:buClr>
              <a:buFont typeface="Wingdings" panose="05000000000000000000" pitchFamily="2" charset="2"/>
              <a:buChar char="§"/>
              <a:tabLst>
                <a:tab pos="539750" algn="l"/>
              </a:tabLst>
              <a:defRPr/>
            </a:pPr>
            <a:r>
              <a:rPr lang="da-DK" sz="1400" dirty="0">
                <a:solidFill>
                  <a:schemeClr val="tx1"/>
                </a:solidFill>
              </a:rPr>
              <a:t>Eller elektronisk forudsat at,</a:t>
            </a:r>
          </a:p>
          <a:p>
            <a:pPr marL="1165225" lvl="3" indent="-266700">
              <a:buClr>
                <a:srgbClr val="00AC9C"/>
              </a:buClr>
              <a:tabLst>
                <a:tab pos="539750" algn="l"/>
                <a:tab pos="1341438" algn="l"/>
              </a:tabLst>
              <a:defRPr/>
            </a:pPr>
            <a:r>
              <a:rPr lang="da-DK" sz="1400" dirty="0">
                <a:solidFill>
                  <a:schemeClr val="tx1"/>
                </a:solidFill>
              </a:rPr>
              <a:t>Oplysningerne er tilgængelige for lønmodtageren, at de kan lagres og udskrives, og at arbejdsgiveren opbevarer dokumentation for fremsendelse eller modtagelse</a:t>
            </a:r>
          </a:p>
          <a:p>
            <a:endParaRPr lang="da-DK" dirty="0"/>
          </a:p>
          <a:p>
            <a:endParaRPr lang="da-DK" dirty="0"/>
          </a:p>
        </p:txBody>
      </p:sp>
      <p:sp>
        <p:nvSpPr>
          <p:cNvPr id="8" name="Pladsholder til billede 7">
            <a:extLst>
              <a:ext uri="{FF2B5EF4-FFF2-40B4-BE49-F238E27FC236}">
                <a16:creationId xmlns:a16="http://schemas.microsoft.com/office/drawing/2014/main" id="{35CC2530-5B1E-EA55-2851-B24E5574375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58187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CEB4C-F02B-AB61-4D96-F5E23432E4DE}"/>
              </a:ext>
            </a:extLst>
          </p:cNvPr>
          <p:cNvSpPr>
            <a:spLocks noGrp="1"/>
          </p:cNvSpPr>
          <p:nvPr>
            <p:ph type="title"/>
          </p:nvPr>
        </p:nvSpPr>
        <p:spPr/>
        <p:txBody>
          <a:bodyPr/>
          <a:lstStyle/>
          <a:p>
            <a:r>
              <a:rPr lang="da-DK" sz="2400" dirty="0"/>
              <a:t>Ansættelsesbeviser</a:t>
            </a:r>
          </a:p>
        </p:txBody>
      </p:sp>
      <p:sp>
        <p:nvSpPr>
          <p:cNvPr id="3" name="Pladsholder til tekst 2">
            <a:extLst>
              <a:ext uri="{FF2B5EF4-FFF2-40B4-BE49-F238E27FC236}">
                <a16:creationId xmlns:a16="http://schemas.microsoft.com/office/drawing/2014/main" id="{6F9704E4-8967-0C3C-4BA4-FC2D0B9FF0F5}"/>
              </a:ext>
            </a:extLst>
          </p:cNvPr>
          <p:cNvSpPr>
            <a:spLocks noGrp="1"/>
          </p:cNvSpPr>
          <p:nvPr>
            <p:ph type="body" sz="quarter" idx="12"/>
          </p:nvPr>
        </p:nvSpPr>
        <p:spPr/>
        <p:txBody>
          <a:bodyPr/>
          <a:lstStyle/>
          <a:p>
            <a:pPr marL="0" indent="0">
              <a:buNone/>
            </a:pPr>
            <a:r>
              <a:rPr lang="da-DK" sz="1800" dirty="0">
                <a:solidFill>
                  <a:schemeClr val="tx1"/>
                </a:solidFill>
              </a:rPr>
              <a:t>Frist for udstedelse af ansættelsesbevis</a:t>
            </a:r>
          </a:p>
          <a:p>
            <a:endParaRPr lang="da-DK" sz="500" dirty="0"/>
          </a:p>
          <a:p>
            <a:pPr marL="266700" lvl="1" indent="-266700">
              <a:buClr>
                <a:srgbClr val="00AC9C"/>
              </a:buClr>
              <a:tabLst>
                <a:tab pos="539750" algn="l"/>
              </a:tabLst>
              <a:defRPr/>
            </a:pPr>
            <a:r>
              <a:rPr lang="da-DK" sz="1400" dirty="0">
                <a:solidFill>
                  <a:srgbClr val="000000"/>
                </a:solidFill>
              </a:rPr>
              <a:t>9 af de 15 minimumsoplysninger skal gives inden for 7 kalenderdage efter ansættelsens start</a:t>
            </a:r>
          </a:p>
          <a:p>
            <a:pPr marL="266700" lvl="1" indent="-266700">
              <a:buClr>
                <a:srgbClr val="00AC9C"/>
              </a:buClr>
              <a:tabLst>
                <a:tab pos="539750" algn="l"/>
              </a:tabLst>
              <a:defRPr/>
            </a:pPr>
            <a:r>
              <a:rPr lang="da-DK" sz="1400" dirty="0">
                <a:solidFill>
                  <a:srgbClr val="000000"/>
                </a:solidFill>
              </a:rPr>
              <a:t>6 af de 15 minimumsoplysninger skal gives senest 1 måned efter ansættelsens start</a:t>
            </a:r>
          </a:p>
          <a:p>
            <a:pPr marL="266700" lvl="1" indent="-266700">
              <a:buClr>
                <a:srgbClr val="00AC9C"/>
              </a:buClr>
              <a:tabLst>
                <a:tab pos="539750" algn="l"/>
              </a:tabLst>
              <a:defRPr/>
            </a:pPr>
            <a:r>
              <a:rPr lang="da-DK" sz="1400" dirty="0">
                <a:solidFill>
                  <a:srgbClr val="000000"/>
                </a:solidFill>
              </a:rPr>
              <a:t>Oplysninger om efterfølgende ændringer skal gives hurtigst muligt og senest på den dato, hvor de træder i kraft</a:t>
            </a:r>
          </a:p>
          <a:p>
            <a:pPr marL="266700" lvl="1" indent="-266700">
              <a:buClr>
                <a:srgbClr val="00AC9C"/>
              </a:buClr>
              <a:tabLst>
                <a:tab pos="539750" algn="l"/>
              </a:tabLst>
              <a:defRPr/>
            </a:pPr>
            <a:endParaRPr lang="da-DK" sz="1400" dirty="0">
              <a:solidFill>
                <a:srgbClr val="000000"/>
              </a:solidFill>
            </a:endParaRPr>
          </a:p>
          <a:p>
            <a:endParaRPr lang="da-DK" dirty="0"/>
          </a:p>
        </p:txBody>
      </p:sp>
      <p:sp>
        <p:nvSpPr>
          <p:cNvPr id="8" name="Pladsholder til billede 7">
            <a:extLst>
              <a:ext uri="{FF2B5EF4-FFF2-40B4-BE49-F238E27FC236}">
                <a16:creationId xmlns:a16="http://schemas.microsoft.com/office/drawing/2014/main" id="{9045B0CA-5A77-2CE3-6875-B146D55B821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5199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B58D1-DF01-766E-E61E-F309B0AA98D0}"/>
              </a:ext>
            </a:extLst>
          </p:cNvPr>
          <p:cNvSpPr>
            <a:spLocks noGrp="1"/>
          </p:cNvSpPr>
          <p:nvPr>
            <p:ph type="title"/>
          </p:nvPr>
        </p:nvSpPr>
        <p:spPr/>
        <p:txBody>
          <a:bodyPr/>
          <a:lstStyle/>
          <a:p>
            <a:r>
              <a:rPr lang="da-DK" sz="2400" dirty="0"/>
              <a:t>Ansættelsesbeviser</a:t>
            </a:r>
          </a:p>
        </p:txBody>
      </p:sp>
      <p:sp>
        <p:nvSpPr>
          <p:cNvPr id="3" name="Pladsholder til tekst 2">
            <a:extLst>
              <a:ext uri="{FF2B5EF4-FFF2-40B4-BE49-F238E27FC236}">
                <a16:creationId xmlns:a16="http://schemas.microsoft.com/office/drawing/2014/main" id="{EF45DA67-3450-4D3A-74A3-3624E3400565}"/>
              </a:ext>
            </a:extLst>
          </p:cNvPr>
          <p:cNvSpPr>
            <a:spLocks noGrp="1"/>
          </p:cNvSpPr>
          <p:nvPr>
            <p:ph type="body" sz="quarter" idx="12"/>
          </p:nvPr>
        </p:nvSpPr>
        <p:spPr/>
        <p:txBody>
          <a:bodyPr/>
          <a:lstStyle/>
          <a:p>
            <a:pPr marL="0" indent="0">
              <a:buNone/>
            </a:pPr>
            <a:r>
              <a:rPr lang="da-DK" sz="1800" dirty="0">
                <a:solidFill>
                  <a:schemeClr val="tx1"/>
                </a:solidFill>
              </a:rPr>
              <a:t>Minimumsrettigheder</a:t>
            </a:r>
          </a:p>
          <a:p>
            <a:endParaRPr lang="da-DK" sz="500" dirty="0"/>
          </a:p>
          <a:p>
            <a:pPr marL="266700" lvl="1" indent="-266700">
              <a:buClr>
                <a:srgbClr val="00AC9C"/>
              </a:buClr>
              <a:tabLst>
                <a:tab pos="539750" algn="l"/>
              </a:tabLst>
              <a:defRPr/>
            </a:pPr>
            <a:r>
              <a:rPr lang="da-DK" sz="1400" dirty="0">
                <a:solidFill>
                  <a:srgbClr val="000000"/>
                </a:solidFill>
              </a:rPr>
              <a:t>Rettighederne gælder for alle medarbejdere</a:t>
            </a:r>
            <a:endParaRPr lang="da-DK" sz="500" dirty="0">
              <a:solidFill>
                <a:srgbClr val="000000"/>
              </a:solidFill>
            </a:endParaRPr>
          </a:p>
          <a:p>
            <a:pPr marL="266700" lvl="1" indent="-266700">
              <a:buClr>
                <a:srgbClr val="00AC9C"/>
              </a:buClr>
              <a:tabLst>
                <a:tab pos="539750" algn="l"/>
              </a:tabLst>
              <a:defRPr/>
            </a:pPr>
            <a:r>
              <a:rPr lang="da-DK" sz="1400" dirty="0">
                <a:solidFill>
                  <a:srgbClr val="000000"/>
                </a:solidFill>
              </a:rPr>
              <a:t>Minimumsrettighederne er</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Maksimal varighed af prøvetid</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Et minimum af forudsigelighed i arbejdet</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Ret til at anmode om mere forudsigelig og trygge ansættelsesvilkår</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Formodningsregel for medarbejdere på tilkaldebasis</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Vilkår under obligatorisk uddannelse</a:t>
            </a:r>
          </a:p>
          <a:p>
            <a:pPr marL="808038" lvl="2" indent="-266700">
              <a:buClr>
                <a:srgbClr val="00AC9C"/>
              </a:buClr>
              <a:buFont typeface="Wingdings" panose="05000000000000000000" pitchFamily="2" charset="2"/>
              <a:buChar char="§"/>
              <a:tabLst>
                <a:tab pos="539750" algn="l"/>
              </a:tabLst>
              <a:defRPr/>
            </a:pPr>
            <a:r>
              <a:rPr lang="da-DK" sz="1400" dirty="0">
                <a:solidFill>
                  <a:srgbClr val="000000"/>
                </a:solidFill>
              </a:rPr>
              <a:t>Forbud mod begrænsning af bibeskæftigelse</a:t>
            </a:r>
          </a:p>
          <a:p>
            <a:pPr marL="0" lvl="1" indent="0">
              <a:buClr>
                <a:srgbClr val="00AC9C"/>
              </a:buClr>
              <a:buNone/>
              <a:tabLst>
                <a:tab pos="539750" algn="l"/>
              </a:tabLst>
              <a:defRPr/>
            </a:pPr>
            <a:endParaRPr lang="da-DK" sz="1500" dirty="0">
              <a:solidFill>
                <a:schemeClr val="tx1"/>
              </a:solidFill>
            </a:endParaRPr>
          </a:p>
          <a:p>
            <a:endParaRPr lang="da-DK" dirty="0"/>
          </a:p>
          <a:p>
            <a:endParaRPr lang="da-DK" dirty="0"/>
          </a:p>
        </p:txBody>
      </p:sp>
      <p:sp>
        <p:nvSpPr>
          <p:cNvPr id="8" name="Pladsholder til billede 7">
            <a:extLst>
              <a:ext uri="{FF2B5EF4-FFF2-40B4-BE49-F238E27FC236}">
                <a16:creationId xmlns:a16="http://schemas.microsoft.com/office/drawing/2014/main" id="{9B8ABC8A-54EF-1EB0-5A83-FE4C7443BBFD}"/>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787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Ansættelsesbeviser</a:t>
            </a:r>
          </a:p>
        </p:txBody>
      </p:sp>
      <p:sp>
        <p:nvSpPr>
          <p:cNvPr id="4" name="Pladsholder til indhold 3"/>
          <p:cNvSpPr>
            <a:spLocks noGrp="1"/>
          </p:cNvSpPr>
          <p:nvPr>
            <p:ph type="body" sz="quarter" idx="12"/>
          </p:nvPr>
        </p:nvSpPr>
        <p:spPr/>
        <p:txBody>
          <a:bodyPr/>
          <a:lstStyle/>
          <a:p>
            <a:pPr marL="285750" indent="-285750">
              <a:spcBef>
                <a:spcPts val="600"/>
              </a:spcBef>
              <a:spcAft>
                <a:spcPts val="600"/>
              </a:spcAft>
              <a:buClr>
                <a:srgbClr val="00AC9C"/>
              </a:buClr>
              <a:buFont typeface="Wingdings" panose="05000000000000000000" pitchFamily="2" charset="2"/>
              <a:buChar char="§"/>
              <a:defRPr/>
            </a:pPr>
            <a:endParaRPr lang="da-DK" sz="1500" dirty="0">
              <a:solidFill>
                <a:srgbClr val="000000"/>
              </a:solidFill>
            </a:endParaRPr>
          </a:p>
          <a:p>
            <a:pPr marL="285750" indent="-285750">
              <a:buFont typeface="Wingdings" panose="05000000000000000000" pitchFamily="2" charset="2"/>
              <a:buChar char="Ø"/>
              <a:defRPr/>
            </a:pPr>
            <a:endParaRPr lang="da-DK" sz="1400" dirty="0"/>
          </a:p>
          <a:p>
            <a:endParaRPr lang="da-DK" dirty="0"/>
          </a:p>
          <a:p>
            <a:endParaRPr lang="da-DK" sz="1400" dirty="0"/>
          </a:p>
        </p:txBody>
      </p:sp>
      <p:pic>
        <p:nvPicPr>
          <p:cNvPr id="7" name="Pladsholder til billede 6">
            <a:extLst>
              <a:ext uri="{FF2B5EF4-FFF2-40B4-BE49-F238E27FC236}">
                <a16:creationId xmlns:a16="http://schemas.microsoft.com/office/drawing/2014/main" id="{7D771D0A-1C57-039E-5FF1-EF2E965875DB}"/>
              </a:ext>
            </a:extLst>
          </p:cNvPr>
          <p:cNvPicPr>
            <a:picLocks noGrp="1" noChangeAspect="1"/>
          </p:cNvPicPr>
          <p:nvPr>
            <p:ph type="pic" sz="quarter" idx="13"/>
          </p:nvPr>
        </p:nvPicPr>
        <p:blipFill>
          <a:blip r:embed="rId3"/>
          <a:srcRect l="2" r="2"/>
          <a:stretch/>
        </p:blipFill>
        <p:spPr>
          <a:prstGeom prst="rect">
            <a:avLst/>
          </a:prstGeom>
        </p:spPr>
      </p:pic>
      <p:sp>
        <p:nvSpPr>
          <p:cNvPr id="8" name="Pladsholder til billede 7">
            <a:extLst>
              <a:ext uri="{FF2B5EF4-FFF2-40B4-BE49-F238E27FC236}">
                <a16:creationId xmlns:a16="http://schemas.microsoft.com/office/drawing/2014/main" id="{EA82A657-0C64-16CD-240B-0701F9AE828C}"/>
              </a:ext>
            </a:extLst>
          </p:cNvPr>
          <p:cNvSpPr>
            <a:spLocks noGrp="1"/>
          </p:cNvSpPr>
          <p:nvPr>
            <p:ph type="pic" sz="quarter" idx="16"/>
          </p:nvPr>
        </p:nvSpPr>
        <p:spPr/>
        <p:txBody>
          <a:bodyPr/>
          <a:lstStyle/>
          <a:p>
            <a:endParaRPr lang="da-DK"/>
          </a:p>
        </p:txBody>
      </p:sp>
      <p:sp>
        <p:nvSpPr>
          <p:cNvPr id="9" name="Pladsholder til indhold 8"/>
          <p:cNvSpPr>
            <a:spLocks noGrp="1"/>
          </p:cNvSpPr>
          <p:nvPr>
            <p:ph type="body" sz="quarter" idx="4294967295"/>
          </p:nvPr>
        </p:nvSpPr>
        <p:spPr>
          <a:xfrm>
            <a:off x="4707203" y="1416050"/>
            <a:ext cx="4436797" cy="3027363"/>
          </a:xfrm>
        </p:spPr>
        <p:txBody>
          <a:bodyPr/>
          <a:lstStyle/>
          <a:p>
            <a:pPr marL="0" indent="0">
              <a:buClr>
                <a:srgbClr val="556D7E"/>
              </a:buClr>
              <a:buNone/>
              <a:defRPr/>
            </a:pPr>
            <a:r>
              <a:rPr lang="da-DK" dirty="0">
                <a:solidFill>
                  <a:schemeClr val="tx1"/>
                </a:solidFill>
              </a:rPr>
              <a:t>Opmærksomhedspunkter</a:t>
            </a:r>
          </a:p>
          <a:p>
            <a:pPr marL="0" indent="0">
              <a:buClr>
                <a:srgbClr val="556D7E"/>
              </a:buClr>
              <a:buNone/>
              <a:defRPr/>
            </a:pPr>
            <a:endParaRPr lang="da-DK" sz="500" dirty="0">
              <a:solidFill>
                <a:schemeClr val="tx1"/>
              </a:solidFill>
            </a:endParaRPr>
          </a:p>
          <a:p>
            <a:pPr marL="266700" lvl="1" indent="-266700">
              <a:buClr>
                <a:srgbClr val="00AC9C"/>
              </a:buClr>
              <a:tabLst>
                <a:tab pos="539750" algn="l"/>
              </a:tabLst>
              <a:defRPr/>
            </a:pPr>
            <a:r>
              <a:rPr lang="da-DK" dirty="0">
                <a:solidFill>
                  <a:srgbClr val="000000"/>
                </a:solidFill>
              </a:rPr>
              <a:t>Sprog</a:t>
            </a:r>
          </a:p>
          <a:p>
            <a:pPr marL="266700" lvl="1" indent="-266700">
              <a:buClr>
                <a:srgbClr val="00AC9C"/>
              </a:buClr>
              <a:tabLst>
                <a:tab pos="539750" algn="l"/>
              </a:tabLst>
              <a:defRPr/>
            </a:pPr>
            <a:r>
              <a:rPr lang="da-DK" dirty="0">
                <a:solidFill>
                  <a:srgbClr val="000000"/>
                </a:solidFill>
              </a:rPr>
              <a:t>Underskrifter</a:t>
            </a:r>
          </a:p>
          <a:p>
            <a:pPr marL="266700" lvl="1" indent="-266700">
              <a:buClr>
                <a:srgbClr val="00AC9C"/>
              </a:buClr>
              <a:tabLst>
                <a:tab pos="539750" algn="l"/>
              </a:tabLst>
              <a:defRPr/>
            </a:pPr>
            <a:r>
              <a:rPr lang="da-DK" dirty="0">
                <a:solidFill>
                  <a:srgbClr val="000000"/>
                </a:solidFill>
              </a:rPr>
              <a:t>Udstationering</a:t>
            </a:r>
          </a:p>
          <a:p>
            <a:pPr marL="266700" lvl="1" indent="-266700">
              <a:buClr>
                <a:srgbClr val="00AC9C"/>
              </a:buClr>
              <a:tabLst>
                <a:tab pos="539750" algn="l"/>
              </a:tabLst>
              <a:defRPr/>
            </a:pPr>
            <a:r>
              <a:rPr lang="da-DK" dirty="0">
                <a:solidFill>
                  <a:srgbClr val="000000"/>
                </a:solidFill>
              </a:rPr>
              <a:t>Medarbejdere ansat før den 1. juli 2023</a:t>
            </a:r>
          </a:p>
          <a:p>
            <a:pPr marL="266700" lvl="1" indent="-266700">
              <a:buClr>
                <a:srgbClr val="00AC9C"/>
              </a:buClr>
              <a:tabLst>
                <a:tab pos="539750" algn="l"/>
              </a:tabLst>
              <a:defRPr/>
            </a:pPr>
            <a:r>
              <a:rPr lang="da-DK" dirty="0">
                <a:solidFill>
                  <a:srgbClr val="000000"/>
                </a:solidFill>
              </a:rPr>
              <a:t>Sanktioner ved manglende overholdelse af loven</a:t>
            </a:r>
          </a:p>
          <a:p>
            <a:pPr marL="285750" indent="-285750">
              <a:spcBef>
                <a:spcPts val="600"/>
              </a:spcBef>
              <a:spcAft>
                <a:spcPts val="600"/>
              </a:spcAft>
              <a:buClr>
                <a:srgbClr val="00AC9C"/>
              </a:buClr>
              <a:buFont typeface="Wingdings" panose="05000000000000000000" pitchFamily="2" charset="2"/>
              <a:buChar char="§"/>
              <a:defRPr/>
            </a:pPr>
            <a:endParaRPr lang="da-DK" dirty="0">
              <a:solidFill>
                <a:srgbClr val="000000"/>
              </a:solidFill>
            </a:endParaRPr>
          </a:p>
          <a:p>
            <a:pPr marL="285750" indent="-285750">
              <a:spcBef>
                <a:spcPts val="600"/>
              </a:spcBef>
              <a:spcAft>
                <a:spcPts val="600"/>
              </a:spcAft>
              <a:buClr>
                <a:srgbClr val="00AC9C"/>
              </a:buClr>
              <a:buFont typeface="Wingdings" panose="05000000000000000000" pitchFamily="2" charset="2"/>
              <a:buChar char="§"/>
              <a:defRPr/>
            </a:pPr>
            <a:endParaRPr lang="da-DK" sz="500" dirty="0">
              <a:solidFill>
                <a:srgbClr val="000000"/>
              </a:solidFill>
            </a:endParaRPr>
          </a:p>
          <a:p>
            <a:pPr marL="897750" lvl="2" indent="-285750">
              <a:spcAft>
                <a:spcPts val="600"/>
              </a:spcAft>
              <a:buClr>
                <a:srgbClr val="00AC9C"/>
              </a:buClr>
              <a:defRPr/>
            </a:pPr>
            <a:endParaRPr lang="da-DK" sz="1500" dirty="0">
              <a:solidFill>
                <a:srgbClr val="000000"/>
              </a:solidFill>
            </a:endParaRPr>
          </a:p>
        </p:txBody>
      </p:sp>
    </p:spTree>
    <p:extLst>
      <p:ext uri="{BB962C8B-B14F-4D97-AF65-F5344CB8AC3E}">
        <p14:creationId xmlns:p14="http://schemas.microsoft.com/office/powerpoint/2010/main" val="362904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erson, indendørs, mængde&#10;&#10;Automatisk genereret beskrivelse">
            <a:extLst>
              <a:ext uri="{FF2B5EF4-FFF2-40B4-BE49-F238E27FC236}">
                <a16:creationId xmlns:a16="http://schemas.microsoft.com/office/drawing/2014/main" id="{597D4DF9-0768-41A4-9B9C-6980F5379C3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7141" b="27141"/>
          <a:stretch>
            <a:fillRect/>
          </a:stretch>
        </p:blipFill>
        <p:spPr/>
      </p:pic>
    </p:spTree>
    <p:extLst>
      <p:ext uri="{BB962C8B-B14F-4D97-AF65-F5344CB8AC3E}">
        <p14:creationId xmlns:p14="http://schemas.microsoft.com/office/powerpoint/2010/main" val="35945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6" name="Pladsholder til indhold 5"/>
          <p:cNvSpPr>
            <a:spLocks noGrp="1"/>
          </p:cNvSpPr>
          <p:nvPr>
            <p:ph type="body" sz="quarter" idx="12"/>
          </p:nvPr>
        </p:nvSpPr>
        <p:spPr>
          <a:xfrm>
            <a:off x="693738" y="1416374"/>
            <a:ext cx="7910710" cy="3027039"/>
          </a:xfrm>
        </p:spPr>
        <p:txBody>
          <a:bodyPr/>
          <a:lstStyle/>
          <a:p>
            <a:pPr marL="0" indent="0">
              <a:buNone/>
            </a:pPr>
            <a:r>
              <a:rPr lang="da-DK" sz="1800" dirty="0">
                <a:solidFill>
                  <a:srgbClr val="000000"/>
                </a:solidFill>
              </a:rPr>
              <a:t>Annoncering</a:t>
            </a:r>
          </a:p>
          <a:p>
            <a:pPr marL="0" indent="0">
              <a:buNone/>
            </a:pPr>
            <a:endParaRPr lang="da-DK" sz="500" dirty="0">
              <a:solidFill>
                <a:srgbClr val="000000"/>
              </a:solidFill>
            </a:endParaRPr>
          </a:p>
          <a:p>
            <a:pPr marL="266700" lvl="1" indent="-266700">
              <a:buClr>
                <a:srgbClr val="00AC9C"/>
              </a:buClr>
              <a:tabLst>
                <a:tab pos="0" algn="l"/>
                <a:tab pos="449263" algn="l"/>
                <a:tab pos="898525" algn="l"/>
              </a:tabLst>
            </a:pPr>
            <a:r>
              <a:rPr lang="da-DK" sz="1400" dirty="0">
                <a:solidFill>
                  <a:srgbClr val="000000"/>
                </a:solidFill>
              </a:rPr>
              <a:t>Det må ikke ved annoncering angives, at der til ansættelse eller erhvervsuddannelse m.v. (ikke) søges eller foretrækkes</a:t>
            </a:r>
          </a:p>
          <a:p>
            <a:pPr marL="715963" lvl="2" indent="-265113">
              <a:buClr>
                <a:srgbClr val="00AC9C"/>
              </a:buClr>
              <a:buFont typeface="Wingdings" panose="05000000000000000000" pitchFamily="2" charset="2"/>
              <a:buChar char="§"/>
              <a:tabLst>
                <a:tab pos="0" algn="l"/>
                <a:tab pos="449263" algn="l"/>
                <a:tab pos="715963" algn="l"/>
                <a:tab pos="898525" algn="l"/>
              </a:tabLst>
            </a:pPr>
            <a:r>
              <a:rPr lang="da-DK" sz="1400" dirty="0">
                <a:solidFill>
                  <a:srgbClr val="000000"/>
                </a:solidFill>
              </a:rPr>
              <a:t>Personer af et bestemt køn</a:t>
            </a:r>
          </a:p>
          <a:p>
            <a:pPr marL="715963" lvl="2" indent="-265113">
              <a:buClr>
                <a:srgbClr val="00AC9C"/>
              </a:buClr>
              <a:buFont typeface="Wingdings" panose="05000000000000000000" pitchFamily="2" charset="2"/>
              <a:buChar char="§"/>
              <a:tabLst>
                <a:tab pos="0" algn="l"/>
                <a:tab pos="449263" algn="l"/>
                <a:tab pos="715963" algn="l"/>
                <a:tab pos="898525" algn="l"/>
              </a:tabLst>
            </a:pPr>
            <a:r>
              <a:rPr lang="da-DK" sz="1400" dirty="0">
                <a:solidFill>
                  <a:srgbClr val="000000"/>
                </a:solidFill>
              </a:rPr>
              <a:t>En person af en bestemt race, hudfarve, religion eller tro, politisk anskuelse, seksuel orientering, kønsidentitet, kønsudtryk eller kønskarakteristika, national, social eller etnisk oprindelse eller med en bestemt alder eller med et handicap</a:t>
            </a:r>
          </a:p>
          <a:p>
            <a:pPr marL="266700" indent="-266700">
              <a:buClr>
                <a:srgbClr val="00AC9C"/>
              </a:buClr>
            </a:pPr>
            <a:endParaRPr lang="da-DK" sz="1500" dirty="0">
              <a:solidFill>
                <a:srgbClr val="000000"/>
              </a:solidFill>
            </a:endParaRP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66704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4" name="Pladsholder til indhold 3"/>
          <p:cNvSpPr>
            <a:spLocks noGrp="1"/>
          </p:cNvSpPr>
          <p:nvPr>
            <p:ph type="body" sz="quarter" idx="12"/>
          </p:nvPr>
        </p:nvSpPr>
        <p:spPr/>
        <p:txBody>
          <a:bodyPr/>
          <a:lstStyle/>
          <a:p>
            <a:pPr marL="0" indent="0">
              <a:buNone/>
            </a:pPr>
            <a:r>
              <a:rPr lang="da-DK" sz="1800" dirty="0">
                <a:solidFill>
                  <a:srgbClr val="000000"/>
                </a:solidFill>
              </a:rPr>
              <a:t>Annoncering</a:t>
            </a:r>
          </a:p>
          <a:p>
            <a:pPr marL="0" indent="0">
              <a:buNone/>
            </a:pPr>
            <a:endParaRPr lang="da-DK" sz="500" dirty="0">
              <a:solidFill>
                <a:srgbClr val="000000"/>
              </a:solidFill>
            </a:endParaRPr>
          </a:p>
          <a:p>
            <a:pPr marL="266700" indent="-266700">
              <a:buClr>
                <a:srgbClr val="00AC9C"/>
              </a:buClr>
              <a:buFont typeface="Wingdings" panose="05000000000000000000" pitchFamily="2" charset="2"/>
              <a:buChar char="§"/>
            </a:pPr>
            <a:r>
              <a:rPr lang="da-DK" sz="1400" dirty="0">
                <a:solidFill>
                  <a:srgbClr val="000000"/>
                </a:solidFill>
              </a:rPr>
              <a:t>Stillingsopslag – problematiske kriterier</a:t>
            </a:r>
          </a:p>
          <a:p>
            <a:pPr marL="715963" lvl="1" indent="-266700">
              <a:buClr>
                <a:srgbClr val="00AC9C"/>
              </a:buClr>
            </a:pPr>
            <a:r>
              <a:rPr lang="da-DK" sz="1400" dirty="0">
                <a:solidFill>
                  <a:srgbClr val="000000"/>
                </a:solidFill>
              </a:rPr>
              <a:t>Køn</a:t>
            </a:r>
          </a:p>
          <a:p>
            <a:pPr marL="715963" lvl="1" indent="-249238">
              <a:buClr>
                <a:srgbClr val="00AC9C"/>
              </a:buClr>
              <a:tabLst>
                <a:tab pos="715963" algn="l"/>
              </a:tabLst>
            </a:pPr>
            <a:r>
              <a:rPr lang="da-DK" sz="1400" dirty="0">
                <a:solidFill>
                  <a:srgbClr val="000000"/>
                </a:solidFill>
              </a:rPr>
              <a:t>Alder</a:t>
            </a:r>
          </a:p>
          <a:p>
            <a:pPr marL="715963" lvl="1" indent="-249238">
              <a:buClr>
                <a:srgbClr val="00AC9C"/>
              </a:buClr>
              <a:tabLst>
                <a:tab pos="715963" algn="l"/>
              </a:tabLst>
            </a:pPr>
            <a:r>
              <a:rPr lang="da-DK" sz="1400" dirty="0">
                <a:solidFill>
                  <a:srgbClr val="000000"/>
                </a:solidFill>
              </a:rPr>
              <a:t>Erfaring</a:t>
            </a:r>
          </a:p>
          <a:p>
            <a:pPr marL="715963" lvl="1" indent="-249238">
              <a:buClr>
                <a:srgbClr val="00AC9C"/>
              </a:buClr>
            </a:pPr>
            <a:r>
              <a:rPr lang="da-DK" sz="1400" dirty="0">
                <a:solidFill>
                  <a:srgbClr val="000000"/>
                </a:solidFill>
              </a:rPr>
              <a:t>Sprogkrav</a:t>
            </a:r>
          </a:p>
          <a:p>
            <a:pPr marL="1070963" lvl="1" indent="0">
              <a:buNone/>
            </a:pPr>
            <a:endParaRPr lang="da-DK" sz="1400" dirty="0"/>
          </a:p>
          <a:p>
            <a:pPr marL="342900" indent="-342900">
              <a:buClr>
                <a:srgbClr val="00AC9C"/>
              </a:buClr>
              <a:buFont typeface="Wingdings" panose="05000000000000000000" pitchFamily="2" charset="2"/>
              <a:buChar char="§"/>
            </a:pPr>
            <a:endParaRPr lang="da-DK" sz="1500" dirty="0">
              <a:solidFill>
                <a:srgbClr val="000000"/>
              </a:solidFill>
            </a:endParaRPr>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199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Ansættelsesproceduren</a:t>
            </a:r>
          </a:p>
        </p:txBody>
      </p:sp>
      <p:sp>
        <p:nvSpPr>
          <p:cNvPr id="4" name="Pladsholder til indhold 3"/>
          <p:cNvSpPr>
            <a:spLocks noGrp="1"/>
          </p:cNvSpPr>
          <p:nvPr>
            <p:ph type="body" sz="quarter" idx="12"/>
          </p:nvPr>
        </p:nvSpPr>
        <p:spPr>
          <a:xfrm>
            <a:off x="693738" y="1414713"/>
            <a:ext cx="7838702" cy="3027600"/>
          </a:xfrm>
        </p:spPr>
        <p:txBody>
          <a:bodyPr/>
          <a:lstStyle/>
          <a:p>
            <a:pPr marL="0" indent="0">
              <a:buNone/>
            </a:pPr>
            <a:r>
              <a:rPr lang="da-DK" sz="1800" dirty="0">
                <a:solidFill>
                  <a:srgbClr val="000000"/>
                </a:solidFill>
              </a:rPr>
              <a:t>Annoncering – afgørelse fra Ligebehandlingsnævnet</a:t>
            </a:r>
          </a:p>
          <a:p>
            <a:pPr marL="0" indent="0">
              <a:buNone/>
            </a:pPr>
            <a:endParaRPr lang="da-DK" sz="500" dirty="0">
              <a:solidFill>
                <a:srgbClr val="000000"/>
              </a:solidFill>
            </a:endParaRPr>
          </a:p>
          <a:p>
            <a:pPr marL="266700" indent="-266700">
              <a:buClr>
                <a:srgbClr val="00AC9C"/>
              </a:buClr>
              <a:buFont typeface="Wingdings" panose="05000000000000000000" pitchFamily="2" charset="2"/>
              <a:buChar char="§"/>
            </a:pPr>
            <a:r>
              <a:rPr lang="da-DK" sz="1400" dirty="0">
                <a:solidFill>
                  <a:srgbClr val="000000"/>
                </a:solidFill>
              </a:rPr>
              <a:t>Stillingsopslag – køn</a:t>
            </a:r>
          </a:p>
          <a:p>
            <a:pPr marL="715963" lvl="1" indent="-266700">
              <a:buClr>
                <a:srgbClr val="00AC9C"/>
              </a:buClr>
            </a:pPr>
            <a:r>
              <a:rPr lang="da-DK" sz="1400" dirty="0">
                <a:solidFill>
                  <a:srgbClr val="000000"/>
                </a:solidFill>
              </a:rPr>
              <a:t>En bank søgte efter en piccoline. En mandlig ansøger fik afslag. Han fik ikke medhold, da piccoline ikke skal forstås kønsbestemt, og der ved annoncering ikke tilkendegives, at der foretrækkes kvindelige ansøgere</a:t>
            </a:r>
          </a:p>
          <a:p>
            <a:pPr marL="1070963" lvl="1" indent="0">
              <a:buNone/>
            </a:pPr>
            <a:endParaRPr lang="da-DK" sz="1400" dirty="0"/>
          </a:p>
          <a:p>
            <a:pPr marL="342900" indent="-342900">
              <a:buClr>
                <a:srgbClr val="00AC9C"/>
              </a:buClr>
              <a:buFont typeface="Wingdings" panose="05000000000000000000" pitchFamily="2" charset="2"/>
              <a:buChar char="§"/>
            </a:pPr>
            <a:endParaRPr lang="da-DK" sz="1500" dirty="0">
              <a:solidFill>
                <a:srgbClr val="000000"/>
              </a:solidFill>
            </a:endParaRPr>
          </a:p>
        </p:txBody>
      </p:sp>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726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Ansættelsesproceduren</a:t>
            </a:r>
          </a:p>
        </p:txBody>
      </p:sp>
      <p:sp>
        <p:nvSpPr>
          <p:cNvPr id="2" name="Pladsholder til indhold 1"/>
          <p:cNvSpPr>
            <a:spLocks noGrp="1"/>
          </p:cNvSpPr>
          <p:nvPr>
            <p:ph type="body" sz="quarter" idx="12"/>
          </p:nvPr>
        </p:nvSpPr>
        <p:spPr/>
        <p:txBody>
          <a:bodyPr/>
          <a:lstStyle/>
          <a:p>
            <a:pPr marL="0" indent="0">
              <a:buNone/>
              <a:defRPr/>
            </a:pPr>
            <a:r>
              <a:rPr lang="da-DK" sz="1800" dirty="0">
                <a:solidFill>
                  <a:srgbClr val="000000"/>
                </a:solidFill>
              </a:rPr>
              <a:t>Annoncering på Facebook – afgørelse fra Ligebehandlingsnævnet</a:t>
            </a:r>
          </a:p>
          <a:p>
            <a:pPr marL="0" indent="0">
              <a:buNone/>
              <a:defRPr/>
            </a:pPr>
            <a:endParaRPr lang="da-DK" sz="500" dirty="0">
              <a:solidFill>
                <a:srgbClr val="000000"/>
              </a:solidFill>
            </a:endParaRPr>
          </a:p>
          <a:p>
            <a:pPr marL="285750" indent="-285750">
              <a:buClr>
                <a:srgbClr val="00AC9C"/>
              </a:buClr>
              <a:defRPr/>
            </a:pPr>
            <a:r>
              <a:rPr lang="da-DK" sz="1400" dirty="0">
                <a:solidFill>
                  <a:srgbClr val="000000"/>
                </a:solidFill>
              </a:rPr>
              <a:t>Annoncen blev kun vist på de profiler, der tilhørte brugere mellem 20 og 50 år</a:t>
            </a:r>
            <a:endParaRPr lang="da-DK" sz="500" dirty="0">
              <a:solidFill>
                <a:srgbClr val="000000"/>
              </a:solidFill>
            </a:endParaRPr>
          </a:p>
          <a:p>
            <a:pPr marL="285750" indent="-285750">
              <a:buClr>
                <a:srgbClr val="00AC9C"/>
              </a:buClr>
              <a:defRPr/>
            </a:pPr>
            <a:r>
              <a:rPr lang="da-DK" sz="1400" dirty="0">
                <a:solidFill>
                  <a:srgbClr val="000000"/>
                </a:solidFill>
              </a:rPr>
              <a:t>Jobbet var også annonceret via andre kanaler, herunder på virksomhedens hjemmeside og LinkedIn og man havde opfordret Facebook-brugerne til at dele jobopslaget</a:t>
            </a:r>
            <a:endParaRPr lang="da-DK" sz="500" dirty="0">
              <a:solidFill>
                <a:srgbClr val="000000"/>
              </a:solidFill>
            </a:endParaRPr>
          </a:p>
          <a:p>
            <a:pPr marL="285750" indent="-285750">
              <a:buClr>
                <a:srgbClr val="00AC9C"/>
              </a:buClr>
              <a:defRPr/>
            </a:pPr>
            <a:r>
              <a:rPr lang="da-DK" sz="1400" dirty="0">
                <a:solidFill>
                  <a:srgbClr val="000000"/>
                </a:solidFill>
              </a:rPr>
              <a:t>Virksomheden ansatte en ansøger, der var ældre end 50 år</a:t>
            </a:r>
            <a:endParaRPr lang="da-DK" sz="500" dirty="0">
              <a:solidFill>
                <a:srgbClr val="000000"/>
              </a:solidFill>
            </a:endParaRPr>
          </a:p>
          <a:p>
            <a:pPr marL="285750" indent="-285750">
              <a:buClr>
                <a:srgbClr val="00AC9C"/>
              </a:buClr>
              <a:defRPr/>
            </a:pPr>
            <a:r>
              <a:rPr lang="da-DK" sz="1400" dirty="0">
                <a:solidFill>
                  <a:srgbClr val="000000"/>
                </a:solidFill>
              </a:rPr>
              <a:t>Virksomheden havde løftet bevisbyrden for, at ligebehandlingsprincippet ikke var blevet krænket.</a:t>
            </a:r>
          </a:p>
          <a:p>
            <a:pPr marL="285750" indent="-285750">
              <a:buFont typeface="Wingdings" panose="05000000000000000000" pitchFamily="2" charset="2"/>
              <a:buChar char="§"/>
              <a:defRPr/>
            </a:pPr>
            <a:endParaRPr lang="da-DK" sz="1200" dirty="0"/>
          </a:p>
          <a:p>
            <a:endParaRPr lang="da-DK" dirty="0"/>
          </a:p>
          <a:p>
            <a:endParaRPr lang="da-DK" dirty="0"/>
          </a:p>
        </p:txBody>
      </p:sp>
      <p:sp>
        <p:nvSpPr>
          <p:cNvPr id="6" name="Pladsholder til billede 5">
            <a:extLst>
              <a:ext uri="{FF2B5EF4-FFF2-40B4-BE49-F238E27FC236}">
                <a16:creationId xmlns:a16="http://schemas.microsoft.com/office/drawing/2014/main" id="{27E71C98-F05F-5165-63B7-1BE9D12FF40D}"/>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1758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fL - Generelt materiale">
  <a:themeElements>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4658</TotalTime>
  <Words>2572</Words>
  <Application>Microsoft Office PowerPoint</Application>
  <PresentationFormat>Skærmshow (16:9)</PresentationFormat>
  <Paragraphs>502</Paragraphs>
  <Slides>59</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59</vt:i4>
      </vt:variant>
    </vt:vector>
  </HeadingPairs>
  <TitlesOfParts>
    <vt:vector size="64" baseType="lpstr">
      <vt:lpstr>Arial</vt:lpstr>
      <vt:lpstr>Calibri</vt:lpstr>
      <vt:lpstr>Verdana</vt:lpstr>
      <vt:lpstr>Wingdings</vt:lpstr>
      <vt:lpstr>CfL - Generelt materiale</vt:lpstr>
      <vt:lpstr>PowerPoint-præsentation</vt:lpstr>
      <vt:lpstr>Forhold ved ansættelsen</vt:lpstr>
      <vt:lpstr>PowerPoint-præsentation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Ansættelsesproceduren</vt:lpstr>
      <vt:lpstr>PowerPoint-præsentation</vt:lpstr>
      <vt:lpstr>Ansættelsesformer</vt:lpstr>
      <vt:lpstr>Ansættelsesformer</vt:lpstr>
      <vt:lpstr>Ansættelsesformer</vt:lpstr>
      <vt:lpstr>Ansættelsesformer</vt:lpstr>
      <vt:lpstr>Ansættelsesformer</vt:lpstr>
      <vt:lpstr>Ansættelsesformer</vt:lpstr>
      <vt:lpstr>Ansættelsesformer</vt:lpstr>
      <vt:lpstr>Ansættelsesformer</vt:lpstr>
      <vt:lpstr>Ansættelsesformer</vt:lpstr>
      <vt:lpstr>Ansættelsesformer</vt:lpstr>
      <vt:lpstr>Ansættelsesformer</vt:lpstr>
      <vt:lpstr>Ansættelsesformer</vt:lpstr>
      <vt:lpstr>Ansættelsesformer</vt:lpstr>
      <vt:lpstr>PowerPoint-præsentation</vt:lpstr>
      <vt:lpstr>Ansættelsesvilkår</vt:lpstr>
      <vt:lpstr>Ansættelsesvilkår</vt:lpstr>
      <vt:lpstr>Ansættelsesvilkår</vt:lpstr>
      <vt:lpstr>Ansættelsesvilkår</vt:lpstr>
      <vt:lpstr>Ansættelsesvilkår</vt:lpstr>
      <vt:lpstr>Ansættelsesvilkår</vt:lpstr>
      <vt:lpstr>PowerPoint-præsentation</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Ansættelsesbeviser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Medlemskab af CfL</dc:title>
  <dc:creator>Anja Neiiendam</dc:creator>
  <cp:lastModifiedBy>Anette Mortensen</cp:lastModifiedBy>
  <cp:revision>122</cp:revision>
  <cp:lastPrinted>2022-06-21T10:58:05Z</cp:lastPrinted>
  <dcterms:created xsi:type="dcterms:W3CDTF">2022-03-10T11:20:49Z</dcterms:created>
  <dcterms:modified xsi:type="dcterms:W3CDTF">2026-05-11T11:04:49Z</dcterms:modified>
</cp:coreProperties>
</file>