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11.xml" ContentType="application/vnd.openxmlformats-officedocument.presentationml.notesSlide+xml"/>
  <Override PartName="/ppt/charts/chart10.xml" ContentType="application/vnd.openxmlformats-officedocument.drawingml.chart+xml"/>
  <Override PartName="/ppt/notesSlides/notesSlide12.xml" ContentType="application/vnd.openxmlformats-officedocument.presentationml.notesSlide+xml"/>
  <Override PartName="/ppt/charts/chart11.xml" ContentType="application/vnd.openxmlformats-officedocument.drawingml.chart+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media/image151.jpg" ContentType="image/png"/>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674" r:id="rId2"/>
    <p:sldMasterId id="2147483660" r:id="rId3"/>
    <p:sldMasterId id="2147483785" r:id="rId4"/>
  </p:sldMasterIdLst>
  <p:notesMasterIdLst>
    <p:notesMasterId r:id="rId176"/>
  </p:notesMasterIdLst>
  <p:handoutMasterIdLst>
    <p:handoutMasterId r:id="rId177"/>
  </p:handoutMasterIdLst>
  <p:sldIdLst>
    <p:sldId id="257" r:id="rId5"/>
    <p:sldId id="268" r:id="rId6"/>
    <p:sldId id="661" r:id="rId7"/>
    <p:sldId id="270" r:id="rId8"/>
    <p:sldId id="274" r:id="rId9"/>
    <p:sldId id="276" r:id="rId10"/>
    <p:sldId id="277" r:id="rId11"/>
    <p:sldId id="645" r:id="rId12"/>
    <p:sldId id="291" r:id="rId13"/>
    <p:sldId id="909" r:id="rId14"/>
    <p:sldId id="2276" r:id="rId15"/>
    <p:sldId id="2281" r:id="rId16"/>
    <p:sldId id="2282" r:id="rId17"/>
    <p:sldId id="258" r:id="rId18"/>
    <p:sldId id="2285" r:id="rId19"/>
    <p:sldId id="2286" r:id="rId20"/>
    <p:sldId id="2289" r:id="rId21"/>
    <p:sldId id="669" r:id="rId22"/>
    <p:sldId id="670" r:id="rId23"/>
    <p:sldId id="671" r:id="rId24"/>
    <p:sldId id="930" r:id="rId25"/>
    <p:sldId id="932" r:id="rId26"/>
    <p:sldId id="662" r:id="rId27"/>
    <p:sldId id="663" r:id="rId28"/>
    <p:sldId id="664" r:id="rId29"/>
    <p:sldId id="665" r:id="rId30"/>
    <p:sldId id="666" r:id="rId31"/>
    <p:sldId id="667" r:id="rId32"/>
    <p:sldId id="894" r:id="rId33"/>
    <p:sldId id="896" r:id="rId34"/>
    <p:sldId id="895" r:id="rId35"/>
    <p:sldId id="897" r:id="rId36"/>
    <p:sldId id="898" r:id="rId37"/>
    <p:sldId id="899" r:id="rId38"/>
    <p:sldId id="900" r:id="rId39"/>
    <p:sldId id="901" r:id="rId40"/>
    <p:sldId id="2280" r:id="rId41"/>
    <p:sldId id="2288" r:id="rId42"/>
    <p:sldId id="2287" r:id="rId43"/>
    <p:sldId id="955" r:id="rId44"/>
    <p:sldId id="956" r:id="rId45"/>
    <p:sldId id="933" r:id="rId46"/>
    <p:sldId id="934" r:id="rId47"/>
    <p:sldId id="935" r:id="rId48"/>
    <p:sldId id="936" r:id="rId49"/>
    <p:sldId id="937" r:id="rId50"/>
    <p:sldId id="938" r:id="rId51"/>
    <p:sldId id="939" r:id="rId52"/>
    <p:sldId id="940" r:id="rId53"/>
    <p:sldId id="941" r:id="rId54"/>
    <p:sldId id="942" r:id="rId55"/>
    <p:sldId id="943" r:id="rId56"/>
    <p:sldId id="944" r:id="rId57"/>
    <p:sldId id="945" r:id="rId58"/>
    <p:sldId id="381" r:id="rId59"/>
    <p:sldId id="946" r:id="rId60"/>
    <p:sldId id="948" r:id="rId61"/>
    <p:sldId id="947" r:id="rId62"/>
    <p:sldId id="949" r:id="rId63"/>
    <p:sldId id="951" r:id="rId64"/>
    <p:sldId id="950" r:id="rId65"/>
    <p:sldId id="952" r:id="rId66"/>
    <p:sldId id="957" r:id="rId67"/>
    <p:sldId id="361" r:id="rId68"/>
    <p:sldId id="364" r:id="rId69"/>
    <p:sldId id="363" r:id="rId70"/>
    <p:sldId id="313" r:id="rId71"/>
    <p:sldId id="2260" r:id="rId72"/>
    <p:sldId id="797" r:id="rId73"/>
    <p:sldId id="798" r:id="rId74"/>
    <p:sldId id="2261" r:id="rId75"/>
    <p:sldId id="2262" r:id="rId76"/>
    <p:sldId id="801" r:id="rId77"/>
    <p:sldId id="802" r:id="rId78"/>
    <p:sldId id="803" r:id="rId79"/>
    <p:sldId id="2263" r:id="rId80"/>
    <p:sldId id="805" r:id="rId81"/>
    <p:sldId id="806" r:id="rId82"/>
    <p:sldId id="324" r:id="rId83"/>
    <p:sldId id="808" r:id="rId84"/>
    <p:sldId id="809" r:id="rId85"/>
    <p:sldId id="810" r:id="rId86"/>
    <p:sldId id="811" r:id="rId87"/>
    <p:sldId id="2264" r:id="rId88"/>
    <p:sldId id="813" r:id="rId89"/>
    <p:sldId id="814" r:id="rId90"/>
    <p:sldId id="815" r:id="rId91"/>
    <p:sldId id="816" r:id="rId92"/>
    <p:sldId id="817" r:id="rId93"/>
    <p:sldId id="818" r:id="rId94"/>
    <p:sldId id="819" r:id="rId95"/>
    <p:sldId id="820" r:id="rId96"/>
    <p:sldId id="821" r:id="rId97"/>
    <p:sldId id="822" r:id="rId98"/>
    <p:sldId id="823" r:id="rId99"/>
    <p:sldId id="824" r:id="rId100"/>
    <p:sldId id="825" r:id="rId101"/>
    <p:sldId id="826" r:id="rId102"/>
    <p:sldId id="827" r:id="rId103"/>
    <p:sldId id="828" r:id="rId104"/>
    <p:sldId id="829" r:id="rId105"/>
    <p:sldId id="830" r:id="rId106"/>
    <p:sldId id="831" r:id="rId107"/>
    <p:sldId id="832" r:id="rId108"/>
    <p:sldId id="833" r:id="rId109"/>
    <p:sldId id="834" r:id="rId110"/>
    <p:sldId id="835" r:id="rId111"/>
    <p:sldId id="836" r:id="rId112"/>
    <p:sldId id="837" r:id="rId113"/>
    <p:sldId id="838" r:id="rId114"/>
    <p:sldId id="839" r:id="rId115"/>
    <p:sldId id="840" r:id="rId116"/>
    <p:sldId id="2265" r:id="rId117"/>
    <p:sldId id="842" r:id="rId118"/>
    <p:sldId id="843" r:id="rId119"/>
    <p:sldId id="844" r:id="rId120"/>
    <p:sldId id="845" r:id="rId121"/>
    <p:sldId id="846" r:id="rId122"/>
    <p:sldId id="848" r:id="rId123"/>
    <p:sldId id="849" r:id="rId124"/>
    <p:sldId id="850" r:id="rId125"/>
    <p:sldId id="851" r:id="rId126"/>
    <p:sldId id="852" r:id="rId127"/>
    <p:sldId id="853" r:id="rId128"/>
    <p:sldId id="854" r:id="rId129"/>
    <p:sldId id="855" r:id="rId130"/>
    <p:sldId id="856" r:id="rId131"/>
    <p:sldId id="857" r:id="rId132"/>
    <p:sldId id="878" r:id="rId133"/>
    <p:sldId id="880" r:id="rId134"/>
    <p:sldId id="860" r:id="rId135"/>
    <p:sldId id="2267" r:id="rId136"/>
    <p:sldId id="647" r:id="rId137"/>
    <p:sldId id="648" r:id="rId138"/>
    <p:sldId id="649" r:id="rId139"/>
    <p:sldId id="650" r:id="rId140"/>
    <p:sldId id="651" r:id="rId141"/>
    <p:sldId id="652" r:id="rId142"/>
    <p:sldId id="653" r:id="rId143"/>
    <p:sldId id="654" r:id="rId144"/>
    <p:sldId id="655" r:id="rId145"/>
    <p:sldId id="656" r:id="rId146"/>
    <p:sldId id="892" r:id="rId147"/>
    <p:sldId id="883" r:id="rId148"/>
    <p:sldId id="884" r:id="rId149"/>
    <p:sldId id="888" r:id="rId150"/>
    <p:sldId id="890" r:id="rId151"/>
    <p:sldId id="598" r:id="rId152"/>
    <p:sldId id="594" r:id="rId153"/>
    <p:sldId id="593" r:id="rId154"/>
    <p:sldId id="603" r:id="rId155"/>
    <p:sldId id="585" r:id="rId156"/>
    <p:sldId id="559" r:id="rId157"/>
    <p:sldId id="571" r:id="rId158"/>
    <p:sldId id="893" r:id="rId159"/>
    <p:sldId id="602" r:id="rId160"/>
    <p:sldId id="599" r:id="rId161"/>
    <p:sldId id="891" r:id="rId162"/>
    <p:sldId id="505" r:id="rId163"/>
    <p:sldId id="567" r:id="rId164"/>
    <p:sldId id="568" r:id="rId165"/>
    <p:sldId id="504" r:id="rId166"/>
    <p:sldId id="583" r:id="rId167"/>
    <p:sldId id="634" r:id="rId168"/>
    <p:sldId id="635" r:id="rId169"/>
    <p:sldId id="637" r:id="rId170"/>
    <p:sldId id="638" r:id="rId171"/>
    <p:sldId id="639" r:id="rId172"/>
    <p:sldId id="421" r:id="rId173"/>
    <p:sldId id="422" r:id="rId174"/>
    <p:sldId id="262" r:id="rId175"/>
  </p:sldIdLst>
  <p:sldSz cx="9144000" cy="5143500" type="screen16x9"/>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58">
          <p15:clr>
            <a:srgbClr val="A4A3A4"/>
          </p15:clr>
        </p15:guide>
        <p15:guide id="2" pos="4513">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76" autoAdjust="0"/>
    <p:restoredTop sz="72470" autoAdjust="0"/>
  </p:normalViewPr>
  <p:slideViewPr>
    <p:cSldViewPr showGuides="1">
      <p:cViewPr varScale="1">
        <p:scale>
          <a:sx n="64" d="100"/>
          <a:sy n="64" d="100"/>
        </p:scale>
        <p:origin x="1512" y="40"/>
      </p:cViewPr>
      <p:guideLst>
        <p:guide orient="horz" pos="758"/>
        <p:guide pos="4513"/>
      </p:guideLst>
    </p:cSldViewPr>
  </p:slideViewPr>
  <p:notesTextViewPr>
    <p:cViewPr>
      <p:scale>
        <a:sx n="1" d="1"/>
        <a:sy n="1" d="1"/>
      </p:scale>
      <p:origin x="0" y="0"/>
    </p:cViewPr>
  </p:notesTextViewPr>
  <p:sorterViewPr>
    <p:cViewPr varScale="1">
      <p:scale>
        <a:sx n="1" d="1"/>
        <a:sy n="1" d="1"/>
      </p:scale>
      <p:origin x="0" y="0"/>
    </p:cViewPr>
  </p:sorterViewPr>
  <p:notesViewPr>
    <p:cSldViewPr showGuides="1">
      <p:cViewPr varScale="1">
        <p:scale>
          <a:sx n="55" d="100"/>
          <a:sy n="55" d="100"/>
        </p:scale>
        <p:origin x="-2840" y="-7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tableStyles" Target="tableStyles.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handoutMaster" Target="handoutMasters/handoutMaster1.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viewProps" Target="view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theme" Target="theme/theme1.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notesMaster" Target="notesMasters/notesMaster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 Type="http://schemas.openxmlformats.org/officeDocument/2006/relationships/slideMaster" Target="slideMasters/slideMaster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oleObject" Target="https://hnengagecom.sharepoint.com/sites/HumanEngageApS/2%20Kunder/CFL/9.%20Analyse%20af%20Ledergruppeudvikling%20-%20Maj%202021/4.%20Rapportering/CfL_Ledergruppeudvikling_2021_data_27052021.xlsx" TargetMode="External"/></Relationships>
</file>

<file path=ppt/charts/_rels/chart11.xml.rels><?xml version="1.0" encoding="UTF-8" standalone="yes"?>
<Relationships xmlns="http://schemas.openxmlformats.org/package/2006/relationships"><Relationship Id="rId2" Type="http://schemas.openxmlformats.org/officeDocument/2006/relationships/oleObject" Target="https://hnengagecom.sharepoint.com/sites/HumanEngageApS/2%20Kunder/CFL/9.%20Analyse%20af%20Ledergruppeudvikling%20-%20Maj%202021/4.%20Rapportering/CfL_Ledergruppeudvikling_2021_data_27052021.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'Ark1'!$B$1</c:f>
              <c:strCache>
                <c:ptCount val="1"/>
                <c:pt idx="0">
                  <c:v>Job indhold</c:v>
                </c:pt>
              </c:strCache>
            </c:strRef>
          </c:tx>
          <c:spPr>
            <a:solidFill>
              <a:srgbClr val="B1C20C"/>
            </a:solidFill>
            <a:ln w="44450">
              <a:noFill/>
            </a:ln>
          </c:spPr>
          <c:dPt>
            <c:idx val="0"/>
            <c:bubble3D val="0"/>
            <c:spPr>
              <a:solidFill>
                <a:srgbClr val="B1C20C"/>
              </a:solidFill>
              <a:ln w="44450">
                <a:noFill/>
              </a:ln>
              <a:effectLst/>
            </c:spPr>
            <c:extLst>
              <c:ext xmlns:c16="http://schemas.microsoft.com/office/drawing/2014/chart" uri="{C3380CC4-5D6E-409C-BE32-E72D297353CC}">
                <c16:uniqueId val="{00000001-48C7-443C-98BF-2D068C1750EE}"/>
              </c:ext>
            </c:extLst>
          </c:dPt>
          <c:dPt>
            <c:idx val="1"/>
            <c:bubble3D val="0"/>
            <c:spPr>
              <a:solidFill>
                <a:schemeClr val="accent3"/>
              </a:solidFill>
              <a:ln w="44450">
                <a:noFill/>
              </a:ln>
              <a:effectLst/>
            </c:spPr>
            <c:extLst>
              <c:ext xmlns:c16="http://schemas.microsoft.com/office/drawing/2014/chart" uri="{C3380CC4-5D6E-409C-BE32-E72D297353CC}">
                <c16:uniqueId val="{00000003-48C7-443C-98BF-2D068C1750EE}"/>
              </c:ext>
            </c:extLst>
          </c:dPt>
          <c:cat>
            <c:strRef>
              <c:f>'Ark1'!$A$2:$A$3</c:f>
              <c:strCache>
                <c:ptCount val="2"/>
                <c:pt idx="0">
                  <c:v>Score</c:v>
                </c:pt>
                <c:pt idx="1">
                  <c:v>10 - score</c:v>
                </c:pt>
              </c:strCache>
            </c:strRef>
          </c:cat>
          <c:val>
            <c:numRef>
              <c:f>'Ark1'!$B$2:$B$3</c:f>
              <c:numCache>
                <c:formatCode>General</c:formatCode>
                <c:ptCount val="2"/>
                <c:pt idx="0">
                  <c:v>6.7</c:v>
                </c:pt>
                <c:pt idx="1">
                  <c:v>3.3</c:v>
                </c:pt>
              </c:numCache>
            </c:numRef>
          </c:val>
          <c:extLst>
            <c:ext xmlns:c16="http://schemas.microsoft.com/office/drawing/2014/chart" uri="{C3380CC4-5D6E-409C-BE32-E72D297353CC}">
              <c16:uniqueId val="{00000004-48C7-443C-98BF-2D068C1750EE}"/>
            </c:ext>
          </c:extLst>
        </c:ser>
        <c:dLbls>
          <c:showLegendKey val="0"/>
          <c:showVal val="0"/>
          <c:showCatName val="0"/>
          <c:showSerName val="0"/>
          <c:showPercent val="0"/>
          <c:showBubbleSize val="0"/>
          <c:showLeaderLines val="1"/>
        </c:dLbls>
        <c:firstSliceAng val="180"/>
        <c:holeSize val="64"/>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857653358064877E-2"/>
          <c:y val="4.9129658590027048E-2"/>
          <c:w val="0.92869793917110088"/>
          <c:h val="0.86406925014435521"/>
        </c:manualLayout>
      </c:layout>
      <c:barChart>
        <c:barDir val="bar"/>
        <c:grouping val="clustered"/>
        <c:varyColors val="0"/>
        <c:ser>
          <c:idx val="0"/>
          <c:order val="0"/>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da-D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'Vigtighed-overordnet'!$J$2:$J$8</c:f>
              <c:strCache>
                <c:ptCount val="7"/>
                <c:pt idx="0">
                  <c:v>Den fælles opgave </c:v>
                </c:pt>
                <c:pt idx="1">
                  <c:v>Strategi og fremtid</c:v>
                </c:pt>
                <c:pt idx="2">
                  <c:v>Kommunikation og samarbejde</c:v>
                </c:pt>
                <c:pt idx="3">
                  <c:v>Psykologisk sikkerhed og intern tillid</c:v>
                </c:pt>
                <c:pt idx="4">
                  <c:v>Lederrollen</c:v>
                </c:pt>
                <c:pt idx="5">
                  <c:v>Ressourcer og gruppedynamik</c:v>
                </c:pt>
                <c:pt idx="6">
                  <c:v>Mødestruktur og rammer</c:v>
                </c:pt>
              </c:strCache>
            </c:strRef>
          </c:cat>
          <c:val>
            <c:numRef>
              <c:f>'Vigtighed-overordnet'!$L$2:$L$8</c:f>
              <c:numCache>
                <c:formatCode>###0.0</c:formatCode>
                <c:ptCount val="7"/>
                <c:pt idx="0">
                  <c:v>6.8246204278813005</c:v>
                </c:pt>
                <c:pt idx="1">
                  <c:v>7.1856389986824825</c:v>
                </c:pt>
                <c:pt idx="2">
                  <c:v>6.9392135642135653</c:v>
                </c:pt>
                <c:pt idx="3">
                  <c:v>7.8682853378505513</c:v>
                </c:pt>
                <c:pt idx="4">
                  <c:v>6.8808959156785257</c:v>
                </c:pt>
                <c:pt idx="5">
                  <c:v>7.0523715415019739</c:v>
                </c:pt>
                <c:pt idx="6">
                  <c:v>6.3992800677583297</c:v>
                </c:pt>
              </c:numCache>
            </c:numRef>
          </c:val>
          <c:extLst>
            <c:ext xmlns:c16="http://schemas.microsoft.com/office/drawing/2014/chart" uri="{C3380CC4-5D6E-409C-BE32-E72D297353CC}">
              <c16:uniqueId val="{00000000-F319-455F-8FAB-AA8482486274}"/>
            </c:ext>
          </c:extLst>
        </c:ser>
        <c:dLbls>
          <c:showLegendKey val="0"/>
          <c:showVal val="0"/>
          <c:showCatName val="0"/>
          <c:showSerName val="0"/>
          <c:showPercent val="0"/>
          <c:showBubbleSize val="0"/>
        </c:dLbls>
        <c:gapWidth val="50"/>
        <c:axId val="173927424"/>
        <c:axId val="173937408"/>
      </c:barChart>
      <c:catAx>
        <c:axId val="173927424"/>
        <c:scaling>
          <c:orientation val="maxMin"/>
        </c:scaling>
        <c:delete val="1"/>
        <c:axPos val="l"/>
        <c:numFmt formatCode="General" sourceLinked="1"/>
        <c:majorTickMark val="none"/>
        <c:minorTickMark val="none"/>
        <c:tickLblPos val="nextTo"/>
        <c:crossAx val="173937408"/>
        <c:crosses val="autoZero"/>
        <c:auto val="1"/>
        <c:lblAlgn val="ctr"/>
        <c:lblOffset val="100"/>
        <c:noMultiLvlLbl val="0"/>
      </c:catAx>
      <c:valAx>
        <c:axId val="173937408"/>
        <c:scaling>
          <c:orientation val="minMax"/>
          <c:max val="10"/>
          <c:min val="1"/>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da-DK"/>
          </a:p>
        </c:txPr>
        <c:crossAx val="173927424"/>
        <c:crosses val="max"/>
        <c:crossBetween val="between"/>
        <c:majorUnit val="1"/>
      </c:valAx>
      <c:spPr>
        <a:noFill/>
        <a:ln>
          <a:noFill/>
        </a:ln>
        <a:effectLst/>
      </c:spPr>
    </c:plotArea>
    <c:plotVisOnly val="1"/>
    <c:dispBlanksAs val="gap"/>
    <c:showDLblsOverMax val="0"/>
  </c:chart>
  <c:spPr>
    <a:noFill/>
    <a:ln>
      <a:noFill/>
    </a:ln>
    <a:effectLst/>
  </c:spPr>
  <c:txPr>
    <a:bodyPr/>
    <a:lstStyle/>
    <a:p>
      <a:pPr>
        <a:defRPr/>
      </a:pPr>
      <a:endParaRPr lang="da-DK"/>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925069463385983"/>
          <c:y val="5.0925925925925923E-2"/>
          <c:w val="0.72752716340605872"/>
          <c:h val="0.62003062117235341"/>
        </c:manualLayout>
      </c:layout>
      <c:barChart>
        <c:barDir val="bar"/>
        <c:grouping val="clustered"/>
        <c:varyColors val="0"/>
        <c:ser>
          <c:idx val="0"/>
          <c:order val="0"/>
          <c:tx>
            <c:strRef>
              <c:f>Means!$A$110</c:f>
              <c:strCache>
                <c:ptCount val="1"/>
                <c:pt idx="0">
                  <c:v>Leder af ledergruppe</c:v>
                </c:pt>
              </c:strCache>
            </c:strRef>
          </c:tx>
          <c:spPr>
            <a:solidFill>
              <a:srgbClr val="B4C236"/>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da-D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Means!$B$109:$I$109</c:f>
              <c:strCache>
                <c:ptCount val="8"/>
                <c:pt idx="0">
                  <c:v>Overordnet vurdering af ledergruppen</c:v>
                </c:pt>
                <c:pt idx="1">
                  <c:v>Den fælles opgave </c:v>
                </c:pt>
                <c:pt idx="2">
                  <c:v>Kommunikation og samarbejde</c:v>
                </c:pt>
                <c:pt idx="3">
                  <c:v>Ressourcer og gruppedynamik</c:v>
                </c:pt>
                <c:pt idx="4">
                  <c:v>Lederrollen</c:v>
                </c:pt>
                <c:pt idx="5">
                  <c:v>Strategi og fremtid</c:v>
                </c:pt>
                <c:pt idx="6">
                  <c:v>Mødestruktur og rammer</c:v>
                </c:pt>
                <c:pt idx="7">
                  <c:v>Psykologisk sikkerhed og intern tillid</c:v>
                </c:pt>
              </c:strCache>
            </c:strRef>
          </c:cat>
          <c:val>
            <c:numRef>
              <c:f>Means!$B$110:$I$110</c:f>
              <c:numCache>
                <c:formatCode>###0.0000</c:formatCode>
                <c:ptCount val="8"/>
                <c:pt idx="0">
                  <c:v>7.690972222222225</c:v>
                </c:pt>
                <c:pt idx="1">
                  <c:v>7.5582010582010586</c:v>
                </c:pt>
                <c:pt idx="2">
                  <c:v>7.6770833333333321</c:v>
                </c:pt>
                <c:pt idx="3">
                  <c:v>7.6514136904761916</c:v>
                </c:pt>
                <c:pt idx="4">
                  <c:v>8.0416666666666661</c:v>
                </c:pt>
                <c:pt idx="5">
                  <c:v>7.8083333333333336</c:v>
                </c:pt>
                <c:pt idx="6">
                  <c:v>7.260416666666667</c:v>
                </c:pt>
                <c:pt idx="7">
                  <c:v>8.6904761904761916</c:v>
                </c:pt>
              </c:numCache>
            </c:numRef>
          </c:val>
          <c:extLst>
            <c:ext xmlns:c16="http://schemas.microsoft.com/office/drawing/2014/chart" uri="{C3380CC4-5D6E-409C-BE32-E72D297353CC}">
              <c16:uniqueId val="{00000000-7B48-4E4E-B145-579C097B9517}"/>
            </c:ext>
          </c:extLst>
        </c:ser>
        <c:ser>
          <c:idx val="1"/>
          <c:order val="1"/>
          <c:tx>
            <c:strRef>
              <c:f>Means!$A$111</c:f>
              <c:strCache>
                <c:ptCount val="1"/>
                <c:pt idx="0">
                  <c:v>Medlem af ledergruppe</c:v>
                </c:pt>
              </c:strCache>
            </c:strRef>
          </c:tx>
          <c:spPr>
            <a:solidFill>
              <a:schemeClr val="tx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Means!$B$109:$I$109</c:f>
              <c:strCache>
                <c:ptCount val="8"/>
                <c:pt idx="0">
                  <c:v>Overordnet vurdering af ledergruppen</c:v>
                </c:pt>
                <c:pt idx="1">
                  <c:v>Den fælles opgave </c:v>
                </c:pt>
                <c:pt idx="2">
                  <c:v>Kommunikation og samarbejde</c:v>
                </c:pt>
                <c:pt idx="3">
                  <c:v>Ressourcer og gruppedynamik</c:v>
                </c:pt>
                <c:pt idx="4">
                  <c:v>Lederrollen</c:v>
                </c:pt>
                <c:pt idx="5">
                  <c:v>Strategi og fremtid</c:v>
                </c:pt>
                <c:pt idx="6">
                  <c:v>Mødestruktur og rammer</c:v>
                </c:pt>
                <c:pt idx="7">
                  <c:v>Psykologisk sikkerhed og intern tillid</c:v>
                </c:pt>
              </c:strCache>
            </c:strRef>
          </c:cat>
          <c:val>
            <c:numRef>
              <c:f>Means!$B$111:$I$111</c:f>
              <c:numCache>
                <c:formatCode>###0.0000</c:formatCode>
                <c:ptCount val="8"/>
                <c:pt idx="0">
                  <c:v>6.6479871175523364</c:v>
                </c:pt>
                <c:pt idx="1">
                  <c:v>6.6642607928839821</c:v>
                </c:pt>
                <c:pt idx="2">
                  <c:v>6.7826566214247359</c:v>
                </c:pt>
                <c:pt idx="3">
                  <c:v>6.9280538302277463</c:v>
                </c:pt>
                <c:pt idx="4">
                  <c:v>6.6283413848631252</c:v>
                </c:pt>
                <c:pt idx="5">
                  <c:v>7.0539452495974215</c:v>
                </c:pt>
                <c:pt idx="6">
                  <c:v>6.2235162180814365</c:v>
                </c:pt>
                <c:pt idx="7">
                  <c:v>7.6885668276972572</c:v>
                </c:pt>
              </c:numCache>
            </c:numRef>
          </c:val>
          <c:extLst>
            <c:ext xmlns:c16="http://schemas.microsoft.com/office/drawing/2014/chart" uri="{C3380CC4-5D6E-409C-BE32-E72D297353CC}">
              <c16:uniqueId val="{00000001-7B48-4E4E-B145-579C097B9517}"/>
            </c:ext>
          </c:extLst>
        </c:ser>
        <c:dLbls>
          <c:showLegendKey val="0"/>
          <c:showVal val="0"/>
          <c:showCatName val="0"/>
          <c:showSerName val="0"/>
          <c:showPercent val="0"/>
          <c:showBubbleSize val="0"/>
        </c:dLbls>
        <c:gapWidth val="75"/>
        <c:axId val="174008576"/>
        <c:axId val="174018560"/>
      </c:barChart>
      <c:catAx>
        <c:axId val="1740085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74018560"/>
        <c:crosses val="autoZero"/>
        <c:auto val="1"/>
        <c:lblAlgn val="ctr"/>
        <c:lblOffset val="100"/>
        <c:noMultiLvlLbl val="0"/>
      </c:catAx>
      <c:valAx>
        <c:axId val="174018560"/>
        <c:scaling>
          <c:orientation val="minMax"/>
          <c:max val="10"/>
          <c:min val="1"/>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da-DK"/>
          </a:p>
        </c:txPr>
        <c:crossAx val="174008576"/>
        <c:crosses val="max"/>
        <c:crossBetween val="between"/>
        <c:majorUnit val="1"/>
      </c:valAx>
      <c:spPr>
        <a:noFill/>
        <a:ln>
          <a:noFill/>
        </a:ln>
        <a:effectLst/>
      </c:spPr>
    </c:plotArea>
    <c:legend>
      <c:legendPos val="b"/>
      <c:layout>
        <c:manualLayout>
          <c:xMode val="edge"/>
          <c:yMode val="edge"/>
          <c:x val="8.636419495907155E-3"/>
          <c:y val="0.84780037911927675"/>
          <c:w val="0.97551999376553"/>
          <c:h val="0.12442184310294546"/>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'Ark1'!$B$1</c:f>
              <c:strCache>
                <c:ptCount val="1"/>
                <c:pt idx="0">
                  <c:v>Job indhold</c:v>
                </c:pt>
              </c:strCache>
            </c:strRef>
          </c:tx>
          <c:spPr>
            <a:solidFill>
              <a:srgbClr val="B1C20C"/>
            </a:solidFill>
            <a:ln w="44450">
              <a:noFill/>
            </a:ln>
          </c:spPr>
          <c:dPt>
            <c:idx val="0"/>
            <c:bubble3D val="0"/>
            <c:spPr>
              <a:solidFill>
                <a:srgbClr val="B1C20C"/>
              </a:solidFill>
              <a:ln w="44450">
                <a:noFill/>
              </a:ln>
              <a:effectLst/>
            </c:spPr>
            <c:extLst>
              <c:ext xmlns:c16="http://schemas.microsoft.com/office/drawing/2014/chart" uri="{C3380CC4-5D6E-409C-BE32-E72D297353CC}">
                <c16:uniqueId val="{00000001-48C7-443C-98BF-2D068C1750EE}"/>
              </c:ext>
            </c:extLst>
          </c:dPt>
          <c:dPt>
            <c:idx val="1"/>
            <c:bubble3D val="0"/>
            <c:spPr>
              <a:solidFill>
                <a:schemeClr val="accent3"/>
              </a:solidFill>
              <a:ln w="44450">
                <a:noFill/>
              </a:ln>
              <a:effectLst/>
            </c:spPr>
            <c:extLst>
              <c:ext xmlns:c16="http://schemas.microsoft.com/office/drawing/2014/chart" uri="{C3380CC4-5D6E-409C-BE32-E72D297353CC}">
                <c16:uniqueId val="{00000003-48C7-443C-98BF-2D068C1750EE}"/>
              </c:ext>
            </c:extLst>
          </c:dPt>
          <c:cat>
            <c:strRef>
              <c:f>'Ark1'!$A$2:$A$3</c:f>
              <c:strCache>
                <c:ptCount val="2"/>
                <c:pt idx="0">
                  <c:v>Score</c:v>
                </c:pt>
                <c:pt idx="1">
                  <c:v>10 - score</c:v>
                </c:pt>
              </c:strCache>
            </c:strRef>
          </c:cat>
          <c:val>
            <c:numRef>
              <c:f>'Ark1'!$B$2:$B$3</c:f>
              <c:numCache>
                <c:formatCode>General</c:formatCode>
                <c:ptCount val="2"/>
                <c:pt idx="0">
                  <c:v>6.7</c:v>
                </c:pt>
                <c:pt idx="1">
                  <c:v>3.3</c:v>
                </c:pt>
              </c:numCache>
            </c:numRef>
          </c:val>
          <c:extLst>
            <c:ext xmlns:c16="http://schemas.microsoft.com/office/drawing/2014/chart" uri="{C3380CC4-5D6E-409C-BE32-E72D297353CC}">
              <c16:uniqueId val="{00000004-48C7-443C-98BF-2D068C1750EE}"/>
            </c:ext>
          </c:extLst>
        </c:ser>
        <c:dLbls>
          <c:showLegendKey val="0"/>
          <c:showVal val="0"/>
          <c:showCatName val="0"/>
          <c:showSerName val="0"/>
          <c:showPercent val="0"/>
          <c:showBubbleSize val="0"/>
          <c:showLeaderLines val="1"/>
        </c:dLbls>
        <c:firstSliceAng val="18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'Ark1'!$B$1</c:f>
              <c:strCache>
                <c:ptCount val="1"/>
                <c:pt idx="0">
                  <c:v>Job indhold</c:v>
                </c:pt>
              </c:strCache>
            </c:strRef>
          </c:tx>
          <c:spPr>
            <a:ln w="44450">
              <a:noFill/>
            </a:ln>
          </c:spPr>
          <c:dPt>
            <c:idx val="0"/>
            <c:bubble3D val="0"/>
            <c:spPr>
              <a:solidFill>
                <a:srgbClr val="B1C20C"/>
              </a:solidFill>
              <a:ln w="44450">
                <a:noFill/>
              </a:ln>
              <a:effectLst/>
            </c:spPr>
            <c:extLst>
              <c:ext xmlns:c16="http://schemas.microsoft.com/office/drawing/2014/chart" uri="{C3380CC4-5D6E-409C-BE32-E72D297353CC}">
                <c16:uniqueId val="{00000001-5821-483F-9A70-5433BF0D61E6}"/>
              </c:ext>
            </c:extLst>
          </c:dPt>
          <c:dPt>
            <c:idx val="1"/>
            <c:bubble3D val="0"/>
            <c:spPr>
              <a:solidFill>
                <a:schemeClr val="accent2"/>
              </a:solidFill>
              <a:ln w="44450">
                <a:noFill/>
              </a:ln>
              <a:effectLst/>
            </c:spPr>
            <c:extLst>
              <c:ext xmlns:c16="http://schemas.microsoft.com/office/drawing/2014/chart" uri="{C3380CC4-5D6E-409C-BE32-E72D297353CC}">
                <c16:uniqueId val="{00000003-5821-483F-9A70-5433BF0D61E6}"/>
              </c:ext>
            </c:extLst>
          </c:dPt>
          <c:cat>
            <c:strRef>
              <c:f>'Ark1'!$A$2:$A$3</c:f>
              <c:strCache>
                <c:ptCount val="2"/>
                <c:pt idx="0">
                  <c:v>Score</c:v>
                </c:pt>
                <c:pt idx="1">
                  <c:v>10 - score</c:v>
                </c:pt>
              </c:strCache>
            </c:strRef>
          </c:cat>
          <c:val>
            <c:numRef>
              <c:f>'Ark1'!$B$2:$B$3</c:f>
              <c:numCache>
                <c:formatCode>General</c:formatCode>
                <c:ptCount val="2"/>
                <c:pt idx="0">
                  <c:v>6.8</c:v>
                </c:pt>
                <c:pt idx="1">
                  <c:v>3.2</c:v>
                </c:pt>
              </c:numCache>
            </c:numRef>
          </c:val>
          <c:extLst>
            <c:ext xmlns:c16="http://schemas.microsoft.com/office/drawing/2014/chart" uri="{C3380CC4-5D6E-409C-BE32-E72D297353CC}">
              <c16:uniqueId val="{00000004-5821-483F-9A70-5433BF0D61E6}"/>
            </c:ext>
          </c:extLst>
        </c:ser>
        <c:dLbls>
          <c:showLegendKey val="0"/>
          <c:showVal val="0"/>
          <c:showCatName val="0"/>
          <c:showSerName val="0"/>
          <c:showPercent val="0"/>
          <c:showBubbleSize val="0"/>
          <c:showLeaderLines val="1"/>
        </c:dLbls>
        <c:firstSliceAng val="18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'Ark1'!$B$1</c:f>
              <c:strCache>
                <c:ptCount val="1"/>
                <c:pt idx="0">
                  <c:v>Job indhold</c:v>
                </c:pt>
              </c:strCache>
            </c:strRef>
          </c:tx>
          <c:spPr>
            <a:solidFill>
              <a:srgbClr val="FFC000"/>
            </a:solidFill>
            <a:ln w="44450">
              <a:noFill/>
            </a:ln>
          </c:spPr>
          <c:dPt>
            <c:idx val="0"/>
            <c:bubble3D val="0"/>
            <c:spPr>
              <a:solidFill>
                <a:srgbClr val="B1C20C"/>
              </a:solidFill>
              <a:ln w="44450">
                <a:noFill/>
              </a:ln>
              <a:effectLst/>
            </c:spPr>
            <c:extLst>
              <c:ext xmlns:c16="http://schemas.microsoft.com/office/drawing/2014/chart" uri="{C3380CC4-5D6E-409C-BE32-E72D297353CC}">
                <c16:uniqueId val="{00000001-754B-49D2-9EA2-A9C5C8A705E4}"/>
              </c:ext>
            </c:extLst>
          </c:dPt>
          <c:dPt>
            <c:idx val="1"/>
            <c:bubble3D val="0"/>
            <c:spPr>
              <a:solidFill>
                <a:schemeClr val="accent2"/>
              </a:solidFill>
              <a:ln w="44450">
                <a:noFill/>
              </a:ln>
              <a:effectLst/>
            </c:spPr>
            <c:extLst>
              <c:ext xmlns:c16="http://schemas.microsoft.com/office/drawing/2014/chart" uri="{C3380CC4-5D6E-409C-BE32-E72D297353CC}">
                <c16:uniqueId val="{00000003-754B-49D2-9EA2-A9C5C8A705E4}"/>
              </c:ext>
            </c:extLst>
          </c:dPt>
          <c:cat>
            <c:strRef>
              <c:f>'Ark1'!$A$2:$A$3</c:f>
              <c:strCache>
                <c:ptCount val="2"/>
                <c:pt idx="0">
                  <c:v>Score</c:v>
                </c:pt>
                <c:pt idx="1">
                  <c:v>10 - score</c:v>
                </c:pt>
              </c:strCache>
            </c:strRef>
          </c:cat>
          <c:val>
            <c:numRef>
              <c:f>'Ark1'!$B$2:$B$3</c:f>
              <c:numCache>
                <c:formatCode>General</c:formatCode>
                <c:ptCount val="2"/>
                <c:pt idx="0">
                  <c:v>6.8</c:v>
                </c:pt>
                <c:pt idx="1">
                  <c:v>3.2</c:v>
                </c:pt>
              </c:numCache>
            </c:numRef>
          </c:val>
          <c:extLst>
            <c:ext xmlns:c16="http://schemas.microsoft.com/office/drawing/2014/chart" uri="{C3380CC4-5D6E-409C-BE32-E72D297353CC}">
              <c16:uniqueId val="{00000004-754B-49D2-9EA2-A9C5C8A705E4}"/>
            </c:ext>
          </c:extLst>
        </c:ser>
        <c:dLbls>
          <c:showLegendKey val="0"/>
          <c:showVal val="0"/>
          <c:showCatName val="0"/>
          <c:showSerName val="0"/>
          <c:showPercent val="0"/>
          <c:showBubbleSize val="0"/>
          <c:showLeaderLines val="1"/>
        </c:dLbls>
        <c:firstSliceAng val="18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'Ark1'!$B$1</c:f>
              <c:strCache>
                <c:ptCount val="1"/>
                <c:pt idx="0">
                  <c:v>Job indhold</c:v>
                </c:pt>
              </c:strCache>
            </c:strRef>
          </c:tx>
          <c:spPr>
            <a:ln w="44450">
              <a:noFill/>
            </a:ln>
          </c:spPr>
          <c:dPt>
            <c:idx val="0"/>
            <c:bubble3D val="0"/>
            <c:spPr>
              <a:solidFill>
                <a:srgbClr val="B1C20C"/>
              </a:solidFill>
              <a:ln w="44450">
                <a:noFill/>
              </a:ln>
              <a:effectLst/>
            </c:spPr>
            <c:extLst>
              <c:ext xmlns:c16="http://schemas.microsoft.com/office/drawing/2014/chart" uri="{C3380CC4-5D6E-409C-BE32-E72D297353CC}">
                <c16:uniqueId val="{00000001-8835-4075-8BD4-5A1B77B9373B}"/>
              </c:ext>
            </c:extLst>
          </c:dPt>
          <c:dPt>
            <c:idx val="1"/>
            <c:bubble3D val="0"/>
            <c:spPr>
              <a:solidFill>
                <a:schemeClr val="accent2"/>
              </a:solidFill>
              <a:ln w="44450">
                <a:noFill/>
              </a:ln>
              <a:effectLst/>
            </c:spPr>
            <c:extLst>
              <c:ext xmlns:c16="http://schemas.microsoft.com/office/drawing/2014/chart" uri="{C3380CC4-5D6E-409C-BE32-E72D297353CC}">
                <c16:uniqueId val="{00000003-8835-4075-8BD4-5A1B77B9373B}"/>
              </c:ext>
            </c:extLst>
          </c:dPt>
          <c:cat>
            <c:strRef>
              <c:f>'Ark1'!$A$2:$A$3</c:f>
              <c:strCache>
                <c:ptCount val="2"/>
                <c:pt idx="0">
                  <c:v>Score</c:v>
                </c:pt>
                <c:pt idx="1">
                  <c:v>10 - score</c:v>
                </c:pt>
              </c:strCache>
            </c:strRef>
          </c:cat>
          <c:val>
            <c:numRef>
              <c:f>'Ark1'!$B$2:$B$3</c:f>
              <c:numCache>
                <c:formatCode>General</c:formatCode>
                <c:ptCount val="2"/>
                <c:pt idx="0">
                  <c:v>7</c:v>
                </c:pt>
                <c:pt idx="1">
                  <c:v>3</c:v>
                </c:pt>
              </c:numCache>
            </c:numRef>
          </c:val>
          <c:extLst>
            <c:ext xmlns:c16="http://schemas.microsoft.com/office/drawing/2014/chart" uri="{C3380CC4-5D6E-409C-BE32-E72D297353CC}">
              <c16:uniqueId val="{00000004-8835-4075-8BD4-5A1B77B9373B}"/>
            </c:ext>
          </c:extLst>
        </c:ser>
        <c:dLbls>
          <c:showLegendKey val="0"/>
          <c:showVal val="0"/>
          <c:showCatName val="0"/>
          <c:showSerName val="0"/>
          <c:showPercent val="0"/>
          <c:showBubbleSize val="0"/>
          <c:showLeaderLines val="1"/>
        </c:dLbls>
        <c:firstSliceAng val="18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703437791999373"/>
          <c:y val="0.11824703218570794"/>
          <c:w val="0.60593124416001243"/>
          <c:h val="0.76350593562858415"/>
        </c:manualLayout>
      </c:layout>
      <c:doughnutChart>
        <c:varyColors val="1"/>
        <c:ser>
          <c:idx val="0"/>
          <c:order val="0"/>
          <c:tx>
            <c:strRef>
              <c:f>'Ark1'!$B$1</c:f>
              <c:strCache>
                <c:ptCount val="1"/>
                <c:pt idx="0">
                  <c:v>Job indhold</c:v>
                </c:pt>
              </c:strCache>
            </c:strRef>
          </c:tx>
          <c:spPr>
            <a:solidFill>
              <a:srgbClr val="B1C20C"/>
            </a:solidFill>
            <a:ln w="44450">
              <a:noFill/>
            </a:ln>
          </c:spPr>
          <c:dPt>
            <c:idx val="0"/>
            <c:bubble3D val="0"/>
            <c:spPr>
              <a:solidFill>
                <a:srgbClr val="B1C20C"/>
              </a:solidFill>
              <a:ln w="44450">
                <a:noFill/>
              </a:ln>
              <a:effectLst/>
            </c:spPr>
            <c:extLst>
              <c:ext xmlns:c16="http://schemas.microsoft.com/office/drawing/2014/chart" uri="{C3380CC4-5D6E-409C-BE32-E72D297353CC}">
                <c16:uniqueId val="{00000001-A4CA-4B64-812F-305CF55CEC7B}"/>
              </c:ext>
            </c:extLst>
          </c:dPt>
          <c:dPt>
            <c:idx val="1"/>
            <c:bubble3D val="0"/>
            <c:spPr>
              <a:solidFill>
                <a:schemeClr val="accent2"/>
              </a:solidFill>
              <a:ln w="44450">
                <a:noFill/>
              </a:ln>
              <a:effectLst/>
            </c:spPr>
            <c:extLst>
              <c:ext xmlns:c16="http://schemas.microsoft.com/office/drawing/2014/chart" uri="{C3380CC4-5D6E-409C-BE32-E72D297353CC}">
                <c16:uniqueId val="{00000003-A4CA-4B64-812F-305CF55CEC7B}"/>
              </c:ext>
            </c:extLst>
          </c:dPt>
          <c:cat>
            <c:strRef>
              <c:f>'Ark1'!$A$2:$A$3</c:f>
              <c:strCache>
                <c:ptCount val="2"/>
                <c:pt idx="0">
                  <c:v>Score</c:v>
                </c:pt>
                <c:pt idx="1">
                  <c:v>10 - score</c:v>
                </c:pt>
              </c:strCache>
            </c:strRef>
          </c:cat>
          <c:val>
            <c:numRef>
              <c:f>'Ark1'!$B$2:$B$3</c:f>
              <c:numCache>
                <c:formatCode>General</c:formatCode>
                <c:ptCount val="2"/>
                <c:pt idx="0">
                  <c:v>6.8</c:v>
                </c:pt>
                <c:pt idx="1">
                  <c:v>3.2</c:v>
                </c:pt>
              </c:numCache>
            </c:numRef>
          </c:val>
          <c:extLst>
            <c:ext xmlns:c16="http://schemas.microsoft.com/office/drawing/2014/chart" uri="{C3380CC4-5D6E-409C-BE32-E72D297353CC}">
              <c16:uniqueId val="{00000004-A4CA-4B64-812F-305CF55CEC7B}"/>
            </c:ext>
          </c:extLst>
        </c:ser>
        <c:dLbls>
          <c:showLegendKey val="0"/>
          <c:showVal val="0"/>
          <c:showCatName val="0"/>
          <c:showSerName val="0"/>
          <c:showPercent val="0"/>
          <c:showBubbleSize val="0"/>
          <c:showLeaderLines val="1"/>
        </c:dLbls>
        <c:firstSliceAng val="18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'Ark1'!$B$1</c:f>
              <c:strCache>
                <c:ptCount val="1"/>
                <c:pt idx="0">
                  <c:v>Job indhold</c:v>
                </c:pt>
              </c:strCache>
            </c:strRef>
          </c:tx>
          <c:spPr>
            <a:solidFill>
              <a:srgbClr val="B1C20C"/>
            </a:solidFill>
            <a:ln w="44450">
              <a:noFill/>
            </a:ln>
          </c:spPr>
          <c:dPt>
            <c:idx val="0"/>
            <c:bubble3D val="0"/>
            <c:spPr>
              <a:solidFill>
                <a:srgbClr val="B1C20C"/>
              </a:solidFill>
              <a:ln w="44450">
                <a:noFill/>
              </a:ln>
              <a:effectLst/>
            </c:spPr>
            <c:extLst>
              <c:ext xmlns:c16="http://schemas.microsoft.com/office/drawing/2014/chart" uri="{C3380CC4-5D6E-409C-BE32-E72D297353CC}">
                <c16:uniqueId val="{00000001-9840-4250-A987-E61EB3214C43}"/>
              </c:ext>
            </c:extLst>
          </c:dPt>
          <c:dPt>
            <c:idx val="1"/>
            <c:bubble3D val="0"/>
            <c:spPr>
              <a:solidFill>
                <a:schemeClr val="accent2"/>
              </a:solidFill>
              <a:ln w="44450">
                <a:noFill/>
              </a:ln>
              <a:effectLst/>
            </c:spPr>
            <c:extLst>
              <c:ext xmlns:c16="http://schemas.microsoft.com/office/drawing/2014/chart" uri="{C3380CC4-5D6E-409C-BE32-E72D297353CC}">
                <c16:uniqueId val="{00000003-9840-4250-A987-E61EB3214C43}"/>
              </c:ext>
            </c:extLst>
          </c:dPt>
          <c:cat>
            <c:strRef>
              <c:f>'Ark1'!$A$2:$A$3</c:f>
              <c:strCache>
                <c:ptCount val="2"/>
                <c:pt idx="0">
                  <c:v>Score</c:v>
                </c:pt>
                <c:pt idx="1">
                  <c:v>10 - score</c:v>
                </c:pt>
              </c:strCache>
            </c:strRef>
          </c:cat>
          <c:val>
            <c:numRef>
              <c:f>'Ark1'!$B$2:$B$3</c:f>
              <c:numCache>
                <c:formatCode>General</c:formatCode>
                <c:ptCount val="2"/>
                <c:pt idx="0">
                  <c:v>7.1</c:v>
                </c:pt>
                <c:pt idx="1">
                  <c:v>2.9000000000000004</c:v>
                </c:pt>
              </c:numCache>
            </c:numRef>
          </c:val>
          <c:extLst>
            <c:ext xmlns:c16="http://schemas.microsoft.com/office/drawing/2014/chart" uri="{C3380CC4-5D6E-409C-BE32-E72D297353CC}">
              <c16:uniqueId val="{00000004-9840-4250-A987-E61EB3214C43}"/>
            </c:ext>
          </c:extLst>
        </c:ser>
        <c:dLbls>
          <c:showLegendKey val="0"/>
          <c:showVal val="0"/>
          <c:showCatName val="0"/>
          <c:showSerName val="0"/>
          <c:showPercent val="0"/>
          <c:showBubbleSize val="0"/>
          <c:showLeaderLines val="1"/>
        </c:dLbls>
        <c:firstSliceAng val="18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'Ark1'!$B$1</c:f>
              <c:strCache>
                <c:ptCount val="1"/>
                <c:pt idx="0">
                  <c:v>Job indhold</c:v>
                </c:pt>
              </c:strCache>
            </c:strRef>
          </c:tx>
          <c:spPr>
            <a:solidFill>
              <a:srgbClr val="B1C20C"/>
            </a:solidFill>
            <a:ln w="44450">
              <a:noFill/>
            </a:ln>
          </c:spPr>
          <c:dPt>
            <c:idx val="0"/>
            <c:bubble3D val="0"/>
            <c:spPr>
              <a:solidFill>
                <a:srgbClr val="B1C20C"/>
              </a:solidFill>
              <a:ln w="44450">
                <a:noFill/>
              </a:ln>
              <a:effectLst/>
            </c:spPr>
            <c:extLst>
              <c:ext xmlns:c16="http://schemas.microsoft.com/office/drawing/2014/chart" uri="{C3380CC4-5D6E-409C-BE32-E72D297353CC}">
                <c16:uniqueId val="{00000001-5CF0-4DC0-8F8F-397125D8E7E8}"/>
              </c:ext>
            </c:extLst>
          </c:dPt>
          <c:dPt>
            <c:idx val="1"/>
            <c:bubble3D val="0"/>
            <c:spPr>
              <a:solidFill>
                <a:schemeClr val="accent2"/>
              </a:solidFill>
              <a:ln w="44450">
                <a:noFill/>
              </a:ln>
              <a:effectLst/>
            </c:spPr>
            <c:extLst>
              <c:ext xmlns:c16="http://schemas.microsoft.com/office/drawing/2014/chart" uri="{C3380CC4-5D6E-409C-BE32-E72D297353CC}">
                <c16:uniqueId val="{00000003-5CF0-4DC0-8F8F-397125D8E7E8}"/>
              </c:ext>
            </c:extLst>
          </c:dPt>
          <c:cat>
            <c:strRef>
              <c:f>'Ark1'!$A$2:$A$3</c:f>
              <c:strCache>
                <c:ptCount val="2"/>
                <c:pt idx="0">
                  <c:v>Score</c:v>
                </c:pt>
                <c:pt idx="1">
                  <c:v>10 - score</c:v>
                </c:pt>
              </c:strCache>
            </c:strRef>
          </c:cat>
          <c:val>
            <c:numRef>
              <c:f>'Ark1'!$B$2:$B$3</c:f>
              <c:numCache>
                <c:formatCode>General</c:formatCode>
                <c:ptCount val="2"/>
                <c:pt idx="0">
                  <c:v>6.3</c:v>
                </c:pt>
                <c:pt idx="1">
                  <c:v>3.7</c:v>
                </c:pt>
              </c:numCache>
            </c:numRef>
          </c:val>
          <c:extLst>
            <c:ext xmlns:c16="http://schemas.microsoft.com/office/drawing/2014/chart" uri="{C3380CC4-5D6E-409C-BE32-E72D297353CC}">
              <c16:uniqueId val="{00000004-5CF0-4DC0-8F8F-397125D8E7E8}"/>
            </c:ext>
          </c:extLst>
        </c:ser>
        <c:dLbls>
          <c:showLegendKey val="0"/>
          <c:showVal val="0"/>
          <c:showCatName val="0"/>
          <c:showSerName val="0"/>
          <c:showPercent val="0"/>
          <c:showBubbleSize val="0"/>
          <c:showLeaderLines val="1"/>
        </c:dLbls>
        <c:firstSliceAng val="18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'Ark1'!$B$1</c:f>
              <c:strCache>
                <c:ptCount val="1"/>
                <c:pt idx="0">
                  <c:v>Job indhold</c:v>
                </c:pt>
              </c:strCache>
            </c:strRef>
          </c:tx>
          <c:spPr>
            <a:solidFill>
              <a:srgbClr val="B1C20C"/>
            </a:solidFill>
            <a:ln w="44450">
              <a:noFill/>
            </a:ln>
          </c:spPr>
          <c:dPt>
            <c:idx val="0"/>
            <c:bubble3D val="0"/>
            <c:spPr>
              <a:solidFill>
                <a:srgbClr val="B1C20C"/>
              </a:solidFill>
              <a:ln w="44450">
                <a:noFill/>
              </a:ln>
              <a:effectLst/>
            </c:spPr>
            <c:extLst>
              <c:ext xmlns:c16="http://schemas.microsoft.com/office/drawing/2014/chart" uri="{C3380CC4-5D6E-409C-BE32-E72D297353CC}">
                <c16:uniqueId val="{00000001-331F-433F-95A6-D2A248152A65}"/>
              </c:ext>
            </c:extLst>
          </c:dPt>
          <c:dPt>
            <c:idx val="1"/>
            <c:bubble3D val="0"/>
            <c:spPr>
              <a:solidFill>
                <a:schemeClr val="accent2"/>
              </a:solidFill>
              <a:ln w="44450">
                <a:noFill/>
              </a:ln>
              <a:effectLst/>
            </c:spPr>
            <c:extLst>
              <c:ext xmlns:c16="http://schemas.microsoft.com/office/drawing/2014/chart" uri="{C3380CC4-5D6E-409C-BE32-E72D297353CC}">
                <c16:uniqueId val="{00000003-331F-433F-95A6-D2A248152A65}"/>
              </c:ext>
            </c:extLst>
          </c:dPt>
          <c:cat>
            <c:strRef>
              <c:f>'Ark1'!$A$2:$A$3</c:f>
              <c:strCache>
                <c:ptCount val="2"/>
                <c:pt idx="0">
                  <c:v>Score</c:v>
                </c:pt>
                <c:pt idx="1">
                  <c:v>10 - score</c:v>
                </c:pt>
              </c:strCache>
            </c:strRef>
          </c:cat>
          <c:val>
            <c:numRef>
              <c:f>'Ark1'!$B$2:$B$3</c:f>
              <c:numCache>
                <c:formatCode>General</c:formatCode>
                <c:ptCount val="2"/>
                <c:pt idx="0">
                  <c:v>7.9</c:v>
                </c:pt>
                <c:pt idx="1">
                  <c:v>2.0999999999999996</c:v>
                </c:pt>
              </c:numCache>
            </c:numRef>
          </c:val>
          <c:extLst>
            <c:ext xmlns:c16="http://schemas.microsoft.com/office/drawing/2014/chart" uri="{C3380CC4-5D6E-409C-BE32-E72D297353CC}">
              <c16:uniqueId val="{00000004-331F-433F-95A6-D2A248152A65}"/>
            </c:ext>
          </c:extLst>
        </c:ser>
        <c:dLbls>
          <c:showLegendKey val="0"/>
          <c:showVal val="0"/>
          <c:showCatName val="0"/>
          <c:showSerName val="0"/>
          <c:showPercent val="0"/>
          <c:showBubbleSize val="0"/>
          <c:showLeaderLines val="1"/>
        </c:dLbls>
        <c:firstSliceAng val="18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1A200F-B71E-4132-A76C-10220CDC4124}" type="doc">
      <dgm:prSet loTypeId="urn:microsoft.com/office/officeart/2005/8/layout/cycle8" loCatId="cycle" qsTypeId="urn:microsoft.com/office/officeart/2005/8/quickstyle/simple1" qsCatId="simple" csTypeId="urn:microsoft.com/office/officeart/2005/8/colors/accent1_2" csCatId="accent1" phldr="1"/>
      <dgm:spPr/>
    </dgm:pt>
    <dgm:pt modelId="{22635730-52D4-4A92-850B-EC15FE92DB04}">
      <dgm:prSet phldrT="[Tekst]" custT="1"/>
      <dgm:spPr/>
      <dgm:t>
        <a:bodyPr/>
        <a:lstStyle/>
        <a:p>
          <a:r>
            <a:rPr lang="da-DK" sz="900" b="1" dirty="0">
              <a:solidFill>
                <a:schemeClr val="bg1"/>
              </a:solidFill>
            </a:rPr>
            <a:t>2. Oppe - nede</a:t>
          </a:r>
        </a:p>
      </dgm:t>
    </dgm:pt>
    <dgm:pt modelId="{63B14C26-868B-47DC-BEE7-F4788D9FB97D}" type="parTrans" cxnId="{67E5E1BF-1534-4741-B60E-061856897543}">
      <dgm:prSet/>
      <dgm:spPr/>
      <dgm:t>
        <a:bodyPr/>
        <a:lstStyle/>
        <a:p>
          <a:endParaRPr lang="da-DK"/>
        </a:p>
      </dgm:t>
    </dgm:pt>
    <dgm:pt modelId="{4E123EE5-8D36-49E4-9990-FF020D6C6521}" type="sibTrans" cxnId="{67E5E1BF-1534-4741-B60E-061856897543}">
      <dgm:prSet/>
      <dgm:spPr/>
      <dgm:t>
        <a:bodyPr/>
        <a:lstStyle/>
        <a:p>
          <a:endParaRPr lang="da-DK"/>
        </a:p>
      </dgm:t>
    </dgm:pt>
    <dgm:pt modelId="{211BA0F8-DA3F-4B62-91C0-E4DEE6F6DD88}">
      <dgm:prSet phldrT="[Tekst]" custT="1"/>
      <dgm:spPr>
        <a:solidFill>
          <a:schemeClr val="accent1">
            <a:lumMod val="20000"/>
            <a:lumOff val="80000"/>
          </a:schemeClr>
        </a:solidFill>
      </dgm:spPr>
      <dgm:t>
        <a:bodyPr/>
        <a:lstStyle/>
        <a:p>
          <a:r>
            <a:rPr lang="da-DK" sz="900" dirty="0">
              <a:solidFill>
                <a:schemeClr val="tx1"/>
              </a:solidFill>
            </a:rPr>
            <a:t>Hybris</a:t>
          </a:r>
        </a:p>
      </dgm:t>
    </dgm:pt>
    <dgm:pt modelId="{682464F1-745C-4823-BD88-4C5D42C144A9}" type="parTrans" cxnId="{0010FF73-763B-46FC-8724-A0C39D723A9D}">
      <dgm:prSet/>
      <dgm:spPr/>
      <dgm:t>
        <a:bodyPr/>
        <a:lstStyle/>
        <a:p>
          <a:endParaRPr lang="da-DK"/>
        </a:p>
      </dgm:t>
    </dgm:pt>
    <dgm:pt modelId="{6ED91B25-EE63-48C3-80F3-A731694F315D}" type="sibTrans" cxnId="{0010FF73-763B-46FC-8724-A0C39D723A9D}">
      <dgm:prSet/>
      <dgm:spPr/>
      <dgm:t>
        <a:bodyPr/>
        <a:lstStyle/>
        <a:p>
          <a:endParaRPr lang="da-DK"/>
        </a:p>
      </dgm:t>
    </dgm:pt>
    <dgm:pt modelId="{E1634F19-2C2F-4F2C-BE61-58AA3D908BED}">
      <dgm:prSet phldrT="[Tekst]" custT="1"/>
      <dgm:spPr>
        <a:solidFill>
          <a:schemeClr val="accent1">
            <a:lumMod val="20000"/>
            <a:lumOff val="80000"/>
          </a:schemeClr>
        </a:solidFill>
      </dgm:spPr>
      <dgm:t>
        <a:bodyPr/>
        <a:lstStyle/>
        <a:p>
          <a:r>
            <a:rPr lang="da-DK" sz="900" dirty="0">
              <a:solidFill>
                <a:schemeClr val="tx1"/>
              </a:solidFill>
            </a:rPr>
            <a:t>Honey-</a:t>
          </a:r>
          <a:r>
            <a:rPr lang="da-DK" sz="900" dirty="0" err="1">
              <a:solidFill>
                <a:schemeClr val="tx1"/>
              </a:solidFill>
            </a:rPr>
            <a:t>moon</a:t>
          </a:r>
          <a:endParaRPr lang="da-DK" sz="900" dirty="0">
            <a:solidFill>
              <a:schemeClr val="tx1"/>
            </a:solidFill>
          </a:endParaRPr>
        </a:p>
      </dgm:t>
    </dgm:pt>
    <dgm:pt modelId="{79F2A2F3-B3E1-40BD-827B-B128A320B424}" type="parTrans" cxnId="{A0DFFA2F-27FB-48EC-978E-048C02BCC1EA}">
      <dgm:prSet/>
      <dgm:spPr/>
      <dgm:t>
        <a:bodyPr/>
        <a:lstStyle/>
        <a:p>
          <a:endParaRPr lang="da-DK"/>
        </a:p>
      </dgm:t>
    </dgm:pt>
    <dgm:pt modelId="{0808E2F7-16C6-4754-9B16-B43CB688B3E7}" type="sibTrans" cxnId="{A0DFFA2F-27FB-48EC-978E-048C02BCC1EA}">
      <dgm:prSet/>
      <dgm:spPr/>
      <dgm:t>
        <a:bodyPr/>
        <a:lstStyle/>
        <a:p>
          <a:endParaRPr lang="da-DK"/>
        </a:p>
      </dgm:t>
    </dgm:pt>
    <dgm:pt modelId="{1E5404AF-0513-46C1-9092-1389654726B1}">
      <dgm:prSet custT="1"/>
      <dgm:spPr/>
      <dgm:t>
        <a:bodyPr/>
        <a:lstStyle/>
        <a:p>
          <a:r>
            <a:rPr lang="da-DK" sz="900" b="1" dirty="0">
              <a:solidFill>
                <a:schemeClr val="bg1"/>
              </a:solidFill>
            </a:rPr>
            <a:t>3. Tæt på - nærhed</a:t>
          </a:r>
        </a:p>
      </dgm:t>
    </dgm:pt>
    <dgm:pt modelId="{BF9335FF-44A9-4755-AAC4-9BBBD2CAF871}" type="parTrans" cxnId="{070B0C9D-9879-4DEA-80CB-A640E42B94ED}">
      <dgm:prSet/>
      <dgm:spPr/>
      <dgm:t>
        <a:bodyPr/>
        <a:lstStyle/>
        <a:p>
          <a:endParaRPr lang="da-DK"/>
        </a:p>
      </dgm:t>
    </dgm:pt>
    <dgm:pt modelId="{0D224CCB-3885-410B-8BE6-52B2B5491520}" type="sibTrans" cxnId="{070B0C9D-9879-4DEA-80CB-A640E42B94ED}">
      <dgm:prSet/>
      <dgm:spPr/>
      <dgm:t>
        <a:bodyPr/>
        <a:lstStyle/>
        <a:p>
          <a:endParaRPr lang="da-DK"/>
        </a:p>
      </dgm:t>
    </dgm:pt>
    <dgm:pt modelId="{9FAE6884-6E06-4F31-B65A-33D1A9B9A3E3}">
      <dgm:prSet custT="1"/>
      <dgm:spPr>
        <a:solidFill>
          <a:schemeClr val="accent1">
            <a:lumMod val="20000"/>
            <a:lumOff val="80000"/>
          </a:schemeClr>
        </a:solidFill>
      </dgm:spPr>
      <dgm:t>
        <a:bodyPr/>
        <a:lstStyle/>
        <a:p>
          <a:r>
            <a:rPr lang="da-DK" sz="900" dirty="0">
              <a:solidFill>
                <a:schemeClr val="tx1"/>
              </a:solidFill>
            </a:rPr>
            <a:t>Sorg</a:t>
          </a:r>
        </a:p>
      </dgm:t>
    </dgm:pt>
    <dgm:pt modelId="{E1D3C3B9-1E5F-4041-9012-2A04B3AF4218}" type="parTrans" cxnId="{83AF9D12-7F05-4703-AF31-138346341DB2}">
      <dgm:prSet/>
      <dgm:spPr/>
      <dgm:t>
        <a:bodyPr/>
        <a:lstStyle/>
        <a:p>
          <a:endParaRPr lang="da-DK"/>
        </a:p>
      </dgm:t>
    </dgm:pt>
    <dgm:pt modelId="{1CFFD15F-C83C-4369-85DA-9A77F855A8D3}" type="sibTrans" cxnId="{83AF9D12-7F05-4703-AF31-138346341DB2}">
      <dgm:prSet/>
      <dgm:spPr/>
      <dgm:t>
        <a:bodyPr/>
        <a:lstStyle/>
        <a:p>
          <a:endParaRPr lang="da-DK"/>
        </a:p>
      </dgm:t>
    </dgm:pt>
    <dgm:pt modelId="{721E0FEE-A96F-48FC-817B-8A31694BBCE7}">
      <dgm:prSet custT="1"/>
      <dgm:spPr/>
      <dgm:t>
        <a:bodyPr/>
        <a:lstStyle/>
        <a:p>
          <a:r>
            <a:rPr lang="da-DK" sz="900" b="1" dirty="0">
              <a:solidFill>
                <a:schemeClr val="bg1"/>
              </a:solidFill>
            </a:rPr>
            <a:t>1. Inde-ude</a:t>
          </a:r>
        </a:p>
      </dgm:t>
    </dgm:pt>
    <dgm:pt modelId="{F9ECDD14-C973-466D-8200-D16A2051E38D}" type="parTrans" cxnId="{9A9A9A1E-22A8-48B2-85BF-8B2369DBA622}">
      <dgm:prSet/>
      <dgm:spPr/>
      <dgm:t>
        <a:bodyPr/>
        <a:lstStyle/>
        <a:p>
          <a:endParaRPr lang="da-DK"/>
        </a:p>
      </dgm:t>
    </dgm:pt>
    <dgm:pt modelId="{D6168500-0E51-4A64-91CE-216A5BB3C546}" type="sibTrans" cxnId="{9A9A9A1E-22A8-48B2-85BF-8B2369DBA622}">
      <dgm:prSet/>
      <dgm:spPr/>
      <dgm:t>
        <a:bodyPr/>
        <a:lstStyle/>
        <a:p>
          <a:endParaRPr lang="da-DK"/>
        </a:p>
      </dgm:t>
    </dgm:pt>
    <dgm:pt modelId="{838FD9AC-479E-4918-88EE-251B540F8038}" type="pres">
      <dgm:prSet presAssocID="{6A1A200F-B71E-4132-A76C-10220CDC4124}" presName="compositeShape" presStyleCnt="0">
        <dgm:presLayoutVars>
          <dgm:chMax val="7"/>
          <dgm:dir/>
          <dgm:resizeHandles val="exact"/>
        </dgm:presLayoutVars>
      </dgm:prSet>
      <dgm:spPr/>
    </dgm:pt>
    <dgm:pt modelId="{41E3BD48-05AD-4D25-8AA4-B9491A8FE846}" type="pres">
      <dgm:prSet presAssocID="{6A1A200F-B71E-4132-A76C-10220CDC4124}" presName="wedge1" presStyleLbl="node1" presStyleIdx="0" presStyleCnt="6"/>
      <dgm:spPr/>
    </dgm:pt>
    <dgm:pt modelId="{29EFF33C-F57A-49C5-8AE8-C492888E424A}" type="pres">
      <dgm:prSet presAssocID="{6A1A200F-B71E-4132-A76C-10220CDC4124}" presName="dummy1a" presStyleCnt="0"/>
      <dgm:spPr/>
    </dgm:pt>
    <dgm:pt modelId="{D9A8461C-999A-44EB-8D29-E88D10EDF5E7}" type="pres">
      <dgm:prSet presAssocID="{6A1A200F-B71E-4132-A76C-10220CDC4124}" presName="dummy1b" presStyleCnt="0"/>
      <dgm:spPr/>
    </dgm:pt>
    <dgm:pt modelId="{81989776-3718-446D-B99A-29B2E4E0FAB1}" type="pres">
      <dgm:prSet presAssocID="{6A1A200F-B71E-4132-A76C-10220CDC4124}" presName="wedge1Tx" presStyleLbl="node1" presStyleIdx="0" presStyleCnt="6">
        <dgm:presLayoutVars>
          <dgm:chMax val="0"/>
          <dgm:chPref val="0"/>
          <dgm:bulletEnabled val="1"/>
        </dgm:presLayoutVars>
      </dgm:prSet>
      <dgm:spPr/>
    </dgm:pt>
    <dgm:pt modelId="{A5FF39C9-33B3-442C-8FFF-2440B33BA0D6}" type="pres">
      <dgm:prSet presAssocID="{6A1A200F-B71E-4132-A76C-10220CDC4124}" presName="wedge2" presStyleLbl="node1" presStyleIdx="1" presStyleCnt="6" custScaleX="70055" custLinFactNeighborX="1624" custLinFactNeighborY="-305"/>
      <dgm:spPr/>
    </dgm:pt>
    <dgm:pt modelId="{44FC8F0B-C0BF-48DD-A71A-D81792C4BE29}" type="pres">
      <dgm:prSet presAssocID="{6A1A200F-B71E-4132-A76C-10220CDC4124}" presName="dummy2a" presStyleCnt="0"/>
      <dgm:spPr/>
    </dgm:pt>
    <dgm:pt modelId="{B97A0017-EAF9-4C4C-A1D9-C26CCF72FCB2}" type="pres">
      <dgm:prSet presAssocID="{6A1A200F-B71E-4132-A76C-10220CDC4124}" presName="dummy2b" presStyleCnt="0"/>
      <dgm:spPr/>
    </dgm:pt>
    <dgm:pt modelId="{EDB0BB0E-CFDA-4ED6-B2E8-8B23B8E54651}" type="pres">
      <dgm:prSet presAssocID="{6A1A200F-B71E-4132-A76C-10220CDC4124}" presName="wedge2Tx" presStyleLbl="node1" presStyleIdx="1" presStyleCnt="6">
        <dgm:presLayoutVars>
          <dgm:chMax val="0"/>
          <dgm:chPref val="0"/>
          <dgm:bulletEnabled val="1"/>
        </dgm:presLayoutVars>
      </dgm:prSet>
      <dgm:spPr/>
    </dgm:pt>
    <dgm:pt modelId="{408064F6-EC06-4EB4-9183-5336293BB631}" type="pres">
      <dgm:prSet presAssocID="{6A1A200F-B71E-4132-A76C-10220CDC4124}" presName="wedge3" presStyleLbl="node1" presStyleIdx="2" presStyleCnt="6" custLinFactNeighborX="735"/>
      <dgm:spPr/>
    </dgm:pt>
    <dgm:pt modelId="{B192B7DC-40A1-489C-960A-E0E3E43F8AB3}" type="pres">
      <dgm:prSet presAssocID="{6A1A200F-B71E-4132-A76C-10220CDC4124}" presName="dummy3a" presStyleCnt="0"/>
      <dgm:spPr/>
    </dgm:pt>
    <dgm:pt modelId="{54598DB7-FB52-4FE6-920D-7D98572AC8F3}" type="pres">
      <dgm:prSet presAssocID="{6A1A200F-B71E-4132-A76C-10220CDC4124}" presName="dummy3b" presStyleCnt="0"/>
      <dgm:spPr/>
    </dgm:pt>
    <dgm:pt modelId="{9FB25E3D-ADF4-4FE2-B4E6-124DD7653BD0}" type="pres">
      <dgm:prSet presAssocID="{6A1A200F-B71E-4132-A76C-10220CDC4124}" presName="wedge3Tx" presStyleLbl="node1" presStyleIdx="2" presStyleCnt="6">
        <dgm:presLayoutVars>
          <dgm:chMax val="0"/>
          <dgm:chPref val="0"/>
          <dgm:bulletEnabled val="1"/>
        </dgm:presLayoutVars>
      </dgm:prSet>
      <dgm:spPr/>
    </dgm:pt>
    <dgm:pt modelId="{81E5F951-0046-4EF0-B43E-24A5D7DE2FAD}" type="pres">
      <dgm:prSet presAssocID="{6A1A200F-B71E-4132-A76C-10220CDC4124}" presName="wedge4" presStyleLbl="node1" presStyleIdx="3" presStyleCnt="6" custScaleX="84754" custScaleY="69847" custLinFactNeighborX="743" custLinFactNeighborY="533"/>
      <dgm:spPr/>
    </dgm:pt>
    <dgm:pt modelId="{E4479C9A-51F9-4E38-B472-9E807D022ED3}" type="pres">
      <dgm:prSet presAssocID="{6A1A200F-B71E-4132-A76C-10220CDC4124}" presName="dummy4a" presStyleCnt="0"/>
      <dgm:spPr/>
    </dgm:pt>
    <dgm:pt modelId="{F15B3543-A947-46D0-81E3-36526780933A}" type="pres">
      <dgm:prSet presAssocID="{6A1A200F-B71E-4132-A76C-10220CDC4124}" presName="dummy4b" presStyleCnt="0"/>
      <dgm:spPr/>
    </dgm:pt>
    <dgm:pt modelId="{B6A8C6A9-0B3B-4904-B2E5-2110984ABA5B}" type="pres">
      <dgm:prSet presAssocID="{6A1A200F-B71E-4132-A76C-10220CDC4124}" presName="wedge4Tx" presStyleLbl="node1" presStyleIdx="3" presStyleCnt="6">
        <dgm:presLayoutVars>
          <dgm:chMax val="0"/>
          <dgm:chPref val="0"/>
          <dgm:bulletEnabled val="1"/>
        </dgm:presLayoutVars>
      </dgm:prSet>
      <dgm:spPr/>
    </dgm:pt>
    <dgm:pt modelId="{EB022FCD-1F05-4DEC-840C-38F2642320E4}" type="pres">
      <dgm:prSet presAssocID="{6A1A200F-B71E-4132-A76C-10220CDC4124}" presName="wedge5" presStyleLbl="node1" presStyleIdx="4" presStyleCnt="6" custLinFactNeighborX="798" custLinFactNeighborY="266"/>
      <dgm:spPr/>
    </dgm:pt>
    <dgm:pt modelId="{7DD482E0-104E-430F-9E68-1363E478462E}" type="pres">
      <dgm:prSet presAssocID="{6A1A200F-B71E-4132-A76C-10220CDC4124}" presName="dummy5a" presStyleCnt="0"/>
      <dgm:spPr/>
    </dgm:pt>
    <dgm:pt modelId="{D02E34B6-B568-4A33-9E93-6FB720FD7526}" type="pres">
      <dgm:prSet presAssocID="{6A1A200F-B71E-4132-A76C-10220CDC4124}" presName="dummy5b" presStyleCnt="0"/>
      <dgm:spPr/>
    </dgm:pt>
    <dgm:pt modelId="{1C976A67-AA70-4892-B856-C186C9AC1A6D}" type="pres">
      <dgm:prSet presAssocID="{6A1A200F-B71E-4132-A76C-10220CDC4124}" presName="wedge5Tx" presStyleLbl="node1" presStyleIdx="4" presStyleCnt="6">
        <dgm:presLayoutVars>
          <dgm:chMax val="0"/>
          <dgm:chPref val="0"/>
          <dgm:bulletEnabled val="1"/>
        </dgm:presLayoutVars>
      </dgm:prSet>
      <dgm:spPr/>
    </dgm:pt>
    <dgm:pt modelId="{FFF4CF01-B1B3-486C-B2A1-12EEAF2A0252}" type="pres">
      <dgm:prSet presAssocID="{6A1A200F-B71E-4132-A76C-10220CDC4124}" presName="wedge6" presStyleLbl="node1" presStyleIdx="5" presStyleCnt="6" custScaleX="74872" custScaleY="73325" custLinFactNeighborX="-824" custLinFactNeighborY="-1291"/>
      <dgm:spPr/>
    </dgm:pt>
    <dgm:pt modelId="{D2C24047-AC74-4F24-9C25-7E41CA8C82A1}" type="pres">
      <dgm:prSet presAssocID="{6A1A200F-B71E-4132-A76C-10220CDC4124}" presName="dummy6a" presStyleCnt="0"/>
      <dgm:spPr/>
    </dgm:pt>
    <dgm:pt modelId="{35C930B9-A785-43A2-A76A-775651E17D61}" type="pres">
      <dgm:prSet presAssocID="{6A1A200F-B71E-4132-A76C-10220CDC4124}" presName="dummy6b" presStyleCnt="0"/>
      <dgm:spPr/>
    </dgm:pt>
    <dgm:pt modelId="{039E82BB-948E-4982-ADD9-DB61995CD713}" type="pres">
      <dgm:prSet presAssocID="{6A1A200F-B71E-4132-A76C-10220CDC4124}" presName="wedge6Tx" presStyleLbl="node1" presStyleIdx="5" presStyleCnt="6">
        <dgm:presLayoutVars>
          <dgm:chMax val="0"/>
          <dgm:chPref val="0"/>
          <dgm:bulletEnabled val="1"/>
        </dgm:presLayoutVars>
      </dgm:prSet>
      <dgm:spPr/>
    </dgm:pt>
    <dgm:pt modelId="{9194867E-51EF-456A-A8AF-1F26C51DABDC}" type="pres">
      <dgm:prSet presAssocID="{4E123EE5-8D36-49E4-9990-FF020D6C6521}" presName="arrowWedge1" presStyleLbl="fgSibTrans2D1" presStyleIdx="0" presStyleCnt="6"/>
      <dgm:spPr/>
    </dgm:pt>
    <dgm:pt modelId="{90704832-A25A-4983-90BB-E5DBEB1043E1}" type="pres">
      <dgm:prSet presAssocID="{6ED91B25-EE63-48C3-80F3-A731694F315D}" presName="arrowWedge2" presStyleLbl="fgSibTrans2D1" presStyleIdx="1" presStyleCnt="6" custLinFactNeighborX="-1725" custLinFactNeighborY="725"/>
      <dgm:spPr/>
    </dgm:pt>
    <dgm:pt modelId="{2A948B4C-D1F3-4C06-854D-7F244C2A1D3D}" type="pres">
      <dgm:prSet presAssocID="{0D224CCB-3885-410B-8BE6-52B2B5491520}" presName="arrowWedge3" presStyleLbl="fgSibTrans2D1" presStyleIdx="2" presStyleCnt="6"/>
      <dgm:spPr/>
    </dgm:pt>
    <dgm:pt modelId="{23A5C879-99FE-4C09-84A6-F347BC9F60A9}" type="pres">
      <dgm:prSet presAssocID="{1CFFD15F-C83C-4369-85DA-9A77F855A8D3}" presName="arrowWedge4" presStyleLbl="fgSibTrans2D1" presStyleIdx="3" presStyleCnt="6" custLinFactNeighborX="237" custLinFactNeighborY="-876"/>
      <dgm:spPr/>
    </dgm:pt>
    <dgm:pt modelId="{580F9DFB-06F7-4E84-A919-8F7885728BC9}" type="pres">
      <dgm:prSet presAssocID="{D6168500-0E51-4A64-91CE-216A5BB3C546}" presName="arrowWedge5" presStyleLbl="fgSibTrans2D1" presStyleIdx="4" presStyleCnt="6"/>
      <dgm:spPr/>
    </dgm:pt>
    <dgm:pt modelId="{28AF22D4-56A5-4425-965F-C4F7B28FB2F6}" type="pres">
      <dgm:prSet presAssocID="{0808E2F7-16C6-4754-9B16-B43CB688B3E7}" presName="arrowWedge6" presStyleLbl="fgSibTrans2D1" presStyleIdx="5" presStyleCnt="6" custLinFactNeighborX="948" custLinFactNeighborY="948"/>
      <dgm:spPr/>
    </dgm:pt>
  </dgm:ptLst>
  <dgm:cxnLst>
    <dgm:cxn modelId="{83AF9D12-7F05-4703-AF31-138346341DB2}" srcId="{6A1A200F-B71E-4132-A76C-10220CDC4124}" destId="{9FAE6884-6E06-4F31-B65A-33D1A9B9A3E3}" srcOrd="3" destOrd="0" parTransId="{E1D3C3B9-1E5F-4041-9012-2A04B3AF4218}" sibTransId="{1CFFD15F-C83C-4369-85DA-9A77F855A8D3}"/>
    <dgm:cxn modelId="{AB9F0116-8C5E-4C88-9C21-94AAE99094BC}" type="presOf" srcId="{211BA0F8-DA3F-4B62-91C0-E4DEE6F6DD88}" destId="{EDB0BB0E-CFDA-4ED6-B2E8-8B23B8E54651}" srcOrd="1" destOrd="0" presId="urn:microsoft.com/office/officeart/2005/8/layout/cycle8"/>
    <dgm:cxn modelId="{9A9A9A1E-22A8-48B2-85BF-8B2369DBA622}" srcId="{6A1A200F-B71E-4132-A76C-10220CDC4124}" destId="{721E0FEE-A96F-48FC-817B-8A31694BBCE7}" srcOrd="4" destOrd="0" parTransId="{F9ECDD14-C973-466D-8200-D16A2051E38D}" sibTransId="{D6168500-0E51-4A64-91CE-216A5BB3C546}"/>
    <dgm:cxn modelId="{4811A026-E3C3-47E4-8860-FF5C1471FDFF}" type="presOf" srcId="{E1634F19-2C2F-4F2C-BE61-58AA3D908BED}" destId="{039E82BB-948E-4982-ADD9-DB61995CD713}" srcOrd="1" destOrd="0" presId="urn:microsoft.com/office/officeart/2005/8/layout/cycle8"/>
    <dgm:cxn modelId="{D2BDCA28-E24A-4681-897E-07D3405185E2}" type="presOf" srcId="{211BA0F8-DA3F-4B62-91C0-E4DEE6F6DD88}" destId="{A5FF39C9-33B3-442C-8FFF-2440B33BA0D6}" srcOrd="0" destOrd="0" presId="urn:microsoft.com/office/officeart/2005/8/layout/cycle8"/>
    <dgm:cxn modelId="{D719A32A-4E90-43F2-B5C5-4398744AE8FE}" type="presOf" srcId="{1E5404AF-0513-46C1-9092-1389654726B1}" destId="{408064F6-EC06-4EB4-9183-5336293BB631}" srcOrd="0" destOrd="0" presId="urn:microsoft.com/office/officeart/2005/8/layout/cycle8"/>
    <dgm:cxn modelId="{A0DFFA2F-27FB-48EC-978E-048C02BCC1EA}" srcId="{6A1A200F-B71E-4132-A76C-10220CDC4124}" destId="{E1634F19-2C2F-4F2C-BE61-58AA3D908BED}" srcOrd="5" destOrd="0" parTransId="{79F2A2F3-B3E1-40BD-827B-B128A320B424}" sibTransId="{0808E2F7-16C6-4754-9B16-B43CB688B3E7}"/>
    <dgm:cxn modelId="{1F18C13F-9D6C-4779-9B30-FADD373B6516}" type="presOf" srcId="{9FAE6884-6E06-4F31-B65A-33D1A9B9A3E3}" destId="{B6A8C6A9-0B3B-4904-B2E5-2110984ABA5B}" srcOrd="1" destOrd="0" presId="urn:microsoft.com/office/officeart/2005/8/layout/cycle8"/>
    <dgm:cxn modelId="{086BD46B-825C-4F6C-BF34-E6E2F828A654}" type="presOf" srcId="{22635730-52D4-4A92-850B-EC15FE92DB04}" destId="{81989776-3718-446D-B99A-29B2E4E0FAB1}" srcOrd="1" destOrd="0" presId="urn:microsoft.com/office/officeart/2005/8/layout/cycle8"/>
    <dgm:cxn modelId="{0010FF73-763B-46FC-8724-A0C39D723A9D}" srcId="{6A1A200F-B71E-4132-A76C-10220CDC4124}" destId="{211BA0F8-DA3F-4B62-91C0-E4DEE6F6DD88}" srcOrd="1" destOrd="0" parTransId="{682464F1-745C-4823-BD88-4C5D42C144A9}" sibTransId="{6ED91B25-EE63-48C3-80F3-A731694F315D}"/>
    <dgm:cxn modelId="{FB018E77-7F2A-479E-9B9C-E2D71AAA168D}" type="presOf" srcId="{721E0FEE-A96F-48FC-817B-8A31694BBCE7}" destId="{1C976A67-AA70-4892-B856-C186C9AC1A6D}" srcOrd="1" destOrd="0" presId="urn:microsoft.com/office/officeart/2005/8/layout/cycle8"/>
    <dgm:cxn modelId="{3A338879-2975-4265-ADC8-1239AEA9F628}" type="presOf" srcId="{6A1A200F-B71E-4132-A76C-10220CDC4124}" destId="{838FD9AC-479E-4918-88EE-251B540F8038}" srcOrd="0" destOrd="0" presId="urn:microsoft.com/office/officeart/2005/8/layout/cycle8"/>
    <dgm:cxn modelId="{3605C596-9A4A-4F81-8922-ED84EE45E781}" type="presOf" srcId="{721E0FEE-A96F-48FC-817B-8A31694BBCE7}" destId="{EB022FCD-1F05-4DEC-840C-38F2642320E4}" srcOrd="0" destOrd="0" presId="urn:microsoft.com/office/officeart/2005/8/layout/cycle8"/>
    <dgm:cxn modelId="{070B0C9D-9879-4DEA-80CB-A640E42B94ED}" srcId="{6A1A200F-B71E-4132-A76C-10220CDC4124}" destId="{1E5404AF-0513-46C1-9092-1389654726B1}" srcOrd="2" destOrd="0" parTransId="{BF9335FF-44A9-4755-AAC4-9BBBD2CAF871}" sibTransId="{0D224CCB-3885-410B-8BE6-52B2B5491520}"/>
    <dgm:cxn modelId="{67E5E1BF-1534-4741-B60E-061856897543}" srcId="{6A1A200F-B71E-4132-A76C-10220CDC4124}" destId="{22635730-52D4-4A92-850B-EC15FE92DB04}" srcOrd="0" destOrd="0" parTransId="{63B14C26-868B-47DC-BEE7-F4788D9FB97D}" sibTransId="{4E123EE5-8D36-49E4-9990-FF020D6C6521}"/>
    <dgm:cxn modelId="{FB6379DE-FD28-4493-A36E-195AB3F0E03C}" type="presOf" srcId="{1E5404AF-0513-46C1-9092-1389654726B1}" destId="{9FB25E3D-ADF4-4FE2-B4E6-124DD7653BD0}" srcOrd="1" destOrd="0" presId="urn:microsoft.com/office/officeart/2005/8/layout/cycle8"/>
    <dgm:cxn modelId="{57649FDE-DC08-4D61-BC99-6F6895168225}" type="presOf" srcId="{9FAE6884-6E06-4F31-B65A-33D1A9B9A3E3}" destId="{81E5F951-0046-4EF0-B43E-24A5D7DE2FAD}" srcOrd="0" destOrd="0" presId="urn:microsoft.com/office/officeart/2005/8/layout/cycle8"/>
    <dgm:cxn modelId="{22257AE9-F80B-4115-9238-AA593969A8FD}" type="presOf" srcId="{E1634F19-2C2F-4F2C-BE61-58AA3D908BED}" destId="{FFF4CF01-B1B3-486C-B2A1-12EEAF2A0252}" srcOrd="0" destOrd="0" presId="urn:microsoft.com/office/officeart/2005/8/layout/cycle8"/>
    <dgm:cxn modelId="{C8CEE9EB-C3A0-4059-B166-B2D0BA286674}" type="presOf" srcId="{22635730-52D4-4A92-850B-EC15FE92DB04}" destId="{41E3BD48-05AD-4D25-8AA4-B9491A8FE846}" srcOrd="0" destOrd="0" presId="urn:microsoft.com/office/officeart/2005/8/layout/cycle8"/>
    <dgm:cxn modelId="{3D6B29AA-AD39-4DCD-A417-16FFE5AF683B}" type="presParOf" srcId="{838FD9AC-479E-4918-88EE-251B540F8038}" destId="{41E3BD48-05AD-4D25-8AA4-B9491A8FE846}" srcOrd="0" destOrd="0" presId="urn:microsoft.com/office/officeart/2005/8/layout/cycle8"/>
    <dgm:cxn modelId="{2AE80C18-7653-4695-9032-3880407C4F4F}" type="presParOf" srcId="{838FD9AC-479E-4918-88EE-251B540F8038}" destId="{29EFF33C-F57A-49C5-8AE8-C492888E424A}" srcOrd="1" destOrd="0" presId="urn:microsoft.com/office/officeart/2005/8/layout/cycle8"/>
    <dgm:cxn modelId="{D916262E-BE25-4EEF-9DA2-BB35D1B9B2DB}" type="presParOf" srcId="{838FD9AC-479E-4918-88EE-251B540F8038}" destId="{D9A8461C-999A-44EB-8D29-E88D10EDF5E7}" srcOrd="2" destOrd="0" presId="urn:microsoft.com/office/officeart/2005/8/layout/cycle8"/>
    <dgm:cxn modelId="{FBB8F9CF-88BB-454D-873C-B0C651AA216A}" type="presParOf" srcId="{838FD9AC-479E-4918-88EE-251B540F8038}" destId="{81989776-3718-446D-B99A-29B2E4E0FAB1}" srcOrd="3" destOrd="0" presId="urn:microsoft.com/office/officeart/2005/8/layout/cycle8"/>
    <dgm:cxn modelId="{C349AC49-0449-4E7F-8FDC-16664858971C}" type="presParOf" srcId="{838FD9AC-479E-4918-88EE-251B540F8038}" destId="{A5FF39C9-33B3-442C-8FFF-2440B33BA0D6}" srcOrd="4" destOrd="0" presId="urn:microsoft.com/office/officeart/2005/8/layout/cycle8"/>
    <dgm:cxn modelId="{A2D0676F-A70F-4F67-B691-1650E0945907}" type="presParOf" srcId="{838FD9AC-479E-4918-88EE-251B540F8038}" destId="{44FC8F0B-C0BF-48DD-A71A-D81792C4BE29}" srcOrd="5" destOrd="0" presId="urn:microsoft.com/office/officeart/2005/8/layout/cycle8"/>
    <dgm:cxn modelId="{848F36DE-CB13-49BC-A315-71B7977BB2F1}" type="presParOf" srcId="{838FD9AC-479E-4918-88EE-251B540F8038}" destId="{B97A0017-EAF9-4C4C-A1D9-C26CCF72FCB2}" srcOrd="6" destOrd="0" presId="urn:microsoft.com/office/officeart/2005/8/layout/cycle8"/>
    <dgm:cxn modelId="{42314032-10C3-4601-BB60-765C3E014FA4}" type="presParOf" srcId="{838FD9AC-479E-4918-88EE-251B540F8038}" destId="{EDB0BB0E-CFDA-4ED6-B2E8-8B23B8E54651}" srcOrd="7" destOrd="0" presId="urn:microsoft.com/office/officeart/2005/8/layout/cycle8"/>
    <dgm:cxn modelId="{D5808CCD-2B23-469E-816E-2CBC854D138E}" type="presParOf" srcId="{838FD9AC-479E-4918-88EE-251B540F8038}" destId="{408064F6-EC06-4EB4-9183-5336293BB631}" srcOrd="8" destOrd="0" presId="urn:microsoft.com/office/officeart/2005/8/layout/cycle8"/>
    <dgm:cxn modelId="{2CC23F49-F744-4E9D-A108-EBFB9A01C26D}" type="presParOf" srcId="{838FD9AC-479E-4918-88EE-251B540F8038}" destId="{B192B7DC-40A1-489C-960A-E0E3E43F8AB3}" srcOrd="9" destOrd="0" presId="urn:microsoft.com/office/officeart/2005/8/layout/cycle8"/>
    <dgm:cxn modelId="{4BB688E8-0966-4222-B798-6703362A1459}" type="presParOf" srcId="{838FD9AC-479E-4918-88EE-251B540F8038}" destId="{54598DB7-FB52-4FE6-920D-7D98572AC8F3}" srcOrd="10" destOrd="0" presId="urn:microsoft.com/office/officeart/2005/8/layout/cycle8"/>
    <dgm:cxn modelId="{13FB4A6E-19FB-4023-BC21-80B60D680735}" type="presParOf" srcId="{838FD9AC-479E-4918-88EE-251B540F8038}" destId="{9FB25E3D-ADF4-4FE2-B4E6-124DD7653BD0}" srcOrd="11" destOrd="0" presId="urn:microsoft.com/office/officeart/2005/8/layout/cycle8"/>
    <dgm:cxn modelId="{ABCA8739-0222-42B7-A44C-1ADD35A90130}" type="presParOf" srcId="{838FD9AC-479E-4918-88EE-251B540F8038}" destId="{81E5F951-0046-4EF0-B43E-24A5D7DE2FAD}" srcOrd="12" destOrd="0" presId="urn:microsoft.com/office/officeart/2005/8/layout/cycle8"/>
    <dgm:cxn modelId="{A0BE4858-BA7B-48FB-BD3E-DC9ACE74F044}" type="presParOf" srcId="{838FD9AC-479E-4918-88EE-251B540F8038}" destId="{E4479C9A-51F9-4E38-B472-9E807D022ED3}" srcOrd="13" destOrd="0" presId="urn:microsoft.com/office/officeart/2005/8/layout/cycle8"/>
    <dgm:cxn modelId="{78B96EA3-3D80-4A6C-8FCE-AC59D3FCA263}" type="presParOf" srcId="{838FD9AC-479E-4918-88EE-251B540F8038}" destId="{F15B3543-A947-46D0-81E3-36526780933A}" srcOrd="14" destOrd="0" presId="urn:microsoft.com/office/officeart/2005/8/layout/cycle8"/>
    <dgm:cxn modelId="{BCC346D8-1EC2-4478-A8C4-1CEDAE4F97D7}" type="presParOf" srcId="{838FD9AC-479E-4918-88EE-251B540F8038}" destId="{B6A8C6A9-0B3B-4904-B2E5-2110984ABA5B}" srcOrd="15" destOrd="0" presId="urn:microsoft.com/office/officeart/2005/8/layout/cycle8"/>
    <dgm:cxn modelId="{32CC323A-455E-4EEA-9E6B-C2FFEF64768B}" type="presParOf" srcId="{838FD9AC-479E-4918-88EE-251B540F8038}" destId="{EB022FCD-1F05-4DEC-840C-38F2642320E4}" srcOrd="16" destOrd="0" presId="urn:microsoft.com/office/officeart/2005/8/layout/cycle8"/>
    <dgm:cxn modelId="{2A0CE20D-801B-49F4-9EDB-DCD177676485}" type="presParOf" srcId="{838FD9AC-479E-4918-88EE-251B540F8038}" destId="{7DD482E0-104E-430F-9E68-1363E478462E}" srcOrd="17" destOrd="0" presId="urn:microsoft.com/office/officeart/2005/8/layout/cycle8"/>
    <dgm:cxn modelId="{42B6AAC5-9FBE-40FF-90AB-6ABF4C5574DE}" type="presParOf" srcId="{838FD9AC-479E-4918-88EE-251B540F8038}" destId="{D02E34B6-B568-4A33-9E93-6FB720FD7526}" srcOrd="18" destOrd="0" presId="urn:microsoft.com/office/officeart/2005/8/layout/cycle8"/>
    <dgm:cxn modelId="{28495DD2-F4B8-40A3-9F34-91B3F27938F0}" type="presParOf" srcId="{838FD9AC-479E-4918-88EE-251B540F8038}" destId="{1C976A67-AA70-4892-B856-C186C9AC1A6D}" srcOrd="19" destOrd="0" presId="urn:microsoft.com/office/officeart/2005/8/layout/cycle8"/>
    <dgm:cxn modelId="{76E77B89-6A67-4C4B-A0CC-0454E803538D}" type="presParOf" srcId="{838FD9AC-479E-4918-88EE-251B540F8038}" destId="{FFF4CF01-B1B3-486C-B2A1-12EEAF2A0252}" srcOrd="20" destOrd="0" presId="urn:microsoft.com/office/officeart/2005/8/layout/cycle8"/>
    <dgm:cxn modelId="{11770099-D5BC-431D-98BB-4A4CC2388869}" type="presParOf" srcId="{838FD9AC-479E-4918-88EE-251B540F8038}" destId="{D2C24047-AC74-4F24-9C25-7E41CA8C82A1}" srcOrd="21" destOrd="0" presId="urn:microsoft.com/office/officeart/2005/8/layout/cycle8"/>
    <dgm:cxn modelId="{7FC4568B-1807-4910-82A0-80B2F17E62B8}" type="presParOf" srcId="{838FD9AC-479E-4918-88EE-251B540F8038}" destId="{35C930B9-A785-43A2-A76A-775651E17D61}" srcOrd="22" destOrd="0" presId="urn:microsoft.com/office/officeart/2005/8/layout/cycle8"/>
    <dgm:cxn modelId="{9B1CC8F8-66C3-468D-ABB5-0D47FF9422E6}" type="presParOf" srcId="{838FD9AC-479E-4918-88EE-251B540F8038}" destId="{039E82BB-948E-4982-ADD9-DB61995CD713}" srcOrd="23" destOrd="0" presId="urn:microsoft.com/office/officeart/2005/8/layout/cycle8"/>
    <dgm:cxn modelId="{1DA803A0-2AC7-4E2F-8156-5DFC5BE485F9}" type="presParOf" srcId="{838FD9AC-479E-4918-88EE-251B540F8038}" destId="{9194867E-51EF-456A-A8AF-1F26C51DABDC}" srcOrd="24" destOrd="0" presId="urn:microsoft.com/office/officeart/2005/8/layout/cycle8"/>
    <dgm:cxn modelId="{D1CEF4B3-788B-48F7-A3F7-59EACA5A28C0}" type="presParOf" srcId="{838FD9AC-479E-4918-88EE-251B540F8038}" destId="{90704832-A25A-4983-90BB-E5DBEB1043E1}" srcOrd="25" destOrd="0" presId="urn:microsoft.com/office/officeart/2005/8/layout/cycle8"/>
    <dgm:cxn modelId="{B5819FF1-EAEB-49A3-A524-3F4462896092}" type="presParOf" srcId="{838FD9AC-479E-4918-88EE-251B540F8038}" destId="{2A948B4C-D1F3-4C06-854D-7F244C2A1D3D}" srcOrd="26" destOrd="0" presId="urn:microsoft.com/office/officeart/2005/8/layout/cycle8"/>
    <dgm:cxn modelId="{D0AF97F5-92E3-4358-9D83-C345489249A2}" type="presParOf" srcId="{838FD9AC-479E-4918-88EE-251B540F8038}" destId="{23A5C879-99FE-4C09-84A6-F347BC9F60A9}" srcOrd="27" destOrd="0" presId="urn:microsoft.com/office/officeart/2005/8/layout/cycle8"/>
    <dgm:cxn modelId="{F2B00FB0-C561-4561-8ED4-D391CFA4A7FB}" type="presParOf" srcId="{838FD9AC-479E-4918-88EE-251B540F8038}" destId="{580F9DFB-06F7-4E84-A919-8F7885728BC9}" srcOrd="28" destOrd="0" presId="urn:microsoft.com/office/officeart/2005/8/layout/cycle8"/>
    <dgm:cxn modelId="{A20033FB-3A74-4C32-848F-9AF4B1E8CAB1}" type="presParOf" srcId="{838FD9AC-479E-4918-88EE-251B540F8038}" destId="{28AF22D4-56A5-4425-965F-C4F7B28FB2F6}" srcOrd="29"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E3BD48-05AD-4D25-8AA4-B9491A8FE846}">
      <dsp:nvSpPr>
        <dsp:cNvPr id="0" name=""/>
        <dsp:cNvSpPr/>
      </dsp:nvSpPr>
      <dsp:spPr>
        <a:xfrm>
          <a:off x="2788689" y="195903"/>
          <a:ext cx="2865691" cy="2865691"/>
        </a:xfrm>
        <a:prstGeom prst="pie">
          <a:avLst>
            <a:gd name="adj1" fmla="val 16200000"/>
            <a:gd name="adj2" fmla="val 19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da-DK" sz="900" b="1" kern="1200" dirty="0">
              <a:solidFill>
                <a:schemeClr val="bg1"/>
              </a:solidFill>
            </a:rPr>
            <a:t>2. Oppe - nede</a:t>
          </a:r>
        </a:p>
      </dsp:txBody>
      <dsp:txXfrm>
        <a:off x="4289766" y="561961"/>
        <a:ext cx="750538" cy="579961"/>
      </dsp:txXfrm>
    </dsp:sp>
    <dsp:sp modelId="{A5FF39C9-33B3-442C-8FFF-2440B33BA0D6}">
      <dsp:nvSpPr>
        <dsp:cNvPr id="0" name=""/>
        <dsp:cNvSpPr/>
      </dsp:nvSpPr>
      <dsp:spPr>
        <a:xfrm>
          <a:off x="3298409" y="246182"/>
          <a:ext cx="2007560" cy="2865691"/>
        </a:xfrm>
        <a:prstGeom prst="pie">
          <a:avLst>
            <a:gd name="adj1" fmla="val 19800000"/>
            <a:gd name="adj2" fmla="val 1800000"/>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da-DK" sz="900" kern="1200" dirty="0">
              <a:solidFill>
                <a:schemeClr val="tx1"/>
              </a:solidFill>
            </a:rPr>
            <a:t>Hybris</a:t>
          </a:r>
        </a:p>
      </dsp:txBody>
      <dsp:txXfrm>
        <a:off x="4660682" y="1406105"/>
        <a:ext cx="549689" cy="562903"/>
      </dsp:txXfrm>
    </dsp:sp>
    <dsp:sp modelId="{408064F6-EC06-4EB4-9183-5336293BB631}">
      <dsp:nvSpPr>
        <dsp:cNvPr id="0" name=""/>
        <dsp:cNvSpPr/>
      </dsp:nvSpPr>
      <dsp:spPr>
        <a:xfrm>
          <a:off x="2809752" y="313942"/>
          <a:ext cx="2865691" cy="2865691"/>
        </a:xfrm>
        <a:prstGeom prst="pie">
          <a:avLst>
            <a:gd name="adj1" fmla="val 1800000"/>
            <a:gd name="adj2" fmla="val 54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da-DK" sz="900" b="1" kern="1200" dirty="0">
              <a:solidFill>
                <a:schemeClr val="bg1"/>
              </a:solidFill>
            </a:rPr>
            <a:t>3. Tæt på - nærhed</a:t>
          </a:r>
        </a:p>
      </dsp:txBody>
      <dsp:txXfrm>
        <a:off x="4310829" y="2250672"/>
        <a:ext cx="750538" cy="579961"/>
      </dsp:txXfrm>
    </dsp:sp>
    <dsp:sp modelId="{81E5F951-0046-4EF0-B43E-24A5D7DE2FAD}">
      <dsp:nvSpPr>
        <dsp:cNvPr id="0" name=""/>
        <dsp:cNvSpPr/>
      </dsp:nvSpPr>
      <dsp:spPr>
        <a:xfrm>
          <a:off x="2960202" y="761262"/>
          <a:ext cx="2428788" cy="2001599"/>
        </a:xfrm>
        <a:prstGeom prst="pie">
          <a:avLst>
            <a:gd name="adj1" fmla="val 5400000"/>
            <a:gd name="adj2" fmla="val 9000000"/>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da-DK" sz="900" kern="1200" dirty="0">
              <a:solidFill>
                <a:schemeClr val="tx1"/>
              </a:solidFill>
            </a:rPr>
            <a:t>Sorg</a:t>
          </a:r>
        </a:p>
      </dsp:txBody>
      <dsp:txXfrm>
        <a:off x="3480657" y="2114010"/>
        <a:ext cx="636111" cy="405085"/>
      </dsp:txXfrm>
    </dsp:sp>
    <dsp:sp modelId="{EB022FCD-1F05-4DEC-840C-38F2642320E4}">
      <dsp:nvSpPr>
        <dsp:cNvPr id="0" name=""/>
        <dsp:cNvSpPr/>
      </dsp:nvSpPr>
      <dsp:spPr>
        <a:xfrm>
          <a:off x="2709211" y="262545"/>
          <a:ext cx="2865691" cy="2865691"/>
        </a:xfrm>
        <a:prstGeom prst="pie">
          <a:avLst>
            <a:gd name="adj1" fmla="val 9000000"/>
            <a:gd name="adj2" fmla="val 126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da-DK" sz="900" b="1" kern="1200" dirty="0">
              <a:solidFill>
                <a:schemeClr val="bg1"/>
              </a:solidFill>
            </a:rPr>
            <a:t>1. Inde-ude</a:t>
          </a:r>
        </a:p>
      </dsp:txBody>
      <dsp:txXfrm>
        <a:off x="2845673" y="1422468"/>
        <a:ext cx="784653" cy="562903"/>
      </dsp:txXfrm>
    </dsp:sp>
    <dsp:sp modelId="{FFF4CF01-B1B3-486C-B2A1-12EEAF2A0252}">
      <dsp:nvSpPr>
        <dsp:cNvPr id="0" name=""/>
        <dsp:cNvSpPr/>
      </dsp:nvSpPr>
      <dsp:spPr>
        <a:xfrm>
          <a:off x="3056891" y="541119"/>
          <a:ext cx="2145600" cy="2101268"/>
        </a:xfrm>
        <a:prstGeom prst="pie">
          <a:avLst>
            <a:gd name="adj1" fmla="val 12600000"/>
            <a:gd name="adj2" fmla="val 16200000"/>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da-DK" sz="900" kern="1200" dirty="0">
              <a:solidFill>
                <a:schemeClr val="tx1"/>
              </a:solidFill>
            </a:rPr>
            <a:t>Honey-</a:t>
          </a:r>
          <a:r>
            <a:rPr lang="da-DK" sz="900" kern="1200" dirty="0" err="1">
              <a:solidFill>
                <a:schemeClr val="tx1"/>
              </a:solidFill>
            </a:rPr>
            <a:t>moon</a:t>
          </a:r>
          <a:endParaRPr lang="da-DK" sz="900" kern="1200" dirty="0">
            <a:solidFill>
              <a:schemeClr val="tx1"/>
            </a:solidFill>
          </a:endParaRPr>
        </a:p>
      </dsp:txBody>
      <dsp:txXfrm>
        <a:off x="3516662" y="809531"/>
        <a:ext cx="561943" cy="425256"/>
      </dsp:txXfrm>
    </dsp:sp>
    <dsp:sp modelId="{9194867E-51EF-456A-A8AF-1F26C51DABDC}">
      <dsp:nvSpPr>
        <dsp:cNvPr id="0" name=""/>
        <dsp:cNvSpPr/>
      </dsp:nvSpPr>
      <dsp:spPr>
        <a:xfrm>
          <a:off x="2611185" y="18503"/>
          <a:ext cx="3220491" cy="3220491"/>
        </a:xfrm>
        <a:prstGeom prst="circularArrow">
          <a:avLst>
            <a:gd name="adj1" fmla="val 5085"/>
            <a:gd name="adj2" fmla="val 327528"/>
            <a:gd name="adj3" fmla="val 19472472"/>
            <a:gd name="adj4" fmla="val 1620025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0704832-A25A-4983-90BB-E5DBEB1043E1}">
      <dsp:nvSpPr>
        <dsp:cNvPr id="0" name=""/>
        <dsp:cNvSpPr/>
      </dsp:nvSpPr>
      <dsp:spPr>
        <a:xfrm>
          <a:off x="2641675" y="92131"/>
          <a:ext cx="3220491" cy="3220491"/>
        </a:xfrm>
        <a:prstGeom prst="circularArrow">
          <a:avLst>
            <a:gd name="adj1" fmla="val 5085"/>
            <a:gd name="adj2" fmla="val 327528"/>
            <a:gd name="adj3" fmla="val 1472472"/>
            <a:gd name="adj4" fmla="val 198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948B4C-D1F3-4C06-854D-7F244C2A1D3D}">
      <dsp:nvSpPr>
        <dsp:cNvPr id="0" name=""/>
        <dsp:cNvSpPr/>
      </dsp:nvSpPr>
      <dsp:spPr>
        <a:xfrm>
          <a:off x="2632247" y="136542"/>
          <a:ext cx="3220491" cy="3220491"/>
        </a:xfrm>
        <a:prstGeom prst="circularArrow">
          <a:avLst>
            <a:gd name="adj1" fmla="val 5085"/>
            <a:gd name="adj2" fmla="val 327528"/>
            <a:gd name="adj3" fmla="val 5072221"/>
            <a:gd name="adj4" fmla="val 18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A5C879-99FE-4C09-84A6-F347BC9F60A9}">
      <dsp:nvSpPr>
        <dsp:cNvPr id="0" name=""/>
        <dsp:cNvSpPr/>
      </dsp:nvSpPr>
      <dsp:spPr>
        <a:xfrm>
          <a:off x="2574832" y="129032"/>
          <a:ext cx="3220491" cy="3220491"/>
        </a:xfrm>
        <a:prstGeom prst="circularArrow">
          <a:avLst>
            <a:gd name="adj1" fmla="val 5085"/>
            <a:gd name="adj2" fmla="val 327528"/>
            <a:gd name="adj3" fmla="val 8672472"/>
            <a:gd name="adj4" fmla="val 540025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80F9DFB-06F7-4E84-A919-8F7885728BC9}">
      <dsp:nvSpPr>
        <dsp:cNvPr id="0" name=""/>
        <dsp:cNvSpPr/>
      </dsp:nvSpPr>
      <dsp:spPr>
        <a:xfrm>
          <a:off x="2531916" y="85145"/>
          <a:ext cx="3220491" cy="3220491"/>
        </a:xfrm>
        <a:prstGeom prst="circularArrow">
          <a:avLst>
            <a:gd name="adj1" fmla="val 5085"/>
            <a:gd name="adj2" fmla="val 327528"/>
            <a:gd name="adj3" fmla="val 12272472"/>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8AF22D4-56A5-4425-965F-C4F7B28FB2F6}">
      <dsp:nvSpPr>
        <dsp:cNvPr id="0" name=""/>
        <dsp:cNvSpPr/>
      </dsp:nvSpPr>
      <dsp:spPr>
        <a:xfrm>
          <a:off x="2554603" y="16839"/>
          <a:ext cx="3220491" cy="3220491"/>
        </a:xfrm>
        <a:prstGeom prst="circularArrow">
          <a:avLst>
            <a:gd name="adj1" fmla="val 5085"/>
            <a:gd name="adj2" fmla="val 327528"/>
            <a:gd name="adj3" fmla="val 15872221"/>
            <a:gd name="adj4" fmla="val 126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2C83C4C9-6DDA-4450-9484-0BF6595D0514}" type="datetimeFigureOut">
              <a:rPr lang="da-DK" smtClean="0"/>
              <a:t>10-04-2023</a:t>
            </a:fld>
            <a:endParaRPr lang="da-DK"/>
          </a:p>
        </p:txBody>
      </p:sp>
      <p:sp>
        <p:nvSpPr>
          <p:cNvPr id="4" name="Pladsholder til sidefod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da-DK"/>
          </a:p>
        </p:txBody>
      </p:sp>
      <p:sp>
        <p:nvSpPr>
          <p:cNvPr id="5" name="Pladsholder til diasnumm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71CA3AEF-8FB2-4DC1-ABD8-2E48263DF44D}" type="slidenum">
              <a:rPr lang="da-DK" smtClean="0"/>
              <a:t>‹nr.›</a:t>
            </a:fld>
            <a:endParaRPr lang="da-DK"/>
          </a:p>
        </p:txBody>
      </p:sp>
    </p:spTree>
    <p:extLst>
      <p:ext uri="{BB962C8B-B14F-4D97-AF65-F5344CB8AC3E}">
        <p14:creationId xmlns:p14="http://schemas.microsoft.com/office/powerpoint/2010/main" val="41508465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BF26440F-B724-440C-A715-C514AEDF4C9C}" type="datetimeFigureOut">
              <a:rPr lang="da-DK" smtClean="0"/>
              <a:t>10-04-2023</a:t>
            </a:fld>
            <a:endParaRPr lang="da-DK"/>
          </a:p>
        </p:txBody>
      </p:sp>
      <p:sp>
        <p:nvSpPr>
          <p:cNvPr id="4" name="Pladsholder til diasbillede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7AD076F6-7418-4260-BC54-78B88DB37E18}" type="slidenum">
              <a:rPr lang="da-DK" smtClean="0"/>
              <a:t>‹nr.›</a:t>
            </a:fld>
            <a:endParaRPr lang="da-DK"/>
          </a:p>
        </p:txBody>
      </p:sp>
    </p:spTree>
    <p:extLst>
      <p:ext uri="{BB962C8B-B14F-4D97-AF65-F5344CB8AC3E}">
        <p14:creationId xmlns:p14="http://schemas.microsoft.com/office/powerpoint/2010/main" val="4085168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www.youtube.com/watch?v=o8BkzvP19v4" TargetMode="External"/><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CfLs</a:t>
            </a:r>
            <a:r>
              <a:rPr lang="da-DK" dirty="0"/>
              <a:t> opgave</a:t>
            </a:r>
          </a:p>
        </p:txBody>
      </p:sp>
      <p:sp>
        <p:nvSpPr>
          <p:cNvPr id="4" name="Pladsholder til diasnummer 3"/>
          <p:cNvSpPr>
            <a:spLocks noGrp="1"/>
          </p:cNvSpPr>
          <p:nvPr>
            <p:ph type="sldNum" sz="quarter" idx="10"/>
          </p:nvPr>
        </p:nvSpPr>
        <p:spPr/>
        <p:txBody>
          <a:bodyPr/>
          <a:lstStyle/>
          <a:p>
            <a:fld id="{7AD076F6-7418-4260-BC54-78B88DB37E18}" type="slidenum">
              <a:rPr lang="da-DK" smtClean="0"/>
              <a:t>2</a:t>
            </a:fld>
            <a:endParaRPr lang="da-DK"/>
          </a:p>
        </p:txBody>
      </p:sp>
    </p:spTree>
    <p:extLst>
      <p:ext uri="{BB962C8B-B14F-4D97-AF65-F5344CB8AC3E}">
        <p14:creationId xmlns:p14="http://schemas.microsoft.com/office/powerpoint/2010/main" val="3254925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7AD076F6-7418-4260-BC54-78B88DB37E18}" type="slidenum">
              <a:rPr lang="da-DK" smtClean="0"/>
              <a:t>25</a:t>
            </a:fld>
            <a:endParaRPr lang="da-DK"/>
          </a:p>
        </p:txBody>
      </p:sp>
    </p:spTree>
    <p:extLst>
      <p:ext uri="{BB962C8B-B14F-4D97-AF65-F5344CB8AC3E}">
        <p14:creationId xmlns:p14="http://schemas.microsoft.com/office/powerpoint/2010/main" val="388952653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7AD076F6-7418-4260-BC54-78B88DB37E18}" type="slidenum">
              <a:rPr lang="da-DK" smtClean="0"/>
              <a:t>153</a:t>
            </a:fld>
            <a:endParaRPr lang="da-DK"/>
          </a:p>
        </p:txBody>
      </p:sp>
    </p:spTree>
    <p:extLst>
      <p:ext uri="{BB962C8B-B14F-4D97-AF65-F5344CB8AC3E}">
        <p14:creationId xmlns:p14="http://schemas.microsoft.com/office/powerpoint/2010/main" val="136895901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7AD076F6-7418-4260-BC54-78B88DB37E18}" type="slidenum">
              <a:rPr lang="da-DK" smtClean="0"/>
              <a:t>154</a:t>
            </a:fld>
            <a:endParaRPr lang="da-DK"/>
          </a:p>
        </p:txBody>
      </p:sp>
    </p:spTree>
    <p:extLst>
      <p:ext uri="{BB962C8B-B14F-4D97-AF65-F5344CB8AC3E}">
        <p14:creationId xmlns:p14="http://schemas.microsoft.com/office/powerpoint/2010/main" val="70346514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AD076F6-7418-4260-BC54-78B88DB37E18}" type="slidenum">
              <a:rPr lang="da-DK" smtClean="0"/>
              <a:t>155</a:t>
            </a:fld>
            <a:endParaRPr lang="da-DK"/>
          </a:p>
        </p:txBody>
      </p:sp>
    </p:spTree>
    <p:extLst>
      <p:ext uri="{BB962C8B-B14F-4D97-AF65-F5344CB8AC3E}">
        <p14:creationId xmlns:p14="http://schemas.microsoft.com/office/powerpoint/2010/main" val="200529570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AD076F6-7418-4260-BC54-78B88DB37E18}" type="slidenum">
              <a:rPr lang="da-DK" smtClean="0"/>
              <a:t>156</a:t>
            </a:fld>
            <a:endParaRPr lang="da-DK"/>
          </a:p>
        </p:txBody>
      </p:sp>
    </p:spTree>
    <p:extLst>
      <p:ext uri="{BB962C8B-B14F-4D97-AF65-F5344CB8AC3E}">
        <p14:creationId xmlns:p14="http://schemas.microsoft.com/office/powerpoint/2010/main" val="375718577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r>
              <a:rPr lang="da-DK" sz="1200" b="0" i="0" u="none" strike="noStrike" kern="1200" baseline="0" dirty="0">
                <a:solidFill>
                  <a:schemeClr val="tx1"/>
                </a:solidFill>
                <a:latin typeface="+mn-lt"/>
                <a:ea typeface="+mn-ea"/>
                <a:cs typeface="+mn-cs"/>
              </a:rPr>
              <a:t> </a:t>
            </a:r>
            <a:endParaRPr lang="da-DK" baseline="0" dirty="0"/>
          </a:p>
        </p:txBody>
      </p:sp>
      <p:sp>
        <p:nvSpPr>
          <p:cNvPr id="4" name="Pladsholder til diasnummer 3"/>
          <p:cNvSpPr>
            <a:spLocks noGrp="1"/>
          </p:cNvSpPr>
          <p:nvPr>
            <p:ph type="sldNum" sz="quarter" idx="10"/>
          </p:nvPr>
        </p:nvSpPr>
        <p:spPr/>
        <p:txBody>
          <a:bodyPr/>
          <a:lstStyle/>
          <a:p>
            <a:fld id="{7AD076F6-7418-4260-BC54-78B88DB37E18}" type="slidenum">
              <a:rPr lang="da-DK" smtClean="0"/>
              <a:t>160</a:t>
            </a:fld>
            <a:endParaRPr lang="da-DK"/>
          </a:p>
        </p:txBody>
      </p:sp>
    </p:spTree>
    <p:extLst>
      <p:ext uri="{BB962C8B-B14F-4D97-AF65-F5344CB8AC3E}">
        <p14:creationId xmlns:p14="http://schemas.microsoft.com/office/powerpoint/2010/main" val="188884843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7AD076F6-7418-4260-BC54-78B88DB37E18}" type="slidenum">
              <a:rPr lang="da-DK" smtClean="0"/>
              <a:t>161</a:t>
            </a:fld>
            <a:endParaRPr lang="da-DK"/>
          </a:p>
        </p:txBody>
      </p:sp>
    </p:spTree>
    <p:extLst>
      <p:ext uri="{BB962C8B-B14F-4D97-AF65-F5344CB8AC3E}">
        <p14:creationId xmlns:p14="http://schemas.microsoft.com/office/powerpoint/2010/main" val="8457719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7AD076F6-7418-4260-BC54-78B88DB37E18}" type="slidenum">
              <a:rPr lang="da-DK" smtClean="0"/>
              <a:t>162</a:t>
            </a:fld>
            <a:endParaRPr lang="da-DK"/>
          </a:p>
        </p:txBody>
      </p:sp>
    </p:spTree>
    <p:extLst>
      <p:ext uri="{BB962C8B-B14F-4D97-AF65-F5344CB8AC3E}">
        <p14:creationId xmlns:p14="http://schemas.microsoft.com/office/powerpoint/2010/main" val="221305969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PGR</a:t>
            </a:r>
          </a:p>
        </p:txBody>
      </p:sp>
      <p:sp>
        <p:nvSpPr>
          <p:cNvPr id="4" name="Pladsholder til diasnummer 3"/>
          <p:cNvSpPr>
            <a:spLocks noGrp="1"/>
          </p:cNvSpPr>
          <p:nvPr>
            <p:ph type="sldNum" sz="quarter" idx="10"/>
          </p:nvPr>
        </p:nvSpPr>
        <p:spPr/>
        <p:txBody>
          <a:bodyPr/>
          <a:lstStyle/>
          <a:p>
            <a:fld id="{7AD076F6-7418-4260-BC54-78B88DB37E18}" type="slidenum">
              <a:rPr lang="da-DK" smtClean="0"/>
              <a:t>164</a:t>
            </a:fld>
            <a:endParaRPr lang="da-DK"/>
          </a:p>
        </p:txBody>
      </p:sp>
    </p:spTree>
    <p:extLst>
      <p:ext uri="{BB962C8B-B14F-4D97-AF65-F5344CB8AC3E}">
        <p14:creationId xmlns:p14="http://schemas.microsoft.com/office/powerpoint/2010/main" val="131951416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PGR</a:t>
            </a:r>
          </a:p>
        </p:txBody>
      </p:sp>
      <p:sp>
        <p:nvSpPr>
          <p:cNvPr id="4" name="Pladsholder til diasnummer 3"/>
          <p:cNvSpPr>
            <a:spLocks noGrp="1"/>
          </p:cNvSpPr>
          <p:nvPr>
            <p:ph type="sldNum" sz="quarter" idx="10"/>
          </p:nvPr>
        </p:nvSpPr>
        <p:spPr/>
        <p:txBody>
          <a:bodyPr/>
          <a:lstStyle/>
          <a:p>
            <a:fld id="{7AD076F6-7418-4260-BC54-78B88DB37E18}" type="slidenum">
              <a:rPr lang="da-DK" smtClean="0"/>
              <a:t>165</a:t>
            </a:fld>
            <a:endParaRPr lang="da-DK"/>
          </a:p>
        </p:txBody>
      </p:sp>
    </p:spTree>
    <p:extLst>
      <p:ext uri="{BB962C8B-B14F-4D97-AF65-F5344CB8AC3E}">
        <p14:creationId xmlns:p14="http://schemas.microsoft.com/office/powerpoint/2010/main" val="291710294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Evt. som</a:t>
            </a:r>
            <a:r>
              <a:rPr lang="da-DK" baseline="0" dirty="0"/>
              <a:t> gåtur </a:t>
            </a:r>
            <a:r>
              <a:rPr lang="da-DK" dirty="0"/>
              <a:t>PGR</a:t>
            </a:r>
          </a:p>
        </p:txBody>
      </p:sp>
      <p:sp>
        <p:nvSpPr>
          <p:cNvPr id="4" name="Pladsholder til diasnummer 3"/>
          <p:cNvSpPr>
            <a:spLocks noGrp="1"/>
          </p:cNvSpPr>
          <p:nvPr>
            <p:ph type="sldNum" sz="quarter" idx="10"/>
          </p:nvPr>
        </p:nvSpPr>
        <p:spPr/>
        <p:txBody>
          <a:bodyPr/>
          <a:lstStyle/>
          <a:p>
            <a:fld id="{7AD076F6-7418-4260-BC54-78B88DB37E18}" type="slidenum">
              <a:rPr lang="da-DK" smtClean="0"/>
              <a:t>166</a:t>
            </a:fld>
            <a:endParaRPr lang="da-DK"/>
          </a:p>
        </p:txBody>
      </p:sp>
    </p:spTree>
    <p:extLst>
      <p:ext uri="{BB962C8B-B14F-4D97-AF65-F5344CB8AC3E}">
        <p14:creationId xmlns:p14="http://schemas.microsoft.com/office/powerpoint/2010/main" val="1861816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7AD076F6-7418-4260-BC54-78B88DB37E18}" type="slidenum">
              <a:rPr lang="da-DK" smtClean="0"/>
              <a:t>26</a:t>
            </a:fld>
            <a:endParaRPr lang="da-DK"/>
          </a:p>
        </p:txBody>
      </p:sp>
    </p:spTree>
    <p:extLst>
      <p:ext uri="{BB962C8B-B14F-4D97-AF65-F5344CB8AC3E}">
        <p14:creationId xmlns:p14="http://schemas.microsoft.com/office/powerpoint/2010/main" val="248697115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Intro til elementerne –</a:t>
            </a:r>
            <a:r>
              <a:rPr lang="da-DK" baseline="0" dirty="0"/>
              <a:t> fortæl… giv eksempler. </a:t>
            </a:r>
            <a:endParaRPr lang="da-DK" dirty="0"/>
          </a:p>
        </p:txBody>
      </p:sp>
      <p:sp>
        <p:nvSpPr>
          <p:cNvPr id="4" name="Pladsholder til diasnummer 3"/>
          <p:cNvSpPr>
            <a:spLocks noGrp="1"/>
          </p:cNvSpPr>
          <p:nvPr>
            <p:ph type="sldNum" sz="quarter" idx="10"/>
          </p:nvPr>
        </p:nvSpPr>
        <p:spPr/>
        <p:txBody>
          <a:bodyPr/>
          <a:lstStyle/>
          <a:p>
            <a:fld id="{7AD076F6-7418-4260-BC54-78B88DB37E18}" type="slidenum">
              <a:rPr lang="da-DK" smtClean="0"/>
              <a:t>167</a:t>
            </a:fld>
            <a:endParaRPr lang="da-DK"/>
          </a:p>
        </p:txBody>
      </p:sp>
    </p:spTree>
    <p:extLst>
      <p:ext uri="{BB962C8B-B14F-4D97-AF65-F5344CB8AC3E}">
        <p14:creationId xmlns:p14="http://schemas.microsoft.com/office/powerpoint/2010/main" val="352625637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r>
              <a:rPr lang="da-DK" baseline="0" dirty="0" err="1"/>
              <a:t>pgr</a:t>
            </a:r>
            <a:endParaRPr lang="da-DK" baseline="0" dirty="0"/>
          </a:p>
        </p:txBody>
      </p:sp>
      <p:sp>
        <p:nvSpPr>
          <p:cNvPr id="4" name="Pladsholder til diasnummer 3"/>
          <p:cNvSpPr>
            <a:spLocks noGrp="1"/>
          </p:cNvSpPr>
          <p:nvPr>
            <p:ph type="sldNum" sz="quarter" idx="10"/>
          </p:nvPr>
        </p:nvSpPr>
        <p:spPr/>
        <p:txBody>
          <a:bodyPr/>
          <a:lstStyle/>
          <a:p>
            <a:fld id="{379D7299-CD54-4006-AF66-76E81566F4F3}" type="slidenum">
              <a:rPr lang="da-DK" smtClean="0"/>
              <a:t>168</a:t>
            </a:fld>
            <a:endParaRPr lang="da-DK"/>
          </a:p>
        </p:txBody>
      </p:sp>
    </p:spTree>
    <p:extLst>
      <p:ext uri="{BB962C8B-B14F-4D97-AF65-F5344CB8AC3E}">
        <p14:creationId xmlns:p14="http://schemas.microsoft.com/office/powerpoint/2010/main" val="411169609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7AD076F6-7418-4260-BC54-78B88DB37E18}" type="slidenum">
              <a:rPr lang="da-DK" smtClean="0"/>
              <a:t>170</a:t>
            </a:fld>
            <a:endParaRPr lang="da-DK"/>
          </a:p>
        </p:txBody>
      </p:sp>
    </p:spTree>
    <p:extLst>
      <p:ext uri="{BB962C8B-B14F-4D97-AF65-F5344CB8AC3E}">
        <p14:creationId xmlns:p14="http://schemas.microsoft.com/office/powerpoint/2010/main" val="156506718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AD076F6-7418-4260-BC54-78B88DB37E18}" type="slidenum">
              <a:rPr lang="da-DK" smtClean="0"/>
              <a:t>171</a:t>
            </a:fld>
            <a:endParaRPr lang="da-DK"/>
          </a:p>
        </p:txBody>
      </p:sp>
    </p:spTree>
    <p:extLst>
      <p:ext uri="{BB962C8B-B14F-4D97-AF65-F5344CB8AC3E}">
        <p14:creationId xmlns:p14="http://schemas.microsoft.com/office/powerpoint/2010/main" val="1982529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Køn,</a:t>
            </a:r>
            <a:r>
              <a:rPr lang="da-DK" baseline="0"/>
              <a:t> na</a:t>
            </a:r>
            <a:endParaRPr lang="da-DK" dirty="0"/>
          </a:p>
        </p:txBody>
      </p:sp>
      <p:sp>
        <p:nvSpPr>
          <p:cNvPr id="4" name="Pladsholder til diasnummer 3"/>
          <p:cNvSpPr>
            <a:spLocks noGrp="1"/>
          </p:cNvSpPr>
          <p:nvPr>
            <p:ph type="sldNum" sz="quarter" idx="10"/>
          </p:nvPr>
        </p:nvSpPr>
        <p:spPr/>
        <p:txBody>
          <a:bodyPr/>
          <a:lstStyle/>
          <a:p>
            <a:fld id="{7AD076F6-7418-4260-BC54-78B88DB37E18}" type="slidenum">
              <a:rPr lang="da-DK" smtClean="0"/>
              <a:t>27</a:t>
            </a:fld>
            <a:endParaRPr lang="da-DK"/>
          </a:p>
        </p:txBody>
      </p:sp>
    </p:spTree>
    <p:extLst>
      <p:ext uri="{BB962C8B-B14F-4D97-AF65-F5344CB8AC3E}">
        <p14:creationId xmlns:p14="http://schemas.microsoft.com/office/powerpoint/2010/main" val="3164417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7AD076F6-7418-4260-BC54-78B88DB37E18}" type="slidenum">
              <a:rPr lang="da-DK" smtClean="0"/>
              <a:t>28</a:t>
            </a:fld>
            <a:endParaRPr lang="da-DK"/>
          </a:p>
        </p:txBody>
      </p:sp>
    </p:spTree>
    <p:extLst>
      <p:ext uri="{BB962C8B-B14F-4D97-AF65-F5344CB8AC3E}">
        <p14:creationId xmlns:p14="http://schemas.microsoft.com/office/powerpoint/2010/main" val="3080422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a:buClrTx/>
              <a:defRPr/>
            </a:pPr>
            <a:r>
              <a:rPr lang="da-DK" dirty="0"/>
              <a:t>Hvad definerer en gruppe?</a:t>
            </a:r>
          </a:p>
          <a:p>
            <a:pPr>
              <a:buClrTx/>
              <a:defRPr/>
            </a:pPr>
            <a:r>
              <a:rPr lang="da-DK" dirty="0"/>
              <a:t>Hvad definerer et team?</a:t>
            </a:r>
          </a:p>
          <a:p>
            <a:pPr>
              <a:buClrTx/>
              <a:defRPr/>
            </a:pPr>
            <a:endParaRPr lang="da-DK" dirty="0"/>
          </a:p>
          <a:p>
            <a:pPr>
              <a:buClrTx/>
              <a:defRPr/>
            </a:pPr>
            <a:r>
              <a:rPr lang="da-DK" dirty="0"/>
              <a:t>En gruppe er fra 3-20 personer. </a:t>
            </a:r>
          </a:p>
          <a:p>
            <a:pPr>
              <a:buClrTx/>
              <a:defRPr/>
            </a:pPr>
            <a:r>
              <a:rPr lang="da-DK" dirty="0"/>
              <a:t>Samspil og gensidig påvirkning som i dag også godt kan være virtuelt.  </a:t>
            </a:r>
          </a:p>
          <a:p>
            <a:pPr>
              <a:buClrTx/>
              <a:defRPr/>
            </a:pPr>
            <a:r>
              <a:rPr lang="da-DK" dirty="0"/>
              <a:t>Fælles interesser gennem længere tid</a:t>
            </a:r>
          </a:p>
          <a:p>
            <a:pPr>
              <a:buClrTx/>
              <a:defRPr/>
            </a:pPr>
            <a:r>
              <a:rPr lang="da-DK" dirty="0"/>
              <a:t>Fælles normer (spilleregler for adfærd, forbud og påbud, formelle/uformelle)</a:t>
            </a:r>
          </a:p>
          <a:p>
            <a:pPr>
              <a:buClrTx/>
              <a:defRPr/>
            </a:pPr>
            <a:r>
              <a:rPr lang="da-DK" dirty="0"/>
              <a:t>Synligt medlemskab</a:t>
            </a:r>
          </a:p>
          <a:p>
            <a:endParaRPr lang="da-DK" dirty="0"/>
          </a:p>
        </p:txBody>
      </p:sp>
      <p:sp>
        <p:nvSpPr>
          <p:cNvPr id="4" name="Pladsholder til diasnummer 3"/>
          <p:cNvSpPr>
            <a:spLocks noGrp="1"/>
          </p:cNvSpPr>
          <p:nvPr>
            <p:ph type="sldNum" sz="quarter" idx="10"/>
          </p:nvPr>
        </p:nvSpPr>
        <p:spPr/>
        <p:txBody>
          <a:bodyPr/>
          <a:lstStyle/>
          <a:p>
            <a:fld id="{7AD076F6-7418-4260-BC54-78B88DB37E18}" type="slidenum">
              <a:rPr lang="da-DK" smtClean="0"/>
              <a:t>30</a:t>
            </a:fld>
            <a:endParaRPr lang="da-DK"/>
          </a:p>
        </p:txBody>
      </p:sp>
    </p:spTree>
    <p:extLst>
      <p:ext uri="{BB962C8B-B14F-4D97-AF65-F5344CB8AC3E}">
        <p14:creationId xmlns:p14="http://schemas.microsoft.com/office/powerpoint/2010/main" val="1787229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2 min hver til at skrive nøgleord ned</a:t>
            </a:r>
          </a:p>
          <a:p>
            <a:r>
              <a:rPr lang="da-DK" dirty="0"/>
              <a:t>Skriv</a:t>
            </a:r>
            <a:r>
              <a:rPr lang="da-DK" baseline="0" dirty="0"/>
              <a:t> nøgleord på flip</a:t>
            </a:r>
          </a:p>
          <a:p>
            <a:endParaRPr lang="da-DK" baseline="0" dirty="0"/>
          </a:p>
          <a:p>
            <a:r>
              <a:rPr lang="da-DK" baseline="0" dirty="0"/>
              <a:t>Spille hinanden gode og stå sammen som et team. </a:t>
            </a:r>
            <a:endParaRPr lang="da-DK" dirty="0"/>
          </a:p>
        </p:txBody>
      </p:sp>
      <p:sp>
        <p:nvSpPr>
          <p:cNvPr id="4" name="Pladsholder til diasnummer 3"/>
          <p:cNvSpPr>
            <a:spLocks noGrp="1"/>
          </p:cNvSpPr>
          <p:nvPr>
            <p:ph type="sldNum" sz="quarter" idx="10"/>
          </p:nvPr>
        </p:nvSpPr>
        <p:spPr/>
        <p:txBody>
          <a:bodyPr/>
          <a:lstStyle/>
          <a:p>
            <a:fld id="{379D7299-CD54-4006-AF66-76E81566F4F3}" type="slidenum">
              <a:rPr lang="da-DK" smtClean="0"/>
              <a:t>31</a:t>
            </a:fld>
            <a:endParaRPr lang="da-DK"/>
          </a:p>
        </p:txBody>
      </p:sp>
    </p:spTree>
    <p:extLst>
      <p:ext uri="{BB962C8B-B14F-4D97-AF65-F5344CB8AC3E}">
        <p14:creationId xmlns:p14="http://schemas.microsoft.com/office/powerpoint/2010/main" val="1335666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AD076F6-7418-4260-BC54-78B88DB37E18}" type="slidenum">
              <a:rPr lang="da-DK" smtClean="0"/>
              <a:t>34</a:t>
            </a:fld>
            <a:endParaRPr lang="da-DK"/>
          </a:p>
        </p:txBody>
      </p:sp>
    </p:spTree>
    <p:extLst>
      <p:ext uri="{BB962C8B-B14F-4D97-AF65-F5344CB8AC3E}">
        <p14:creationId xmlns:p14="http://schemas.microsoft.com/office/powerpoint/2010/main" val="2187995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03188" y="750888"/>
            <a:ext cx="6681787" cy="3759200"/>
          </a:xfrm>
        </p:spPr>
      </p:sp>
      <p:sp>
        <p:nvSpPr>
          <p:cNvPr id="3" name="Pladsholder til noter 2"/>
          <p:cNvSpPr>
            <a:spLocks noGrp="1"/>
          </p:cNvSpPr>
          <p:nvPr>
            <p:ph type="body" idx="1"/>
          </p:nvPr>
        </p:nvSpPr>
        <p:spPr/>
        <p:txBody>
          <a:bodyPr/>
          <a:lstStyle/>
          <a:p>
            <a:r>
              <a:rPr lang="da-DK" dirty="0"/>
              <a:t>Team er noget man gør,</a:t>
            </a:r>
            <a:r>
              <a:rPr lang="da-DK" baseline="0" dirty="0"/>
              <a:t> en måde at arbejde på.</a:t>
            </a:r>
          </a:p>
          <a:p>
            <a:r>
              <a:rPr lang="da-DK" baseline="0" dirty="0"/>
              <a:t>De tider, hvor man kun var en del at </a:t>
            </a:r>
            <a:r>
              <a:rPr lang="da-DK" baseline="0" dirty="0" err="1"/>
              <a:t>eet</a:t>
            </a:r>
            <a:r>
              <a:rPr lang="da-DK" baseline="0" dirty="0"/>
              <a:t> team, og kunne bruge år på at bygge det op, er forbi.</a:t>
            </a:r>
          </a:p>
          <a:p>
            <a:r>
              <a:rPr lang="da-DK" baseline="0" dirty="0"/>
              <a:t>Vi er en del af rigtig mange team, og de er tit midlertidige,</a:t>
            </a:r>
          </a:p>
          <a:p>
            <a:r>
              <a:rPr lang="da-DK" baseline="0" dirty="0"/>
              <a:t>Derfor bliver </a:t>
            </a:r>
            <a:r>
              <a:rPr lang="da-DK" baseline="0" dirty="0" err="1"/>
              <a:t>teaming</a:t>
            </a:r>
            <a:r>
              <a:rPr lang="da-DK" baseline="0" dirty="0"/>
              <a:t>, dvs. evnen til hurtigt og løbende at få samarbejdet til at fungere, en helt afgørende kompetence</a:t>
            </a:r>
          </a:p>
          <a:p>
            <a:endParaRPr lang="da-DK" dirty="0"/>
          </a:p>
        </p:txBody>
      </p:sp>
      <p:sp>
        <p:nvSpPr>
          <p:cNvPr id="4" name="Pladsholder til diasnummer 3"/>
          <p:cNvSpPr>
            <a:spLocks noGrp="1"/>
          </p:cNvSpPr>
          <p:nvPr>
            <p:ph type="sldNum" sz="quarter" idx="10"/>
          </p:nvPr>
        </p:nvSpPr>
        <p:spPr/>
        <p:txBody>
          <a:bodyPr/>
          <a:lstStyle/>
          <a:p>
            <a:fld id="{AD14CC64-18D6-4DE7-9ECB-A4EA9F54C419}" type="slidenum">
              <a:rPr lang="da-DK" smtClean="0"/>
              <a:t>35</a:t>
            </a:fld>
            <a:endParaRPr lang="da-DK"/>
          </a:p>
        </p:txBody>
      </p:sp>
    </p:spTree>
    <p:extLst>
      <p:ext uri="{BB962C8B-B14F-4D97-AF65-F5344CB8AC3E}">
        <p14:creationId xmlns:p14="http://schemas.microsoft.com/office/powerpoint/2010/main" val="2054529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 de teams I</a:t>
            </a:r>
            <a:r>
              <a:rPr lang="da-DK" baseline="0" dirty="0"/>
              <a:t> leder</a:t>
            </a:r>
            <a:endParaRPr lang="da-DK" dirty="0"/>
          </a:p>
        </p:txBody>
      </p:sp>
      <p:sp>
        <p:nvSpPr>
          <p:cNvPr id="4" name="Pladsholder til diasnummer 3"/>
          <p:cNvSpPr>
            <a:spLocks noGrp="1"/>
          </p:cNvSpPr>
          <p:nvPr>
            <p:ph type="sldNum" sz="quarter" idx="10"/>
          </p:nvPr>
        </p:nvSpPr>
        <p:spPr/>
        <p:txBody>
          <a:bodyPr/>
          <a:lstStyle/>
          <a:p>
            <a:fld id="{379D7299-CD54-4006-AF66-76E81566F4F3}" type="slidenum">
              <a:rPr lang="da-DK" smtClean="0"/>
              <a:t>36</a:t>
            </a:fld>
            <a:endParaRPr lang="da-DK"/>
          </a:p>
        </p:txBody>
      </p:sp>
    </p:spTree>
    <p:extLst>
      <p:ext uri="{BB962C8B-B14F-4D97-AF65-F5344CB8AC3E}">
        <p14:creationId xmlns:p14="http://schemas.microsoft.com/office/powerpoint/2010/main" val="4111696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Opbygge tillid: JTI og Personlig præsentation</a:t>
            </a:r>
          </a:p>
          <a:p>
            <a:r>
              <a:rPr lang="da-DK" dirty="0"/>
              <a:t>Mestre konflikter: JTI og konflikter – team normer – team </a:t>
            </a:r>
            <a:r>
              <a:rPr lang="da-DK" dirty="0" err="1"/>
              <a:t>lead</a:t>
            </a:r>
            <a:r>
              <a:rPr lang="da-DK" dirty="0"/>
              <a:t> </a:t>
            </a:r>
            <a:r>
              <a:rPr lang="da-DK" dirty="0" err="1"/>
              <a:t>becomming</a:t>
            </a:r>
            <a:r>
              <a:rPr lang="da-DK" dirty="0"/>
              <a:t> miner for </a:t>
            </a:r>
            <a:r>
              <a:rPr lang="da-DK" dirty="0" err="1"/>
              <a:t>conflicts</a:t>
            </a:r>
            <a:endParaRPr lang="da-DK" dirty="0"/>
          </a:p>
          <a:p>
            <a:r>
              <a:rPr lang="da-DK" dirty="0" err="1"/>
              <a:t>Commitment</a:t>
            </a:r>
            <a:r>
              <a:rPr lang="da-DK" dirty="0"/>
              <a:t>: tydeliggøre hvad der er besluttet og vi har </a:t>
            </a:r>
            <a:r>
              <a:rPr lang="da-DK" dirty="0" err="1"/>
              <a:t>committet</a:t>
            </a:r>
            <a:r>
              <a:rPr lang="da-DK" dirty="0"/>
              <a:t> os til – </a:t>
            </a:r>
            <a:r>
              <a:rPr lang="da-DK" dirty="0" err="1"/>
              <a:t>cascadering</a:t>
            </a:r>
            <a:r>
              <a:rPr lang="da-DK" dirty="0"/>
              <a:t> af  </a:t>
            </a:r>
            <a:r>
              <a:rPr lang="da-DK" dirty="0" err="1"/>
              <a:t>communikation</a:t>
            </a:r>
            <a:endParaRPr lang="da-DK" dirty="0"/>
          </a:p>
          <a:p>
            <a:r>
              <a:rPr lang="da-DK" dirty="0" err="1"/>
              <a:t>Ansvarliggørelse</a:t>
            </a:r>
            <a:r>
              <a:rPr lang="da-DK" dirty="0"/>
              <a:t>: team effektivitets øvelse – opfølgning på aftaler på møder – lederen skal tage </a:t>
            </a:r>
            <a:r>
              <a:rPr lang="da-DK" dirty="0" err="1"/>
              <a:t>knfrontationerne</a:t>
            </a:r>
            <a:endParaRPr lang="da-DK" dirty="0"/>
          </a:p>
          <a:p>
            <a:r>
              <a:rPr lang="da-DK" dirty="0"/>
              <a:t>Fokus på resultater: Scoreboard – nå de resultater man har sat sig – </a:t>
            </a:r>
            <a:r>
              <a:rPr lang="da-DK" dirty="0" err="1"/>
              <a:t>synliggører</a:t>
            </a:r>
            <a:r>
              <a:rPr lang="da-DK" dirty="0"/>
              <a:t> mål og resultater </a:t>
            </a:r>
          </a:p>
        </p:txBody>
      </p:sp>
      <p:sp>
        <p:nvSpPr>
          <p:cNvPr id="4" name="Pladsholder til slidenummer 3"/>
          <p:cNvSpPr>
            <a:spLocks noGrp="1"/>
          </p:cNvSpPr>
          <p:nvPr>
            <p:ph type="sldNum" sz="quarter" idx="5"/>
          </p:nvPr>
        </p:nvSpPr>
        <p:spPr/>
        <p:txBody>
          <a:bodyPr/>
          <a:lstStyle/>
          <a:p>
            <a:fld id="{7AD076F6-7418-4260-BC54-78B88DB37E18}" type="slidenum">
              <a:rPr lang="da-DK" smtClean="0"/>
              <a:t>37</a:t>
            </a:fld>
            <a:endParaRPr lang="da-DK"/>
          </a:p>
        </p:txBody>
      </p:sp>
    </p:spTree>
    <p:extLst>
      <p:ext uri="{BB962C8B-B14F-4D97-AF65-F5344CB8AC3E}">
        <p14:creationId xmlns:p14="http://schemas.microsoft.com/office/powerpoint/2010/main" val="1510259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CfLs</a:t>
            </a:r>
            <a:r>
              <a:rPr lang="da-DK" dirty="0"/>
              <a:t> opgave</a:t>
            </a:r>
          </a:p>
        </p:txBody>
      </p:sp>
      <p:sp>
        <p:nvSpPr>
          <p:cNvPr id="4" name="Pladsholder til diasnummer 3"/>
          <p:cNvSpPr>
            <a:spLocks noGrp="1"/>
          </p:cNvSpPr>
          <p:nvPr>
            <p:ph type="sldNum" sz="quarter" idx="10"/>
          </p:nvPr>
        </p:nvSpPr>
        <p:spPr/>
        <p:txBody>
          <a:bodyPr/>
          <a:lstStyle/>
          <a:p>
            <a:fld id="{7AD076F6-7418-4260-BC54-78B88DB37E18}" type="slidenum">
              <a:rPr lang="da-DK" smtClean="0">
                <a:solidFill>
                  <a:prstClr val="black"/>
                </a:solidFill>
              </a:rPr>
              <a:pPr/>
              <a:t>3</a:t>
            </a:fld>
            <a:endParaRPr lang="da-DK">
              <a:solidFill>
                <a:prstClr val="black"/>
              </a:solidFill>
            </a:endParaRPr>
          </a:p>
        </p:txBody>
      </p:sp>
    </p:spTree>
    <p:extLst>
      <p:ext uri="{BB962C8B-B14F-4D97-AF65-F5344CB8AC3E}">
        <p14:creationId xmlns:p14="http://schemas.microsoft.com/office/powerpoint/2010/main" val="1120834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AD076F6-7418-4260-BC54-78B88DB37E18}" type="slidenum">
              <a:rPr lang="da-DK" smtClean="0"/>
              <a:t>38</a:t>
            </a:fld>
            <a:endParaRPr lang="da-DK"/>
          </a:p>
        </p:txBody>
      </p:sp>
    </p:spTree>
    <p:extLst>
      <p:ext uri="{BB962C8B-B14F-4D97-AF65-F5344CB8AC3E}">
        <p14:creationId xmlns:p14="http://schemas.microsoft.com/office/powerpoint/2010/main" val="508581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 de teams I</a:t>
            </a:r>
            <a:r>
              <a:rPr lang="da-DK" baseline="0" dirty="0"/>
              <a:t> leder</a:t>
            </a:r>
            <a:endParaRPr lang="da-DK" dirty="0"/>
          </a:p>
        </p:txBody>
      </p:sp>
      <p:sp>
        <p:nvSpPr>
          <p:cNvPr id="4" name="Pladsholder til diasnummer 3"/>
          <p:cNvSpPr>
            <a:spLocks noGrp="1"/>
          </p:cNvSpPr>
          <p:nvPr>
            <p:ph type="sldNum" sz="quarter" idx="10"/>
          </p:nvPr>
        </p:nvSpPr>
        <p:spPr/>
        <p:txBody>
          <a:bodyPr/>
          <a:lstStyle/>
          <a:p>
            <a:fld id="{379D7299-CD54-4006-AF66-76E81566F4F3}" type="slidenum">
              <a:rPr lang="da-DK" smtClean="0"/>
              <a:t>39</a:t>
            </a:fld>
            <a:endParaRPr lang="da-DK"/>
          </a:p>
        </p:txBody>
      </p:sp>
    </p:spTree>
    <p:extLst>
      <p:ext uri="{BB962C8B-B14F-4D97-AF65-F5344CB8AC3E}">
        <p14:creationId xmlns:p14="http://schemas.microsoft.com/office/powerpoint/2010/main" val="2939175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Pladsholder til diasbille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Pladsholder til no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Times New Roman" pitchFamily="18" charset="0"/>
            </a:endParaRPr>
          </a:p>
        </p:txBody>
      </p:sp>
      <p:sp>
        <p:nvSpPr>
          <p:cNvPr id="185348" name="Pladsholder til dias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50913" eaLnBrk="0" hangingPunct="0">
              <a:spcBef>
                <a:spcPct val="30000"/>
              </a:spcBef>
              <a:defRPr sz="1200">
                <a:solidFill>
                  <a:schemeClr val="tx1"/>
                </a:solidFill>
                <a:latin typeface="Calibri" pitchFamily="34" charset="0"/>
              </a:defRPr>
            </a:lvl1pPr>
            <a:lvl2pPr marL="741363" indent="-284163" defTabSz="950913" eaLnBrk="0" hangingPunct="0">
              <a:spcBef>
                <a:spcPct val="30000"/>
              </a:spcBef>
              <a:defRPr sz="1200">
                <a:solidFill>
                  <a:schemeClr val="tx1"/>
                </a:solidFill>
                <a:latin typeface="Calibri" pitchFamily="34" charset="0"/>
              </a:defRPr>
            </a:lvl2pPr>
            <a:lvl3pPr marL="1141413" indent="-227013" defTabSz="950913" eaLnBrk="0" hangingPunct="0">
              <a:spcBef>
                <a:spcPct val="30000"/>
              </a:spcBef>
              <a:defRPr sz="1200">
                <a:solidFill>
                  <a:schemeClr val="tx1"/>
                </a:solidFill>
                <a:latin typeface="Calibri" pitchFamily="34" charset="0"/>
              </a:defRPr>
            </a:lvl3pPr>
            <a:lvl4pPr marL="1598613" indent="-227013" defTabSz="950913" eaLnBrk="0" hangingPunct="0">
              <a:spcBef>
                <a:spcPct val="30000"/>
              </a:spcBef>
              <a:defRPr sz="1200">
                <a:solidFill>
                  <a:schemeClr val="tx1"/>
                </a:solidFill>
                <a:latin typeface="Calibri" pitchFamily="34" charset="0"/>
              </a:defRPr>
            </a:lvl4pPr>
            <a:lvl5pPr marL="2055813" indent="-227013" defTabSz="950913" eaLnBrk="0" hangingPunct="0">
              <a:spcBef>
                <a:spcPct val="30000"/>
              </a:spcBef>
              <a:defRPr sz="1200">
                <a:solidFill>
                  <a:schemeClr val="tx1"/>
                </a:solidFill>
                <a:latin typeface="Calibri" pitchFamily="34" charset="0"/>
              </a:defRPr>
            </a:lvl5pPr>
            <a:lvl6pPr marL="2513013" indent="-227013" defTabSz="950913" eaLnBrk="0" fontAlgn="base" hangingPunct="0">
              <a:spcBef>
                <a:spcPct val="30000"/>
              </a:spcBef>
              <a:spcAft>
                <a:spcPct val="0"/>
              </a:spcAft>
              <a:defRPr sz="1200">
                <a:solidFill>
                  <a:schemeClr val="tx1"/>
                </a:solidFill>
                <a:latin typeface="Calibri" pitchFamily="34" charset="0"/>
              </a:defRPr>
            </a:lvl6pPr>
            <a:lvl7pPr marL="2970213" indent="-227013" defTabSz="950913" eaLnBrk="0" fontAlgn="base" hangingPunct="0">
              <a:spcBef>
                <a:spcPct val="30000"/>
              </a:spcBef>
              <a:spcAft>
                <a:spcPct val="0"/>
              </a:spcAft>
              <a:defRPr sz="1200">
                <a:solidFill>
                  <a:schemeClr val="tx1"/>
                </a:solidFill>
                <a:latin typeface="Calibri" pitchFamily="34" charset="0"/>
              </a:defRPr>
            </a:lvl7pPr>
            <a:lvl8pPr marL="3427413" indent="-227013" defTabSz="950913" eaLnBrk="0" fontAlgn="base" hangingPunct="0">
              <a:spcBef>
                <a:spcPct val="30000"/>
              </a:spcBef>
              <a:spcAft>
                <a:spcPct val="0"/>
              </a:spcAft>
              <a:defRPr sz="1200">
                <a:solidFill>
                  <a:schemeClr val="tx1"/>
                </a:solidFill>
                <a:latin typeface="Calibri" pitchFamily="34" charset="0"/>
              </a:defRPr>
            </a:lvl8pPr>
            <a:lvl9pPr marL="3884613" indent="-227013" defTabSz="950913" eaLnBrk="0" fontAlgn="base" hangingPunct="0">
              <a:spcBef>
                <a:spcPct val="30000"/>
              </a:spcBef>
              <a:spcAft>
                <a:spcPct val="0"/>
              </a:spcAft>
              <a:defRPr sz="1200">
                <a:solidFill>
                  <a:schemeClr val="tx1"/>
                </a:solidFill>
                <a:latin typeface="Calibri" pitchFamily="34" charset="0"/>
              </a:defRPr>
            </a:lvl9pPr>
          </a:lstStyle>
          <a:p>
            <a:pPr eaLnBrk="1" hangingPunct="1">
              <a:spcBef>
                <a:spcPct val="50000"/>
              </a:spcBef>
            </a:pPr>
            <a:fld id="{571E681E-34E0-41E4-B847-BC036BAE1FE0}" type="slidenum">
              <a:rPr lang="da-DK" altLang="en-US" smtClean="0">
                <a:latin typeface="Arial" charset="0"/>
              </a:rPr>
              <a:pPr eaLnBrk="1" hangingPunct="1">
                <a:spcBef>
                  <a:spcPct val="50000"/>
                </a:spcBef>
              </a:pPr>
              <a:t>40</a:t>
            </a:fld>
            <a:endParaRPr lang="da-DK" altLang="en-US">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Pladsholder til diasbille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Pladsholder til no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92" tIns="46046" rIns="92092" bIns="46046" numCol="1" anchor="t" anchorCtr="0" compatLnSpc="1">
            <a:prstTxWarp prst="textNoShape">
              <a:avLst/>
            </a:prstTxWarp>
          </a:bodyPr>
          <a:lstStyle/>
          <a:p>
            <a:pPr>
              <a:spcBef>
                <a:spcPts val="600"/>
              </a:spcBef>
            </a:pPr>
            <a:r>
              <a:rPr lang="da-DK" altLang="en-US" sz="2000" dirty="0">
                <a:latin typeface="Times New Roman" pitchFamily="18"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spcBef>
                <a:spcPts val="600"/>
              </a:spcBef>
            </a:pPr>
            <a:endParaRPr lang="da-DK" altLang="en-US" sz="2000" dirty="0">
              <a:latin typeface="Times New Roman" pitchFamily="18" charset="0"/>
            </a:endParaRPr>
          </a:p>
        </p:txBody>
      </p:sp>
      <p:sp>
        <p:nvSpPr>
          <p:cNvPr id="183300" name="Pladsholder til dias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58850" eaLnBrk="0" hangingPunct="0">
              <a:spcBef>
                <a:spcPct val="30000"/>
              </a:spcBef>
              <a:defRPr sz="1200">
                <a:solidFill>
                  <a:schemeClr val="tx1"/>
                </a:solidFill>
                <a:latin typeface="Calibri" pitchFamily="34" charset="0"/>
              </a:defRPr>
            </a:lvl1pPr>
            <a:lvl2pPr marL="747713" indent="-287338" defTabSz="958850" eaLnBrk="0" hangingPunct="0">
              <a:spcBef>
                <a:spcPct val="30000"/>
              </a:spcBef>
              <a:defRPr sz="1200">
                <a:solidFill>
                  <a:schemeClr val="tx1"/>
                </a:solidFill>
                <a:latin typeface="Calibri" pitchFamily="34" charset="0"/>
              </a:defRPr>
            </a:lvl2pPr>
            <a:lvl3pPr marL="1150938" indent="-230188" defTabSz="958850" eaLnBrk="0" hangingPunct="0">
              <a:spcBef>
                <a:spcPct val="30000"/>
              </a:spcBef>
              <a:defRPr sz="1200">
                <a:solidFill>
                  <a:schemeClr val="tx1"/>
                </a:solidFill>
                <a:latin typeface="Calibri" pitchFamily="34" charset="0"/>
              </a:defRPr>
            </a:lvl3pPr>
            <a:lvl4pPr marL="1611313" indent="-230188" defTabSz="958850" eaLnBrk="0" hangingPunct="0">
              <a:spcBef>
                <a:spcPct val="30000"/>
              </a:spcBef>
              <a:defRPr sz="1200">
                <a:solidFill>
                  <a:schemeClr val="tx1"/>
                </a:solidFill>
                <a:latin typeface="Calibri" pitchFamily="34" charset="0"/>
              </a:defRPr>
            </a:lvl4pPr>
            <a:lvl5pPr marL="2071688" indent="-230188" defTabSz="958850" eaLnBrk="0" hangingPunct="0">
              <a:spcBef>
                <a:spcPct val="30000"/>
              </a:spcBef>
              <a:defRPr sz="1200">
                <a:solidFill>
                  <a:schemeClr val="tx1"/>
                </a:solidFill>
                <a:latin typeface="Calibri" pitchFamily="34" charset="0"/>
              </a:defRPr>
            </a:lvl5pPr>
            <a:lvl6pPr marL="2528888" indent="-230188" defTabSz="958850" eaLnBrk="0" fontAlgn="base" hangingPunct="0">
              <a:spcBef>
                <a:spcPct val="30000"/>
              </a:spcBef>
              <a:spcAft>
                <a:spcPct val="0"/>
              </a:spcAft>
              <a:defRPr sz="1200">
                <a:solidFill>
                  <a:schemeClr val="tx1"/>
                </a:solidFill>
                <a:latin typeface="Calibri" pitchFamily="34" charset="0"/>
              </a:defRPr>
            </a:lvl6pPr>
            <a:lvl7pPr marL="2986088" indent="-230188" defTabSz="958850" eaLnBrk="0" fontAlgn="base" hangingPunct="0">
              <a:spcBef>
                <a:spcPct val="30000"/>
              </a:spcBef>
              <a:spcAft>
                <a:spcPct val="0"/>
              </a:spcAft>
              <a:defRPr sz="1200">
                <a:solidFill>
                  <a:schemeClr val="tx1"/>
                </a:solidFill>
                <a:latin typeface="Calibri" pitchFamily="34" charset="0"/>
              </a:defRPr>
            </a:lvl7pPr>
            <a:lvl8pPr marL="3443288" indent="-230188" defTabSz="958850" eaLnBrk="0" fontAlgn="base" hangingPunct="0">
              <a:spcBef>
                <a:spcPct val="30000"/>
              </a:spcBef>
              <a:spcAft>
                <a:spcPct val="0"/>
              </a:spcAft>
              <a:defRPr sz="1200">
                <a:solidFill>
                  <a:schemeClr val="tx1"/>
                </a:solidFill>
                <a:latin typeface="Calibri" pitchFamily="34" charset="0"/>
              </a:defRPr>
            </a:lvl8pPr>
            <a:lvl9pPr marL="3900488" indent="-230188" defTabSz="958850" eaLnBrk="0" fontAlgn="base" hangingPunct="0">
              <a:spcBef>
                <a:spcPct val="30000"/>
              </a:spcBef>
              <a:spcAft>
                <a:spcPct val="0"/>
              </a:spcAft>
              <a:defRPr sz="1200">
                <a:solidFill>
                  <a:schemeClr val="tx1"/>
                </a:solidFill>
                <a:latin typeface="Calibri" pitchFamily="34" charset="0"/>
              </a:defRPr>
            </a:lvl9pPr>
          </a:lstStyle>
          <a:p>
            <a:pPr>
              <a:spcBef>
                <a:spcPct val="50000"/>
              </a:spcBef>
            </a:pPr>
            <a:fld id="{420DB898-88CE-4E75-AD68-E31B5D0ED4A9}" type="slidenum">
              <a:rPr lang="da-DK" altLang="en-US" smtClean="0">
                <a:latin typeface="Arial" charset="0"/>
              </a:rPr>
              <a:pPr>
                <a:spcBef>
                  <a:spcPct val="50000"/>
                </a:spcBef>
              </a:pPr>
              <a:t>41</a:t>
            </a:fld>
            <a:endParaRPr lang="da-DK" altLang="en-US">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AD076F6-7418-4260-BC54-78B88DB37E18}" type="slidenum">
              <a:rPr lang="da-DK" smtClean="0"/>
              <a:t>42</a:t>
            </a:fld>
            <a:endParaRPr lang="da-DK"/>
          </a:p>
        </p:txBody>
      </p:sp>
    </p:spTree>
    <p:extLst>
      <p:ext uri="{BB962C8B-B14F-4D97-AF65-F5344CB8AC3E}">
        <p14:creationId xmlns:p14="http://schemas.microsoft.com/office/powerpoint/2010/main" val="3475873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AD076F6-7418-4260-BC54-78B88DB37E18}" type="slidenum">
              <a:rPr lang="da-DK" smtClean="0"/>
              <a:t>46</a:t>
            </a:fld>
            <a:endParaRPr lang="da-DK"/>
          </a:p>
        </p:txBody>
      </p:sp>
    </p:spTree>
    <p:extLst>
      <p:ext uri="{BB962C8B-B14F-4D97-AF65-F5344CB8AC3E}">
        <p14:creationId xmlns:p14="http://schemas.microsoft.com/office/powerpoint/2010/main" val="27453002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AD076F6-7418-4260-BC54-78B88DB37E18}" type="slidenum">
              <a:rPr lang="da-DK" smtClean="0"/>
              <a:t>48</a:t>
            </a:fld>
            <a:endParaRPr lang="da-DK"/>
          </a:p>
        </p:txBody>
      </p:sp>
    </p:spTree>
    <p:extLst>
      <p:ext uri="{BB962C8B-B14F-4D97-AF65-F5344CB8AC3E}">
        <p14:creationId xmlns:p14="http://schemas.microsoft.com/office/powerpoint/2010/main" val="8922820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r>
              <a:rPr lang="da-DK" dirty="0"/>
              <a:t>Department of </a:t>
            </a:r>
            <a:r>
              <a:rPr lang="da-DK" dirty="0" err="1"/>
              <a:t>Structural</a:t>
            </a:r>
            <a:r>
              <a:rPr lang="da-DK" dirty="0"/>
              <a:t> </a:t>
            </a:r>
            <a:r>
              <a:rPr lang="da-DK" dirty="0" err="1"/>
              <a:t>Mechanics</a:t>
            </a:r>
            <a:r>
              <a:rPr lang="da-DK" dirty="0"/>
              <a:t> provides </a:t>
            </a:r>
            <a:r>
              <a:rPr lang="da-DK" dirty="0" err="1"/>
              <a:t>comprehensive</a:t>
            </a:r>
            <a:r>
              <a:rPr lang="da-DK" dirty="0"/>
              <a:t> </a:t>
            </a:r>
            <a:r>
              <a:rPr lang="da-DK" dirty="0" err="1"/>
              <a:t>engineering</a:t>
            </a:r>
            <a:r>
              <a:rPr lang="da-DK" dirty="0"/>
              <a:t> services </a:t>
            </a:r>
            <a:r>
              <a:rPr lang="da-DK" dirty="0" err="1"/>
              <a:t>within</a:t>
            </a:r>
            <a:r>
              <a:rPr lang="da-DK" dirty="0"/>
              <a:t> </a:t>
            </a:r>
            <a:r>
              <a:rPr lang="da-DK" dirty="0" err="1"/>
              <a:t>mechanical</a:t>
            </a:r>
            <a:r>
              <a:rPr lang="da-DK" dirty="0"/>
              <a:t> </a:t>
            </a:r>
            <a:r>
              <a:rPr lang="da-DK" dirty="0" err="1"/>
              <a:t>analysis</a:t>
            </a:r>
            <a:r>
              <a:rPr lang="da-DK" dirty="0"/>
              <a:t> and simulation. </a:t>
            </a:r>
          </a:p>
          <a:p>
            <a:r>
              <a:rPr lang="da-DK" dirty="0"/>
              <a:t> </a:t>
            </a:r>
          </a:p>
          <a:p>
            <a:r>
              <a:rPr lang="da-DK" dirty="0"/>
              <a:t>Using </a:t>
            </a:r>
            <a:r>
              <a:rPr lang="da-DK" dirty="0" err="1"/>
              <a:t>numerical</a:t>
            </a:r>
            <a:r>
              <a:rPr lang="da-DK" dirty="0"/>
              <a:t> </a:t>
            </a:r>
            <a:r>
              <a:rPr lang="da-DK" dirty="0" err="1"/>
              <a:t>methods</a:t>
            </a:r>
            <a:r>
              <a:rPr lang="da-DK" dirty="0"/>
              <a:t> </a:t>
            </a:r>
            <a:r>
              <a:rPr lang="da-DK" dirty="0" err="1"/>
              <a:t>such</a:t>
            </a:r>
            <a:r>
              <a:rPr lang="da-DK" dirty="0"/>
              <a:t> as FEA, </a:t>
            </a:r>
            <a:r>
              <a:rPr lang="da-DK" dirty="0" err="1"/>
              <a:t>we</a:t>
            </a:r>
            <a:r>
              <a:rPr lang="da-DK" dirty="0"/>
              <a:t> </a:t>
            </a:r>
            <a:r>
              <a:rPr lang="da-DK" dirty="0" err="1"/>
              <a:t>create</a:t>
            </a:r>
            <a:r>
              <a:rPr lang="da-DK" dirty="0"/>
              <a:t> virtual </a:t>
            </a:r>
            <a:r>
              <a:rPr lang="da-DK" dirty="0" err="1"/>
              <a:t>representations</a:t>
            </a:r>
            <a:r>
              <a:rPr lang="da-DK" dirty="0"/>
              <a:t> of components and systems </a:t>
            </a:r>
            <a:r>
              <a:rPr lang="da-DK" dirty="0" err="1"/>
              <a:t>that</a:t>
            </a:r>
            <a:r>
              <a:rPr lang="da-DK" dirty="0"/>
              <a:t> </a:t>
            </a:r>
            <a:r>
              <a:rPr lang="da-DK" dirty="0" err="1"/>
              <a:t>simulate</a:t>
            </a:r>
            <a:r>
              <a:rPr lang="da-DK" dirty="0"/>
              <a:t> real </a:t>
            </a:r>
            <a:r>
              <a:rPr lang="da-DK" dirty="0" err="1"/>
              <a:t>world</a:t>
            </a:r>
            <a:r>
              <a:rPr lang="da-DK" dirty="0"/>
              <a:t> </a:t>
            </a:r>
            <a:r>
              <a:rPr lang="da-DK" dirty="0" err="1"/>
              <a:t>behavior</a:t>
            </a:r>
            <a:r>
              <a:rPr lang="da-DK" dirty="0"/>
              <a:t> under a </a:t>
            </a:r>
            <a:r>
              <a:rPr lang="da-DK" dirty="0" err="1"/>
              <a:t>variety</a:t>
            </a:r>
            <a:r>
              <a:rPr lang="da-DK" dirty="0"/>
              <a:t> of </a:t>
            </a:r>
            <a:r>
              <a:rPr lang="da-DK" dirty="0" err="1"/>
              <a:t>loads</a:t>
            </a:r>
            <a:r>
              <a:rPr lang="da-DK" dirty="0"/>
              <a:t> and </a:t>
            </a:r>
            <a:r>
              <a:rPr lang="da-DK" dirty="0" err="1"/>
              <a:t>constraints</a:t>
            </a:r>
            <a:r>
              <a:rPr lang="da-DK" dirty="0"/>
              <a:t>.</a:t>
            </a:r>
          </a:p>
        </p:txBody>
      </p:sp>
      <p:sp>
        <p:nvSpPr>
          <p:cNvPr id="4" name="Pladsholder til diasnummer 3"/>
          <p:cNvSpPr>
            <a:spLocks noGrp="1"/>
          </p:cNvSpPr>
          <p:nvPr>
            <p:ph type="sldNum" sz="quarter" idx="10"/>
          </p:nvPr>
        </p:nvSpPr>
        <p:spPr/>
        <p:txBody>
          <a:bodyPr/>
          <a:lstStyle/>
          <a:p>
            <a:fld id="{45467869-1C54-4144-9915-1A44B64302FE}" type="slidenum">
              <a:rPr lang="da-DK" smtClean="0">
                <a:solidFill>
                  <a:prstClr val="black"/>
                </a:solidFill>
              </a:rPr>
              <a:pPr/>
              <a:t>54</a:t>
            </a:fld>
            <a:endParaRPr lang="da-DK">
              <a:solidFill>
                <a:prstClr val="black"/>
              </a:solidFill>
            </a:endParaRPr>
          </a:p>
        </p:txBody>
      </p:sp>
    </p:spTree>
    <p:extLst>
      <p:ext uri="{BB962C8B-B14F-4D97-AF65-F5344CB8AC3E}">
        <p14:creationId xmlns:p14="http://schemas.microsoft.com/office/powerpoint/2010/main" val="38401802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r>
              <a:rPr lang="da-DK" dirty="0"/>
              <a:t>Department of </a:t>
            </a:r>
            <a:r>
              <a:rPr lang="da-DK" dirty="0" err="1"/>
              <a:t>Structural</a:t>
            </a:r>
            <a:r>
              <a:rPr lang="da-DK" dirty="0"/>
              <a:t> </a:t>
            </a:r>
            <a:r>
              <a:rPr lang="da-DK" dirty="0" err="1"/>
              <a:t>Mechanics</a:t>
            </a:r>
            <a:r>
              <a:rPr lang="da-DK" dirty="0"/>
              <a:t> provides </a:t>
            </a:r>
            <a:r>
              <a:rPr lang="da-DK" dirty="0" err="1"/>
              <a:t>comprehensive</a:t>
            </a:r>
            <a:r>
              <a:rPr lang="da-DK" dirty="0"/>
              <a:t> </a:t>
            </a:r>
            <a:r>
              <a:rPr lang="da-DK" dirty="0" err="1"/>
              <a:t>engineering</a:t>
            </a:r>
            <a:r>
              <a:rPr lang="da-DK" dirty="0"/>
              <a:t> services </a:t>
            </a:r>
            <a:r>
              <a:rPr lang="da-DK" dirty="0" err="1"/>
              <a:t>within</a:t>
            </a:r>
            <a:r>
              <a:rPr lang="da-DK" dirty="0"/>
              <a:t> </a:t>
            </a:r>
            <a:r>
              <a:rPr lang="da-DK" dirty="0" err="1"/>
              <a:t>mechanical</a:t>
            </a:r>
            <a:r>
              <a:rPr lang="da-DK" dirty="0"/>
              <a:t> </a:t>
            </a:r>
            <a:r>
              <a:rPr lang="da-DK" dirty="0" err="1"/>
              <a:t>analysis</a:t>
            </a:r>
            <a:r>
              <a:rPr lang="da-DK" dirty="0"/>
              <a:t> and simulation. </a:t>
            </a:r>
          </a:p>
          <a:p>
            <a:r>
              <a:rPr lang="da-DK" dirty="0"/>
              <a:t> </a:t>
            </a:r>
          </a:p>
          <a:p>
            <a:r>
              <a:rPr lang="da-DK" dirty="0"/>
              <a:t>Using </a:t>
            </a:r>
            <a:r>
              <a:rPr lang="da-DK" dirty="0" err="1"/>
              <a:t>numerical</a:t>
            </a:r>
            <a:r>
              <a:rPr lang="da-DK" dirty="0"/>
              <a:t> </a:t>
            </a:r>
            <a:r>
              <a:rPr lang="da-DK" dirty="0" err="1"/>
              <a:t>methods</a:t>
            </a:r>
            <a:r>
              <a:rPr lang="da-DK" dirty="0"/>
              <a:t> </a:t>
            </a:r>
            <a:r>
              <a:rPr lang="da-DK" dirty="0" err="1"/>
              <a:t>such</a:t>
            </a:r>
            <a:r>
              <a:rPr lang="da-DK" dirty="0"/>
              <a:t> as FEA, </a:t>
            </a:r>
            <a:r>
              <a:rPr lang="da-DK" dirty="0" err="1"/>
              <a:t>we</a:t>
            </a:r>
            <a:r>
              <a:rPr lang="da-DK" dirty="0"/>
              <a:t> </a:t>
            </a:r>
            <a:r>
              <a:rPr lang="da-DK" dirty="0" err="1"/>
              <a:t>create</a:t>
            </a:r>
            <a:r>
              <a:rPr lang="da-DK" dirty="0"/>
              <a:t> virtual </a:t>
            </a:r>
            <a:r>
              <a:rPr lang="da-DK" dirty="0" err="1"/>
              <a:t>representations</a:t>
            </a:r>
            <a:r>
              <a:rPr lang="da-DK" dirty="0"/>
              <a:t> of components and systems </a:t>
            </a:r>
            <a:r>
              <a:rPr lang="da-DK" dirty="0" err="1"/>
              <a:t>that</a:t>
            </a:r>
            <a:r>
              <a:rPr lang="da-DK" dirty="0"/>
              <a:t> </a:t>
            </a:r>
            <a:r>
              <a:rPr lang="da-DK" dirty="0" err="1"/>
              <a:t>simulate</a:t>
            </a:r>
            <a:r>
              <a:rPr lang="da-DK" dirty="0"/>
              <a:t> real </a:t>
            </a:r>
            <a:r>
              <a:rPr lang="da-DK" dirty="0" err="1"/>
              <a:t>world</a:t>
            </a:r>
            <a:r>
              <a:rPr lang="da-DK" dirty="0"/>
              <a:t> </a:t>
            </a:r>
            <a:r>
              <a:rPr lang="da-DK" dirty="0" err="1"/>
              <a:t>behavior</a:t>
            </a:r>
            <a:r>
              <a:rPr lang="da-DK" dirty="0"/>
              <a:t> under a </a:t>
            </a:r>
            <a:r>
              <a:rPr lang="da-DK" dirty="0" err="1"/>
              <a:t>variety</a:t>
            </a:r>
            <a:r>
              <a:rPr lang="da-DK" dirty="0"/>
              <a:t> of </a:t>
            </a:r>
            <a:r>
              <a:rPr lang="da-DK" dirty="0" err="1"/>
              <a:t>loads</a:t>
            </a:r>
            <a:r>
              <a:rPr lang="da-DK" dirty="0"/>
              <a:t> and </a:t>
            </a:r>
            <a:r>
              <a:rPr lang="da-DK" dirty="0" err="1"/>
              <a:t>constraints</a:t>
            </a:r>
            <a:r>
              <a:rPr lang="da-DK" dirty="0"/>
              <a:t>.</a:t>
            </a:r>
          </a:p>
        </p:txBody>
      </p:sp>
      <p:sp>
        <p:nvSpPr>
          <p:cNvPr id="4" name="Pladsholder til diasnummer 3"/>
          <p:cNvSpPr>
            <a:spLocks noGrp="1"/>
          </p:cNvSpPr>
          <p:nvPr>
            <p:ph type="sldNum" sz="quarter" idx="10"/>
          </p:nvPr>
        </p:nvSpPr>
        <p:spPr/>
        <p:txBody>
          <a:bodyPr/>
          <a:lstStyle/>
          <a:p>
            <a:fld id="{45467869-1C54-4144-9915-1A44B64302FE}" type="slidenum">
              <a:rPr lang="da-DK" smtClean="0">
                <a:solidFill>
                  <a:prstClr val="black"/>
                </a:solidFill>
              </a:rPr>
              <a:pPr/>
              <a:t>57</a:t>
            </a:fld>
            <a:endParaRPr lang="da-DK">
              <a:solidFill>
                <a:prstClr val="black"/>
              </a:solidFill>
            </a:endParaRPr>
          </a:p>
        </p:txBody>
      </p:sp>
    </p:spTree>
    <p:extLst>
      <p:ext uri="{BB962C8B-B14F-4D97-AF65-F5344CB8AC3E}">
        <p14:creationId xmlns:p14="http://schemas.microsoft.com/office/powerpoint/2010/main" val="38401802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AD076F6-7418-4260-BC54-78B88DB37E18}" type="slidenum">
              <a:rPr lang="da-DK" smtClean="0"/>
              <a:t>59</a:t>
            </a:fld>
            <a:endParaRPr lang="da-DK"/>
          </a:p>
        </p:txBody>
      </p:sp>
    </p:spTree>
    <p:extLst>
      <p:ext uri="{BB962C8B-B14F-4D97-AF65-F5344CB8AC3E}">
        <p14:creationId xmlns:p14="http://schemas.microsoft.com/office/powerpoint/2010/main" val="2182219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7AD076F6-7418-4260-BC54-78B88DB37E18}" type="slidenum">
              <a:rPr lang="da-DK" smtClean="0">
                <a:solidFill>
                  <a:prstClr val="black"/>
                </a:solidFill>
              </a:rPr>
              <a:pPr/>
              <a:t>9</a:t>
            </a:fld>
            <a:endParaRPr lang="da-DK">
              <a:solidFill>
                <a:prstClr val="black"/>
              </a:solidFill>
            </a:endParaRPr>
          </a:p>
        </p:txBody>
      </p:sp>
    </p:spTree>
    <p:extLst>
      <p:ext uri="{BB962C8B-B14F-4D97-AF65-F5344CB8AC3E}">
        <p14:creationId xmlns:p14="http://schemas.microsoft.com/office/powerpoint/2010/main" val="3538288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r>
              <a:rPr lang="da-DK" dirty="0"/>
              <a:t>Department of </a:t>
            </a:r>
            <a:r>
              <a:rPr lang="da-DK" dirty="0" err="1"/>
              <a:t>Structural</a:t>
            </a:r>
            <a:r>
              <a:rPr lang="da-DK" dirty="0"/>
              <a:t> </a:t>
            </a:r>
            <a:r>
              <a:rPr lang="da-DK" dirty="0" err="1"/>
              <a:t>Mechanics</a:t>
            </a:r>
            <a:r>
              <a:rPr lang="da-DK" dirty="0"/>
              <a:t> provides </a:t>
            </a:r>
            <a:r>
              <a:rPr lang="da-DK" dirty="0" err="1"/>
              <a:t>comprehensive</a:t>
            </a:r>
            <a:r>
              <a:rPr lang="da-DK" dirty="0"/>
              <a:t> </a:t>
            </a:r>
            <a:r>
              <a:rPr lang="da-DK" dirty="0" err="1"/>
              <a:t>engineering</a:t>
            </a:r>
            <a:r>
              <a:rPr lang="da-DK" dirty="0"/>
              <a:t> services </a:t>
            </a:r>
            <a:r>
              <a:rPr lang="da-DK" dirty="0" err="1"/>
              <a:t>within</a:t>
            </a:r>
            <a:r>
              <a:rPr lang="da-DK" dirty="0"/>
              <a:t> </a:t>
            </a:r>
            <a:r>
              <a:rPr lang="da-DK" dirty="0" err="1"/>
              <a:t>mechanical</a:t>
            </a:r>
            <a:r>
              <a:rPr lang="da-DK" dirty="0"/>
              <a:t> </a:t>
            </a:r>
            <a:r>
              <a:rPr lang="da-DK" dirty="0" err="1"/>
              <a:t>analysis</a:t>
            </a:r>
            <a:r>
              <a:rPr lang="da-DK" dirty="0"/>
              <a:t> and simulation. </a:t>
            </a:r>
          </a:p>
          <a:p>
            <a:r>
              <a:rPr lang="da-DK" dirty="0"/>
              <a:t> </a:t>
            </a:r>
          </a:p>
          <a:p>
            <a:r>
              <a:rPr lang="da-DK" dirty="0"/>
              <a:t>Using </a:t>
            </a:r>
            <a:r>
              <a:rPr lang="da-DK" dirty="0" err="1"/>
              <a:t>numerical</a:t>
            </a:r>
            <a:r>
              <a:rPr lang="da-DK" dirty="0"/>
              <a:t> </a:t>
            </a:r>
            <a:r>
              <a:rPr lang="da-DK" dirty="0" err="1"/>
              <a:t>methods</a:t>
            </a:r>
            <a:r>
              <a:rPr lang="da-DK" dirty="0"/>
              <a:t> </a:t>
            </a:r>
            <a:r>
              <a:rPr lang="da-DK" dirty="0" err="1"/>
              <a:t>such</a:t>
            </a:r>
            <a:r>
              <a:rPr lang="da-DK" dirty="0"/>
              <a:t> as FEA, </a:t>
            </a:r>
            <a:r>
              <a:rPr lang="da-DK" dirty="0" err="1"/>
              <a:t>we</a:t>
            </a:r>
            <a:r>
              <a:rPr lang="da-DK" dirty="0"/>
              <a:t> </a:t>
            </a:r>
            <a:r>
              <a:rPr lang="da-DK" dirty="0" err="1"/>
              <a:t>create</a:t>
            </a:r>
            <a:r>
              <a:rPr lang="da-DK" dirty="0"/>
              <a:t> virtual </a:t>
            </a:r>
            <a:r>
              <a:rPr lang="da-DK" dirty="0" err="1"/>
              <a:t>representations</a:t>
            </a:r>
            <a:r>
              <a:rPr lang="da-DK" dirty="0"/>
              <a:t> of components and systems </a:t>
            </a:r>
            <a:r>
              <a:rPr lang="da-DK" dirty="0" err="1"/>
              <a:t>that</a:t>
            </a:r>
            <a:r>
              <a:rPr lang="da-DK" dirty="0"/>
              <a:t> </a:t>
            </a:r>
            <a:r>
              <a:rPr lang="da-DK" dirty="0" err="1"/>
              <a:t>simulate</a:t>
            </a:r>
            <a:r>
              <a:rPr lang="da-DK" dirty="0"/>
              <a:t> real </a:t>
            </a:r>
            <a:r>
              <a:rPr lang="da-DK" dirty="0" err="1"/>
              <a:t>world</a:t>
            </a:r>
            <a:r>
              <a:rPr lang="da-DK" dirty="0"/>
              <a:t> </a:t>
            </a:r>
            <a:r>
              <a:rPr lang="da-DK" dirty="0" err="1"/>
              <a:t>behavior</a:t>
            </a:r>
            <a:r>
              <a:rPr lang="da-DK" dirty="0"/>
              <a:t> under a </a:t>
            </a:r>
            <a:r>
              <a:rPr lang="da-DK" dirty="0" err="1"/>
              <a:t>variety</a:t>
            </a:r>
            <a:r>
              <a:rPr lang="da-DK" dirty="0"/>
              <a:t> of </a:t>
            </a:r>
            <a:r>
              <a:rPr lang="da-DK" dirty="0" err="1"/>
              <a:t>loads</a:t>
            </a:r>
            <a:r>
              <a:rPr lang="da-DK" dirty="0"/>
              <a:t> and </a:t>
            </a:r>
            <a:r>
              <a:rPr lang="da-DK" dirty="0" err="1"/>
              <a:t>constraints</a:t>
            </a:r>
            <a:r>
              <a:rPr lang="da-DK" dirty="0"/>
              <a:t>.</a:t>
            </a:r>
          </a:p>
        </p:txBody>
      </p:sp>
      <p:sp>
        <p:nvSpPr>
          <p:cNvPr id="4" name="Pladsholder til diasnummer 3"/>
          <p:cNvSpPr>
            <a:spLocks noGrp="1"/>
          </p:cNvSpPr>
          <p:nvPr>
            <p:ph type="sldNum" sz="quarter" idx="10"/>
          </p:nvPr>
        </p:nvSpPr>
        <p:spPr/>
        <p:txBody>
          <a:bodyPr/>
          <a:lstStyle/>
          <a:p>
            <a:fld id="{45467869-1C54-4144-9915-1A44B64302FE}" type="slidenum">
              <a:rPr lang="da-DK" smtClean="0">
                <a:solidFill>
                  <a:prstClr val="black"/>
                </a:solidFill>
              </a:rPr>
              <a:pPr/>
              <a:t>60</a:t>
            </a:fld>
            <a:endParaRPr lang="da-DK">
              <a:solidFill>
                <a:prstClr val="black"/>
              </a:solidFill>
            </a:endParaRPr>
          </a:p>
        </p:txBody>
      </p:sp>
    </p:spTree>
    <p:extLst>
      <p:ext uri="{BB962C8B-B14F-4D97-AF65-F5344CB8AC3E}">
        <p14:creationId xmlns:p14="http://schemas.microsoft.com/office/powerpoint/2010/main" val="38401802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AD076F6-7418-4260-BC54-78B88DB37E18}" type="slidenum">
              <a:rPr lang="da-DK" smtClean="0"/>
              <a:t>63</a:t>
            </a:fld>
            <a:endParaRPr lang="da-DK"/>
          </a:p>
        </p:txBody>
      </p:sp>
    </p:spTree>
    <p:extLst>
      <p:ext uri="{BB962C8B-B14F-4D97-AF65-F5344CB8AC3E}">
        <p14:creationId xmlns:p14="http://schemas.microsoft.com/office/powerpoint/2010/main" val="8045607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7AD076F6-7418-4260-BC54-78B88DB37E18}" type="slidenum">
              <a:rPr lang="da-DK" smtClean="0"/>
              <a:t>66</a:t>
            </a:fld>
            <a:endParaRPr lang="da-DK"/>
          </a:p>
        </p:txBody>
      </p:sp>
    </p:spTree>
    <p:extLst>
      <p:ext uri="{BB962C8B-B14F-4D97-AF65-F5344CB8AC3E}">
        <p14:creationId xmlns:p14="http://schemas.microsoft.com/office/powerpoint/2010/main" val="15650671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AD076F6-7418-4260-BC54-78B88DB37E18}" type="slidenum">
              <a:rPr lang="da-DK" smtClean="0"/>
              <a:t>67</a:t>
            </a:fld>
            <a:endParaRPr lang="da-DK"/>
          </a:p>
        </p:txBody>
      </p:sp>
    </p:spTree>
    <p:extLst>
      <p:ext uri="{BB962C8B-B14F-4D97-AF65-F5344CB8AC3E}">
        <p14:creationId xmlns:p14="http://schemas.microsoft.com/office/powerpoint/2010/main" val="24665475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Pladsholder til diasbillede 1"/>
          <p:cNvSpPr>
            <a:spLocks noGrp="1" noRot="1" noChangeAspect="1" noTextEdit="1"/>
          </p:cNvSpPr>
          <p:nvPr>
            <p:ph type="sldImg"/>
          </p:nvPr>
        </p:nvSpPr>
        <p:spPr>
          <a:ln/>
        </p:spPr>
      </p:sp>
      <p:sp>
        <p:nvSpPr>
          <p:cNvPr id="315395"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Times New Roman" pitchFamily="18" charset="0"/>
            </a:endParaRPr>
          </a:p>
        </p:txBody>
      </p:sp>
      <p:sp>
        <p:nvSpPr>
          <p:cNvPr id="315396"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657">
              <a:defRPr sz="1100">
                <a:solidFill>
                  <a:schemeClr val="tx1"/>
                </a:solidFill>
                <a:latin typeface="Arial" charset="0"/>
                <a:cs typeface="Arial" charset="0"/>
              </a:defRPr>
            </a:lvl1pPr>
            <a:lvl2pPr marL="751180" indent="-288915" defTabSz="964657">
              <a:defRPr sz="1100">
                <a:solidFill>
                  <a:schemeClr val="tx1"/>
                </a:solidFill>
                <a:latin typeface="Arial" charset="0"/>
                <a:cs typeface="Arial" charset="0"/>
              </a:defRPr>
            </a:lvl2pPr>
            <a:lvl3pPr marL="1155662" indent="-231132" defTabSz="964657">
              <a:defRPr sz="1100">
                <a:solidFill>
                  <a:schemeClr val="tx1"/>
                </a:solidFill>
                <a:latin typeface="Arial" charset="0"/>
                <a:cs typeface="Arial" charset="0"/>
              </a:defRPr>
            </a:lvl3pPr>
            <a:lvl4pPr marL="1617927" indent="-231132" defTabSz="964657">
              <a:defRPr sz="1100">
                <a:solidFill>
                  <a:schemeClr val="tx1"/>
                </a:solidFill>
                <a:latin typeface="Arial" charset="0"/>
                <a:cs typeface="Arial" charset="0"/>
              </a:defRPr>
            </a:lvl4pPr>
            <a:lvl5pPr marL="2080191" indent="-231132" defTabSz="964657">
              <a:defRPr sz="1100">
                <a:solidFill>
                  <a:schemeClr val="tx1"/>
                </a:solidFill>
                <a:latin typeface="Arial" charset="0"/>
                <a:cs typeface="Arial" charset="0"/>
              </a:defRPr>
            </a:lvl5pPr>
            <a:lvl6pPr marL="2542457" indent="-231132" defTabSz="964657" eaLnBrk="0" fontAlgn="base" hangingPunct="0">
              <a:spcBef>
                <a:spcPct val="0"/>
              </a:spcBef>
              <a:spcAft>
                <a:spcPct val="0"/>
              </a:spcAft>
              <a:defRPr sz="1100">
                <a:solidFill>
                  <a:schemeClr val="tx1"/>
                </a:solidFill>
                <a:latin typeface="Arial" charset="0"/>
                <a:cs typeface="Arial" charset="0"/>
              </a:defRPr>
            </a:lvl6pPr>
            <a:lvl7pPr marL="3004720" indent="-231132" defTabSz="964657" eaLnBrk="0" fontAlgn="base" hangingPunct="0">
              <a:spcBef>
                <a:spcPct val="0"/>
              </a:spcBef>
              <a:spcAft>
                <a:spcPct val="0"/>
              </a:spcAft>
              <a:defRPr sz="1100">
                <a:solidFill>
                  <a:schemeClr val="tx1"/>
                </a:solidFill>
                <a:latin typeface="Arial" charset="0"/>
                <a:cs typeface="Arial" charset="0"/>
              </a:defRPr>
            </a:lvl7pPr>
            <a:lvl8pPr marL="3466986" indent="-231132" defTabSz="964657" eaLnBrk="0" fontAlgn="base" hangingPunct="0">
              <a:spcBef>
                <a:spcPct val="0"/>
              </a:spcBef>
              <a:spcAft>
                <a:spcPct val="0"/>
              </a:spcAft>
              <a:defRPr sz="1100">
                <a:solidFill>
                  <a:schemeClr val="tx1"/>
                </a:solidFill>
                <a:latin typeface="Arial" charset="0"/>
                <a:cs typeface="Arial" charset="0"/>
              </a:defRPr>
            </a:lvl8pPr>
            <a:lvl9pPr marL="3929249" indent="-231132" defTabSz="964657" eaLnBrk="0" fontAlgn="base" hangingPunct="0">
              <a:spcBef>
                <a:spcPct val="0"/>
              </a:spcBef>
              <a:spcAft>
                <a:spcPct val="0"/>
              </a:spcAft>
              <a:defRPr sz="1100">
                <a:solidFill>
                  <a:schemeClr val="tx1"/>
                </a:solidFill>
                <a:latin typeface="Arial" charset="0"/>
                <a:cs typeface="Arial" charset="0"/>
              </a:defRPr>
            </a:lvl9pPr>
          </a:lstStyle>
          <a:p>
            <a:fld id="{61B082F8-C655-45F4-80A8-6A880762BEF3}" type="slidenum">
              <a:rPr lang="da-DK" altLang="da-DK" sz="1200"/>
              <a:pPr/>
              <a:t>69</a:t>
            </a:fld>
            <a:endParaRPr lang="da-DK" altLang="da-DK" sz="1200"/>
          </a:p>
        </p:txBody>
      </p:sp>
    </p:spTree>
    <p:extLst>
      <p:ext uri="{BB962C8B-B14F-4D97-AF65-F5344CB8AC3E}">
        <p14:creationId xmlns:p14="http://schemas.microsoft.com/office/powerpoint/2010/main" val="19602620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Pladsholder til diasbillede 1"/>
          <p:cNvSpPr>
            <a:spLocks noGrp="1" noRot="1" noChangeAspect="1" noTextEdit="1"/>
          </p:cNvSpPr>
          <p:nvPr>
            <p:ph type="sldImg"/>
          </p:nvPr>
        </p:nvSpPr>
        <p:spPr>
          <a:ln/>
        </p:spPr>
      </p:sp>
      <p:sp>
        <p:nvSpPr>
          <p:cNvPr id="316419"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Times New Roman" pitchFamily="18" charset="0"/>
            </a:endParaRPr>
          </a:p>
        </p:txBody>
      </p:sp>
      <p:sp>
        <p:nvSpPr>
          <p:cNvPr id="316420"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657">
              <a:defRPr sz="1100">
                <a:solidFill>
                  <a:schemeClr val="tx1"/>
                </a:solidFill>
                <a:latin typeface="Arial" charset="0"/>
                <a:cs typeface="Arial" charset="0"/>
              </a:defRPr>
            </a:lvl1pPr>
            <a:lvl2pPr marL="751180" indent="-288915" defTabSz="964657">
              <a:defRPr sz="1100">
                <a:solidFill>
                  <a:schemeClr val="tx1"/>
                </a:solidFill>
                <a:latin typeface="Arial" charset="0"/>
                <a:cs typeface="Arial" charset="0"/>
              </a:defRPr>
            </a:lvl2pPr>
            <a:lvl3pPr marL="1155662" indent="-231132" defTabSz="964657">
              <a:defRPr sz="1100">
                <a:solidFill>
                  <a:schemeClr val="tx1"/>
                </a:solidFill>
                <a:latin typeface="Arial" charset="0"/>
                <a:cs typeface="Arial" charset="0"/>
              </a:defRPr>
            </a:lvl3pPr>
            <a:lvl4pPr marL="1617927" indent="-231132" defTabSz="964657">
              <a:defRPr sz="1100">
                <a:solidFill>
                  <a:schemeClr val="tx1"/>
                </a:solidFill>
                <a:latin typeface="Arial" charset="0"/>
                <a:cs typeface="Arial" charset="0"/>
              </a:defRPr>
            </a:lvl4pPr>
            <a:lvl5pPr marL="2080191" indent="-231132" defTabSz="964657">
              <a:defRPr sz="1100">
                <a:solidFill>
                  <a:schemeClr val="tx1"/>
                </a:solidFill>
                <a:latin typeface="Arial" charset="0"/>
                <a:cs typeface="Arial" charset="0"/>
              </a:defRPr>
            </a:lvl5pPr>
            <a:lvl6pPr marL="2542457" indent="-231132" defTabSz="964657" eaLnBrk="0" fontAlgn="base" hangingPunct="0">
              <a:spcBef>
                <a:spcPct val="0"/>
              </a:spcBef>
              <a:spcAft>
                <a:spcPct val="0"/>
              </a:spcAft>
              <a:defRPr sz="1100">
                <a:solidFill>
                  <a:schemeClr val="tx1"/>
                </a:solidFill>
                <a:latin typeface="Arial" charset="0"/>
                <a:cs typeface="Arial" charset="0"/>
              </a:defRPr>
            </a:lvl6pPr>
            <a:lvl7pPr marL="3004720" indent="-231132" defTabSz="964657" eaLnBrk="0" fontAlgn="base" hangingPunct="0">
              <a:spcBef>
                <a:spcPct val="0"/>
              </a:spcBef>
              <a:spcAft>
                <a:spcPct val="0"/>
              </a:spcAft>
              <a:defRPr sz="1100">
                <a:solidFill>
                  <a:schemeClr val="tx1"/>
                </a:solidFill>
                <a:latin typeface="Arial" charset="0"/>
                <a:cs typeface="Arial" charset="0"/>
              </a:defRPr>
            </a:lvl7pPr>
            <a:lvl8pPr marL="3466986" indent="-231132" defTabSz="964657" eaLnBrk="0" fontAlgn="base" hangingPunct="0">
              <a:spcBef>
                <a:spcPct val="0"/>
              </a:spcBef>
              <a:spcAft>
                <a:spcPct val="0"/>
              </a:spcAft>
              <a:defRPr sz="1100">
                <a:solidFill>
                  <a:schemeClr val="tx1"/>
                </a:solidFill>
                <a:latin typeface="Arial" charset="0"/>
                <a:cs typeface="Arial" charset="0"/>
              </a:defRPr>
            </a:lvl8pPr>
            <a:lvl9pPr marL="3929249" indent="-231132" defTabSz="964657" eaLnBrk="0" fontAlgn="base" hangingPunct="0">
              <a:spcBef>
                <a:spcPct val="0"/>
              </a:spcBef>
              <a:spcAft>
                <a:spcPct val="0"/>
              </a:spcAft>
              <a:defRPr sz="1100">
                <a:solidFill>
                  <a:schemeClr val="tx1"/>
                </a:solidFill>
                <a:latin typeface="Arial" charset="0"/>
                <a:cs typeface="Arial" charset="0"/>
              </a:defRPr>
            </a:lvl9pPr>
          </a:lstStyle>
          <a:p>
            <a:fld id="{A38D08E4-98EB-4468-B238-3D714FECB33D}" type="slidenum">
              <a:rPr lang="da-DK" altLang="da-DK" sz="1200"/>
              <a:pPr/>
              <a:t>70</a:t>
            </a:fld>
            <a:endParaRPr lang="da-DK" altLang="da-DK" sz="1200"/>
          </a:p>
        </p:txBody>
      </p:sp>
    </p:spTree>
    <p:extLst>
      <p:ext uri="{BB962C8B-B14F-4D97-AF65-F5344CB8AC3E}">
        <p14:creationId xmlns:p14="http://schemas.microsoft.com/office/powerpoint/2010/main" val="24448368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da-DK">
                <a:latin typeface="Times New Roman" pitchFamily="18" charset="0"/>
              </a:rPr>
              <a:t>Type er et tænkt som information som skal hjælpe dig til bedre at forstå.</a:t>
            </a:r>
          </a:p>
          <a:p>
            <a:endParaRPr lang="da-DK" altLang="da-DK">
              <a:latin typeface="Times New Roman" pitchFamily="18" charset="0"/>
            </a:endParaRPr>
          </a:p>
          <a:p>
            <a:r>
              <a:rPr lang="da-DK" altLang="da-DK">
                <a:latin typeface="Times New Roman" pitchFamily="18" charset="0"/>
              </a:rPr>
              <a:t>Din type består af fire præferencer, som du selv vælger og du bestemmer selv din typekode. </a:t>
            </a:r>
          </a:p>
          <a:p>
            <a:endParaRPr lang="da-DK" altLang="da-DK">
              <a:latin typeface="Times New Roman" pitchFamily="18" charset="0"/>
            </a:endParaRPr>
          </a:p>
          <a:p>
            <a:r>
              <a:rPr lang="da-DK" altLang="da-DK">
                <a:latin typeface="Times New Roman" pitchFamily="18" charset="0"/>
              </a:rPr>
              <a:t>Der er i alt 16 forskellige typer  og der er ingen gode eller dårlige typer – der heller ingen bedre eller være kombinationer. </a:t>
            </a:r>
          </a:p>
          <a:p>
            <a:endParaRPr lang="da-DK" altLang="da-DK">
              <a:latin typeface="Times New Roman" pitchFamily="18" charset="0"/>
            </a:endParaRPr>
          </a:p>
          <a:p>
            <a:r>
              <a:rPr lang="da-DK" altLang="da-DK">
                <a:latin typeface="Times New Roman" pitchFamily="18" charset="0"/>
              </a:rPr>
              <a:t>Vi bruger alle præferencer på forskellige tidspunkter,  også dem som ikke er repræsenteret i typekoden. </a:t>
            </a:r>
          </a:p>
          <a:p>
            <a:endParaRPr lang="da-DK" altLang="da-DK">
              <a:latin typeface="Times New Roman" pitchFamily="18" charset="0"/>
            </a:endParaRPr>
          </a:p>
          <a:p>
            <a:r>
              <a:rPr lang="da-DK" altLang="da-DK">
                <a:latin typeface="Times New Roman" pitchFamily="18" charset="0"/>
              </a:rPr>
              <a:t>Type er ikke en undskyldning for at gøre noget eller ikke at gøre noget. Så befinder du dig i en situation hvor en opgave kræver, at du skal anstrenge dig og handle udover egne præferencer er typeteorien ikke tiltænkt  til at du med god grund kan trække dig fra opgaven – tvært imod. Du kan bruge viden om type til at udvide dit kompetencefelt og arbejde bevidst henimod at opbygge nye tillærte kompetencer. </a:t>
            </a:r>
          </a:p>
          <a:p>
            <a:endParaRPr lang="da-DK" altLang="da-DK">
              <a:latin typeface="Times New Roman" pitchFamily="18" charset="0"/>
            </a:endParaRPr>
          </a:p>
          <a:p>
            <a:r>
              <a:rPr lang="da-DK" altLang="da-DK">
                <a:latin typeface="Times New Roman" pitchFamily="18" charset="0"/>
              </a:rPr>
              <a:t>Type kan sige noget om ligheder og forskelle mellem mennesker. Type tager udgangspunkt I præferencer, men forklarer langt fra alting.</a:t>
            </a:r>
          </a:p>
          <a:p>
            <a:pPr eaLnBrk="1" hangingPunct="1"/>
            <a:endParaRPr lang="da-DK" altLang="da-DK" sz="2000">
              <a:latin typeface="Times New Roman" pitchFamily="18" charset="0"/>
            </a:endParaRPr>
          </a:p>
        </p:txBody>
      </p:sp>
    </p:spTree>
    <p:extLst>
      <p:ext uri="{BB962C8B-B14F-4D97-AF65-F5344CB8AC3E}">
        <p14:creationId xmlns:p14="http://schemas.microsoft.com/office/powerpoint/2010/main" val="2029998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Pladsholder til diasbillede 1"/>
          <p:cNvSpPr>
            <a:spLocks noGrp="1" noRot="1" noChangeAspect="1" noTextEdit="1"/>
          </p:cNvSpPr>
          <p:nvPr>
            <p:ph type="sldImg"/>
          </p:nvPr>
        </p:nvSpPr>
        <p:spPr>
          <a:ln/>
        </p:spPr>
      </p:sp>
      <p:sp>
        <p:nvSpPr>
          <p:cNvPr id="318467"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Times New Roman" pitchFamily="18" charset="0"/>
            </a:endParaRPr>
          </a:p>
        </p:txBody>
      </p:sp>
    </p:spTree>
    <p:extLst>
      <p:ext uri="{BB962C8B-B14F-4D97-AF65-F5344CB8AC3E}">
        <p14:creationId xmlns:p14="http://schemas.microsoft.com/office/powerpoint/2010/main" val="13996917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Pladsholder til diasbillede 1"/>
          <p:cNvSpPr>
            <a:spLocks noGrp="1" noRot="1" noChangeAspect="1" noTextEdit="1"/>
          </p:cNvSpPr>
          <p:nvPr>
            <p:ph type="sldImg"/>
          </p:nvPr>
        </p:nvSpPr>
        <p:spPr>
          <a:ln/>
        </p:spPr>
      </p:sp>
      <p:sp>
        <p:nvSpPr>
          <p:cNvPr id="319491"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Times New Roman" pitchFamily="18" charset="0"/>
            </a:endParaRPr>
          </a:p>
        </p:txBody>
      </p:sp>
      <p:sp>
        <p:nvSpPr>
          <p:cNvPr id="319492"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657">
              <a:defRPr sz="1100">
                <a:solidFill>
                  <a:schemeClr val="tx1"/>
                </a:solidFill>
                <a:latin typeface="Arial" charset="0"/>
                <a:cs typeface="Arial" charset="0"/>
              </a:defRPr>
            </a:lvl1pPr>
            <a:lvl2pPr marL="751180" indent="-288915" defTabSz="964657">
              <a:defRPr sz="1100">
                <a:solidFill>
                  <a:schemeClr val="tx1"/>
                </a:solidFill>
                <a:latin typeface="Arial" charset="0"/>
                <a:cs typeface="Arial" charset="0"/>
              </a:defRPr>
            </a:lvl2pPr>
            <a:lvl3pPr marL="1155662" indent="-231132" defTabSz="964657">
              <a:defRPr sz="1100">
                <a:solidFill>
                  <a:schemeClr val="tx1"/>
                </a:solidFill>
                <a:latin typeface="Arial" charset="0"/>
                <a:cs typeface="Arial" charset="0"/>
              </a:defRPr>
            </a:lvl3pPr>
            <a:lvl4pPr marL="1617927" indent="-231132" defTabSz="964657">
              <a:defRPr sz="1100">
                <a:solidFill>
                  <a:schemeClr val="tx1"/>
                </a:solidFill>
                <a:latin typeface="Arial" charset="0"/>
                <a:cs typeface="Arial" charset="0"/>
              </a:defRPr>
            </a:lvl4pPr>
            <a:lvl5pPr marL="2080191" indent="-231132" defTabSz="964657">
              <a:defRPr sz="1100">
                <a:solidFill>
                  <a:schemeClr val="tx1"/>
                </a:solidFill>
                <a:latin typeface="Arial" charset="0"/>
                <a:cs typeface="Arial" charset="0"/>
              </a:defRPr>
            </a:lvl5pPr>
            <a:lvl6pPr marL="2542457" indent="-231132" defTabSz="964657" eaLnBrk="0" fontAlgn="base" hangingPunct="0">
              <a:spcBef>
                <a:spcPct val="0"/>
              </a:spcBef>
              <a:spcAft>
                <a:spcPct val="0"/>
              </a:spcAft>
              <a:defRPr sz="1100">
                <a:solidFill>
                  <a:schemeClr val="tx1"/>
                </a:solidFill>
                <a:latin typeface="Arial" charset="0"/>
                <a:cs typeface="Arial" charset="0"/>
              </a:defRPr>
            </a:lvl6pPr>
            <a:lvl7pPr marL="3004720" indent="-231132" defTabSz="964657" eaLnBrk="0" fontAlgn="base" hangingPunct="0">
              <a:spcBef>
                <a:spcPct val="0"/>
              </a:spcBef>
              <a:spcAft>
                <a:spcPct val="0"/>
              </a:spcAft>
              <a:defRPr sz="1100">
                <a:solidFill>
                  <a:schemeClr val="tx1"/>
                </a:solidFill>
                <a:latin typeface="Arial" charset="0"/>
                <a:cs typeface="Arial" charset="0"/>
              </a:defRPr>
            </a:lvl7pPr>
            <a:lvl8pPr marL="3466986" indent="-231132" defTabSz="964657" eaLnBrk="0" fontAlgn="base" hangingPunct="0">
              <a:spcBef>
                <a:spcPct val="0"/>
              </a:spcBef>
              <a:spcAft>
                <a:spcPct val="0"/>
              </a:spcAft>
              <a:defRPr sz="1100">
                <a:solidFill>
                  <a:schemeClr val="tx1"/>
                </a:solidFill>
                <a:latin typeface="Arial" charset="0"/>
                <a:cs typeface="Arial" charset="0"/>
              </a:defRPr>
            </a:lvl8pPr>
            <a:lvl9pPr marL="3929249" indent="-231132" defTabSz="964657" eaLnBrk="0" fontAlgn="base" hangingPunct="0">
              <a:spcBef>
                <a:spcPct val="0"/>
              </a:spcBef>
              <a:spcAft>
                <a:spcPct val="0"/>
              </a:spcAft>
              <a:defRPr sz="1100">
                <a:solidFill>
                  <a:schemeClr val="tx1"/>
                </a:solidFill>
                <a:latin typeface="Arial" charset="0"/>
                <a:cs typeface="Arial" charset="0"/>
              </a:defRPr>
            </a:lvl9pPr>
          </a:lstStyle>
          <a:p>
            <a:fld id="{CC7FCD39-D87B-4E33-99DB-4128255FF038}" type="slidenum">
              <a:rPr lang="da-DK" altLang="da-DK" sz="1200"/>
              <a:pPr/>
              <a:t>73</a:t>
            </a:fld>
            <a:endParaRPr lang="da-DK" altLang="da-DK" sz="1200"/>
          </a:p>
        </p:txBody>
      </p:sp>
    </p:spTree>
    <p:extLst>
      <p:ext uri="{BB962C8B-B14F-4D97-AF65-F5344CB8AC3E}">
        <p14:creationId xmlns:p14="http://schemas.microsoft.com/office/powerpoint/2010/main" val="28779847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Pladsholder til diasbillede 1"/>
          <p:cNvSpPr>
            <a:spLocks noGrp="1" noRot="1" noChangeAspect="1" noTextEdit="1"/>
          </p:cNvSpPr>
          <p:nvPr>
            <p:ph type="sldImg"/>
          </p:nvPr>
        </p:nvSpPr>
        <p:spPr>
          <a:ln/>
        </p:spPr>
      </p:sp>
      <p:sp>
        <p:nvSpPr>
          <p:cNvPr id="320515"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Times New Roman" pitchFamily="18" charset="0"/>
            </a:endParaRPr>
          </a:p>
        </p:txBody>
      </p:sp>
    </p:spTree>
    <p:extLst>
      <p:ext uri="{BB962C8B-B14F-4D97-AF65-F5344CB8AC3E}">
        <p14:creationId xmlns:p14="http://schemas.microsoft.com/office/powerpoint/2010/main" val="1049180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Lav herefter spilleregler for kurset og hæng på FO</a:t>
            </a:r>
          </a:p>
        </p:txBody>
      </p:sp>
      <p:sp>
        <p:nvSpPr>
          <p:cNvPr id="4" name="Pladsholder til diasnummer 3"/>
          <p:cNvSpPr>
            <a:spLocks noGrp="1"/>
          </p:cNvSpPr>
          <p:nvPr>
            <p:ph type="sldNum" sz="quarter" idx="10"/>
          </p:nvPr>
        </p:nvSpPr>
        <p:spPr/>
        <p:txBody>
          <a:bodyPr/>
          <a:lstStyle/>
          <a:p>
            <a:fld id="{7AD076F6-7418-4260-BC54-78B88DB37E18}" type="slidenum">
              <a:rPr lang="da-DK" smtClean="0"/>
              <a:t>10</a:t>
            </a:fld>
            <a:endParaRPr lang="da-DK"/>
          </a:p>
        </p:txBody>
      </p:sp>
    </p:spTree>
    <p:extLst>
      <p:ext uri="{BB962C8B-B14F-4D97-AF65-F5344CB8AC3E}">
        <p14:creationId xmlns:p14="http://schemas.microsoft.com/office/powerpoint/2010/main" val="1579729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Pladsholder til diasbillede 1"/>
          <p:cNvSpPr>
            <a:spLocks noGrp="1" noRot="1" noChangeAspect="1" noTextEdit="1"/>
          </p:cNvSpPr>
          <p:nvPr>
            <p:ph type="sldImg"/>
          </p:nvPr>
        </p:nvSpPr>
        <p:spPr>
          <a:ln/>
        </p:spPr>
      </p:sp>
      <p:sp>
        <p:nvSpPr>
          <p:cNvPr id="321539"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Times New Roman" pitchFamily="18" charset="0"/>
            </a:endParaRPr>
          </a:p>
        </p:txBody>
      </p:sp>
    </p:spTree>
    <p:extLst>
      <p:ext uri="{BB962C8B-B14F-4D97-AF65-F5344CB8AC3E}">
        <p14:creationId xmlns:p14="http://schemas.microsoft.com/office/powerpoint/2010/main" val="31925795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da-DK" sz="2000">
                <a:latin typeface="Times New Roman" pitchFamily="18" charset="0"/>
              </a:rPr>
              <a:t>Typologien indeolder 4 dimensioner  som handler om: </a:t>
            </a:r>
          </a:p>
          <a:p>
            <a:pPr eaLnBrk="1" hangingPunct="1"/>
            <a:endParaRPr lang="en-GB" altLang="da-DK" sz="2000">
              <a:latin typeface="Times New Roman" pitchFamily="18" charset="0"/>
            </a:endParaRPr>
          </a:p>
          <a:p>
            <a:pPr eaLnBrk="1" hangingPunct="1"/>
            <a:r>
              <a:rPr lang="en-GB" altLang="da-DK" sz="2000">
                <a:latin typeface="Times New Roman" pitchFamily="18" charset="0"/>
              </a:rPr>
              <a:t>Hvorhen den enkelte foretrækker at rette sin opmærksomhed. Vil man være rettet mod den ydre eller den indre verden</a:t>
            </a:r>
          </a:p>
          <a:p>
            <a:pPr eaLnBrk="1" hangingPunct="1"/>
            <a:endParaRPr lang="en-GB" altLang="da-DK" sz="2000">
              <a:latin typeface="Times New Roman" pitchFamily="18" charset="0"/>
            </a:endParaRPr>
          </a:p>
          <a:p>
            <a:pPr eaLnBrk="1" hangingPunct="1"/>
            <a:r>
              <a:rPr lang="en-GB" altLang="da-DK" sz="2000">
                <a:latin typeface="Times New Roman" pitchFamily="18" charset="0"/>
              </a:rPr>
              <a:t>Hvordan den enkelte foretrækker at modtage indtryk  - vil man være optaget af de enklete dele eller helheden?</a:t>
            </a:r>
          </a:p>
          <a:p>
            <a:pPr eaLnBrk="1" hangingPunct="1"/>
            <a:r>
              <a:rPr lang="en-GB" altLang="da-DK" sz="2000">
                <a:latin typeface="Times New Roman" pitchFamily="18" charset="0"/>
              </a:rPr>
              <a:t> </a:t>
            </a:r>
          </a:p>
          <a:p>
            <a:pPr eaLnBrk="1" hangingPunct="1"/>
            <a:r>
              <a:rPr lang="en-GB" altLang="da-DK" sz="2000">
                <a:latin typeface="Times New Roman" pitchFamily="18" charset="0"/>
              </a:rPr>
              <a:t>Hvordan den enkelte foretrækker af trække afgørelser – vil det være udfra det logiske og rationelle eller vil være udfra en personlig stillingstagen</a:t>
            </a:r>
          </a:p>
          <a:p>
            <a:pPr eaLnBrk="1" hangingPunct="1"/>
            <a:endParaRPr lang="en-GB" altLang="da-DK" sz="2000">
              <a:latin typeface="Times New Roman" pitchFamily="18" charset="0"/>
            </a:endParaRPr>
          </a:p>
          <a:p>
            <a:pPr eaLnBrk="1" hangingPunct="1"/>
            <a:r>
              <a:rPr lang="en-GB" altLang="da-DK" sz="2000">
                <a:latin typeface="Times New Roman" pitchFamily="18" charset="0"/>
              </a:rPr>
              <a:t>Hvilke livsstil han eller hun foretrækker – Vil dernvære struktureret og styret eller fleksibel og flydende</a:t>
            </a:r>
          </a:p>
        </p:txBody>
      </p:sp>
    </p:spTree>
    <p:extLst>
      <p:ext uri="{BB962C8B-B14F-4D97-AF65-F5344CB8AC3E}">
        <p14:creationId xmlns:p14="http://schemas.microsoft.com/office/powerpoint/2010/main" val="9803962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da-DK" sz="2000" dirty="0">
              <a:latin typeface="Times New Roman" pitchFamily="18" charset="0"/>
            </a:endParaRPr>
          </a:p>
        </p:txBody>
      </p:sp>
    </p:spTree>
    <p:extLst>
      <p:ext uri="{BB962C8B-B14F-4D97-AF65-F5344CB8AC3E}">
        <p14:creationId xmlns:p14="http://schemas.microsoft.com/office/powerpoint/2010/main" val="6573671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da-DK" sz="2000" dirty="0">
              <a:latin typeface="Times New Roman" pitchFamily="18" charset="0"/>
            </a:endParaRPr>
          </a:p>
        </p:txBody>
      </p:sp>
    </p:spTree>
    <p:extLst>
      <p:ext uri="{BB962C8B-B14F-4D97-AF65-F5344CB8AC3E}">
        <p14:creationId xmlns:p14="http://schemas.microsoft.com/office/powerpoint/2010/main" val="26516314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Pladsholder til diasbillede 1"/>
          <p:cNvSpPr>
            <a:spLocks noGrp="1" noRot="1" noChangeAspect="1" noTextEdit="1"/>
          </p:cNvSpPr>
          <p:nvPr>
            <p:ph type="sldImg"/>
          </p:nvPr>
        </p:nvSpPr>
        <p:spPr>
          <a:ln/>
        </p:spPr>
      </p:sp>
      <p:sp>
        <p:nvSpPr>
          <p:cNvPr id="326659"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dirty="0"/>
          </a:p>
          <a:p>
            <a:endParaRPr lang="da-DK" altLang="da-DK" dirty="0">
              <a:latin typeface="Times New Roman" pitchFamily="18" charset="0"/>
            </a:endParaRPr>
          </a:p>
        </p:txBody>
      </p:sp>
      <p:sp>
        <p:nvSpPr>
          <p:cNvPr id="326660"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657">
              <a:defRPr sz="1100">
                <a:solidFill>
                  <a:schemeClr val="tx1"/>
                </a:solidFill>
                <a:latin typeface="Arial" charset="0"/>
                <a:cs typeface="Arial" charset="0"/>
              </a:defRPr>
            </a:lvl1pPr>
            <a:lvl2pPr marL="751180" indent="-288915" defTabSz="964657">
              <a:defRPr sz="1100">
                <a:solidFill>
                  <a:schemeClr val="tx1"/>
                </a:solidFill>
                <a:latin typeface="Arial" charset="0"/>
                <a:cs typeface="Arial" charset="0"/>
              </a:defRPr>
            </a:lvl2pPr>
            <a:lvl3pPr marL="1155662" indent="-231132" defTabSz="964657">
              <a:defRPr sz="1100">
                <a:solidFill>
                  <a:schemeClr val="tx1"/>
                </a:solidFill>
                <a:latin typeface="Arial" charset="0"/>
                <a:cs typeface="Arial" charset="0"/>
              </a:defRPr>
            </a:lvl3pPr>
            <a:lvl4pPr marL="1617927" indent="-231132" defTabSz="964657">
              <a:defRPr sz="1100">
                <a:solidFill>
                  <a:schemeClr val="tx1"/>
                </a:solidFill>
                <a:latin typeface="Arial" charset="0"/>
                <a:cs typeface="Arial" charset="0"/>
              </a:defRPr>
            </a:lvl4pPr>
            <a:lvl5pPr marL="2080191" indent="-231132" defTabSz="964657">
              <a:defRPr sz="1100">
                <a:solidFill>
                  <a:schemeClr val="tx1"/>
                </a:solidFill>
                <a:latin typeface="Arial" charset="0"/>
                <a:cs typeface="Arial" charset="0"/>
              </a:defRPr>
            </a:lvl5pPr>
            <a:lvl6pPr marL="2542457" indent="-231132" defTabSz="964657" eaLnBrk="0" fontAlgn="base" hangingPunct="0">
              <a:spcBef>
                <a:spcPct val="0"/>
              </a:spcBef>
              <a:spcAft>
                <a:spcPct val="0"/>
              </a:spcAft>
              <a:defRPr sz="1100">
                <a:solidFill>
                  <a:schemeClr val="tx1"/>
                </a:solidFill>
                <a:latin typeface="Arial" charset="0"/>
                <a:cs typeface="Arial" charset="0"/>
              </a:defRPr>
            </a:lvl6pPr>
            <a:lvl7pPr marL="3004720" indent="-231132" defTabSz="964657" eaLnBrk="0" fontAlgn="base" hangingPunct="0">
              <a:spcBef>
                <a:spcPct val="0"/>
              </a:spcBef>
              <a:spcAft>
                <a:spcPct val="0"/>
              </a:spcAft>
              <a:defRPr sz="1100">
                <a:solidFill>
                  <a:schemeClr val="tx1"/>
                </a:solidFill>
                <a:latin typeface="Arial" charset="0"/>
                <a:cs typeface="Arial" charset="0"/>
              </a:defRPr>
            </a:lvl7pPr>
            <a:lvl8pPr marL="3466986" indent="-231132" defTabSz="964657" eaLnBrk="0" fontAlgn="base" hangingPunct="0">
              <a:spcBef>
                <a:spcPct val="0"/>
              </a:spcBef>
              <a:spcAft>
                <a:spcPct val="0"/>
              </a:spcAft>
              <a:defRPr sz="1100">
                <a:solidFill>
                  <a:schemeClr val="tx1"/>
                </a:solidFill>
                <a:latin typeface="Arial" charset="0"/>
                <a:cs typeface="Arial" charset="0"/>
              </a:defRPr>
            </a:lvl8pPr>
            <a:lvl9pPr marL="3929249" indent="-231132" defTabSz="964657" eaLnBrk="0" fontAlgn="base" hangingPunct="0">
              <a:spcBef>
                <a:spcPct val="0"/>
              </a:spcBef>
              <a:spcAft>
                <a:spcPct val="0"/>
              </a:spcAft>
              <a:defRPr sz="1100">
                <a:solidFill>
                  <a:schemeClr val="tx1"/>
                </a:solidFill>
                <a:latin typeface="Arial" charset="0"/>
                <a:cs typeface="Arial" charset="0"/>
              </a:defRPr>
            </a:lvl9pPr>
          </a:lstStyle>
          <a:p>
            <a:fld id="{EC15E4FE-C56D-482B-B8BF-1826E1FDBAD9}" type="slidenum">
              <a:rPr lang="da-DK" altLang="da-DK" sz="1200"/>
              <a:pPr/>
              <a:t>80</a:t>
            </a:fld>
            <a:endParaRPr lang="da-DK" altLang="da-DK" sz="1200"/>
          </a:p>
        </p:txBody>
      </p:sp>
    </p:spTree>
    <p:extLst>
      <p:ext uri="{BB962C8B-B14F-4D97-AF65-F5344CB8AC3E}">
        <p14:creationId xmlns:p14="http://schemas.microsoft.com/office/powerpoint/2010/main" val="16373693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3074"/>
          <p:cNvSpPr>
            <a:spLocks noGrp="1" noRot="1" noChangeAspect="1" noChangeArrowheads="1" noTextEdit="1"/>
          </p:cNvSpPr>
          <p:nvPr>
            <p:ph type="sldImg"/>
          </p:nvPr>
        </p:nvSpPr>
        <p:spPr>
          <a:ln/>
        </p:spPr>
      </p:sp>
      <p:sp>
        <p:nvSpPr>
          <p:cNvPr id="327683" name="Pladsholder til noter 4"/>
          <p:cNvSpPr>
            <a:spLocks noGrp="1"/>
          </p:cNvSpPr>
          <p:nvPr>
            <p:ph type="body" sz="quarter" idx="3"/>
          </p:nvPr>
        </p:nvSpPr>
        <p:spPr>
          <a:xfrm>
            <a:off x="1146423" y="4761646"/>
            <a:ext cx="4994077" cy="45115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da-DK" sz="1400">
                <a:latin typeface="Times New Roman" pitchFamily="18" charset="0"/>
              </a:rPr>
              <a:t>Den første dimension siger noget om, hvor man primært fokuserer sin energi. Fokusere man indad eller udad?</a:t>
            </a:r>
          </a:p>
          <a:p>
            <a:r>
              <a:rPr lang="da-DK" altLang="da-DK" sz="1400">
                <a:latin typeface="Times New Roman" pitchFamily="18" charset="0"/>
              </a:rPr>
              <a:t>Og hvordan bearbejder man sine tanker bedst?</a:t>
            </a:r>
          </a:p>
          <a:p>
            <a:endParaRPr lang="da-DK" altLang="da-DK" sz="1400">
              <a:latin typeface="Times New Roman" pitchFamily="18" charset="0"/>
            </a:endParaRPr>
          </a:p>
          <a:p>
            <a:r>
              <a:rPr lang="da-DK" altLang="da-DK" sz="1400">
                <a:latin typeface="Times New Roman" pitchFamily="18" charset="0"/>
              </a:rPr>
              <a:t>E</a:t>
            </a:r>
          </a:p>
          <a:p>
            <a:r>
              <a:rPr lang="da-DK" altLang="da-DK" sz="1400">
                <a:latin typeface="Times New Roman" pitchFamily="18" charset="0"/>
              </a:rPr>
              <a:t>Ekstroverte har behov for at få tilført stimuli udefra og arbejde med sine tanker i tale og handling. Det at tale er at tænke. De har en høj tærskel for hvor meget stimuli, de kan kapere og en lav tærskel for varigheden af ro og eftertanke.</a:t>
            </a:r>
          </a:p>
          <a:p>
            <a:endParaRPr lang="da-DK" altLang="da-DK" sz="1400">
              <a:latin typeface="Times New Roman" pitchFamily="18" charset="0"/>
            </a:endParaRPr>
          </a:p>
          <a:p>
            <a:r>
              <a:rPr lang="da-DK" altLang="da-DK" sz="1400">
                <a:latin typeface="Times New Roman" pitchFamily="18" charset="0"/>
              </a:rPr>
              <a:t>Man kan sige at E’er er som en solcelle, som løbende skal ud i solen for at generere energi.</a:t>
            </a:r>
          </a:p>
          <a:p>
            <a:endParaRPr lang="da-DK" altLang="da-DK" sz="1400">
              <a:latin typeface="Times New Roman" pitchFamily="18" charset="0"/>
            </a:endParaRPr>
          </a:p>
          <a:p>
            <a:r>
              <a:rPr lang="da-DK" altLang="da-DK" sz="1400">
                <a:latin typeface="Times New Roman" pitchFamily="18" charset="0"/>
              </a:rPr>
              <a:t>I:</a:t>
            </a:r>
          </a:p>
          <a:p>
            <a:r>
              <a:rPr lang="da-DK" altLang="da-DK" sz="1400">
                <a:latin typeface="Times New Roman" pitchFamily="18" charset="0"/>
              </a:rPr>
              <a:t>Introverte har behov for at behandle stimuli for sig selv og tænke sagen igennem inden, der bliver sat ord og handling på. Det at tie stille er at tænke. Introverte har en lav tærskel i forhold til hvornår de har fået tilført nok stimuli.  De har en høj tærskel for ro og eftertanke. I’ernes energiceller et genopladeligt batteri der har brug for en stikkontakt ind imellem.</a:t>
            </a:r>
            <a:endParaRPr lang="da-DK" altLang="en-US" sz="1400">
              <a:latin typeface="Times New Roman" pitchFamily="18" charset="0"/>
            </a:endParaRPr>
          </a:p>
        </p:txBody>
      </p:sp>
    </p:spTree>
    <p:extLst>
      <p:ext uri="{BB962C8B-B14F-4D97-AF65-F5344CB8AC3E}">
        <p14:creationId xmlns:p14="http://schemas.microsoft.com/office/powerpoint/2010/main" val="24524501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1026"/>
          <p:cNvSpPr>
            <a:spLocks noGrp="1" noRot="1" noChangeAspect="1" noChangeArrowheads="1" noTextEdit="1"/>
          </p:cNvSpPr>
          <p:nvPr>
            <p:ph type="sldImg"/>
          </p:nvPr>
        </p:nvSpPr>
        <p:spPr>
          <a:ln/>
        </p:spPr>
      </p:sp>
      <p:sp>
        <p:nvSpPr>
          <p:cNvPr id="328707" name="Pladsholder til noter 4"/>
          <p:cNvSpPr>
            <a:spLocks noGrp="1"/>
          </p:cNvSpPr>
          <p:nvPr>
            <p:ph type="body" sz="quarter" idx="3"/>
          </p:nvPr>
        </p:nvSpPr>
        <p:spPr>
          <a:xfrm>
            <a:off x="1146420" y="4761646"/>
            <a:ext cx="4592108" cy="45115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sz="2000" dirty="0">
              <a:latin typeface="Times New Roman" pitchFamily="18" charset="0"/>
            </a:endParaRPr>
          </a:p>
        </p:txBody>
      </p:sp>
    </p:spTree>
    <p:extLst>
      <p:ext uri="{BB962C8B-B14F-4D97-AF65-F5344CB8AC3E}">
        <p14:creationId xmlns:p14="http://schemas.microsoft.com/office/powerpoint/2010/main" val="139772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da-DK" sz="2000" dirty="0">
              <a:latin typeface="Times New Roman" pitchFamily="18" charset="0"/>
            </a:endParaRPr>
          </a:p>
        </p:txBody>
      </p:sp>
    </p:spTree>
    <p:extLst>
      <p:ext uri="{BB962C8B-B14F-4D97-AF65-F5344CB8AC3E}">
        <p14:creationId xmlns:p14="http://schemas.microsoft.com/office/powerpoint/2010/main" val="22735121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Pladsholder til diasbillede 1"/>
          <p:cNvSpPr>
            <a:spLocks noGrp="1" noRot="1" noChangeAspect="1" noTextEdit="1"/>
          </p:cNvSpPr>
          <p:nvPr>
            <p:ph type="sldImg"/>
          </p:nvPr>
        </p:nvSpPr>
        <p:spPr>
          <a:ln/>
        </p:spPr>
      </p:sp>
      <p:sp>
        <p:nvSpPr>
          <p:cNvPr id="331779"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Times New Roman" pitchFamily="18" charset="0"/>
            </a:endParaRPr>
          </a:p>
        </p:txBody>
      </p:sp>
    </p:spTree>
    <p:extLst>
      <p:ext uri="{BB962C8B-B14F-4D97-AF65-F5344CB8AC3E}">
        <p14:creationId xmlns:p14="http://schemas.microsoft.com/office/powerpoint/2010/main" val="16152528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Pladsholder til diasbillede 1"/>
          <p:cNvSpPr>
            <a:spLocks noGrp="1" noRot="1" noChangeAspect="1" noTextEdit="1"/>
          </p:cNvSpPr>
          <p:nvPr>
            <p:ph type="sldImg"/>
          </p:nvPr>
        </p:nvSpPr>
        <p:spPr>
          <a:ln/>
        </p:spPr>
      </p:sp>
      <p:sp>
        <p:nvSpPr>
          <p:cNvPr id="333827"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051">
              <a:defRPr sz="1100">
                <a:solidFill>
                  <a:schemeClr val="tx1"/>
                </a:solidFill>
                <a:latin typeface="Arial" charset="0"/>
                <a:cs typeface="Arial" charset="0"/>
              </a:defRPr>
            </a:lvl1pPr>
            <a:lvl2pPr marL="751180" indent="-288915" defTabSz="963051">
              <a:defRPr sz="1100">
                <a:solidFill>
                  <a:schemeClr val="tx1"/>
                </a:solidFill>
                <a:latin typeface="Arial" charset="0"/>
                <a:cs typeface="Arial" charset="0"/>
              </a:defRPr>
            </a:lvl2pPr>
            <a:lvl3pPr marL="1155662" indent="-231132" defTabSz="963051">
              <a:defRPr sz="1100">
                <a:solidFill>
                  <a:schemeClr val="tx1"/>
                </a:solidFill>
                <a:latin typeface="Arial" charset="0"/>
                <a:cs typeface="Arial" charset="0"/>
              </a:defRPr>
            </a:lvl3pPr>
            <a:lvl4pPr marL="1617927" indent="-231132" defTabSz="963051">
              <a:defRPr sz="1100">
                <a:solidFill>
                  <a:schemeClr val="tx1"/>
                </a:solidFill>
                <a:latin typeface="Arial" charset="0"/>
                <a:cs typeface="Arial" charset="0"/>
              </a:defRPr>
            </a:lvl4pPr>
            <a:lvl5pPr marL="2080191" indent="-231132" defTabSz="963051">
              <a:defRPr sz="1100">
                <a:solidFill>
                  <a:schemeClr val="tx1"/>
                </a:solidFill>
                <a:latin typeface="Arial" charset="0"/>
                <a:cs typeface="Arial" charset="0"/>
              </a:defRPr>
            </a:lvl5pPr>
            <a:lvl6pPr marL="2542457" indent="-231132" defTabSz="963051" eaLnBrk="0" fontAlgn="base" hangingPunct="0">
              <a:spcBef>
                <a:spcPct val="0"/>
              </a:spcBef>
              <a:spcAft>
                <a:spcPct val="0"/>
              </a:spcAft>
              <a:defRPr sz="1100">
                <a:solidFill>
                  <a:schemeClr val="tx1"/>
                </a:solidFill>
                <a:latin typeface="Arial" charset="0"/>
                <a:cs typeface="Arial" charset="0"/>
              </a:defRPr>
            </a:lvl6pPr>
            <a:lvl7pPr marL="3004720" indent="-231132" defTabSz="963051" eaLnBrk="0" fontAlgn="base" hangingPunct="0">
              <a:spcBef>
                <a:spcPct val="0"/>
              </a:spcBef>
              <a:spcAft>
                <a:spcPct val="0"/>
              </a:spcAft>
              <a:defRPr sz="1100">
                <a:solidFill>
                  <a:schemeClr val="tx1"/>
                </a:solidFill>
                <a:latin typeface="Arial" charset="0"/>
                <a:cs typeface="Arial" charset="0"/>
              </a:defRPr>
            </a:lvl7pPr>
            <a:lvl8pPr marL="3466986" indent="-231132" defTabSz="963051" eaLnBrk="0" fontAlgn="base" hangingPunct="0">
              <a:spcBef>
                <a:spcPct val="0"/>
              </a:spcBef>
              <a:spcAft>
                <a:spcPct val="0"/>
              </a:spcAft>
              <a:defRPr sz="1100">
                <a:solidFill>
                  <a:schemeClr val="tx1"/>
                </a:solidFill>
                <a:latin typeface="Arial" charset="0"/>
                <a:cs typeface="Arial" charset="0"/>
              </a:defRPr>
            </a:lvl8pPr>
            <a:lvl9pPr marL="3929249" indent="-231132" defTabSz="963051" eaLnBrk="0" fontAlgn="base" hangingPunct="0">
              <a:spcBef>
                <a:spcPct val="0"/>
              </a:spcBef>
              <a:spcAft>
                <a:spcPct val="0"/>
              </a:spcAft>
              <a:defRPr sz="1100">
                <a:solidFill>
                  <a:schemeClr val="tx1"/>
                </a:solidFill>
                <a:latin typeface="Arial" charset="0"/>
                <a:cs typeface="Arial" charset="0"/>
              </a:defRPr>
            </a:lvl9pPr>
          </a:lstStyle>
          <a:p>
            <a:fld id="{F44B161B-D502-4648-A3DB-FB15DE3157CA}" type="slidenum">
              <a:rPr lang="da-DK" altLang="da-DK" sz="1200"/>
              <a:pPr/>
              <a:t>88</a:t>
            </a:fld>
            <a:endParaRPr lang="da-DK" altLang="da-DK" sz="1200"/>
          </a:p>
        </p:txBody>
      </p:sp>
      <p:sp>
        <p:nvSpPr>
          <p:cNvPr id="333828"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altLang="da-DK" sz="2400" u="sng" dirty="0">
              <a:latin typeface="Times New Roman" pitchFamily="18" charset="0"/>
            </a:endParaRPr>
          </a:p>
        </p:txBody>
      </p:sp>
    </p:spTree>
    <p:extLst>
      <p:ext uri="{BB962C8B-B14F-4D97-AF65-F5344CB8AC3E}">
        <p14:creationId xmlns:p14="http://schemas.microsoft.com/office/powerpoint/2010/main" val="1927095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AD076F6-7418-4260-BC54-78B88DB37E18}" type="slidenum">
              <a:rPr lang="da-DK" smtClean="0"/>
              <a:t>15</a:t>
            </a:fld>
            <a:endParaRPr lang="da-DK"/>
          </a:p>
        </p:txBody>
      </p:sp>
    </p:spTree>
    <p:extLst>
      <p:ext uri="{BB962C8B-B14F-4D97-AF65-F5344CB8AC3E}">
        <p14:creationId xmlns:p14="http://schemas.microsoft.com/office/powerpoint/2010/main" val="23550326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66098309-F150-4589-9C4F-3623D48DD148}" type="slidenum">
              <a:rPr lang="da-DK" smtClean="0"/>
              <a:pPr/>
              <a:t>89</a:t>
            </a:fld>
            <a:endParaRPr lang="da-DK"/>
          </a:p>
        </p:txBody>
      </p:sp>
      <p:sp>
        <p:nvSpPr>
          <p:cNvPr id="59395" name="Rectangle 2"/>
          <p:cNvSpPr>
            <a:spLocks noGrp="1" noRot="1" noChangeAspect="1" noChangeArrowheads="1" noTextEdit="1"/>
          </p:cNvSpPr>
          <p:nvPr>
            <p:ph type="sldImg"/>
          </p:nvPr>
        </p:nvSpPr>
        <p:spPr>
          <a:xfrm>
            <a:off x="107950" y="750888"/>
            <a:ext cx="6678613" cy="3756025"/>
          </a:xfrm>
          <a:solidFill>
            <a:srgbClr val="FFFFFF"/>
          </a:solidFill>
          <a:ln/>
        </p:spPr>
      </p:sp>
      <p:sp>
        <p:nvSpPr>
          <p:cNvPr id="593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sz="2000" dirty="0"/>
          </a:p>
        </p:txBody>
      </p:sp>
    </p:spTree>
    <p:extLst>
      <p:ext uri="{BB962C8B-B14F-4D97-AF65-F5344CB8AC3E}">
        <p14:creationId xmlns:p14="http://schemas.microsoft.com/office/powerpoint/2010/main" val="21624002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Pladsholder til diasbillede 1"/>
          <p:cNvSpPr>
            <a:spLocks noGrp="1" noRot="1" noChangeAspect="1" noTextEdit="1"/>
          </p:cNvSpPr>
          <p:nvPr>
            <p:ph type="sldImg"/>
          </p:nvPr>
        </p:nvSpPr>
        <p:spPr>
          <a:ln/>
        </p:spPr>
      </p:sp>
      <p:sp>
        <p:nvSpPr>
          <p:cNvPr id="334851"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Times New Roman" pitchFamily="18" charset="0"/>
            </a:endParaRPr>
          </a:p>
        </p:txBody>
      </p:sp>
    </p:spTree>
    <p:extLst>
      <p:ext uri="{BB962C8B-B14F-4D97-AF65-F5344CB8AC3E}">
        <p14:creationId xmlns:p14="http://schemas.microsoft.com/office/powerpoint/2010/main" val="32670761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3074"/>
          <p:cNvSpPr>
            <a:spLocks noGrp="1" noRot="1" noChangeAspect="1" noChangeArrowheads="1" noTextEdit="1"/>
          </p:cNvSpPr>
          <p:nvPr>
            <p:ph type="sldImg"/>
          </p:nvPr>
        </p:nvSpPr>
        <p:spPr>
          <a:ln/>
        </p:spPr>
      </p:sp>
      <p:sp>
        <p:nvSpPr>
          <p:cNvPr id="335875" name="Pladsholder til noter 4"/>
          <p:cNvSpPr>
            <a:spLocks noGrp="1"/>
          </p:cNvSpPr>
          <p:nvPr>
            <p:ph type="body" sz="quarter" idx="3"/>
          </p:nvPr>
        </p:nvSpPr>
        <p:spPr>
          <a:xfrm>
            <a:off x="1146420" y="4761646"/>
            <a:ext cx="4592108" cy="45115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da-DK" sz="1400">
                <a:latin typeface="Times New Roman" pitchFamily="18" charset="0"/>
              </a:rPr>
              <a:t>Den næste dimension hedder opfattefunktionen og siger noget hvad man målretter sig mod? Dvs. hvilken information man </a:t>
            </a:r>
            <a:r>
              <a:rPr lang="da-DK" altLang="da-DK" sz="1400" b="1">
                <a:latin typeface="Times New Roman" pitchFamily="18" charset="0"/>
              </a:rPr>
              <a:t>fokuserer</a:t>
            </a:r>
            <a:r>
              <a:rPr lang="da-DK" altLang="da-DK" sz="1400">
                <a:latin typeface="Times New Roman" pitchFamily="18" charset="0"/>
              </a:rPr>
              <a:t> på og hvilken information man </a:t>
            </a:r>
            <a:r>
              <a:rPr lang="da-DK" altLang="da-DK" sz="1400" b="1">
                <a:latin typeface="Times New Roman" pitchFamily="18" charset="0"/>
              </a:rPr>
              <a:t>stoler</a:t>
            </a:r>
            <a:r>
              <a:rPr lang="da-DK" altLang="da-DK" sz="1400">
                <a:latin typeface="Times New Roman" pitchFamily="18" charset="0"/>
              </a:rPr>
              <a:t> på.</a:t>
            </a:r>
          </a:p>
          <a:p>
            <a:endParaRPr lang="da-DK" altLang="da-DK" sz="1400">
              <a:latin typeface="Times New Roman" pitchFamily="18" charset="0"/>
            </a:endParaRPr>
          </a:p>
          <a:p>
            <a:r>
              <a:rPr lang="da-DK" altLang="da-DK" sz="1400">
                <a:latin typeface="Times New Roman" pitchFamily="18" charset="0"/>
              </a:rPr>
              <a:t>Opfattefunktionen bruges når vi f.eks. får en ny opgave, hvor vi skal orientere os i informationen:</a:t>
            </a:r>
          </a:p>
          <a:p>
            <a:endParaRPr lang="da-DK" altLang="da-DK" sz="1400">
              <a:latin typeface="Times New Roman" pitchFamily="18" charset="0"/>
            </a:endParaRPr>
          </a:p>
          <a:p>
            <a:r>
              <a:rPr lang="da-DK" altLang="da-DK" sz="1400">
                <a:latin typeface="Times New Roman" pitchFamily="18" charset="0"/>
              </a:rPr>
              <a:t>S</a:t>
            </a:r>
          </a:p>
          <a:p>
            <a:r>
              <a:rPr lang="da-DK" altLang="da-DK" sz="1400">
                <a:latin typeface="Times New Roman" pitchFamily="18" charset="0"/>
              </a:rPr>
              <a:t>Sansetyper vil have fokus på hvad de allerede ved om opgaven, har de lavet samme type opgave før. De vil være optaget af om opgaven synes at være realistisk, om de har de fornødne ressourcer og om de kan skabe klarhed om opgaven og dens omfang.   </a:t>
            </a:r>
          </a:p>
          <a:p>
            <a:endParaRPr lang="da-DK" altLang="da-DK" sz="1400">
              <a:latin typeface="Times New Roman" pitchFamily="18" charset="0"/>
            </a:endParaRPr>
          </a:p>
          <a:p>
            <a:r>
              <a:rPr lang="da-DK" altLang="da-DK" sz="1400">
                <a:latin typeface="Times New Roman" pitchFamily="18" charset="0"/>
              </a:rPr>
              <a:t>N</a:t>
            </a:r>
          </a:p>
          <a:p>
            <a:r>
              <a:rPr lang="da-DK" altLang="da-DK" sz="1400">
                <a:latin typeface="Times New Roman" pitchFamily="18" charset="0"/>
              </a:rPr>
              <a:t>Intuitive typer vil være optaget af  hvad meningen med opgaven er og hvad ideen bag opgaven er. De vil have fokus på hvilke muligheder opgaven kan bidrage til og hvordan den passer ind i det overordnede perspektiv.</a:t>
            </a:r>
          </a:p>
          <a:p>
            <a:endParaRPr lang="da-DK" altLang="en-US" sz="2000">
              <a:latin typeface="Times New Roman" pitchFamily="18" charset="0"/>
            </a:endParaRPr>
          </a:p>
        </p:txBody>
      </p:sp>
    </p:spTree>
    <p:extLst>
      <p:ext uri="{BB962C8B-B14F-4D97-AF65-F5344CB8AC3E}">
        <p14:creationId xmlns:p14="http://schemas.microsoft.com/office/powerpoint/2010/main" val="4795421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1026"/>
          <p:cNvSpPr>
            <a:spLocks noGrp="1" noRot="1" noChangeAspect="1" noChangeArrowheads="1" noTextEdit="1"/>
          </p:cNvSpPr>
          <p:nvPr>
            <p:ph type="sldImg"/>
          </p:nvPr>
        </p:nvSpPr>
        <p:spPr>
          <a:ln/>
        </p:spPr>
      </p:sp>
      <p:sp>
        <p:nvSpPr>
          <p:cNvPr id="33689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da-DK" dirty="0">
              <a:latin typeface="Times New Roman" pitchFamily="18" charset="0"/>
            </a:endParaRPr>
          </a:p>
        </p:txBody>
      </p:sp>
    </p:spTree>
    <p:extLst>
      <p:ext uri="{BB962C8B-B14F-4D97-AF65-F5344CB8AC3E}">
        <p14:creationId xmlns:p14="http://schemas.microsoft.com/office/powerpoint/2010/main" val="18723872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Pladsholder til diasbillede 1"/>
          <p:cNvSpPr>
            <a:spLocks noGrp="1" noRot="1" noChangeAspect="1" noTextEdit="1"/>
          </p:cNvSpPr>
          <p:nvPr>
            <p:ph type="sldImg"/>
          </p:nvPr>
        </p:nvSpPr>
        <p:spPr>
          <a:xfrm>
            <a:off x="107950" y="750888"/>
            <a:ext cx="6678613" cy="3756025"/>
          </a:xfrm>
          <a:ln/>
        </p:spPr>
      </p:sp>
      <p:sp>
        <p:nvSpPr>
          <p:cNvPr id="39939"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p>
        </p:txBody>
      </p:sp>
      <p:sp>
        <p:nvSpPr>
          <p:cNvPr id="39940"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defRPr>
            </a:lvl1pPr>
            <a:lvl2pPr marL="751180" indent="-288915" eaLnBrk="0" hangingPunct="0">
              <a:defRPr sz="1600">
                <a:solidFill>
                  <a:schemeClr val="tx1"/>
                </a:solidFill>
                <a:latin typeface="Arial" charset="0"/>
              </a:defRPr>
            </a:lvl2pPr>
            <a:lvl3pPr marL="1155662" indent="-231132" eaLnBrk="0" hangingPunct="0">
              <a:defRPr sz="1600">
                <a:solidFill>
                  <a:schemeClr val="tx1"/>
                </a:solidFill>
                <a:latin typeface="Arial" charset="0"/>
              </a:defRPr>
            </a:lvl3pPr>
            <a:lvl4pPr marL="1617927" indent="-231132" eaLnBrk="0" hangingPunct="0">
              <a:defRPr sz="1600">
                <a:solidFill>
                  <a:schemeClr val="tx1"/>
                </a:solidFill>
                <a:latin typeface="Arial" charset="0"/>
              </a:defRPr>
            </a:lvl4pPr>
            <a:lvl5pPr marL="2080191" indent="-231132" eaLnBrk="0" hangingPunct="0">
              <a:defRPr sz="1600">
                <a:solidFill>
                  <a:schemeClr val="tx1"/>
                </a:solidFill>
                <a:latin typeface="Arial" charset="0"/>
              </a:defRPr>
            </a:lvl5pPr>
            <a:lvl6pPr marL="2542457" indent="-231132" eaLnBrk="0" fontAlgn="base" hangingPunct="0">
              <a:spcBef>
                <a:spcPct val="0"/>
              </a:spcBef>
              <a:spcAft>
                <a:spcPct val="0"/>
              </a:spcAft>
              <a:defRPr sz="1600">
                <a:solidFill>
                  <a:schemeClr val="tx1"/>
                </a:solidFill>
                <a:latin typeface="Arial" charset="0"/>
              </a:defRPr>
            </a:lvl6pPr>
            <a:lvl7pPr marL="3004720" indent="-231132" eaLnBrk="0" fontAlgn="base" hangingPunct="0">
              <a:spcBef>
                <a:spcPct val="0"/>
              </a:spcBef>
              <a:spcAft>
                <a:spcPct val="0"/>
              </a:spcAft>
              <a:defRPr sz="1600">
                <a:solidFill>
                  <a:schemeClr val="tx1"/>
                </a:solidFill>
                <a:latin typeface="Arial" charset="0"/>
              </a:defRPr>
            </a:lvl7pPr>
            <a:lvl8pPr marL="3466986" indent="-231132" eaLnBrk="0" fontAlgn="base" hangingPunct="0">
              <a:spcBef>
                <a:spcPct val="0"/>
              </a:spcBef>
              <a:spcAft>
                <a:spcPct val="0"/>
              </a:spcAft>
              <a:defRPr sz="1600">
                <a:solidFill>
                  <a:schemeClr val="tx1"/>
                </a:solidFill>
                <a:latin typeface="Arial" charset="0"/>
              </a:defRPr>
            </a:lvl8pPr>
            <a:lvl9pPr marL="3929249" indent="-231132" eaLnBrk="0" fontAlgn="base" hangingPunct="0">
              <a:spcBef>
                <a:spcPct val="0"/>
              </a:spcBef>
              <a:spcAft>
                <a:spcPct val="0"/>
              </a:spcAft>
              <a:defRPr sz="1600">
                <a:solidFill>
                  <a:schemeClr val="tx1"/>
                </a:solidFill>
                <a:latin typeface="Arial" charset="0"/>
              </a:defRPr>
            </a:lvl9pPr>
          </a:lstStyle>
          <a:p>
            <a:pPr eaLnBrk="1" hangingPunct="1"/>
            <a:fld id="{AE61533E-AB71-44A5-8AA3-244C1F89BD97}" type="slidenum">
              <a:rPr lang="en-GB" altLang="da-DK" sz="1200"/>
              <a:pPr eaLnBrk="1" hangingPunct="1"/>
              <a:t>93</a:t>
            </a:fld>
            <a:endParaRPr lang="en-GB" altLang="da-DK" sz="1200"/>
          </a:p>
        </p:txBody>
      </p:sp>
    </p:spTree>
    <p:extLst>
      <p:ext uri="{BB962C8B-B14F-4D97-AF65-F5344CB8AC3E}">
        <p14:creationId xmlns:p14="http://schemas.microsoft.com/office/powerpoint/2010/main" val="33889235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Rot="1" noChangeAspect="1" noChangeArrowheads="1" noTextEdit="1"/>
          </p:cNvSpPr>
          <p:nvPr>
            <p:ph type="sldImg"/>
          </p:nvPr>
        </p:nvSpPr>
        <p:spPr>
          <a:ln/>
        </p:spPr>
      </p:sp>
      <p:sp>
        <p:nvSpPr>
          <p:cNvPr id="338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da-DK" sz="2000" dirty="0">
              <a:latin typeface="Times New Roman" pitchFamily="18" charset="0"/>
            </a:endParaRPr>
          </a:p>
        </p:txBody>
      </p:sp>
    </p:spTree>
    <p:extLst>
      <p:ext uri="{BB962C8B-B14F-4D97-AF65-F5344CB8AC3E}">
        <p14:creationId xmlns:p14="http://schemas.microsoft.com/office/powerpoint/2010/main" val="3644158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Pladsholder til diasbillede 1"/>
          <p:cNvSpPr>
            <a:spLocks noGrp="1" noRot="1" noChangeAspect="1" noTextEdit="1"/>
          </p:cNvSpPr>
          <p:nvPr>
            <p:ph type="sldImg"/>
          </p:nvPr>
        </p:nvSpPr>
        <p:spPr>
          <a:ln/>
        </p:spPr>
      </p:sp>
      <p:sp>
        <p:nvSpPr>
          <p:cNvPr id="339971"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Times New Roman" pitchFamily="18" charset="0"/>
            </a:endParaRPr>
          </a:p>
        </p:txBody>
      </p:sp>
    </p:spTree>
    <p:extLst>
      <p:ext uri="{BB962C8B-B14F-4D97-AF65-F5344CB8AC3E}">
        <p14:creationId xmlns:p14="http://schemas.microsoft.com/office/powerpoint/2010/main" val="22405386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dirty="0"/>
              <a:t>Lav</a:t>
            </a:r>
          </a:p>
          <a:p>
            <a:r>
              <a:rPr lang="da-DK" dirty="0"/>
              <a:t>Maria ESTJ</a:t>
            </a:r>
          </a:p>
          <a:p>
            <a:pPr defTabSz="924529">
              <a:defRPr/>
            </a:pPr>
            <a:r>
              <a:rPr lang="da-DK" dirty="0"/>
              <a:t>Niels ENTP</a:t>
            </a:r>
          </a:p>
          <a:p>
            <a:pPr defTabSz="924529">
              <a:defRPr/>
            </a:pPr>
            <a:r>
              <a:rPr lang="da-DK" dirty="0"/>
              <a:t>Karl INTP</a:t>
            </a:r>
          </a:p>
          <a:p>
            <a:pPr defTabSz="924529">
              <a:defRPr/>
            </a:pPr>
            <a:r>
              <a:rPr lang="da-DK" dirty="0"/>
              <a:t>Nynne ENFJ</a:t>
            </a:r>
          </a:p>
          <a:p>
            <a:endParaRPr lang="da-DK" dirty="0"/>
          </a:p>
          <a:p>
            <a:r>
              <a:rPr lang="da-DK" dirty="0"/>
              <a:t>mellem</a:t>
            </a:r>
          </a:p>
          <a:p>
            <a:pPr defTabSz="924529">
              <a:defRPr/>
            </a:pPr>
            <a:r>
              <a:rPr lang="da-DK" dirty="0"/>
              <a:t>Carina ISTP</a:t>
            </a:r>
          </a:p>
          <a:p>
            <a:pPr defTabSz="924529">
              <a:defRPr/>
            </a:pPr>
            <a:r>
              <a:rPr lang="da-DK" dirty="0" err="1"/>
              <a:t>Geeske</a:t>
            </a:r>
            <a:r>
              <a:rPr lang="da-DK" dirty="0"/>
              <a:t> INTP</a:t>
            </a:r>
          </a:p>
          <a:p>
            <a:r>
              <a:rPr lang="da-DK" dirty="0"/>
              <a:t>Connie ESTJ</a:t>
            </a:r>
          </a:p>
          <a:p>
            <a:r>
              <a:rPr lang="da-DK" dirty="0"/>
              <a:t>Malene ISTJ</a:t>
            </a:r>
          </a:p>
          <a:p>
            <a:endParaRPr lang="da-DK" dirty="0"/>
          </a:p>
          <a:p>
            <a:r>
              <a:rPr lang="da-DK" dirty="0"/>
              <a:t>høj</a:t>
            </a:r>
          </a:p>
          <a:p>
            <a:pPr defTabSz="924529">
              <a:defRPr/>
            </a:pPr>
            <a:r>
              <a:rPr lang="da-DK" dirty="0"/>
              <a:t>Daniel ISTJ</a:t>
            </a:r>
          </a:p>
          <a:p>
            <a:r>
              <a:rPr lang="da-DK" dirty="0"/>
              <a:t>Lisbeth INTP</a:t>
            </a:r>
          </a:p>
          <a:p>
            <a:r>
              <a:rPr lang="da-DK" dirty="0"/>
              <a:t>Mette ENTP</a:t>
            </a:r>
          </a:p>
          <a:p>
            <a:endParaRPr lang="da-DK" dirty="0"/>
          </a:p>
          <a:p>
            <a:endParaRPr lang="da-DK" dirty="0"/>
          </a:p>
          <a:p>
            <a:endParaRPr lang="da-DK" dirty="0"/>
          </a:p>
          <a:p>
            <a:endParaRPr lang="da-DK" dirty="0"/>
          </a:p>
          <a:p>
            <a:pPr eaLnBrk="1" hangingPunct="1"/>
            <a:endParaRPr lang="en-GB" altLang="da-DK" dirty="0">
              <a:latin typeface="Times New Roman" pitchFamily="18" charset="0"/>
            </a:endParaRPr>
          </a:p>
        </p:txBody>
      </p:sp>
    </p:spTree>
    <p:extLst>
      <p:ext uri="{BB962C8B-B14F-4D97-AF65-F5344CB8AC3E}">
        <p14:creationId xmlns:p14="http://schemas.microsoft.com/office/powerpoint/2010/main" val="40885578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Pladsholder til diasbillede 1"/>
          <p:cNvSpPr>
            <a:spLocks noGrp="1" noRot="1" noChangeAspect="1" noTextEdit="1"/>
          </p:cNvSpPr>
          <p:nvPr>
            <p:ph type="sldImg"/>
          </p:nvPr>
        </p:nvSpPr>
        <p:spPr>
          <a:ln/>
        </p:spPr>
      </p:sp>
      <p:sp>
        <p:nvSpPr>
          <p:cNvPr id="342019"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Times New Roman" pitchFamily="18" charset="0"/>
            </a:endParaRPr>
          </a:p>
        </p:txBody>
      </p:sp>
    </p:spTree>
    <p:extLst>
      <p:ext uri="{BB962C8B-B14F-4D97-AF65-F5344CB8AC3E}">
        <p14:creationId xmlns:p14="http://schemas.microsoft.com/office/powerpoint/2010/main" val="7789276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3074"/>
          <p:cNvSpPr>
            <a:spLocks noGrp="1" noRot="1" noChangeAspect="1" noChangeArrowheads="1" noTextEdit="1"/>
          </p:cNvSpPr>
          <p:nvPr>
            <p:ph type="sldImg"/>
          </p:nvPr>
        </p:nvSpPr>
        <p:spPr>
          <a:ln/>
        </p:spPr>
      </p:sp>
      <p:sp>
        <p:nvSpPr>
          <p:cNvPr id="343043" name="Pladsholder til noter 4"/>
          <p:cNvSpPr>
            <a:spLocks noGrp="1"/>
          </p:cNvSpPr>
          <p:nvPr>
            <p:ph type="body" sz="quarter" idx="3"/>
          </p:nvPr>
        </p:nvSpPr>
        <p:spPr>
          <a:xfrm>
            <a:off x="1146420" y="4761646"/>
            <a:ext cx="4592108" cy="45115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da-DK" sz="1400">
                <a:latin typeface="Times New Roman" pitchFamily="18" charset="0"/>
              </a:rPr>
              <a:t>Den tredje dimension siger noget om hvordan træffer vi en afgørelse eller en beslutning?</a:t>
            </a:r>
          </a:p>
          <a:p>
            <a:endParaRPr lang="da-DK" altLang="da-DK" sz="1400">
              <a:latin typeface="Times New Roman" pitchFamily="18" charset="0"/>
            </a:endParaRPr>
          </a:p>
          <a:p>
            <a:r>
              <a:rPr lang="da-DK" altLang="da-DK" sz="1400">
                <a:latin typeface="Times New Roman" pitchFamily="18" charset="0"/>
              </a:rPr>
              <a:t>T</a:t>
            </a:r>
          </a:p>
          <a:p>
            <a:r>
              <a:rPr lang="da-DK" altLang="da-DK" sz="1400">
                <a:latin typeface="Times New Roman" pitchFamily="18" charset="0"/>
              </a:rPr>
              <a:t>Tænkning handler om at analyserer og tænketyper foretrækker at tænke i kriterier. Deres argumentation skal være som en kæde, der skal hænge sammen. Kæden i argumentation skal være sammenhængende og der må ikke være et svagt led.  Der skal være konsistens. Tænketyperne bevarer distancen til opgaven, hvilket skaber klarhed.</a:t>
            </a:r>
          </a:p>
          <a:p>
            <a:endParaRPr lang="da-DK" altLang="da-DK" sz="1400">
              <a:latin typeface="Times New Roman" pitchFamily="18" charset="0"/>
            </a:endParaRPr>
          </a:p>
          <a:p>
            <a:r>
              <a:rPr lang="da-DK" altLang="da-DK" sz="1400">
                <a:latin typeface="Times New Roman" pitchFamily="18" charset="0"/>
              </a:rPr>
              <a:t>F</a:t>
            </a:r>
          </a:p>
          <a:p>
            <a:r>
              <a:rPr lang="da-DK" altLang="da-DK" sz="1400">
                <a:latin typeface="Times New Roman" pitchFamily="18" charset="0"/>
              </a:rPr>
              <a:t>Følen handler om at stille sig ind i sagen og tage udgangspunkt i personlige værdier. Der skal være overensstemmelse mellem Føletypernes værdigrundlag og sagen.  Beslutningen må ikke stritte mod værdierne. De søger sammenhæng mellem deres værdier og den beslutning de skal træffe. De vil ofte have større accept af at der kan være inkonsistens pga. individuelle betragtninger.   </a:t>
            </a:r>
          </a:p>
          <a:p>
            <a:endParaRPr lang="da-DK" altLang="en-US" sz="1400">
              <a:latin typeface="Times New Roman" pitchFamily="18" charset="0"/>
            </a:endParaRPr>
          </a:p>
        </p:txBody>
      </p:sp>
    </p:spTree>
    <p:extLst>
      <p:ext uri="{BB962C8B-B14F-4D97-AF65-F5344CB8AC3E}">
        <p14:creationId xmlns:p14="http://schemas.microsoft.com/office/powerpoint/2010/main" val="1013127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ltLang="da-DK" dirty="0"/>
              <a:t>Tre områder, man skal udvikle for at skabe succes som leder på de respektive niveauer</a:t>
            </a:r>
            <a:endParaRPr lang="da-DK" dirty="0"/>
          </a:p>
        </p:txBody>
      </p:sp>
      <p:sp>
        <p:nvSpPr>
          <p:cNvPr id="4" name="Pladsholder til diasnummer 3"/>
          <p:cNvSpPr>
            <a:spLocks noGrp="1"/>
          </p:cNvSpPr>
          <p:nvPr>
            <p:ph type="sldNum" sz="quarter" idx="10"/>
          </p:nvPr>
        </p:nvSpPr>
        <p:spPr/>
        <p:txBody>
          <a:bodyPr/>
          <a:lstStyle/>
          <a:p>
            <a:fld id="{7AD076F6-7418-4260-BC54-78B88DB37E18}" type="slidenum">
              <a:rPr lang="da-DK" smtClean="0"/>
              <a:t>19</a:t>
            </a:fld>
            <a:endParaRPr lang="da-DK"/>
          </a:p>
        </p:txBody>
      </p:sp>
    </p:spTree>
    <p:extLst>
      <p:ext uri="{BB962C8B-B14F-4D97-AF65-F5344CB8AC3E}">
        <p14:creationId xmlns:p14="http://schemas.microsoft.com/office/powerpoint/2010/main" val="15649543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da-DK" sz="2000" dirty="0">
              <a:latin typeface="Times New Roman" pitchFamily="18" charset="0"/>
            </a:endParaRPr>
          </a:p>
        </p:txBody>
      </p:sp>
    </p:spTree>
    <p:extLst>
      <p:ext uri="{BB962C8B-B14F-4D97-AF65-F5344CB8AC3E}">
        <p14:creationId xmlns:p14="http://schemas.microsoft.com/office/powerpoint/2010/main" val="550472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1026"/>
          <p:cNvSpPr>
            <a:spLocks noGrp="1" noRot="1" noChangeAspect="1" noChangeArrowheads="1" noTextEdit="1"/>
          </p:cNvSpPr>
          <p:nvPr>
            <p:ph type="sldImg"/>
          </p:nvPr>
        </p:nvSpPr>
        <p:spPr>
          <a:ln/>
        </p:spPr>
      </p:sp>
      <p:sp>
        <p:nvSpPr>
          <p:cNvPr id="344067" name="Pladsholder til noter 4"/>
          <p:cNvSpPr>
            <a:spLocks noGrp="1"/>
          </p:cNvSpPr>
          <p:nvPr>
            <p:ph type="body" sz="quarter" idx="3"/>
          </p:nvPr>
        </p:nvSpPr>
        <p:spPr>
          <a:xfrm>
            <a:off x="1148028" y="4761646"/>
            <a:ext cx="4588893" cy="45115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a-DK" altLang="da-DK" sz="2000" dirty="0">
              <a:latin typeface="Times New Roman" pitchFamily="18" charset="0"/>
            </a:endParaRPr>
          </a:p>
        </p:txBody>
      </p:sp>
    </p:spTree>
    <p:extLst>
      <p:ext uri="{BB962C8B-B14F-4D97-AF65-F5344CB8AC3E}">
        <p14:creationId xmlns:p14="http://schemas.microsoft.com/office/powerpoint/2010/main" val="30982315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Rot="1" noChangeAspect="1" noChangeArrowheads="1" noTextEdit="1"/>
          </p:cNvSpPr>
          <p:nvPr>
            <p:ph type="sldImg"/>
          </p:nvPr>
        </p:nvSpPr>
        <p:spPr>
          <a:ln/>
        </p:spPr>
      </p:sp>
      <p:sp>
        <p:nvSpPr>
          <p:cNvPr id="347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da-DK" sz="2000" dirty="0">
              <a:latin typeface="Times New Roman" pitchFamily="18" charset="0"/>
            </a:endParaRPr>
          </a:p>
        </p:txBody>
      </p:sp>
    </p:spTree>
    <p:extLst>
      <p:ext uri="{BB962C8B-B14F-4D97-AF65-F5344CB8AC3E}">
        <p14:creationId xmlns:p14="http://schemas.microsoft.com/office/powerpoint/2010/main" val="35264408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Pladsholder til diasbillede 1"/>
          <p:cNvSpPr>
            <a:spLocks noGrp="1" noRot="1" noChangeAspect="1" noTextEdit="1"/>
          </p:cNvSpPr>
          <p:nvPr>
            <p:ph type="sldImg"/>
          </p:nvPr>
        </p:nvSpPr>
        <p:spPr>
          <a:ln/>
        </p:spPr>
      </p:sp>
      <p:sp>
        <p:nvSpPr>
          <p:cNvPr id="348163"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051">
              <a:defRPr sz="1100">
                <a:solidFill>
                  <a:schemeClr val="tx1"/>
                </a:solidFill>
                <a:latin typeface="Arial" charset="0"/>
                <a:cs typeface="Arial" charset="0"/>
              </a:defRPr>
            </a:lvl1pPr>
            <a:lvl2pPr marL="751180" indent="-288915" defTabSz="963051">
              <a:defRPr sz="1100">
                <a:solidFill>
                  <a:schemeClr val="tx1"/>
                </a:solidFill>
                <a:latin typeface="Arial" charset="0"/>
                <a:cs typeface="Arial" charset="0"/>
              </a:defRPr>
            </a:lvl2pPr>
            <a:lvl3pPr marL="1155662" indent="-231132" defTabSz="963051">
              <a:defRPr sz="1100">
                <a:solidFill>
                  <a:schemeClr val="tx1"/>
                </a:solidFill>
                <a:latin typeface="Arial" charset="0"/>
                <a:cs typeface="Arial" charset="0"/>
              </a:defRPr>
            </a:lvl3pPr>
            <a:lvl4pPr marL="1617927" indent="-231132" defTabSz="963051">
              <a:defRPr sz="1100">
                <a:solidFill>
                  <a:schemeClr val="tx1"/>
                </a:solidFill>
                <a:latin typeface="Arial" charset="0"/>
                <a:cs typeface="Arial" charset="0"/>
              </a:defRPr>
            </a:lvl4pPr>
            <a:lvl5pPr marL="2080191" indent="-231132" defTabSz="963051">
              <a:defRPr sz="1100">
                <a:solidFill>
                  <a:schemeClr val="tx1"/>
                </a:solidFill>
                <a:latin typeface="Arial" charset="0"/>
                <a:cs typeface="Arial" charset="0"/>
              </a:defRPr>
            </a:lvl5pPr>
            <a:lvl6pPr marL="2542457" indent="-231132" defTabSz="963051" eaLnBrk="0" fontAlgn="base" hangingPunct="0">
              <a:spcBef>
                <a:spcPct val="0"/>
              </a:spcBef>
              <a:spcAft>
                <a:spcPct val="0"/>
              </a:spcAft>
              <a:defRPr sz="1100">
                <a:solidFill>
                  <a:schemeClr val="tx1"/>
                </a:solidFill>
                <a:latin typeface="Arial" charset="0"/>
                <a:cs typeface="Arial" charset="0"/>
              </a:defRPr>
            </a:lvl6pPr>
            <a:lvl7pPr marL="3004720" indent="-231132" defTabSz="963051" eaLnBrk="0" fontAlgn="base" hangingPunct="0">
              <a:spcBef>
                <a:spcPct val="0"/>
              </a:spcBef>
              <a:spcAft>
                <a:spcPct val="0"/>
              </a:spcAft>
              <a:defRPr sz="1100">
                <a:solidFill>
                  <a:schemeClr val="tx1"/>
                </a:solidFill>
                <a:latin typeface="Arial" charset="0"/>
                <a:cs typeface="Arial" charset="0"/>
              </a:defRPr>
            </a:lvl7pPr>
            <a:lvl8pPr marL="3466986" indent="-231132" defTabSz="963051" eaLnBrk="0" fontAlgn="base" hangingPunct="0">
              <a:spcBef>
                <a:spcPct val="0"/>
              </a:spcBef>
              <a:spcAft>
                <a:spcPct val="0"/>
              </a:spcAft>
              <a:defRPr sz="1100">
                <a:solidFill>
                  <a:schemeClr val="tx1"/>
                </a:solidFill>
                <a:latin typeface="Arial" charset="0"/>
                <a:cs typeface="Arial" charset="0"/>
              </a:defRPr>
            </a:lvl8pPr>
            <a:lvl9pPr marL="3929249" indent="-231132" defTabSz="963051" eaLnBrk="0" fontAlgn="base" hangingPunct="0">
              <a:spcBef>
                <a:spcPct val="0"/>
              </a:spcBef>
              <a:spcAft>
                <a:spcPct val="0"/>
              </a:spcAft>
              <a:defRPr sz="1100">
                <a:solidFill>
                  <a:schemeClr val="tx1"/>
                </a:solidFill>
                <a:latin typeface="Arial" charset="0"/>
                <a:cs typeface="Arial" charset="0"/>
              </a:defRPr>
            </a:lvl9pPr>
          </a:lstStyle>
          <a:p>
            <a:fld id="{F4124C5F-7AFC-4459-AE68-B12D9D59F312}" type="slidenum">
              <a:rPr lang="da-DK" altLang="da-DK" sz="1200"/>
              <a:pPr/>
              <a:t>108</a:t>
            </a:fld>
            <a:endParaRPr lang="da-DK" altLang="da-DK" sz="1200"/>
          </a:p>
        </p:txBody>
      </p:sp>
      <p:sp>
        <p:nvSpPr>
          <p:cNvPr id="348164"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altLang="da-DK" sz="2400" u="sng" dirty="0">
              <a:latin typeface="Times New Roman" pitchFamily="18" charset="0"/>
            </a:endParaRPr>
          </a:p>
        </p:txBody>
      </p:sp>
    </p:spTree>
    <p:extLst>
      <p:ext uri="{BB962C8B-B14F-4D97-AF65-F5344CB8AC3E}">
        <p14:creationId xmlns:p14="http://schemas.microsoft.com/office/powerpoint/2010/main" val="4655091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3074"/>
          <p:cNvSpPr>
            <a:spLocks noGrp="1" noRot="1" noChangeAspect="1" noChangeArrowheads="1" noTextEdit="1"/>
          </p:cNvSpPr>
          <p:nvPr>
            <p:ph type="sldImg"/>
          </p:nvPr>
        </p:nvSpPr>
        <p:spPr>
          <a:ln/>
        </p:spPr>
      </p:sp>
      <p:sp>
        <p:nvSpPr>
          <p:cNvPr id="349187" name="Pladsholder til noter 4"/>
          <p:cNvSpPr>
            <a:spLocks noGrp="1"/>
          </p:cNvSpPr>
          <p:nvPr>
            <p:ph type="body" sz="quarter" idx="3"/>
          </p:nvPr>
        </p:nvSpPr>
        <p:spPr>
          <a:xfrm>
            <a:off x="1146420" y="4761646"/>
            <a:ext cx="4592108" cy="45115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da-DK" sz="1400">
                <a:latin typeface="Times New Roman" pitchFamily="18" charset="0"/>
              </a:rPr>
              <a:t>J og P dimensionen handler om måden man strukturer på</a:t>
            </a:r>
          </a:p>
          <a:p>
            <a:endParaRPr lang="da-DK" altLang="da-DK" sz="1400">
              <a:latin typeface="Times New Roman" pitchFamily="18" charset="0"/>
            </a:endParaRPr>
          </a:p>
          <a:p>
            <a:r>
              <a:rPr lang="da-DK" altLang="da-DK" sz="1400">
                <a:latin typeface="Times New Roman" pitchFamily="18" charset="0"/>
              </a:rPr>
              <a:t>J:</a:t>
            </a:r>
          </a:p>
          <a:p>
            <a:r>
              <a:rPr lang="da-DK" altLang="da-DK" sz="1400">
                <a:latin typeface="Times New Roman" pitchFamily="18" charset="0"/>
              </a:rPr>
              <a:t>For J’typen handler det om at synlig strukturering. I opgaveløsningen vil J’erne tidligt i processen lave tydelige til- og fravalg. De har lavet en klar og kommunikerbar plan for hvordan opgaven skal gribes an. De har en vis evne til at holde fast i planen og vil foretrække at denne ikke laves for meget om.  </a:t>
            </a:r>
          </a:p>
          <a:p>
            <a:endParaRPr lang="da-DK" altLang="da-DK" sz="1400">
              <a:latin typeface="Times New Roman" pitchFamily="18" charset="0"/>
            </a:endParaRPr>
          </a:p>
          <a:p>
            <a:r>
              <a:rPr lang="da-DK" altLang="da-DK" sz="1400">
                <a:latin typeface="Times New Roman" pitchFamily="18" charset="0"/>
              </a:rPr>
              <a:t>P: </a:t>
            </a:r>
          </a:p>
          <a:p>
            <a:r>
              <a:rPr lang="da-DK" altLang="da-DK" sz="1400">
                <a:latin typeface="Times New Roman" pitchFamily="18" charset="0"/>
              </a:rPr>
              <a:t>For P’erne det det mere om en indre eller usynlig strukturer. I opgaveløsningen vil de lave en kort overvejelse om hvordan opgaven nogenlunde skal se ud. Efterhånden som de arbejder med  opgaven vi</a:t>
            </a:r>
          </a:p>
          <a:p>
            <a:r>
              <a:rPr lang="da-DK" altLang="da-DK" sz="1400">
                <a:latin typeface="Times New Roman" pitchFamily="18" charset="0"/>
              </a:rPr>
              <a:t>l de lave usynlige til og fravalg.  Planen udvikler sig sammen med opgaven. Principielt er alt flytbart og kan laves om – også meget tæt på deadline. </a:t>
            </a:r>
          </a:p>
          <a:p>
            <a:endParaRPr lang="da-DK" altLang="en-US" sz="2000">
              <a:latin typeface="Times New Roman" pitchFamily="18" charset="0"/>
            </a:endParaRPr>
          </a:p>
        </p:txBody>
      </p:sp>
    </p:spTree>
    <p:extLst>
      <p:ext uri="{BB962C8B-B14F-4D97-AF65-F5344CB8AC3E}">
        <p14:creationId xmlns:p14="http://schemas.microsoft.com/office/powerpoint/2010/main" val="26590271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1026"/>
          <p:cNvSpPr>
            <a:spLocks noGrp="1" noRot="1" noChangeAspect="1" noChangeArrowheads="1" noTextEdit="1"/>
          </p:cNvSpPr>
          <p:nvPr>
            <p:ph type="sldImg"/>
          </p:nvPr>
        </p:nvSpPr>
        <p:spPr>
          <a:ln/>
        </p:spPr>
      </p:sp>
      <p:sp>
        <p:nvSpPr>
          <p:cNvPr id="344067" name="Pladsholder til noter 4"/>
          <p:cNvSpPr>
            <a:spLocks noGrp="1"/>
          </p:cNvSpPr>
          <p:nvPr>
            <p:ph type="body" sz="quarter" idx="3"/>
          </p:nvPr>
        </p:nvSpPr>
        <p:spPr>
          <a:xfrm>
            <a:off x="1148028" y="4761646"/>
            <a:ext cx="4588893" cy="45115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a-DK" altLang="da-DK" sz="2000" dirty="0">
              <a:latin typeface="Times New Roman" pitchFamily="18" charset="0"/>
            </a:endParaRPr>
          </a:p>
        </p:txBody>
      </p:sp>
    </p:spTree>
    <p:extLst>
      <p:ext uri="{BB962C8B-B14F-4D97-AF65-F5344CB8AC3E}">
        <p14:creationId xmlns:p14="http://schemas.microsoft.com/office/powerpoint/2010/main" val="23318627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Rot="1" noChangeAspect="1" noChangeArrowheads="1" noTextEdit="1"/>
          </p:cNvSpPr>
          <p:nvPr>
            <p:ph type="sldImg"/>
          </p:nvPr>
        </p:nvSpPr>
        <p:spPr>
          <a:xfrm>
            <a:off x="144463" y="773113"/>
            <a:ext cx="6602412" cy="3713162"/>
          </a:xfrm>
          <a:solidFill>
            <a:srgbClr val="FFFFFF"/>
          </a:solidFill>
          <a:ln w="12700" cap="flat"/>
        </p:spPr>
      </p:sp>
      <p:sp>
        <p:nvSpPr>
          <p:cNvPr id="350211" name="Rectangle 3"/>
          <p:cNvSpPr>
            <a:spLocks noGrp="1" noChangeArrowheads="1"/>
          </p:cNvSpPr>
          <p:nvPr>
            <p:ph type="body" idx="1"/>
          </p:nvPr>
        </p:nvSpPr>
        <p:spPr>
          <a:xfrm>
            <a:off x="918102" y="4795315"/>
            <a:ext cx="5048746" cy="448588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96" tIns="47249" rIns="94496" bIns="47249"/>
          <a:lstStyle/>
          <a:p>
            <a:r>
              <a:rPr lang="en-GB" altLang="da-DK" dirty="0">
                <a:latin typeface="Times New Roman" pitchFamily="18" charset="0"/>
              </a:rPr>
              <a:t>A person who prefers Judging will work in a methodical way, perhaps ticking off milestones to demonstrate progress.</a:t>
            </a:r>
          </a:p>
          <a:p>
            <a:r>
              <a:rPr lang="en-GB" altLang="da-DK" dirty="0">
                <a:latin typeface="Times New Roman" pitchFamily="18" charset="0"/>
              </a:rPr>
              <a:t>A person who prefers Perceiving may take longer to search for information and will be triggered into action by an impending deadline. NB Click once and the </a:t>
            </a:r>
            <a:r>
              <a:rPr lang="en-GB" altLang="da-DK" dirty="0" err="1">
                <a:latin typeface="Times New Roman" pitchFamily="18" charset="0"/>
              </a:rPr>
              <a:t>powerpoint</a:t>
            </a:r>
            <a:r>
              <a:rPr lang="en-GB" altLang="da-DK" dirty="0">
                <a:latin typeface="Times New Roman" pitchFamily="18" charset="0"/>
              </a:rPr>
              <a:t> will draw all the lines for P automatically.</a:t>
            </a:r>
          </a:p>
          <a:p>
            <a:endParaRPr lang="en-GB" altLang="da-DK" dirty="0">
              <a:latin typeface="Times New Roman" pitchFamily="18" charset="0"/>
            </a:endParaRPr>
          </a:p>
          <a:p>
            <a:endParaRPr lang="en-GB" altLang="da-DK" dirty="0">
              <a:latin typeface="Times New Roman" pitchFamily="18" charset="0"/>
            </a:endParaRPr>
          </a:p>
          <a:p>
            <a:r>
              <a:rPr lang="da-DK" dirty="0"/>
              <a:t>Maria ESTJ</a:t>
            </a:r>
          </a:p>
          <a:p>
            <a:r>
              <a:rPr lang="da-DK" dirty="0"/>
              <a:t>Connie ESTJ</a:t>
            </a:r>
          </a:p>
          <a:p>
            <a:r>
              <a:rPr lang="da-DK" dirty="0"/>
              <a:t>Daniel ISTJ</a:t>
            </a:r>
          </a:p>
          <a:p>
            <a:r>
              <a:rPr lang="da-DK" dirty="0"/>
              <a:t>Malene ISTJ</a:t>
            </a:r>
          </a:p>
          <a:p>
            <a:pPr defTabSz="924529">
              <a:defRPr/>
            </a:pPr>
            <a:r>
              <a:rPr lang="da-DK" dirty="0"/>
              <a:t>Nynne ENFJ</a:t>
            </a:r>
          </a:p>
          <a:p>
            <a:endParaRPr lang="da-DK" dirty="0"/>
          </a:p>
          <a:p>
            <a:endParaRPr lang="da-DK" dirty="0"/>
          </a:p>
          <a:p>
            <a:r>
              <a:rPr lang="da-DK" dirty="0"/>
              <a:t>Carina ISTP</a:t>
            </a:r>
          </a:p>
          <a:p>
            <a:r>
              <a:rPr lang="da-DK" dirty="0"/>
              <a:t>Karl INTP</a:t>
            </a:r>
          </a:p>
          <a:p>
            <a:r>
              <a:rPr lang="da-DK" dirty="0" err="1"/>
              <a:t>Geeske</a:t>
            </a:r>
            <a:r>
              <a:rPr lang="da-DK" dirty="0"/>
              <a:t> INTP</a:t>
            </a:r>
          </a:p>
          <a:p>
            <a:r>
              <a:rPr lang="da-DK" dirty="0"/>
              <a:t>Lisbeth INTP</a:t>
            </a:r>
          </a:p>
          <a:p>
            <a:r>
              <a:rPr lang="da-DK" dirty="0"/>
              <a:t>Mette ENTP</a:t>
            </a:r>
          </a:p>
          <a:p>
            <a:pPr defTabSz="924529">
              <a:defRPr/>
            </a:pPr>
            <a:r>
              <a:rPr lang="da-DK" dirty="0"/>
              <a:t>Niels ENTP</a:t>
            </a:r>
          </a:p>
          <a:p>
            <a:endParaRPr lang="en-US" altLang="da-DK" dirty="0">
              <a:latin typeface="Times New Roman" pitchFamily="18" charset="0"/>
            </a:endParaRPr>
          </a:p>
        </p:txBody>
      </p:sp>
    </p:spTree>
    <p:extLst>
      <p:ext uri="{BB962C8B-B14F-4D97-AF65-F5344CB8AC3E}">
        <p14:creationId xmlns:p14="http://schemas.microsoft.com/office/powerpoint/2010/main" val="8373485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da-DK" sz="2000" dirty="0">
              <a:latin typeface="Times New Roman" pitchFamily="18" charset="0"/>
            </a:endParaRPr>
          </a:p>
        </p:txBody>
      </p:sp>
    </p:spTree>
    <p:extLst>
      <p:ext uri="{BB962C8B-B14F-4D97-AF65-F5344CB8AC3E}">
        <p14:creationId xmlns:p14="http://schemas.microsoft.com/office/powerpoint/2010/main" val="12486116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Pladsholder til diasbillede 1"/>
          <p:cNvSpPr>
            <a:spLocks noGrp="1" noRot="1" noChangeAspect="1" noTextEdit="1"/>
          </p:cNvSpPr>
          <p:nvPr>
            <p:ph type="sldImg"/>
          </p:nvPr>
        </p:nvSpPr>
        <p:spPr>
          <a:ln/>
        </p:spPr>
      </p:sp>
      <p:sp>
        <p:nvSpPr>
          <p:cNvPr id="353283"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Times New Roman" pitchFamily="18" charset="0"/>
            </a:endParaRPr>
          </a:p>
        </p:txBody>
      </p:sp>
    </p:spTree>
    <p:extLst>
      <p:ext uri="{BB962C8B-B14F-4D97-AF65-F5344CB8AC3E}">
        <p14:creationId xmlns:p14="http://schemas.microsoft.com/office/powerpoint/2010/main" val="10429423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Pladsholder til diasbillede 1"/>
          <p:cNvSpPr>
            <a:spLocks noGrp="1" noRot="1" noChangeAspect="1" noTextEdit="1"/>
          </p:cNvSpPr>
          <p:nvPr>
            <p:ph type="sldImg"/>
          </p:nvPr>
        </p:nvSpPr>
        <p:spPr>
          <a:ln/>
        </p:spPr>
      </p:sp>
      <p:sp>
        <p:nvSpPr>
          <p:cNvPr id="354307"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Times New Roman" pitchFamily="18" charset="0"/>
            </a:endParaRPr>
          </a:p>
        </p:txBody>
      </p:sp>
    </p:spTree>
    <p:extLst>
      <p:ext uri="{BB962C8B-B14F-4D97-AF65-F5344CB8AC3E}">
        <p14:creationId xmlns:p14="http://schemas.microsoft.com/office/powerpoint/2010/main" val="2932107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7AD076F6-7418-4260-BC54-78B88DB37E18}" type="slidenum">
              <a:rPr lang="da-DK" smtClean="0"/>
              <a:t>20</a:t>
            </a:fld>
            <a:endParaRPr lang="da-DK"/>
          </a:p>
        </p:txBody>
      </p:sp>
    </p:spTree>
    <p:extLst>
      <p:ext uri="{BB962C8B-B14F-4D97-AF65-F5344CB8AC3E}">
        <p14:creationId xmlns:p14="http://schemas.microsoft.com/office/powerpoint/2010/main" val="28072102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Pladsholder til diasbillede 1"/>
          <p:cNvSpPr>
            <a:spLocks noGrp="1" noRot="1" noChangeAspect="1" noTextEdit="1"/>
          </p:cNvSpPr>
          <p:nvPr>
            <p:ph type="sldImg"/>
          </p:nvPr>
        </p:nvSpPr>
        <p:spPr>
          <a:ln/>
        </p:spPr>
      </p:sp>
      <p:sp>
        <p:nvSpPr>
          <p:cNvPr id="356355"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Times New Roman" pitchFamily="18" charset="0"/>
            </a:endParaRPr>
          </a:p>
        </p:txBody>
      </p:sp>
      <p:sp>
        <p:nvSpPr>
          <p:cNvPr id="356356"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657">
              <a:defRPr sz="1100">
                <a:solidFill>
                  <a:schemeClr val="tx1"/>
                </a:solidFill>
                <a:latin typeface="Arial" charset="0"/>
                <a:cs typeface="Arial" charset="0"/>
              </a:defRPr>
            </a:lvl1pPr>
            <a:lvl2pPr marL="751180" indent="-288915" defTabSz="964657">
              <a:defRPr sz="1100">
                <a:solidFill>
                  <a:schemeClr val="tx1"/>
                </a:solidFill>
                <a:latin typeface="Arial" charset="0"/>
                <a:cs typeface="Arial" charset="0"/>
              </a:defRPr>
            </a:lvl2pPr>
            <a:lvl3pPr marL="1155662" indent="-231132" defTabSz="964657">
              <a:defRPr sz="1100">
                <a:solidFill>
                  <a:schemeClr val="tx1"/>
                </a:solidFill>
                <a:latin typeface="Arial" charset="0"/>
                <a:cs typeface="Arial" charset="0"/>
              </a:defRPr>
            </a:lvl3pPr>
            <a:lvl4pPr marL="1617927" indent="-231132" defTabSz="964657">
              <a:defRPr sz="1100">
                <a:solidFill>
                  <a:schemeClr val="tx1"/>
                </a:solidFill>
                <a:latin typeface="Arial" charset="0"/>
                <a:cs typeface="Arial" charset="0"/>
              </a:defRPr>
            </a:lvl4pPr>
            <a:lvl5pPr marL="2080191" indent="-231132" defTabSz="964657">
              <a:defRPr sz="1100">
                <a:solidFill>
                  <a:schemeClr val="tx1"/>
                </a:solidFill>
                <a:latin typeface="Arial" charset="0"/>
                <a:cs typeface="Arial" charset="0"/>
              </a:defRPr>
            </a:lvl5pPr>
            <a:lvl6pPr marL="2542457" indent="-231132" defTabSz="964657" eaLnBrk="0" fontAlgn="base" hangingPunct="0">
              <a:spcBef>
                <a:spcPct val="0"/>
              </a:spcBef>
              <a:spcAft>
                <a:spcPct val="0"/>
              </a:spcAft>
              <a:defRPr sz="1100">
                <a:solidFill>
                  <a:schemeClr val="tx1"/>
                </a:solidFill>
                <a:latin typeface="Arial" charset="0"/>
                <a:cs typeface="Arial" charset="0"/>
              </a:defRPr>
            </a:lvl6pPr>
            <a:lvl7pPr marL="3004720" indent="-231132" defTabSz="964657" eaLnBrk="0" fontAlgn="base" hangingPunct="0">
              <a:spcBef>
                <a:spcPct val="0"/>
              </a:spcBef>
              <a:spcAft>
                <a:spcPct val="0"/>
              </a:spcAft>
              <a:defRPr sz="1100">
                <a:solidFill>
                  <a:schemeClr val="tx1"/>
                </a:solidFill>
                <a:latin typeface="Arial" charset="0"/>
                <a:cs typeface="Arial" charset="0"/>
              </a:defRPr>
            </a:lvl7pPr>
            <a:lvl8pPr marL="3466986" indent="-231132" defTabSz="964657" eaLnBrk="0" fontAlgn="base" hangingPunct="0">
              <a:spcBef>
                <a:spcPct val="0"/>
              </a:spcBef>
              <a:spcAft>
                <a:spcPct val="0"/>
              </a:spcAft>
              <a:defRPr sz="1100">
                <a:solidFill>
                  <a:schemeClr val="tx1"/>
                </a:solidFill>
                <a:latin typeface="Arial" charset="0"/>
                <a:cs typeface="Arial" charset="0"/>
              </a:defRPr>
            </a:lvl8pPr>
            <a:lvl9pPr marL="3929249" indent="-231132" defTabSz="964657" eaLnBrk="0" fontAlgn="base" hangingPunct="0">
              <a:spcBef>
                <a:spcPct val="0"/>
              </a:spcBef>
              <a:spcAft>
                <a:spcPct val="0"/>
              </a:spcAft>
              <a:defRPr sz="1100">
                <a:solidFill>
                  <a:schemeClr val="tx1"/>
                </a:solidFill>
                <a:latin typeface="Arial" charset="0"/>
                <a:cs typeface="Arial" charset="0"/>
              </a:defRPr>
            </a:lvl9pPr>
          </a:lstStyle>
          <a:p>
            <a:fld id="{B9D26785-C626-4A80-B0F2-1581504CDC98}" type="slidenum">
              <a:rPr lang="da-DK" altLang="da-DK" sz="1200"/>
              <a:pPr/>
              <a:t>119</a:t>
            </a:fld>
            <a:endParaRPr lang="da-DK" altLang="da-DK" sz="1200"/>
          </a:p>
        </p:txBody>
      </p:sp>
    </p:spTree>
    <p:extLst>
      <p:ext uri="{BB962C8B-B14F-4D97-AF65-F5344CB8AC3E}">
        <p14:creationId xmlns:p14="http://schemas.microsoft.com/office/powerpoint/2010/main" val="9971148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Pladsholder til diasbillede 1"/>
          <p:cNvSpPr>
            <a:spLocks noGrp="1" noRot="1" noChangeAspect="1" noTextEdit="1"/>
          </p:cNvSpPr>
          <p:nvPr>
            <p:ph type="sldImg"/>
          </p:nvPr>
        </p:nvSpPr>
        <p:spPr>
          <a:ln/>
        </p:spPr>
      </p:sp>
      <p:sp>
        <p:nvSpPr>
          <p:cNvPr id="315395" name="Pladsholder til noter 2"/>
          <p:cNvSpPr>
            <a:spLocks noGrp="1"/>
          </p:cNvSpPr>
          <p:nvPr>
            <p:ph type="body" idx="1"/>
          </p:nvPr>
        </p:nvSpPr>
        <p:spPr>
          <a:noFill/>
          <a:ln/>
        </p:spPr>
        <p:txBody>
          <a:bodyPr/>
          <a:lstStyle/>
          <a:p>
            <a:endParaRPr lang="da-DK"/>
          </a:p>
        </p:txBody>
      </p:sp>
      <p:sp>
        <p:nvSpPr>
          <p:cNvPr id="2" name="Pladsholder til sidefod 1"/>
          <p:cNvSpPr>
            <a:spLocks noGrp="1"/>
          </p:cNvSpPr>
          <p:nvPr>
            <p:ph type="ftr" sz="quarter" idx="10"/>
          </p:nvPr>
        </p:nvSpPr>
        <p:spPr/>
        <p:txBody>
          <a:bodyPr/>
          <a:lstStyle/>
          <a:p>
            <a:endParaRPr lang="da-DK"/>
          </a:p>
        </p:txBody>
      </p:sp>
    </p:spTree>
    <p:extLst>
      <p:ext uri="{BB962C8B-B14F-4D97-AF65-F5344CB8AC3E}">
        <p14:creationId xmlns:p14="http://schemas.microsoft.com/office/powerpoint/2010/main" val="19381420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Pladsholder til diasbillede 1"/>
          <p:cNvSpPr>
            <a:spLocks noGrp="1" noRot="1" noChangeAspect="1" noTextEdit="1"/>
          </p:cNvSpPr>
          <p:nvPr>
            <p:ph type="sldImg"/>
          </p:nvPr>
        </p:nvSpPr>
        <p:spPr>
          <a:ln/>
        </p:spPr>
      </p:sp>
      <p:sp>
        <p:nvSpPr>
          <p:cNvPr id="316419" name="Pladsholder til noter 2"/>
          <p:cNvSpPr>
            <a:spLocks noGrp="1"/>
          </p:cNvSpPr>
          <p:nvPr>
            <p:ph type="body" idx="1"/>
          </p:nvPr>
        </p:nvSpPr>
        <p:spPr>
          <a:noFill/>
          <a:ln/>
        </p:spPr>
        <p:txBody>
          <a:bodyPr/>
          <a:lstStyle/>
          <a:p>
            <a:endParaRPr lang="da-DK"/>
          </a:p>
        </p:txBody>
      </p:sp>
      <p:sp>
        <p:nvSpPr>
          <p:cNvPr id="2" name="Pladsholder til sidefod 1"/>
          <p:cNvSpPr>
            <a:spLocks noGrp="1"/>
          </p:cNvSpPr>
          <p:nvPr>
            <p:ph type="ftr" sz="quarter" idx="10"/>
          </p:nvPr>
        </p:nvSpPr>
        <p:spPr/>
        <p:txBody>
          <a:bodyPr/>
          <a:lstStyle/>
          <a:p>
            <a:endParaRPr lang="da-DK"/>
          </a:p>
        </p:txBody>
      </p:sp>
    </p:spTree>
    <p:extLst>
      <p:ext uri="{BB962C8B-B14F-4D97-AF65-F5344CB8AC3E}">
        <p14:creationId xmlns:p14="http://schemas.microsoft.com/office/powerpoint/2010/main" val="27954122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051">
              <a:defRPr sz="1100">
                <a:solidFill>
                  <a:schemeClr val="tx1"/>
                </a:solidFill>
                <a:latin typeface="Arial" charset="0"/>
                <a:cs typeface="Arial" charset="0"/>
              </a:defRPr>
            </a:lvl1pPr>
            <a:lvl2pPr marL="751180" indent="-288915" defTabSz="963051">
              <a:defRPr sz="1100">
                <a:solidFill>
                  <a:schemeClr val="tx1"/>
                </a:solidFill>
                <a:latin typeface="Arial" charset="0"/>
                <a:cs typeface="Arial" charset="0"/>
              </a:defRPr>
            </a:lvl2pPr>
            <a:lvl3pPr marL="1155662" indent="-231132" defTabSz="963051">
              <a:defRPr sz="1100">
                <a:solidFill>
                  <a:schemeClr val="tx1"/>
                </a:solidFill>
                <a:latin typeface="Arial" charset="0"/>
                <a:cs typeface="Arial" charset="0"/>
              </a:defRPr>
            </a:lvl3pPr>
            <a:lvl4pPr marL="1617927" indent="-231132" defTabSz="963051">
              <a:defRPr sz="1100">
                <a:solidFill>
                  <a:schemeClr val="tx1"/>
                </a:solidFill>
                <a:latin typeface="Arial" charset="0"/>
                <a:cs typeface="Arial" charset="0"/>
              </a:defRPr>
            </a:lvl4pPr>
            <a:lvl5pPr marL="2080191" indent="-231132" defTabSz="963051">
              <a:defRPr sz="1100">
                <a:solidFill>
                  <a:schemeClr val="tx1"/>
                </a:solidFill>
                <a:latin typeface="Arial" charset="0"/>
                <a:cs typeface="Arial" charset="0"/>
              </a:defRPr>
            </a:lvl5pPr>
            <a:lvl6pPr marL="2542457" indent="-231132" defTabSz="963051" eaLnBrk="0" fontAlgn="base" hangingPunct="0">
              <a:spcBef>
                <a:spcPct val="0"/>
              </a:spcBef>
              <a:spcAft>
                <a:spcPct val="0"/>
              </a:spcAft>
              <a:defRPr sz="1100">
                <a:solidFill>
                  <a:schemeClr val="tx1"/>
                </a:solidFill>
                <a:latin typeface="Arial" charset="0"/>
                <a:cs typeface="Arial" charset="0"/>
              </a:defRPr>
            </a:lvl6pPr>
            <a:lvl7pPr marL="3004720" indent="-231132" defTabSz="963051" eaLnBrk="0" fontAlgn="base" hangingPunct="0">
              <a:spcBef>
                <a:spcPct val="0"/>
              </a:spcBef>
              <a:spcAft>
                <a:spcPct val="0"/>
              </a:spcAft>
              <a:defRPr sz="1100">
                <a:solidFill>
                  <a:schemeClr val="tx1"/>
                </a:solidFill>
                <a:latin typeface="Arial" charset="0"/>
                <a:cs typeface="Arial" charset="0"/>
              </a:defRPr>
            </a:lvl7pPr>
            <a:lvl8pPr marL="3466986" indent="-231132" defTabSz="963051" eaLnBrk="0" fontAlgn="base" hangingPunct="0">
              <a:spcBef>
                <a:spcPct val="0"/>
              </a:spcBef>
              <a:spcAft>
                <a:spcPct val="0"/>
              </a:spcAft>
              <a:defRPr sz="1100">
                <a:solidFill>
                  <a:schemeClr val="tx1"/>
                </a:solidFill>
                <a:latin typeface="Arial" charset="0"/>
                <a:cs typeface="Arial" charset="0"/>
              </a:defRPr>
            </a:lvl8pPr>
            <a:lvl9pPr marL="3929249" indent="-231132" defTabSz="963051" eaLnBrk="0" fontAlgn="base" hangingPunct="0">
              <a:spcBef>
                <a:spcPct val="0"/>
              </a:spcBef>
              <a:spcAft>
                <a:spcPct val="0"/>
              </a:spcAft>
              <a:defRPr sz="1100">
                <a:solidFill>
                  <a:schemeClr val="tx1"/>
                </a:solidFill>
                <a:latin typeface="Arial" charset="0"/>
                <a:cs typeface="Arial" charset="0"/>
              </a:defRPr>
            </a:lvl9pPr>
          </a:lstStyle>
          <a:p>
            <a:fld id="{A44976F3-0CAD-40F8-9EAD-18CEF25B387D}" type="slidenum">
              <a:rPr lang="da-DK" altLang="da-DK" sz="1200"/>
              <a:pPr/>
              <a:t>123</a:t>
            </a:fld>
            <a:endParaRPr lang="da-DK" altLang="da-DK" sz="1200"/>
          </a:p>
        </p:txBody>
      </p:sp>
      <p:sp>
        <p:nvSpPr>
          <p:cNvPr id="357379" name="Rectangle 2"/>
          <p:cNvSpPr>
            <a:spLocks noGrp="1" noRot="1" noChangeAspect="1" noChangeArrowheads="1" noTextEdit="1"/>
          </p:cNvSpPr>
          <p:nvPr>
            <p:ph type="sldImg"/>
          </p:nvPr>
        </p:nvSpPr>
        <p:spPr>
          <a:ln/>
        </p:spPr>
      </p:sp>
      <p:sp>
        <p:nvSpPr>
          <p:cNvPr id="357380" name="Rectangle 4"/>
          <p:cNvSpPr>
            <a:spLocks noGrp="1" noChangeArrowheads="1"/>
          </p:cNvSpPr>
          <p:nvPr/>
        </p:nvSpPr>
        <p:spPr bwMode="auto">
          <a:xfrm>
            <a:off x="916495" y="4761646"/>
            <a:ext cx="5051961" cy="45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33" tIns="48268" rIns="96533" bIns="48268"/>
          <a:lstStyle>
            <a:lvl1pPr>
              <a:defRPr sz="1100">
                <a:solidFill>
                  <a:schemeClr val="tx1"/>
                </a:solidFill>
                <a:latin typeface="Arial" charset="0"/>
                <a:cs typeface="Arial" charset="0"/>
              </a:defRPr>
            </a:lvl1pPr>
            <a:lvl2pPr marL="742950" indent="-285750">
              <a:defRPr sz="1100">
                <a:solidFill>
                  <a:schemeClr val="tx1"/>
                </a:solidFill>
                <a:latin typeface="Arial" charset="0"/>
                <a:cs typeface="Arial" charset="0"/>
              </a:defRPr>
            </a:lvl2pPr>
            <a:lvl3pPr marL="1143000" indent="-228600">
              <a:defRPr sz="1100">
                <a:solidFill>
                  <a:schemeClr val="tx1"/>
                </a:solidFill>
                <a:latin typeface="Arial" charset="0"/>
                <a:cs typeface="Arial" charset="0"/>
              </a:defRPr>
            </a:lvl3pPr>
            <a:lvl4pPr marL="1600200" indent="-228600">
              <a:defRPr sz="1100">
                <a:solidFill>
                  <a:schemeClr val="tx1"/>
                </a:solidFill>
                <a:latin typeface="Arial" charset="0"/>
                <a:cs typeface="Arial" charset="0"/>
              </a:defRPr>
            </a:lvl4pPr>
            <a:lvl5pPr marL="2057400" indent="-22860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pPr eaLnBrk="1" hangingPunct="1">
              <a:spcBef>
                <a:spcPct val="30000"/>
              </a:spcBef>
            </a:pPr>
            <a:r>
              <a:rPr lang="da-DK" altLang="da-DK" sz="2400" u="sng">
                <a:latin typeface="Times New Roman" pitchFamily="18" charset="0"/>
              </a:rPr>
              <a:t>																																																												</a:t>
            </a:r>
          </a:p>
        </p:txBody>
      </p:sp>
    </p:spTree>
    <p:extLst>
      <p:ext uri="{BB962C8B-B14F-4D97-AF65-F5344CB8AC3E}">
        <p14:creationId xmlns:p14="http://schemas.microsoft.com/office/powerpoint/2010/main" val="15479064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Pladsholder til diasbillede 1"/>
          <p:cNvSpPr>
            <a:spLocks noGrp="1" noRot="1" noChangeAspect="1" noTextEdit="1"/>
          </p:cNvSpPr>
          <p:nvPr>
            <p:ph type="sldImg"/>
          </p:nvPr>
        </p:nvSpPr>
        <p:spPr>
          <a:ln/>
        </p:spPr>
      </p:sp>
      <p:sp>
        <p:nvSpPr>
          <p:cNvPr id="358403"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da-DK">
              <a:latin typeface="Times New Roman" pitchFamily="18" charset="0"/>
            </a:endParaRPr>
          </a:p>
        </p:txBody>
      </p:sp>
    </p:spTree>
    <p:extLst>
      <p:ext uri="{BB962C8B-B14F-4D97-AF65-F5344CB8AC3E}">
        <p14:creationId xmlns:p14="http://schemas.microsoft.com/office/powerpoint/2010/main" val="41664926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da-DK" sz="2000" dirty="0">
              <a:latin typeface="Times New Roman" pitchFamily="18" charset="0"/>
            </a:endParaRPr>
          </a:p>
        </p:txBody>
      </p:sp>
    </p:spTree>
    <p:extLst>
      <p:ext uri="{BB962C8B-B14F-4D97-AF65-F5344CB8AC3E}">
        <p14:creationId xmlns:p14="http://schemas.microsoft.com/office/powerpoint/2010/main" val="31919645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Pladsholder til diasbillede 1"/>
          <p:cNvSpPr>
            <a:spLocks noGrp="1" noRot="1" noChangeAspect="1" noTextEdit="1"/>
          </p:cNvSpPr>
          <p:nvPr>
            <p:ph type="sldImg"/>
          </p:nvPr>
        </p:nvSpPr>
        <p:spPr>
          <a:ln/>
        </p:spPr>
      </p:sp>
      <p:sp>
        <p:nvSpPr>
          <p:cNvPr id="138243"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itchFamily="18" charset="0"/>
            </a:endParaRPr>
          </a:p>
        </p:txBody>
      </p:sp>
    </p:spTree>
    <p:extLst>
      <p:ext uri="{BB962C8B-B14F-4D97-AF65-F5344CB8AC3E}">
        <p14:creationId xmlns:p14="http://schemas.microsoft.com/office/powerpoint/2010/main" val="1339124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A84AC3A7-C3FD-477F-BBA7-CB010C62056B}" type="slidenum">
              <a:rPr lang="da-DK" smtClean="0"/>
              <a:t>128</a:t>
            </a:fld>
            <a:endParaRPr lang="da-DK" dirty="0"/>
          </a:p>
        </p:txBody>
      </p:sp>
    </p:spTree>
    <p:extLst>
      <p:ext uri="{BB962C8B-B14F-4D97-AF65-F5344CB8AC3E}">
        <p14:creationId xmlns:p14="http://schemas.microsoft.com/office/powerpoint/2010/main" val="16658221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Pladsholder til diasbillede 1"/>
          <p:cNvSpPr>
            <a:spLocks noGrp="1" noRot="1" noChangeAspect="1" noTextEdit="1"/>
          </p:cNvSpPr>
          <p:nvPr>
            <p:ph type="sldImg"/>
          </p:nvPr>
        </p:nvSpPr>
        <p:spPr>
          <a:xfrm>
            <a:off x="103188" y="750888"/>
            <a:ext cx="6681787" cy="3759200"/>
          </a:xfrm>
          <a:ln/>
        </p:spPr>
      </p:sp>
      <p:sp>
        <p:nvSpPr>
          <p:cNvPr id="180227"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05" tIns="46553" rIns="93105" bIns="46553"/>
          <a:lstStyle/>
          <a:p>
            <a:pPr>
              <a:spcBef>
                <a:spcPts val="607"/>
              </a:spcBef>
            </a:pPr>
            <a:endParaRPr lang="da-DK" altLang="da-DK" sz="2000" dirty="0"/>
          </a:p>
        </p:txBody>
      </p:sp>
      <p:sp>
        <p:nvSpPr>
          <p:cNvPr id="180228"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113" eaLnBrk="0" hangingPunct="0">
              <a:spcBef>
                <a:spcPct val="30000"/>
              </a:spcBef>
              <a:defRPr sz="1200">
                <a:solidFill>
                  <a:schemeClr val="tx1"/>
                </a:solidFill>
                <a:latin typeface="Times New Roman" pitchFamily="18" charset="0"/>
              </a:defRPr>
            </a:lvl1pPr>
            <a:lvl2pPr marL="751122" indent="-288893" defTabSz="942113" eaLnBrk="0" hangingPunct="0">
              <a:spcBef>
                <a:spcPct val="30000"/>
              </a:spcBef>
              <a:defRPr sz="1200">
                <a:solidFill>
                  <a:schemeClr val="tx1"/>
                </a:solidFill>
                <a:latin typeface="Times New Roman" pitchFamily="18" charset="0"/>
              </a:defRPr>
            </a:lvl2pPr>
            <a:lvl3pPr marL="1155573" indent="-231115" defTabSz="942113" eaLnBrk="0" hangingPunct="0">
              <a:spcBef>
                <a:spcPct val="30000"/>
              </a:spcBef>
              <a:defRPr sz="1200">
                <a:solidFill>
                  <a:schemeClr val="tx1"/>
                </a:solidFill>
                <a:latin typeface="Times New Roman" pitchFamily="18" charset="0"/>
              </a:defRPr>
            </a:lvl3pPr>
            <a:lvl4pPr marL="1617802" indent="-231115" defTabSz="942113" eaLnBrk="0" hangingPunct="0">
              <a:spcBef>
                <a:spcPct val="30000"/>
              </a:spcBef>
              <a:defRPr sz="1200">
                <a:solidFill>
                  <a:schemeClr val="tx1"/>
                </a:solidFill>
                <a:latin typeface="Times New Roman" pitchFamily="18" charset="0"/>
              </a:defRPr>
            </a:lvl4pPr>
            <a:lvl5pPr marL="2080031" indent="-231115" defTabSz="942113" eaLnBrk="0" hangingPunct="0">
              <a:spcBef>
                <a:spcPct val="30000"/>
              </a:spcBef>
              <a:defRPr sz="1200">
                <a:solidFill>
                  <a:schemeClr val="tx1"/>
                </a:solidFill>
                <a:latin typeface="Times New Roman" pitchFamily="18" charset="0"/>
              </a:defRPr>
            </a:lvl5pPr>
            <a:lvl6pPr marL="2542261" indent="-231115" defTabSz="942113" eaLnBrk="0" fontAlgn="base" hangingPunct="0">
              <a:spcBef>
                <a:spcPct val="30000"/>
              </a:spcBef>
              <a:spcAft>
                <a:spcPct val="0"/>
              </a:spcAft>
              <a:defRPr sz="1200">
                <a:solidFill>
                  <a:schemeClr val="tx1"/>
                </a:solidFill>
                <a:latin typeface="Times New Roman" pitchFamily="18" charset="0"/>
              </a:defRPr>
            </a:lvl6pPr>
            <a:lvl7pPr marL="3004490" indent="-231115" defTabSz="942113" eaLnBrk="0" fontAlgn="base" hangingPunct="0">
              <a:spcBef>
                <a:spcPct val="30000"/>
              </a:spcBef>
              <a:spcAft>
                <a:spcPct val="0"/>
              </a:spcAft>
              <a:defRPr sz="1200">
                <a:solidFill>
                  <a:schemeClr val="tx1"/>
                </a:solidFill>
                <a:latin typeface="Times New Roman" pitchFamily="18" charset="0"/>
              </a:defRPr>
            </a:lvl7pPr>
            <a:lvl8pPr marL="3466719" indent="-231115" defTabSz="942113" eaLnBrk="0" fontAlgn="base" hangingPunct="0">
              <a:spcBef>
                <a:spcPct val="30000"/>
              </a:spcBef>
              <a:spcAft>
                <a:spcPct val="0"/>
              </a:spcAft>
              <a:defRPr sz="1200">
                <a:solidFill>
                  <a:schemeClr val="tx1"/>
                </a:solidFill>
                <a:latin typeface="Times New Roman" pitchFamily="18" charset="0"/>
              </a:defRPr>
            </a:lvl8pPr>
            <a:lvl9pPr marL="3928948" indent="-231115" defTabSz="942113" eaLnBrk="0" fontAlgn="base" hangingPunct="0">
              <a:spcBef>
                <a:spcPct val="30000"/>
              </a:spcBef>
              <a:spcAft>
                <a:spcPct val="0"/>
              </a:spcAft>
              <a:defRPr sz="1200">
                <a:solidFill>
                  <a:schemeClr val="tx1"/>
                </a:solidFill>
                <a:latin typeface="Times New Roman" pitchFamily="18" charset="0"/>
              </a:defRPr>
            </a:lvl9pPr>
          </a:lstStyle>
          <a:p>
            <a:pPr>
              <a:spcBef>
                <a:spcPct val="50000"/>
              </a:spcBef>
            </a:pPr>
            <a:fld id="{76F10FCD-70A5-4FCA-9D22-943B71B63730}" type="slidenum">
              <a:rPr lang="da-DK" altLang="da-DK" smtClean="0">
                <a:latin typeface="Arial" charset="0"/>
              </a:rPr>
              <a:pPr>
                <a:spcBef>
                  <a:spcPct val="50000"/>
                </a:spcBef>
              </a:pPr>
              <a:t>129</a:t>
            </a:fld>
            <a:endParaRPr lang="da-DK" altLang="da-DK">
              <a:latin typeface="Arial"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Pladsholder til diasbillede 1"/>
          <p:cNvSpPr>
            <a:spLocks noGrp="1" noRot="1" noChangeAspect="1" noTextEdit="1"/>
          </p:cNvSpPr>
          <p:nvPr>
            <p:ph type="sldImg"/>
          </p:nvPr>
        </p:nvSpPr>
        <p:spPr>
          <a:xfrm>
            <a:off x="103188" y="750888"/>
            <a:ext cx="6681787" cy="3759200"/>
          </a:xfrm>
          <a:ln/>
        </p:spPr>
      </p:sp>
      <p:sp>
        <p:nvSpPr>
          <p:cNvPr id="182275"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05" tIns="46553" rIns="93105" bIns="46553"/>
          <a:lstStyle/>
          <a:p>
            <a:pPr>
              <a:spcBef>
                <a:spcPts val="607"/>
              </a:spcBef>
            </a:pPr>
            <a:endParaRPr lang="da-DK" altLang="da-DK" sz="2000" dirty="0"/>
          </a:p>
        </p:txBody>
      </p:sp>
      <p:sp>
        <p:nvSpPr>
          <p:cNvPr id="182276"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113" eaLnBrk="0" hangingPunct="0">
              <a:spcBef>
                <a:spcPct val="30000"/>
              </a:spcBef>
              <a:defRPr sz="1200">
                <a:solidFill>
                  <a:schemeClr val="tx1"/>
                </a:solidFill>
                <a:latin typeface="Times New Roman" pitchFamily="18" charset="0"/>
              </a:defRPr>
            </a:lvl1pPr>
            <a:lvl2pPr marL="751122" indent="-288893" defTabSz="942113" eaLnBrk="0" hangingPunct="0">
              <a:spcBef>
                <a:spcPct val="30000"/>
              </a:spcBef>
              <a:defRPr sz="1200">
                <a:solidFill>
                  <a:schemeClr val="tx1"/>
                </a:solidFill>
                <a:latin typeface="Times New Roman" pitchFamily="18" charset="0"/>
              </a:defRPr>
            </a:lvl2pPr>
            <a:lvl3pPr marL="1155573" indent="-231115" defTabSz="942113" eaLnBrk="0" hangingPunct="0">
              <a:spcBef>
                <a:spcPct val="30000"/>
              </a:spcBef>
              <a:defRPr sz="1200">
                <a:solidFill>
                  <a:schemeClr val="tx1"/>
                </a:solidFill>
                <a:latin typeface="Times New Roman" pitchFamily="18" charset="0"/>
              </a:defRPr>
            </a:lvl3pPr>
            <a:lvl4pPr marL="1617802" indent="-231115" defTabSz="942113" eaLnBrk="0" hangingPunct="0">
              <a:spcBef>
                <a:spcPct val="30000"/>
              </a:spcBef>
              <a:defRPr sz="1200">
                <a:solidFill>
                  <a:schemeClr val="tx1"/>
                </a:solidFill>
                <a:latin typeface="Times New Roman" pitchFamily="18" charset="0"/>
              </a:defRPr>
            </a:lvl4pPr>
            <a:lvl5pPr marL="2080031" indent="-231115" defTabSz="942113" eaLnBrk="0" hangingPunct="0">
              <a:spcBef>
                <a:spcPct val="30000"/>
              </a:spcBef>
              <a:defRPr sz="1200">
                <a:solidFill>
                  <a:schemeClr val="tx1"/>
                </a:solidFill>
                <a:latin typeface="Times New Roman" pitchFamily="18" charset="0"/>
              </a:defRPr>
            </a:lvl5pPr>
            <a:lvl6pPr marL="2542261" indent="-231115" defTabSz="942113" eaLnBrk="0" fontAlgn="base" hangingPunct="0">
              <a:spcBef>
                <a:spcPct val="30000"/>
              </a:spcBef>
              <a:spcAft>
                <a:spcPct val="0"/>
              </a:spcAft>
              <a:defRPr sz="1200">
                <a:solidFill>
                  <a:schemeClr val="tx1"/>
                </a:solidFill>
                <a:latin typeface="Times New Roman" pitchFamily="18" charset="0"/>
              </a:defRPr>
            </a:lvl6pPr>
            <a:lvl7pPr marL="3004490" indent="-231115" defTabSz="942113" eaLnBrk="0" fontAlgn="base" hangingPunct="0">
              <a:spcBef>
                <a:spcPct val="30000"/>
              </a:spcBef>
              <a:spcAft>
                <a:spcPct val="0"/>
              </a:spcAft>
              <a:defRPr sz="1200">
                <a:solidFill>
                  <a:schemeClr val="tx1"/>
                </a:solidFill>
                <a:latin typeface="Times New Roman" pitchFamily="18" charset="0"/>
              </a:defRPr>
            </a:lvl7pPr>
            <a:lvl8pPr marL="3466719" indent="-231115" defTabSz="942113" eaLnBrk="0" fontAlgn="base" hangingPunct="0">
              <a:spcBef>
                <a:spcPct val="30000"/>
              </a:spcBef>
              <a:spcAft>
                <a:spcPct val="0"/>
              </a:spcAft>
              <a:defRPr sz="1200">
                <a:solidFill>
                  <a:schemeClr val="tx1"/>
                </a:solidFill>
                <a:latin typeface="Times New Roman" pitchFamily="18" charset="0"/>
              </a:defRPr>
            </a:lvl8pPr>
            <a:lvl9pPr marL="3928948" indent="-231115" defTabSz="942113" eaLnBrk="0" fontAlgn="base" hangingPunct="0">
              <a:spcBef>
                <a:spcPct val="30000"/>
              </a:spcBef>
              <a:spcAft>
                <a:spcPct val="0"/>
              </a:spcAft>
              <a:defRPr sz="1200">
                <a:solidFill>
                  <a:schemeClr val="tx1"/>
                </a:solidFill>
                <a:latin typeface="Times New Roman" pitchFamily="18" charset="0"/>
              </a:defRPr>
            </a:lvl9pPr>
          </a:lstStyle>
          <a:p>
            <a:pPr>
              <a:spcBef>
                <a:spcPct val="50000"/>
              </a:spcBef>
            </a:pPr>
            <a:fld id="{337E9CBA-300D-444D-B703-AE06CE6EFF12}" type="slidenum">
              <a:rPr lang="da-DK" altLang="da-DK" smtClean="0">
                <a:latin typeface="Arial" charset="0"/>
              </a:rPr>
              <a:pPr>
                <a:spcBef>
                  <a:spcPct val="50000"/>
                </a:spcBef>
              </a:pPr>
              <a:t>130</a:t>
            </a:fld>
            <a:endParaRPr lang="da-DK" altLang="da-DK">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ltLang="da-DK" dirty="0"/>
              <a:t>Tre områder, man skal udvikle for at skabe succes som leder på de respektive niveauer</a:t>
            </a:r>
            <a:endParaRPr lang="da-DK" dirty="0"/>
          </a:p>
        </p:txBody>
      </p:sp>
      <p:sp>
        <p:nvSpPr>
          <p:cNvPr id="4" name="Pladsholder til diasnummer 3"/>
          <p:cNvSpPr>
            <a:spLocks noGrp="1"/>
          </p:cNvSpPr>
          <p:nvPr>
            <p:ph type="sldNum" sz="quarter" idx="10"/>
          </p:nvPr>
        </p:nvSpPr>
        <p:spPr/>
        <p:txBody>
          <a:bodyPr/>
          <a:lstStyle/>
          <a:p>
            <a:fld id="{7AD076F6-7418-4260-BC54-78B88DB37E18}" type="slidenum">
              <a:rPr lang="da-DK" smtClean="0"/>
              <a:t>21</a:t>
            </a:fld>
            <a:endParaRPr lang="da-DK"/>
          </a:p>
        </p:txBody>
      </p:sp>
    </p:spTree>
    <p:extLst>
      <p:ext uri="{BB962C8B-B14F-4D97-AF65-F5344CB8AC3E}">
        <p14:creationId xmlns:p14="http://schemas.microsoft.com/office/powerpoint/2010/main" val="21510167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A84AC3A7-C3FD-477F-BBA7-CB010C62056B}" type="slidenum">
              <a:rPr lang="da-DK" smtClean="0"/>
              <a:t>131</a:t>
            </a:fld>
            <a:endParaRPr lang="da-DK" dirty="0"/>
          </a:p>
        </p:txBody>
      </p:sp>
    </p:spTree>
    <p:extLst>
      <p:ext uri="{BB962C8B-B14F-4D97-AF65-F5344CB8AC3E}">
        <p14:creationId xmlns:p14="http://schemas.microsoft.com/office/powerpoint/2010/main" val="235549816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PGR</a:t>
            </a:r>
          </a:p>
        </p:txBody>
      </p:sp>
      <p:sp>
        <p:nvSpPr>
          <p:cNvPr id="4" name="Pladsholder til diasnummer 3"/>
          <p:cNvSpPr>
            <a:spLocks noGrp="1"/>
          </p:cNvSpPr>
          <p:nvPr>
            <p:ph type="sldNum" sz="quarter" idx="10"/>
          </p:nvPr>
        </p:nvSpPr>
        <p:spPr/>
        <p:txBody>
          <a:bodyPr/>
          <a:lstStyle/>
          <a:p>
            <a:fld id="{7AD076F6-7418-4260-BC54-78B88DB37E18}" type="slidenum">
              <a:rPr lang="da-DK" smtClean="0"/>
              <a:t>133</a:t>
            </a:fld>
            <a:endParaRPr lang="da-DK"/>
          </a:p>
        </p:txBody>
      </p:sp>
    </p:spTree>
    <p:extLst>
      <p:ext uri="{BB962C8B-B14F-4D97-AF65-F5344CB8AC3E}">
        <p14:creationId xmlns:p14="http://schemas.microsoft.com/office/powerpoint/2010/main" val="14679154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PGR</a:t>
            </a:r>
          </a:p>
        </p:txBody>
      </p:sp>
      <p:sp>
        <p:nvSpPr>
          <p:cNvPr id="4" name="Pladsholder til diasnummer 3"/>
          <p:cNvSpPr>
            <a:spLocks noGrp="1"/>
          </p:cNvSpPr>
          <p:nvPr>
            <p:ph type="sldNum" sz="quarter" idx="10"/>
          </p:nvPr>
        </p:nvSpPr>
        <p:spPr/>
        <p:txBody>
          <a:bodyPr/>
          <a:lstStyle/>
          <a:p>
            <a:fld id="{7AD076F6-7418-4260-BC54-78B88DB37E18}" type="slidenum">
              <a:rPr lang="da-DK" smtClean="0"/>
              <a:t>134</a:t>
            </a:fld>
            <a:endParaRPr lang="da-DK"/>
          </a:p>
        </p:txBody>
      </p:sp>
    </p:spTree>
    <p:extLst>
      <p:ext uri="{BB962C8B-B14F-4D97-AF65-F5344CB8AC3E}">
        <p14:creationId xmlns:p14="http://schemas.microsoft.com/office/powerpoint/2010/main" val="398998022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PGR</a:t>
            </a:r>
          </a:p>
        </p:txBody>
      </p:sp>
      <p:sp>
        <p:nvSpPr>
          <p:cNvPr id="4" name="Pladsholder til diasnummer 3"/>
          <p:cNvSpPr>
            <a:spLocks noGrp="1"/>
          </p:cNvSpPr>
          <p:nvPr>
            <p:ph type="sldNum" sz="quarter" idx="10"/>
          </p:nvPr>
        </p:nvSpPr>
        <p:spPr/>
        <p:txBody>
          <a:bodyPr/>
          <a:lstStyle/>
          <a:p>
            <a:fld id="{7AD076F6-7418-4260-BC54-78B88DB37E18}" type="slidenum">
              <a:rPr lang="da-DK" smtClean="0"/>
              <a:t>135</a:t>
            </a:fld>
            <a:endParaRPr lang="da-DK"/>
          </a:p>
        </p:txBody>
      </p:sp>
    </p:spTree>
    <p:extLst>
      <p:ext uri="{BB962C8B-B14F-4D97-AF65-F5344CB8AC3E}">
        <p14:creationId xmlns:p14="http://schemas.microsoft.com/office/powerpoint/2010/main" val="178085549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PGR</a:t>
            </a:r>
          </a:p>
        </p:txBody>
      </p:sp>
      <p:sp>
        <p:nvSpPr>
          <p:cNvPr id="4" name="Pladsholder til diasnummer 3"/>
          <p:cNvSpPr>
            <a:spLocks noGrp="1"/>
          </p:cNvSpPr>
          <p:nvPr>
            <p:ph type="sldNum" sz="quarter" idx="10"/>
          </p:nvPr>
        </p:nvSpPr>
        <p:spPr/>
        <p:txBody>
          <a:bodyPr/>
          <a:lstStyle/>
          <a:p>
            <a:fld id="{7AD076F6-7418-4260-BC54-78B88DB37E18}" type="slidenum">
              <a:rPr lang="da-DK" smtClean="0"/>
              <a:t>136</a:t>
            </a:fld>
            <a:endParaRPr lang="da-DK"/>
          </a:p>
        </p:txBody>
      </p:sp>
    </p:spTree>
    <p:extLst>
      <p:ext uri="{BB962C8B-B14F-4D97-AF65-F5344CB8AC3E}">
        <p14:creationId xmlns:p14="http://schemas.microsoft.com/office/powerpoint/2010/main" val="84172742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PGR</a:t>
            </a:r>
          </a:p>
        </p:txBody>
      </p:sp>
      <p:sp>
        <p:nvSpPr>
          <p:cNvPr id="4" name="Pladsholder til diasnummer 3"/>
          <p:cNvSpPr>
            <a:spLocks noGrp="1"/>
          </p:cNvSpPr>
          <p:nvPr>
            <p:ph type="sldNum" sz="quarter" idx="10"/>
          </p:nvPr>
        </p:nvSpPr>
        <p:spPr/>
        <p:txBody>
          <a:bodyPr/>
          <a:lstStyle/>
          <a:p>
            <a:fld id="{7AD076F6-7418-4260-BC54-78B88DB37E18}" type="slidenum">
              <a:rPr lang="da-DK" smtClean="0"/>
              <a:t>137</a:t>
            </a:fld>
            <a:endParaRPr lang="da-DK"/>
          </a:p>
        </p:txBody>
      </p:sp>
    </p:spTree>
    <p:extLst>
      <p:ext uri="{BB962C8B-B14F-4D97-AF65-F5344CB8AC3E}">
        <p14:creationId xmlns:p14="http://schemas.microsoft.com/office/powerpoint/2010/main" val="98624169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PGR</a:t>
            </a:r>
          </a:p>
        </p:txBody>
      </p:sp>
      <p:sp>
        <p:nvSpPr>
          <p:cNvPr id="4" name="Pladsholder til diasnummer 3"/>
          <p:cNvSpPr>
            <a:spLocks noGrp="1"/>
          </p:cNvSpPr>
          <p:nvPr>
            <p:ph type="sldNum" sz="quarter" idx="10"/>
          </p:nvPr>
        </p:nvSpPr>
        <p:spPr/>
        <p:txBody>
          <a:bodyPr/>
          <a:lstStyle/>
          <a:p>
            <a:fld id="{7AD076F6-7418-4260-BC54-78B88DB37E18}" type="slidenum">
              <a:rPr lang="da-DK" smtClean="0"/>
              <a:t>138</a:t>
            </a:fld>
            <a:endParaRPr lang="da-DK"/>
          </a:p>
        </p:txBody>
      </p:sp>
    </p:spTree>
    <p:extLst>
      <p:ext uri="{BB962C8B-B14F-4D97-AF65-F5344CB8AC3E}">
        <p14:creationId xmlns:p14="http://schemas.microsoft.com/office/powerpoint/2010/main" val="322155574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PGR</a:t>
            </a:r>
          </a:p>
        </p:txBody>
      </p:sp>
      <p:sp>
        <p:nvSpPr>
          <p:cNvPr id="4" name="Pladsholder til diasnummer 3"/>
          <p:cNvSpPr>
            <a:spLocks noGrp="1"/>
          </p:cNvSpPr>
          <p:nvPr>
            <p:ph type="sldNum" sz="quarter" idx="10"/>
          </p:nvPr>
        </p:nvSpPr>
        <p:spPr/>
        <p:txBody>
          <a:bodyPr/>
          <a:lstStyle/>
          <a:p>
            <a:fld id="{7AD076F6-7418-4260-BC54-78B88DB37E18}" type="slidenum">
              <a:rPr lang="da-DK" smtClean="0"/>
              <a:t>139</a:t>
            </a:fld>
            <a:endParaRPr lang="da-DK"/>
          </a:p>
        </p:txBody>
      </p:sp>
    </p:spTree>
    <p:extLst>
      <p:ext uri="{BB962C8B-B14F-4D97-AF65-F5344CB8AC3E}">
        <p14:creationId xmlns:p14="http://schemas.microsoft.com/office/powerpoint/2010/main" val="14332673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PGR</a:t>
            </a:r>
          </a:p>
        </p:txBody>
      </p:sp>
      <p:sp>
        <p:nvSpPr>
          <p:cNvPr id="4" name="Pladsholder til diasnummer 3"/>
          <p:cNvSpPr>
            <a:spLocks noGrp="1"/>
          </p:cNvSpPr>
          <p:nvPr>
            <p:ph type="sldNum" sz="quarter" idx="10"/>
          </p:nvPr>
        </p:nvSpPr>
        <p:spPr/>
        <p:txBody>
          <a:bodyPr/>
          <a:lstStyle/>
          <a:p>
            <a:fld id="{7AD076F6-7418-4260-BC54-78B88DB37E18}" type="slidenum">
              <a:rPr lang="da-DK" smtClean="0"/>
              <a:t>140</a:t>
            </a:fld>
            <a:endParaRPr lang="da-DK"/>
          </a:p>
        </p:txBody>
      </p:sp>
    </p:spTree>
    <p:extLst>
      <p:ext uri="{BB962C8B-B14F-4D97-AF65-F5344CB8AC3E}">
        <p14:creationId xmlns:p14="http://schemas.microsoft.com/office/powerpoint/2010/main" val="326280147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PGR</a:t>
            </a:r>
          </a:p>
        </p:txBody>
      </p:sp>
      <p:sp>
        <p:nvSpPr>
          <p:cNvPr id="4" name="Pladsholder til diasnummer 3"/>
          <p:cNvSpPr>
            <a:spLocks noGrp="1"/>
          </p:cNvSpPr>
          <p:nvPr>
            <p:ph type="sldNum" sz="quarter" idx="10"/>
          </p:nvPr>
        </p:nvSpPr>
        <p:spPr/>
        <p:txBody>
          <a:bodyPr/>
          <a:lstStyle/>
          <a:p>
            <a:fld id="{7AD076F6-7418-4260-BC54-78B88DB37E18}" type="slidenum">
              <a:rPr lang="da-DK" smtClean="0"/>
              <a:t>141</a:t>
            </a:fld>
            <a:endParaRPr lang="da-DK"/>
          </a:p>
        </p:txBody>
      </p:sp>
    </p:spTree>
    <p:extLst>
      <p:ext uri="{BB962C8B-B14F-4D97-AF65-F5344CB8AC3E}">
        <p14:creationId xmlns:p14="http://schemas.microsoft.com/office/powerpoint/2010/main" val="3207801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7AD076F6-7418-4260-BC54-78B88DB37E18}" type="slidenum">
              <a:rPr lang="da-DK" smtClean="0"/>
              <a:t>24</a:t>
            </a:fld>
            <a:endParaRPr lang="da-DK"/>
          </a:p>
        </p:txBody>
      </p:sp>
    </p:spTree>
    <p:extLst>
      <p:ext uri="{BB962C8B-B14F-4D97-AF65-F5344CB8AC3E}">
        <p14:creationId xmlns:p14="http://schemas.microsoft.com/office/powerpoint/2010/main" val="313225065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PGR</a:t>
            </a:r>
          </a:p>
        </p:txBody>
      </p:sp>
      <p:sp>
        <p:nvSpPr>
          <p:cNvPr id="4" name="Pladsholder til diasnummer 3"/>
          <p:cNvSpPr>
            <a:spLocks noGrp="1"/>
          </p:cNvSpPr>
          <p:nvPr>
            <p:ph type="sldNum" sz="quarter" idx="10"/>
          </p:nvPr>
        </p:nvSpPr>
        <p:spPr/>
        <p:txBody>
          <a:bodyPr/>
          <a:lstStyle/>
          <a:p>
            <a:fld id="{7AD076F6-7418-4260-BC54-78B88DB37E18}" type="slidenum">
              <a:rPr lang="da-DK" smtClean="0"/>
              <a:t>142</a:t>
            </a:fld>
            <a:endParaRPr lang="da-DK"/>
          </a:p>
        </p:txBody>
      </p:sp>
    </p:spTree>
    <p:extLst>
      <p:ext uri="{BB962C8B-B14F-4D97-AF65-F5344CB8AC3E}">
        <p14:creationId xmlns:p14="http://schemas.microsoft.com/office/powerpoint/2010/main" val="69062678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kern="1200" dirty="0">
                <a:solidFill>
                  <a:schemeClr val="tx1"/>
                </a:solidFill>
                <a:effectLst/>
                <a:latin typeface="+mn-lt"/>
                <a:ea typeface="+mn-ea"/>
                <a:cs typeface="+mn-cs"/>
              </a:rPr>
              <a:t>(Rock, 2009).</a:t>
            </a:r>
          </a:p>
          <a:p>
            <a:endParaRPr lang="da-DK" sz="1200" b="0" i="0" kern="1200" dirty="0">
              <a:solidFill>
                <a:schemeClr val="tx1"/>
              </a:solidFill>
              <a:effectLst/>
              <a:latin typeface="+mn-lt"/>
              <a:ea typeface="+mn-ea"/>
              <a:cs typeface="+mn-cs"/>
            </a:endParaRPr>
          </a:p>
          <a:p>
            <a:endParaRPr lang="da-DK" dirty="0"/>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D076F6-7418-4260-BC54-78B88DB37E18}"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48655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dirty="0">
                <a:hlinkClick r:id="rId3"/>
              </a:rPr>
              <a:t>https://www.youtube.com/watch?v=o8BkzvP19v4</a:t>
            </a:r>
            <a:endParaRPr lang="da-DK" dirty="0"/>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D076F6-7418-4260-BC54-78B88DB37E18}"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068579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D076F6-7418-4260-BC54-78B88DB37E18}"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537744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D076F6-7418-4260-BC54-78B88DB37E18}"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891204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fld id="{7AD076F6-7418-4260-BC54-78B88DB37E18}" type="slidenum">
              <a:rPr lang="da-DK" smtClean="0"/>
              <a:t>148</a:t>
            </a:fld>
            <a:endParaRPr lang="da-DK"/>
          </a:p>
        </p:txBody>
      </p:sp>
    </p:spTree>
    <p:extLst>
      <p:ext uri="{BB962C8B-B14F-4D97-AF65-F5344CB8AC3E}">
        <p14:creationId xmlns:p14="http://schemas.microsoft.com/office/powerpoint/2010/main" val="93686570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sym typeface="Wingdings" panose="05000000000000000000" pitchFamily="2" charset="2"/>
            </a:endParaRPr>
          </a:p>
        </p:txBody>
      </p:sp>
      <p:sp>
        <p:nvSpPr>
          <p:cNvPr id="4" name="Pladsholder til slidenummer 3"/>
          <p:cNvSpPr>
            <a:spLocks noGrp="1"/>
          </p:cNvSpPr>
          <p:nvPr>
            <p:ph type="sldNum" sz="quarter" idx="5"/>
          </p:nvPr>
        </p:nvSpPr>
        <p:spPr/>
        <p:txBody>
          <a:bodyPr/>
          <a:lstStyle/>
          <a:p>
            <a:fld id="{7AD076F6-7418-4260-BC54-78B88DB37E18}" type="slidenum">
              <a:rPr lang="da-DK" smtClean="0"/>
              <a:t>149</a:t>
            </a:fld>
            <a:endParaRPr lang="da-DK"/>
          </a:p>
        </p:txBody>
      </p:sp>
    </p:spTree>
    <p:extLst>
      <p:ext uri="{BB962C8B-B14F-4D97-AF65-F5344CB8AC3E}">
        <p14:creationId xmlns:p14="http://schemas.microsoft.com/office/powerpoint/2010/main" val="96187705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AD076F6-7418-4260-BC54-78B88DB37E18}" type="slidenum">
              <a:rPr lang="da-DK" smtClean="0"/>
              <a:t>150</a:t>
            </a:fld>
            <a:endParaRPr lang="da-DK"/>
          </a:p>
        </p:txBody>
      </p:sp>
    </p:spTree>
    <p:extLst>
      <p:ext uri="{BB962C8B-B14F-4D97-AF65-F5344CB8AC3E}">
        <p14:creationId xmlns:p14="http://schemas.microsoft.com/office/powerpoint/2010/main" val="130633952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10 min samtale</a:t>
            </a:r>
          </a:p>
          <a:p>
            <a:r>
              <a:rPr lang="da-DK" dirty="0"/>
              <a:t>10 min opsamling</a:t>
            </a:r>
          </a:p>
        </p:txBody>
      </p:sp>
      <p:sp>
        <p:nvSpPr>
          <p:cNvPr id="4" name="Pladsholder til slidenummer 3"/>
          <p:cNvSpPr>
            <a:spLocks noGrp="1"/>
          </p:cNvSpPr>
          <p:nvPr>
            <p:ph type="sldNum" sz="quarter" idx="5"/>
          </p:nvPr>
        </p:nvSpPr>
        <p:spPr/>
        <p:txBody>
          <a:bodyPr/>
          <a:lstStyle/>
          <a:p>
            <a:fld id="{7AD076F6-7418-4260-BC54-78B88DB37E18}" type="slidenum">
              <a:rPr lang="da-DK" smtClean="0"/>
              <a:t>151</a:t>
            </a:fld>
            <a:endParaRPr lang="da-DK"/>
          </a:p>
        </p:txBody>
      </p:sp>
    </p:spTree>
    <p:extLst>
      <p:ext uri="{BB962C8B-B14F-4D97-AF65-F5344CB8AC3E}">
        <p14:creationId xmlns:p14="http://schemas.microsoft.com/office/powerpoint/2010/main" val="239951587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pPr marL="0" lvl="0" indent="0">
              <a:buFontTx/>
              <a:buNone/>
            </a:pPr>
            <a:endParaRPr lang="en-US" sz="1200" b="0" i="0" kern="1200" dirty="0">
              <a:solidFill>
                <a:schemeClr val="tx1"/>
              </a:solidFill>
              <a:effectLst/>
              <a:latin typeface="+mn-lt"/>
              <a:ea typeface="+mn-ea"/>
              <a:cs typeface="+mn-cs"/>
            </a:endParaRPr>
          </a:p>
        </p:txBody>
      </p:sp>
      <p:sp>
        <p:nvSpPr>
          <p:cNvPr id="4" name="Pladsholder til diasnummer 3"/>
          <p:cNvSpPr>
            <a:spLocks noGrp="1"/>
          </p:cNvSpPr>
          <p:nvPr>
            <p:ph type="sldNum" sz="quarter" idx="10"/>
          </p:nvPr>
        </p:nvSpPr>
        <p:spPr/>
        <p:txBody>
          <a:bodyPr/>
          <a:lstStyle/>
          <a:p>
            <a:fld id="{7AD076F6-7418-4260-BC54-78B88DB37E18}" type="slidenum">
              <a:rPr lang="da-DK" smtClean="0"/>
              <a:t>152</a:t>
            </a:fld>
            <a:endParaRPr lang="da-DK"/>
          </a:p>
        </p:txBody>
      </p:sp>
    </p:spTree>
    <p:extLst>
      <p:ext uri="{BB962C8B-B14F-4D97-AF65-F5344CB8AC3E}">
        <p14:creationId xmlns:p14="http://schemas.microsoft.com/office/powerpoint/2010/main" val="28309368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14.tmp"/><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22" y="0"/>
            <a:ext cx="9144000" cy="3216100"/>
          </a:xfrm>
          <a:prstGeom prst="rect">
            <a:avLst/>
          </a:prstGeom>
        </p:spPr>
      </p:pic>
      <p:sp>
        <p:nvSpPr>
          <p:cNvPr id="15" name="Rectangle 8"/>
          <p:cNvSpPr>
            <a:spLocks noChangeArrowheads="1"/>
          </p:cNvSpPr>
          <p:nvPr userDrawn="1"/>
        </p:nvSpPr>
        <p:spPr bwMode="auto">
          <a:xfrm>
            <a:off x="1421" y="3047910"/>
            <a:ext cx="9144000" cy="2116127"/>
          </a:xfrm>
          <a:prstGeom prst="rect">
            <a:avLst/>
          </a:prstGeom>
          <a:solidFill>
            <a:schemeClr val="tx1">
              <a:lumMod val="85000"/>
              <a:lumOff val="15000"/>
            </a:schemeClr>
          </a:solidFill>
          <a:ln w="9525">
            <a:noFill/>
            <a:miter lim="800000"/>
            <a:headEnd/>
            <a:tailEnd/>
          </a:ln>
          <a:effectLst/>
        </p:spPr>
        <p:txBody>
          <a:bodyPr wrap="none" anchor="ctr"/>
          <a:lstStyle/>
          <a:p>
            <a:endParaRPr lang="da-DK">
              <a:solidFill>
                <a:srgbClr val="FF0000"/>
              </a:solidFill>
            </a:endParaRPr>
          </a:p>
        </p:txBody>
      </p:sp>
      <p:sp>
        <p:nvSpPr>
          <p:cNvPr id="11" name="Title 1"/>
          <p:cNvSpPr>
            <a:spLocks noGrp="1"/>
          </p:cNvSpPr>
          <p:nvPr>
            <p:ph type="ctrTitle"/>
          </p:nvPr>
        </p:nvSpPr>
        <p:spPr>
          <a:xfrm>
            <a:off x="395288" y="3211318"/>
            <a:ext cx="4173111" cy="1404000"/>
          </a:xfrm>
        </p:spPr>
        <p:txBody>
          <a:bodyPr lIns="180000" tIns="360000" rIns="180000">
            <a:normAutofit/>
          </a:bodyPr>
          <a:lstStyle>
            <a:lvl1pPr algn="l">
              <a:spcBef>
                <a:spcPts val="200"/>
              </a:spcBef>
              <a:spcAft>
                <a:spcPts val="200"/>
              </a:spcAft>
              <a:defRPr sz="2200" b="0">
                <a:solidFill>
                  <a:schemeClr val="bg1"/>
                </a:solidFill>
              </a:defRPr>
            </a:lvl1pPr>
          </a:lstStyle>
          <a:p>
            <a:r>
              <a:rPr lang="da-DK" dirty="0"/>
              <a:t>Klik for at redigere i master</a:t>
            </a:r>
          </a:p>
        </p:txBody>
      </p:sp>
      <p:sp>
        <p:nvSpPr>
          <p:cNvPr id="12" name="Subtitle 2"/>
          <p:cNvSpPr>
            <a:spLocks noGrp="1"/>
          </p:cNvSpPr>
          <p:nvPr>
            <p:ph type="subTitle" idx="1"/>
          </p:nvPr>
        </p:nvSpPr>
        <p:spPr>
          <a:xfrm>
            <a:off x="395288" y="4668106"/>
            <a:ext cx="4173111" cy="207900"/>
          </a:xfrm>
          <a:noFill/>
        </p:spPr>
        <p:txBody>
          <a:bodyPr lIns="180000" tIns="46800" rIns="90000" bIns="46800">
            <a:normAutofit/>
          </a:bodyPr>
          <a:lstStyle>
            <a:lvl1pPr marL="0" indent="0" algn="l">
              <a:buNone/>
              <a:defRPr sz="1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i master</a:t>
            </a:r>
            <a:endParaRPr lang="da-DK" dirty="0"/>
          </a:p>
        </p:txBody>
      </p:sp>
      <p:sp>
        <p:nvSpPr>
          <p:cNvPr id="18" name="Rektangel 17"/>
          <p:cNvSpPr/>
          <p:nvPr userDrawn="1"/>
        </p:nvSpPr>
        <p:spPr>
          <a:xfrm>
            <a:off x="1421" y="2845682"/>
            <a:ext cx="9144000" cy="230124"/>
          </a:xfrm>
          <a:prstGeom prst="rect">
            <a:avLst/>
          </a:prstGeom>
          <a:gradFill flip="none" rotWithShape="1">
            <a:gsLst>
              <a:gs pos="100000">
                <a:schemeClr val="accent1">
                  <a:alpha val="0"/>
                </a:schemeClr>
              </a:gs>
              <a:gs pos="40000">
                <a:schemeClr val="accent3"/>
              </a:gs>
              <a:gs pos="1111">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ladsholder til billede 4"/>
          <p:cNvSpPr>
            <a:spLocks noGrp="1"/>
          </p:cNvSpPr>
          <p:nvPr>
            <p:ph type="pic" sz="quarter" idx="15" hasCustomPrompt="1"/>
          </p:nvPr>
        </p:nvSpPr>
        <p:spPr>
          <a:xfrm>
            <a:off x="8041724" y="3723878"/>
            <a:ext cx="864096" cy="564620"/>
          </a:xfrm>
        </p:spPr>
        <p:txBody>
          <a:bodyPr anchor="b"/>
          <a:lstStyle>
            <a:lvl1pPr marL="0" indent="0">
              <a:buNone/>
              <a:defRPr sz="1200">
                <a:solidFill>
                  <a:schemeClr val="bg2"/>
                </a:solidFill>
              </a:defRPr>
            </a:lvl1pPr>
          </a:lstStyle>
          <a:p>
            <a:r>
              <a:rPr lang="da-DK" dirty="0"/>
              <a:t>Kundelogo</a:t>
            </a:r>
          </a:p>
        </p:txBody>
      </p:sp>
      <p:pic>
        <p:nvPicPr>
          <p:cNvPr id="10" name="Bille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56767" y="4407801"/>
            <a:ext cx="1749054" cy="520132"/>
          </a:xfrm>
          <a:prstGeom prst="rect">
            <a:avLst/>
          </a:prstGeom>
        </p:spPr>
      </p:pic>
    </p:spTree>
    <p:extLst>
      <p:ext uri="{BB962C8B-B14F-4D97-AF65-F5344CB8AC3E}">
        <p14:creationId xmlns:p14="http://schemas.microsoft.com/office/powerpoint/2010/main" val="3764484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p>
        </p:txBody>
      </p:sp>
      <p:sp>
        <p:nvSpPr>
          <p:cNvPr id="3" name="Content Placeholder 2"/>
          <p:cNvSpPr>
            <a:spLocks noGrp="1"/>
          </p:cNvSpPr>
          <p:nvPr>
            <p:ph idx="1" hasCustomPrompt="1"/>
          </p:nvPr>
        </p:nvSpPr>
        <p:spPr>
          <a:noFill/>
        </p:spPr>
        <p:txBody>
          <a:body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a:xfrm>
            <a:off x="4626000" y="102600"/>
            <a:ext cx="738000" cy="135000"/>
          </a:xfrm>
          <a:prstGeom prst="rect">
            <a:avLst/>
          </a:prstGeom>
        </p:spPr>
        <p:txBody>
          <a:bodyPr/>
          <a:lstStyle/>
          <a:p>
            <a:fld id="{16103321-A533-4F87-8840-D02202C65F07}" type="datetimeFigureOut">
              <a:rPr lang="da-DK" smtClean="0"/>
              <a:pPr/>
              <a:t>10-04-2023</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a:xfrm>
            <a:off x="3347864" y="4776713"/>
            <a:ext cx="2520280" cy="315317"/>
          </a:xfrm>
          <a:prstGeom prst="rect">
            <a:avLst/>
          </a:prstGeom>
        </p:spPr>
        <p:txBody>
          <a:bodyPr/>
          <a:lstStyle/>
          <a:p>
            <a:fld id="{BFF3CFDD-2D56-4519-B779-BFFEF2995BE6}" type="slidenum">
              <a:rPr lang="da-DK" smtClean="0"/>
              <a:pPr/>
              <a:t>‹nr.›</a:t>
            </a:fld>
            <a:endParaRPr lang="da-DK"/>
          </a:p>
        </p:txBody>
      </p:sp>
      <p:grpSp>
        <p:nvGrpSpPr>
          <p:cNvPr id="7" name="Group 24"/>
          <p:cNvGrpSpPr>
            <a:grpSpLocks noChangeAspect="1"/>
          </p:cNvGrpSpPr>
          <p:nvPr userDrawn="1"/>
        </p:nvGrpSpPr>
        <p:grpSpPr bwMode="auto">
          <a:xfrm>
            <a:off x="4641852" y="4789885"/>
            <a:ext cx="565787" cy="250031"/>
            <a:chOff x="2744" y="3974"/>
            <a:chExt cx="326" cy="192"/>
          </a:xfrm>
        </p:grpSpPr>
        <p:sp>
          <p:nvSpPr>
            <p:cNvPr id="8" name="AutoShape 19"/>
            <p:cNvSpPr>
              <a:spLocks noChangeAspect="1" noChangeArrowheads="1" noTextEdit="1"/>
            </p:cNvSpPr>
            <p:nvPr userDrawn="1"/>
          </p:nvSpPr>
          <p:spPr bwMode="auto">
            <a:xfrm>
              <a:off x="2744" y="3974"/>
              <a:ext cx="326" cy="192"/>
            </a:xfrm>
            <a:prstGeom prst="rect">
              <a:avLst/>
            </a:prstGeom>
            <a:noFill/>
            <a:ln w="9525">
              <a:noFill/>
              <a:miter lim="800000"/>
              <a:headEnd/>
              <a:tailEnd/>
            </a:ln>
          </p:spPr>
          <p:txBody>
            <a:bodyPr/>
            <a:lstStyle/>
            <a:p>
              <a:endParaRPr lang="da-DK"/>
            </a:p>
          </p:txBody>
        </p:sp>
        <p:sp>
          <p:nvSpPr>
            <p:cNvPr id="9" name="Freeform 21"/>
            <p:cNvSpPr>
              <a:spLocks noChangeAspect="1"/>
            </p:cNvSpPr>
            <p:nvPr userDrawn="1"/>
          </p:nvSpPr>
          <p:spPr bwMode="auto">
            <a:xfrm>
              <a:off x="2746" y="4026"/>
              <a:ext cx="103" cy="116"/>
            </a:xfrm>
            <a:custGeom>
              <a:avLst/>
              <a:gdLst/>
              <a:ahLst/>
              <a:cxnLst>
                <a:cxn ang="0">
                  <a:pos x="4998" y="201"/>
                </a:cxn>
                <a:cxn ang="0">
                  <a:pos x="4503" y="92"/>
                </a:cxn>
                <a:cxn ang="0">
                  <a:pos x="4067" y="30"/>
                </a:cxn>
                <a:cxn ang="0">
                  <a:pos x="3790" y="8"/>
                </a:cxn>
                <a:cxn ang="0">
                  <a:pos x="3517" y="0"/>
                </a:cxn>
                <a:cxn ang="0">
                  <a:pos x="2449" y="84"/>
                </a:cxn>
                <a:cxn ang="0">
                  <a:pos x="1590" y="328"/>
                </a:cxn>
                <a:cxn ang="0">
                  <a:pos x="928" y="713"/>
                </a:cxn>
                <a:cxn ang="0">
                  <a:pos x="452" y="1223"/>
                </a:cxn>
                <a:cxn ang="0">
                  <a:pos x="151" y="1841"/>
                </a:cxn>
                <a:cxn ang="0">
                  <a:pos x="12" y="2552"/>
                </a:cxn>
                <a:cxn ang="0">
                  <a:pos x="25" y="3275"/>
                </a:cxn>
                <a:cxn ang="0">
                  <a:pos x="184" y="3938"/>
                </a:cxn>
                <a:cxn ang="0">
                  <a:pos x="504" y="4534"/>
                </a:cxn>
                <a:cxn ang="0">
                  <a:pos x="1003" y="5038"/>
                </a:cxn>
                <a:cxn ang="0">
                  <a:pos x="1699" y="5420"/>
                </a:cxn>
                <a:cxn ang="0">
                  <a:pos x="2608" y="5654"/>
                </a:cxn>
                <a:cxn ang="0">
                  <a:pos x="3589" y="5714"/>
                </a:cxn>
                <a:cxn ang="0">
                  <a:pos x="4004" y="5692"/>
                </a:cxn>
                <a:cxn ang="0">
                  <a:pos x="4371" y="5646"/>
                </a:cxn>
                <a:cxn ang="0">
                  <a:pos x="4678" y="5589"/>
                </a:cxn>
                <a:cxn ang="0">
                  <a:pos x="5075" y="5487"/>
                </a:cxn>
                <a:cxn ang="0">
                  <a:pos x="5145" y="5133"/>
                </a:cxn>
                <a:cxn ang="0">
                  <a:pos x="5131" y="5094"/>
                </a:cxn>
                <a:cxn ang="0">
                  <a:pos x="5099" y="5080"/>
                </a:cxn>
                <a:cxn ang="0">
                  <a:pos x="5054" y="5090"/>
                </a:cxn>
                <a:cxn ang="0">
                  <a:pos x="4808" y="5174"/>
                </a:cxn>
                <a:cxn ang="0">
                  <a:pos x="4613" y="5221"/>
                </a:cxn>
                <a:cxn ang="0">
                  <a:pos x="4371" y="5263"/>
                </a:cxn>
                <a:cxn ang="0">
                  <a:pos x="4084" y="5296"/>
                </a:cxn>
                <a:cxn ang="0">
                  <a:pos x="3749" y="5316"/>
                </a:cxn>
                <a:cxn ang="0">
                  <a:pos x="3382" y="5315"/>
                </a:cxn>
                <a:cxn ang="0">
                  <a:pos x="3073" y="5277"/>
                </a:cxn>
                <a:cxn ang="0">
                  <a:pos x="2824" y="5201"/>
                </a:cxn>
                <a:cxn ang="0">
                  <a:pos x="2627" y="5093"/>
                </a:cxn>
                <a:cxn ang="0">
                  <a:pos x="2476" y="4960"/>
                </a:cxn>
                <a:cxn ang="0">
                  <a:pos x="2366" y="4807"/>
                </a:cxn>
                <a:cxn ang="0">
                  <a:pos x="2290" y="4640"/>
                </a:cxn>
                <a:cxn ang="0">
                  <a:pos x="2237" y="4454"/>
                </a:cxn>
                <a:cxn ang="0">
                  <a:pos x="2193" y="4222"/>
                </a:cxn>
                <a:cxn ang="0">
                  <a:pos x="2143" y="3777"/>
                </a:cxn>
                <a:cxn ang="0">
                  <a:pos x="2114" y="3143"/>
                </a:cxn>
                <a:cxn ang="0">
                  <a:pos x="2117" y="2491"/>
                </a:cxn>
                <a:cxn ang="0">
                  <a:pos x="2151" y="1888"/>
                </a:cxn>
                <a:cxn ang="0">
                  <a:pos x="2207" y="1434"/>
                </a:cxn>
                <a:cxn ang="0">
                  <a:pos x="2248" y="1233"/>
                </a:cxn>
                <a:cxn ang="0">
                  <a:pos x="2315" y="1017"/>
                </a:cxn>
                <a:cxn ang="0">
                  <a:pos x="2415" y="808"/>
                </a:cxn>
                <a:cxn ang="0">
                  <a:pos x="2547" y="643"/>
                </a:cxn>
                <a:cxn ang="0">
                  <a:pos x="2720" y="520"/>
                </a:cxn>
                <a:cxn ang="0">
                  <a:pos x="2947" y="437"/>
                </a:cxn>
                <a:cxn ang="0">
                  <a:pos x="3238" y="391"/>
                </a:cxn>
                <a:cxn ang="0">
                  <a:pos x="3635" y="381"/>
                </a:cxn>
                <a:cxn ang="0">
                  <a:pos x="4089" y="402"/>
                </a:cxn>
                <a:cxn ang="0">
                  <a:pos x="4401" y="466"/>
                </a:cxn>
                <a:cxn ang="0">
                  <a:pos x="4601" y="586"/>
                </a:cxn>
                <a:cxn ang="0">
                  <a:pos x="4721" y="778"/>
                </a:cxn>
                <a:cxn ang="0">
                  <a:pos x="4790" y="1056"/>
                </a:cxn>
                <a:cxn ang="0">
                  <a:pos x="4853" y="1538"/>
                </a:cxn>
                <a:cxn ang="0">
                  <a:pos x="4873" y="1593"/>
                </a:cxn>
                <a:cxn ang="0">
                  <a:pos x="4911" y="1627"/>
                </a:cxn>
                <a:cxn ang="0">
                  <a:pos x="4967" y="1638"/>
                </a:cxn>
              </a:cxnLst>
              <a:rect l="0" t="0" r="r" b="b"/>
              <a:pathLst>
                <a:path w="5170" h="5715">
                  <a:moveTo>
                    <a:pt x="4967" y="1638"/>
                  </a:moveTo>
                  <a:lnTo>
                    <a:pt x="5170" y="1638"/>
                  </a:lnTo>
                  <a:lnTo>
                    <a:pt x="5170" y="251"/>
                  </a:lnTo>
                  <a:lnTo>
                    <a:pt x="5086" y="226"/>
                  </a:lnTo>
                  <a:lnTo>
                    <a:pt x="4998" y="201"/>
                  </a:lnTo>
                  <a:lnTo>
                    <a:pt x="4905" y="177"/>
                  </a:lnTo>
                  <a:lnTo>
                    <a:pt x="4809" y="154"/>
                  </a:lnTo>
                  <a:lnTo>
                    <a:pt x="4709" y="132"/>
                  </a:lnTo>
                  <a:lnTo>
                    <a:pt x="4608" y="111"/>
                  </a:lnTo>
                  <a:lnTo>
                    <a:pt x="4503" y="92"/>
                  </a:lnTo>
                  <a:lnTo>
                    <a:pt x="4396" y="74"/>
                  </a:lnTo>
                  <a:lnTo>
                    <a:pt x="4287" y="58"/>
                  </a:lnTo>
                  <a:lnTo>
                    <a:pt x="4178" y="43"/>
                  </a:lnTo>
                  <a:lnTo>
                    <a:pt x="4122" y="36"/>
                  </a:lnTo>
                  <a:lnTo>
                    <a:pt x="4067" y="30"/>
                  </a:lnTo>
                  <a:lnTo>
                    <a:pt x="4012" y="25"/>
                  </a:lnTo>
                  <a:lnTo>
                    <a:pt x="3956" y="20"/>
                  </a:lnTo>
                  <a:lnTo>
                    <a:pt x="3901" y="15"/>
                  </a:lnTo>
                  <a:lnTo>
                    <a:pt x="3845" y="11"/>
                  </a:lnTo>
                  <a:lnTo>
                    <a:pt x="3790" y="8"/>
                  </a:lnTo>
                  <a:lnTo>
                    <a:pt x="3735" y="5"/>
                  </a:lnTo>
                  <a:lnTo>
                    <a:pt x="3680" y="2"/>
                  </a:lnTo>
                  <a:lnTo>
                    <a:pt x="3624" y="1"/>
                  </a:lnTo>
                  <a:lnTo>
                    <a:pt x="3571" y="0"/>
                  </a:lnTo>
                  <a:lnTo>
                    <a:pt x="3517" y="0"/>
                  </a:lnTo>
                  <a:lnTo>
                    <a:pt x="3285" y="3"/>
                  </a:lnTo>
                  <a:lnTo>
                    <a:pt x="3063" y="13"/>
                  </a:lnTo>
                  <a:lnTo>
                    <a:pt x="2850" y="30"/>
                  </a:lnTo>
                  <a:lnTo>
                    <a:pt x="2645" y="54"/>
                  </a:lnTo>
                  <a:lnTo>
                    <a:pt x="2449" y="84"/>
                  </a:lnTo>
                  <a:lnTo>
                    <a:pt x="2261" y="121"/>
                  </a:lnTo>
                  <a:lnTo>
                    <a:pt x="2081" y="164"/>
                  </a:lnTo>
                  <a:lnTo>
                    <a:pt x="1909" y="212"/>
                  </a:lnTo>
                  <a:lnTo>
                    <a:pt x="1746" y="267"/>
                  </a:lnTo>
                  <a:lnTo>
                    <a:pt x="1590" y="328"/>
                  </a:lnTo>
                  <a:lnTo>
                    <a:pt x="1442" y="394"/>
                  </a:lnTo>
                  <a:lnTo>
                    <a:pt x="1302" y="465"/>
                  </a:lnTo>
                  <a:lnTo>
                    <a:pt x="1170" y="543"/>
                  </a:lnTo>
                  <a:lnTo>
                    <a:pt x="1045" y="625"/>
                  </a:lnTo>
                  <a:lnTo>
                    <a:pt x="928" y="713"/>
                  </a:lnTo>
                  <a:lnTo>
                    <a:pt x="818" y="805"/>
                  </a:lnTo>
                  <a:lnTo>
                    <a:pt x="716" y="903"/>
                  </a:lnTo>
                  <a:lnTo>
                    <a:pt x="621" y="1005"/>
                  </a:lnTo>
                  <a:lnTo>
                    <a:pt x="533" y="1112"/>
                  </a:lnTo>
                  <a:lnTo>
                    <a:pt x="452" y="1223"/>
                  </a:lnTo>
                  <a:lnTo>
                    <a:pt x="378" y="1338"/>
                  </a:lnTo>
                  <a:lnTo>
                    <a:pt x="311" y="1458"/>
                  </a:lnTo>
                  <a:lnTo>
                    <a:pt x="250" y="1582"/>
                  </a:lnTo>
                  <a:lnTo>
                    <a:pt x="197" y="1710"/>
                  </a:lnTo>
                  <a:lnTo>
                    <a:pt x="151" y="1841"/>
                  </a:lnTo>
                  <a:lnTo>
                    <a:pt x="110" y="1976"/>
                  </a:lnTo>
                  <a:lnTo>
                    <a:pt x="76" y="2115"/>
                  </a:lnTo>
                  <a:lnTo>
                    <a:pt x="49" y="2258"/>
                  </a:lnTo>
                  <a:lnTo>
                    <a:pt x="27" y="2404"/>
                  </a:lnTo>
                  <a:lnTo>
                    <a:pt x="12" y="2552"/>
                  </a:lnTo>
                  <a:lnTo>
                    <a:pt x="3" y="2704"/>
                  </a:lnTo>
                  <a:lnTo>
                    <a:pt x="0" y="2858"/>
                  </a:lnTo>
                  <a:lnTo>
                    <a:pt x="3" y="2998"/>
                  </a:lnTo>
                  <a:lnTo>
                    <a:pt x="11" y="3137"/>
                  </a:lnTo>
                  <a:lnTo>
                    <a:pt x="25" y="3275"/>
                  </a:lnTo>
                  <a:lnTo>
                    <a:pt x="45" y="3412"/>
                  </a:lnTo>
                  <a:lnTo>
                    <a:pt x="70" y="3546"/>
                  </a:lnTo>
                  <a:lnTo>
                    <a:pt x="102" y="3679"/>
                  </a:lnTo>
                  <a:lnTo>
                    <a:pt x="139" y="3810"/>
                  </a:lnTo>
                  <a:lnTo>
                    <a:pt x="184" y="3938"/>
                  </a:lnTo>
                  <a:lnTo>
                    <a:pt x="234" y="4063"/>
                  </a:lnTo>
                  <a:lnTo>
                    <a:pt x="291" y="4186"/>
                  </a:lnTo>
                  <a:lnTo>
                    <a:pt x="355" y="4305"/>
                  </a:lnTo>
                  <a:lnTo>
                    <a:pt x="427" y="4421"/>
                  </a:lnTo>
                  <a:lnTo>
                    <a:pt x="504" y="4534"/>
                  </a:lnTo>
                  <a:lnTo>
                    <a:pt x="590" y="4643"/>
                  </a:lnTo>
                  <a:lnTo>
                    <a:pt x="681" y="4748"/>
                  </a:lnTo>
                  <a:lnTo>
                    <a:pt x="781" y="4849"/>
                  </a:lnTo>
                  <a:lnTo>
                    <a:pt x="888" y="4946"/>
                  </a:lnTo>
                  <a:lnTo>
                    <a:pt x="1003" y="5038"/>
                  </a:lnTo>
                  <a:lnTo>
                    <a:pt x="1127" y="5125"/>
                  </a:lnTo>
                  <a:lnTo>
                    <a:pt x="1257" y="5207"/>
                  </a:lnTo>
                  <a:lnTo>
                    <a:pt x="1396" y="5283"/>
                  </a:lnTo>
                  <a:lnTo>
                    <a:pt x="1543" y="5355"/>
                  </a:lnTo>
                  <a:lnTo>
                    <a:pt x="1699" y="5420"/>
                  </a:lnTo>
                  <a:lnTo>
                    <a:pt x="1863" y="5480"/>
                  </a:lnTo>
                  <a:lnTo>
                    <a:pt x="2036" y="5533"/>
                  </a:lnTo>
                  <a:lnTo>
                    <a:pt x="2218" y="5580"/>
                  </a:lnTo>
                  <a:lnTo>
                    <a:pt x="2408" y="5620"/>
                  </a:lnTo>
                  <a:lnTo>
                    <a:pt x="2608" y="5654"/>
                  </a:lnTo>
                  <a:lnTo>
                    <a:pt x="2817" y="5680"/>
                  </a:lnTo>
                  <a:lnTo>
                    <a:pt x="3036" y="5699"/>
                  </a:lnTo>
                  <a:lnTo>
                    <a:pt x="3263" y="5711"/>
                  </a:lnTo>
                  <a:lnTo>
                    <a:pt x="3500" y="5715"/>
                  </a:lnTo>
                  <a:lnTo>
                    <a:pt x="3589" y="5714"/>
                  </a:lnTo>
                  <a:lnTo>
                    <a:pt x="3675" y="5712"/>
                  </a:lnTo>
                  <a:lnTo>
                    <a:pt x="3760" y="5709"/>
                  </a:lnTo>
                  <a:lnTo>
                    <a:pt x="3844" y="5704"/>
                  </a:lnTo>
                  <a:lnTo>
                    <a:pt x="3925" y="5698"/>
                  </a:lnTo>
                  <a:lnTo>
                    <a:pt x="4004" y="5692"/>
                  </a:lnTo>
                  <a:lnTo>
                    <a:pt x="4082" y="5684"/>
                  </a:lnTo>
                  <a:lnTo>
                    <a:pt x="4157" y="5676"/>
                  </a:lnTo>
                  <a:lnTo>
                    <a:pt x="4231" y="5666"/>
                  </a:lnTo>
                  <a:lnTo>
                    <a:pt x="4302" y="5657"/>
                  </a:lnTo>
                  <a:lnTo>
                    <a:pt x="4371" y="5646"/>
                  </a:lnTo>
                  <a:lnTo>
                    <a:pt x="4437" y="5635"/>
                  </a:lnTo>
                  <a:lnTo>
                    <a:pt x="4502" y="5624"/>
                  </a:lnTo>
                  <a:lnTo>
                    <a:pt x="4563" y="5613"/>
                  </a:lnTo>
                  <a:lnTo>
                    <a:pt x="4622" y="5601"/>
                  </a:lnTo>
                  <a:lnTo>
                    <a:pt x="4678" y="5589"/>
                  </a:lnTo>
                  <a:lnTo>
                    <a:pt x="4783" y="5566"/>
                  </a:lnTo>
                  <a:lnTo>
                    <a:pt x="4876" y="5543"/>
                  </a:lnTo>
                  <a:lnTo>
                    <a:pt x="4955" y="5522"/>
                  </a:lnTo>
                  <a:lnTo>
                    <a:pt x="5022" y="5503"/>
                  </a:lnTo>
                  <a:lnTo>
                    <a:pt x="5075" y="5487"/>
                  </a:lnTo>
                  <a:lnTo>
                    <a:pt x="5114" y="5474"/>
                  </a:lnTo>
                  <a:lnTo>
                    <a:pt x="5138" y="5466"/>
                  </a:lnTo>
                  <a:lnTo>
                    <a:pt x="5145" y="5463"/>
                  </a:lnTo>
                  <a:lnTo>
                    <a:pt x="5147" y="5144"/>
                  </a:lnTo>
                  <a:lnTo>
                    <a:pt x="5145" y="5133"/>
                  </a:lnTo>
                  <a:lnTo>
                    <a:pt x="5144" y="5123"/>
                  </a:lnTo>
                  <a:lnTo>
                    <a:pt x="5142" y="5114"/>
                  </a:lnTo>
                  <a:lnTo>
                    <a:pt x="5139" y="5106"/>
                  </a:lnTo>
                  <a:lnTo>
                    <a:pt x="5135" y="5100"/>
                  </a:lnTo>
                  <a:lnTo>
                    <a:pt x="5131" y="5094"/>
                  </a:lnTo>
                  <a:lnTo>
                    <a:pt x="5126" y="5089"/>
                  </a:lnTo>
                  <a:lnTo>
                    <a:pt x="5120" y="5086"/>
                  </a:lnTo>
                  <a:lnTo>
                    <a:pt x="5114" y="5083"/>
                  </a:lnTo>
                  <a:lnTo>
                    <a:pt x="5107" y="5081"/>
                  </a:lnTo>
                  <a:lnTo>
                    <a:pt x="5099" y="5080"/>
                  </a:lnTo>
                  <a:lnTo>
                    <a:pt x="5090" y="5080"/>
                  </a:lnTo>
                  <a:lnTo>
                    <a:pt x="5082" y="5082"/>
                  </a:lnTo>
                  <a:lnTo>
                    <a:pt x="5073" y="5084"/>
                  </a:lnTo>
                  <a:lnTo>
                    <a:pt x="5063" y="5087"/>
                  </a:lnTo>
                  <a:lnTo>
                    <a:pt x="5054" y="5090"/>
                  </a:lnTo>
                  <a:lnTo>
                    <a:pt x="5011" y="5108"/>
                  </a:lnTo>
                  <a:lnTo>
                    <a:pt x="4961" y="5126"/>
                  </a:lnTo>
                  <a:lnTo>
                    <a:pt x="4905" y="5145"/>
                  </a:lnTo>
                  <a:lnTo>
                    <a:pt x="4843" y="5165"/>
                  </a:lnTo>
                  <a:lnTo>
                    <a:pt x="4808" y="5174"/>
                  </a:lnTo>
                  <a:lnTo>
                    <a:pt x="4773" y="5184"/>
                  </a:lnTo>
                  <a:lnTo>
                    <a:pt x="4735" y="5193"/>
                  </a:lnTo>
                  <a:lnTo>
                    <a:pt x="4696" y="5203"/>
                  </a:lnTo>
                  <a:lnTo>
                    <a:pt x="4655" y="5212"/>
                  </a:lnTo>
                  <a:lnTo>
                    <a:pt x="4613" y="5221"/>
                  </a:lnTo>
                  <a:lnTo>
                    <a:pt x="4568" y="5230"/>
                  </a:lnTo>
                  <a:lnTo>
                    <a:pt x="4521" y="5239"/>
                  </a:lnTo>
                  <a:lnTo>
                    <a:pt x="4473" y="5247"/>
                  </a:lnTo>
                  <a:lnTo>
                    <a:pt x="4423" y="5255"/>
                  </a:lnTo>
                  <a:lnTo>
                    <a:pt x="4371" y="5263"/>
                  </a:lnTo>
                  <a:lnTo>
                    <a:pt x="4317" y="5271"/>
                  </a:lnTo>
                  <a:lnTo>
                    <a:pt x="4262" y="5278"/>
                  </a:lnTo>
                  <a:lnTo>
                    <a:pt x="4204" y="5284"/>
                  </a:lnTo>
                  <a:lnTo>
                    <a:pt x="4145" y="5290"/>
                  </a:lnTo>
                  <a:lnTo>
                    <a:pt x="4084" y="5296"/>
                  </a:lnTo>
                  <a:lnTo>
                    <a:pt x="4021" y="5301"/>
                  </a:lnTo>
                  <a:lnTo>
                    <a:pt x="3956" y="5306"/>
                  </a:lnTo>
                  <a:lnTo>
                    <a:pt x="3888" y="5310"/>
                  </a:lnTo>
                  <a:lnTo>
                    <a:pt x="3820" y="5313"/>
                  </a:lnTo>
                  <a:lnTo>
                    <a:pt x="3749" y="5316"/>
                  </a:lnTo>
                  <a:lnTo>
                    <a:pt x="3675" y="5317"/>
                  </a:lnTo>
                  <a:lnTo>
                    <a:pt x="3601" y="5319"/>
                  </a:lnTo>
                  <a:lnTo>
                    <a:pt x="3524" y="5319"/>
                  </a:lnTo>
                  <a:lnTo>
                    <a:pt x="3452" y="5318"/>
                  </a:lnTo>
                  <a:lnTo>
                    <a:pt x="3382" y="5315"/>
                  </a:lnTo>
                  <a:lnTo>
                    <a:pt x="3316" y="5311"/>
                  </a:lnTo>
                  <a:lnTo>
                    <a:pt x="3252" y="5305"/>
                  </a:lnTo>
                  <a:lnTo>
                    <a:pt x="3189" y="5297"/>
                  </a:lnTo>
                  <a:lnTo>
                    <a:pt x="3130" y="5288"/>
                  </a:lnTo>
                  <a:lnTo>
                    <a:pt x="3073" y="5277"/>
                  </a:lnTo>
                  <a:lnTo>
                    <a:pt x="3019" y="5264"/>
                  </a:lnTo>
                  <a:lnTo>
                    <a:pt x="2967" y="5251"/>
                  </a:lnTo>
                  <a:lnTo>
                    <a:pt x="2917" y="5235"/>
                  </a:lnTo>
                  <a:lnTo>
                    <a:pt x="2870" y="5219"/>
                  </a:lnTo>
                  <a:lnTo>
                    <a:pt x="2824" y="5201"/>
                  </a:lnTo>
                  <a:lnTo>
                    <a:pt x="2780" y="5182"/>
                  </a:lnTo>
                  <a:lnTo>
                    <a:pt x="2739" y="5161"/>
                  </a:lnTo>
                  <a:lnTo>
                    <a:pt x="2699" y="5140"/>
                  </a:lnTo>
                  <a:lnTo>
                    <a:pt x="2663" y="5117"/>
                  </a:lnTo>
                  <a:lnTo>
                    <a:pt x="2627" y="5093"/>
                  </a:lnTo>
                  <a:lnTo>
                    <a:pt x="2594" y="5068"/>
                  </a:lnTo>
                  <a:lnTo>
                    <a:pt x="2562" y="5043"/>
                  </a:lnTo>
                  <a:lnTo>
                    <a:pt x="2531" y="5016"/>
                  </a:lnTo>
                  <a:lnTo>
                    <a:pt x="2503" y="4988"/>
                  </a:lnTo>
                  <a:lnTo>
                    <a:pt x="2476" y="4960"/>
                  </a:lnTo>
                  <a:lnTo>
                    <a:pt x="2452" y="4931"/>
                  </a:lnTo>
                  <a:lnTo>
                    <a:pt x="2428" y="4901"/>
                  </a:lnTo>
                  <a:lnTo>
                    <a:pt x="2406" y="4870"/>
                  </a:lnTo>
                  <a:lnTo>
                    <a:pt x="2386" y="4839"/>
                  </a:lnTo>
                  <a:lnTo>
                    <a:pt x="2366" y="4807"/>
                  </a:lnTo>
                  <a:lnTo>
                    <a:pt x="2349" y="4775"/>
                  </a:lnTo>
                  <a:lnTo>
                    <a:pt x="2333" y="4742"/>
                  </a:lnTo>
                  <a:lnTo>
                    <a:pt x="2317" y="4708"/>
                  </a:lnTo>
                  <a:lnTo>
                    <a:pt x="2303" y="4675"/>
                  </a:lnTo>
                  <a:lnTo>
                    <a:pt x="2290" y="4640"/>
                  </a:lnTo>
                  <a:lnTo>
                    <a:pt x="2279" y="4607"/>
                  </a:lnTo>
                  <a:lnTo>
                    <a:pt x="2268" y="4572"/>
                  </a:lnTo>
                  <a:lnTo>
                    <a:pt x="2257" y="4535"/>
                  </a:lnTo>
                  <a:lnTo>
                    <a:pt x="2247" y="4495"/>
                  </a:lnTo>
                  <a:lnTo>
                    <a:pt x="2237" y="4454"/>
                  </a:lnTo>
                  <a:lnTo>
                    <a:pt x="2228" y="4411"/>
                  </a:lnTo>
                  <a:lnTo>
                    <a:pt x="2219" y="4366"/>
                  </a:lnTo>
                  <a:lnTo>
                    <a:pt x="2209" y="4319"/>
                  </a:lnTo>
                  <a:lnTo>
                    <a:pt x="2201" y="4271"/>
                  </a:lnTo>
                  <a:lnTo>
                    <a:pt x="2193" y="4222"/>
                  </a:lnTo>
                  <a:lnTo>
                    <a:pt x="2186" y="4170"/>
                  </a:lnTo>
                  <a:lnTo>
                    <a:pt x="2179" y="4118"/>
                  </a:lnTo>
                  <a:lnTo>
                    <a:pt x="2166" y="4009"/>
                  </a:lnTo>
                  <a:lnTo>
                    <a:pt x="2154" y="3895"/>
                  </a:lnTo>
                  <a:lnTo>
                    <a:pt x="2143" y="3777"/>
                  </a:lnTo>
                  <a:lnTo>
                    <a:pt x="2135" y="3655"/>
                  </a:lnTo>
                  <a:lnTo>
                    <a:pt x="2128" y="3530"/>
                  </a:lnTo>
                  <a:lnTo>
                    <a:pt x="2122" y="3403"/>
                  </a:lnTo>
                  <a:lnTo>
                    <a:pt x="2117" y="3274"/>
                  </a:lnTo>
                  <a:lnTo>
                    <a:pt x="2114" y="3143"/>
                  </a:lnTo>
                  <a:lnTo>
                    <a:pt x="2112" y="3012"/>
                  </a:lnTo>
                  <a:lnTo>
                    <a:pt x="2112" y="2881"/>
                  </a:lnTo>
                  <a:lnTo>
                    <a:pt x="2112" y="2750"/>
                  </a:lnTo>
                  <a:lnTo>
                    <a:pt x="2114" y="2620"/>
                  </a:lnTo>
                  <a:lnTo>
                    <a:pt x="2117" y="2491"/>
                  </a:lnTo>
                  <a:lnTo>
                    <a:pt x="2122" y="2365"/>
                  </a:lnTo>
                  <a:lnTo>
                    <a:pt x="2127" y="2242"/>
                  </a:lnTo>
                  <a:lnTo>
                    <a:pt x="2134" y="2120"/>
                  </a:lnTo>
                  <a:lnTo>
                    <a:pt x="2142" y="2002"/>
                  </a:lnTo>
                  <a:lnTo>
                    <a:pt x="2151" y="1888"/>
                  </a:lnTo>
                  <a:lnTo>
                    <a:pt x="2162" y="1779"/>
                  </a:lnTo>
                  <a:lnTo>
                    <a:pt x="2173" y="1674"/>
                  </a:lnTo>
                  <a:lnTo>
                    <a:pt x="2186" y="1574"/>
                  </a:lnTo>
                  <a:lnTo>
                    <a:pt x="2199" y="1479"/>
                  </a:lnTo>
                  <a:lnTo>
                    <a:pt x="2207" y="1434"/>
                  </a:lnTo>
                  <a:lnTo>
                    <a:pt x="2215" y="1391"/>
                  </a:lnTo>
                  <a:lnTo>
                    <a:pt x="2223" y="1349"/>
                  </a:lnTo>
                  <a:lnTo>
                    <a:pt x="2231" y="1309"/>
                  </a:lnTo>
                  <a:lnTo>
                    <a:pt x="2239" y="1270"/>
                  </a:lnTo>
                  <a:lnTo>
                    <a:pt x="2248" y="1233"/>
                  </a:lnTo>
                  <a:lnTo>
                    <a:pt x="2257" y="1198"/>
                  </a:lnTo>
                  <a:lnTo>
                    <a:pt x="2267" y="1165"/>
                  </a:lnTo>
                  <a:lnTo>
                    <a:pt x="2282" y="1114"/>
                  </a:lnTo>
                  <a:lnTo>
                    <a:pt x="2298" y="1065"/>
                  </a:lnTo>
                  <a:lnTo>
                    <a:pt x="2315" y="1017"/>
                  </a:lnTo>
                  <a:lnTo>
                    <a:pt x="2334" y="972"/>
                  </a:lnTo>
                  <a:lnTo>
                    <a:pt x="2352" y="928"/>
                  </a:lnTo>
                  <a:lnTo>
                    <a:pt x="2372" y="886"/>
                  </a:lnTo>
                  <a:lnTo>
                    <a:pt x="2393" y="846"/>
                  </a:lnTo>
                  <a:lnTo>
                    <a:pt x="2415" y="808"/>
                  </a:lnTo>
                  <a:lnTo>
                    <a:pt x="2439" y="772"/>
                  </a:lnTo>
                  <a:lnTo>
                    <a:pt x="2463" y="737"/>
                  </a:lnTo>
                  <a:lnTo>
                    <a:pt x="2490" y="704"/>
                  </a:lnTo>
                  <a:lnTo>
                    <a:pt x="2517" y="673"/>
                  </a:lnTo>
                  <a:lnTo>
                    <a:pt x="2547" y="643"/>
                  </a:lnTo>
                  <a:lnTo>
                    <a:pt x="2577" y="615"/>
                  </a:lnTo>
                  <a:lnTo>
                    <a:pt x="2610" y="589"/>
                  </a:lnTo>
                  <a:lnTo>
                    <a:pt x="2644" y="564"/>
                  </a:lnTo>
                  <a:lnTo>
                    <a:pt x="2681" y="541"/>
                  </a:lnTo>
                  <a:lnTo>
                    <a:pt x="2720" y="520"/>
                  </a:lnTo>
                  <a:lnTo>
                    <a:pt x="2761" y="500"/>
                  </a:lnTo>
                  <a:lnTo>
                    <a:pt x="2804" y="482"/>
                  </a:lnTo>
                  <a:lnTo>
                    <a:pt x="2849" y="466"/>
                  </a:lnTo>
                  <a:lnTo>
                    <a:pt x="2897" y="451"/>
                  </a:lnTo>
                  <a:lnTo>
                    <a:pt x="2947" y="437"/>
                  </a:lnTo>
                  <a:lnTo>
                    <a:pt x="3000" y="425"/>
                  </a:lnTo>
                  <a:lnTo>
                    <a:pt x="3056" y="414"/>
                  </a:lnTo>
                  <a:lnTo>
                    <a:pt x="3114" y="405"/>
                  </a:lnTo>
                  <a:lnTo>
                    <a:pt x="3174" y="398"/>
                  </a:lnTo>
                  <a:lnTo>
                    <a:pt x="3238" y="391"/>
                  </a:lnTo>
                  <a:lnTo>
                    <a:pt x="3305" y="387"/>
                  </a:lnTo>
                  <a:lnTo>
                    <a:pt x="3375" y="383"/>
                  </a:lnTo>
                  <a:lnTo>
                    <a:pt x="3448" y="381"/>
                  </a:lnTo>
                  <a:lnTo>
                    <a:pt x="3524" y="381"/>
                  </a:lnTo>
                  <a:lnTo>
                    <a:pt x="3635" y="381"/>
                  </a:lnTo>
                  <a:lnTo>
                    <a:pt x="3739" y="383"/>
                  </a:lnTo>
                  <a:lnTo>
                    <a:pt x="3835" y="386"/>
                  </a:lnTo>
                  <a:lnTo>
                    <a:pt x="3926" y="390"/>
                  </a:lnTo>
                  <a:lnTo>
                    <a:pt x="4011" y="395"/>
                  </a:lnTo>
                  <a:lnTo>
                    <a:pt x="4089" y="402"/>
                  </a:lnTo>
                  <a:lnTo>
                    <a:pt x="4161" y="411"/>
                  </a:lnTo>
                  <a:lnTo>
                    <a:pt x="4229" y="422"/>
                  </a:lnTo>
                  <a:lnTo>
                    <a:pt x="4291" y="435"/>
                  </a:lnTo>
                  <a:lnTo>
                    <a:pt x="4349" y="449"/>
                  </a:lnTo>
                  <a:lnTo>
                    <a:pt x="4401" y="466"/>
                  </a:lnTo>
                  <a:lnTo>
                    <a:pt x="4449" y="485"/>
                  </a:lnTo>
                  <a:lnTo>
                    <a:pt x="4492" y="507"/>
                  </a:lnTo>
                  <a:lnTo>
                    <a:pt x="4532" y="531"/>
                  </a:lnTo>
                  <a:lnTo>
                    <a:pt x="4569" y="557"/>
                  </a:lnTo>
                  <a:lnTo>
                    <a:pt x="4601" y="586"/>
                  </a:lnTo>
                  <a:lnTo>
                    <a:pt x="4630" y="619"/>
                  </a:lnTo>
                  <a:lnTo>
                    <a:pt x="4656" y="654"/>
                  </a:lnTo>
                  <a:lnTo>
                    <a:pt x="4680" y="692"/>
                  </a:lnTo>
                  <a:lnTo>
                    <a:pt x="4701" y="733"/>
                  </a:lnTo>
                  <a:lnTo>
                    <a:pt x="4721" y="778"/>
                  </a:lnTo>
                  <a:lnTo>
                    <a:pt x="4737" y="827"/>
                  </a:lnTo>
                  <a:lnTo>
                    <a:pt x="4752" y="878"/>
                  </a:lnTo>
                  <a:lnTo>
                    <a:pt x="4767" y="934"/>
                  </a:lnTo>
                  <a:lnTo>
                    <a:pt x="4779" y="993"/>
                  </a:lnTo>
                  <a:lnTo>
                    <a:pt x="4790" y="1056"/>
                  </a:lnTo>
                  <a:lnTo>
                    <a:pt x="4801" y="1123"/>
                  </a:lnTo>
                  <a:lnTo>
                    <a:pt x="4810" y="1195"/>
                  </a:lnTo>
                  <a:lnTo>
                    <a:pt x="4831" y="1350"/>
                  </a:lnTo>
                  <a:lnTo>
                    <a:pt x="4851" y="1524"/>
                  </a:lnTo>
                  <a:lnTo>
                    <a:pt x="4853" y="1538"/>
                  </a:lnTo>
                  <a:lnTo>
                    <a:pt x="4855" y="1550"/>
                  </a:lnTo>
                  <a:lnTo>
                    <a:pt x="4859" y="1563"/>
                  </a:lnTo>
                  <a:lnTo>
                    <a:pt x="4863" y="1574"/>
                  </a:lnTo>
                  <a:lnTo>
                    <a:pt x="4867" y="1584"/>
                  </a:lnTo>
                  <a:lnTo>
                    <a:pt x="4873" y="1593"/>
                  </a:lnTo>
                  <a:lnTo>
                    <a:pt x="4880" y="1602"/>
                  </a:lnTo>
                  <a:lnTo>
                    <a:pt x="4886" y="1609"/>
                  </a:lnTo>
                  <a:lnTo>
                    <a:pt x="4894" y="1616"/>
                  </a:lnTo>
                  <a:lnTo>
                    <a:pt x="4902" y="1622"/>
                  </a:lnTo>
                  <a:lnTo>
                    <a:pt x="4911" y="1627"/>
                  </a:lnTo>
                  <a:lnTo>
                    <a:pt x="4921" y="1631"/>
                  </a:lnTo>
                  <a:lnTo>
                    <a:pt x="4932" y="1634"/>
                  </a:lnTo>
                  <a:lnTo>
                    <a:pt x="4943" y="1636"/>
                  </a:lnTo>
                  <a:lnTo>
                    <a:pt x="4955" y="1637"/>
                  </a:lnTo>
                  <a:lnTo>
                    <a:pt x="4967" y="1638"/>
                  </a:lnTo>
                  <a:close/>
                </a:path>
              </a:pathLst>
            </a:custGeom>
            <a:solidFill>
              <a:srgbClr val="171312"/>
            </a:solidFill>
            <a:ln w="9525">
              <a:noFill/>
              <a:round/>
              <a:headEnd/>
              <a:tailEnd/>
            </a:ln>
          </p:spPr>
          <p:txBody>
            <a:bodyPr/>
            <a:lstStyle/>
            <a:p>
              <a:endParaRPr lang="da-DK"/>
            </a:p>
          </p:txBody>
        </p:sp>
        <p:sp>
          <p:nvSpPr>
            <p:cNvPr id="10" name="Freeform 22"/>
            <p:cNvSpPr>
              <a:spLocks noChangeAspect="1"/>
            </p:cNvSpPr>
            <p:nvPr userDrawn="1"/>
          </p:nvSpPr>
          <p:spPr bwMode="auto">
            <a:xfrm>
              <a:off x="2857" y="3975"/>
              <a:ext cx="92" cy="166"/>
            </a:xfrm>
            <a:custGeom>
              <a:avLst/>
              <a:gdLst/>
              <a:ahLst/>
              <a:cxnLst>
                <a:cxn ang="0">
                  <a:pos x="4436" y="154"/>
                </a:cxn>
                <a:cxn ang="0">
                  <a:pos x="4099" y="67"/>
                </a:cxn>
                <a:cxn ang="0">
                  <a:pos x="3839" y="25"/>
                </a:cxn>
                <a:cxn ang="0">
                  <a:pos x="3594" y="4"/>
                </a:cxn>
                <a:cxn ang="0">
                  <a:pos x="3168" y="8"/>
                </a:cxn>
                <a:cxn ang="0">
                  <a:pos x="2540" y="103"/>
                </a:cxn>
                <a:cxn ang="0">
                  <a:pos x="1991" y="308"/>
                </a:cxn>
                <a:cxn ang="0">
                  <a:pos x="1537" y="629"/>
                </a:cxn>
                <a:cxn ang="0">
                  <a:pos x="1194" y="1071"/>
                </a:cxn>
                <a:cxn ang="0">
                  <a:pos x="977" y="1639"/>
                </a:cxn>
                <a:cxn ang="0">
                  <a:pos x="902" y="2339"/>
                </a:cxn>
                <a:cxn ang="0">
                  <a:pos x="2" y="2717"/>
                </a:cxn>
                <a:cxn ang="0">
                  <a:pos x="26" y="2771"/>
                </a:cxn>
                <a:cxn ang="0">
                  <a:pos x="75" y="2806"/>
                </a:cxn>
                <a:cxn ang="0">
                  <a:pos x="160" y="2823"/>
                </a:cxn>
                <a:cxn ang="0">
                  <a:pos x="427" y="2852"/>
                </a:cxn>
                <a:cxn ang="0">
                  <a:pos x="747" y="2886"/>
                </a:cxn>
                <a:cxn ang="0">
                  <a:pos x="902" y="2903"/>
                </a:cxn>
                <a:cxn ang="0">
                  <a:pos x="801" y="7741"/>
                </a:cxn>
                <a:cxn ang="0">
                  <a:pos x="501" y="7785"/>
                </a:cxn>
                <a:cxn ang="0">
                  <a:pos x="201" y="7830"/>
                </a:cxn>
                <a:cxn ang="0">
                  <a:pos x="81" y="7853"/>
                </a:cxn>
                <a:cxn ang="0">
                  <a:pos x="30" y="7887"/>
                </a:cxn>
                <a:cxn ang="0">
                  <a:pos x="4" y="7938"/>
                </a:cxn>
                <a:cxn ang="0">
                  <a:pos x="3470" y="8138"/>
                </a:cxn>
                <a:cxn ang="0">
                  <a:pos x="3463" y="7933"/>
                </a:cxn>
                <a:cxn ang="0">
                  <a:pos x="3432" y="7883"/>
                </a:cxn>
                <a:cxn ang="0">
                  <a:pos x="3367" y="7849"/>
                </a:cxn>
                <a:cxn ang="0">
                  <a:pos x="3213" y="7822"/>
                </a:cxn>
                <a:cxn ang="0">
                  <a:pos x="2912" y="7775"/>
                </a:cxn>
                <a:cxn ang="0">
                  <a:pos x="2650" y="7735"/>
                </a:cxn>
                <a:cxn ang="0">
                  <a:pos x="2600" y="2902"/>
                </a:cxn>
                <a:cxn ang="0">
                  <a:pos x="2804" y="2877"/>
                </a:cxn>
                <a:cxn ang="0">
                  <a:pos x="3130" y="2837"/>
                </a:cxn>
                <a:cxn ang="0">
                  <a:pos x="3368" y="2804"/>
                </a:cxn>
                <a:cxn ang="0">
                  <a:pos x="3431" y="2779"/>
                </a:cxn>
                <a:cxn ang="0">
                  <a:pos x="3466" y="2738"/>
                </a:cxn>
                <a:cxn ang="0">
                  <a:pos x="3477" y="2686"/>
                </a:cxn>
                <a:cxn ang="0">
                  <a:pos x="2593" y="1542"/>
                </a:cxn>
                <a:cxn ang="0">
                  <a:pos x="2615" y="1157"/>
                </a:cxn>
                <a:cxn ang="0">
                  <a:pos x="2672" y="862"/>
                </a:cxn>
                <a:cxn ang="0">
                  <a:pos x="2773" y="647"/>
                </a:cxn>
                <a:cxn ang="0">
                  <a:pos x="2922" y="503"/>
                </a:cxn>
                <a:cxn ang="0">
                  <a:pos x="3126" y="420"/>
                </a:cxn>
                <a:cxn ang="0">
                  <a:pos x="3392" y="389"/>
                </a:cxn>
                <a:cxn ang="0">
                  <a:pos x="3677" y="401"/>
                </a:cxn>
                <a:cxn ang="0">
                  <a:pos x="3891" y="452"/>
                </a:cxn>
                <a:cxn ang="0">
                  <a:pos x="4044" y="547"/>
                </a:cxn>
                <a:cxn ang="0">
                  <a:pos x="4150" y="688"/>
                </a:cxn>
                <a:cxn ang="0">
                  <a:pos x="4222" y="881"/>
                </a:cxn>
                <a:cxn ang="0">
                  <a:pos x="4270" y="1127"/>
                </a:cxn>
                <a:cxn ang="0">
                  <a:pos x="4296" y="1332"/>
                </a:cxn>
                <a:cxn ang="0">
                  <a:pos x="4315" y="1387"/>
                </a:cxn>
                <a:cxn ang="0">
                  <a:pos x="4349" y="1418"/>
                </a:cxn>
                <a:cxn ang="0">
                  <a:pos x="4596" y="1425"/>
                </a:cxn>
              </a:cxnLst>
              <a:rect l="0" t="0" r="r" b="b"/>
              <a:pathLst>
                <a:path w="4596" h="8138">
                  <a:moveTo>
                    <a:pt x="4596" y="213"/>
                  </a:moveTo>
                  <a:lnTo>
                    <a:pt x="4565" y="201"/>
                  </a:lnTo>
                  <a:lnTo>
                    <a:pt x="4528" y="187"/>
                  </a:lnTo>
                  <a:lnTo>
                    <a:pt x="4485" y="171"/>
                  </a:lnTo>
                  <a:lnTo>
                    <a:pt x="4436" y="154"/>
                  </a:lnTo>
                  <a:lnTo>
                    <a:pt x="4380" y="137"/>
                  </a:lnTo>
                  <a:lnTo>
                    <a:pt x="4317" y="119"/>
                  </a:lnTo>
                  <a:lnTo>
                    <a:pt x="4250" y="101"/>
                  </a:lnTo>
                  <a:lnTo>
                    <a:pt x="4177" y="84"/>
                  </a:lnTo>
                  <a:lnTo>
                    <a:pt x="4099" y="67"/>
                  </a:lnTo>
                  <a:lnTo>
                    <a:pt x="4017" y="52"/>
                  </a:lnTo>
                  <a:lnTo>
                    <a:pt x="3974" y="44"/>
                  </a:lnTo>
                  <a:lnTo>
                    <a:pt x="3929" y="37"/>
                  </a:lnTo>
                  <a:lnTo>
                    <a:pt x="3884" y="31"/>
                  </a:lnTo>
                  <a:lnTo>
                    <a:pt x="3839" y="25"/>
                  </a:lnTo>
                  <a:lnTo>
                    <a:pt x="3792" y="20"/>
                  </a:lnTo>
                  <a:lnTo>
                    <a:pt x="3744" y="15"/>
                  </a:lnTo>
                  <a:lnTo>
                    <a:pt x="3695" y="10"/>
                  </a:lnTo>
                  <a:lnTo>
                    <a:pt x="3645" y="7"/>
                  </a:lnTo>
                  <a:lnTo>
                    <a:pt x="3594" y="4"/>
                  </a:lnTo>
                  <a:lnTo>
                    <a:pt x="3543" y="2"/>
                  </a:lnTo>
                  <a:lnTo>
                    <a:pt x="3491" y="1"/>
                  </a:lnTo>
                  <a:lnTo>
                    <a:pt x="3438" y="0"/>
                  </a:lnTo>
                  <a:lnTo>
                    <a:pt x="3302" y="2"/>
                  </a:lnTo>
                  <a:lnTo>
                    <a:pt x="3168" y="8"/>
                  </a:lnTo>
                  <a:lnTo>
                    <a:pt x="3037" y="19"/>
                  </a:lnTo>
                  <a:lnTo>
                    <a:pt x="2908" y="34"/>
                  </a:lnTo>
                  <a:lnTo>
                    <a:pt x="2782" y="52"/>
                  </a:lnTo>
                  <a:lnTo>
                    <a:pt x="2660" y="76"/>
                  </a:lnTo>
                  <a:lnTo>
                    <a:pt x="2540" y="103"/>
                  </a:lnTo>
                  <a:lnTo>
                    <a:pt x="2424" y="135"/>
                  </a:lnTo>
                  <a:lnTo>
                    <a:pt x="2309" y="172"/>
                  </a:lnTo>
                  <a:lnTo>
                    <a:pt x="2200" y="213"/>
                  </a:lnTo>
                  <a:lnTo>
                    <a:pt x="2093" y="258"/>
                  </a:lnTo>
                  <a:lnTo>
                    <a:pt x="1991" y="308"/>
                  </a:lnTo>
                  <a:lnTo>
                    <a:pt x="1892" y="363"/>
                  </a:lnTo>
                  <a:lnTo>
                    <a:pt x="1797" y="422"/>
                  </a:lnTo>
                  <a:lnTo>
                    <a:pt x="1706" y="487"/>
                  </a:lnTo>
                  <a:lnTo>
                    <a:pt x="1620" y="555"/>
                  </a:lnTo>
                  <a:lnTo>
                    <a:pt x="1537" y="629"/>
                  </a:lnTo>
                  <a:lnTo>
                    <a:pt x="1460" y="708"/>
                  </a:lnTo>
                  <a:lnTo>
                    <a:pt x="1386" y="791"/>
                  </a:lnTo>
                  <a:lnTo>
                    <a:pt x="1317" y="879"/>
                  </a:lnTo>
                  <a:lnTo>
                    <a:pt x="1253" y="972"/>
                  </a:lnTo>
                  <a:lnTo>
                    <a:pt x="1194" y="1071"/>
                  </a:lnTo>
                  <a:lnTo>
                    <a:pt x="1140" y="1174"/>
                  </a:lnTo>
                  <a:lnTo>
                    <a:pt x="1091" y="1282"/>
                  </a:lnTo>
                  <a:lnTo>
                    <a:pt x="1047" y="1396"/>
                  </a:lnTo>
                  <a:lnTo>
                    <a:pt x="1010" y="1515"/>
                  </a:lnTo>
                  <a:lnTo>
                    <a:pt x="977" y="1639"/>
                  </a:lnTo>
                  <a:lnTo>
                    <a:pt x="950" y="1768"/>
                  </a:lnTo>
                  <a:lnTo>
                    <a:pt x="929" y="1903"/>
                  </a:lnTo>
                  <a:lnTo>
                    <a:pt x="914" y="2043"/>
                  </a:lnTo>
                  <a:lnTo>
                    <a:pt x="905" y="2188"/>
                  </a:lnTo>
                  <a:lnTo>
                    <a:pt x="902" y="2339"/>
                  </a:lnTo>
                  <a:lnTo>
                    <a:pt x="902" y="2515"/>
                  </a:lnTo>
                  <a:lnTo>
                    <a:pt x="0" y="2515"/>
                  </a:lnTo>
                  <a:lnTo>
                    <a:pt x="0" y="2690"/>
                  </a:lnTo>
                  <a:lnTo>
                    <a:pt x="1" y="2704"/>
                  </a:lnTo>
                  <a:lnTo>
                    <a:pt x="2" y="2717"/>
                  </a:lnTo>
                  <a:lnTo>
                    <a:pt x="5" y="2729"/>
                  </a:lnTo>
                  <a:lnTo>
                    <a:pt x="9" y="2741"/>
                  </a:lnTo>
                  <a:lnTo>
                    <a:pt x="13" y="2752"/>
                  </a:lnTo>
                  <a:lnTo>
                    <a:pt x="19" y="2762"/>
                  </a:lnTo>
                  <a:lnTo>
                    <a:pt x="26" y="2771"/>
                  </a:lnTo>
                  <a:lnTo>
                    <a:pt x="34" y="2780"/>
                  </a:lnTo>
                  <a:lnTo>
                    <a:pt x="43" y="2788"/>
                  </a:lnTo>
                  <a:lnTo>
                    <a:pt x="53" y="2795"/>
                  </a:lnTo>
                  <a:lnTo>
                    <a:pt x="63" y="2801"/>
                  </a:lnTo>
                  <a:lnTo>
                    <a:pt x="75" y="2806"/>
                  </a:lnTo>
                  <a:lnTo>
                    <a:pt x="88" y="2811"/>
                  </a:lnTo>
                  <a:lnTo>
                    <a:pt x="102" y="2815"/>
                  </a:lnTo>
                  <a:lnTo>
                    <a:pt x="116" y="2817"/>
                  </a:lnTo>
                  <a:lnTo>
                    <a:pt x="132" y="2819"/>
                  </a:lnTo>
                  <a:lnTo>
                    <a:pt x="160" y="2823"/>
                  </a:lnTo>
                  <a:lnTo>
                    <a:pt x="199" y="2827"/>
                  </a:lnTo>
                  <a:lnTo>
                    <a:pt x="246" y="2832"/>
                  </a:lnTo>
                  <a:lnTo>
                    <a:pt x="301" y="2839"/>
                  </a:lnTo>
                  <a:lnTo>
                    <a:pt x="362" y="2845"/>
                  </a:lnTo>
                  <a:lnTo>
                    <a:pt x="427" y="2852"/>
                  </a:lnTo>
                  <a:lnTo>
                    <a:pt x="493" y="2859"/>
                  </a:lnTo>
                  <a:lnTo>
                    <a:pt x="560" y="2867"/>
                  </a:lnTo>
                  <a:lnTo>
                    <a:pt x="626" y="2874"/>
                  </a:lnTo>
                  <a:lnTo>
                    <a:pt x="689" y="2880"/>
                  </a:lnTo>
                  <a:lnTo>
                    <a:pt x="747" y="2886"/>
                  </a:lnTo>
                  <a:lnTo>
                    <a:pt x="798" y="2892"/>
                  </a:lnTo>
                  <a:lnTo>
                    <a:pt x="840" y="2896"/>
                  </a:lnTo>
                  <a:lnTo>
                    <a:pt x="873" y="2900"/>
                  </a:lnTo>
                  <a:lnTo>
                    <a:pt x="893" y="2902"/>
                  </a:lnTo>
                  <a:lnTo>
                    <a:pt x="902" y="2903"/>
                  </a:lnTo>
                  <a:lnTo>
                    <a:pt x="902" y="7727"/>
                  </a:lnTo>
                  <a:lnTo>
                    <a:pt x="894" y="7728"/>
                  </a:lnTo>
                  <a:lnTo>
                    <a:pt x="874" y="7731"/>
                  </a:lnTo>
                  <a:lnTo>
                    <a:pt x="842" y="7735"/>
                  </a:lnTo>
                  <a:lnTo>
                    <a:pt x="801" y="7741"/>
                  </a:lnTo>
                  <a:lnTo>
                    <a:pt x="751" y="7748"/>
                  </a:lnTo>
                  <a:lnTo>
                    <a:pt x="695" y="7757"/>
                  </a:lnTo>
                  <a:lnTo>
                    <a:pt x="633" y="7766"/>
                  </a:lnTo>
                  <a:lnTo>
                    <a:pt x="568" y="7775"/>
                  </a:lnTo>
                  <a:lnTo>
                    <a:pt x="501" y="7785"/>
                  </a:lnTo>
                  <a:lnTo>
                    <a:pt x="435" y="7795"/>
                  </a:lnTo>
                  <a:lnTo>
                    <a:pt x="370" y="7804"/>
                  </a:lnTo>
                  <a:lnTo>
                    <a:pt x="308" y="7813"/>
                  </a:lnTo>
                  <a:lnTo>
                    <a:pt x="251" y="7822"/>
                  </a:lnTo>
                  <a:lnTo>
                    <a:pt x="201" y="7830"/>
                  </a:lnTo>
                  <a:lnTo>
                    <a:pt x="158" y="7836"/>
                  </a:lnTo>
                  <a:lnTo>
                    <a:pt x="124" y="7841"/>
                  </a:lnTo>
                  <a:lnTo>
                    <a:pt x="109" y="7844"/>
                  </a:lnTo>
                  <a:lnTo>
                    <a:pt x="95" y="7848"/>
                  </a:lnTo>
                  <a:lnTo>
                    <a:pt x="81" y="7853"/>
                  </a:lnTo>
                  <a:lnTo>
                    <a:pt x="69" y="7858"/>
                  </a:lnTo>
                  <a:lnTo>
                    <a:pt x="58" y="7864"/>
                  </a:lnTo>
                  <a:lnTo>
                    <a:pt x="48" y="7871"/>
                  </a:lnTo>
                  <a:lnTo>
                    <a:pt x="39" y="7878"/>
                  </a:lnTo>
                  <a:lnTo>
                    <a:pt x="30" y="7887"/>
                  </a:lnTo>
                  <a:lnTo>
                    <a:pt x="23" y="7895"/>
                  </a:lnTo>
                  <a:lnTo>
                    <a:pt x="17" y="7905"/>
                  </a:lnTo>
                  <a:lnTo>
                    <a:pt x="12" y="7915"/>
                  </a:lnTo>
                  <a:lnTo>
                    <a:pt x="7" y="7926"/>
                  </a:lnTo>
                  <a:lnTo>
                    <a:pt x="4" y="7938"/>
                  </a:lnTo>
                  <a:lnTo>
                    <a:pt x="2" y="7951"/>
                  </a:lnTo>
                  <a:lnTo>
                    <a:pt x="1" y="7964"/>
                  </a:lnTo>
                  <a:lnTo>
                    <a:pt x="0" y="7978"/>
                  </a:lnTo>
                  <a:lnTo>
                    <a:pt x="0" y="8138"/>
                  </a:lnTo>
                  <a:lnTo>
                    <a:pt x="3470" y="8138"/>
                  </a:lnTo>
                  <a:lnTo>
                    <a:pt x="3470" y="7978"/>
                  </a:lnTo>
                  <a:lnTo>
                    <a:pt x="3470" y="7966"/>
                  </a:lnTo>
                  <a:lnTo>
                    <a:pt x="3468" y="7955"/>
                  </a:lnTo>
                  <a:lnTo>
                    <a:pt x="3466" y="7944"/>
                  </a:lnTo>
                  <a:lnTo>
                    <a:pt x="3463" y="7933"/>
                  </a:lnTo>
                  <a:lnTo>
                    <a:pt x="3460" y="7922"/>
                  </a:lnTo>
                  <a:lnTo>
                    <a:pt x="3455" y="7912"/>
                  </a:lnTo>
                  <a:lnTo>
                    <a:pt x="3447" y="7902"/>
                  </a:lnTo>
                  <a:lnTo>
                    <a:pt x="3440" y="7892"/>
                  </a:lnTo>
                  <a:lnTo>
                    <a:pt x="3432" y="7883"/>
                  </a:lnTo>
                  <a:lnTo>
                    <a:pt x="3422" y="7875"/>
                  </a:lnTo>
                  <a:lnTo>
                    <a:pt x="3411" y="7867"/>
                  </a:lnTo>
                  <a:lnTo>
                    <a:pt x="3397" y="7860"/>
                  </a:lnTo>
                  <a:lnTo>
                    <a:pt x="3383" y="7854"/>
                  </a:lnTo>
                  <a:lnTo>
                    <a:pt x="3367" y="7849"/>
                  </a:lnTo>
                  <a:lnTo>
                    <a:pt x="3350" y="7845"/>
                  </a:lnTo>
                  <a:lnTo>
                    <a:pt x="3330" y="7841"/>
                  </a:lnTo>
                  <a:lnTo>
                    <a:pt x="3300" y="7836"/>
                  </a:lnTo>
                  <a:lnTo>
                    <a:pt x="3261" y="7830"/>
                  </a:lnTo>
                  <a:lnTo>
                    <a:pt x="3213" y="7822"/>
                  </a:lnTo>
                  <a:lnTo>
                    <a:pt x="3159" y="7813"/>
                  </a:lnTo>
                  <a:lnTo>
                    <a:pt x="3101" y="7804"/>
                  </a:lnTo>
                  <a:lnTo>
                    <a:pt x="3039" y="7795"/>
                  </a:lnTo>
                  <a:lnTo>
                    <a:pt x="2976" y="7785"/>
                  </a:lnTo>
                  <a:lnTo>
                    <a:pt x="2912" y="7775"/>
                  </a:lnTo>
                  <a:lnTo>
                    <a:pt x="2849" y="7766"/>
                  </a:lnTo>
                  <a:lnTo>
                    <a:pt x="2791" y="7757"/>
                  </a:lnTo>
                  <a:lnTo>
                    <a:pt x="2737" y="7749"/>
                  </a:lnTo>
                  <a:lnTo>
                    <a:pt x="2689" y="7741"/>
                  </a:lnTo>
                  <a:lnTo>
                    <a:pt x="2650" y="7735"/>
                  </a:lnTo>
                  <a:lnTo>
                    <a:pt x="2619" y="7731"/>
                  </a:lnTo>
                  <a:lnTo>
                    <a:pt x="2599" y="7728"/>
                  </a:lnTo>
                  <a:lnTo>
                    <a:pt x="2593" y="7727"/>
                  </a:lnTo>
                  <a:lnTo>
                    <a:pt x="2593" y="2903"/>
                  </a:lnTo>
                  <a:lnTo>
                    <a:pt x="2600" y="2902"/>
                  </a:lnTo>
                  <a:lnTo>
                    <a:pt x="2620" y="2899"/>
                  </a:lnTo>
                  <a:lnTo>
                    <a:pt x="2653" y="2896"/>
                  </a:lnTo>
                  <a:lnTo>
                    <a:pt x="2696" y="2890"/>
                  </a:lnTo>
                  <a:lnTo>
                    <a:pt x="2745" y="2884"/>
                  </a:lnTo>
                  <a:lnTo>
                    <a:pt x="2804" y="2877"/>
                  </a:lnTo>
                  <a:lnTo>
                    <a:pt x="2866" y="2870"/>
                  </a:lnTo>
                  <a:lnTo>
                    <a:pt x="2931" y="2862"/>
                  </a:lnTo>
                  <a:lnTo>
                    <a:pt x="2998" y="2854"/>
                  </a:lnTo>
                  <a:lnTo>
                    <a:pt x="3065" y="2845"/>
                  </a:lnTo>
                  <a:lnTo>
                    <a:pt x="3130" y="2837"/>
                  </a:lnTo>
                  <a:lnTo>
                    <a:pt x="3192" y="2829"/>
                  </a:lnTo>
                  <a:lnTo>
                    <a:pt x="3248" y="2821"/>
                  </a:lnTo>
                  <a:lnTo>
                    <a:pt x="3297" y="2815"/>
                  </a:lnTo>
                  <a:lnTo>
                    <a:pt x="3337" y="2809"/>
                  </a:lnTo>
                  <a:lnTo>
                    <a:pt x="3368" y="2804"/>
                  </a:lnTo>
                  <a:lnTo>
                    <a:pt x="3383" y="2801"/>
                  </a:lnTo>
                  <a:lnTo>
                    <a:pt x="3397" y="2796"/>
                  </a:lnTo>
                  <a:lnTo>
                    <a:pt x="3410" y="2791"/>
                  </a:lnTo>
                  <a:lnTo>
                    <a:pt x="3421" y="2786"/>
                  </a:lnTo>
                  <a:lnTo>
                    <a:pt x="3431" y="2779"/>
                  </a:lnTo>
                  <a:lnTo>
                    <a:pt x="3440" y="2772"/>
                  </a:lnTo>
                  <a:lnTo>
                    <a:pt x="3448" y="2764"/>
                  </a:lnTo>
                  <a:lnTo>
                    <a:pt x="3455" y="2756"/>
                  </a:lnTo>
                  <a:lnTo>
                    <a:pt x="3461" y="2747"/>
                  </a:lnTo>
                  <a:lnTo>
                    <a:pt x="3466" y="2738"/>
                  </a:lnTo>
                  <a:lnTo>
                    <a:pt x="3469" y="2728"/>
                  </a:lnTo>
                  <a:lnTo>
                    <a:pt x="3472" y="2718"/>
                  </a:lnTo>
                  <a:lnTo>
                    <a:pt x="3475" y="2708"/>
                  </a:lnTo>
                  <a:lnTo>
                    <a:pt x="3476" y="2697"/>
                  </a:lnTo>
                  <a:lnTo>
                    <a:pt x="3477" y="2686"/>
                  </a:lnTo>
                  <a:lnTo>
                    <a:pt x="3477" y="2675"/>
                  </a:lnTo>
                  <a:lnTo>
                    <a:pt x="3477" y="2515"/>
                  </a:lnTo>
                  <a:lnTo>
                    <a:pt x="2593" y="2515"/>
                  </a:lnTo>
                  <a:lnTo>
                    <a:pt x="2593" y="1631"/>
                  </a:lnTo>
                  <a:lnTo>
                    <a:pt x="2593" y="1542"/>
                  </a:lnTo>
                  <a:lnTo>
                    <a:pt x="2595" y="1457"/>
                  </a:lnTo>
                  <a:lnTo>
                    <a:pt x="2598" y="1376"/>
                  </a:lnTo>
                  <a:lnTo>
                    <a:pt x="2602" y="1299"/>
                  </a:lnTo>
                  <a:lnTo>
                    <a:pt x="2608" y="1226"/>
                  </a:lnTo>
                  <a:lnTo>
                    <a:pt x="2615" y="1157"/>
                  </a:lnTo>
                  <a:lnTo>
                    <a:pt x="2623" y="1091"/>
                  </a:lnTo>
                  <a:lnTo>
                    <a:pt x="2633" y="1028"/>
                  </a:lnTo>
                  <a:lnTo>
                    <a:pt x="2645" y="969"/>
                  </a:lnTo>
                  <a:lnTo>
                    <a:pt x="2658" y="914"/>
                  </a:lnTo>
                  <a:lnTo>
                    <a:pt x="2672" y="862"/>
                  </a:lnTo>
                  <a:lnTo>
                    <a:pt x="2689" y="812"/>
                  </a:lnTo>
                  <a:lnTo>
                    <a:pt x="2707" y="767"/>
                  </a:lnTo>
                  <a:lnTo>
                    <a:pt x="2727" y="724"/>
                  </a:lnTo>
                  <a:lnTo>
                    <a:pt x="2750" y="684"/>
                  </a:lnTo>
                  <a:lnTo>
                    <a:pt x="2773" y="647"/>
                  </a:lnTo>
                  <a:lnTo>
                    <a:pt x="2798" y="613"/>
                  </a:lnTo>
                  <a:lnTo>
                    <a:pt x="2826" y="581"/>
                  </a:lnTo>
                  <a:lnTo>
                    <a:pt x="2857" y="553"/>
                  </a:lnTo>
                  <a:lnTo>
                    <a:pt x="2888" y="527"/>
                  </a:lnTo>
                  <a:lnTo>
                    <a:pt x="2922" y="503"/>
                  </a:lnTo>
                  <a:lnTo>
                    <a:pt x="2958" y="482"/>
                  </a:lnTo>
                  <a:lnTo>
                    <a:pt x="2997" y="463"/>
                  </a:lnTo>
                  <a:lnTo>
                    <a:pt x="3038" y="447"/>
                  </a:lnTo>
                  <a:lnTo>
                    <a:pt x="3081" y="433"/>
                  </a:lnTo>
                  <a:lnTo>
                    <a:pt x="3126" y="420"/>
                  </a:lnTo>
                  <a:lnTo>
                    <a:pt x="3174" y="410"/>
                  </a:lnTo>
                  <a:lnTo>
                    <a:pt x="3225" y="402"/>
                  </a:lnTo>
                  <a:lnTo>
                    <a:pt x="3278" y="396"/>
                  </a:lnTo>
                  <a:lnTo>
                    <a:pt x="3334" y="392"/>
                  </a:lnTo>
                  <a:lnTo>
                    <a:pt x="3392" y="389"/>
                  </a:lnTo>
                  <a:lnTo>
                    <a:pt x="3453" y="389"/>
                  </a:lnTo>
                  <a:lnTo>
                    <a:pt x="3514" y="389"/>
                  </a:lnTo>
                  <a:lnTo>
                    <a:pt x="3571" y="392"/>
                  </a:lnTo>
                  <a:lnTo>
                    <a:pt x="3625" y="395"/>
                  </a:lnTo>
                  <a:lnTo>
                    <a:pt x="3677" y="401"/>
                  </a:lnTo>
                  <a:lnTo>
                    <a:pt x="3724" y="408"/>
                  </a:lnTo>
                  <a:lnTo>
                    <a:pt x="3769" y="416"/>
                  </a:lnTo>
                  <a:lnTo>
                    <a:pt x="3812" y="427"/>
                  </a:lnTo>
                  <a:lnTo>
                    <a:pt x="3853" y="438"/>
                  </a:lnTo>
                  <a:lnTo>
                    <a:pt x="3891" y="452"/>
                  </a:lnTo>
                  <a:lnTo>
                    <a:pt x="3925" y="467"/>
                  </a:lnTo>
                  <a:lnTo>
                    <a:pt x="3958" y="484"/>
                  </a:lnTo>
                  <a:lnTo>
                    <a:pt x="3989" y="503"/>
                  </a:lnTo>
                  <a:lnTo>
                    <a:pt x="4018" y="524"/>
                  </a:lnTo>
                  <a:lnTo>
                    <a:pt x="4044" y="547"/>
                  </a:lnTo>
                  <a:lnTo>
                    <a:pt x="4069" y="571"/>
                  </a:lnTo>
                  <a:lnTo>
                    <a:pt x="4091" y="597"/>
                  </a:lnTo>
                  <a:lnTo>
                    <a:pt x="4113" y="626"/>
                  </a:lnTo>
                  <a:lnTo>
                    <a:pt x="4132" y="656"/>
                  </a:lnTo>
                  <a:lnTo>
                    <a:pt x="4150" y="688"/>
                  </a:lnTo>
                  <a:lnTo>
                    <a:pt x="4167" y="723"/>
                  </a:lnTo>
                  <a:lnTo>
                    <a:pt x="4182" y="759"/>
                  </a:lnTo>
                  <a:lnTo>
                    <a:pt x="4196" y="797"/>
                  </a:lnTo>
                  <a:lnTo>
                    <a:pt x="4209" y="838"/>
                  </a:lnTo>
                  <a:lnTo>
                    <a:pt x="4222" y="881"/>
                  </a:lnTo>
                  <a:lnTo>
                    <a:pt x="4233" y="925"/>
                  </a:lnTo>
                  <a:lnTo>
                    <a:pt x="4243" y="973"/>
                  </a:lnTo>
                  <a:lnTo>
                    <a:pt x="4252" y="1022"/>
                  </a:lnTo>
                  <a:lnTo>
                    <a:pt x="4261" y="1073"/>
                  </a:lnTo>
                  <a:lnTo>
                    <a:pt x="4270" y="1127"/>
                  </a:lnTo>
                  <a:lnTo>
                    <a:pt x="4278" y="1183"/>
                  </a:lnTo>
                  <a:lnTo>
                    <a:pt x="4285" y="1242"/>
                  </a:lnTo>
                  <a:lnTo>
                    <a:pt x="4292" y="1303"/>
                  </a:lnTo>
                  <a:lnTo>
                    <a:pt x="4294" y="1318"/>
                  </a:lnTo>
                  <a:lnTo>
                    <a:pt x="4296" y="1332"/>
                  </a:lnTo>
                  <a:lnTo>
                    <a:pt x="4299" y="1345"/>
                  </a:lnTo>
                  <a:lnTo>
                    <a:pt x="4302" y="1357"/>
                  </a:lnTo>
                  <a:lnTo>
                    <a:pt x="4306" y="1368"/>
                  </a:lnTo>
                  <a:lnTo>
                    <a:pt x="4311" y="1378"/>
                  </a:lnTo>
                  <a:lnTo>
                    <a:pt x="4315" y="1387"/>
                  </a:lnTo>
                  <a:lnTo>
                    <a:pt x="4321" y="1395"/>
                  </a:lnTo>
                  <a:lnTo>
                    <a:pt x="4328" y="1402"/>
                  </a:lnTo>
                  <a:lnTo>
                    <a:pt x="4334" y="1408"/>
                  </a:lnTo>
                  <a:lnTo>
                    <a:pt x="4341" y="1413"/>
                  </a:lnTo>
                  <a:lnTo>
                    <a:pt x="4349" y="1418"/>
                  </a:lnTo>
                  <a:lnTo>
                    <a:pt x="4357" y="1421"/>
                  </a:lnTo>
                  <a:lnTo>
                    <a:pt x="4366" y="1423"/>
                  </a:lnTo>
                  <a:lnTo>
                    <a:pt x="4375" y="1424"/>
                  </a:lnTo>
                  <a:lnTo>
                    <a:pt x="4385" y="1425"/>
                  </a:lnTo>
                  <a:lnTo>
                    <a:pt x="4596" y="1425"/>
                  </a:lnTo>
                  <a:lnTo>
                    <a:pt x="4596" y="213"/>
                  </a:lnTo>
                  <a:close/>
                </a:path>
              </a:pathLst>
            </a:custGeom>
            <a:solidFill>
              <a:srgbClr val="171312"/>
            </a:solidFill>
            <a:ln w="9525">
              <a:noFill/>
              <a:round/>
              <a:headEnd/>
              <a:tailEnd/>
            </a:ln>
          </p:spPr>
          <p:txBody>
            <a:bodyPr/>
            <a:lstStyle/>
            <a:p>
              <a:endParaRPr lang="da-DK"/>
            </a:p>
          </p:txBody>
        </p:sp>
        <p:sp>
          <p:nvSpPr>
            <p:cNvPr id="11" name="Freeform 23"/>
            <p:cNvSpPr>
              <a:spLocks noChangeAspect="1"/>
            </p:cNvSpPr>
            <p:nvPr userDrawn="1"/>
          </p:nvSpPr>
          <p:spPr bwMode="auto">
            <a:xfrm>
              <a:off x="2936" y="4027"/>
              <a:ext cx="109" cy="114"/>
            </a:xfrm>
            <a:custGeom>
              <a:avLst/>
              <a:gdLst/>
              <a:ahLst/>
              <a:cxnLst>
                <a:cxn ang="0">
                  <a:pos x="841" y="407"/>
                </a:cxn>
                <a:cxn ang="0">
                  <a:pos x="716" y="389"/>
                </a:cxn>
                <a:cxn ang="0">
                  <a:pos x="532" y="362"/>
                </a:cxn>
                <a:cxn ang="0">
                  <a:pos x="334" y="333"/>
                </a:cxn>
                <a:cxn ang="0">
                  <a:pos x="169" y="308"/>
                </a:cxn>
                <a:cxn ang="0">
                  <a:pos x="86" y="294"/>
                </a:cxn>
                <a:cxn ang="0">
                  <a:pos x="52" y="281"/>
                </a:cxn>
                <a:cxn ang="0">
                  <a:pos x="27" y="264"/>
                </a:cxn>
                <a:cxn ang="0">
                  <a:pos x="11" y="241"/>
                </a:cxn>
                <a:cxn ang="0">
                  <a:pos x="3" y="214"/>
                </a:cxn>
                <a:cxn ang="0">
                  <a:pos x="0" y="182"/>
                </a:cxn>
                <a:cxn ang="0">
                  <a:pos x="3772" y="182"/>
                </a:cxn>
                <a:cxn ang="0">
                  <a:pos x="3770" y="215"/>
                </a:cxn>
                <a:cxn ang="0">
                  <a:pos x="3762" y="244"/>
                </a:cxn>
                <a:cxn ang="0">
                  <a:pos x="3748" y="268"/>
                </a:cxn>
                <a:cxn ang="0">
                  <a:pos x="3722" y="287"/>
                </a:cxn>
                <a:cxn ang="0">
                  <a:pos x="3687" y="301"/>
                </a:cxn>
                <a:cxn ang="0">
                  <a:pos x="3609" y="313"/>
                </a:cxn>
                <a:cxn ang="0">
                  <a:pos x="3450" y="335"/>
                </a:cxn>
                <a:cxn ang="0">
                  <a:pos x="3253" y="363"/>
                </a:cxn>
                <a:cxn ang="0">
                  <a:pos x="3066" y="389"/>
                </a:cxn>
                <a:cxn ang="0">
                  <a:pos x="2939" y="407"/>
                </a:cxn>
                <a:cxn ang="0">
                  <a:pos x="2910" y="5219"/>
                </a:cxn>
                <a:cxn ang="0">
                  <a:pos x="4601" y="5217"/>
                </a:cxn>
                <a:cxn ang="0">
                  <a:pos x="4676" y="5205"/>
                </a:cxn>
                <a:cxn ang="0">
                  <a:pos x="4746" y="5181"/>
                </a:cxn>
                <a:cxn ang="0">
                  <a:pos x="4811" y="5141"/>
                </a:cxn>
                <a:cxn ang="0">
                  <a:pos x="4871" y="5083"/>
                </a:cxn>
                <a:cxn ang="0">
                  <a:pos x="4927" y="5003"/>
                </a:cxn>
                <a:cxn ang="0">
                  <a:pos x="4977" y="4899"/>
                </a:cxn>
                <a:cxn ang="0">
                  <a:pos x="5023" y="4768"/>
                </a:cxn>
                <a:cxn ang="0">
                  <a:pos x="5064" y="4607"/>
                </a:cxn>
                <a:cxn ang="0">
                  <a:pos x="5100" y="4413"/>
                </a:cxn>
                <a:cxn ang="0">
                  <a:pos x="5130" y="4183"/>
                </a:cxn>
                <a:cxn ang="0">
                  <a:pos x="5137" y="4149"/>
                </a:cxn>
                <a:cxn ang="0">
                  <a:pos x="5152" y="4124"/>
                </a:cxn>
                <a:cxn ang="0">
                  <a:pos x="5171" y="4107"/>
                </a:cxn>
                <a:cxn ang="0">
                  <a:pos x="5196" y="4096"/>
                </a:cxn>
                <a:cxn ang="0">
                  <a:pos x="5227" y="4092"/>
                </a:cxn>
                <a:cxn ang="0">
                  <a:pos x="5433" y="5623"/>
                </a:cxn>
                <a:cxn ang="0">
                  <a:pos x="0" y="5428"/>
                </a:cxn>
                <a:cxn ang="0">
                  <a:pos x="6" y="5396"/>
                </a:cxn>
                <a:cxn ang="0">
                  <a:pos x="20" y="5370"/>
                </a:cxn>
                <a:cxn ang="0">
                  <a:pos x="44" y="5351"/>
                </a:cxn>
                <a:cxn ang="0">
                  <a:pos x="78" y="5336"/>
                </a:cxn>
                <a:cxn ang="0">
                  <a:pos x="124" y="5326"/>
                </a:cxn>
                <a:cxn ang="0">
                  <a:pos x="230" y="5311"/>
                </a:cxn>
                <a:cxn ang="0">
                  <a:pos x="404" y="5288"/>
                </a:cxn>
                <a:cxn ang="0">
                  <a:pos x="599" y="5262"/>
                </a:cxn>
                <a:cxn ang="0">
                  <a:pos x="767" y="5240"/>
                </a:cxn>
                <a:cxn ang="0">
                  <a:pos x="863" y="5228"/>
                </a:cxn>
              </a:cxnLst>
              <a:rect l="0" t="0" r="r" b="b"/>
              <a:pathLst>
                <a:path w="5433" h="5623">
                  <a:moveTo>
                    <a:pt x="870" y="411"/>
                  </a:moveTo>
                  <a:lnTo>
                    <a:pt x="863" y="410"/>
                  </a:lnTo>
                  <a:lnTo>
                    <a:pt x="841" y="407"/>
                  </a:lnTo>
                  <a:lnTo>
                    <a:pt x="810" y="402"/>
                  </a:lnTo>
                  <a:lnTo>
                    <a:pt x="767" y="396"/>
                  </a:lnTo>
                  <a:lnTo>
                    <a:pt x="716" y="389"/>
                  </a:lnTo>
                  <a:lnTo>
                    <a:pt x="659" y="381"/>
                  </a:lnTo>
                  <a:lnTo>
                    <a:pt x="597" y="372"/>
                  </a:lnTo>
                  <a:lnTo>
                    <a:pt x="532" y="362"/>
                  </a:lnTo>
                  <a:lnTo>
                    <a:pt x="465" y="352"/>
                  </a:lnTo>
                  <a:lnTo>
                    <a:pt x="398" y="343"/>
                  </a:lnTo>
                  <a:lnTo>
                    <a:pt x="334" y="333"/>
                  </a:lnTo>
                  <a:lnTo>
                    <a:pt x="273" y="324"/>
                  </a:lnTo>
                  <a:lnTo>
                    <a:pt x="218" y="316"/>
                  </a:lnTo>
                  <a:lnTo>
                    <a:pt x="169" y="308"/>
                  </a:lnTo>
                  <a:lnTo>
                    <a:pt x="129" y="302"/>
                  </a:lnTo>
                  <a:lnTo>
                    <a:pt x="101" y="297"/>
                  </a:lnTo>
                  <a:lnTo>
                    <a:pt x="86" y="294"/>
                  </a:lnTo>
                  <a:lnTo>
                    <a:pt x="74" y="290"/>
                  </a:lnTo>
                  <a:lnTo>
                    <a:pt x="62" y="286"/>
                  </a:lnTo>
                  <a:lnTo>
                    <a:pt x="52" y="281"/>
                  </a:lnTo>
                  <a:lnTo>
                    <a:pt x="43" y="276"/>
                  </a:lnTo>
                  <a:lnTo>
                    <a:pt x="34" y="270"/>
                  </a:lnTo>
                  <a:lnTo>
                    <a:pt x="27" y="264"/>
                  </a:lnTo>
                  <a:lnTo>
                    <a:pt x="21" y="257"/>
                  </a:lnTo>
                  <a:lnTo>
                    <a:pt x="16" y="249"/>
                  </a:lnTo>
                  <a:lnTo>
                    <a:pt x="11" y="241"/>
                  </a:lnTo>
                  <a:lnTo>
                    <a:pt x="8" y="233"/>
                  </a:lnTo>
                  <a:lnTo>
                    <a:pt x="5" y="224"/>
                  </a:lnTo>
                  <a:lnTo>
                    <a:pt x="3" y="214"/>
                  </a:lnTo>
                  <a:lnTo>
                    <a:pt x="1" y="204"/>
                  </a:lnTo>
                  <a:lnTo>
                    <a:pt x="0" y="194"/>
                  </a:lnTo>
                  <a:lnTo>
                    <a:pt x="0" y="182"/>
                  </a:lnTo>
                  <a:lnTo>
                    <a:pt x="0" y="0"/>
                  </a:lnTo>
                  <a:lnTo>
                    <a:pt x="3772" y="0"/>
                  </a:lnTo>
                  <a:lnTo>
                    <a:pt x="3772" y="182"/>
                  </a:lnTo>
                  <a:lnTo>
                    <a:pt x="3771" y="194"/>
                  </a:lnTo>
                  <a:lnTo>
                    <a:pt x="3771" y="204"/>
                  </a:lnTo>
                  <a:lnTo>
                    <a:pt x="3770" y="215"/>
                  </a:lnTo>
                  <a:lnTo>
                    <a:pt x="3768" y="225"/>
                  </a:lnTo>
                  <a:lnTo>
                    <a:pt x="3766" y="234"/>
                  </a:lnTo>
                  <a:lnTo>
                    <a:pt x="3762" y="244"/>
                  </a:lnTo>
                  <a:lnTo>
                    <a:pt x="3758" y="252"/>
                  </a:lnTo>
                  <a:lnTo>
                    <a:pt x="3754" y="260"/>
                  </a:lnTo>
                  <a:lnTo>
                    <a:pt x="3748" y="268"/>
                  </a:lnTo>
                  <a:lnTo>
                    <a:pt x="3741" y="275"/>
                  </a:lnTo>
                  <a:lnTo>
                    <a:pt x="3732" y="281"/>
                  </a:lnTo>
                  <a:lnTo>
                    <a:pt x="3722" y="287"/>
                  </a:lnTo>
                  <a:lnTo>
                    <a:pt x="3712" y="292"/>
                  </a:lnTo>
                  <a:lnTo>
                    <a:pt x="3700" y="297"/>
                  </a:lnTo>
                  <a:lnTo>
                    <a:pt x="3687" y="301"/>
                  </a:lnTo>
                  <a:lnTo>
                    <a:pt x="3671" y="304"/>
                  </a:lnTo>
                  <a:lnTo>
                    <a:pt x="3646" y="308"/>
                  </a:lnTo>
                  <a:lnTo>
                    <a:pt x="3609" y="313"/>
                  </a:lnTo>
                  <a:lnTo>
                    <a:pt x="3563" y="319"/>
                  </a:lnTo>
                  <a:lnTo>
                    <a:pt x="3509" y="327"/>
                  </a:lnTo>
                  <a:lnTo>
                    <a:pt x="3450" y="335"/>
                  </a:lnTo>
                  <a:lnTo>
                    <a:pt x="3386" y="344"/>
                  </a:lnTo>
                  <a:lnTo>
                    <a:pt x="3320" y="354"/>
                  </a:lnTo>
                  <a:lnTo>
                    <a:pt x="3253" y="363"/>
                  </a:lnTo>
                  <a:lnTo>
                    <a:pt x="3187" y="372"/>
                  </a:lnTo>
                  <a:lnTo>
                    <a:pt x="3124" y="381"/>
                  </a:lnTo>
                  <a:lnTo>
                    <a:pt x="3066" y="389"/>
                  </a:lnTo>
                  <a:lnTo>
                    <a:pt x="3015" y="396"/>
                  </a:lnTo>
                  <a:lnTo>
                    <a:pt x="2971" y="402"/>
                  </a:lnTo>
                  <a:lnTo>
                    <a:pt x="2939" y="407"/>
                  </a:lnTo>
                  <a:lnTo>
                    <a:pt x="2917" y="410"/>
                  </a:lnTo>
                  <a:lnTo>
                    <a:pt x="2910" y="411"/>
                  </a:lnTo>
                  <a:lnTo>
                    <a:pt x="2910" y="5219"/>
                  </a:lnTo>
                  <a:lnTo>
                    <a:pt x="4548" y="5219"/>
                  </a:lnTo>
                  <a:lnTo>
                    <a:pt x="4575" y="5218"/>
                  </a:lnTo>
                  <a:lnTo>
                    <a:pt x="4601" y="5217"/>
                  </a:lnTo>
                  <a:lnTo>
                    <a:pt x="4627" y="5214"/>
                  </a:lnTo>
                  <a:lnTo>
                    <a:pt x="4651" y="5211"/>
                  </a:lnTo>
                  <a:lnTo>
                    <a:pt x="4676" y="5205"/>
                  </a:lnTo>
                  <a:lnTo>
                    <a:pt x="4700" y="5199"/>
                  </a:lnTo>
                  <a:lnTo>
                    <a:pt x="4724" y="5191"/>
                  </a:lnTo>
                  <a:lnTo>
                    <a:pt x="4746" y="5181"/>
                  </a:lnTo>
                  <a:lnTo>
                    <a:pt x="4768" y="5170"/>
                  </a:lnTo>
                  <a:lnTo>
                    <a:pt x="4790" y="5157"/>
                  </a:lnTo>
                  <a:lnTo>
                    <a:pt x="4811" y="5141"/>
                  </a:lnTo>
                  <a:lnTo>
                    <a:pt x="4832" y="5124"/>
                  </a:lnTo>
                  <a:lnTo>
                    <a:pt x="4852" y="5105"/>
                  </a:lnTo>
                  <a:lnTo>
                    <a:pt x="4871" y="5083"/>
                  </a:lnTo>
                  <a:lnTo>
                    <a:pt x="4891" y="5059"/>
                  </a:lnTo>
                  <a:lnTo>
                    <a:pt x="4909" y="5032"/>
                  </a:lnTo>
                  <a:lnTo>
                    <a:pt x="4927" y="5003"/>
                  </a:lnTo>
                  <a:lnTo>
                    <a:pt x="4945" y="4971"/>
                  </a:lnTo>
                  <a:lnTo>
                    <a:pt x="4961" y="4937"/>
                  </a:lnTo>
                  <a:lnTo>
                    <a:pt x="4977" y="4899"/>
                  </a:lnTo>
                  <a:lnTo>
                    <a:pt x="4994" y="4859"/>
                  </a:lnTo>
                  <a:lnTo>
                    <a:pt x="5008" y="4815"/>
                  </a:lnTo>
                  <a:lnTo>
                    <a:pt x="5023" y="4768"/>
                  </a:lnTo>
                  <a:lnTo>
                    <a:pt x="5037" y="4718"/>
                  </a:lnTo>
                  <a:lnTo>
                    <a:pt x="5051" y="4664"/>
                  </a:lnTo>
                  <a:lnTo>
                    <a:pt x="5064" y="4607"/>
                  </a:lnTo>
                  <a:lnTo>
                    <a:pt x="5076" y="4546"/>
                  </a:lnTo>
                  <a:lnTo>
                    <a:pt x="5088" y="4481"/>
                  </a:lnTo>
                  <a:lnTo>
                    <a:pt x="5100" y="4413"/>
                  </a:lnTo>
                  <a:lnTo>
                    <a:pt x="5110" y="4340"/>
                  </a:lnTo>
                  <a:lnTo>
                    <a:pt x="5120" y="4264"/>
                  </a:lnTo>
                  <a:lnTo>
                    <a:pt x="5130" y="4183"/>
                  </a:lnTo>
                  <a:lnTo>
                    <a:pt x="5132" y="4171"/>
                  </a:lnTo>
                  <a:lnTo>
                    <a:pt x="5134" y="4160"/>
                  </a:lnTo>
                  <a:lnTo>
                    <a:pt x="5137" y="4149"/>
                  </a:lnTo>
                  <a:lnTo>
                    <a:pt x="5141" y="4140"/>
                  </a:lnTo>
                  <a:lnTo>
                    <a:pt x="5146" y="4132"/>
                  </a:lnTo>
                  <a:lnTo>
                    <a:pt x="5152" y="4124"/>
                  </a:lnTo>
                  <a:lnTo>
                    <a:pt x="5158" y="4117"/>
                  </a:lnTo>
                  <a:lnTo>
                    <a:pt x="5164" y="4112"/>
                  </a:lnTo>
                  <a:lnTo>
                    <a:pt x="5171" y="4107"/>
                  </a:lnTo>
                  <a:lnTo>
                    <a:pt x="5179" y="4102"/>
                  </a:lnTo>
                  <a:lnTo>
                    <a:pt x="5187" y="4099"/>
                  </a:lnTo>
                  <a:lnTo>
                    <a:pt x="5196" y="4096"/>
                  </a:lnTo>
                  <a:lnTo>
                    <a:pt x="5207" y="4094"/>
                  </a:lnTo>
                  <a:lnTo>
                    <a:pt x="5217" y="4092"/>
                  </a:lnTo>
                  <a:lnTo>
                    <a:pt x="5227" y="4092"/>
                  </a:lnTo>
                  <a:lnTo>
                    <a:pt x="5238" y="4091"/>
                  </a:lnTo>
                  <a:lnTo>
                    <a:pt x="5433" y="4091"/>
                  </a:lnTo>
                  <a:lnTo>
                    <a:pt x="5433" y="5623"/>
                  </a:lnTo>
                  <a:lnTo>
                    <a:pt x="0" y="5623"/>
                  </a:lnTo>
                  <a:lnTo>
                    <a:pt x="0" y="5440"/>
                  </a:lnTo>
                  <a:lnTo>
                    <a:pt x="0" y="5428"/>
                  </a:lnTo>
                  <a:lnTo>
                    <a:pt x="2" y="5416"/>
                  </a:lnTo>
                  <a:lnTo>
                    <a:pt x="3" y="5406"/>
                  </a:lnTo>
                  <a:lnTo>
                    <a:pt x="6" y="5396"/>
                  </a:lnTo>
                  <a:lnTo>
                    <a:pt x="10" y="5387"/>
                  </a:lnTo>
                  <a:lnTo>
                    <a:pt x="14" y="5378"/>
                  </a:lnTo>
                  <a:lnTo>
                    <a:pt x="20" y="5370"/>
                  </a:lnTo>
                  <a:lnTo>
                    <a:pt x="27" y="5363"/>
                  </a:lnTo>
                  <a:lnTo>
                    <a:pt x="34" y="5357"/>
                  </a:lnTo>
                  <a:lnTo>
                    <a:pt x="44" y="5351"/>
                  </a:lnTo>
                  <a:lnTo>
                    <a:pt x="54" y="5346"/>
                  </a:lnTo>
                  <a:lnTo>
                    <a:pt x="65" y="5341"/>
                  </a:lnTo>
                  <a:lnTo>
                    <a:pt x="78" y="5336"/>
                  </a:lnTo>
                  <a:lnTo>
                    <a:pt x="91" y="5333"/>
                  </a:lnTo>
                  <a:lnTo>
                    <a:pt x="107" y="5329"/>
                  </a:lnTo>
                  <a:lnTo>
                    <a:pt x="124" y="5326"/>
                  </a:lnTo>
                  <a:lnTo>
                    <a:pt x="148" y="5323"/>
                  </a:lnTo>
                  <a:lnTo>
                    <a:pt x="185" y="5317"/>
                  </a:lnTo>
                  <a:lnTo>
                    <a:pt x="230" y="5311"/>
                  </a:lnTo>
                  <a:lnTo>
                    <a:pt x="283" y="5304"/>
                  </a:lnTo>
                  <a:lnTo>
                    <a:pt x="342" y="5296"/>
                  </a:lnTo>
                  <a:lnTo>
                    <a:pt x="404" y="5288"/>
                  </a:lnTo>
                  <a:lnTo>
                    <a:pt x="469" y="5279"/>
                  </a:lnTo>
                  <a:lnTo>
                    <a:pt x="535" y="5271"/>
                  </a:lnTo>
                  <a:lnTo>
                    <a:pt x="599" y="5262"/>
                  </a:lnTo>
                  <a:lnTo>
                    <a:pt x="660" y="5254"/>
                  </a:lnTo>
                  <a:lnTo>
                    <a:pt x="717" y="5247"/>
                  </a:lnTo>
                  <a:lnTo>
                    <a:pt x="767" y="5240"/>
                  </a:lnTo>
                  <a:lnTo>
                    <a:pt x="810" y="5235"/>
                  </a:lnTo>
                  <a:lnTo>
                    <a:pt x="841" y="5231"/>
                  </a:lnTo>
                  <a:lnTo>
                    <a:pt x="863" y="5228"/>
                  </a:lnTo>
                  <a:lnTo>
                    <a:pt x="870" y="5227"/>
                  </a:lnTo>
                  <a:lnTo>
                    <a:pt x="870" y="411"/>
                  </a:lnTo>
                  <a:close/>
                </a:path>
              </a:pathLst>
            </a:custGeom>
            <a:solidFill>
              <a:srgbClr val="171312"/>
            </a:solidFill>
            <a:ln w="9525">
              <a:noFill/>
              <a:round/>
              <a:headEnd/>
              <a:tailEnd/>
            </a:ln>
          </p:spPr>
          <p:txBody>
            <a:bodyPr/>
            <a:lstStyle/>
            <a:p>
              <a:endParaRPr lang="da-DK"/>
            </a:p>
          </p:txBody>
        </p:sp>
      </p:grpSp>
    </p:spTree>
    <p:extLst>
      <p:ext uri="{BB962C8B-B14F-4D97-AF65-F5344CB8AC3E}">
        <p14:creationId xmlns:p14="http://schemas.microsoft.com/office/powerpoint/2010/main" val="244432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1 spalte i fuld bredde">
    <p:spTree>
      <p:nvGrpSpPr>
        <p:cNvPr id="1" name=""/>
        <p:cNvGrpSpPr/>
        <p:nvPr/>
      </p:nvGrpSpPr>
      <p:grpSpPr>
        <a:xfrm>
          <a:off x="0" y="0"/>
          <a:ext cx="0" cy="0"/>
          <a:chOff x="0" y="0"/>
          <a:chExt cx="0" cy="0"/>
        </a:xfrm>
      </p:grpSpPr>
      <p:sp>
        <p:nvSpPr>
          <p:cNvPr id="2" name="Title 1"/>
          <p:cNvSpPr>
            <a:spLocks noGrp="1"/>
          </p:cNvSpPr>
          <p:nvPr>
            <p:ph type="title"/>
          </p:nvPr>
        </p:nvSpPr>
        <p:spPr>
          <a:xfrm>
            <a:off x="395289" y="353700"/>
            <a:ext cx="8341096" cy="675000"/>
          </a:xfrm>
        </p:spPr>
        <p:txBody>
          <a:bodyPr/>
          <a:lstStyle/>
          <a:p>
            <a:r>
              <a:rPr lang="da-DK"/>
              <a:t>Klik for at redigere titeltypografien i masteren</a:t>
            </a:r>
          </a:p>
        </p:txBody>
      </p:sp>
      <p:sp>
        <p:nvSpPr>
          <p:cNvPr id="3" name="Content Placeholder 2"/>
          <p:cNvSpPr>
            <a:spLocks noGrp="1"/>
          </p:cNvSpPr>
          <p:nvPr>
            <p:ph idx="1"/>
          </p:nvPr>
        </p:nvSpPr>
        <p:spPr>
          <a:xfrm>
            <a:off x="395288" y="915566"/>
            <a:ext cx="8341095" cy="3384376"/>
          </a:xfrm>
          <a:noFill/>
        </p:spPr>
        <p:txBody>
          <a:bodyPr/>
          <a:lstStyle>
            <a:lvl1pPr marL="0" indent="0">
              <a:spcBef>
                <a:spcPts val="200"/>
              </a:spcBef>
              <a:spcAft>
                <a:spcPts val="200"/>
              </a:spcAft>
              <a:buNone/>
              <a:defRPr sz="1800"/>
            </a:lvl1pPr>
            <a:lvl2pPr>
              <a:spcBef>
                <a:spcPts val="300"/>
              </a:spcBef>
              <a:spcAft>
                <a:spcPts val="600"/>
              </a:spcAft>
              <a:defRPr sz="1600"/>
            </a:lvl2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grpSp>
        <p:nvGrpSpPr>
          <p:cNvPr id="17" name="Group 24"/>
          <p:cNvGrpSpPr>
            <a:grpSpLocks noChangeAspect="1"/>
          </p:cNvGrpSpPr>
          <p:nvPr userDrawn="1"/>
        </p:nvGrpSpPr>
        <p:grpSpPr bwMode="auto">
          <a:xfrm>
            <a:off x="8460432" y="4718612"/>
            <a:ext cx="565787" cy="333374"/>
            <a:chOff x="2744" y="3974"/>
            <a:chExt cx="326" cy="192"/>
          </a:xfrm>
        </p:grpSpPr>
        <p:sp>
          <p:nvSpPr>
            <p:cNvPr id="18" name="AutoShape 19"/>
            <p:cNvSpPr>
              <a:spLocks noChangeAspect="1" noChangeArrowheads="1" noTextEdit="1"/>
            </p:cNvSpPr>
            <p:nvPr userDrawn="1"/>
          </p:nvSpPr>
          <p:spPr bwMode="auto">
            <a:xfrm>
              <a:off x="2744" y="3974"/>
              <a:ext cx="326" cy="192"/>
            </a:xfrm>
            <a:prstGeom prst="rect">
              <a:avLst/>
            </a:prstGeom>
            <a:noFill/>
            <a:ln w="9525">
              <a:noFill/>
              <a:miter lim="800000"/>
              <a:headEnd/>
              <a:tailEnd/>
            </a:ln>
          </p:spPr>
          <p:txBody>
            <a:bodyPr/>
            <a:lstStyle/>
            <a:p>
              <a:endParaRPr lang="da-DK"/>
            </a:p>
          </p:txBody>
        </p:sp>
        <p:sp>
          <p:nvSpPr>
            <p:cNvPr id="19" name="Freeform 21"/>
            <p:cNvSpPr>
              <a:spLocks noChangeAspect="1"/>
            </p:cNvSpPr>
            <p:nvPr userDrawn="1"/>
          </p:nvSpPr>
          <p:spPr bwMode="auto">
            <a:xfrm>
              <a:off x="2746" y="4026"/>
              <a:ext cx="103" cy="116"/>
            </a:xfrm>
            <a:custGeom>
              <a:avLst/>
              <a:gdLst/>
              <a:ahLst/>
              <a:cxnLst>
                <a:cxn ang="0">
                  <a:pos x="4998" y="201"/>
                </a:cxn>
                <a:cxn ang="0">
                  <a:pos x="4503" y="92"/>
                </a:cxn>
                <a:cxn ang="0">
                  <a:pos x="4067" y="30"/>
                </a:cxn>
                <a:cxn ang="0">
                  <a:pos x="3790" y="8"/>
                </a:cxn>
                <a:cxn ang="0">
                  <a:pos x="3517" y="0"/>
                </a:cxn>
                <a:cxn ang="0">
                  <a:pos x="2449" y="84"/>
                </a:cxn>
                <a:cxn ang="0">
                  <a:pos x="1590" y="328"/>
                </a:cxn>
                <a:cxn ang="0">
                  <a:pos x="928" y="713"/>
                </a:cxn>
                <a:cxn ang="0">
                  <a:pos x="452" y="1223"/>
                </a:cxn>
                <a:cxn ang="0">
                  <a:pos x="151" y="1841"/>
                </a:cxn>
                <a:cxn ang="0">
                  <a:pos x="12" y="2552"/>
                </a:cxn>
                <a:cxn ang="0">
                  <a:pos x="25" y="3275"/>
                </a:cxn>
                <a:cxn ang="0">
                  <a:pos x="184" y="3938"/>
                </a:cxn>
                <a:cxn ang="0">
                  <a:pos x="504" y="4534"/>
                </a:cxn>
                <a:cxn ang="0">
                  <a:pos x="1003" y="5038"/>
                </a:cxn>
                <a:cxn ang="0">
                  <a:pos x="1699" y="5420"/>
                </a:cxn>
                <a:cxn ang="0">
                  <a:pos x="2608" y="5654"/>
                </a:cxn>
                <a:cxn ang="0">
                  <a:pos x="3589" y="5714"/>
                </a:cxn>
                <a:cxn ang="0">
                  <a:pos x="4004" y="5692"/>
                </a:cxn>
                <a:cxn ang="0">
                  <a:pos x="4371" y="5646"/>
                </a:cxn>
                <a:cxn ang="0">
                  <a:pos x="4678" y="5589"/>
                </a:cxn>
                <a:cxn ang="0">
                  <a:pos x="5075" y="5487"/>
                </a:cxn>
                <a:cxn ang="0">
                  <a:pos x="5145" y="5133"/>
                </a:cxn>
                <a:cxn ang="0">
                  <a:pos x="5131" y="5094"/>
                </a:cxn>
                <a:cxn ang="0">
                  <a:pos x="5099" y="5080"/>
                </a:cxn>
                <a:cxn ang="0">
                  <a:pos x="5054" y="5090"/>
                </a:cxn>
                <a:cxn ang="0">
                  <a:pos x="4808" y="5174"/>
                </a:cxn>
                <a:cxn ang="0">
                  <a:pos x="4613" y="5221"/>
                </a:cxn>
                <a:cxn ang="0">
                  <a:pos x="4371" y="5263"/>
                </a:cxn>
                <a:cxn ang="0">
                  <a:pos x="4084" y="5296"/>
                </a:cxn>
                <a:cxn ang="0">
                  <a:pos x="3749" y="5316"/>
                </a:cxn>
                <a:cxn ang="0">
                  <a:pos x="3382" y="5315"/>
                </a:cxn>
                <a:cxn ang="0">
                  <a:pos x="3073" y="5277"/>
                </a:cxn>
                <a:cxn ang="0">
                  <a:pos x="2824" y="5201"/>
                </a:cxn>
                <a:cxn ang="0">
                  <a:pos x="2627" y="5093"/>
                </a:cxn>
                <a:cxn ang="0">
                  <a:pos x="2476" y="4960"/>
                </a:cxn>
                <a:cxn ang="0">
                  <a:pos x="2366" y="4807"/>
                </a:cxn>
                <a:cxn ang="0">
                  <a:pos x="2290" y="4640"/>
                </a:cxn>
                <a:cxn ang="0">
                  <a:pos x="2237" y="4454"/>
                </a:cxn>
                <a:cxn ang="0">
                  <a:pos x="2193" y="4222"/>
                </a:cxn>
                <a:cxn ang="0">
                  <a:pos x="2143" y="3777"/>
                </a:cxn>
                <a:cxn ang="0">
                  <a:pos x="2114" y="3143"/>
                </a:cxn>
                <a:cxn ang="0">
                  <a:pos x="2117" y="2491"/>
                </a:cxn>
                <a:cxn ang="0">
                  <a:pos x="2151" y="1888"/>
                </a:cxn>
                <a:cxn ang="0">
                  <a:pos x="2207" y="1434"/>
                </a:cxn>
                <a:cxn ang="0">
                  <a:pos x="2248" y="1233"/>
                </a:cxn>
                <a:cxn ang="0">
                  <a:pos x="2315" y="1017"/>
                </a:cxn>
                <a:cxn ang="0">
                  <a:pos x="2415" y="808"/>
                </a:cxn>
                <a:cxn ang="0">
                  <a:pos x="2547" y="643"/>
                </a:cxn>
                <a:cxn ang="0">
                  <a:pos x="2720" y="520"/>
                </a:cxn>
                <a:cxn ang="0">
                  <a:pos x="2947" y="437"/>
                </a:cxn>
                <a:cxn ang="0">
                  <a:pos x="3238" y="391"/>
                </a:cxn>
                <a:cxn ang="0">
                  <a:pos x="3635" y="381"/>
                </a:cxn>
                <a:cxn ang="0">
                  <a:pos x="4089" y="402"/>
                </a:cxn>
                <a:cxn ang="0">
                  <a:pos x="4401" y="466"/>
                </a:cxn>
                <a:cxn ang="0">
                  <a:pos x="4601" y="586"/>
                </a:cxn>
                <a:cxn ang="0">
                  <a:pos x="4721" y="778"/>
                </a:cxn>
                <a:cxn ang="0">
                  <a:pos x="4790" y="1056"/>
                </a:cxn>
                <a:cxn ang="0">
                  <a:pos x="4853" y="1538"/>
                </a:cxn>
                <a:cxn ang="0">
                  <a:pos x="4873" y="1593"/>
                </a:cxn>
                <a:cxn ang="0">
                  <a:pos x="4911" y="1627"/>
                </a:cxn>
                <a:cxn ang="0">
                  <a:pos x="4967" y="1638"/>
                </a:cxn>
              </a:cxnLst>
              <a:rect l="0" t="0" r="r" b="b"/>
              <a:pathLst>
                <a:path w="5170" h="5715">
                  <a:moveTo>
                    <a:pt x="4967" y="1638"/>
                  </a:moveTo>
                  <a:lnTo>
                    <a:pt x="5170" y="1638"/>
                  </a:lnTo>
                  <a:lnTo>
                    <a:pt x="5170" y="251"/>
                  </a:lnTo>
                  <a:lnTo>
                    <a:pt x="5086" y="226"/>
                  </a:lnTo>
                  <a:lnTo>
                    <a:pt x="4998" y="201"/>
                  </a:lnTo>
                  <a:lnTo>
                    <a:pt x="4905" y="177"/>
                  </a:lnTo>
                  <a:lnTo>
                    <a:pt x="4809" y="154"/>
                  </a:lnTo>
                  <a:lnTo>
                    <a:pt x="4709" y="132"/>
                  </a:lnTo>
                  <a:lnTo>
                    <a:pt x="4608" y="111"/>
                  </a:lnTo>
                  <a:lnTo>
                    <a:pt x="4503" y="92"/>
                  </a:lnTo>
                  <a:lnTo>
                    <a:pt x="4396" y="74"/>
                  </a:lnTo>
                  <a:lnTo>
                    <a:pt x="4287" y="58"/>
                  </a:lnTo>
                  <a:lnTo>
                    <a:pt x="4178" y="43"/>
                  </a:lnTo>
                  <a:lnTo>
                    <a:pt x="4122" y="36"/>
                  </a:lnTo>
                  <a:lnTo>
                    <a:pt x="4067" y="30"/>
                  </a:lnTo>
                  <a:lnTo>
                    <a:pt x="4012" y="25"/>
                  </a:lnTo>
                  <a:lnTo>
                    <a:pt x="3956" y="20"/>
                  </a:lnTo>
                  <a:lnTo>
                    <a:pt x="3901" y="15"/>
                  </a:lnTo>
                  <a:lnTo>
                    <a:pt x="3845" y="11"/>
                  </a:lnTo>
                  <a:lnTo>
                    <a:pt x="3790" y="8"/>
                  </a:lnTo>
                  <a:lnTo>
                    <a:pt x="3735" y="5"/>
                  </a:lnTo>
                  <a:lnTo>
                    <a:pt x="3680" y="2"/>
                  </a:lnTo>
                  <a:lnTo>
                    <a:pt x="3624" y="1"/>
                  </a:lnTo>
                  <a:lnTo>
                    <a:pt x="3571" y="0"/>
                  </a:lnTo>
                  <a:lnTo>
                    <a:pt x="3517" y="0"/>
                  </a:lnTo>
                  <a:lnTo>
                    <a:pt x="3285" y="3"/>
                  </a:lnTo>
                  <a:lnTo>
                    <a:pt x="3063" y="13"/>
                  </a:lnTo>
                  <a:lnTo>
                    <a:pt x="2850" y="30"/>
                  </a:lnTo>
                  <a:lnTo>
                    <a:pt x="2645" y="54"/>
                  </a:lnTo>
                  <a:lnTo>
                    <a:pt x="2449" y="84"/>
                  </a:lnTo>
                  <a:lnTo>
                    <a:pt x="2261" y="121"/>
                  </a:lnTo>
                  <a:lnTo>
                    <a:pt x="2081" y="164"/>
                  </a:lnTo>
                  <a:lnTo>
                    <a:pt x="1909" y="212"/>
                  </a:lnTo>
                  <a:lnTo>
                    <a:pt x="1746" y="267"/>
                  </a:lnTo>
                  <a:lnTo>
                    <a:pt x="1590" y="328"/>
                  </a:lnTo>
                  <a:lnTo>
                    <a:pt x="1442" y="394"/>
                  </a:lnTo>
                  <a:lnTo>
                    <a:pt x="1302" y="465"/>
                  </a:lnTo>
                  <a:lnTo>
                    <a:pt x="1170" y="543"/>
                  </a:lnTo>
                  <a:lnTo>
                    <a:pt x="1045" y="625"/>
                  </a:lnTo>
                  <a:lnTo>
                    <a:pt x="928" y="713"/>
                  </a:lnTo>
                  <a:lnTo>
                    <a:pt x="818" y="805"/>
                  </a:lnTo>
                  <a:lnTo>
                    <a:pt x="716" y="903"/>
                  </a:lnTo>
                  <a:lnTo>
                    <a:pt x="621" y="1005"/>
                  </a:lnTo>
                  <a:lnTo>
                    <a:pt x="533" y="1112"/>
                  </a:lnTo>
                  <a:lnTo>
                    <a:pt x="452" y="1223"/>
                  </a:lnTo>
                  <a:lnTo>
                    <a:pt x="378" y="1338"/>
                  </a:lnTo>
                  <a:lnTo>
                    <a:pt x="311" y="1458"/>
                  </a:lnTo>
                  <a:lnTo>
                    <a:pt x="250" y="1582"/>
                  </a:lnTo>
                  <a:lnTo>
                    <a:pt x="197" y="1710"/>
                  </a:lnTo>
                  <a:lnTo>
                    <a:pt x="151" y="1841"/>
                  </a:lnTo>
                  <a:lnTo>
                    <a:pt x="110" y="1976"/>
                  </a:lnTo>
                  <a:lnTo>
                    <a:pt x="76" y="2115"/>
                  </a:lnTo>
                  <a:lnTo>
                    <a:pt x="49" y="2258"/>
                  </a:lnTo>
                  <a:lnTo>
                    <a:pt x="27" y="2404"/>
                  </a:lnTo>
                  <a:lnTo>
                    <a:pt x="12" y="2552"/>
                  </a:lnTo>
                  <a:lnTo>
                    <a:pt x="3" y="2704"/>
                  </a:lnTo>
                  <a:lnTo>
                    <a:pt x="0" y="2858"/>
                  </a:lnTo>
                  <a:lnTo>
                    <a:pt x="3" y="2998"/>
                  </a:lnTo>
                  <a:lnTo>
                    <a:pt x="11" y="3137"/>
                  </a:lnTo>
                  <a:lnTo>
                    <a:pt x="25" y="3275"/>
                  </a:lnTo>
                  <a:lnTo>
                    <a:pt x="45" y="3412"/>
                  </a:lnTo>
                  <a:lnTo>
                    <a:pt x="70" y="3546"/>
                  </a:lnTo>
                  <a:lnTo>
                    <a:pt x="102" y="3679"/>
                  </a:lnTo>
                  <a:lnTo>
                    <a:pt x="139" y="3810"/>
                  </a:lnTo>
                  <a:lnTo>
                    <a:pt x="184" y="3938"/>
                  </a:lnTo>
                  <a:lnTo>
                    <a:pt x="234" y="4063"/>
                  </a:lnTo>
                  <a:lnTo>
                    <a:pt x="291" y="4186"/>
                  </a:lnTo>
                  <a:lnTo>
                    <a:pt x="355" y="4305"/>
                  </a:lnTo>
                  <a:lnTo>
                    <a:pt x="427" y="4421"/>
                  </a:lnTo>
                  <a:lnTo>
                    <a:pt x="504" y="4534"/>
                  </a:lnTo>
                  <a:lnTo>
                    <a:pt x="590" y="4643"/>
                  </a:lnTo>
                  <a:lnTo>
                    <a:pt x="681" y="4748"/>
                  </a:lnTo>
                  <a:lnTo>
                    <a:pt x="781" y="4849"/>
                  </a:lnTo>
                  <a:lnTo>
                    <a:pt x="888" y="4946"/>
                  </a:lnTo>
                  <a:lnTo>
                    <a:pt x="1003" y="5038"/>
                  </a:lnTo>
                  <a:lnTo>
                    <a:pt x="1127" y="5125"/>
                  </a:lnTo>
                  <a:lnTo>
                    <a:pt x="1257" y="5207"/>
                  </a:lnTo>
                  <a:lnTo>
                    <a:pt x="1396" y="5283"/>
                  </a:lnTo>
                  <a:lnTo>
                    <a:pt x="1543" y="5355"/>
                  </a:lnTo>
                  <a:lnTo>
                    <a:pt x="1699" y="5420"/>
                  </a:lnTo>
                  <a:lnTo>
                    <a:pt x="1863" y="5480"/>
                  </a:lnTo>
                  <a:lnTo>
                    <a:pt x="2036" y="5533"/>
                  </a:lnTo>
                  <a:lnTo>
                    <a:pt x="2218" y="5580"/>
                  </a:lnTo>
                  <a:lnTo>
                    <a:pt x="2408" y="5620"/>
                  </a:lnTo>
                  <a:lnTo>
                    <a:pt x="2608" y="5654"/>
                  </a:lnTo>
                  <a:lnTo>
                    <a:pt x="2817" y="5680"/>
                  </a:lnTo>
                  <a:lnTo>
                    <a:pt x="3036" y="5699"/>
                  </a:lnTo>
                  <a:lnTo>
                    <a:pt x="3263" y="5711"/>
                  </a:lnTo>
                  <a:lnTo>
                    <a:pt x="3500" y="5715"/>
                  </a:lnTo>
                  <a:lnTo>
                    <a:pt x="3589" y="5714"/>
                  </a:lnTo>
                  <a:lnTo>
                    <a:pt x="3675" y="5712"/>
                  </a:lnTo>
                  <a:lnTo>
                    <a:pt x="3760" y="5709"/>
                  </a:lnTo>
                  <a:lnTo>
                    <a:pt x="3844" y="5704"/>
                  </a:lnTo>
                  <a:lnTo>
                    <a:pt x="3925" y="5698"/>
                  </a:lnTo>
                  <a:lnTo>
                    <a:pt x="4004" y="5692"/>
                  </a:lnTo>
                  <a:lnTo>
                    <a:pt x="4082" y="5684"/>
                  </a:lnTo>
                  <a:lnTo>
                    <a:pt x="4157" y="5676"/>
                  </a:lnTo>
                  <a:lnTo>
                    <a:pt x="4231" y="5666"/>
                  </a:lnTo>
                  <a:lnTo>
                    <a:pt x="4302" y="5657"/>
                  </a:lnTo>
                  <a:lnTo>
                    <a:pt x="4371" y="5646"/>
                  </a:lnTo>
                  <a:lnTo>
                    <a:pt x="4437" y="5635"/>
                  </a:lnTo>
                  <a:lnTo>
                    <a:pt x="4502" y="5624"/>
                  </a:lnTo>
                  <a:lnTo>
                    <a:pt x="4563" y="5613"/>
                  </a:lnTo>
                  <a:lnTo>
                    <a:pt x="4622" y="5601"/>
                  </a:lnTo>
                  <a:lnTo>
                    <a:pt x="4678" y="5589"/>
                  </a:lnTo>
                  <a:lnTo>
                    <a:pt x="4783" y="5566"/>
                  </a:lnTo>
                  <a:lnTo>
                    <a:pt x="4876" y="5543"/>
                  </a:lnTo>
                  <a:lnTo>
                    <a:pt x="4955" y="5522"/>
                  </a:lnTo>
                  <a:lnTo>
                    <a:pt x="5022" y="5503"/>
                  </a:lnTo>
                  <a:lnTo>
                    <a:pt x="5075" y="5487"/>
                  </a:lnTo>
                  <a:lnTo>
                    <a:pt x="5114" y="5474"/>
                  </a:lnTo>
                  <a:lnTo>
                    <a:pt x="5138" y="5466"/>
                  </a:lnTo>
                  <a:lnTo>
                    <a:pt x="5145" y="5463"/>
                  </a:lnTo>
                  <a:lnTo>
                    <a:pt x="5147" y="5144"/>
                  </a:lnTo>
                  <a:lnTo>
                    <a:pt x="5145" y="5133"/>
                  </a:lnTo>
                  <a:lnTo>
                    <a:pt x="5144" y="5123"/>
                  </a:lnTo>
                  <a:lnTo>
                    <a:pt x="5142" y="5114"/>
                  </a:lnTo>
                  <a:lnTo>
                    <a:pt x="5139" y="5106"/>
                  </a:lnTo>
                  <a:lnTo>
                    <a:pt x="5135" y="5100"/>
                  </a:lnTo>
                  <a:lnTo>
                    <a:pt x="5131" y="5094"/>
                  </a:lnTo>
                  <a:lnTo>
                    <a:pt x="5126" y="5089"/>
                  </a:lnTo>
                  <a:lnTo>
                    <a:pt x="5120" y="5086"/>
                  </a:lnTo>
                  <a:lnTo>
                    <a:pt x="5114" y="5083"/>
                  </a:lnTo>
                  <a:lnTo>
                    <a:pt x="5107" y="5081"/>
                  </a:lnTo>
                  <a:lnTo>
                    <a:pt x="5099" y="5080"/>
                  </a:lnTo>
                  <a:lnTo>
                    <a:pt x="5090" y="5080"/>
                  </a:lnTo>
                  <a:lnTo>
                    <a:pt x="5082" y="5082"/>
                  </a:lnTo>
                  <a:lnTo>
                    <a:pt x="5073" y="5084"/>
                  </a:lnTo>
                  <a:lnTo>
                    <a:pt x="5063" y="5087"/>
                  </a:lnTo>
                  <a:lnTo>
                    <a:pt x="5054" y="5090"/>
                  </a:lnTo>
                  <a:lnTo>
                    <a:pt x="5011" y="5108"/>
                  </a:lnTo>
                  <a:lnTo>
                    <a:pt x="4961" y="5126"/>
                  </a:lnTo>
                  <a:lnTo>
                    <a:pt x="4905" y="5145"/>
                  </a:lnTo>
                  <a:lnTo>
                    <a:pt x="4843" y="5165"/>
                  </a:lnTo>
                  <a:lnTo>
                    <a:pt x="4808" y="5174"/>
                  </a:lnTo>
                  <a:lnTo>
                    <a:pt x="4773" y="5184"/>
                  </a:lnTo>
                  <a:lnTo>
                    <a:pt x="4735" y="5193"/>
                  </a:lnTo>
                  <a:lnTo>
                    <a:pt x="4696" y="5203"/>
                  </a:lnTo>
                  <a:lnTo>
                    <a:pt x="4655" y="5212"/>
                  </a:lnTo>
                  <a:lnTo>
                    <a:pt x="4613" y="5221"/>
                  </a:lnTo>
                  <a:lnTo>
                    <a:pt x="4568" y="5230"/>
                  </a:lnTo>
                  <a:lnTo>
                    <a:pt x="4521" y="5239"/>
                  </a:lnTo>
                  <a:lnTo>
                    <a:pt x="4473" y="5247"/>
                  </a:lnTo>
                  <a:lnTo>
                    <a:pt x="4423" y="5255"/>
                  </a:lnTo>
                  <a:lnTo>
                    <a:pt x="4371" y="5263"/>
                  </a:lnTo>
                  <a:lnTo>
                    <a:pt x="4317" y="5271"/>
                  </a:lnTo>
                  <a:lnTo>
                    <a:pt x="4262" y="5278"/>
                  </a:lnTo>
                  <a:lnTo>
                    <a:pt x="4204" y="5284"/>
                  </a:lnTo>
                  <a:lnTo>
                    <a:pt x="4145" y="5290"/>
                  </a:lnTo>
                  <a:lnTo>
                    <a:pt x="4084" y="5296"/>
                  </a:lnTo>
                  <a:lnTo>
                    <a:pt x="4021" y="5301"/>
                  </a:lnTo>
                  <a:lnTo>
                    <a:pt x="3956" y="5306"/>
                  </a:lnTo>
                  <a:lnTo>
                    <a:pt x="3888" y="5310"/>
                  </a:lnTo>
                  <a:lnTo>
                    <a:pt x="3820" y="5313"/>
                  </a:lnTo>
                  <a:lnTo>
                    <a:pt x="3749" y="5316"/>
                  </a:lnTo>
                  <a:lnTo>
                    <a:pt x="3675" y="5317"/>
                  </a:lnTo>
                  <a:lnTo>
                    <a:pt x="3601" y="5319"/>
                  </a:lnTo>
                  <a:lnTo>
                    <a:pt x="3524" y="5319"/>
                  </a:lnTo>
                  <a:lnTo>
                    <a:pt x="3452" y="5318"/>
                  </a:lnTo>
                  <a:lnTo>
                    <a:pt x="3382" y="5315"/>
                  </a:lnTo>
                  <a:lnTo>
                    <a:pt x="3316" y="5311"/>
                  </a:lnTo>
                  <a:lnTo>
                    <a:pt x="3252" y="5305"/>
                  </a:lnTo>
                  <a:lnTo>
                    <a:pt x="3189" y="5297"/>
                  </a:lnTo>
                  <a:lnTo>
                    <a:pt x="3130" y="5288"/>
                  </a:lnTo>
                  <a:lnTo>
                    <a:pt x="3073" y="5277"/>
                  </a:lnTo>
                  <a:lnTo>
                    <a:pt x="3019" y="5264"/>
                  </a:lnTo>
                  <a:lnTo>
                    <a:pt x="2967" y="5251"/>
                  </a:lnTo>
                  <a:lnTo>
                    <a:pt x="2917" y="5235"/>
                  </a:lnTo>
                  <a:lnTo>
                    <a:pt x="2870" y="5219"/>
                  </a:lnTo>
                  <a:lnTo>
                    <a:pt x="2824" y="5201"/>
                  </a:lnTo>
                  <a:lnTo>
                    <a:pt x="2780" y="5182"/>
                  </a:lnTo>
                  <a:lnTo>
                    <a:pt x="2739" y="5161"/>
                  </a:lnTo>
                  <a:lnTo>
                    <a:pt x="2699" y="5140"/>
                  </a:lnTo>
                  <a:lnTo>
                    <a:pt x="2663" y="5117"/>
                  </a:lnTo>
                  <a:lnTo>
                    <a:pt x="2627" y="5093"/>
                  </a:lnTo>
                  <a:lnTo>
                    <a:pt x="2594" y="5068"/>
                  </a:lnTo>
                  <a:lnTo>
                    <a:pt x="2562" y="5043"/>
                  </a:lnTo>
                  <a:lnTo>
                    <a:pt x="2531" y="5016"/>
                  </a:lnTo>
                  <a:lnTo>
                    <a:pt x="2503" y="4988"/>
                  </a:lnTo>
                  <a:lnTo>
                    <a:pt x="2476" y="4960"/>
                  </a:lnTo>
                  <a:lnTo>
                    <a:pt x="2452" y="4931"/>
                  </a:lnTo>
                  <a:lnTo>
                    <a:pt x="2428" y="4901"/>
                  </a:lnTo>
                  <a:lnTo>
                    <a:pt x="2406" y="4870"/>
                  </a:lnTo>
                  <a:lnTo>
                    <a:pt x="2386" y="4839"/>
                  </a:lnTo>
                  <a:lnTo>
                    <a:pt x="2366" y="4807"/>
                  </a:lnTo>
                  <a:lnTo>
                    <a:pt x="2349" y="4775"/>
                  </a:lnTo>
                  <a:lnTo>
                    <a:pt x="2333" y="4742"/>
                  </a:lnTo>
                  <a:lnTo>
                    <a:pt x="2317" y="4708"/>
                  </a:lnTo>
                  <a:lnTo>
                    <a:pt x="2303" y="4675"/>
                  </a:lnTo>
                  <a:lnTo>
                    <a:pt x="2290" y="4640"/>
                  </a:lnTo>
                  <a:lnTo>
                    <a:pt x="2279" y="4607"/>
                  </a:lnTo>
                  <a:lnTo>
                    <a:pt x="2268" y="4572"/>
                  </a:lnTo>
                  <a:lnTo>
                    <a:pt x="2257" y="4535"/>
                  </a:lnTo>
                  <a:lnTo>
                    <a:pt x="2247" y="4495"/>
                  </a:lnTo>
                  <a:lnTo>
                    <a:pt x="2237" y="4454"/>
                  </a:lnTo>
                  <a:lnTo>
                    <a:pt x="2228" y="4411"/>
                  </a:lnTo>
                  <a:lnTo>
                    <a:pt x="2219" y="4366"/>
                  </a:lnTo>
                  <a:lnTo>
                    <a:pt x="2209" y="4319"/>
                  </a:lnTo>
                  <a:lnTo>
                    <a:pt x="2201" y="4271"/>
                  </a:lnTo>
                  <a:lnTo>
                    <a:pt x="2193" y="4222"/>
                  </a:lnTo>
                  <a:lnTo>
                    <a:pt x="2186" y="4170"/>
                  </a:lnTo>
                  <a:lnTo>
                    <a:pt x="2179" y="4118"/>
                  </a:lnTo>
                  <a:lnTo>
                    <a:pt x="2166" y="4009"/>
                  </a:lnTo>
                  <a:lnTo>
                    <a:pt x="2154" y="3895"/>
                  </a:lnTo>
                  <a:lnTo>
                    <a:pt x="2143" y="3777"/>
                  </a:lnTo>
                  <a:lnTo>
                    <a:pt x="2135" y="3655"/>
                  </a:lnTo>
                  <a:lnTo>
                    <a:pt x="2128" y="3530"/>
                  </a:lnTo>
                  <a:lnTo>
                    <a:pt x="2122" y="3403"/>
                  </a:lnTo>
                  <a:lnTo>
                    <a:pt x="2117" y="3274"/>
                  </a:lnTo>
                  <a:lnTo>
                    <a:pt x="2114" y="3143"/>
                  </a:lnTo>
                  <a:lnTo>
                    <a:pt x="2112" y="3012"/>
                  </a:lnTo>
                  <a:lnTo>
                    <a:pt x="2112" y="2881"/>
                  </a:lnTo>
                  <a:lnTo>
                    <a:pt x="2112" y="2750"/>
                  </a:lnTo>
                  <a:lnTo>
                    <a:pt x="2114" y="2620"/>
                  </a:lnTo>
                  <a:lnTo>
                    <a:pt x="2117" y="2491"/>
                  </a:lnTo>
                  <a:lnTo>
                    <a:pt x="2122" y="2365"/>
                  </a:lnTo>
                  <a:lnTo>
                    <a:pt x="2127" y="2242"/>
                  </a:lnTo>
                  <a:lnTo>
                    <a:pt x="2134" y="2120"/>
                  </a:lnTo>
                  <a:lnTo>
                    <a:pt x="2142" y="2002"/>
                  </a:lnTo>
                  <a:lnTo>
                    <a:pt x="2151" y="1888"/>
                  </a:lnTo>
                  <a:lnTo>
                    <a:pt x="2162" y="1779"/>
                  </a:lnTo>
                  <a:lnTo>
                    <a:pt x="2173" y="1674"/>
                  </a:lnTo>
                  <a:lnTo>
                    <a:pt x="2186" y="1574"/>
                  </a:lnTo>
                  <a:lnTo>
                    <a:pt x="2199" y="1479"/>
                  </a:lnTo>
                  <a:lnTo>
                    <a:pt x="2207" y="1434"/>
                  </a:lnTo>
                  <a:lnTo>
                    <a:pt x="2215" y="1391"/>
                  </a:lnTo>
                  <a:lnTo>
                    <a:pt x="2223" y="1349"/>
                  </a:lnTo>
                  <a:lnTo>
                    <a:pt x="2231" y="1309"/>
                  </a:lnTo>
                  <a:lnTo>
                    <a:pt x="2239" y="1270"/>
                  </a:lnTo>
                  <a:lnTo>
                    <a:pt x="2248" y="1233"/>
                  </a:lnTo>
                  <a:lnTo>
                    <a:pt x="2257" y="1198"/>
                  </a:lnTo>
                  <a:lnTo>
                    <a:pt x="2267" y="1165"/>
                  </a:lnTo>
                  <a:lnTo>
                    <a:pt x="2282" y="1114"/>
                  </a:lnTo>
                  <a:lnTo>
                    <a:pt x="2298" y="1065"/>
                  </a:lnTo>
                  <a:lnTo>
                    <a:pt x="2315" y="1017"/>
                  </a:lnTo>
                  <a:lnTo>
                    <a:pt x="2334" y="972"/>
                  </a:lnTo>
                  <a:lnTo>
                    <a:pt x="2352" y="928"/>
                  </a:lnTo>
                  <a:lnTo>
                    <a:pt x="2372" y="886"/>
                  </a:lnTo>
                  <a:lnTo>
                    <a:pt x="2393" y="846"/>
                  </a:lnTo>
                  <a:lnTo>
                    <a:pt x="2415" y="808"/>
                  </a:lnTo>
                  <a:lnTo>
                    <a:pt x="2439" y="772"/>
                  </a:lnTo>
                  <a:lnTo>
                    <a:pt x="2463" y="737"/>
                  </a:lnTo>
                  <a:lnTo>
                    <a:pt x="2490" y="704"/>
                  </a:lnTo>
                  <a:lnTo>
                    <a:pt x="2517" y="673"/>
                  </a:lnTo>
                  <a:lnTo>
                    <a:pt x="2547" y="643"/>
                  </a:lnTo>
                  <a:lnTo>
                    <a:pt x="2577" y="615"/>
                  </a:lnTo>
                  <a:lnTo>
                    <a:pt x="2610" y="589"/>
                  </a:lnTo>
                  <a:lnTo>
                    <a:pt x="2644" y="564"/>
                  </a:lnTo>
                  <a:lnTo>
                    <a:pt x="2681" y="541"/>
                  </a:lnTo>
                  <a:lnTo>
                    <a:pt x="2720" y="520"/>
                  </a:lnTo>
                  <a:lnTo>
                    <a:pt x="2761" y="500"/>
                  </a:lnTo>
                  <a:lnTo>
                    <a:pt x="2804" y="482"/>
                  </a:lnTo>
                  <a:lnTo>
                    <a:pt x="2849" y="466"/>
                  </a:lnTo>
                  <a:lnTo>
                    <a:pt x="2897" y="451"/>
                  </a:lnTo>
                  <a:lnTo>
                    <a:pt x="2947" y="437"/>
                  </a:lnTo>
                  <a:lnTo>
                    <a:pt x="3000" y="425"/>
                  </a:lnTo>
                  <a:lnTo>
                    <a:pt x="3056" y="414"/>
                  </a:lnTo>
                  <a:lnTo>
                    <a:pt x="3114" y="405"/>
                  </a:lnTo>
                  <a:lnTo>
                    <a:pt x="3174" y="398"/>
                  </a:lnTo>
                  <a:lnTo>
                    <a:pt x="3238" y="391"/>
                  </a:lnTo>
                  <a:lnTo>
                    <a:pt x="3305" y="387"/>
                  </a:lnTo>
                  <a:lnTo>
                    <a:pt x="3375" y="383"/>
                  </a:lnTo>
                  <a:lnTo>
                    <a:pt x="3448" y="381"/>
                  </a:lnTo>
                  <a:lnTo>
                    <a:pt x="3524" y="381"/>
                  </a:lnTo>
                  <a:lnTo>
                    <a:pt x="3635" y="381"/>
                  </a:lnTo>
                  <a:lnTo>
                    <a:pt x="3739" y="383"/>
                  </a:lnTo>
                  <a:lnTo>
                    <a:pt x="3835" y="386"/>
                  </a:lnTo>
                  <a:lnTo>
                    <a:pt x="3926" y="390"/>
                  </a:lnTo>
                  <a:lnTo>
                    <a:pt x="4011" y="395"/>
                  </a:lnTo>
                  <a:lnTo>
                    <a:pt x="4089" y="402"/>
                  </a:lnTo>
                  <a:lnTo>
                    <a:pt x="4161" y="411"/>
                  </a:lnTo>
                  <a:lnTo>
                    <a:pt x="4229" y="422"/>
                  </a:lnTo>
                  <a:lnTo>
                    <a:pt x="4291" y="435"/>
                  </a:lnTo>
                  <a:lnTo>
                    <a:pt x="4349" y="449"/>
                  </a:lnTo>
                  <a:lnTo>
                    <a:pt x="4401" y="466"/>
                  </a:lnTo>
                  <a:lnTo>
                    <a:pt x="4449" y="485"/>
                  </a:lnTo>
                  <a:lnTo>
                    <a:pt x="4492" y="507"/>
                  </a:lnTo>
                  <a:lnTo>
                    <a:pt x="4532" y="531"/>
                  </a:lnTo>
                  <a:lnTo>
                    <a:pt x="4569" y="557"/>
                  </a:lnTo>
                  <a:lnTo>
                    <a:pt x="4601" y="586"/>
                  </a:lnTo>
                  <a:lnTo>
                    <a:pt x="4630" y="619"/>
                  </a:lnTo>
                  <a:lnTo>
                    <a:pt x="4656" y="654"/>
                  </a:lnTo>
                  <a:lnTo>
                    <a:pt x="4680" y="692"/>
                  </a:lnTo>
                  <a:lnTo>
                    <a:pt x="4701" y="733"/>
                  </a:lnTo>
                  <a:lnTo>
                    <a:pt x="4721" y="778"/>
                  </a:lnTo>
                  <a:lnTo>
                    <a:pt x="4737" y="827"/>
                  </a:lnTo>
                  <a:lnTo>
                    <a:pt x="4752" y="878"/>
                  </a:lnTo>
                  <a:lnTo>
                    <a:pt x="4767" y="934"/>
                  </a:lnTo>
                  <a:lnTo>
                    <a:pt x="4779" y="993"/>
                  </a:lnTo>
                  <a:lnTo>
                    <a:pt x="4790" y="1056"/>
                  </a:lnTo>
                  <a:lnTo>
                    <a:pt x="4801" y="1123"/>
                  </a:lnTo>
                  <a:lnTo>
                    <a:pt x="4810" y="1195"/>
                  </a:lnTo>
                  <a:lnTo>
                    <a:pt x="4831" y="1350"/>
                  </a:lnTo>
                  <a:lnTo>
                    <a:pt x="4851" y="1524"/>
                  </a:lnTo>
                  <a:lnTo>
                    <a:pt x="4853" y="1538"/>
                  </a:lnTo>
                  <a:lnTo>
                    <a:pt x="4855" y="1550"/>
                  </a:lnTo>
                  <a:lnTo>
                    <a:pt x="4859" y="1563"/>
                  </a:lnTo>
                  <a:lnTo>
                    <a:pt x="4863" y="1574"/>
                  </a:lnTo>
                  <a:lnTo>
                    <a:pt x="4867" y="1584"/>
                  </a:lnTo>
                  <a:lnTo>
                    <a:pt x="4873" y="1593"/>
                  </a:lnTo>
                  <a:lnTo>
                    <a:pt x="4880" y="1602"/>
                  </a:lnTo>
                  <a:lnTo>
                    <a:pt x="4886" y="1609"/>
                  </a:lnTo>
                  <a:lnTo>
                    <a:pt x="4894" y="1616"/>
                  </a:lnTo>
                  <a:lnTo>
                    <a:pt x="4902" y="1622"/>
                  </a:lnTo>
                  <a:lnTo>
                    <a:pt x="4911" y="1627"/>
                  </a:lnTo>
                  <a:lnTo>
                    <a:pt x="4921" y="1631"/>
                  </a:lnTo>
                  <a:lnTo>
                    <a:pt x="4932" y="1634"/>
                  </a:lnTo>
                  <a:lnTo>
                    <a:pt x="4943" y="1636"/>
                  </a:lnTo>
                  <a:lnTo>
                    <a:pt x="4955" y="1637"/>
                  </a:lnTo>
                  <a:lnTo>
                    <a:pt x="4967" y="1638"/>
                  </a:lnTo>
                  <a:close/>
                </a:path>
              </a:pathLst>
            </a:custGeom>
            <a:solidFill>
              <a:srgbClr val="171312"/>
            </a:solidFill>
            <a:ln w="9525">
              <a:noFill/>
              <a:round/>
              <a:headEnd/>
              <a:tailEnd/>
            </a:ln>
          </p:spPr>
          <p:txBody>
            <a:bodyPr/>
            <a:lstStyle/>
            <a:p>
              <a:endParaRPr lang="da-DK"/>
            </a:p>
          </p:txBody>
        </p:sp>
        <p:sp>
          <p:nvSpPr>
            <p:cNvPr id="20" name="Freeform 22"/>
            <p:cNvSpPr>
              <a:spLocks noChangeAspect="1"/>
            </p:cNvSpPr>
            <p:nvPr userDrawn="1"/>
          </p:nvSpPr>
          <p:spPr bwMode="auto">
            <a:xfrm>
              <a:off x="2857" y="3975"/>
              <a:ext cx="92" cy="166"/>
            </a:xfrm>
            <a:custGeom>
              <a:avLst/>
              <a:gdLst/>
              <a:ahLst/>
              <a:cxnLst>
                <a:cxn ang="0">
                  <a:pos x="4436" y="154"/>
                </a:cxn>
                <a:cxn ang="0">
                  <a:pos x="4099" y="67"/>
                </a:cxn>
                <a:cxn ang="0">
                  <a:pos x="3839" y="25"/>
                </a:cxn>
                <a:cxn ang="0">
                  <a:pos x="3594" y="4"/>
                </a:cxn>
                <a:cxn ang="0">
                  <a:pos x="3168" y="8"/>
                </a:cxn>
                <a:cxn ang="0">
                  <a:pos x="2540" y="103"/>
                </a:cxn>
                <a:cxn ang="0">
                  <a:pos x="1991" y="308"/>
                </a:cxn>
                <a:cxn ang="0">
                  <a:pos x="1537" y="629"/>
                </a:cxn>
                <a:cxn ang="0">
                  <a:pos x="1194" y="1071"/>
                </a:cxn>
                <a:cxn ang="0">
                  <a:pos x="977" y="1639"/>
                </a:cxn>
                <a:cxn ang="0">
                  <a:pos x="902" y="2339"/>
                </a:cxn>
                <a:cxn ang="0">
                  <a:pos x="2" y="2717"/>
                </a:cxn>
                <a:cxn ang="0">
                  <a:pos x="26" y="2771"/>
                </a:cxn>
                <a:cxn ang="0">
                  <a:pos x="75" y="2806"/>
                </a:cxn>
                <a:cxn ang="0">
                  <a:pos x="160" y="2823"/>
                </a:cxn>
                <a:cxn ang="0">
                  <a:pos x="427" y="2852"/>
                </a:cxn>
                <a:cxn ang="0">
                  <a:pos x="747" y="2886"/>
                </a:cxn>
                <a:cxn ang="0">
                  <a:pos x="902" y="2903"/>
                </a:cxn>
                <a:cxn ang="0">
                  <a:pos x="801" y="7741"/>
                </a:cxn>
                <a:cxn ang="0">
                  <a:pos x="501" y="7785"/>
                </a:cxn>
                <a:cxn ang="0">
                  <a:pos x="201" y="7830"/>
                </a:cxn>
                <a:cxn ang="0">
                  <a:pos x="81" y="7853"/>
                </a:cxn>
                <a:cxn ang="0">
                  <a:pos x="30" y="7887"/>
                </a:cxn>
                <a:cxn ang="0">
                  <a:pos x="4" y="7938"/>
                </a:cxn>
                <a:cxn ang="0">
                  <a:pos x="3470" y="8138"/>
                </a:cxn>
                <a:cxn ang="0">
                  <a:pos x="3463" y="7933"/>
                </a:cxn>
                <a:cxn ang="0">
                  <a:pos x="3432" y="7883"/>
                </a:cxn>
                <a:cxn ang="0">
                  <a:pos x="3367" y="7849"/>
                </a:cxn>
                <a:cxn ang="0">
                  <a:pos x="3213" y="7822"/>
                </a:cxn>
                <a:cxn ang="0">
                  <a:pos x="2912" y="7775"/>
                </a:cxn>
                <a:cxn ang="0">
                  <a:pos x="2650" y="7735"/>
                </a:cxn>
                <a:cxn ang="0">
                  <a:pos x="2600" y="2902"/>
                </a:cxn>
                <a:cxn ang="0">
                  <a:pos x="2804" y="2877"/>
                </a:cxn>
                <a:cxn ang="0">
                  <a:pos x="3130" y="2837"/>
                </a:cxn>
                <a:cxn ang="0">
                  <a:pos x="3368" y="2804"/>
                </a:cxn>
                <a:cxn ang="0">
                  <a:pos x="3431" y="2779"/>
                </a:cxn>
                <a:cxn ang="0">
                  <a:pos x="3466" y="2738"/>
                </a:cxn>
                <a:cxn ang="0">
                  <a:pos x="3477" y="2686"/>
                </a:cxn>
                <a:cxn ang="0">
                  <a:pos x="2593" y="1542"/>
                </a:cxn>
                <a:cxn ang="0">
                  <a:pos x="2615" y="1157"/>
                </a:cxn>
                <a:cxn ang="0">
                  <a:pos x="2672" y="862"/>
                </a:cxn>
                <a:cxn ang="0">
                  <a:pos x="2773" y="647"/>
                </a:cxn>
                <a:cxn ang="0">
                  <a:pos x="2922" y="503"/>
                </a:cxn>
                <a:cxn ang="0">
                  <a:pos x="3126" y="420"/>
                </a:cxn>
                <a:cxn ang="0">
                  <a:pos x="3392" y="389"/>
                </a:cxn>
                <a:cxn ang="0">
                  <a:pos x="3677" y="401"/>
                </a:cxn>
                <a:cxn ang="0">
                  <a:pos x="3891" y="452"/>
                </a:cxn>
                <a:cxn ang="0">
                  <a:pos x="4044" y="547"/>
                </a:cxn>
                <a:cxn ang="0">
                  <a:pos x="4150" y="688"/>
                </a:cxn>
                <a:cxn ang="0">
                  <a:pos x="4222" y="881"/>
                </a:cxn>
                <a:cxn ang="0">
                  <a:pos x="4270" y="1127"/>
                </a:cxn>
                <a:cxn ang="0">
                  <a:pos x="4296" y="1332"/>
                </a:cxn>
                <a:cxn ang="0">
                  <a:pos x="4315" y="1387"/>
                </a:cxn>
                <a:cxn ang="0">
                  <a:pos x="4349" y="1418"/>
                </a:cxn>
                <a:cxn ang="0">
                  <a:pos x="4596" y="1425"/>
                </a:cxn>
              </a:cxnLst>
              <a:rect l="0" t="0" r="r" b="b"/>
              <a:pathLst>
                <a:path w="4596" h="8138">
                  <a:moveTo>
                    <a:pt x="4596" y="213"/>
                  </a:moveTo>
                  <a:lnTo>
                    <a:pt x="4565" y="201"/>
                  </a:lnTo>
                  <a:lnTo>
                    <a:pt x="4528" y="187"/>
                  </a:lnTo>
                  <a:lnTo>
                    <a:pt x="4485" y="171"/>
                  </a:lnTo>
                  <a:lnTo>
                    <a:pt x="4436" y="154"/>
                  </a:lnTo>
                  <a:lnTo>
                    <a:pt x="4380" y="137"/>
                  </a:lnTo>
                  <a:lnTo>
                    <a:pt x="4317" y="119"/>
                  </a:lnTo>
                  <a:lnTo>
                    <a:pt x="4250" y="101"/>
                  </a:lnTo>
                  <a:lnTo>
                    <a:pt x="4177" y="84"/>
                  </a:lnTo>
                  <a:lnTo>
                    <a:pt x="4099" y="67"/>
                  </a:lnTo>
                  <a:lnTo>
                    <a:pt x="4017" y="52"/>
                  </a:lnTo>
                  <a:lnTo>
                    <a:pt x="3974" y="44"/>
                  </a:lnTo>
                  <a:lnTo>
                    <a:pt x="3929" y="37"/>
                  </a:lnTo>
                  <a:lnTo>
                    <a:pt x="3884" y="31"/>
                  </a:lnTo>
                  <a:lnTo>
                    <a:pt x="3839" y="25"/>
                  </a:lnTo>
                  <a:lnTo>
                    <a:pt x="3792" y="20"/>
                  </a:lnTo>
                  <a:lnTo>
                    <a:pt x="3744" y="15"/>
                  </a:lnTo>
                  <a:lnTo>
                    <a:pt x="3695" y="10"/>
                  </a:lnTo>
                  <a:lnTo>
                    <a:pt x="3645" y="7"/>
                  </a:lnTo>
                  <a:lnTo>
                    <a:pt x="3594" y="4"/>
                  </a:lnTo>
                  <a:lnTo>
                    <a:pt x="3543" y="2"/>
                  </a:lnTo>
                  <a:lnTo>
                    <a:pt x="3491" y="1"/>
                  </a:lnTo>
                  <a:lnTo>
                    <a:pt x="3438" y="0"/>
                  </a:lnTo>
                  <a:lnTo>
                    <a:pt x="3302" y="2"/>
                  </a:lnTo>
                  <a:lnTo>
                    <a:pt x="3168" y="8"/>
                  </a:lnTo>
                  <a:lnTo>
                    <a:pt x="3037" y="19"/>
                  </a:lnTo>
                  <a:lnTo>
                    <a:pt x="2908" y="34"/>
                  </a:lnTo>
                  <a:lnTo>
                    <a:pt x="2782" y="52"/>
                  </a:lnTo>
                  <a:lnTo>
                    <a:pt x="2660" y="76"/>
                  </a:lnTo>
                  <a:lnTo>
                    <a:pt x="2540" y="103"/>
                  </a:lnTo>
                  <a:lnTo>
                    <a:pt x="2424" y="135"/>
                  </a:lnTo>
                  <a:lnTo>
                    <a:pt x="2309" y="172"/>
                  </a:lnTo>
                  <a:lnTo>
                    <a:pt x="2200" y="213"/>
                  </a:lnTo>
                  <a:lnTo>
                    <a:pt x="2093" y="258"/>
                  </a:lnTo>
                  <a:lnTo>
                    <a:pt x="1991" y="308"/>
                  </a:lnTo>
                  <a:lnTo>
                    <a:pt x="1892" y="363"/>
                  </a:lnTo>
                  <a:lnTo>
                    <a:pt x="1797" y="422"/>
                  </a:lnTo>
                  <a:lnTo>
                    <a:pt x="1706" y="487"/>
                  </a:lnTo>
                  <a:lnTo>
                    <a:pt x="1620" y="555"/>
                  </a:lnTo>
                  <a:lnTo>
                    <a:pt x="1537" y="629"/>
                  </a:lnTo>
                  <a:lnTo>
                    <a:pt x="1460" y="708"/>
                  </a:lnTo>
                  <a:lnTo>
                    <a:pt x="1386" y="791"/>
                  </a:lnTo>
                  <a:lnTo>
                    <a:pt x="1317" y="879"/>
                  </a:lnTo>
                  <a:lnTo>
                    <a:pt x="1253" y="972"/>
                  </a:lnTo>
                  <a:lnTo>
                    <a:pt x="1194" y="1071"/>
                  </a:lnTo>
                  <a:lnTo>
                    <a:pt x="1140" y="1174"/>
                  </a:lnTo>
                  <a:lnTo>
                    <a:pt x="1091" y="1282"/>
                  </a:lnTo>
                  <a:lnTo>
                    <a:pt x="1047" y="1396"/>
                  </a:lnTo>
                  <a:lnTo>
                    <a:pt x="1010" y="1515"/>
                  </a:lnTo>
                  <a:lnTo>
                    <a:pt x="977" y="1639"/>
                  </a:lnTo>
                  <a:lnTo>
                    <a:pt x="950" y="1768"/>
                  </a:lnTo>
                  <a:lnTo>
                    <a:pt x="929" y="1903"/>
                  </a:lnTo>
                  <a:lnTo>
                    <a:pt x="914" y="2043"/>
                  </a:lnTo>
                  <a:lnTo>
                    <a:pt x="905" y="2188"/>
                  </a:lnTo>
                  <a:lnTo>
                    <a:pt x="902" y="2339"/>
                  </a:lnTo>
                  <a:lnTo>
                    <a:pt x="902" y="2515"/>
                  </a:lnTo>
                  <a:lnTo>
                    <a:pt x="0" y="2515"/>
                  </a:lnTo>
                  <a:lnTo>
                    <a:pt x="0" y="2690"/>
                  </a:lnTo>
                  <a:lnTo>
                    <a:pt x="1" y="2704"/>
                  </a:lnTo>
                  <a:lnTo>
                    <a:pt x="2" y="2717"/>
                  </a:lnTo>
                  <a:lnTo>
                    <a:pt x="5" y="2729"/>
                  </a:lnTo>
                  <a:lnTo>
                    <a:pt x="9" y="2741"/>
                  </a:lnTo>
                  <a:lnTo>
                    <a:pt x="13" y="2752"/>
                  </a:lnTo>
                  <a:lnTo>
                    <a:pt x="19" y="2762"/>
                  </a:lnTo>
                  <a:lnTo>
                    <a:pt x="26" y="2771"/>
                  </a:lnTo>
                  <a:lnTo>
                    <a:pt x="34" y="2780"/>
                  </a:lnTo>
                  <a:lnTo>
                    <a:pt x="43" y="2788"/>
                  </a:lnTo>
                  <a:lnTo>
                    <a:pt x="53" y="2795"/>
                  </a:lnTo>
                  <a:lnTo>
                    <a:pt x="63" y="2801"/>
                  </a:lnTo>
                  <a:lnTo>
                    <a:pt x="75" y="2806"/>
                  </a:lnTo>
                  <a:lnTo>
                    <a:pt x="88" y="2811"/>
                  </a:lnTo>
                  <a:lnTo>
                    <a:pt x="102" y="2815"/>
                  </a:lnTo>
                  <a:lnTo>
                    <a:pt x="116" y="2817"/>
                  </a:lnTo>
                  <a:lnTo>
                    <a:pt x="132" y="2819"/>
                  </a:lnTo>
                  <a:lnTo>
                    <a:pt x="160" y="2823"/>
                  </a:lnTo>
                  <a:lnTo>
                    <a:pt x="199" y="2827"/>
                  </a:lnTo>
                  <a:lnTo>
                    <a:pt x="246" y="2832"/>
                  </a:lnTo>
                  <a:lnTo>
                    <a:pt x="301" y="2839"/>
                  </a:lnTo>
                  <a:lnTo>
                    <a:pt x="362" y="2845"/>
                  </a:lnTo>
                  <a:lnTo>
                    <a:pt x="427" y="2852"/>
                  </a:lnTo>
                  <a:lnTo>
                    <a:pt x="493" y="2859"/>
                  </a:lnTo>
                  <a:lnTo>
                    <a:pt x="560" y="2867"/>
                  </a:lnTo>
                  <a:lnTo>
                    <a:pt x="626" y="2874"/>
                  </a:lnTo>
                  <a:lnTo>
                    <a:pt x="689" y="2880"/>
                  </a:lnTo>
                  <a:lnTo>
                    <a:pt x="747" y="2886"/>
                  </a:lnTo>
                  <a:lnTo>
                    <a:pt x="798" y="2892"/>
                  </a:lnTo>
                  <a:lnTo>
                    <a:pt x="840" y="2896"/>
                  </a:lnTo>
                  <a:lnTo>
                    <a:pt x="873" y="2900"/>
                  </a:lnTo>
                  <a:lnTo>
                    <a:pt x="893" y="2902"/>
                  </a:lnTo>
                  <a:lnTo>
                    <a:pt x="902" y="2903"/>
                  </a:lnTo>
                  <a:lnTo>
                    <a:pt x="902" y="7727"/>
                  </a:lnTo>
                  <a:lnTo>
                    <a:pt x="894" y="7728"/>
                  </a:lnTo>
                  <a:lnTo>
                    <a:pt x="874" y="7731"/>
                  </a:lnTo>
                  <a:lnTo>
                    <a:pt x="842" y="7735"/>
                  </a:lnTo>
                  <a:lnTo>
                    <a:pt x="801" y="7741"/>
                  </a:lnTo>
                  <a:lnTo>
                    <a:pt x="751" y="7748"/>
                  </a:lnTo>
                  <a:lnTo>
                    <a:pt x="695" y="7757"/>
                  </a:lnTo>
                  <a:lnTo>
                    <a:pt x="633" y="7766"/>
                  </a:lnTo>
                  <a:lnTo>
                    <a:pt x="568" y="7775"/>
                  </a:lnTo>
                  <a:lnTo>
                    <a:pt x="501" y="7785"/>
                  </a:lnTo>
                  <a:lnTo>
                    <a:pt x="435" y="7795"/>
                  </a:lnTo>
                  <a:lnTo>
                    <a:pt x="370" y="7804"/>
                  </a:lnTo>
                  <a:lnTo>
                    <a:pt x="308" y="7813"/>
                  </a:lnTo>
                  <a:lnTo>
                    <a:pt x="251" y="7822"/>
                  </a:lnTo>
                  <a:lnTo>
                    <a:pt x="201" y="7830"/>
                  </a:lnTo>
                  <a:lnTo>
                    <a:pt x="158" y="7836"/>
                  </a:lnTo>
                  <a:lnTo>
                    <a:pt x="124" y="7841"/>
                  </a:lnTo>
                  <a:lnTo>
                    <a:pt x="109" y="7844"/>
                  </a:lnTo>
                  <a:lnTo>
                    <a:pt x="95" y="7848"/>
                  </a:lnTo>
                  <a:lnTo>
                    <a:pt x="81" y="7853"/>
                  </a:lnTo>
                  <a:lnTo>
                    <a:pt x="69" y="7858"/>
                  </a:lnTo>
                  <a:lnTo>
                    <a:pt x="58" y="7864"/>
                  </a:lnTo>
                  <a:lnTo>
                    <a:pt x="48" y="7871"/>
                  </a:lnTo>
                  <a:lnTo>
                    <a:pt x="39" y="7878"/>
                  </a:lnTo>
                  <a:lnTo>
                    <a:pt x="30" y="7887"/>
                  </a:lnTo>
                  <a:lnTo>
                    <a:pt x="23" y="7895"/>
                  </a:lnTo>
                  <a:lnTo>
                    <a:pt x="17" y="7905"/>
                  </a:lnTo>
                  <a:lnTo>
                    <a:pt x="12" y="7915"/>
                  </a:lnTo>
                  <a:lnTo>
                    <a:pt x="7" y="7926"/>
                  </a:lnTo>
                  <a:lnTo>
                    <a:pt x="4" y="7938"/>
                  </a:lnTo>
                  <a:lnTo>
                    <a:pt x="2" y="7951"/>
                  </a:lnTo>
                  <a:lnTo>
                    <a:pt x="1" y="7964"/>
                  </a:lnTo>
                  <a:lnTo>
                    <a:pt x="0" y="7978"/>
                  </a:lnTo>
                  <a:lnTo>
                    <a:pt x="0" y="8138"/>
                  </a:lnTo>
                  <a:lnTo>
                    <a:pt x="3470" y="8138"/>
                  </a:lnTo>
                  <a:lnTo>
                    <a:pt x="3470" y="7978"/>
                  </a:lnTo>
                  <a:lnTo>
                    <a:pt x="3470" y="7966"/>
                  </a:lnTo>
                  <a:lnTo>
                    <a:pt x="3468" y="7955"/>
                  </a:lnTo>
                  <a:lnTo>
                    <a:pt x="3466" y="7944"/>
                  </a:lnTo>
                  <a:lnTo>
                    <a:pt x="3463" y="7933"/>
                  </a:lnTo>
                  <a:lnTo>
                    <a:pt x="3460" y="7922"/>
                  </a:lnTo>
                  <a:lnTo>
                    <a:pt x="3455" y="7912"/>
                  </a:lnTo>
                  <a:lnTo>
                    <a:pt x="3447" y="7902"/>
                  </a:lnTo>
                  <a:lnTo>
                    <a:pt x="3440" y="7892"/>
                  </a:lnTo>
                  <a:lnTo>
                    <a:pt x="3432" y="7883"/>
                  </a:lnTo>
                  <a:lnTo>
                    <a:pt x="3422" y="7875"/>
                  </a:lnTo>
                  <a:lnTo>
                    <a:pt x="3411" y="7867"/>
                  </a:lnTo>
                  <a:lnTo>
                    <a:pt x="3397" y="7860"/>
                  </a:lnTo>
                  <a:lnTo>
                    <a:pt x="3383" y="7854"/>
                  </a:lnTo>
                  <a:lnTo>
                    <a:pt x="3367" y="7849"/>
                  </a:lnTo>
                  <a:lnTo>
                    <a:pt x="3350" y="7845"/>
                  </a:lnTo>
                  <a:lnTo>
                    <a:pt x="3330" y="7841"/>
                  </a:lnTo>
                  <a:lnTo>
                    <a:pt x="3300" y="7836"/>
                  </a:lnTo>
                  <a:lnTo>
                    <a:pt x="3261" y="7830"/>
                  </a:lnTo>
                  <a:lnTo>
                    <a:pt x="3213" y="7822"/>
                  </a:lnTo>
                  <a:lnTo>
                    <a:pt x="3159" y="7813"/>
                  </a:lnTo>
                  <a:lnTo>
                    <a:pt x="3101" y="7804"/>
                  </a:lnTo>
                  <a:lnTo>
                    <a:pt x="3039" y="7795"/>
                  </a:lnTo>
                  <a:lnTo>
                    <a:pt x="2976" y="7785"/>
                  </a:lnTo>
                  <a:lnTo>
                    <a:pt x="2912" y="7775"/>
                  </a:lnTo>
                  <a:lnTo>
                    <a:pt x="2849" y="7766"/>
                  </a:lnTo>
                  <a:lnTo>
                    <a:pt x="2791" y="7757"/>
                  </a:lnTo>
                  <a:lnTo>
                    <a:pt x="2737" y="7749"/>
                  </a:lnTo>
                  <a:lnTo>
                    <a:pt x="2689" y="7741"/>
                  </a:lnTo>
                  <a:lnTo>
                    <a:pt x="2650" y="7735"/>
                  </a:lnTo>
                  <a:lnTo>
                    <a:pt x="2619" y="7731"/>
                  </a:lnTo>
                  <a:lnTo>
                    <a:pt x="2599" y="7728"/>
                  </a:lnTo>
                  <a:lnTo>
                    <a:pt x="2593" y="7727"/>
                  </a:lnTo>
                  <a:lnTo>
                    <a:pt x="2593" y="2903"/>
                  </a:lnTo>
                  <a:lnTo>
                    <a:pt x="2600" y="2902"/>
                  </a:lnTo>
                  <a:lnTo>
                    <a:pt x="2620" y="2899"/>
                  </a:lnTo>
                  <a:lnTo>
                    <a:pt x="2653" y="2896"/>
                  </a:lnTo>
                  <a:lnTo>
                    <a:pt x="2696" y="2890"/>
                  </a:lnTo>
                  <a:lnTo>
                    <a:pt x="2745" y="2884"/>
                  </a:lnTo>
                  <a:lnTo>
                    <a:pt x="2804" y="2877"/>
                  </a:lnTo>
                  <a:lnTo>
                    <a:pt x="2866" y="2870"/>
                  </a:lnTo>
                  <a:lnTo>
                    <a:pt x="2931" y="2862"/>
                  </a:lnTo>
                  <a:lnTo>
                    <a:pt x="2998" y="2854"/>
                  </a:lnTo>
                  <a:lnTo>
                    <a:pt x="3065" y="2845"/>
                  </a:lnTo>
                  <a:lnTo>
                    <a:pt x="3130" y="2837"/>
                  </a:lnTo>
                  <a:lnTo>
                    <a:pt x="3192" y="2829"/>
                  </a:lnTo>
                  <a:lnTo>
                    <a:pt x="3248" y="2821"/>
                  </a:lnTo>
                  <a:lnTo>
                    <a:pt x="3297" y="2815"/>
                  </a:lnTo>
                  <a:lnTo>
                    <a:pt x="3337" y="2809"/>
                  </a:lnTo>
                  <a:lnTo>
                    <a:pt x="3368" y="2804"/>
                  </a:lnTo>
                  <a:lnTo>
                    <a:pt x="3383" y="2801"/>
                  </a:lnTo>
                  <a:lnTo>
                    <a:pt x="3397" y="2796"/>
                  </a:lnTo>
                  <a:lnTo>
                    <a:pt x="3410" y="2791"/>
                  </a:lnTo>
                  <a:lnTo>
                    <a:pt x="3421" y="2786"/>
                  </a:lnTo>
                  <a:lnTo>
                    <a:pt x="3431" y="2779"/>
                  </a:lnTo>
                  <a:lnTo>
                    <a:pt x="3440" y="2772"/>
                  </a:lnTo>
                  <a:lnTo>
                    <a:pt x="3448" y="2764"/>
                  </a:lnTo>
                  <a:lnTo>
                    <a:pt x="3455" y="2756"/>
                  </a:lnTo>
                  <a:lnTo>
                    <a:pt x="3461" y="2747"/>
                  </a:lnTo>
                  <a:lnTo>
                    <a:pt x="3466" y="2738"/>
                  </a:lnTo>
                  <a:lnTo>
                    <a:pt x="3469" y="2728"/>
                  </a:lnTo>
                  <a:lnTo>
                    <a:pt x="3472" y="2718"/>
                  </a:lnTo>
                  <a:lnTo>
                    <a:pt x="3475" y="2708"/>
                  </a:lnTo>
                  <a:lnTo>
                    <a:pt x="3476" y="2697"/>
                  </a:lnTo>
                  <a:lnTo>
                    <a:pt x="3477" y="2686"/>
                  </a:lnTo>
                  <a:lnTo>
                    <a:pt x="3477" y="2675"/>
                  </a:lnTo>
                  <a:lnTo>
                    <a:pt x="3477" y="2515"/>
                  </a:lnTo>
                  <a:lnTo>
                    <a:pt x="2593" y="2515"/>
                  </a:lnTo>
                  <a:lnTo>
                    <a:pt x="2593" y="1631"/>
                  </a:lnTo>
                  <a:lnTo>
                    <a:pt x="2593" y="1542"/>
                  </a:lnTo>
                  <a:lnTo>
                    <a:pt x="2595" y="1457"/>
                  </a:lnTo>
                  <a:lnTo>
                    <a:pt x="2598" y="1376"/>
                  </a:lnTo>
                  <a:lnTo>
                    <a:pt x="2602" y="1299"/>
                  </a:lnTo>
                  <a:lnTo>
                    <a:pt x="2608" y="1226"/>
                  </a:lnTo>
                  <a:lnTo>
                    <a:pt x="2615" y="1157"/>
                  </a:lnTo>
                  <a:lnTo>
                    <a:pt x="2623" y="1091"/>
                  </a:lnTo>
                  <a:lnTo>
                    <a:pt x="2633" y="1028"/>
                  </a:lnTo>
                  <a:lnTo>
                    <a:pt x="2645" y="969"/>
                  </a:lnTo>
                  <a:lnTo>
                    <a:pt x="2658" y="914"/>
                  </a:lnTo>
                  <a:lnTo>
                    <a:pt x="2672" y="862"/>
                  </a:lnTo>
                  <a:lnTo>
                    <a:pt x="2689" y="812"/>
                  </a:lnTo>
                  <a:lnTo>
                    <a:pt x="2707" y="767"/>
                  </a:lnTo>
                  <a:lnTo>
                    <a:pt x="2727" y="724"/>
                  </a:lnTo>
                  <a:lnTo>
                    <a:pt x="2750" y="684"/>
                  </a:lnTo>
                  <a:lnTo>
                    <a:pt x="2773" y="647"/>
                  </a:lnTo>
                  <a:lnTo>
                    <a:pt x="2798" y="613"/>
                  </a:lnTo>
                  <a:lnTo>
                    <a:pt x="2826" y="581"/>
                  </a:lnTo>
                  <a:lnTo>
                    <a:pt x="2857" y="553"/>
                  </a:lnTo>
                  <a:lnTo>
                    <a:pt x="2888" y="527"/>
                  </a:lnTo>
                  <a:lnTo>
                    <a:pt x="2922" y="503"/>
                  </a:lnTo>
                  <a:lnTo>
                    <a:pt x="2958" y="482"/>
                  </a:lnTo>
                  <a:lnTo>
                    <a:pt x="2997" y="463"/>
                  </a:lnTo>
                  <a:lnTo>
                    <a:pt x="3038" y="447"/>
                  </a:lnTo>
                  <a:lnTo>
                    <a:pt x="3081" y="433"/>
                  </a:lnTo>
                  <a:lnTo>
                    <a:pt x="3126" y="420"/>
                  </a:lnTo>
                  <a:lnTo>
                    <a:pt x="3174" y="410"/>
                  </a:lnTo>
                  <a:lnTo>
                    <a:pt x="3225" y="402"/>
                  </a:lnTo>
                  <a:lnTo>
                    <a:pt x="3278" y="396"/>
                  </a:lnTo>
                  <a:lnTo>
                    <a:pt x="3334" y="392"/>
                  </a:lnTo>
                  <a:lnTo>
                    <a:pt x="3392" y="389"/>
                  </a:lnTo>
                  <a:lnTo>
                    <a:pt x="3453" y="389"/>
                  </a:lnTo>
                  <a:lnTo>
                    <a:pt x="3514" y="389"/>
                  </a:lnTo>
                  <a:lnTo>
                    <a:pt x="3571" y="392"/>
                  </a:lnTo>
                  <a:lnTo>
                    <a:pt x="3625" y="395"/>
                  </a:lnTo>
                  <a:lnTo>
                    <a:pt x="3677" y="401"/>
                  </a:lnTo>
                  <a:lnTo>
                    <a:pt x="3724" y="408"/>
                  </a:lnTo>
                  <a:lnTo>
                    <a:pt x="3769" y="416"/>
                  </a:lnTo>
                  <a:lnTo>
                    <a:pt x="3812" y="427"/>
                  </a:lnTo>
                  <a:lnTo>
                    <a:pt x="3853" y="438"/>
                  </a:lnTo>
                  <a:lnTo>
                    <a:pt x="3891" y="452"/>
                  </a:lnTo>
                  <a:lnTo>
                    <a:pt x="3925" y="467"/>
                  </a:lnTo>
                  <a:lnTo>
                    <a:pt x="3958" y="484"/>
                  </a:lnTo>
                  <a:lnTo>
                    <a:pt x="3989" y="503"/>
                  </a:lnTo>
                  <a:lnTo>
                    <a:pt x="4018" y="524"/>
                  </a:lnTo>
                  <a:lnTo>
                    <a:pt x="4044" y="547"/>
                  </a:lnTo>
                  <a:lnTo>
                    <a:pt x="4069" y="571"/>
                  </a:lnTo>
                  <a:lnTo>
                    <a:pt x="4091" y="597"/>
                  </a:lnTo>
                  <a:lnTo>
                    <a:pt x="4113" y="626"/>
                  </a:lnTo>
                  <a:lnTo>
                    <a:pt x="4132" y="656"/>
                  </a:lnTo>
                  <a:lnTo>
                    <a:pt x="4150" y="688"/>
                  </a:lnTo>
                  <a:lnTo>
                    <a:pt x="4167" y="723"/>
                  </a:lnTo>
                  <a:lnTo>
                    <a:pt x="4182" y="759"/>
                  </a:lnTo>
                  <a:lnTo>
                    <a:pt x="4196" y="797"/>
                  </a:lnTo>
                  <a:lnTo>
                    <a:pt x="4209" y="838"/>
                  </a:lnTo>
                  <a:lnTo>
                    <a:pt x="4222" y="881"/>
                  </a:lnTo>
                  <a:lnTo>
                    <a:pt x="4233" y="925"/>
                  </a:lnTo>
                  <a:lnTo>
                    <a:pt x="4243" y="973"/>
                  </a:lnTo>
                  <a:lnTo>
                    <a:pt x="4252" y="1022"/>
                  </a:lnTo>
                  <a:lnTo>
                    <a:pt x="4261" y="1073"/>
                  </a:lnTo>
                  <a:lnTo>
                    <a:pt x="4270" y="1127"/>
                  </a:lnTo>
                  <a:lnTo>
                    <a:pt x="4278" y="1183"/>
                  </a:lnTo>
                  <a:lnTo>
                    <a:pt x="4285" y="1242"/>
                  </a:lnTo>
                  <a:lnTo>
                    <a:pt x="4292" y="1303"/>
                  </a:lnTo>
                  <a:lnTo>
                    <a:pt x="4294" y="1318"/>
                  </a:lnTo>
                  <a:lnTo>
                    <a:pt x="4296" y="1332"/>
                  </a:lnTo>
                  <a:lnTo>
                    <a:pt x="4299" y="1345"/>
                  </a:lnTo>
                  <a:lnTo>
                    <a:pt x="4302" y="1357"/>
                  </a:lnTo>
                  <a:lnTo>
                    <a:pt x="4306" y="1368"/>
                  </a:lnTo>
                  <a:lnTo>
                    <a:pt x="4311" y="1378"/>
                  </a:lnTo>
                  <a:lnTo>
                    <a:pt x="4315" y="1387"/>
                  </a:lnTo>
                  <a:lnTo>
                    <a:pt x="4321" y="1395"/>
                  </a:lnTo>
                  <a:lnTo>
                    <a:pt x="4328" y="1402"/>
                  </a:lnTo>
                  <a:lnTo>
                    <a:pt x="4334" y="1408"/>
                  </a:lnTo>
                  <a:lnTo>
                    <a:pt x="4341" y="1413"/>
                  </a:lnTo>
                  <a:lnTo>
                    <a:pt x="4349" y="1418"/>
                  </a:lnTo>
                  <a:lnTo>
                    <a:pt x="4357" y="1421"/>
                  </a:lnTo>
                  <a:lnTo>
                    <a:pt x="4366" y="1423"/>
                  </a:lnTo>
                  <a:lnTo>
                    <a:pt x="4375" y="1424"/>
                  </a:lnTo>
                  <a:lnTo>
                    <a:pt x="4385" y="1425"/>
                  </a:lnTo>
                  <a:lnTo>
                    <a:pt x="4596" y="1425"/>
                  </a:lnTo>
                  <a:lnTo>
                    <a:pt x="4596" y="213"/>
                  </a:lnTo>
                  <a:close/>
                </a:path>
              </a:pathLst>
            </a:custGeom>
            <a:solidFill>
              <a:srgbClr val="171312"/>
            </a:solidFill>
            <a:ln w="9525">
              <a:noFill/>
              <a:round/>
              <a:headEnd/>
              <a:tailEnd/>
            </a:ln>
          </p:spPr>
          <p:txBody>
            <a:bodyPr/>
            <a:lstStyle/>
            <a:p>
              <a:endParaRPr lang="da-DK"/>
            </a:p>
          </p:txBody>
        </p:sp>
        <p:sp>
          <p:nvSpPr>
            <p:cNvPr id="21" name="Freeform 23"/>
            <p:cNvSpPr>
              <a:spLocks noChangeAspect="1"/>
            </p:cNvSpPr>
            <p:nvPr userDrawn="1"/>
          </p:nvSpPr>
          <p:spPr bwMode="auto">
            <a:xfrm>
              <a:off x="2936" y="4027"/>
              <a:ext cx="109" cy="114"/>
            </a:xfrm>
            <a:custGeom>
              <a:avLst/>
              <a:gdLst/>
              <a:ahLst/>
              <a:cxnLst>
                <a:cxn ang="0">
                  <a:pos x="841" y="407"/>
                </a:cxn>
                <a:cxn ang="0">
                  <a:pos x="716" y="389"/>
                </a:cxn>
                <a:cxn ang="0">
                  <a:pos x="532" y="362"/>
                </a:cxn>
                <a:cxn ang="0">
                  <a:pos x="334" y="333"/>
                </a:cxn>
                <a:cxn ang="0">
                  <a:pos x="169" y="308"/>
                </a:cxn>
                <a:cxn ang="0">
                  <a:pos x="86" y="294"/>
                </a:cxn>
                <a:cxn ang="0">
                  <a:pos x="52" y="281"/>
                </a:cxn>
                <a:cxn ang="0">
                  <a:pos x="27" y="264"/>
                </a:cxn>
                <a:cxn ang="0">
                  <a:pos x="11" y="241"/>
                </a:cxn>
                <a:cxn ang="0">
                  <a:pos x="3" y="214"/>
                </a:cxn>
                <a:cxn ang="0">
                  <a:pos x="0" y="182"/>
                </a:cxn>
                <a:cxn ang="0">
                  <a:pos x="3772" y="182"/>
                </a:cxn>
                <a:cxn ang="0">
                  <a:pos x="3770" y="215"/>
                </a:cxn>
                <a:cxn ang="0">
                  <a:pos x="3762" y="244"/>
                </a:cxn>
                <a:cxn ang="0">
                  <a:pos x="3748" y="268"/>
                </a:cxn>
                <a:cxn ang="0">
                  <a:pos x="3722" y="287"/>
                </a:cxn>
                <a:cxn ang="0">
                  <a:pos x="3687" y="301"/>
                </a:cxn>
                <a:cxn ang="0">
                  <a:pos x="3609" y="313"/>
                </a:cxn>
                <a:cxn ang="0">
                  <a:pos x="3450" y="335"/>
                </a:cxn>
                <a:cxn ang="0">
                  <a:pos x="3253" y="363"/>
                </a:cxn>
                <a:cxn ang="0">
                  <a:pos x="3066" y="389"/>
                </a:cxn>
                <a:cxn ang="0">
                  <a:pos x="2939" y="407"/>
                </a:cxn>
                <a:cxn ang="0">
                  <a:pos x="2910" y="5219"/>
                </a:cxn>
                <a:cxn ang="0">
                  <a:pos x="4601" y="5217"/>
                </a:cxn>
                <a:cxn ang="0">
                  <a:pos x="4676" y="5205"/>
                </a:cxn>
                <a:cxn ang="0">
                  <a:pos x="4746" y="5181"/>
                </a:cxn>
                <a:cxn ang="0">
                  <a:pos x="4811" y="5141"/>
                </a:cxn>
                <a:cxn ang="0">
                  <a:pos x="4871" y="5083"/>
                </a:cxn>
                <a:cxn ang="0">
                  <a:pos x="4927" y="5003"/>
                </a:cxn>
                <a:cxn ang="0">
                  <a:pos x="4977" y="4899"/>
                </a:cxn>
                <a:cxn ang="0">
                  <a:pos x="5023" y="4768"/>
                </a:cxn>
                <a:cxn ang="0">
                  <a:pos x="5064" y="4607"/>
                </a:cxn>
                <a:cxn ang="0">
                  <a:pos x="5100" y="4413"/>
                </a:cxn>
                <a:cxn ang="0">
                  <a:pos x="5130" y="4183"/>
                </a:cxn>
                <a:cxn ang="0">
                  <a:pos x="5137" y="4149"/>
                </a:cxn>
                <a:cxn ang="0">
                  <a:pos x="5152" y="4124"/>
                </a:cxn>
                <a:cxn ang="0">
                  <a:pos x="5171" y="4107"/>
                </a:cxn>
                <a:cxn ang="0">
                  <a:pos x="5196" y="4096"/>
                </a:cxn>
                <a:cxn ang="0">
                  <a:pos x="5227" y="4092"/>
                </a:cxn>
                <a:cxn ang="0">
                  <a:pos x="5433" y="5623"/>
                </a:cxn>
                <a:cxn ang="0">
                  <a:pos x="0" y="5428"/>
                </a:cxn>
                <a:cxn ang="0">
                  <a:pos x="6" y="5396"/>
                </a:cxn>
                <a:cxn ang="0">
                  <a:pos x="20" y="5370"/>
                </a:cxn>
                <a:cxn ang="0">
                  <a:pos x="44" y="5351"/>
                </a:cxn>
                <a:cxn ang="0">
                  <a:pos x="78" y="5336"/>
                </a:cxn>
                <a:cxn ang="0">
                  <a:pos x="124" y="5326"/>
                </a:cxn>
                <a:cxn ang="0">
                  <a:pos x="230" y="5311"/>
                </a:cxn>
                <a:cxn ang="0">
                  <a:pos x="404" y="5288"/>
                </a:cxn>
                <a:cxn ang="0">
                  <a:pos x="599" y="5262"/>
                </a:cxn>
                <a:cxn ang="0">
                  <a:pos x="767" y="5240"/>
                </a:cxn>
                <a:cxn ang="0">
                  <a:pos x="863" y="5228"/>
                </a:cxn>
              </a:cxnLst>
              <a:rect l="0" t="0" r="r" b="b"/>
              <a:pathLst>
                <a:path w="5433" h="5623">
                  <a:moveTo>
                    <a:pt x="870" y="411"/>
                  </a:moveTo>
                  <a:lnTo>
                    <a:pt x="863" y="410"/>
                  </a:lnTo>
                  <a:lnTo>
                    <a:pt x="841" y="407"/>
                  </a:lnTo>
                  <a:lnTo>
                    <a:pt x="810" y="402"/>
                  </a:lnTo>
                  <a:lnTo>
                    <a:pt x="767" y="396"/>
                  </a:lnTo>
                  <a:lnTo>
                    <a:pt x="716" y="389"/>
                  </a:lnTo>
                  <a:lnTo>
                    <a:pt x="659" y="381"/>
                  </a:lnTo>
                  <a:lnTo>
                    <a:pt x="597" y="372"/>
                  </a:lnTo>
                  <a:lnTo>
                    <a:pt x="532" y="362"/>
                  </a:lnTo>
                  <a:lnTo>
                    <a:pt x="465" y="352"/>
                  </a:lnTo>
                  <a:lnTo>
                    <a:pt x="398" y="343"/>
                  </a:lnTo>
                  <a:lnTo>
                    <a:pt x="334" y="333"/>
                  </a:lnTo>
                  <a:lnTo>
                    <a:pt x="273" y="324"/>
                  </a:lnTo>
                  <a:lnTo>
                    <a:pt x="218" y="316"/>
                  </a:lnTo>
                  <a:lnTo>
                    <a:pt x="169" y="308"/>
                  </a:lnTo>
                  <a:lnTo>
                    <a:pt x="129" y="302"/>
                  </a:lnTo>
                  <a:lnTo>
                    <a:pt x="101" y="297"/>
                  </a:lnTo>
                  <a:lnTo>
                    <a:pt x="86" y="294"/>
                  </a:lnTo>
                  <a:lnTo>
                    <a:pt x="74" y="290"/>
                  </a:lnTo>
                  <a:lnTo>
                    <a:pt x="62" y="286"/>
                  </a:lnTo>
                  <a:lnTo>
                    <a:pt x="52" y="281"/>
                  </a:lnTo>
                  <a:lnTo>
                    <a:pt x="43" y="276"/>
                  </a:lnTo>
                  <a:lnTo>
                    <a:pt x="34" y="270"/>
                  </a:lnTo>
                  <a:lnTo>
                    <a:pt x="27" y="264"/>
                  </a:lnTo>
                  <a:lnTo>
                    <a:pt x="21" y="257"/>
                  </a:lnTo>
                  <a:lnTo>
                    <a:pt x="16" y="249"/>
                  </a:lnTo>
                  <a:lnTo>
                    <a:pt x="11" y="241"/>
                  </a:lnTo>
                  <a:lnTo>
                    <a:pt x="8" y="233"/>
                  </a:lnTo>
                  <a:lnTo>
                    <a:pt x="5" y="224"/>
                  </a:lnTo>
                  <a:lnTo>
                    <a:pt x="3" y="214"/>
                  </a:lnTo>
                  <a:lnTo>
                    <a:pt x="1" y="204"/>
                  </a:lnTo>
                  <a:lnTo>
                    <a:pt x="0" y="194"/>
                  </a:lnTo>
                  <a:lnTo>
                    <a:pt x="0" y="182"/>
                  </a:lnTo>
                  <a:lnTo>
                    <a:pt x="0" y="0"/>
                  </a:lnTo>
                  <a:lnTo>
                    <a:pt x="3772" y="0"/>
                  </a:lnTo>
                  <a:lnTo>
                    <a:pt x="3772" y="182"/>
                  </a:lnTo>
                  <a:lnTo>
                    <a:pt x="3771" y="194"/>
                  </a:lnTo>
                  <a:lnTo>
                    <a:pt x="3771" y="204"/>
                  </a:lnTo>
                  <a:lnTo>
                    <a:pt x="3770" y="215"/>
                  </a:lnTo>
                  <a:lnTo>
                    <a:pt x="3768" y="225"/>
                  </a:lnTo>
                  <a:lnTo>
                    <a:pt x="3766" y="234"/>
                  </a:lnTo>
                  <a:lnTo>
                    <a:pt x="3762" y="244"/>
                  </a:lnTo>
                  <a:lnTo>
                    <a:pt x="3758" y="252"/>
                  </a:lnTo>
                  <a:lnTo>
                    <a:pt x="3754" y="260"/>
                  </a:lnTo>
                  <a:lnTo>
                    <a:pt x="3748" y="268"/>
                  </a:lnTo>
                  <a:lnTo>
                    <a:pt x="3741" y="275"/>
                  </a:lnTo>
                  <a:lnTo>
                    <a:pt x="3732" y="281"/>
                  </a:lnTo>
                  <a:lnTo>
                    <a:pt x="3722" y="287"/>
                  </a:lnTo>
                  <a:lnTo>
                    <a:pt x="3712" y="292"/>
                  </a:lnTo>
                  <a:lnTo>
                    <a:pt x="3700" y="297"/>
                  </a:lnTo>
                  <a:lnTo>
                    <a:pt x="3687" y="301"/>
                  </a:lnTo>
                  <a:lnTo>
                    <a:pt x="3671" y="304"/>
                  </a:lnTo>
                  <a:lnTo>
                    <a:pt x="3646" y="308"/>
                  </a:lnTo>
                  <a:lnTo>
                    <a:pt x="3609" y="313"/>
                  </a:lnTo>
                  <a:lnTo>
                    <a:pt x="3563" y="319"/>
                  </a:lnTo>
                  <a:lnTo>
                    <a:pt x="3509" y="327"/>
                  </a:lnTo>
                  <a:lnTo>
                    <a:pt x="3450" y="335"/>
                  </a:lnTo>
                  <a:lnTo>
                    <a:pt x="3386" y="344"/>
                  </a:lnTo>
                  <a:lnTo>
                    <a:pt x="3320" y="354"/>
                  </a:lnTo>
                  <a:lnTo>
                    <a:pt x="3253" y="363"/>
                  </a:lnTo>
                  <a:lnTo>
                    <a:pt x="3187" y="372"/>
                  </a:lnTo>
                  <a:lnTo>
                    <a:pt x="3124" y="381"/>
                  </a:lnTo>
                  <a:lnTo>
                    <a:pt x="3066" y="389"/>
                  </a:lnTo>
                  <a:lnTo>
                    <a:pt x="3015" y="396"/>
                  </a:lnTo>
                  <a:lnTo>
                    <a:pt x="2971" y="402"/>
                  </a:lnTo>
                  <a:lnTo>
                    <a:pt x="2939" y="407"/>
                  </a:lnTo>
                  <a:lnTo>
                    <a:pt x="2917" y="410"/>
                  </a:lnTo>
                  <a:lnTo>
                    <a:pt x="2910" y="411"/>
                  </a:lnTo>
                  <a:lnTo>
                    <a:pt x="2910" y="5219"/>
                  </a:lnTo>
                  <a:lnTo>
                    <a:pt x="4548" y="5219"/>
                  </a:lnTo>
                  <a:lnTo>
                    <a:pt x="4575" y="5218"/>
                  </a:lnTo>
                  <a:lnTo>
                    <a:pt x="4601" y="5217"/>
                  </a:lnTo>
                  <a:lnTo>
                    <a:pt x="4627" y="5214"/>
                  </a:lnTo>
                  <a:lnTo>
                    <a:pt x="4651" y="5211"/>
                  </a:lnTo>
                  <a:lnTo>
                    <a:pt x="4676" y="5205"/>
                  </a:lnTo>
                  <a:lnTo>
                    <a:pt x="4700" y="5199"/>
                  </a:lnTo>
                  <a:lnTo>
                    <a:pt x="4724" y="5191"/>
                  </a:lnTo>
                  <a:lnTo>
                    <a:pt x="4746" y="5181"/>
                  </a:lnTo>
                  <a:lnTo>
                    <a:pt x="4768" y="5170"/>
                  </a:lnTo>
                  <a:lnTo>
                    <a:pt x="4790" y="5157"/>
                  </a:lnTo>
                  <a:lnTo>
                    <a:pt x="4811" y="5141"/>
                  </a:lnTo>
                  <a:lnTo>
                    <a:pt x="4832" y="5124"/>
                  </a:lnTo>
                  <a:lnTo>
                    <a:pt x="4852" y="5105"/>
                  </a:lnTo>
                  <a:lnTo>
                    <a:pt x="4871" y="5083"/>
                  </a:lnTo>
                  <a:lnTo>
                    <a:pt x="4891" y="5059"/>
                  </a:lnTo>
                  <a:lnTo>
                    <a:pt x="4909" y="5032"/>
                  </a:lnTo>
                  <a:lnTo>
                    <a:pt x="4927" y="5003"/>
                  </a:lnTo>
                  <a:lnTo>
                    <a:pt x="4945" y="4971"/>
                  </a:lnTo>
                  <a:lnTo>
                    <a:pt x="4961" y="4937"/>
                  </a:lnTo>
                  <a:lnTo>
                    <a:pt x="4977" y="4899"/>
                  </a:lnTo>
                  <a:lnTo>
                    <a:pt x="4994" y="4859"/>
                  </a:lnTo>
                  <a:lnTo>
                    <a:pt x="5008" y="4815"/>
                  </a:lnTo>
                  <a:lnTo>
                    <a:pt x="5023" y="4768"/>
                  </a:lnTo>
                  <a:lnTo>
                    <a:pt x="5037" y="4718"/>
                  </a:lnTo>
                  <a:lnTo>
                    <a:pt x="5051" y="4664"/>
                  </a:lnTo>
                  <a:lnTo>
                    <a:pt x="5064" y="4607"/>
                  </a:lnTo>
                  <a:lnTo>
                    <a:pt x="5076" y="4546"/>
                  </a:lnTo>
                  <a:lnTo>
                    <a:pt x="5088" y="4481"/>
                  </a:lnTo>
                  <a:lnTo>
                    <a:pt x="5100" y="4413"/>
                  </a:lnTo>
                  <a:lnTo>
                    <a:pt x="5110" y="4340"/>
                  </a:lnTo>
                  <a:lnTo>
                    <a:pt x="5120" y="4264"/>
                  </a:lnTo>
                  <a:lnTo>
                    <a:pt x="5130" y="4183"/>
                  </a:lnTo>
                  <a:lnTo>
                    <a:pt x="5132" y="4171"/>
                  </a:lnTo>
                  <a:lnTo>
                    <a:pt x="5134" y="4160"/>
                  </a:lnTo>
                  <a:lnTo>
                    <a:pt x="5137" y="4149"/>
                  </a:lnTo>
                  <a:lnTo>
                    <a:pt x="5141" y="4140"/>
                  </a:lnTo>
                  <a:lnTo>
                    <a:pt x="5146" y="4132"/>
                  </a:lnTo>
                  <a:lnTo>
                    <a:pt x="5152" y="4124"/>
                  </a:lnTo>
                  <a:lnTo>
                    <a:pt x="5158" y="4117"/>
                  </a:lnTo>
                  <a:lnTo>
                    <a:pt x="5164" y="4112"/>
                  </a:lnTo>
                  <a:lnTo>
                    <a:pt x="5171" y="4107"/>
                  </a:lnTo>
                  <a:lnTo>
                    <a:pt x="5179" y="4102"/>
                  </a:lnTo>
                  <a:lnTo>
                    <a:pt x="5187" y="4099"/>
                  </a:lnTo>
                  <a:lnTo>
                    <a:pt x="5196" y="4096"/>
                  </a:lnTo>
                  <a:lnTo>
                    <a:pt x="5207" y="4094"/>
                  </a:lnTo>
                  <a:lnTo>
                    <a:pt x="5217" y="4092"/>
                  </a:lnTo>
                  <a:lnTo>
                    <a:pt x="5227" y="4092"/>
                  </a:lnTo>
                  <a:lnTo>
                    <a:pt x="5238" y="4091"/>
                  </a:lnTo>
                  <a:lnTo>
                    <a:pt x="5433" y="4091"/>
                  </a:lnTo>
                  <a:lnTo>
                    <a:pt x="5433" y="5623"/>
                  </a:lnTo>
                  <a:lnTo>
                    <a:pt x="0" y="5623"/>
                  </a:lnTo>
                  <a:lnTo>
                    <a:pt x="0" y="5440"/>
                  </a:lnTo>
                  <a:lnTo>
                    <a:pt x="0" y="5428"/>
                  </a:lnTo>
                  <a:lnTo>
                    <a:pt x="2" y="5416"/>
                  </a:lnTo>
                  <a:lnTo>
                    <a:pt x="3" y="5406"/>
                  </a:lnTo>
                  <a:lnTo>
                    <a:pt x="6" y="5396"/>
                  </a:lnTo>
                  <a:lnTo>
                    <a:pt x="10" y="5387"/>
                  </a:lnTo>
                  <a:lnTo>
                    <a:pt x="14" y="5378"/>
                  </a:lnTo>
                  <a:lnTo>
                    <a:pt x="20" y="5370"/>
                  </a:lnTo>
                  <a:lnTo>
                    <a:pt x="27" y="5363"/>
                  </a:lnTo>
                  <a:lnTo>
                    <a:pt x="34" y="5357"/>
                  </a:lnTo>
                  <a:lnTo>
                    <a:pt x="44" y="5351"/>
                  </a:lnTo>
                  <a:lnTo>
                    <a:pt x="54" y="5346"/>
                  </a:lnTo>
                  <a:lnTo>
                    <a:pt x="65" y="5341"/>
                  </a:lnTo>
                  <a:lnTo>
                    <a:pt x="78" y="5336"/>
                  </a:lnTo>
                  <a:lnTo>
                    <a:pt x="91" y="5333"/>
                  </a:lnTo>
                  <a:lnTo>
                    <a:pt x="107" y="5329"/>
                  </a:lnTo>
                  <a:lnTo>
                    <a:pt x="124" y="5326"/>
                  </a:lnTo>
                  <a:lnTo>
                    <a:pt x="148" y="5323"/>
                  </a:lnTo>
                  <a:lnTo>
                    <a:pt x="185" y="5317"/>
                  </a:lnTo>
                  <a:lnTo>
                    <a:pt x="230" y="5311"/>
                  </a:lnTo>
                  <a:lnTo>
                    <a:pt x="283" y="5304"/>
                  </a:lnTo>
                  <a:lnTo>
                    <a:pt x="342" y="5296"/>
                  </a:lnTo>
                  <a:lnTo>
                    <a:pt x="404" y="5288"/>
                  </a:lnTo>
                  <a:lnTo>
                    <a:pt x="469" y="5279"/>
                  </a:lnTo>
                  <a:lnTo>
                    <a:pt x="535" y="5271"/>
                  </a:lnTo>
                  <a:lnTo>
                    <a:pt x="599" y="5262"/>
                  </a:lnTo>
                  <a:lnTo>
                    <a:pt x="660" y="5254"/>
                  </a:lnTo>
                  <a:lnTo>
                    <a:pt x="717" y="5247"/>
                  </a:lnTo>
                  <a:lnTo>
                    <a:pt x="767" y="5240"/>
                  </a:lnTo>
                  <a:lnTo>
                    <a:pt x="810" y="5235"/>
                  </a:lnTo>
                  <a:lnTo>
                    <a:pt x="841" y="5231"/>
                  </a:lnTo>
                  <a:lnTo>
                    <a:pt x="863" y="5228"/>
                  </a:lnTo>
                  <a:lnTo>
                    <a:pt x="870" y="5227"/>
                  </a:lnTo>
                  <a:lnTo>
                    <a:pt x="870" y="411"/>
                  </a:lnTo>
                  <a:close/>
                </a:path>
              </a:pathLst>
            </a:custGeom>
            <a:solidFill>
              <a:srgbClr val="171312"/>
            </a:solidFill>
            <a:ln w="9525">
              <a:noFill/>
              <a:round/>
              <a:headEnd/>
              <a:tailEnd/>
            </a:ln>
          </p:spPr>
          <p:txBody>
            <a:bodyPr/>
            <a:lstStyle/>
            <a:p>
              <a:endParaRPr lang="da-DK"/>
            </a:p>
          </p:txBody>
        </p:sp>
      </p:grpSp>
      <p:sp>
        <p:nvSpPr>
          <p:cNvPr id="13" name="Footer Placeholder 4"/>
          <p:cNvSpPr>
            <a:spLocks noGrp="1"/>
          </p:cNvSpPr>
          <p:nvPr>
            <p:ph type="ftr" sz="quarter" idx="3"/>
          </p:nvPr>
        </p:nvSpPr>
        <p:spPr>
          <a:xfrm>
            <a:off x="5736330" y="136800"/>
            <a:ext cx="2995200" cy="180000"/>
          </a:xfrm>
          <a:prstGeom prst="rect">
            <a:avLst/>
          </a:prstGeom>
        </p:spPr>
        <p:txBody>
          <a:bodyPr vert="horz" lIns="0" tIns="0" rIns="0" bIns="0" rtlCol="0" anchor="t" anchorCtr="0"/>
          <a:lstStyle>
            <a:lvl1pPr algn="r">
              <a:defRPr sz="900">
                <a:solidFill>
                  <a:schemeClr val="tx1"/>
                </a:solidFill>
              </a:defRPr>
            </a:lvl1pPr>
          </a:lstStyle>
          <a:p>
            <a:r>
              <a:rPr lang="da-DK"/>
              <a:t>Side #</a:t>
            </a:r>
          </a:p>
        </p:txBody>
      </p:sp>
      <p:sp>
        <p:nvSpPr>
          <p:cNvPr id="14" name="Slide Number Placeholder 5"/>
          <p:cNvSpPr>
            <a:spLocks noGrp="1"/>
          </p:cNvSpPr>
          <p:nvPr>
            <p:ph type="sldNum" sz="quarter" idx="4"/>
          </p:nvPr>
        </p:nvSpPr>
        <p:spPr>
          <a:xfrm>
            <a:off x="3347864" y="4776713"/>
            <a:ext cx="2520280" cy="315317"/>
          </a:xfrm>
          <a:prstGeom prst="rect">
            <a:avLst/>
          </a:prstGeom>
        </p:spPr>
        <p:txBody>
          <a:bodyPr/>
          <a:lstStyle>
            <a:lvl1pPr algn="ctr">
              <a:defRPr sz="900"/>
            </a:lvl1pPr>
          </a:lstStyle>
          <a:p>
            <a:fld id="{BFF3CFDD-2D56-4519-B779-BFFEF2995BE6}" type="slidenum">
              <a:rPr lang="da-DK" smtClean="0"/>
              <a:pPr/>
              <a:t>‹nr.›</a:t>
            </a:fld>
            <a:endParaRPr lang="da-DK"/>
          </a:p>
        </p:txBody>
      </p:sp>
    </p:spTree>
    <p:extLst>
      <p:ext uri="{BB962C8B-B14F-4D97-AF65-F5344CB8AC3E}">
        <p14:creationId xmlns:p14="http://schemas.microsoft.com/office/powerpoint/2010/main" val="803752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 column">
    <p:spTree>
      <p:nvGrpSpPr>
        <p:cNvPr id="1" name=""/>
        <p:cNvGrpSpPr/>
        <p:nvPr/>
      </p:nvGrpSpPr>
      <p:grpSpPr>
        <a:xfrm>
          <a:off x="0" y="0"/>
          <a:ext cx="0" cy="0"/>
          <a:chOff x="0" y="0"/>
          <a:chExt cx="0" cy="0"/>
        </a:xfrm>
      </p:grpSpPr>
      <p:sp>
        <p:nvSpPr>
          <p:cNvPr id="2" name="Title 1"/>
          <p:cNvSpPr>
            <a:spLocks noGrp="1"/>
          </p:cNvSpPr>
          <p:nvPr>
            <p:ph type="title"/>
          </p:nvPr>
        </p:nvSpPr>
        <p:spPr>
          <a:xfrm>
            <a:off x="770400" y="353700"/>
            <a:ext cx="7599600" cy="675000"/>
          </a:xfrm>
        </p:spPr>
        <p:txBody>
          <a:bodyPr/>
          <a:lstStyle/>
          <a:p>
            <a:r>
              <a:rPr lang="en-US" dirty="0"/>
              <a:t>Click to edit Master title style</a:t>
            </a:r>
            <a:endParaRPr lang="da-DK" dirty="0"/>
          </a:p>
        </p:txBody>
      </p:sp>
      <p:sp>
        <p:nvSpPr>
          <p:cNvPr id="3" name="Content Placeholder 2"/>
          <p:cNvSpPr>
            <a:spLocks noGrp="1"/>
          </p:cNvSpPr>
          <p:nvPr>
            <p:ph idx="1" hasCustomPrompt="1"/>
          </p:nvPr>
        </p:nvSpPr>
        <p:spPr>
          <a:xfrm>
            <a:off x="756000" y="1220401"/>
            <a:ext cx="3673124" cy="3394472"/>
          </a:xfrm>
          <a:noFill/>
        </p:spPr>
        <p:txBody>
          <a:body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a:xfrm>
            <a:off x="4626000" y="102600"/>
            <a:ext cx="738000" cy="135000"/>
          </a:xfrm>
          <a:prstGeom prst="rect">
            <a:avLst/>
          </a:prstGeom>
        </p:spPr>
        <p:txBody>
          <a:bodyPr/>
          <a:lstStyle/>
          <a:p>
            <a:fld id="{16103321-A533-4F87-8840-D02202C65F07}" type="datetimeFigureOut">
              <a:rPr lang="da-DK" smtClean="0"/>
              <a:pPr/>
              <a:t>10-04-2023</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BFF3CFDD-2D56-4519-B779-BFFEF2995BE6}" type="slidenum">
              <a:rPr lang="da-DK" smtClean="0"/>
              <a:pPr/>
              <a:t>‹nr.›</a:t>
            </a:fld>
            <a:endParaRPr lang="da-DK"/>
          </a:p>
        </p:txBody>
      </p:sp>
      <p:grpSp>
        <p:nvGrpSpPr>
          <p:cNvPr id="7" name="Group 24"/>
          <p:cNvGrpSpPr>
            <a:grpSpLocks noChangeAspect="1"/>
          </p:cNvGrpSpPr>
          <p:nvPr userDrawn="1"/>
        </p:nvGrpSpPr>
        <p:grpSpPr bwMode="auto">
          <a:xfrm>
            <a:off x="4641852" y="4789885"/>
            <a:ext cx="565787" cy="250031"/>
            <a:chOff x="2744" y="3974"/>
            <a:chExt cx="326" cy="192"/>
          </a:xfrm>
        </p:grpSpPr>
        <p:sp>
          <p:nvSpPr>
            <p:cNvPr id="8" name="AutoShape 19"/>
            <p:cNvSpPr>
              <a:spLocks noChangeAspect="1" noChangeArrowheads="1" noTextEdit="1"/>
            </p:cNvSpPr>
            <p:nvPr userDrawn="1"/>
          </p:nvSpPr>
          <p:spPr bwMode="auto">
            <a:xfrm>
              <a:off x="2744" y="3974"/>
              <a:ext cx="326" cy="192"/>
            </a:xfrm>
            <a:prstGeom prst="rect">
              <a:avLst/>
            </a:prstGeom>
            <a:noFill/>
            <a:ln w="9525">
              <a:noFill/>
              <a:miter lim="800000"/>
              <a:headEnd/>
              <a:tailEnd/>
            </a:ln>
          </p:spPr>
          <p:txBody>
            <a:bodyPr/>
            <a:lstStyle/>
            <a:p>
              <a:endParaRPr lang="da-DK"/>
            </a:p>
          </p:txBody>
        </p:sp>
        <p:sp>
          <p:nvSpPr>
            <p:cNvPr id="9" name="Freeform 21"/>
            <p:cNvSpPr>
              <a:spLocks noChangeAspect="1"/>
            </p:cNvSpPr>
            <p:nvPr userDrawn="1"/>
          </p:nvSpPr>
          <p:spPr bwMode="auto">
            <a:xfrm>
              <a:off x="2746" y="4026"/>
              <a:ext cx="103" cy="116"/>
            </a:xfrm>
            <a:custGeom>
              <a:avLst/>
              <a:gdLst/>
              <a:ahLst/>
              <a:cxnLst>
                <a:cxn ang="0">
                  <a:pos x="4998" y="201"/>
                </a:cxn>
                <a:cxn ang="0">
                  <a:pos x="4503" y="92"/>
                </a:cxn>
                <a:cxn ang="0">
                  <a:pos x="4067" y="30"/>
                </a:cxn>
                <a:cxn ang="0">
                  <a:pos x="3790" y="8"/>
                </a:cxn>
                <a:cxn ang="0">
                  <a:pos x="3517" y="0"/>
                </a:cxn>
                <a:cxn ang="0">
                  <a:pos x="2449" y="84"/>
                </a:cxn>
                <a:cxn ang="0">
                  <a:pos x="1590" y="328"/>
                </a:cxn>
                <a:cxn ang="0">
                  <a:pos x="928" y="713"/>
                </a:cxn>
                <a:cxn ang="0">
                  <a:pos x="452" y="1223"/>
                </a:cxn>
                <a:cxn ang="0">
                  <a:pos x="151" y="1841"/>
                </a:cxn>
                <a:cxn ang="0">
                  <a:pos x="12" y="2552"/>
                </a:cxn>
                <a:cxn ang="0">
                  <a:pos x="25" y="3275"/>
                </a:cxn>
                <a:cxn ang="0">
                  <a:pos x="184" y="3938"/>
                </a:cxn>
                <a:cxn ang="0">
                  <a:pos x="504" y="4534"/>
                </a:cxn>
                <a:cxn ang="0">
                  <a:pos x="1003" y="5038"/>
                </a:cxn>
                <a:cxn ang="0">
                  <a:pos x="1699" y="5420"/>
                </a:cxn>
                <a:cxn ang="0">
                  <a:pos x="2608" y="5654"/>
                </a:cxn>
                <a:cxn ang="0">
                  <a:pos x="3589" y="5714"/>
                </a:cxn>
                <a:cxn ang="0">
                  <a:pos x="4004" y="5692"/>
                </a:cxn>
                <a:cxn ang="0">
                  <a:pos x="4371" y="5646"/>
                </a:cxn>
                <a:cxn ang="0">
                  <a:pos x="4678" y="5589"/>
                </a:cxn>
                <a:cxn ang="0">
                  <a:pos x="5075" y="5487"/>
                </a:cxn>
                <a:cxn ang="0">
                  <a:pos x="5145" y="5133"/>
                </a:cxn>
                <a:cxn ang="0">
                  <a:pos x="5131" y="5094"/>
                </a:cxn>
                <a:cxn ang="0">
                  <a:pos x="5099" y="5080"/>
                </a:cxn>
                <a:cxn ang="0">
                  <a:pos x="5054" y="5090"/>
                </a:cxn>
                <a:cxn ang="0">
                  <a:pos x="4808" y="5174"/>
                </a:cxn>
                <a:cxn ang="0">
                  <a:pos x="4613" y="5221"/>
                </a:cxn>
                <a:cxn ang="0">
                  <a:pos x="4371" y="5263"/>
                </a:cxn>
                <a:cxn ang="0">
                  <a:pos x="4084" y="5296"/>
                </a:cxn>
                <a:cxn ang="0">
                  <a:pos x="3749" y="5316"/>
                </a:cxn>
                <a:cxn ang="0">
                  <a:pos x="3382" y="5315"/>
                </a:cxn>
                <a:cxn ang="0">
                  <a:pos x="3073" y="5277"/>
                </a:cxn>
                <a:cxn ang="0">
                  <a:pos x="2824" y="5201"/>
                </a:cxn>
                <a:cxn ang="0">
                  <a:pos x="2627" y="5093"/>
                </a:cxn>
                <a:cxn ang="0">
                  <a:pos x="2476" y="4960"/>
                </a:cxn>
                <a:cxn ang="0">
                  <a:pos x="2366" y="4807"/>
                </a:cxn>
                <a:cxn ang="0">
                  <a:pos x="2290" y="4640"/>
                </a:cxn>
                <a:cxn ang="0">
                  <a:pos x="2237" y="4454"/>
                </a:cxn>
                <a:cxn ang="0">
                  <a:pos x="2193" y="4222"/>
                </a:cxn>
                <a:cxn ang="0">
                  <a:pos x="2143" y="3777"/>
                </a:cxn>
                <a:cxn ang="0">
                  <a:pos x="2114" y="3143"/>
                </a:cxn>
                <a:cxn ang="0">
                  <a:pos x="2117" y="2491"/>
                </a:cxn>
                <a:cxn ang="0">
                  <a:pos x="2151" y="1888"/>
                </a:cxn>
                <a:cxn ang="0">
                  <a:pos x="2207" y="1434"/>
                </a:cxn>
                <a:cxn ang="0">
                  <a:pos x="2248" y="1233"/>
                </a:cxn>
                <a:cxn ang="0">
                  <a:pos x="2315" y="1017"/>
                </a:cxn>
                <a:cxn ang="0">
                  <a:pos x="2415" y="808"/>
                </a:cxn>
                <a:cxn ang="0">
                  <a:pos x="2547" y="643"/>
                </a:cxn>
                <a:cxn ang="0">
                  <a:pos x="2720" y="520"/>
                </a:cxn>
                <a:cxn ang="0">
                  <a:pos x="2947" y="437"/>
                </a:cxn>
                <a:cxn ang="0">
                  <a:pos x="3238" y="391"/>
                </a:cxn>
                <a:cxn ang="0">
                  <a:pos x="3635" y="381"/>
                </a:cxn>
                <a:cxn ang="0">
                  <a:pos x="4089" y="402"/>
                </a:cxn>
                <a:cxn ang="0">
                  <a:pos x="4401" y="466"/>
                </a:cxn>
                <a:cxn ang="0">
                  <a:pos x="4601" y="586"/>
                </a:cxn>
                <a:cxn ang="0">
                  <a:pos x="4721" y="778"/>
                </a:cxn>
                <a:cxn ang="0">
                  <a:pos x="4790" y="1056"/>
                </a:cxn>
                <a:cxn ang="0">
                  <a:pos x="4853" y="1538"/>
                </a:cxn>
                <a:cxn ang="0">
                  <a:pos x="4873" y="1593"/>
                </a:cxn>
                <a:cxn ang="0">
                  <a:pos x="4911" y="1627"/>
                </a:cxn>
                <a:cxn ang="0">
                  <a:pos x="4967" y="1638"/>
                </a:cxn>
              </a:cxnLst>
              <a:rect l="0" t="0" r="r" b="b"/>
              <a:pathLst>
                <a:path w="5170" h="5715">
                  <a:moveTo>
                    <a:pt x="4967" y="1638"/>
                  </a:moveTo>
                  <a:lnTo>
                    <a:pt x="5170" y="1638"/>
                  </a:lnTo>
                  <a:lnTo>
                    <a:pt x="5170" y="251"/>
                  </a:lnTo>
                  <a:lnTo>
                    <a:pt x="5086" y="226"/>
                  </a:lnTo>
                  <a:lnTo>
                    <a:pt x="4998" y="201"/>
                  </a:lnTo>
                  <a:lnTo>
                    <a:pt x="4905" y="177"/>
                  </a:lnTo>
                  <a:lnTo>
                    <a:pt x="4809" y="154"/>
                  </a:lnTo>
                  <a:lnTo>
                    <a:pt x="4709" y="132"/>
                  </a:lnTo>
                  <a:lnTo>
                    <a:pt x="4608" y="111"/>
                  </a:lnTo>
                  <a:lnTo>
                    <a:pt x="4503" y="92"/>
                  </a:lnTo>
                  <a:lnTo>
                    <a:pt x="4396" y="74"/>
                  </a:lnTo>
                  <a:lnTo>
                    <a:pt x="4287" y="58"/>
                  </a:lnTo>
                  <a:lnTo>
                    <a:pt x="4178" y="43"/>
                  </a:lnTo>
                  <a:lnTo>
                    <a:pt x="4122" y="36"/>
                  </a:lnTo>
                  <a:lnTo>
                    <a:pt x="4067" y="30"/>
                  </a:lnTo>
                  <a:lnTo>
                    <a:pt x="4012" y="25"/>
                  </a:lnTo>
                  <a:lnTo>
                    <a:pt x="3956" y="20"/>
                  </a:lnTo>
                  <a:lnTo>
                    <a:pt x="3901" y="15"/>
                  </a:lnTo>
                  <a:lnTo>
                    <a:pt x="3845" y="11"/>
                  </a:lnTo>
                  <a:lnTo>
                    <a:pt x="3790" y="8"/>
                  </a:lnTo>
                  <a:lnTo>
                    <a:pt x="3735" y="5"/>
                  </a:lnTo>
                  <a:lnTo>
                    <a:pt x="3680" y="2"/>
                  </a:lnTo>
                  <a:lnTo>
                    <a:pt x="3624" y="1"/>
                  </a:lnTo>
                  <a:lnTo>
                    <a:pt x="3571" y="0"/>
                  </a:lnTo>
                  <a:lnTo>
                    <a:pt x="3517" y="0"/>
                  </a:lnTo>
                  <a:lnTo>
                    <a:pt x="3285" y="3"/>
                  </a:lnTo>
                  <a:lnTo>
                    <a:pt x="3063" y="13"/>
                  </a:lnTo>
                  <a:lnTo>
                    <a:pt x="2850" y="30"/>
                  </a:lnTo>
                  <a:lnTo>
                    <a:pt x="2645" y="54"/>
                  </a:lnTo>
                  <a:lnTo>
                    <a:pt x="2449" y="84"/>
                  </a:lnTo>
                  <a:lnTo>
                    <a:pt x="2261" y="121"/>
                  </a:lnTo>
                  <a:lnTo>
                    <a:pt x="2081" y="164"/>
                  </a:lnTo>
                  <a:lnTo>
                    <a:pt x="1909" y="212"/>
                  </a:lnTo>
                  <a:lnTo>
                    <a:pt x="1746" y="267"/>
                  </a:lnTo>
                  <a:lnTo>
                    <a:pt x="1590" y="328"/>
                  </a:lnTo>
                  <a:lnTo>
                    <a:pt x="1442" y="394"/>
                  </a:lnTo>
                  <a:lnTo>
                    <a:pt x="1302" y="465"/>
                  </a:lnTo>
                  <a:lnTo>
                    <a:pt x="1170" y="543"/>
                  </a:lnTo>
                  <a:lnTo>
                    <a:pt x="1045" y="625"/>
                  </a:lnTo>
                  <a:lnTo>
                    <a:pt x="928" y="713"/>
                  </a:lnTo>
                  <a:lnTo>
                    <a:pt x="818" y="805"/>
                  </a:lnTo>
                  <a:lnTo>
                    <a:pt x="716" y="903"/>
                  </a:lnTo>
                  <a:lnTo>
                    <a:pt x="621" y="1005"/>
                  </a:lnTo>
                  <a:lnTo>
                    <a:pt x="533" y="1112"/>
                  </a:lnTo>
                  <a:lnTo>
                    <a:pt x="452" y="1223"/>
                  </a:lnTo>
                  <a:lnTo>
                    <a:pt x="378" y="1338"/>
                  </a:lnTo>
                  <a:lnTo>
                    <a:pt x="311" y="1458"/>
                  </a:lnTo>
                  <a:lnTo>
                    <a:pt x="250" y="1582"/>
                  </a:lnTo>
                  <a:lnTo>
                    <a:pt x="197" y="1710"/>
                  </a:lnTo>
                  <a:lnTo>
                    <a:pt x="151" y="1841"/>
                  </a:lnTo>
                  <a:lnTo>
                    <a:pt x="110" y="1976"/>
                  </a:lnTo>
                  <a:lnTo>
                    <a:pt x="76" y="2115"/>
                  </a:lnTo>
                  <a:lnTo>
                    <a:pt x="49" y="2258"/>
                  </a:lnTo>
                  <a:lnTo>
                    <a:pt x="27" y="2404"/>
                  </a:lnTo>
                  <a:lnTo>
                    <a:pt x="12" y="2552"/>
                  </a:lnTo>
                  <a:lnTo>
                    <a:pt x="3" y="2704"/>
                  </a:lnTo>
                  <a:lnTo>
                    <a:pt x="0" y="2858"/>
                  </a:lnTo>
                  <a:lnTo>
                    <a:pt x="3" y="2998"/>
                  </a:lnTo>
                  <a:lnTo>
                    <a:pt x="11" y="3137"/>
                  </a:lnTo>
                  <a:lnTo>
                    <a:pt x="25" y="3275"/>
                  </a:lnTo>
                  <a:lnTo>
                    <a:pt x="45" y="3412"/>
                  </a:lnTo>
                  <a:lnTo>
                    <a:pt x="70" y="3546"/>
                  </a:lnTo>
                  <a:lnTo>
                    <a:pt x="102" y="3679"/>
                  </a:lnTo>
                  <a:lnTo>
                    <a:pt x="139" y="3810"/>
                  </a:lnTo>
                  <a:lnTo>
                    <a:pt x="184" y="3938"/>
                  </a:lnTo>
                  <a:lnTo>
                    <a:pt x="234" y="4063"/>
                  </a:lnTo>
                  <a:lnTo>
                    <a:pt x="291" y="4186"/>
                  </a:lnTo>
                  <a:lnTo>
                    <a:pt x="355" y="4305"/>
                  </a:lnTo>
                  <a:lnTo>
                    <a:pt x="427" y="4421"/>
                  </a:lnTo>
                  <a:lnTo>
                    <a:pt x="504" y="4534"/>
                  </a:lnTo>
                  <a:lnTo>
                    <a:pt x="590" y="4643"/>
                  </a:lnTo>
                  <a:lnTo>
                    <a:pt x="681" y="4748"/>
                  </a:lnTo>
                  <a:lnTo>
                    <a:pt x="781" y="4849"/>
                  </a:lnTo>
                  <a:lnTo>
                    <a:pt x="888" y="4946"/>
                  </a:lnTo>
                  <a:lnTo>
                    <a:pt x="1003" y="5038"/>
                  </a:lnTo>
                  <a:lnTo>
                    <a:pt x="1127" y="5125"/>
                  </a:lnTo>
                  <a:lnTo>
                    <a:pt x="1257" y="5207"/>
                  </a:lnTo>
                  <a:lnTo>
                    <a:pt x="1396" y="5283"/>
                  </a:lnTo>
                  <a:lnTo>
                    <a:pt x="1543" y="5355"/>
                  </a:lnTo>
                  <a:lnTo>
                    <a:pt x="1699" y="5420"/>
                  </a:lnTo>
                  <a:lnTo>
                    <a:pt x="1863" y="5480"/>
                  </a:lnTo>
                  <a:lnTo>
                    <a:pt x="2036" y="5533"/>
                  </a:lnTo>
                  <a:lnTo>
                    <a:pt x="2218" y="5580"/>
                  </a:lnTo>
                  <a:lnTo>
                    <a:pt x="2408" y="5620"/>
                  </a:lnTo>
                  <a:lnTo>
                    <a:pt x="2608" y="5654"/>
                  </a:lnTo>
                  <a:lnTo>
                    <a:pt x="2817" y="5680"/>
                  </a:lnTo>
                  <a:lnTo>
                    <a:pt x="3036" y="5699"/>
                  </a:lnTo>
                  <a:lnTo>
                    <a:pt x="3263" y="5711"/>
                  </a:lnTo>
                  <a:lnTo>
                    <a:pt x="3500" y="5715"/>
                  </a:lnTo>
                  <a:lnTo>
                    <a:pt x="3589" y="5714"/>
                  </a:lnTo>
                  <a:lnTo>
                    <a:pt x="3675" y="5712"/>
                  </a:lnTo>
                  <a:lnTo>
                    <a:pt x="3760" y="5709"/>
                  </a:lnTo>
                  <a:lnTo>
                    <a:pt x="3844" y="5704"/>
                  </a:lnTo>
                  <a:lnTo>
                    <a:pt x="3925" y="5698"/>
                  </a:lnTo>
                  <a:lnTo>
                    <a:pt x="4004" y="5692"/>
                  </a:lnTo>
                  <a:lnTo>
                    <a:pt x="4082" y="5684"/>
                  </a:lnTo>
                  <a:lnTo>
                    <a:pt x="4157" y="5676"/>
                  </a:lnTo>
                  <a:lnTo>
                    <a:pt x="4231" y="5666"/>
                  </a:lnTo>
                  <a:lnTo>
                    <a:pt x="4302" y="5657"/>
                  </a:lnTo>
                  <a:lnTo>
                    <a:pt x="4371" y="5646"/>
                  </a:lnTo>
                  <a:lnTo>
                    <a:pt x="4437" y="5635"/>
                  </a:lnTo>
                  <a:lnTo>
                    <a:pt x="4502" y="5624"/>
                  </a:lnTo>
                  <a:lnTo>
                    <a:pt x="4563" y="5613"/>
                  </a:lnTo>
                  <a:lnTo>
                    <a:pt x="4622" y="5601"/>
                  </a:lnTo>
                  <a:lnTo>
                    <a:pt x="4678" y="5589"/>
                  </a:lnTo>
                  <a:lnTo>
                    <a:pt x="4783" y="5566"/>
                  </a:lnTo>
                  <a:lnTo>
                    <a:pt x="4876" y="5543"/>
                  </a:lnTo>
                  <a:lnTo>
                    <a:pt x="4955" y="5522"/>
                  </a:lnTo>
                  <a:lnTo>
                    <a:pt x="5022" y="5503"/>
                  </a:lnTo>
                  <a:lnTo>
                    <a:pt x="5075" y="5487"/>
                  </a:lnTo>
                  <a:lnTo>
                    <a:pt x="5114" y="5474"/>
                  </a:lnTo>
                  <a:lnTo>
                    <a:pt x="5138" y="5466"/>
                  </a:lnTo>
                  <a:lnTo>
                    <a:pt x="5145" y="5463"/>
                  </a:lnTo>
                  <a:lnTo>
                    <a:pt x="5147" y="5144"/>
                  </a:lnTo>
                  <a:lnTo>
                    <a:pt x="5145" y="5133"/>
                  </a:lnTo>
                  <a:lnTo>
                    <a:pt x="5144" y="5123"/>
                  </a:lnTo>
                  <a:lnTo>
                    <a:pt x="5142" y="5114"/>
                  </a:lnTo>
                  <a:lnTo>
                    <a:pt x="5139" y="5106"/>
                  </a:lnTo>
                  <a:lnTo>
                    <a:pt x="5135" y="5100"/>
                  </a:lnTo>
                  <a:lnTo>
                    <a:pt x="5131" y="5094"/>
                  </a:lnTo>
                  <a:lnTo>
                    <a:pt x="5126" y="5089"/>
                  </a:lnTo>
                  <a:lnTo>
                    <a:pt x="5120" y="5086"/>
                  </a:lnTo>
                  <a:lnTo>
                    <a:pt x="5114" y="5083"/>
                  </a:lnTo>
                  <a:lnTo>
                    <a:pt x="5107" y="5081"/>
                  </a:lnTo>
                  <a:lnTo>
                    <a:pt x="5099" y="5080"/>
                  </a:lnTo>
                  <a:lnTo>
                    <a:pt x="5090" y="5080"/>
                  </a:lnTo>
                  <a:lnTo>
                    <a:pt x="5082" y="5082"/>
                  </a:lnTo>
                  <a:lnTo>
                    <a:pt x="5073" y="5084"/>
                  </a:lnTo>
                  <a:lnTo>
                    <a:pt x="5063" y="5087"/>
                  </a:lnTo>
                  <a:lnTo>
                    <a:pt x="5054" y="5090"/>
                  </a:lnTo>
                  <a:lnTo>
                    <a:pt x="5011" y="5108"/>
                  </a:lnTo>
                  <a:lnTo>
                    <a:pt x="4961" y="5126"/>
                  </a:lnTo>
                  <a:lnTo>
                    <a:pt x="4905" y="5145"/>
                  </a:lnTo>
                  <a:lnTo>
                    <a:pt x="4843" y="5165"/>
                  </a:lnTo>
                  <a:lnTo>
                    <a:pt x="4808" y="5174"/>
                  </a:lnTo>
                  <a:lnTo>
                    <a:pt x="4773" y="5184"/>
                  </a:lnTo>
                  <a:lnTo>
                    <a:pt x="4735" y="5193"/>
                  </a:lnTo>
                  <a:lnTo>
                    <a:pt x="4696" y="5203"/>
                  </a:lnTo>
                  <a:lnTo>
                    <a:pt x="4655" y="5212"/>
                  </a:lnTo>
                  <a:lnTo>
                    <a:pt x="4613" y="5221"/>
                  </a:lnTo>
                  <a:lnTo>
                    <a:pt x="4568" y="5230"/>
                  </a:lnTo>
                  <a:lnTo>
                    <a:pt x="4521" y="5239"/>
                  </a:lnTo>
                  <a:lnTo>
                    <a:pt x="4473" y="5247"/>
                  </a:lnTo>
                  <a:lnTo>
                    <a:pt x="4423" y="5255"/>
                  </a:lnTo>
                  <a:lnTo>
                    <a:pt x="4371" y="5263"/>
                  </a:lnTo>
                  <a:lnTo>
                    <a:pt x="4317" y="5271"/>
                  </a:lnTo>
                  <a:lnTo>
                    <a:pt x="4262" y="5278"/>
                  </a:lnTo>
                  <a:lnTo>
                    <a:pt x="4204" y="5284"/>
                  </a:lnTo>
                  <a:lnTo>
                    <a:pt x="4145" y="5290"/>
                  </a:lnTo>
                  <a:lnTo>
                    <a:pt x="4084" y="5296"/>
                  </a:lnTo>
                  <a:lnTo>
                    <a:pt x="4021" y="5301"/>
                  </a:lnTo>
                  <a:lnTo>
                    <a:pt x="3956" y="5306"/>
                  </a:lnTo>
                  <a:lnTo>
                    <a:pt x="3888" y="5310"/>
                  </a:lnTo>
                  <a:lnTo>
                    <a:pt x="3820" y="5313"/>
                  </a:lnTo>
                  <a:lnTo>
                    <a:pt x="3749" y="5316"/>
                  </a:lnTo>
                  <a:lnTo>
                    <a:pt x="3675" y="5317"/>
                  </a:lnTo>
                  <a:lnTo>
                    <a:pt x="3601" y="5319"/>
                  </a:lnTo>
                  <a:lnTo>
                    <a:pt x="3524" y="5319"/>
                  </a:lnTo>
                  <a:lnTo>
                    <a:pt x="3452" y="5318"/>
                  </a:lnTo>
                  <a:lnTo>
                    <a:pt x="3382" y="5315"/>
                  </a:lnTo>
                  <a:lnTo>
                    <a:pt x="3316" y="5311"/>
                  </a:lnTo>
                  <a:lnTo>
                    <a:pt x="3252" y="5305"/>
                  </a:lnTo>
                  <a:lnTo>
                    <a:pt x="3189" y="5297"/>
                  </a:lnTo>
                  <a:lnTo>
                    <a:pt x="3130" y="5288"/>
                  </a:lnTo>
                  <a:lnTo>
                    <a:pt x="3073" y="5277"/>
                  </a:lnTo>
                  <a:lnTo>
                    <a:pt x="3019" y="5264"/>
                  </a:lnTo>
                  <a:lnTo>
                    <a:pt x="2967" y="5251"/>
                  </a:lnTo>
                  <a:lnTo>
                    <a:pt x="2917" y="5235"/>
                  </a:lnTo>
                  <a:lnTo>
                    <a:pt x="2870" y="5219"/>
                  </a:lnTo>
                  <a:lnTo>
                    <a:pt x="2824" y="5201"/>
                  </a:lnTo>
                  <a:lnTo>
                    <a:pt x="2780" y="5182"/>
                  </a:lnTo>
                  <a:lnTo>
                    <a:pt x="2739" y="5161"/>
                  </a:lnTo>
                  <a:lnTo>
                    <a:pt x="2699" y="5140"/>
                  </a:lnTo>
                  <a:lnTo>
                    <a:pt x="2663" y="5117"/>
                  </a:lnTo>
                  <a:lnTo>
                    <a:pt x="2627" y="5093"/>
                  </a:lnTo>
                  <a:lnTo>
                    <a:pt x="2594" y="5068"/>
                  </a:lnTo>
                  <a:lnTo>
                    <a:pt x="2562" y="5043"/>
                  </a:lnTo>
                  <a:lnTo>
                    <a:pt x="2531" y="5016"/>
                  </a:lnTo>
                  <a:lnTo>
                    <a:pt x="2503" y="4988"/>
                  </a:lnTo>
                  <a:lnTo>
                    <a:pt x="2476" y="4960"/>
                  </a:lnTo>
                  <a:lnTo>
                    <a:pt x="2452" y="4931"/>
                  </a:lnTo>
                  <a:lnTo>
                    <a:pt x="2428" y="4901"/>
                  </a:lnTo>
                  <a:lnTo>
                    <a:pt x="2406" y="4870"/>
                  </a:lnTo>
                  <a:lnTo>
                    <a:pt x="2386" y="4839"/>
                  </a:lnTo>
                  <a:lnTo>
                    <a:pt x="2366" y="4807"/>
                  </a:lnTo>
                  <a:lnTo>
                    <a:pt x="2349" y="4775"/>
                  </a:lnTo>
                  <a:lnTo>
                    <a:pt x="2333" y="4742"/>
                  </a:lnTo>
                  <a:lnTo>
                    <a:pt x="2317" y="4708"/>
                  </a:lnTo>
                  <a:lnTo>
                    <a:pt x="2303" y="4675"/>
                  </a:lnTo>
                  <a:lnTo>
                    <a:pt x="2290" y="4640"/>
                  </a:lnTo>
                  <a:lnTo>
                    <a:pt x="2279" y="4607"/>
                  </a:lnTo>
                  <a:lnTo>
                    <a:pt x="2268" y="4572"/>
                  </a:lnTo>
                  <a:lnTo>
                    <a:pt x="2257" y="4535"/>
                  </a:lnTo>
                  <a:lnTo>
                    <a:pt x="2247" y="4495"/>
                  </a:lnTo>
                  <a:lnTo>
                    <a:pt x="2237" y="4454"/>
                  </a:lnTo>
                  <a:lnTo>
                    <a:pt x="2228" y="4411"/>
                  </a:lnTo>
                  <a:lnTo>
                    <a:pt x="2219" y="4366"/>
                  </a:lnTo>
                  <a:lnTo>
                    <a:pt x="2209" y="4319"/>
                  </a:lnTo>
                  <a:lnTo>
                    <a:pt x="2201" y="4271"/>
                  </a:lnTo>
                  <a:lnTo>
                    <a:pt x="2193" y="4222"/>
                  </a:lnTo>
                  <a:lnTo>
                    <a:pt x="2186" y="4170"/>
                  </a:lnTo>
                  <a:lnTo>
                    <a:pt x="2179" y="4118"/>
                  </a:lnTo>
                  <a:lnTo>
                    <a:pt x="2166" y="4009"/>
                  </a:lnTo>
                  <a:lnTo>
                    <a:pt x="2154" y="3895"/>
                  </a:lnTo>
                  <a:lnTo>
                    <a:pt x="2143" y="3777"/>
                  </a:lnTo>
                  <a:lnTo>
                    <a:pt x="2135" y="3655"/>
                  </a:lnTo>
                  <a:lnTo>
                    <a:pt x="2128" y="3530"/>
                  </a:lnTo>
                  <a:lnTo>
                    <a:pt x="2122" y="3403"/>
                  </a:lnTo>
                  <a:lnTo>
                    <a:pt x="2117" y="3274"/>
                  </a:lnTo>
                  <a:lnTo>
                    <a:pt x="2114" y="3143"/>
                  </a:lnTo>
                  <a:lnTo>
                    <a:pt x="2112" y="3012"/>
                  </a:lnTo>
                  <a:lnTo>
                    <a:pt x="2112" y="2881"/>
                  </a:lnTo>
                  <a:lnTo>
                    <a:pt x="2112" y="2750"/>
                  </a:lnTo>
                  <a:lnTo>
                    <a:pt x="2114" y="2620"/>
                  </a:lnTo>
                  <a:lnTo>
                    <a:pt x="2117" y="2491"/>
                  </a:lnTo>
                  <a:lnTo>
                    <a:pt x="2122" y="2365"/>
                  </a:lnTo>
                  <a:lnTo>
                    <a:pt x="2127" y="2242"/>
                  </a:lnTo>
                  <a:lnTo>
                    <a:pt x="2134" y="2120"/>
                  </a:lnTo>
                  <a:lnTo>
                    <a:pt x="2142" y="2002"/>
                  </a:lnTo>
                  <a:lnTo>
                    <a:pt x="2151" y="1888"/>
                  </a:lnTo>
                  <a:lnTo>
                    <a:pt x="2162" y="1779"/>
                  </a:lnTo>
                  <a:lnTo>
                    <a:pt x="2173" y="1674"/>
                  </a:lnTo>
                  <a:lnTo>
                    <a:pt x="2186" y="1574"/>
                  </a:lnTo>
                  <a:lnTo>
                    <a:pt x="2199" y="1479"/>
                  </a:lnTo>
                  <a:lnTo>
                    <a:pt x="2207" y="1434"/>
                  </a:lnTo>
                  <a:lnTo>
                    <a:pt x="2215" y="1391"/>
                  </a:lnTo>
                  <a:lnTo>
                    <a:pt x="2223" y="1349"/>
                  </a:lnTo>
                  <a:lnTo>
                    <a:pt x="2231" y="1309"/>
                  </a:lnTo>
                  <a:lnTo>
                    <a:pt x="2239" y="1270"/>
                  </a:lnTo>
                  <a:lnTo>
                    <a:pt x="2248" y="1233"/>
                  </a:lnTo>
                  <a:lnTo>
                    <a:pt x="2257" y="1198"/>
                  </a:lnTo>
                  <a:lnTo>
                    <a:pt x="2267" y="1165"/>
                  </a:lnTo>
                  <a:lnTo>
                    <a:pt x="2282" y="1114"/>
                  </a:lnTo>
                  <a:lnTo>
                    <a:pt x="2298" y="1065"/>
                  </a:lnTo>
                  <a:lnTo>
                    <a:pt x="2315" y="1017"/>
                  </a:lnTo>
                  <a:lnTo>
                    <a:pt x="2334" y="972"/>
                  </a:lnTo>
                  <a:lnTo>
                    <a:pt x="2352" y="928"/>
                  </a:lnTo>
                  <a:lnTo>
                    <a:pt x="2372" y="886"/>
                  </a:lnTo>
                  <a:lnTo>
                    <a:pt x="2393" y="846"/>
                  </a:lnTo>
                  <a:lnTo>
                    <a:pt x="2415" y="808"/>
                  </a:lnTo>
                  <a:lnTo>
                    <a:pt x="2439" y="772"/>
                  </a:lnTo>
                  <a:lnTo>
                    <a:pt x="2463" y="737"/>
                  </a:lnTo>
                  <a:lnTo>
                    <a:pt x="2490" y="704"/>
                  </a:lnTo>
                  <a:lnTo>
                    <a:pt x="2517" y="673"/>
                  </a:lnTo>
                  <a:lnTo>
                    <a:pt x="2547" y="643"/>
                  </a:lnTo>
                  <a:lnTo>
                    <a:pt x="2577" y="615"/>
                  </a:lnTo>
                  <a:lnTo>
                    <a:pt x="2610" y="589"/>
                  </a:lnTo>
                  <a:lnTo>
                    <a:pt x="2644" y="564"/>
                  </a:lnTo>
                  <a:lnTo>
                    <a:pt x="2681" y="541"/>
                  </a:lnTo>
                  <a:lnTo>
                    <a:pt x="2720" y="520"/>
                  </a:lnTo>
                  <a:lnTo>
                    <a:pt x="2761" y="500"/>
                  </a:lnTo>
                  <a:lnTo>
                    <a:pt x="2804" y="482"/>
                  </a:lnTo>
                  <a:lnTo>
                    <a:pt x="2849" y="466"/>
                  </a:lnTo>
                  <a:lnTo>
                    <a:pt x="2897" y="451"/>
                  </a:lnTo>
                  <a:lnTo>
                    <a:pt x="2947" y="437"/>
                  </a:lnTo>
                  <a:lnTo>
                    <a:pt x="3000" y="425"/>
                  </a:lnTo>
                  <a:lnTo>
                    <a:pt x="3056" y="414"/>
                  </a:lnTo>
                  <a:lnTo>
                    <a:pt x="3114" y="405"/>
                  </a:lnTo>
                  <a:lnTo>
                    <a:pt x="3174" y="398"/>
                  </a:lnTo>
                  <a:lnTo>
                    <a:pt x="3238" y="391"/>
                  </a:lnTo>
                  <a:lnTo>
                    <a:pt x="3305" y="387"/>
                  </a:lnTo>
                  <a:lnTo>
                    <a:pt x="3375" y="383"/>
                  </a:lnTo>
                  <a:lnTo>
                    <a:pt x="3448" y="381"/>
                  </a:lnTo>
                  <a:lnTo>
                    <a:pt x="3524" y="381"/>
                  </a:lnTo>
                  <a:lnTo>
                    <a:pt x="3635" y="381"/>
                  </a:lnTo>
                  <a:lnTo>
                    <a:pt x="3739" y="383"/>
                  </a:lnTo>
                  <a:lnTo>
                    <a:pt x="3835" y="386"/>
                  </a:lnTo>
                  <a:lnTo>
                    <a:pt x="3926" y="390"/>
                  </a:lnTo>
                  <a:lnTo>
                    <a:pt x="4011" y="395"/>
                  </a:lnTo>
                  <a:lnTo>
                    <a:pt x="4089" y="402"/>
                  </a:lnTo>
                  <a:lnTo>
                    <a:pt x="4161" y="411"/>
                  </a:lnTo>
                  <a:lnTo>
                    <a:pt x="4229" y="422"/>
                  </a:lnTo>
                  <a:lnTo>
                    <a:pt x="4291" y="435"/>
                  </a:lnTo>
                  <a:lnTo>
                    <a:pt x="4349" y="449"/>
                  </a:lnTo>
                  <a:lnTo>
                    <a:pt x="4401" y="466"/>
                  </a:lnTo>
                  <a:lnTo>
                    <a:pt x="4449" y="485"/>
                  </a:lnTo>
                  <a:lnTo>
                    <a:pt x="4492" y="507"/>
                  </a:lnTo>
                  <a:lnTo>
                    <a:pt x="4532" y="531"/>
                  </a:lnTo>
                  <a:lnTo>
                    <a:pt x="4569" y="557"/>
                  </a:lnTo>
                  <a:lnTo>
                    <a:pt x="4601" y="586"/>
                  </a:lnTo>
                  <a:lnTo>
                    <a:pt x="4630" y="619"/>
                  </a:lnTo>
                  <a:lnTo>
                    <a:pt x="4656" y="654"/>
                  </a:lnTo>
                  <a:lnTo>
                    <a:pt x="4680" y="692"/>
                  </a:lnTo>
                  <a:lnTo>
                    <a:pt x="4701" y="733"/>
                  </a:lnTo>
                  <a:lnTo>
                    <a:pt x="4721" y="778"/>
                  </a:lnTo>
                  <a:lnTo>
                    <a:pt x="4737" y="827"/>
                  </a:lnTo>
                  <a:lnTo>
                    <a:pt x="4752" y="878"/>
                  </a:lnTo>
                  <a:lnTo>
                    <a:pt x="4767" y="934"/>
                  </a:lnTo>
                  <a:lnTo>
                    <a:pt x="4779" y="993"/>
                  </a:lnTo>
                  <a:lnTo>
                    <a:pt x="4790" y="1056"/>
                  </a:lnTo>
                  <a:lnTo>
                    <a:pt x="4801" y="1123"/>
                  </a:lnTo>
                  <a:lnTo>
                    <a:pt x="4810" y="1195"/>
                  </a:lnTo>
                  <a:lnTo>
                    <a:pt x="4831" y="1350"/>
                  </a:lnTo>
                  <a:lnTo>
                    <a:pt x="4851" y="1524"/>
                  </a:lnTo>
                  <a:lnTo>
                    <a:pt x="4853" y="1538"/>
                  </a:lnTo>
                  <a:lnTo>
                    <a:pt x="4855" y="1550"/>
                  </a:lnTo>
                  <a:lnTo>
                    <a:pt x="4859" y="1563"/>
                  </a:lnTo>
                  <a:lnTo>
                    <a:pt x="4863" y="1574"/>
                  </a:lnTo>
                  <a:lnTo>
                    <a:pt x="4867" y="1584"/>
                  </a:lnTo>
                  <a:lnTo>
                    <a:pt x="4873" y="1593"/>
                  </a:lnTo>
                  <a:lnTo>
                    <a:pt x="4880" y="1602"/>
                  </a:lnTo>
                  <a:lnTo>
                    <a:pt x="4886" y="1609"/>
                  </a:lnTo>
                  <a:lnTo>
                    <a:pt x="4894" y="1616"/>
                  </a:lnTo>
                  <a:lnTo>
                    <a:pt x="4902" y="1622"/>
                  </a:lnTo>
                  <a:lnTo>
                    <a:pt x="4911" y="1627"/>
                  </a:lnTo>
                  <a:lnTo>
                    <a:pt x="4921" y="1631"/>
                  </a:lnTo>
                  <a:lnTo>
                    <a:pt x="4932" y="1634"/>
                  </a:lnTo>
                  <a:lnTo>
                    <a:pt x="4943" y="1636"/>
                  </a:lnTo>
                  <a:lnTo>
                    <a:pt x="4955" y="1637"/>
                  </a:lnTo>
                  <a:lnTo>
                    <a:pt x="4967" y="1638"/>
                  </a:lnTo>
                  <a:close/>
                </a:path>
              </a:pathLst>
            </a:custGeom>
            <a:solidFill>
              <a:srgbClr val="171312"/>
            </a:solidFill>
            <a:ln w="9525">
              <a:noFill/>
              <a:round/>
              <a:headEnd/>
              <a:tailEnd/>
            </a:ln>
          </p:spPr>
          <p:txBody>
            <a:bodyPr/>
            <a:lstStyle/>
            <a:p>
              <a:endParaRPr lang="da-DK"/>
            </a:p>
          </p:txBody>
        </p:sp>
        <p:sp>
          <p:nvSpPr>
            <p:cNvPr id="10" name="Freeform 22"/>
            <p:cNvSpPr>
              <a:spLocks noChangeAspect="1"/>
            </p:cNvSpPr>
            <p:nvPr userDrawn="1"/>
          </p:nvSpPr>
          <p:spPr bwMode="auto">
            <a:xfrm>
              <a:off x="2857" y="3975"/>
              <a:ext cx="92" cy="166"/>
            </a:xfrm>
            <a:custGeom>
              <a:avLst/>
              <a:gdLst/>
              <a:ahLst/>
              <a:cxnLst>
                <a:cxn ang="0">
                  <a:pos x="4436" y="154"/>
                </a:cxn>
                <a:cxn ang="0">
                  <a:pos x="4099" y="67"/>
                </a:cxn>
                <a:cxn ang="0">
                  <a:pos x="3839" y="25"/>
                </a:cxn>
                <a:cxn ang="0">
                  <a:pos x="3594" y="4"/>
                </a:cxn>
                <a:cxn ang="0">
                  <a:pos x="3168" y="8"/>
                </a:cxn>
                <a:cxn ang="0">
                  <a:pos x="2540" y="103"/>
                </a:cxn>
                <a:cxn ang="0">
                  <a:pos x="1991" y="308"/>
                </a:cxn>
                <a:cxn ang="0">
                  <a:pos x="1537" y="629"/>
                </a:cxn>
                <a:cxn ang="0">
                  <a:pos x="1194" y="1071"/>
                </a:cxn>
                <a:cxn ang="0">
                  <a:pos x="977" y="1639"/>
                </a:cxn>
                <a:cxn ang="0">
                  <a:pos x="902" y="2339"/>
                </a:cxn>
                <a:cxn ang="0">
                  <a:pos x="2" y="2717"/>
                </a:cxn>
                <a:cxn ang="0">
                  <a:pos x="26" y="2771"/>
                </a:cxn>
                <a:cxn ang="0">
                  <a:pos x="75" y="2806"/>
                </a:cxn>
                <a:cxn ang="0">
                  <a:pos x="160" y="2823"/>
                </a:cxn>
                <a:cxn ang="0">
                  <a:pos x="427" y="2852"/>
                </a:cxn>
                <a:cxn ang="0">
                  <a:pos x="747" y="2886"/>
                </a:cxn>
                <a:cxn ang="0">
                  <a:pos x="902" y="2903"/>
                </a:cxn>
                <a:cxn ang="0">
                  <a:pos x="801" y="7741"/>
                </a:cxn>
                <a:cxn ang="0">
                  <a:pos x="501" y="7785"/>
                </a:cxn>
                <a:cxn ang="0">
                  <a:pos x="201" y="7830"/>
                </a:cxn>
                <a:cxn ang="0">
                  <a:pos x="81" y="7853"/>
                </a:cxn>
                <a:cxn ang="0">
                  <a:pos x="30" y="7887"/>
                </a:cxn>
                <a:cxn ang="0">
                  <a:pos x="4" y="7938"/>
                </a:cxn>
                <a:cxn ang="0">
                  <a:pos x="3470" y="8138"/>
                </a:cxn>
                <a:cxn ang="0">
                  <a:pos x="3463" y="7933"/>
                </a:cxn>
                <a:cxn ang="0">
                  <a:pos x="3432" y="7883"/>
                </a:cxn>
                <a:cxn ang="0">
                  <a:pos x="3367" y="7849"/>
                </a:cxn>
                <a:cxn ang="0">
                  <a:pos x="3213" y="7822"/>
                </a:cxn>
                <a:cxn ang="0">
                  <a:pos x="2912" y="7775"/>
                </a:cxn>
                <a:cxn ang="0">
                  <a:pos x="2650" y="7735"/>
                </a:cxn>
                <a:cxn ang="0">
                  <a:pos x="2600" y="2902"/>
                </a:cxn>
                <a:cxn ang="0">
                  <a:pos x="2804" y="2877"/>
                </a:cxn>
                <a:cxn ang="0">
                  <a:pos x="3130" y="2837"/>
                </a:cxn>
                <a:cxn ang="0">
                  <a:pos x="3368" y="2804"/>
                </a:cxn>
                <a:cxn ang="0">
                  <a:pos x="3431" y="2779"/>
                </a:cxn>
                <a:cxn ang="0">
                  <a:pos x="3466" y="2738"/>
                </a:cxn>
                <a:cxn ang="0">
                  <a:pos x="3477" y="2686"/>
                </a:cxn>
                <a:cxn ang="0">
                  <a:pos x="2593" y="1542"/>
                </a:cxn>
                <a:cxn ang="0">
                  <a:pos x="2615" y="1157"/>
                </a:cxn>
                <a:cxn ang="0">
                  <a:pos x="2672" y="862"/>
                </a:cxn>
                <a:cxn ang="0">
                  <a:pos x="2773" y="647"/>
                </a:cxn>
                <a:cxn ang="0">
                  <a:pos x="2922" y="503"/>
                </a:cxn>
                <a:cxn ang="0">
                  <a:pos x="3126" y="420"/>
                </a:cxn>
                <a:cxn ang="0">
                  <a:pos x="3392" y="389"/>
                </a:cxn>
                <a:cxn ang="0">
                  <a:pos x="3677" y="401"/>
                </a:cxn>
                <a:cxn ang="0">
                  <a:pos x="3891" y="452"/>
                </a:cxn>
                <a:cxn ang="0">
                  <a:pos x="4044" y="547"/>
                </a:cxn>
                <a:cxn ang="0">
                  <a:pos x="4150" y="688"/>
                </a:cxn>
                <a:cxn ang="0">
                  <a:pos x="4222" y="881"/>
                </a:cxn>
                <a:cxn ang="0">
                  <a:pos x="4270" y="1127"/>
                </a:cxn>
                <a:cxn ang="0">
                  <a:pos x="4296" y="1332"/>
                </a:cxn>
                <a:cxn ang="0">
                  <a:pos x="4315" y="1387"/>
                </a:cxn>
                <a:cxn ang="0">
                  <a:pos x="4349" y="1418"/>
                </a:cxn>
                <a:cxn ang="0">
                  <a:pos x="4596" y="1425"/>
                </a:cxn>
              </a:cxnLst>
              <a:rect l="0" t="0" r="r" b="b"/>
              <a:pathLst>
                <a:path w="4596" h="8138">
                  <a:moveTo>
                    <a:pt x="4596" y="213"/>
                  </a:moveTo>
                  <a:lnTo>
                    <a:pt x="4565" y="201"/>
                  </a:lnTo>
                  <a:lnTo>
                    <a:pt x="4528" y="187"/>
                  </a:lnTo>
                  <a:lnTo>
                    <a:pt x="4485" y="171"/>
                  </a:lnTo>
                  <a:lnTo>
                    <a:pt x="4436" y="154"/>
                  </a:lnTo>
                  <a:lnTo>
                    <a:pt x="4380" y="137"/>
                  </a:lnTo>
                  <a:lnTo>
                    <a:pt x="4317" y="119"/>
                  </a:lnTo>
                  <a:lnTo>
                    <a:pt x="4250" y="101"/>
                  </a:lnTo>
                  <a:lnTo>
                    <a:pt x="4177" y="84"/>
                  </a:lnTo>
                  <a:lnTo>
                    <a:pt x="4099" y="67"/>
                  </a:lnTo>
                  <a:lnTo>
                    <a:pt x="4017" y="52"/>
                  </a:lnTo>
                  <a:lnTo>
                    <a:pt x="3974" y="44"/>
                  </a:lnTo>
                  <a:lnTo>
                    <a:pt x="3929" y="37"/>
                  </a:lnTo>
                  <a:lnTo>
                    <a:pt x="3884" y="31"/>
                  </a:lnTo>
                  <a:lnTo>
                    <a:pt x="3839" y="25"/>
                  </a:lnTo>
                  <a:lnTo>
                    <a:pt x="3792" y="20"/>
                  </a:lnTo>
                  <a:lnTo>
                    <a:pt x="3744" y="15"/>
                  </a:lnTo>
                  <a:lnTo>
                    <a:pt x="3695" y="10"/>
                  </a:lnTo>
                  <a:lnTo>
                    <a:pt x="3645" y="7"/>
                  </a:lnTo>
                  <a:lnTo>
                    <a:pt x="3594" y="4"/>
                  </a:lnTo>
                  <a:lnTo>
                    <a:pt x="3543" y="2"/>
                  </a:lnTo>
                  <a:lnTo>
                    <a:pt x="3491" y="1"/>
                  </a:lnTo>
                  <a:lnTo>
                    <a:pt x="3438" y="0"/>
                  </a:lnTo>
                  <a:lnTo>
                    <a:pt x="3302" y="2"/>
                  </a:lnTo>
                  <a:lnTo>
                    <a:pt x="3168" y="8"/>
                  </a:lnTo>
                  <a:lnTo>
                    <a:pt x="3037" y="19"/>
                  </a:lnTo>
                  <a:lnTo>
                    <a:pt x="2908" y="34"/>
                  </a:lnTo>
                  <a:lnTo>
                    <a:pt x="2782" y="52"/>
                  </a:lnTo>
                  <a:lnTo>
                    <a:pt x="2660" y="76"/>
                  </a:lnTo>
                  <a:lnTo>
                    <a:pt x="2540" y="103"/>
                  </a:lnTo>
                  <a:lnTo>
                    <a:pt x="2424" y="135"/>
                  </a:lnTo>
                  <a:lnTo>
                    <a:pt x="2309" y="172"/>
                  </a:lnTo>
                  <a:lnTo>
                    <a:pt x="2200" y="213"/>
                  </a:lnTo>
                  <a:lnTo>
                    <a:pt x="2093" y="258"/>
                  </a:lnTo>
                  <a:lnTo>
                    <a:pt x="1991" y="308"/>
                  </a:lnTo>
                  <a:lnTo>
                    <a:pt x="1892" y="363"/>
                  </a:lnTo>
                  <a:lnTo>
                    <a:pt x="1797" y="422"/>
                  </a:lnTo>
                  <a:lnTo>
                    <a:pt x="1706" y="487"/>
                  </a:lnTo>
                  <a:lnTo>
                    <a:pt x="1620" y="555"/>
                  </a:lnTo>
                  <a:lnTo>
                    <a:pt x="1537" y="629"/>
                  </a:lnTo>
                  <a:lnTo>
                    <a:pt x="1460" y="708"/>
                  </a:lnTo>
                  <a:lnTo>
                    <a:pt x="1386" y="791"/>
                  </a:lnTo>
                  <a:lnTo>
                    <a:pt x="1317" y="879"/>
                  </a:lnTo>
                  <a:lnTo>
                    <a:pt x="1253" y="972"/>
                  </a:lnTo>
                  <a:lnTo>
                    <a:pt x="1194" y="1071"/>
                  </a:lnTo>
                  <a:lnTo>
                    <a:pt x="1140" y="1174"/>
                  </a:lnTo>
                  <a:lnTo>
                    <a:pt x="1091" y="1282"/>
                  </a:lnTo>
                  <a:lnTo>
                    <a:pt x="1047" y="1396"/>
                  </a:lnTo>
                  <a:lnTo>
                    <a:pt x="1010" y="1515"/>
                  </a:lnTo>
                  <a:lnTo>
                    <a:pt x="977" y="1639"/>
                  </a:lnTo>
                  <a:lnTo>
                    <a:pt x="950" y="1768"/>
                  </a:lnTo>
                  <a:lnTo>
                    <a:pt x="929" y="1903"/>
                  </a:lnTo>
                  <a:lnTo>
                    <a:pt x="914" y="2043"/>
                  </a:lnTo>
                  <a:lnTo>
                    <a:pt x="905" y="2188"/>
                  </a:lnTo>
                  <a:lnTo>
                    <a:pt x="902" y="2339"/>
                  </a:lnTo>
                  <a:lnTo>
                    <a:pt x="902" y="2515"/>
                  </a:lnTo>
                  <a:lnTo>
                    <a:pt x="0" y="2515"/>
                  </a:lnTo>
                  <a:lnTo>
                    <a:pt x="0" y="2690"/>
                  </a:lnTo>
                  <a:lnTo>
                    <a:pt x="1" y="2704"/>
                  </a:lnTo>
                  <a:lnTo>
                    <a:pt x="2" y="2717"/>
                  </a:lnTo>
                  <a:lnTo>
                    <a:pt x="5" y="2729"/>
                  </a:lnTo>
                  <a:lnTo>
                    <a:pt x="9" y="2741"/>
                  </a:lnTo>
                  <a:lnTo>
                    <a:pt x="13" y="2752"/>
                  </a:lnTo>
                  <a:lnTo>
                    <a:pt x="19" y="2762"/>
                  </a:lnTo>
                  <a:lnTo>
                    <a:pt x="26" y="2771"/>
                  </a:lnTo>
                  <a:lnTo>
                    <a:pt x="34" y="2780"/>
                  </a:lnTo>
                  <a:lnTo>
                    <a:pt x="43" y="2788"/>
                  </a:lnTo>
                  <a:lnTo>
                    <a:pt x="53" y="2795"/>
                  </a:lnTo>
                  <a:lnTo>
                    <a:pt x="63" y="2801"/>
                  </a:lnTo>
                  <a:lnTo>
                    <a:pt x="75" y="2806"/>
                  </a:lnTo>
                  <a:lnTo>
                    <a:pt x="88" y="2811"/>
                  </a:lnTo>
                  <a:lnTo>
                    <a:pt x="102" y="2815"/>
                  </a:lnTo>
                  <a:lnTo>
                    <a:pt x="116" y="2817"/>
                  </a:lnTo>
                  <a:lnTo>
                    <a:pt x="132" y="2819"/>
                  </a:lnTo>
                  <a:lnTo>
                    <a:pt x="160" y="2823"/>
                  </a:lnTo>
                  <a:lnTo>
                    <a:pt x="199" y="2827"/>
                  </a:lnTo>
                  <a:lnTo>
                    <a:pt x="246" y="2832"/>
                  </a:lnTo>
                  <a:lnTo>
                    <a:pt x="301" y="2839"/>
                  </a:lnTo>
                  <a:lnTo>
                    <a:pt x="362" y="2845"/>
                  </a:lnTo>
                  <a:lnTo>
                    <a:pt x="427" y="2852"/>
                  </a:lnTo>
                  <a:lnTo>
                    <a:pt x="493" y="2859"/>
                  </a:lnTo>
                  <a:lnTo>
                    <a:pt x="560" y="2867"/>
                  </a:lnTo>
                  <a:lnTo>
                    <a:pt x="626" y="2874"/>
                  </a:lnTo>
                  <a:lnTo>
                    <a:pt x="689" y="2880"/>
                  </a:lnTo>
                  <a:lnTo>
                    <a:pt x="747" y="2886"/>
                  </a:lnTo>
                  <a:lnTo>
                    <a:pt x="798" y="2892"/>
                  </a:lnTo>
                  <a:lnTo>
                    <a:pt x="840" y="2896"/>
                  </a:lnTo>
                  <a:lnTo>
                    <a:pt x="873" y="2900"/>
                  </a:lnTo>
                  <a:lnTo>
                    <a:pt x="893" y="2902"/>
                  </a:lnTo>
                  <a:lnTo>
                    <a:pt x="902" y="2903"/>
                  </a:lnTo>
                  <a:lnTo>
                    <a:pt x="902" y="7727"/>
                  </a:lnTo>
                  <a:lnTo>
                    <a:pt x="894" y="7728"/>
                  </a:lnTo>
                  <a:lnTo>
                    <a:pt x="874" y="7731"/>
                  </a:lnTo>
                  <a:lnTo>
                    <a:pt x="842" y="7735"/>
                  </a:lnTo>
                  <a:lnTo>
                    <a:pt x="801" y="7741"/>
                  </a:lnTo>
                  <a:lnTo>
                    <a:pt x="751" y="7748"/>
                  </a:lnTo>
                  <a:lnTo>
                    <a:pt x="695" y="7757"/>
                  </a:lnTo>
                  <a:lnTo>
                    <a:pt x="633" y="7766"/>
                  </a:lnTo>
                  <a:lnTo>
                    <a:pt x="568" y="7775"/>
                  </a:lnTo>
                  <a:lnTo>
                    <a:pt x="501" y="7785"/>
                  </a:lnTo>
                  <a:lnTo>
                    <a:pt x="435" y="7795"/>
                  </a:lnTo>
                  <a:lnTo>
                    <a:pt x="370" y="7804"/>
                  </a:lnTo>
                  <a:lnTo>
                    <a:pt x="308" y="7813"/>
                  </a:lnTo>
                  <a:lnTo>
                    <a:pt x="251" y="7822"/>
                  </a:lnTo>
                  <a:lnTo>
                    <a:pt x="201" y="7830"/>
                  </a:lnTo>
                  <a:lnTo>
                    <a:pt x="158" y="7836"/>
                  </a:lnTo>
                  <a:lnTo>
                    <a:pt x="124" y="7841"/>
                  </a:lnTo>
                  <a:lnTo>
                    <a:pt x="109" y="7844"/>
                  </a:lnTo>
                  <a:lnTo>
                    <a:pt x="95" y="7848"/>
                  </a:lnTo>
                  <a:lnTo>
                    <a:pt x="81" y="7853"/>
                  </a:lnTo>
                  <a:lnTo>
                    <a:pt x="69" y="7858"/>
                  </a:lnTo>
                  <a:lnTo>
                    <a:pt x="58" y="7864"/>
                  </a:lnTo>
                  <a:lnTo>
                    <a:pt x="48" y="7871"/>
                  </a:lnTo>
                  <a:lnTo>
                    <a:pt x="39" y="7878"/>
                  </a:lnTo>
                  <a:lnTo>
                    <a:pt x="30" y="7887"/>
                  </a:lnTo>
                  <a:lnTo>
                    <a:pt x="23" y="7895"/>
                  </a:lnTo>
                  <a:lnTo>
                    <a:pt x="17" y="7905"/>
                  </a:lnTo>
                  <a:lnTo>
                    <a:pt x="12" y="7915"/>
                  </a:lnTo>
                  <a:lnTo>
                    <a:pt x="7" y="7926"/>
                  </a:lnTo>
                  <a:lnTo>
                    <a:pt x="4" y="7938"/>
                  </a:lnTo>
                  <a:lnTo>
                    <a:pt x="2" y="7951"/>
                  </a:lnTo>
                  <a:lnTo>
                    <a:pt x="1" y="7964"/>
                  </a:lnTo>
                  <a:lnTo>
                    <a:pt x="0" y="7978"/>
                  </a:lnTo>
                  <a:lnTo>
                    <a:pt x="0" y="8138"/>
                  </a:lnTo>
                  <a:lnTo>
                    <a:pt x="3470" y="8138"/>
                  </a:lnTo>
                  <a:lnTo>
                    <a:pt x="3470" y="7978"/>
                  </a:lnTo>
                  <a:lnTo>
                    <a:pt x="3470" y="7966"/>
                  </a:lnTo>
                  <a:lnTo>
                    <a:pt x="3468" y="7955"/>
                  </a:lnTo>
                  <a:lnTo>
                    <a:pt x="3466" y="7944"/>
                  </a:lnTo>
                  <a:lnTo>
                    <a:pt x="3463" y="7933"/>
                  </a:lnTo>
                  <a:lnTo>
                    <a:pt x="3460" y="7922"/>
                  </a:lnTo>
                  <a:lnTo>
                    <a:pt x="3455" y="7912"/>
                  </a:lnTo>
                  <a:lnTo>
                    <a:pt x="3447" y="7902"/>
                  </a:lnTo>
                  <a:lnTo>
                    <a:pt x="3440" y="7892"/>
                  </a:lnTo>
                  <a:lnTo>
                    <a:pt x="3432" y="7883"/>
                  </a:lnTo>
                  <a:lnTo>
                    <a:pt x="3422" y="7875"/>
                  </a:lnTo>
                  <a:lnTo>
                    <a:pt x="3411" y="7867"/>
                  </a:lnTo>
                  <a:lnTo>
                    <a:pt x="3397" y="7860"/>
                  </a:lnTo>
                  <a:lnTo>
                    <a:pt x="3383" y="7854"/>
                  </a:lnTo>
                  <a:lnTo>
                    <a:pt x="3367" y="7849"/>
                  </a:lnTo>
                  <a:lnTo>
                    <a:pt x="3350" y="7845"/>
                  </a:lnTo>
                  <a:lnTo>
                    <a:pt x="3330" y="7841"/>
                  </a:lnTo>
                  <a:lnTo>
                    <a:pt x="3300" y="7836"/>
                  </a:lnTo>
                  <a:lnTo>
                    <a:pt x="3261" y="7830"/>
                  </a:lnTo>
                  <a:lnTo>
                    <a:pt x="3213" y="7822"/>
                  </a:lnTo>
                  <a:lnTo>
                    <a:pt x="3159" y="7813"/>
                  </a:lnTo>
                  <a:lnTo>
                    <a:pt x="3101" y="7804"/>
                  </a:lnTo>
                  <a:lnTo>
                    <a:pt x="3039" y="7795"/>
                  </a:lnTo>
                  <a:lnTo>
                    <a:pt x="2976" y="7785"/>
                  </a:lnTo>
                  <a:lnTo>
                    <a:pt x="2912" y="7775"/>
                  </a:lnTo>
                  <a:lnTo>
                    <a:pt x="2849" y="7766"/>
                  </a:lnTo>
                  <a:lnTo>
                    <a:pt x="2791" y="7757"/>
                  </a:lnTo>
                  <a:lnTo>
                    <a:pt x="2737" y="7749"/>
                  </a:lnTo>
                  <a:lnTo>
                    <a:pt x="2689" y="7741"/>
                  </a:lnTo>
                  <a:lnTo>
                    <a:pt x="2650" y="7735"/>
                  </a:lnTo>
                  <a:lnTo>
                    <a:pt x="2619" y="7731"/>
                  </a:lnTo>
                  <a:lnTo>
                    <a:pt x="2599" y="7728"/>
                  </a:lnTo>
                  <a:lnTo>
                    <a:pt x="2593" y="7727"/>
                  </a:lnTo>
                  <a:lnTo>
                    <a:pt x="2593" y="2903"/>
                  </a:lnTo>
                  <a:lnTo>
                    <a:pt x="2600" y="2902"/>
                  </a:lnTo>
                  <a:lnTo>
                    <a:pt x="2620" y="2899"/>
                  </a:lnTo>
                  <a:lnTo>
                    <a:pt x="2653" y="2896"/>
                  </a:lnTo>
                  <a:lnTo>
                    <a:pt x="2696" y="2890"/>
                  </a:lnTo>
                  <a:lnTo>
                    <a:pt x="2745" y="2884"/>
                  </a:lnTo>
                  <a:lnTo>
                    <a:pt x="2804" y="2877"/>
                  </a:lnTo>
                  <a:lnTo>
                    <a:pt x="2866" y="2870"/>
                  </a:lnTo>
                  <a:lnTo>
                    <a:pt x="2931" y="2862"/>
                  </a:lnTo>
                  <a:lnTo>
                    <a:pt x="2998" y="2854"/>
                  </a:lnTo>
                  <a:lnTo>
                    <a:pt x="3065" y="2845"/>
                  </a:lnTo>
                  <a:lnTo>
                    <a:pt x="3130" y="2837"/>
                  </a:lnTo>
                  <a:lnTo>
                    <a:pt x="3192" y="2829"/>
                  </a:lnTo>
                  <a:lnTo>
                    <a:pt x="3248" y="2821"/>
                  </a:lnTo>
                  <a:lnTo>
                    <a:pt x="3297" y="2815"/>
                  </a:lnTo>
                  <a:lnTo>
                    <a:pt x="3337" y="2809"/>
                  </a:lnTo>
                  <a:lnTo>
                    <a:pt x="3368" y="2804"/>
                  </a:lnTo>
                  <a:lnTo>
                    <a:pt x="3383" y="2801"/>
                  </a:lnTo>
                  <a:lnTo>
                    <a:pt x="3397" y="2796"/>
                  </a:lnTo>
                  <a:lnTo>
                    <a:pt x="3410" y="2791"/>
                  </a:lnTo>
                  <a:lnTo>
                    <a:pt x="3421" y="2786"/>
                  </a:lnTo>
                  <a:lnTo>
                    <a:pt x="3431" y="2779"/>
                  </a:lnTo>
                  <a:lnTo>
                    <a:pt x="3440" y="2772"/>
                  </a:lnTo>
                  <a:lnTo>
                    <a:pt x="3448" y="2764"/>
                  </a:lnTo>
                  <a:lnTo>
                    <a:pt x="3455" y="2756"/>
                  </a:lnTo>
                  <a:lnTo>
                    <a:pt x="3461" y="2747"/>
                  </a:lnTo>
                  <a:lnTo>
                    <a:pt x="3466" y="2738"/>
                  </a:lnTo>
                  <a:lnTo>
                    <a:pt x="3469" y="2728"/>
                  </a:lnTo>
                  <a:lnTo>
                    <a:pt x="3472" y="2718"/>
                  </a:lnTo>
                  <a:lnTo>
                    <a:pt x="3475" y="2708"/>
                  </a:lnTo>
                  <a:lnTo>
                    <a:pt x="3476" y="2697"/>
                  </a:lnTo>
                  <a:lnTo>
                    <a:pt x="3477" y="2686"/>
                  </a:lnTo>
                  <a:lnTo>
                    <a:pt x="3477" y="2675"/>
                  </a:lnTo>
                  <a:lnTo>
                    <a:pt x="3477" y="2515"/>
                  </a:lnTo>
                  <a:lnTo>
                    <a:pt x="2593" y="2515"/>
                  </a:lnTo>
                  <a:lnTo>
                    <a:pt x="2593" y="1631"/>
                  </a:lnTo>
                  <a:lnTo>
                    <a:pt x="2593" y="1542"/>
                  </a:lnTo>
                  <a:lnTo>
                    <a:pt x="2595" y="1457"/>
                  </a:lnTo>
                  <a:lnTo>
                    <a:pt x="2598" y="1376"/>
                  </a:lnTo>
                  <a:lnTo>
                    <a:pt x="2602" y="1299"/>
                  </a:lnTo>
                  <a:lnTo>
                    <a:pt x="2608" y="1226"/>
                  </a:lnTo>
                  <a:lnTo>
                    <a:pt x="2615" y="1157"/>
                  </a:lnTo>
                  <a:lnTo>
                    <a:pt x="2623" y="1091"/>
                  </a:lnTo>
                  <a:lnTo>
                    <a:pt x="2633" y="1028"/>
                  </a:lnTo>
                  <a:lnTo>
                    <a:pt x="2645" y="969"/>
                  </a:lnTo>
                  <a:lnTo>
                    <a:pt x="2658" y="914"/>
                  </a:lnTo>
                  <a:lnTo>
                    <a:pt x="2672" y="862"/>
                  </a:lnTo>
                  <a:lnTo>
                    <a:pt x="2689" y="812"/>
                  </a:lnTo>
                  <a:lnTo>
                    <a:pt x="2707" y="767"/>
                  </a:lnTo>
                  <a:lnTo>
                    <a:pt x="2727" y="724"/>
                  </a:lnTo>
                  <a:lnTo>
                    <a:pt x="2750" y="684"/>
                  </a:lnTo>
                  <a:lnTo>
                    <a:pt x="2773" y="647"/>
                  </a:lnTo>
                  <a:lnTo>
                    <a:pt x="2798" y="613"/>
                  </a:lnTo>
                  <a:lnTo>
                    <a:pt x="2826" y="581"/>
                  </a:lnTo>
                  <a:lnTo>
                    <a:pt x="2857" y="553"/>
                  </a:lnTo>
                  <a:lnTo>
                    <a:pt x="2888" y="527"/>
                  </a:lnTo>
                  <a:lnTo>
                    <a:pt x="2922" y="503"/>
                  </a:lnTo>
                  <a:lnTo>
                    <a:pt x="2958" y="482"/>
                  </a:lnTo>
                  <a:lnTo>
                    <a:pt x="2997" y="463"/>
                  </a:lnTo>
                  <a:lnTo>
                    <a:pt x="3038" y="447"/>
                  </a:lnTo>
                  <a:lnTo>
                    <a:pt x="3081" y="433"/>
                  </a:lnTo>
                  <a:lnTo>
                    <a:pt x="3126" y="420"/>
                  </a:lnTo>
                  <a:lnTo>
                    <a:pt x="3174" y="410"/>
                  </a:lnTo>
                  <a:lnTo>
                    <a:pt x="3225" y="402"/>
                  </a:lnTo>
                  <a:lnTo>
                    <a:pt x="3278" y="396"/>
                  </a:lnTo>
                  <a:lnTo>
                    <a:pt x="3334" y="392"/>
                  </a:lnTo>
                  <a:lnTo>
                    <a:pt x="3392" y="389"/>
                  </a:lnTo>
                  <a:lnTo>
                    <a:pt x="3453" y="389"/>
                  </a:lnTo>
                  <a:lnTo>
                    <a:pt x="3514" y="389"/>
                  </a:lnTo>
                  <a:lnTo>
                    <a:pt x="3571" y="392"/>
                  </a:lnTo>
                  <a:lnTo>
                    <a:pt x="3625" y="395"/>
                  </a:lnTo>
                  <a:lnTo>
                    <a:pt x="3677" y="401"/>
                  </a:lnTo>
                  <a:lnTo>
                    <a:pt x="3724" y="408"/>
                  </a:lnTo>
                  <a:lnTo>
                    <a:pt x="3769" y="416"/>
                  </a:lnTo>
                  <a:lnTo>
                    <a:pt x="3812" y="427"/>
                  </a:lnTo>
                  <a:lnTo>
                    <a:pt x="3853" y="438"/>
                  </a:lnTo>
                  <a:lnTo>
                    <a:pt x="3891" y="452"/>
                  </a:lnTo>
                  <a:lnTo>
                    <a:pt x="3925" y="467"/>
                  </a:lnTo>
                  <a:lnTo>
                    <a:pt x="3958" y="484"/>
                  </a:lnTo>
                  <a:lnTo>
                    <a:pt x="3989" y="503"/>
                  </a:lnTo>
                  <a:lnTo>
                    <a:pt x="4018" y="524"/>
                  </a:lnTo>
                  <a:lnTo>
                    <a:pt x="4044" y="547"/>
                  </a:lnTo>
                  <a:lnTo>
                    <a:pt x="4069" y="571"/>
                  </a:lnTo>
                  <a:lnTo>
                    <a:pt x="4091" y="597"/>
                  </a:lnTo>
                  <a:lnTo>
                    <a:pt x="4113" y="626"/>
                  </a:lnTo>
                  <a:lnTo>
                    <a:pt x="4132" y="656"/>
                  </a:lnTo>
                  <a:lnTo>
                    <a:pt x="4150" y="688"/>
                  </a:lnTo>
                  <a:lnTo>
                    <a:pt x="4167" y="723"/>
                  </a:lnTo>
                  <a:lnTo>
                    <a:pt x="4182" y="759"/>
                  </a:lnTo>
                  <a:lnTo>
                    <a:pt x="4196" y="797"/>
                  </a:lnTo>
                  <a:lnTo>
                    <a:pt x="4209" y="838"/>
                  </a:lnTo>
                  <a:lnTo>
                    <a:pt x="4222" y="881"/>
                  </a:lnTo>
                  <a:lnTo>
                    <a:pt x="4233" y="925"/>
                  </a:lnTo>
                  <a:lnTo>
                    <a:pt x="4243" y="973"/>
                  </a:lnTo>
                  <a:lnTo>
                    <a:pt x="4252" y="1022"/>
                  </a:lnTo>
                  <a:lnTo>
                    <a:pt x="4261" y="1073"/>
                  </a:lnTo>
                  <a:lnTo>
                    <a:pt x="4270" y="1127"/>
                  </a:lnTo>
                  <a:lnTo>
                    <a:pt x="4278" y="1183"/>
                  </a:lnTo>
                  <a:lnTo>
                    <a:pt x="4285" y="1242"/>
                  </a:lnTo>
                  <a:lnTo>
                    <a:pt x="4292" y="1303"/>
                  </a:lnTo>
                  <a:lnTo>
                    <a:pt x="4294" y="1318"/>
                  </a:lnTo>
                  <a:lnTo>
                    <a:pt x="4296" y="1332"/>
                  </a:lnTo>
                  <a:lnTo>
                    <a:pt x="4299" y="1345"/>
                  </a:lnTo>
                  <a:lnTo>
                    <a:pt x="4302" y="1357"/>
                  </a:lnTo>
                  <a:lnTo>
                    <a:pt x="4306" y="1368"/>
                  </a:lnTo>
                  <a:lnTo>
                    <a:pt x="4311" y="1378"/>
                  </a:lnTo>
                  <a:lnTo>
                    <a:pt x="4315" y="1387"/>
                  </a:lnTo>
                  <a:lnTo>
                    <a:pt x="4321" y="1395"/>
                  </a:lnTo>
                  <a:lnTo>
                    <a:pt x="4328" y="1402"/>
                  </a:lnTo>
                  <a:lnTo>
                    <a:pt x="4334" y="1408"/>
                  </a:lnTo>
                  <a:lnTo>
                    <a:pt x="4341" y="1413"/>
                  </a:lnTo>
                  <a:lnTo>
                    <a:pt x="4349" y="1418"/>
                  </a:lnTo>
                  <a:lnTo>
                    <a:pt x="4357" y="1421"/>
                  </a:lnTo>
                  <a:lnTo>
                    <a:pt x="4366" y="1423"/>
                  </a:lnTo>
                  <a:lnTo>
                    <a:pt x="4375" y="1424"/>
                  </a:lnTo>
                  <a:lnTo>
                    <a:pt x="4385" y="1425"/>
                  </a:lnTo>
                  <a:lnTo>
                    <a:pt x="4596" y="1425"/>
                  </a:lnTo>
                  <a:lnTo>
                    <a:pt x="4596" y="213"/>
                  </a:lnTo>
                  <a:close/>
                </a:path>
              </a:pathLst>
            </a:custGeom>
            <a:solidFill>
              <a:srgbClr val="171312"/>
            </a:solidFill>
            <a:ln w="9525">
              <a:noFill/>
              <a:round/>
              <a:headEnd/>
              <a:tailEnd/>
            </a:ln>
          </p:spPr>
          <p:txBody>
            <a:bodyPr/>
            <a:lstStyle/>
            <a:p>
              <a:endParaRPr lang="da-DK"/>
            </a:p>
          </p:txBody>
        </p:sp>
        <p:sp>
          <p:nvSpPr>
            <p:cNvPr id="11" name="Freeform 23"/>
            <p:cNvSpPr>
              <a:spLocks noChangeAspect="1"/>
            </p:cNvSpPr>
            <p:nvPr userDrawn="1"/>
          </p:nvSpPr>
          <p:spPr bwMode="auto">
            <a:xfrm>
              <a:off x="2936" y="4027"/>
              <a:ext cx="109" cy="114"/>
            </a:xfrm>
            <a:custGeom>
              <a:avLst/>
              <a:gdLst/>
              <a:ahLst/>
              <a:cxnLst>
                <a:cxn ang="0">
                  <a:pos x="841" y="407"/>
                </a:cxn>
                <a:cxn ang="0">
                  <a:pos x="716" y="389"/>
                </a:cxn>
                <a:cxn ang="0">
                  <a:pos x="532" y="362"/>
                </a:cxn>
                <a:cxn ang="0">
                  <a:pos x="334" y="333"/>
                </a:cxn>
                <a:cxn ang="0">
                  <a:pos x="169" y="308"/>
                </a:cxn>
                <a:cxn ang="0">
                  <a:pos x="86" y="294"/>
                </a:cxn>
                <a:cxn ang="0">
                  <a:pos x="52" y="281"/>
                </a:cxn>
                <a:cxn ang="0">
                  <a:pos x="27" y="264"/>
                </a:cxn>
                <a:cxn ang="0">
                  <a:pos x="11" y="241"/>
                </a:cxn>
                <a:cxn ang="0">
                  <a:pos x="3" y="214"/>
                </a:cxn>
                <a:cxn ang="0">
                  <a:pos x="0" y="182"/>
                </a:cxn>
                <a:cxn ang="0">
                  <a:pos x="3772" y="182"/>
                </a:cxn>
                <a:cxn ang="0">
                  <a:pos x="3770" y="215"/>
                </a:cxn>
                <a:cxn ang="0">
                  <a:pos x="3762" y="244"/>
                </a:cxn>
                <a:cxn ang="0">
                  <a:pos x="3748" y="268"/>
                </a:cxn>
                <a:cxn ang="0">
                  <a:pos x="3722" y="287"/>
                </a:cxn>
                <a:cxn ang="0">
                  <a:pos x="3687" y="301"/>
                </a:cxn>
                <a:cxn ang="0">
                  <a:pos x="3609" y="313"/>
                </a:cxn>
                <a:cxn ang="0">
                  <a:pos x="3450" y="335"/>
                </a:cxn>
                <a:cxn ang="0">
                  <a:pos x="3253" y="363"/>
                </a:cxn>
                <a:cxn ang="0">
                  <a:pos x="3066" y="389"/>
                </a:cxn>
                <a:cxn ang="0">
                  <a:pos x="2939" y="407"/>
                </a:cxn>
                <a:cxn ang="0">
                  <a:pos x="2910" y="5219"/>
                </a:cxn>
                <a:cxn ang="0">
                  <a:pos x="4601" y="5217"/>
                </a:cxn>
                <a:cxn ang="0">
                  <a:pos x="4676" y="5205"/>
                </a:cxn>
                <a:cxn ang="0">
                  <a:pos x="4746" y="5181"/>
                </a:cxn>
                <a:cxn ang="0">
                  <a:pos x="4811" y="5141"/>
                </a:cxn>
                <a:cxn ang="0">
                  <a:pos x="4871" y="5083"/>
                </a:cxn>
                <a:cxn ang="0">
                  <a:pos x="4927" y="5003"/>
                </a:cxn>
                <a:cxn ang="0">
                  <a:pos x="4977" y="4899"/>
                </a:cxn>
                <a:cxn ang="0">
                  <a:pos x="5023" y="4768"/>
                </a:cxn>
                <a:cxn ang="0">
                  <a:pos x="5064" y="4607"/>
                </a:cxn>
                <a:cxn ang="0">
                  <a:pos x="5100" y="4413"/>
                </a:cxn>
                <a:cxn ang="0">
                  <a:pos x="5130" y="4183"/>
                </a:cxn>
                <a:cxn ang="0">
                  <a:pos x="5137" y="4149"/>
                </a:cxn>
                <a:cxn ang="0">
                  <a:pos x="5152" y="4124"/>
                </a:cxn>
                <a:cxn ang="0">
                  <a:pos x="5171" y="4107"/>
                </a:cxn>
                <a:cxn ang="0">
                  <a:pos x="5196" y="4096"/>
                </a:cxn>
                <a:cxn ang="0">
                  <a:pos x="5227" y="4092"/>
                </a:cxn>
                <a:cxn ang="0">
                  <a:pos x="5433" y="5623"/>
                </a:cxn>
                <a:cxn ang="0">
                  <a:pos x="0" y="5428"/>
                </a:cxn>
                <a:cxn ang="0">
                  <a:pos x="6" y="5396"/>
                </a:cxn>
                <a:cxn ang="0">
                  <a:pos x="20" y="5370"/>
                </a:cxn>
                <a:cxn ang="0">
                  <a:pos x="44" y="5351"/>
                </a:cxn>
                <a:cxn ang="0">
                  <a:pos x="78" y="5336"/>
                </a:cxn>
                <a:cxn ang="0">
                  <a:pos x="124" y="5326"/>
                </a:cxn>
                <a:cxn ang="0">
                  <a:pos x="230" y="5311"/>
                </a:cxn>
                <a:cxn ang="0">
                  <a:pos x="404" y="5288"/>
                </a:cxn>
                <a:cxn ang="0">
                  <a:pos x="599" y="5262"/>
                </a:cxn>
                <a:cxn ang="0">
                  <a:pos x="767" y="5240"/>
                </a:cxn>
                <a:cxn ang="0">
                  <a:pos x="863" y="5228"/>
                </a:cxn>
              </a:cxnLst>
              <a:rect l="0" t="0" r="r" b="b"/>
              <a:pathLst>
                <a:path w="5433" h="5623">
                  <a:moveTo>
                    <a:pt x="870" y="411"/>
                  </a:moveTo>
                  <a:lnTo>
                    <a:pt x="863" y="410"/>
                  </a:lnTo>
                  <a:lnTo>
                    <a:pt x="841" y="407"/>
                  </a:lnTo>
                  <a:lnTo>
                    <a:pt x="810" y="402"/>
                  </a:lnTo>
                  <a:lnTo>
                    <a:pt x="767" y="396"/>
                  </a:lnTo>
                  <a:lnTo>
                    <a:pt x="716" y="389"/>
                  </a:lnTo>
                  <a:lnTo>
                    <a:pt x="659" y="381"/>
                  </a:lnTo>
                  <a:lnTo>
                    <a:pt x="597" y="372"/>
                  </a:lnTo>
                  <a:lnTo>
                    <a:pt x="532" y="362"/>
                  </a:lnTo>
                  <a:lnTo>
                    <a:pt x="465" y="352"/>
                  </a:lnTo>
                  <a:lnTo>
                    <a:pt x="398" y="343"/>
                  </a:lnTo>
                  <a:lnTo>
                    <a:pt x="334" y="333"/>
                  </a:lnTo>
                  <a:lnTo>
                    <a:pt x="273" y="324"/>
                  </a:lnTo>
                  <a:lnTo>
                    <a:pt x="218" y="316"/>
                  </a:lnTo>
                  <a:lnTo>
                    <a:pt x="169" y="308"/>
                  </a:lnTo>
                  <a:lnTo>
                    <a:pt x="129" y="302"/>
                  </a:lnTo>
                  <a:lnTo>
                    <a:pt x="101" y="297"/>
                  </a:lnTo>
                  <a:lnTo>
                    <a:pt x="86" y="294"/>
                  </a:lnTo>
                  <a:lnTo>
                    <a:pt x="74" y="290"/>
                  </a:lnTo>
                  <a:lnTo>
                    <a:pt x="62" y="286"/>
                  </a:lnTo>
                  <a:lnTo>
                    <a:pt x="52" y="281"/>
                  </a:lnTo>
                  <a:lnTo>
                    <a:pt x="43" y="276"/>
                  </a:lnTo>
                  <a:lnTo>
                    <a:pt x="34" y="270"/>
                  </a:lnTo>
                  <a:lnTo>
                    <a:pt x="27" y="264"/>
                  </a:lnTo>
                  <a:lnTo>
                    <a:pt x="21" y="257"/>
                  </a:lnTo>
                  <a:lnTo>
                    <a:pt x="16" y="249"/>
                  </a:lnTo>
                  <a:lnTo>
                    <a:pt x="11" y="241"/>
                  </a:lnTo>
                  <a:lnTo>
                    <a:pt x="8" y="233"/>
                  </a:lnTo>
                  <a:lnTo>
                    <a:pt x="5" y="224"/>
                  </a:lnTo>
                  <a:lnTo>
                    <a:pt x="3" y="214"/>
                  </a:lnTo>
                  <a:lnTo>
                    <a:pt x="1" y="204"/>
                  </a:lnTo>
                  <a:lnTo>
                    <a:pt x="0" y="194"/>
                  </a:lnTo>
                  <a:lnTo>
                    <a:pt x="0" y="182"/>
                  </a:lnTo>
                  <a:lnTo>
                    <a:pt x="0" y="0"/>
                  </a:lnTo>
                  <a:lnTo>
                    <a:pt x="3772" y="0"/>
                  </a:lnTo>
                  <a:lnTo>
                    <a:pt x="3772" y="182"/>
                  </a:lnTo>
                  <a:lnTo>
                    <a:pt x="3771" y="194"/>
                  </a:lnTo>
                  <a:lnTo>
                    <a:pt x="3771" y="204"/>
                  </a:lnTo>
                  <a:lnTo>
                    <a:pt x="3770" y="215"/>
                  </a:lnTo>
                  <a:lnTo>
                    <a:pt x="3768" y="225"/>
                  </a:lnTo>
                  <a:lnTo>
                    <a:pt x="3766" y="234"/>
                  </a:lnTo>
                  <a:lnTo>
                    <a:pt x="3762" y="244"/>
                  </a:lnTo>
                  <a:lnTo>
                    <a:pt x="3758" y="252"/>
                  </a:lnTo>
                  <a:lnTo>
                    <a:pt x="3754" y="260"/>
                  </a:lnTo>
                  <a:lnTo>
                    <a:pt x="3748" y="268"/>
                  </a:lnTo>
                  <a:lnTo>
                    <a:pt x="3741" y="275"/>
                  </a:lnTo>
                  <a:lnTo>
                    <a:pt x="3732" y="281"/>
                  </a:lnTo>
                  <a:lnTo>
                    <a:pt x="3722" y="287"/>
                  </a:lnTo>
                  <a:lnTo>
                    <a:pt x="3712" y="292"/>
                  </a:lnTo>
                  <a:lnTo>
                    <a:pt x="3700" y="297"/>
                  </a:lnTo>
                  <a:lnTo>
                    <a:pt x="3687" y="301"/>
                  </a:lnTo>
                  <a:lnTo>
                    <a:pt x="3671" y="304"/>
                  </a:lnTo>
                  <a:lnTo>
                    <a:pt x="3646" y="308"/>
                  </a:lnTo>
                  <a:lnTo>
                    <a:pt x="3609" y="313"/>
                  </a:lnTo>
                  <a:lnTo>
                    <a:pt x="3563" y="319"/>
                  </a:lnTo>
                  <a:lnTo>
                    <a:pt x="3509" y="327"/>
                  </a:lnTo>
                  <a:lnTo>
                    <a:pt x="3450" y="335"/>
                  </a:lnTo>
                  <a:lnTo>
                    <a:pt x="3386" y="344"/>
                  </a:lnTo>
                  <a:lnTo>
                    <a:pt x="3320" y="354"/>
                  </a:lnTo>
                  <a:lnTo>
                    <a:pt x="3253" y="363"/>
                  </a:lnTo>
                  <a:lnTo>
                    <a:pt x="3187" y="372"/>
                  </a:lnTo>
                  <a:lnTo>
                    <a:pt x="3124" y="381"/>
                  </a:lnTo>
                  <a:lnTo>
                    <a:pt x="3066" y="389"/>
                  </a:lnTo>
                  <a:lnTo>
                    <a:pt x="3015" y="396"/>
                  </a:lnTo>
                  <a:lnTo>
                    <a:pt x="2971" y="402"/>
                  </a:lnTo>
                  <a:lnTo>
                    <a:pt x="2939" y="407"/>
                  </a:lnTo>
                  <a:lnTo>
                    <a:pt x="2917" y="410"/>
                  </a:lnTo>
                  <a:lnTo>
                    <a:pt x="2910" y="411"/>
                  </a:lnTo>
                  <a:lnTo>
                    <a:pt x="2910" y="5219"/>
                  </a:lnTo>
                  <a:lnTo>
                    <a:pt x="4548" y="5219"/>
                  </a:lnTo>
                  <a:lnTo>
                    <a:pt x="4575" y="5218"/>
                  </a:lnTo>
                  <a:lnTo>
                    <a:pt x="4601" y="5217"/>
                  </a:lnTo>
                  <a:lnTo>
                    <a:pt x="4627" y="5214"/>
                  </a:lnTo>
                  <a:lnTo>
                    <a:pt x="4651" y="5211"/>
                  </a:lnTo>
                  <a:lnTo>
                    <a:pt x="4676" y="5205"/>
                  </a:lnTo>
                  <a:lnTo>
                    <a:pt x="4700" y="5199"/>
                  </a:lnTo>
                  <a:lnTo>
                    <a:pt x="4724" y="5191"/>
                  </a:lnTo>
                  <a:lnTo>
                    <a:pt x="4746" y="5181"/>
                  </a:lnTo>
                  <a:lnTo>
                    <a:pt x="4768" y="5170"/>
                  </a:lnTo>
                  <a:lnTo>
                    <a:pt x="4790" y="5157"/>
                  </a:lnTo>
                  <a:lnTo>
                    <a:pt x="4811" y="5141"/>
                  </a:lnTo>
                  <a:lnTo>
                    <a:pt x="4832" y="5124"/>
                  </a:lnTo>
                  <a:lnTo>
                    <a:pt x="4852" y="5105"/>
                  </a:lnTo>
                  <a:lnTo>
                    <a:pt x="4871" y="5083"/>
                  </a:lnTo>
                  <a:lnTo>
                    <a:pt x="4891" y="5059"/>
                  </a:lnTo>
                  <a:lnTo>
                    <a:pt x="4909" y="5032"/>
                  </a:lnTo>
                  <a:lnTo>
                    <a:pt x="4927" y="5003"/>
                  </a:lnTo>
                  <a:lnTo>
                    <a:pt x="4945" y="4971"/>
                  </a:lnTo>
                  <a:lnTo>
                    <a:pt x="4961" y="4937"/>
                  </a:lnTo>
                  <a:lnTo>
                    <a:pt x="4977" y="4899"/>
                  </a:lnTo>
                  <a:lnTo>
                    <a:pt x="4994" y="4859"/>
                  </a:lnTo>
                  <a:lnTo>
                    <a:pt x="5008" y="4815"/>
                  </a:lnTo>
                  <a:lnTo>
                    <a:pt x="5023" y="4768"/>
                  </a:lnTo>
                  <a:lnTo>
                    <a:pt x="5037" y="4718"/>
                  </a:lnTo>
                  <a:lnTo>
                    <a:pt x="5051" y="4664"/>
                  </a:lnTo>
                  <a:lnTo>
                    <a:pt x="5064" y="4607"/>
                  </a:lnTo>
                  <a:lnTo>
                    <a:pt x="5076" y="4546"/>
                  </a:lnTo>
                  <a:lnTo>
                    <a:pt x="5088" y="4481"/>
                  </a:lnTo>
                  <a:lnTo>
                    <a:pt x="5100" y="4413"/>
                  </a:lnTo>
                  <a:lnTo>
                    <a:pt x="5110" y="4340"/>
                  </a:lnTo>
                  <a:lnTo>
                    <a:pt x="5120" y="4264"/>
                  </a:lnTo>
                  <a:lnTo>
                    <a:pt x="5130" y="4183"/>
                  </a:lnTo>
                  <a:lnTo>
                    <a:pt x="5132" y="4171"/>
                  </a:lnTo>
                  <a:lnTo>
                    <a:pt x="5134" y="4160"/>
                  </a:lnTo>
                  <a:lnTo>
                    <a:pt x="5137" y="4149"/>
                  </a:lnTo>
                  <a:lnTo>
                    <a:pt x="5141" y="4140"/>
                  </a:lnTo>
                  <a:lnTo>
                    <a:pt x="5146" y="4132"/>
                  </a:lnTo>
                  <a:lnTo>
                    <a:pt x="5152" y="4124"/>
                  </a:lnTo>
                  <a:lnTo>
                    <a:pt x="5158" y="4117"/>
                  </a:lnTo>
                  <a:lnTo>
                    <a:pt x="5164" y="4112"/>
                  </a:lnTo>
                  <a:lnTo>
                    <a:pt x="5171" y="4107"/>
                  </a:lnTo>
                  <a:lnTo>
                    <a:pt x="5179" y="4102"/>
                  </a:lnTo>
                  <a:lnTo>
                    <a:pt x="5187" y="4099"/>
                  </a:lnTo>
                  <a:lnTo>
                    <a:pt x="5196" y="4096"/>
                  </a:lnTo>
                  <a:lnTo>
                    <a:pt x="5207" y="4094"/>
                  </a:lnTo>
                  <a:lnTo>
                    <a:pt x="5217" y="4092"/>
                  </a:lnTo>
                  <a:lnTo>
                    <a:pt x="5227" y="4092"/>
                  </a:lnTo>
                  <a:lnTo>
                    <a:pt x="5238" y="4091"/>
                  </a:lnTo>
                  <a:lnTo>
                    <a:pt x="5433" y="4091"/>
                  </a:lnTo>
                  <a:lnTo>
                    <a:pt x="5433" y="5623"/>
                  </a:lnTo>
                  <a:lnTo>
                    <a:pt x="0" y="5623"/>
                  </a:lnTo>
                  <a:lnTo>
                    <a:pt x="0" y="5440"/>
                  </a:lnTo>
                  <a:lnTo>
                    <a:pt x="0" y="5428"/>
                  </a:lnTo>
                  <a:lnTo>
                    <a:pt x="2" y="5416"/>
                  </a:lnTo>
                  <a:lnTo>
                    <a:pt x="3" y="5406"/>
                  </a:lnTo>
                  <a:lnTo>
                    <a:pt x="6" y="5396"/>
                  </a:lnTo>
                  <a:lnTo>
                    <a:pt x="10" y="5387"/>
                  </a:lnTo>
                  <a:lnTo>
                    <a:pt x="14" y="5378"/>
                  </a:lnTo>
                  <a:lnTo>
                    <a:pt x="20" y="5370"/>
                  </a:lnTo>
                  <a:lnTo>
                    <a:pt x="27" y="5363"/>
                  </a:lnTo>
                  <a:lnTo>
                    <a:pt x="34" y="5357"/>
                  </a:lnTo>
                  <a:lnTo>
                    <a:pt x="44" y="5351"/>
                  </a:lnTo>
                  <a:lnTo>
                    <a:pt x="54" y="5346"/>
                  </a:lnTo>
                  <a:lnTo>
                    <a:pt x="65" y="5341"/>
                  </a:lnTo>
                  <a:lnTo>
                    <a:pt x="78" y="5336"/>
                  </a:lnTo>
                  <a:lnTo>
                    <a:pt x="91" y="5333"/>
                  </a:lnTo>
                  <a:lnTo>
                    <a:pt x="107" y="5329"/>
                  </a:lnTo>
                  <a:lnTo>
                    <a:pt x="124" y="5326"/>
                  </a:lnTo>
                  <a:lnTo>
                    <a:pt x="148" y="5323"/>
                  </a:lnTo>
                  <a:lnTo>
                    <a:pt x="185" y="5317"/>
                  </a:lnTo>
                  <a:lnTo>
                    <a:pt x="230" y="5311"/>
                  </a:lnTo>
                  <a:lnTo>
                    <a:pt x="283" y="5304"/>
                  </a:lnTo>
                  <a:lnTo>
                    <a:pt x="342" y="5296"/>
                  </a:lnTo>
                  <a:lnTo>
                    <a:pt x="404" y="5288"/>
                  </a:lnTo>
                  <a:lnTo>
                    <a:pt x="469" y="5279"/>
                  </a:lnTo>
                  <a:lnTo>
                    <a:pt x="535" y="5271"/>
                  </a:lnTo>
                  <a:lnTo>
                    <a:pt x="599" y="5262"/>
                  </a:lnTo>
                  <a:lnTo>
                    <a:pt x="660" y="5254"/>
                  </a:lnTo>
                  <a:lnTo>
                    <a:pt x="717" y="5247"/>
                  </a:lnTo>
                  <a:lnTo>
                    <a:pt x="767" y="5240"/>
                  </a:lnTo>
                  <a:lnTo>
                    <a:pt x="810" y="5235"/>
                  </a:lnTo>
                  <a:lnTo>
                    <a:pt x="841" y="5231"/>
                  </a:lnTo>
                  <a:lnTo>
                    <a:pt x="863" y="5228"/>
                  </a:lnTo>
                  <a:lnTo>
                    <a:pt x="870" y="5227"/>
                  </a:lnTo>
                  <a:lnTo>
                    <a:pt x="870" y="411"/>
                  </a:lnTo>
                  <a:close/>
                </a:path>
              </a:pathLst>
            </a:custGeom>
            <a:solidFill>
              <a:srgbClr val="171312"/>
            </a:solidFill>
            <a:ln w="9525">
              <a:noFill/>
              <a:round/>
              <a:headEnd/>
              <a:tailEnd/>
            </a:ln>
          </p:spPr>
          <p:txBody>
            <a:bodyPr/>
            <a:lstStyle/>
            <a:p>
              <a:endParaRPr lang="da-DK"/>
            </a:p>
          </p:txBody>
        </p:sp>
      </p:grpSp>
      <p:sp>
        <p:nvSpPr>
          <p:cNvPr id="14" name="Content Placeholder 13"/>
          <p:cNvSpPr>
            <a:spLocks noGrp="1"/>
          </p:cNvSpPr>
          <p:nvPr>
            <p:ph sz="quarter" idx="13" hasCustomPrompt="1"/>
          </p:nvPr>
        </p:nvSpPr>
        <p:spPr>
          <a:xfrm>
            <a:off x="4698000" y="1220400"/>
            <a:ext cx="3672000" cy="3393900"/>
          </a:xfrm>
          <a:noFill/>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588951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ADAC5F1-4F49-5B4B-BB24-09ED77B376C3}"/>
              </a:ext>
            </a:extLst>
          </p:cNvPr>
          <p:cNvSpPr>
            <a:spLocks noGrp="1"/>
          </p:cNvSpPr>
          <p:nvPr>
            <p:ph type="dt" sz="half" idx="10"/>
          </p:nvPr>
        </p:nvSpPr>
        <p:spPr>
          <a:xfrm>
            <a:off x="628650" y="4767264"/>
            <a:ext cx="2057400" cy="273844"/>
          </a:xfrm>
          <a:prstGeom prst="rect">
            <a:avLst/>
          </a:prstGeom>
        </p:spPr>
        <p:txBody>
          <a:bodyPr/>
          <a:lstStyle/>
          <a:p>
            <a:pPr fontAlgn="base">
              <a:spcBef>
                <a:spcPct val="0"/>
              </a:spcBef>
              <a:spcAft>
                <a:spcPct val="0"/>
              </a:spcAft>
            </a:pPr>
            <a:fld id="{F3F2F969-D534-4303-8C87-9B2680EB79EB}" type="datetime1">
              <a:rPr lang="da-DK" sz="2800">
                <a:solidFill>
                  <a:prstClr val="black">
                    <a:tint val="75000"/>
                  </a:prstClr>
                </a:solidFill>
                <a:latin typeface="Arial" charset="0"/>
                <a:ea typeface="ＭＳ Ｐゴシック" charset="0"/>
              </a:rPr>
              <a:pPr fontAlgn="base">
                <a:spcBef>
                  <a:spcPct val="0"/>
                </a:spcBef>
                <a:spcAft>
                  <a:spcPct val="0"/>
                </a:spcAft>
              </a:pPr>
              <a:t>10-04-2023</a:t>
            </a:fld>
            <a:endParaRPr lang="da-DK" sz="2800" dirty="0">
              <a:solidFill>
                <a:prstClr val="black">
                  <a:tint val="75000"/>
                </a:prstClr>
              </a:solidFill>
              <a:latin typeface="Arial" charset="0"/>
              <a:ea typeface="ＭＳ Ｐゴシック" charset="0"/>
            </a:endParaRPr>
          </a:p>
        </p:txBody>
      </p:sp>
      <p:sp>
        <p:nvSpPr>
          <p:cNvPr id="3" name="Pladsholder til sidefod 2">
            <a:extLst>
              <a:ext uri="{FF2B5EF4-FFF2-40B4-BE49-F238E27FC236}">
                <a16:creationId xmlns:a16="http://schemas.microsoft.com/office/drawing/2014/main" id="{CB2330F5-9160-1F47-B7B3-BE2B15C39438}"/>
              </a:ext>
            </a:extLst>
          </p:cNvPr>
          <p:cNvSpPr>
            <a:spLocks noGrp="1"/>
          </p:cNvSpPr>
          <p:nvPr>
            <p:ph type="ftr" sz="quarter" idx="11"/>
          </p:nvPr>
        </p:nvSpPr>
        <p:spPr/>
        <p:txBody>
          <a:bodyPr/>
          <a:lstStyle/>
          <a:p>
            <a:endParaRPr lang="da-DK" dirty="0">
              <a:solidFill>
                <a:prstClr val="black">
                  <a:tint val="75000"/>
                </a:prstClr>
              </a:solidFill>
            </a:endParaRPr>
          </a:p>
        </p:txBody>
      </p:sp>
      <p:sp>
        <p:nvSpPr>
          <p:cNvPr id="4" name="Pladsholder til slidenummer 3">
            <a:extLst>
              <a:ext uri="{FF2B5EF4-FFF2-40B4-BE49-F238E27FC236}">
                <a16:creationId xmlns:a16="http://schemas.microsoft.com/office/drawing/2014/main" id="{10466807-8F16-0F43-9188-1C94687AE6D3}"/>
              </a:ext>
            </a:extLst>
          </p:cNvPr>
          <p:cNvSpPr>
            <a:spLocks noGrp="1"/>
          </p:cNvSpPr>
          <p:nvPr>
            <p:ph type="sldNum" sz="quarter" idx="12"/>
          </p:nvPr>
        </p:nvSpPr>
        <p:spPr/>
        <p:txBody>
          <a:bodyPr/>
          <a:lstStyle/>
          <a:p>
            <a:fld id="{E5A5555D-8C9F-C347-9B2D-BE03826B37C7}"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12672061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orside_4">
    <p:spTree>
      <p:nvGrpSpPr>
        <p:cNvPr id="1" name=""/>
        <p:cNvGrpSpPr/>
        <p:nvPr/>
      </p:nvGrpSpPr>
      <p:grpSpPr>
        <a:xfrm>
          <a:off x="0" y="0"/>
          <a:ext cx="0" cy="0"/>
          <a:chOff x="0" y="0"/>
          <a:chExt cx="0" cy="0"/>
        </a:xfrm>
      </p:grpSpPr>
      <p:pic>
        <p:nvPicPr>
          <p:cNvPr id="9" name="Billede 8" descr="Et billede, der indeholder person&#10;&#10;Automatisk genereret beskrivelse">
            <a:extLst>
              <a:ext uri="{FF2B5EF4-FFF2-40B4-BE49-F238E27FC236}">
                <a16:creationId xmlns:a16="http://schemas.microsoft.com/office/drawing/2014/main" id="{5CC51DA8-3D9E-45C6-A9D5-351F9013EA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97" t="26079" b="20170"/>
          <a:stretch/>
        </p:blipFill>
        <p:spPr>
          <a:xfrm>
            <a:off x="-1421" y="0"/>
            <a:ext cx="9144000" cy="3363838"/>
          </a:xfrm>
          <a:prstGeom prst="rect">
            <a:avLst/>
          </a:prstGeom>
        </p:spPr>
      </p:pic>
      <p:sp>
        <p:nvSpPr>
          <p:cNvPr id="15" name="Rectangle 8"/>
          <p:cNvSpPr>
            <a:spLocks noChangeArrowheads="1"/>
          </p:cNvSpPr>
          <p:nvPr userDrawn="1"/>
        </p:nvSpPr>
        <p:spPr bwMode="auto">
          <a:xfrm>
            <a:off x="0" y="3363838"/>
            <a:ext cx="9144000" cy="1814919"/>
          </a:xfrm>
          <a:prstGeom prst="rect">
            <a:avLst/>
          </a:prstGeom>
          <a:solidFill>
            <a:schemeClr val="tx1">
              <a:lumMod val="85000"/>
              <a:lumOff val="15000"/>
            </a:schemeClr>
          </a:solidFill>
          <a:ln w="9525">
            <a:noFill/>
            <a:miter lim="800000"/>
            <a:headEnd/>
            <a:tailEnd/>
          </a:ln>
          <a:effectLst/>
        </p:spPr>
        <p:txBody>
          <a:bodyPr wrap="none" anchor="ctr"/>
          <a:lstStyle/>
          <a:p>
            <a:endParaRPr lang="da-DK">
              <a:solidFill>
                <a:srgbClr val="FF0000"/>
              </a:solidFill>
            </a:endParaRPr>
          </a:p>
        </p:txBody>
      </p:sp>
      <p:sp>
        <p:nvSpPr>
          <p:cNvPr id="11" name="Title 1"/>
          <p:cNvSpPr>
            <a:spLocks noGrp="1"/>
          </p:cNvSpPr>
          <p:nvPr>
            <p:ph type="ctrTitle" hasCustomPrompt="1"/>
          </p:nvPr>
        </p:nvSpPr>
        <p:spPr>
          <a:xfrm>
            <a:off x="395288" y="3211318"/>
            <a:ext cx="6048920" cy="1404000"/>
          </a:xfrm>
        </p:spPr>
        <p:txBody>
          <a:bodyPr lIns="180000" tIns="360000" rIns="180000">
            <a:normAutofit/>
          </a:bodyPr>
          <a:lstStyle>
            <a:lvl1pPr algn="l">
              <a:spcBef>
                <a:spcPts val="200"/>
              </a:spcBef>
              <a:spcAft>
                <a:spcPts val="200"/>
              </a:spcAft>
              <a:defRPr sz="2000" b="0">
                <a:solidFill>
                  <a:schemeClr val="bg1"/>
                </a:solidFill>
              </a:defRPr>
            </a:lvl1pPr>
          </a:lstStyle>
          <a:p>
            <a:r>
              <a:rPr lang="da-DK" dirty="0"/>
              <a:t>Klik for at redigere i master </a:t>
            </a:r>
            <a:br>
              <a:rPr lang="da-DK" dirty="0"/>
            </a:br>
            <a:r>
              <a:rPr lang="da-DK" dirty="0"/>
              <a:t>(</a:t>
            </a:r>
            <a:r>
              <a:rPr lang="da-DK" dirty="0" err="1"/>
              <a:t>verdana</a:t>
            </a:r>
            <a:r>
              <a:rPr lang="da-DK" dirty="0"/>
              <a:t> pkt. 20)</a:t>
            </a:r>
          </a:p>
        </p:txBody>
      </p:sp>
      <p:sp>
        <p:nvSpPr>
          <p:cNvPr id="12" name="Subtitle 2"/>
          <p:cNvSpPr>
            <a:spLocks noGrp="1"/>
          </p:cNvSpPr>
          <p:nvPr>
            <p:ph type="subTitle" idx="1" hasCustomPrompt="1"/>
          </p:nvPr>
        </p:nvSpPr>
        <p:spPr>
          <a:xfrm>
            <a:off x="395288" y="4668106"/>
            <a:ext cx="5832896" cy="207900"/>
          </a:xfrm>
          <a:noFill/>
        </p:spPr>
        <p:txBody>
          <a:bodyPr lIns="180000" tIns="46800" rIns="90000" bIns="46800">
            <a:noAutofit/>
          </a:bodyPr>
          <a:lstStyle>
            <a:lvl1pPr marL="0" indent="0" algn="l">
              <a:buNone/>
              <a:defRPr sz="1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Klik for at redigere i master (</a:t>
            </a:r>
            <a:r>
              <a:rPr lang="da-DK" dirty="0" err="1"/>
              <a:t>verdana</a:t>
            </a:r>
            <a:r>
              <a:rPr lang="da-DK" dirty="0"/>
              <a:t> pkt. 12)</a:t>
            </a:r>
          </a:p>
        </p:txBody>
      </p:sp>
      <p:sp>
        <p:nvSpPr>
          <p:cNvPr id="18" name="Rektangel 17"/>
          <p:cNvSpPr/>
          <p:nvPr userDrawn="1"/>
        </p:nvSpPr>
        <p:spPr>
          <a:xfrm>
            <a:off x="1421" y="3133714"/>
            <a:ext cx="9144000" cy="230124"/>
          </a:xfrm>
          <a:prstGeom prst="rect">
            <a:avLst/>
          </a:prstGeom>
          <a:gradFill flip="none" rotWithShape="1">
            <a:gsLst>
              <a:gs pos="100000">
                <a:schemeClr val="accent1">
                  <a:alpha val="0"/>
                </a:schemeClr>
              </a:gs>
              <a:gs pos="40000">
                <a:schemeClr val="accent3"/>
              </a:gs>
              <a:gs pos="1111">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ladsholder til billede 4"/>
          <p:cNvSpPr>
            <a:spLocks noGrp="1"/>
          </p:cNvSpPr>
          <p:nvPr>
            <p:ph type="pic" sz="quarter" idx="15" hasCustomPrompt="1"/>
          </p:nvPr>
        </p:nvSpPr>
        <p:spPr>
          <a:xfrm>
            <a:off x="8041724" y="3723878"/>
            <a:ext cx="864096" cy="564620"/>
          </a:xfrm>
        </p:spPr>
        <p:txBody>
          <a:bodyPr anchor="b"/>
          <a:lstStyle>
            <a:lvl1pPr marL="0" indent="0">
              <a:buNone/>
              <a:defRPr sz="1200">
                <a:solidFill>
                  <a:schemeClr val="bg2"/>
                </a:solidFill>
              </a:defRPr>
            </a:lvl1pPr>
          </a:lstStyle>
          <a:p>
            <a:r>
              <a:rPr lang="da-DK" dirty="0"/>
              <a:t>Kundelogo</a:t>
            </a:r>
          </a:p>
        </p:txBody>
      </p:sp>
      <p:pic>
        <p:nvPicPr>
          <p:cNvPr id="10" name="Billed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64389" y="4407801"/>
            <a:ext cx="1743340" cy="517895"/>
          </a:xfrm>
          <a:prstGeom prst="rect">
            <a:avLst/>
          </a:prstGeom>
        </p:spPr>
      </p:pic>
    </p:spTree>
    <p:extLst>
      <p:ext uri="{BB962C8B-B14F-4D97-AF65-F5344CB8AC3E}">
        <p14:creationId xmlns:p14="http://schemas.microsoft.com/office/powerpoint/2010/main" val="97297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1102519"/>
          </a:xfrm>
        </p:spPr>
        <p:txBody>
          <a:bodyPr/>
          <a:lstStyle/>
          <a:p>
            <a:r>
              <a:rPr lang="da-DK"/>
              <a:t>Klik for at redigere i master</a:t>
            </a:r>
          </a:p>
        </p:txBody>
      </p:sp>
      <p:sp>
        <p:nvSpPr>
          <p:cNvPr id="3" name="Und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i master</a:t>
            </a:r>
          </a:p>
        </p:txBody>
      </p:sp>
      <p:sp>
        <p:nvSpPr>
          <p:cNvPr id="4" name="Pladsholder til dato 3"/>
          <p:cNvSpPr>
            <a:spLocks noGrp="1"/>
          </p:cNvSpPr>
          <p:nvPr>
            <p:ph type="dt" sz="half" idx="10"/>
          </p:nvPr>
        </p:nvSpPr>
        <p:spPr>
          <a:xfrm>
            <a:off x="457200" y="4767263"/>
            <a:ext cx="2133600" cy="273844"/>
          </a:xfrm>
          <a:prstGeom prst="rect">
            <a:avLst/>
          </a:prstGeom>
        </p:spPr>
        <p:txBody>
          <a:bodyPr/>
          <a:lstStyle/>
          <a:p>
            <a:fld id="{175FBC40-6C19-415C-970E-A15504C10CCB}" type="datetimeFigureOut">
              <a:rPr lang="da-DK" smtClean="0"/>
              <a:t>10-04-2023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9954E03F-E26F-457D-89B0-7A8BE1FEA24F}" type="slidenum">
              <a:rPr lang="da-DK" smtClean="0"/>
              <a:t>‹nr.›</a:t>
            </a:fld>
            <a:endParaRPr lang="da-DK"/>
          </a:p>
        </p:txBody>
      </p:sp>
    </p:spTree>
    <p:extLst>
      <p:ext uri="{BB962C8B-B14F-4D97-AF65-F5344CB8AC3E}">
        <p14:creationId xmlns:p14="http://schemas.microsoft.com/office/powerpoint/2010/main" val="2836342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1 spalte i fuld bredde">
    <p:spTree>
      <p:nvGrpSpPr>
        <p:cNvPr id="1" name=""/>
        <p:cNvGrpSpPr/>
        <p:nvPr/>
      </p:nvGrpSpPr>
      <p:grpSpPr>
        <a:xfrm>
          <a:off x="0" y="0"/>
          <a:ext cx="0" cy="0"/>
          <a:chOff x="0" y="0"/>
          <a:chExt cx="0" cy="0"/>
        </a:xfrm>
      </p:grpSpPr>
      <p:sp>
        <p:nvSpPr>
          <p:cNvPr id="2" name="Title 1"/>
          <p:cNvSpPr>
            <a:spLocks noGrp="1"/>
          </p:cNvSpPr>
          <p:nvPr>
            <p:ph type="title"/>
          </p:nvPr>
        </p:nvSpPr>
        <p:spPr>
          <a:xfrm>
            <a:off x="395289" y="353700"/>
            <a:ext cx="8341096" cy="675000"/>
          </a:xfrm>
        </p:spPr>
        <p:txBody>
          <a:bodyPr/>
          <a:lstStyle/>
          <a:p>
            <a:r>
              <a:rPr lang="da-DK"/>
              <a:t>Klik for at redigere i master</a:t>
            </a:r>
            <a:endParaRPr lang="da-DK" dirty="0"/>
          </a:p>
        </p:txBody>
      </p:sp>
      <p:sp>
        <p:nvSpPr>
          <p:cNvPr id="3" name="Content Placeholder 2"/>
          <p:cNvSpPr>
            <a:spLocks noGrp="1"/>
          </p:cNvSpPr>
          <p:nvPr>
            <p:ph idx="1"/>
          </p:nvPr>
        </p:nvSpPr>
        <p:spPr>
          <a:xfrm>
            <a:off x="395290" y="1203325"/>
            <a:ext cx="8341095" cy="3411548"/>
          </a:xfrm>
          <a:noFill/>
        </p:spPr>
        <p:txBody>
          <a:bodyPr/>
          <a:lstStyle>
            <a:lvl1pPr marL="0" indent="0">
              <a:spcBef>
                <a:spcPts val="0"/>
              </a:spcBef>
              <a:spcAft>
                <a:spcPts val="0"/>
              </a:spcAft>
              <a:buNone/>
              <a:defRPr sz="1800"/>
            </a:lvl1pPr>
            <a:lvl2pPr>
              <a:spcBef>
                <a:spcPts val="300"/>
              </a:spcBef>
              <a:spcAft>
                <a:spcPts val="600"/>
              </a:spcAft>
              <a:defRPr sz="1600"/>
            </a:lvl2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grpSp>
        <p:nvGrpSpPr>
          <p:cNvPr id="17" name="Group 24"/>
          <p:cNvGrpSpPr>
            <a:grpSpLocks noChangeAspect="1"/>
          </p:cNvGrpSpPr>
          <p:nvPr userDrawn="1"/>
        </p:nvGrpSpPr>
        <p:grpSpPr bwMode="auto">
          <a:xfrm>
            <a:off x="8460434" y="4718613"/>
            <a:ext cx="565787" cy="333374"/>
            <a:chOff x="2744" y="3974"/>
            <a:chExt cx="326" cy="192"/>
          </a:xfrm>
        </p:grpSpPr>
        <p:sp>
          <p:nvSpPr>
            <p:cNvPr id="18" name="AutoShape 19"/>
            <p:cNvSpPr>
              <a:spLocks noChangeAspect="1" noChangeArrowheads="1" noTextEdit="1"/>
            </p:cNvSpPr>
            <p:nvPr userDrawn="1"/>
          </p:nvSpPr>
          <p:spPr bwMode="auto">
            <a:xfrm>
              <a:off x="2744" y="3974"/>
              <a:ext cx="326" cy="192"/>
            </a:xfrm>
            <a:prstGeom prst="rect">
              <a:avLst/>
            </a:prstGeom>
            <a:noFill/>
            <a:ln w="9525">
              <a:noFill/>
              <a:miter lim="800000"/>
              <a:headEnd/>
              <a:tailEnd/>
            </a:ln>
          </p:spPr>
          <p:txBody>
            <a:bodyPr/>
            <a:lstStyle/>
            <a:p>
              <a:endParaRPr lang="da-DK">
                <a:solidFill>
                  <a:srgbClr val="000000"/>
                </a:solidFill>
              </a:endParaRPr>
            </a:p>
          </p:txBody>
        </p:sp>
        <p:sp>
          <p:nvSpPr>
            <p:cNvPr id="19" name="Freeform 21"/>
            <p:cNvSpPr>
              <a:spLocks noChangeAspect="1"/>
            </p:cNvSpPr>
            <p:nvPr userDrawn="1"/>
          </p:nvSpPr>
          <p:spPr bwMode="auto">
            <a:xfrm>
              <a:off x="2746" y="4026"/>
              <a:ext cx="103" cy="116"/>
            </a:xfrm>
            <a:custGeom>
              <a:avLst/>
              <a:gdLst/>
              <a:ahLst/>
              <a:cxnLst>
                <a:cxn ang="0">
                  <a:pos x="4998" y="201"/>
                </a:cxn>
                <a:cxn ang="0">
                  <a:pos x="4503" y="92"/>
                </a:cxn>
                <a:cxn ang="0">
                  <a:pos x="4067" y="30"/>
                </a:cxn>
                <a:cxn ang="0">
                  <a:pos x="3790" y="8"/>
                </a:cxn>
                <a:cxn ang="0">
                  <a:pos x="3517" y="0"/>
                </a:cxn>
                <a:cxn ang="0">
                  <a:pos x="2449" y="84"/>
                </a:cxn>
                <a:cxn ang="0">
                  <a:pos x="1590" y="328"/>
                </a:cxn>
                <a:cxn ang="0">
                  <a:pos x="928" y="713"/>
                </a:cxn>
                <a:cxn ang="0">
                  <a:pos x="452" y="1223"/>
                </a:cxn>
                <a:cxn ang="0">
                  <a:pos x="151" y="1841"/>
                </a:cxn>
                <a:cxn ang="0">
                  <a:pos x="12" y="2552"/>
                </a:cxn>
                <a:cxn ang="0">
                  <a:pos x="25" y="3275"/>
                </a:cxn>
                <a:cxn ang="0">
                  <a:pos x="184" y="3938"/>
                </a:cxn>
                <a:cxn ang="0">
                  <a:pos x="504" y="4534"/>
                </a:cxn>
                <a:cxn ang="0">
                  <a:pos x="1003" y="5038"/>
                </a:cxn>
                <a:cxn ang="0">
                  <a:pos x="1699" y="5420"/>
                </a:cxn>
                <a:cxn ang="0">
                  <a:pos x="2608" y="5654"/>
                </a:cxn>
                <a:cxn ang="0">
                  <a:pos x="3589" y="5714"/>
                </a:cxn>
                <a:cxn ang="0">
                  <a:pos x="4004" y="5692"/>
                </a:cxn>
                <a:cxn ang="0">
                  <a:pos x="4371" y="5646"/>
                </a:cxn>
                <a:cxn ang="0">
                  <a:pos x="4678" y="5589"/>
                </a:cxn>
                <a:cxn ang="0">
                  <a:pos x="5075" y="5487"/>
                </a:cxn>
                <a:cxn ang="0">
                  <a:pos x="5145" y="5133"/>
                </a:cxn>
                <a:cxn ang="0">
                  <a:pos x="5131" y="5094"/>
                </a:cxn>
                <a:cxn ang="0">
                  <a:pos x="5099" y="5080"/>
                </a:cxn>
                <a:cxn ang="0">
                  <a:pos x="5054" y="5090"/>
                </a:cxn>
                <a:cxn ang="0">
                  <a:pos x="4808" y="5174"/>
                </a:cxn>
                <a:cxn ang="0">
                  <a:pos x="4613" y="5221"/>
                </a:cxn>
                <a:cxn ang="0">
                  <a:pos x="4371" y="5263"/>
                </a:cxn>
                <a:cxn ang="0">
                  <a:pos x="4084" y="5296"/>
                </a:cxn>
                <a:cxn ang="0">
                  <a:pos x="3749" y="5316"/>
                </a:cxn>
                <a:cxn ang="0">
                  <a:pos x="3382" y="5315"/>
                </a:cxn>
                <a:cxn ang="0">
                  <a:pos x="3073" y="5277"/>
                </a:cxn>
                <a:cxn ang="0">
                  <a:pos x="2824" y="5201"/>
                </a:cxn>
                <a:cxn ang="0">
                  <a:pos x="2627" y="5093"/>
                </a:cxn>
                <a:cxn ang="0">
                  <a:pos x="2476" y="4960"/>
                </a:cxn>
                <a:cxn ang="0">
                  <a:pos x="2366" y="4807"/>
                </a:cxn>
                <a:cxn ang="0">
                  <a:pos x="2290" y="4640"/>
                </a:cxn>
                <a:cxn ang="0">
                  <a:pos x="2237" y="4454"/>
                </a:cxn>
                <a:cxn ang="0">
                  <a:pos x="2193" y="4222"/>
                </a:cxn>
                <a:cxn ang="0">
                  <a:pos x="2143" y="3777"/>
                </a:cxn>
                <a:cxn ang="0">
                  <a:pos x="2114" y="3143"/>
                </a:cxn>
                <a:cxn ang="0">
                  <a:pos x="2117" y="2491"/>
                </a:cxn>
                <a:cxn ang="0">
                  <a:pos x="2151" y="1888"/>
                </a:cxn>
                <a:cxn ang="0">
                  <a:pos x="2207" y="1434"/>
                </a:cxn>
                <a:cxn ang="0">
                  <a:pos x="2248" y="1233"/>
                </a:cxn>
                <a:cxn ang="0">
                  <a:pos x="2315" y="1017"/>
                </a:cxn>
                <a:cxn ang="0">
                  <a:pos x="2415" y="808"/>
                </a:cxn>
                <a:cxn ang="0">
                  <a:pos x="2547" y="643"/>
                </a:cxn>
                <a:cxn ang="0">
                  <a:pos x="2720" y="520"/>
                </a:cxn>
                <a:cxn ang="0">
                  <a:pos x="2947" y="437"/>
                </a:cxn>
                <a:cxn ang="0">
                  <a:pos x="3238" y="391"/>
                </a:cxn>
                <a:cxn ang="0">
                  <a:pos x="3635" y="381"/>
                </a:cxn>
                <a:cxn ang="0">
                  <a:pos x="4089" y="402"/>
                </a:cxn>
                <a:cxn ang="0">
                  <a:pos x="4401" y="466"/>
                </a:cxn>
                <a:cxn ang="0">
                  <a:pos x="4601" y="586"/>
                </a:cxn>
                <a:cxn ang="0">
                  <a:pos x="4721" y="778"/>
                </a:cxn>
                <a:cxn ang="0">
                  <a:pos x="4790" y="1056"/>
                </a:cxn>
                <a:cxn ang="0">
                  <a:pos x="4853" y="1538"/>
                </a:cxn>
                <a:cxn ang="0">
                  <a:pos x="4873" y="1593"/>
                </a:cxn>
                <a:cxn ang="0">
                  <a:pos x="4911" y="1627"/>
                </a:cxn>
                <a:cxn ang="0">
                  <a:pos x="4967" y="1638"/>
                </a:cxn>
              </a:cxnLst>
              <a:rect l="0" t="0" r="r" b="b"/>
              <a:pathLst>
                <a:path w="5170" h="5715">
                  <a:moveTo>
                    <a:pt x="4967" y="1638"/>
                  </a:moveTo>
                  <a:lnTo>
                    <a:pt x="5170" y="1638"/>
                  </a:lnTo>
                  <a:lnTo>
                    <a:pt x="5170" y="251"/>
                  </a:lnTo>
                  <a:lnTo>
                    <a:pt x="5086" y="226"/>
                  </a:lnTo>
                  <a:lnTo>
                    <a:pt x="4998" y="201"/>
                  </a:lnTo>
                  <a:lnTo>
                    <a:pt x="4905" y="177"/>
                  </a:lnTo>
                  <a:lnTo>
                    <a:pt x="4809" y="154"/>
                  </a:lnTo>
                  <a:lnTo>
                    <a:pt x="4709" y="132"/>
                  </a:lnTo>
                  <a:lnTo>
                    <a:pt x="4608" y="111"/>
                  </a:lnTo>
                  <a:lnTo>
                    <a:pt x="4503" y="92"/>
                  </a:lnTo>
                  <a:lnTo>
                    <a:pt x="4396" y="74"/>
                  </a:lnTo>
                  <a:lnTo>
                    <a:pt x="4287" y="58"/>
                  </a:lnTo>
                  <a:lnTo>
                    <a:pt x="4178" y="43"/>
                  </a:lnTo>
                  <a:lnTo>
                    <a:pt x="4122" y="36"/>
                  </a:lnTo>
                  <a:lnTo>
                    <a:pt x="4067" y="30"/>
                  </a:lnTo>
                  <a:lnTo>
                    <a:pt x="4012" y="25"/>
                  </a:lnTo>
                  <a:lnTo>
                    <a:pt x="3956" y="20"/>
                  </a:lnTo>
                  <a:lnTo>
                    <a:pt x="3901" y="15"/>
                  </a:lnTo>
                  <a:lnTo>
                    <a:pt x="3845" y="11"/>
                  </a:lnTo>
                  <a:lnTo>
                    <a:pt x="3790" y="8"/>
                  </a:lnTo>
                  <a:lnTo>
                    <a:pt x="3735" y="5"/>
                  </a:lnTo>
                  <a:lnTo>
                    <a:pt x="3680" y="2"/>
                  </a:lnTo>
                  <a:lnTo>
                    <a:pt x="3624" y="1"/>
                  </a:lnTo>
                  <a:lnTo>
                    <a:pt x="3571" y="0"/>
                  </a:lnTo>
                  <a:lnTo>
                    <a:pt x="3517" y="0"/>
                  </a:lnTo>
                  <a:lnTo>
                    <a:pt x="3285" y="3"/>
                  </a:lnTo>
                  <a:lnTo>
                    <a:pt x="3063" y="13"/>
                  </a:lnTo>
                  <a:lnTo>
                    <a:pt x="2850" y="30"/>
                  </a:lnTo>
                  <a:lnTo>
                    <a:pt x="2645" y="54"/>
                  </a:lnTo>
                  <a:lnTo>
                    <a:pt x="2449" y="84"/>
                  </a:lnTo>
                  <a:lnTo>
                    <a:pt x="2261" y="121"/>
                  </a:lnTo>
                  <a:lnTo>
                    <a:pt x="2081" y="164"/>
                  </a:lnTo>
                  <a:lnTo>
                    <a:pt x="1909" y="212"/>
                  </a:lnTo>
                  <a:lnTo>
                    <a:pt x="1746" y="267"/>
                  </a:lnTo>
                  <a:lnTo>
                    <a:pt x="1590" y="328"/>
                  </a:lnTo>
                  <a:lnTo>
                    <a:pt x="1442" y="394"/>
                  </a:lnTo>
                  <a:lnTo>
                    <a:pt x="1302" y="465"/>
                  </a:lnTo>
                  <a:lnTo>
                    <a:pt x="1170" y="543"/>
                  </a:lnTo>
                  <a:lnTo>
                    <a:pt x="1045" y="625"/>
                  </a:lnTo>
                  <a:lnTo>
                    <a:pt x="928" y="713"/>
                  </a:lnTo>
                  <a:lnTo>
                    <a:pt x="818" y="805"/>
                  </a:lnTo>
                  <a:lnTo>
                    <a:pt x="716" y="903"/>
                  </a:lnTo>
                  <a:lnTo>
                    <a:pt x="621" y="1005"/>
                  </a:lnTo>
                  <a:lnTo>
                    <a:pt x="533" y="1112"/>
                  </a:lnTo>
                  <a:lnTo>
                    <a:pt x="452" y="1223"/>
                  </a:lnTo>
                  <a:lnTo>
                    <a:pt x="378" y="1338"/>
                  </a:lnTo>
                  <a:lnTo>
                    <a:pt x="311" y="1458"/>
                  </a:lnTo>
                  <a:lnTo>
                    <a:pt x="250" y="1582"/>
                  </a:lnTo>
                  <a:lnTo>
                    <a:pt x="197" y="1710"/>
                  </a:lnTo>
                  <a:lnTo>
                    <a:pt x="151" y="1841"/>
                  </a:lnTo>
                  <a:lnTo>
                    <a:pt x="110" y="1976"/>
                  </a:lnTo>
                  <a:lnTo>
                    <a:pt x="76" y="2115"/>
                  </a:lnTo>
                  <a:lnTo>
                    <a:pt x="49" y="2258"/>
                  </a:lnTo>
                  <a:lnTo>
                    <a:pt x="27" y="2404"/>
                  </a:lnTo>
                  <a:lnTo>
                    <a:pt x="12" y="2552"/>
                  </a:lnTo>
                  <a:lnTo>
                    <a:pt x="3" y="2704"/>
                  </a:lnTo>
                  <a:lnTo>
                    <a:pt x="0" y="2858"/>
                  </a:lnTo>
                  <a:lnTo>
                    <a:pt x="3" y="2998"/>
                  </a:lnTo>
                  <a:lnTo>
                    <a:pt x="11" y="3137"/>
                  </a:lnTo>
                  <a:lnTo>
                    <a:pt x="25" y="3275"/>
                  </a:lnTo>
                  <a:lnTo>
                    <a:pt x="45" y="3412"/>
                  </a:lnTo>
                  <a:lnTo>
                    <a:pt x="70" y="3546"/>
                  </a:lnTo>
                  <a:lnTo>
                    <a:pt x="102" y="3679"/>
                  </a:lnTo>
                  <a:lnTo>
                    <a:pt x="139" y="3810"/>
                  </a:lnTo>
                  <a:lnTo>
                    <a:pt x="184" y="3938"/>
                  </a:lnTo>
                  <a:lnTo>
                    <a:pt x="234" y="4063"/>
                  </a:lnTo>
                  <a:lnTo>
                    <a:pt x="291" y="4186"/>
                  </a:lnTo>
                  <a:lnTo>
                    <a:pt x="355" y="4305"/>
                  </a:lnTo>
                  <a:lnTo>
                    <a:pt x="427" y="4421"/>
                  </a:lnTo>
                  <a:lnTo>
                    <a:pt x="504" y="4534"/>
                  </a:lnTo>
                  <a:lnTo>
                    <a:pt x="590" y="4643"/>
                  </a:lnTo>
                  <a:lnTo>
                    <a:pt x="681" y="4748"/>
                  </a:lnTo>
                  <a:lnTo>
                    <a:pt x="781" y="4849"/>
                  </a:lnTo>
                  <a:lnTo>
                    <a:pt x="888" y="4946"/>
                  </a:lnTo>
                  <a:lnTo>
                    <a:pt x="1003" y="5038"/>
                  </a:lnTo>
                  <a:lnTo>
                    <a:pt x="1127" y="5125"/>
                  </a:lnTo>
                  <a:lnTo>
                    <a:pt x="1257" y="5207"/>
                  </a:lnTo>
                  <a:lnTo>
                    <a:pt x="1396" y="5283"/>
                  </a:lnTo>
                  <a:lnTo>
                    <a:pt x="1543" y="5355"/>
                  </a:lnTo>
                  <a:lnTo>
                    <a:pt x="1699" y="5420"/>
                  </a:lnTo>
                  <a:lnTo>
                    <a:pt x="1863" y="5480"/>
                  </a:lnTo>
                  <a:lnTo>
                    <a:pt x="2036" y="5533"/>
                  </a:lnTo>
                  <a:lnTo>
                    <a:pt x="2218" y="5580"/>
                  </a:lnTo>
                  <a:lnTo>
                    <a:pt x="2408" y="5620"/>
                  </a:lnTo>
                  <a:lnTo>
                    <a:pt x="2608" y="5654"/>
                  </a:lnTo>
                  <a:lnTo>
                    <a:pt x="2817" y="5680"/>
                  </a:lnTo>
                  <a:lnTo>
                    <a:pt x="3036" y="5699"/>
                  </a:lnTo>
                  <a:lnTo>
                    <a:pt x="3263" y="5711"/>
                  </a:lnTo>
                  <a:lnTo>
                    <a:pt x="3500" y="5715"/>
                  </a:lnTo>
                  <a:lnTo>
                    <a:pt x="3589" y="5714"/>
                  </a:lnTo>
                  <a:lnTo>
                    <a:pt x="3675" y="5712"/>
                  </a:lnTo>
                  <a:lnTo>
                    <a:pt x="3760" y="5709"/>
                  </a:lnTo>
                  <a:lnTo>
                    <a:pt x="3844" y="5704"/>
                  </a:lnTo>
                  <a:lnTo>
                    <a:pt x="3925" y="5698"/>
                  </a:lnTo>
                  <a:lnTo>
                    <a:pt x="4004" y="5692"/>
                  </a:lnTo>
                  <a:lnTo>
                    <a:pt x="4082" y="5684"/>
                  </a:lnTo>
                  <a:lnTo>
                    <a:pt x="4157" y="5676"/>
                  </a:lnTo>
                  <a:lnTo>
                    <a:pt x="4231" y="5666"/>
                  </a:lnTo>
                  <a:lnTo>
                    <a:pt x="4302" y="5657"/>
                  </a:lnTo>
                  <a:lnTo>
                    <a:pt x="4371" y="5646"/>
                  </a:lnTo>
                  <a:lnTo>
                    <a:pt x="4437" y="5635"/>
                  </a:lnTo>
                  <a:lnTo>
                    <a:pt x="4502" y="5624"/>
                  </a:lnTo>
                  <a:lnTo>
                    <a:pt x="4563" y="5613"/>
                  </a:lnTo>
                  <a:lnTo>
                    <a:pt x="4622" y="5601"/>
                  </a:lnTo>
                  <a:lnTo>
                    <a:pt x="4678" y="5589"/>
                  </a:lnTo>
                  <a:lnTo>
                    <a:pt x="4783" y="5566"/>
                  </a:lnTo>
                  <a:lnTo>
                    <a:pt x="4876" y="5543"/>
                  </a:lnTo>
                  <a:lnTo>
                    <a:pt x="4955" y="5522"/>
                  </a:lnTo>
                  <a:lnTo>
                    <a:pt x="5022" y="5503"/>
                  </a:lnTo>
                  <a:lnTo>
                    <a:pt x="5075" y="5487"/>
                  </a:lnTo>
                  <a:lnTo>
                    <a:pt x="5114" y="5474"/>
                  </a:lnTo>
                  <a:lnTo>
                    <a:pt x="5138" y="5466"/>
                  </a:lnTo>
                  <a:lnTo>
                    <a:pt x="5145" y="5463"/>
                  </a:lnTo>
                  <a:lnTo>
                    <a:pt x="5147" y="5144"/>
                  </a:lnTo>
                  <a:lnTo>
                    <a:pt x="5145" y="5133"/>
                  </a:lnTo>
                  <a:lnTo>
                    <a:pt x="5144" y="5123"/>
                  </a:lnTo>
                  <a:lnTo>
                    <a:pt x="5142" y="5114"/>
                  </a:lnTo>
                  <a:lnTo>
                    <a:pt x="5139" y="5106"/>
                  </a:lnTo>
                  <a:lnTo>
                    <a:pt x="5135" y="5100"/>
                  </a:lnTo>
                  <a:lnTo>
                    <a:pt x="5131" y="5094"/>
                  </a:lnTo>
                  <a:lnTo>
                    <a:pt x="5126" y="5089"/>
                  </a:lnTo>
                  <a:lnTo>
                    <a:pt x="5120" y="5086"/>
                  </a:lnTo>
                  <a:lnTo>
                    <a:pt x="5114" y="5083"/>
                  </a:lnTo>
                  <a:lnTo>
                    <a:pt x="5107" y="5081"/>
                  </a:lnTo>
                  <a:lnTo>
                    <a:pt x="5099" y="5080"/>
                  </a:lnTo>
                  <a:lnTo>
                    <a:pt x="5090" y="5080"/>
                  </a:lnTo>
                  <a:lnTo>
                    <a:pt x="5082" y="5082"/>
                  </a:lnTo>
                  <a:lnTo>
                    <a:pt x="5073" y="5084"/>
                  </a:lnTo>
                  <a:lnTo>
                    <a:pt x="5063" y="5087"/>
                  </a:lnTo>
                  <a:lnTo>
                    <a:pt x="5054" y="5090"/>
                  </a:lnTo>
                  <a:lnTo>
                    <a:pt x="5011" y="5108"/>
                  </a:lnTo>
                  <a:lnTo>
                    <a:pt x="4961" y="5126"/>
                  </a:lnTo>
                  <a:lnTo>
                    <a:pt x="4905" y="5145"/>
                  </a:lnTo>
                  <a:lnTo>
                    <a:pt x="4843" y="5165"/>
                  </a:lnTo>
                  <a:lnTo>
                    <a:pt x="4808" y="5174"/>
                  </a:lnTo>
                  <a:lnTo>
                    <a:pt x="4773" y="5184"/>
                  </a:lnTo>
                  <a:lnTo>
                    <a:pt x="4735" y="5193"/>
                  </a:lnTo>
                  <a:lnTo>
                    <a:pt x="4696" y="5203"/>
                  </a:lnTo>
                  <a:lnTo>
                    <a:pt x="4655" y="5212"/>
                  </a:lnTo>
                  <a:lnTo>
                    <a:pt x="4613" y="5221"/>
                  </a:lnTo>
                  <a:lnTo>
                    <a:pt x="4568" y="5230"/>
                  </a:lnTo>
                  <a:lnTo>
                    <a:pt x="4521" y="5239"/>
                  </a:lnTo>
                  <a:lnTo>
                    <a:pt x="4473" y="5247"/>
                  </a:lnTo>
                  <a:lnTo>
                    <a:pt x="4423" y="5255"/>
                  </a:lnTo>
                  <a:lnTo>
                    <a:pt x="4371" y="5263"/>
                  </a:lnTo>
                  <a:lnTo>
                    <a:pt x="4317" y="5271"/>
                  </a:lnTo>
                  <a:lnTo>
                    <a:pt x="4262" y="5278"/>
                  </a:lnTo>
                  <a:lnTo>
                    <a:pt x="4204" y="5284"/>
                  </a:lnTo>
                  <a:lnTo>
                    <a:pt x="4145" y="5290"/>
                  </a:lnTo>
                  <a:lnTo>
                    <a:pt x="4084" y="5296"/>
                  </a:lnTo>
                  <a:lnTo>
                    <a:pt x="4021" y="5301"/>
                  </a:lnTo>
                  <a:lnTo>
                    <a:pt x="3956" y="5306"/>
                  </a:lnTo>
                  <a:lnTo>
                    <a:pt x="3888" y="5310"/>
                  </a:lnTo>
                  <a:lnTo>
                    <a:pt x="3820" y="5313"/>
                  </a:lnTo>
                  <a:lnTo>
                    <a:pt x="3749" y="5316"/>
                  </a:lnTo>
                  <a:lnTo>
                    <a:pt x="3675" y="5317"/>
                  </a:lnTo>
                  <a:lnTo>
                    <a:pt x="3601" y="5319"/>
                  </a:lnTo>
                  <a:lnTo>
                    <a:pt x="3524" y="5319"/>
                  </a:lnTo>
                  <a:lnTo>
                    <a:pt x="3452" y="5318"/>
                  </a:lnTo>
                  <a:lnTo>
                    <a:pt x="3382" y="5315"/>
                  </a:lnTo>
                  <a:lnTo>
                    <a:pt x="3316" y="5311"/>
                  </a:lnTo>
                  <a:lnTo>
                    <a:pt x="3252" y="5305"/>
                  </a:lnTo>
                  <a:lnTo>
                    <a:pt x="3189" y="5297"/>
                  </a:lnTo>
                  <a:lnTo>
                    <a:pt x="3130" y="5288"/>
                  </a:lnTo>
                  <a:lnTo>
                    <a:pt x="3073" y="5277"/>
                  </a:lnTo>
                  <a:lnTo>
                    <a:pt x="3019" y="5264"/>
                  </a:lnTo>
                  <a:lnTo>
                    <a:pt x="2967" y="5251"/>
                  </a:lnTo>
                  <a:lnTo>
                    <a:pt x="2917" y="5235"/>
                  </a:lnTo>
                  <a:lnTo>
                    <a:pt x="2870" y="5219"/>
                  </a:lnTo>
                  <a:lnTo>
                    <a:pt x="2824" y="5201"/>
                  </a:lnTo>
                  <a:lnTo>
                    <a:pt x="2780" y="5182"/>
                  </a:lnTo>
                  <a:lnTo>
                    <a:pt x="2739" y="5161"/>
                  </a:lnTo>
                  <a:lnTo>
                    <a:pt x="2699" y="5140"/>
                  </a:lnTo>
                  <a:lnTo>
                    <a:pt x="2663" y="5117"/>
                  </a:lnTo>
                  <a:lnTo>
                    <a:pt x="2627" y="5093"/>
                  </a:lnTo>
                  <a:lnTo>
                    <a:pt x="2594" y="5068"/>
                  </a:lnTo>
                  <a:lnTo>
                    <a:pt x="2562" y="5043"/>
                  </a:lnTo>
                  <a:lnTo>
                    <a:pt x="2531" y="5016"/>
                  </a:lnTo>
                  <a:lnTo>
                    <a:pt x="2503" y="4988"/>
                  </a:lnTo>
                  <a:lnTo>
                    <a:pt x="2476" y="4960"/>
                  </a:lnTo>
                  <a:lnTo>
                    <a:pt x="2452" y="4931"/>
                  </a:lnTo>
                  <a:lnTo>
                    <a:pt x="2428" y="4901"/>
                  </a:lnTo>
                  <a:lnTo>
                    <a:pt x="2406" y="4870"/>
                  </a:lnTo>
                  <a:lnTo>
                    <a:pt x="2386" y="4839"/>
                  </a:lnTo>
                  <a:lnTo>
                    <a:pt x="2366" y="4807"/>
                  </a:lnTo>
                  <a:lnTo>
                    <a:pt x="2349" y="4775"/>
                  </a:lnTo>
                  <a:lnTo>
                    <a:pt x="2333" y="4742"/>
                  </a:lnTo>
                  <a:lnTo>
                    <a:pt x="2317" y="4708"/>
                  </a:lnTo>
                  <a:lnTo>
                    <a:pt x="2303" y="4675"/>
                  </a:lnTo>
                  <a:lnTo>
                    <a:pt x="2290" y="4640"/>
                  </a:lnTo>
                  <a:lnTo>
                    <a:pt x="2279" y="4607"/>
                  </a:lnTo>
                  <a:lnTo>
                    <a:pt x="2268" y="4572"/>
                  </a:lnTo>
                  <a:lnTo>
                    <a:pt x="2257" y="4535"/>
                  </a:lnTo>
                  <a:lnTo>
                    <a:pt x="2247" y="4495"/>
                  </a:lnTo>
                  <a:lnTo>
                    <a:pt x="2237" y="4454"/>
                  </a:lnTo>
                  <a:lnTo>
                    <a:pt x="2228" y="4411"/>
                  </a:lnTo>
                  <a:lnTo>
                    <a:pt x="2219" y="4366"/>
                  </a:lnTo>
                  <a:lnTo>
                    <a:pt x="2209" y="4319"/>
                  </a:lnTo>
                  <a:lnTo>
                    <a:pt x="2201" y="4271"/>
                  </a:lnTo>
                  <a:lnTo>
                    <a:pt x="2193" y="4222"/>
                  </a:lnTo>
                  <a:lnTo>
                    <a:pt x="2186" y="4170"/>
                  </a:lnTo>
                  <a:lnTo>
                    <a:pt x="2179" y="4118"/>
                  </a:lnTo>
                  <a:lnTo>
                    <a:pt x="2166" y="4009"/>
                  </a:lnTo>
                  <a:lnTo>
                    <a:pt x="2154" y="3895"/>
                  </a:lnTo>
                  <a:lnTo>
                    <a:pt x="2143" y="3777"/>
                  </a:lnTo>
                  <a:lnTo>
                    <a:pt x="2135" y="3655"/>
                  </a:lnTo>
                  <a:lnTo>
                    <a:pt x="2128" y="3530"/>
                  </a:lnTo>
                  <a:lnTo>
                    <a:pt x="2122" y="3403"/>
                  </a:lnTo>
                  <a:lnTo>
                    <a:pt x="2117" y="3274"/>
                  </a:lnTo>
                  <a:lnTo>
                    <a:pt x="2114" y="3143"/>
                  </a:lnTo>
                  <a:lnTo>
                    <a:pt x="2112" y="3012"/>
                  </a:lnTo>
                  <a:lnTo>
                    <a:pt x="2112" y="2881"/>
                  </a:lnTo>
                  <a:lnTo>
                    <a:pt x="2112" y="2750"/>
                  </a:lnTo>
                  <a:lnTo>
                    <a:pt x="2114" y="2620"/>
                  </a:lnTo>
                  <a:lnTo>
                    <a:pt x="2117" y="2491"/>
                  </a:lnTo>
                  <a:lnTo>
                    <a:pt x="2122" y="2365"/>
                  </a:lnTo>
                  <a:lnTo>
                    <a:pt x="2127" y="2242"/>
                  </a:lnTo>
                  <a:lnTo>
                    <a:pt x="2134" y="2120"/>
                  </a:lnTo>
                  <a:lnTo>
                    <a:pt x="2142" y="2002"/>
                  </a:lnTo>
                  <a:lnTo>
                    <a:pt x="2151" y="1888"/>
                  </a:lnTo>
                  <a:lnTo>
                    <a:pt x="2162" y="1779"/>
                  </a:lnTo>
                  <a:lnTo>
                    <a:pt x="2173" y="1674"/>
                  </a:lnTo>
                  <a:lnTo>
                    <a:pt x="2186" y="1574"/>
                  </a:lnTo>
                  <a:lnTo>
                    <a:pt x="2199" y="1479"/>
                  </a:lnTo>
                  <a:lnTo>
                    <a:pt x="2207" y="1434"/>
                  </a:lnTo>
                  <a:lnTo>
                    <a:pt x="2215" y="1391"/>
                  </a:lnTo>
                  <a:lnTo>
                    <a:pt x="2223" y="1349"/>
                  </a:lnTo>
                  <a:lnTo>
                    <a:pt x="2231" y="1309"/>
                  </a:lnTo>
                  <a:lnTo>
                    <a:pt x="2239" y="1270"/>
                  </a:lnTo>
                  <a:lnTo>
                    <a:pt x="2248" y="1233"/>
                  </a:lnTo>
                  <a:lnTo>
                    <a:pt x="2257" y="1198"/>
                  </a:lnTo>
                  <a:lnTo>
                    <a:pt x="2267" y="1165"/>
                  </a:lnTo>
                  <a:lnTo>
                    <a:pt x="2282" y="1114"/>
                  </a:lnTo>
                  <a:lnTo>
                    <a:pt x="2298" y="1065"/>
                  </a:lnTo>
                  <a:lnTo>
                    <a:pt x="2315" y="1017"/>
                  </a:lnTo>
                  <a:lnTo>
                    <a:pt x="2334" y="972"/>
                  </a:lnTo>
                  <a:lnTo>
                    <a:pt x="2352" y="928"/>
                  </a:lnTo>
                  <a:lnTo>
                    <a:pt x="2372" y="886"/>
                  </a:lnTo>
                  <a:lnTo>
                    <a:pt x="2393" y="846"/>
                  </a:lnTo>
                  <a:lnTo>
                    <a:pt x="2415" y="808"/>
                  </a:lnTo>
                  <a:lnTo>
                    <a:pt x="2439" y="772"/>
                  </a:lnTo>
                  <a:lnTo>
                    <a:pt x="2463" y="737"/>
                  </a:lnTo>
                  <a:lnTo>
                    <a:pt x="2490" y="704"/>
                  </a:lnTo>
                  <a:lnTo>
                    <a:pt x="2517" y="673"/>
                  </a:lnTo>
                  <a:lnTo>
                    <a:pt x="2547" y="643"/>
                  </a:lnTo>
                  <a:lnTo>
                    <a:pt x="2577" y="615"/>
                  </a:lnTo>
                  <a:lnTo>
                    <a:pt x="2610" y="589"/>
                  </a:lnTo>
                  <a:lnTo>
                    <a:pt x="2644" y="564"/>
                  </a:lnTo>
                  <a:lnTo>
                    <a:pt x="2681" y="541"/>
                  </a:lnTo>
                  <a:lnTo>
                    <a:pt x="2720" y="520"/>
                  </a:lnTo>
                  <a:lnTo>
                    <a:pt x="2761" y="500"/>
                  </a:lnTo>
                  <a:lnTo>
                    <a:pt x="2804" y="482"/>
                  </a:lnTo>
                  <a:lnTo>
                    <a:pt x="2849" y="466"/>
                  </a:lnTo>
                  <a:lnTo>
                    <a:pt x="2897" y="451"/>
                  </a:lnTo>
                  <a:lnTo>
                    <a:pt x="2947" y="437"/>
                  </a:lnTo>
                  <a:lnTo>
                    <a:pt x="3000" y="425"/>
                  </a:lnTo>
                  <a:lnTo>
                    <a:pt x="3056" y="414"/>
                  </a:lnTo>
                  <a:lnTo>
                    <a:pt x="3114" y="405"/>
                  </a:lnTo>
                  <a:lnTo>
                    <a:pt x="3174" y="398"/>
                  </a:lnTo>
                  <a:lnTo>
                    <a:pt x="3238" y="391"/>
                  </a:lnTo>
                  <a:lnTo>
                    <a:pt x="3305" y="387"/>
                  </a:lnTo>
                  <a:lnTo>
                    <a:pt x="3375" y="383"/>
                  </a:lnTo>
                  <a:lnTo>
                    <a:pt x="3448" y="381"/>
                  </a:lnTo>
                  <a:lnTo>
                    <a:pt x="3524" y="381"/>
                  </a:lnTo>
                  <a:lnTo>
                    <a:pt x="3635" y="381"/>
                  </a:lnTo>
                  <a:lnTo>
                    <a:pt x="3739" y="383"/>
                  </a:lnTo>
                  <a:lnTo>
                    <a:pt x="3835" y="386"/>
                  </a:lnTo>
                  <a:lnTo>
                    <a:pt x="3926" y="390"/>
                  </a:lnTo>
                  <a:lnTo>
                    <a:pt x="4011" y="395"/>
                  </a:lnTo>
                  <a:lnTo>
                    <a:pt x="4089" y="402"/>
                  </a:lnTo>
                  <a:lnTo>
                    <a:pt x="4161" y="411"/>
                  </a:lnTo>
                  <a:lnTo>
                    <a:pt x="4229" y="422"/>
                  </a:lnTo>
                  <a:lnTo>
                    <a:pt x="4291" y="435"/>
                  </a:lnTo>
                  <a:lnTo>
                    <a:pt x="4349" y="449"/>
                  </a:lnTo>
                  <a:lnTo>
                    <a:pt x="4401" y="466"/>
                  </a:lnTo>
                  <a:lnTo>
                    <a:pt x="4449" y="485"/>
                  </a:lnTo>
                  <a:lnTo>
                    <a:pt x="4492" y="507"/>
                  </a:lnTo>
                  <a:lnTo>
                    <a:pt x="4532" y="531"/>
                  </a:lnTo>
                  <a:lnTo>
                    <a:pt x="4569" y="557"/>
                  </a:lnTo>
                  <a:lnTo>
                    <a:pt x="4601" y="586"/>
                  </a:lnTo>
                  <a:lnTo>
                    <a:pt x="4630" y="619"/>
                  </a:lnTo>
                  <a:lnTo>
                    <a:pt x="4656" y="654"/>
                  </a:lnTo>
                  <a:lnTo>
                    <a:pt x="4680" y="692"/>
                  </a:lnTo>
                  <a:lnTo>
                    <a:pt x="4701" y="733"/>
                  </a:lnTo>
                  <a:lnTo>
                    <a:pt x="4721" y="778"/>
                  </a:lnTo>
                  <a:lnTo>
                    <a:pt x="4737" y="827"/>
                  </a:lnTo>
                  <a:lnTo>
                    <a:pt x="4752" y="878"/>
                  </a:lnTo>
                  <a:lnTo>
                    <a:pt x="4767" y="934"/>
                  </a:lnTo>
                  <a:lnTo>
                    <a:pt x="4779" y="993"/>
                  </a:lnTo>
                  <a:lnTo>
                    <a:pt x="4790" y="1056"/>
                  </a:lnTo>
                  <a:lnTo>
                    <a:pt x="4801" y="1123"/>
                  </a:lnTo>
                  <a:lnTo>
                    <a:pt x="4810" y="1195"/>
                  </a:lnTo>
                  <a:lnTo>
                    <a:pt x="4831" y="1350"/>
                  </a:lnTo>
                  <a:lnTo>
                    <a:pt x="4851" y="1524"/>
                  </a:lnTo>
                  <a:lnTo>
                    <a:pt x="4853" y="1538"/>
                  </a:lnTo>
                  <a:lnTo>
                    <a:pt x="4855" y="1550"/>
                  </a:lnTo>
                  <a:lnTo>
                    <a:pt x="4859" y="1563"/>
                  </a:lnTo>
                  <a:lnTo>
                    <a:pt x="4863" y="1574"/>
                  </a:lnTo>
                  <a:lnTo>
                    <a:pt x="4867" y="1584"/>
                  </a:lnTo>
                  <a:lnTo>
                    <a:pt x="4873" y="1593"/>
                  </a:lnTo>
                  <a:lnTo>
                    <a:pt x="4880" y="1602"/>
                  </a:lnTo>
                  <a:lnTo>
                    <a:pt x="4886" y="1609"/>
                  </a:lnTo>
                  <a:lnTo>
                    <a:pt x="4894" y="1616"/>
                  </a:lnTo>
                  <a:lnTo>
                    <a:pt x="4902" y="1622"/>
                  </a:lnTo>
                  <a:lnTo>
                    <a:pt x="4911" y="1627"/>
                  </a:lnTo>
                  <a:lnTo>
                    <a:pt x="4921" y="1631"/>
                  </a:lnTo>
                  <a:lnTo>
                    <a:pt x="4932" y="1634"/>
                  </a:lnTo>
                  <a:lnTo>
                    <a:pt x="4943" y="1636"/>
                  </a:lnTo>
                  <a:lnTo>
                    <a:pt x="4955" y="1637"/>
                  </a:lnTo>
                  <a:lnTo>
                    <a:pt x="4967" y="1638"/>
                  </a:lnTo>
                  <a:close/>
                </a:path>
              </a:pathLst>
            </a:custGeom>
            <a:solidFill>
              <a:srgbClr val="171312"/>
            </a:solidFill>
            <a:ln w="9525">
              <a:noFill/>
              <a:round/>
              <a:headEnd/>
              <a:tailEnd/>
            </a:ln>
          </p:spPr>
          <p:txBody>
            <a:bodyPr/>
            <a:lstStyle/>
            <a:p>
              <a:endParaRPr lang="da-DK">
                <a:solidFill>
                  <a:srgbClr val="000000"/>
                </a:solidFill>
              </a:endParaRPr>
            </a:p>
          </p:txBody>
        </p:sp>
        <p:sp>
          <p:nvSpPr>
            <p:cNvPr id="20" name="Freeform 22"/>
            <p:cNvSpPr>
              <a:spLocks noChangeAspect="1"/>
            </p:cNvSpPr>
            <p:nvPr userDrawn="1"/>
          </p:nvSpPr>
          <p:spPr bwMode="auto">
            <a:xfrm>
              <a:off x="2857" y="3975"/>
              <a:ext cx="92" cy="166"/>
            </a:xfrm>
            <a:custGeom>
              <a:avLst/>
              <a:gdLst/>
              <a:ahLst/>
              <a:cxnLst>
                <a:cxn ang="0">
                  <a:pos x="4436" y="154"/>
                </a:cxn>
                <a:cxn ang="0">
                  <a:pos x="4099" y="67"/>
                </a:cxn>
                <a:cxn ang="0">
                  <a:pos x="3839" y="25"/>
                </a:cxn>
                <a:cxn ang="0">
                  <a:pos x="3594" y="4"/>
                </a:cxn>
                <a:cxn ang="0">
                  <a:pos x="3168" y="8"/>
                </a:cxn>
                <a:cxn ang="0">
                  <a:pos x="2540" y="103"/>
                </a:cxn>
                <a:cxn ang="0">
                  <a:pos x="1991" y="308"/>
                </a:cxn>
                <a:cxn ang="0">
                  <a:pos x="1537" y="629"/>
                </a:cxn>
                <a:cxn ang="0">
                  <a:pos x="1194" y="1071"/>
                </a:cxn>
                <a:cxn ang="0">
                  <a:pos x="977" y="1639"/>
                </a:cxn>
                <a:cxn ang="0">
                  <a:pos x="902" y="2339"/>
                </a:cxn>
                <a:cxn ang="0">
                  <a:pos x="2" y="2717"/>
                </a:cxn>
                <a:cxn ang="0">
                  <a:pos x="26" y="2771"/>
                </a:cxn>
                <a:cxn ang="0">
                  <a:pos x="75" y="2806"/>
                </a:cxn>
                <a:cxn ang="0">
                  <a:pos x="160" y="2823"/>
                </a:cxn>
                <a:cxn ang="0">
                  <a:pos x="427" y="2852"/>
                </a:cxn>
                <a:cxn ang="0">
                  <a:pos x="747" y="2886"/>
                </a:cxn>
                <a:cxn ang="0">
                  <a:pos x="902" y="2903"/>
                </a:cxn>
                <a:cxn ang="0">
                  <a:pos x="801" y="7741"/>
                </a:cxn>
                <a:cxn ang="0">
                  <a:pos x="501" y="7785"/>
                </a:cxn>
                <a:cxn ang="0">
                  <a:pos x="201" y="7830"/>
                </a:cxn>
                <a:cxn ang="0">
                  <a:pos x="81" y="7853"/>
                </a:cxn>
                <a:cxn ang="0">
                  <a:pos x="30" y="7887"/>
                </a:cxn>
                <a:cxn ang="0">
                  <a:pos x="4" y="7938"/>
                </a:cxn>
                <a:cxn ang="0">
                  <a:pos x="3470" y="8138"/>
                </a:cxn>
                <a:cxn ang="0">
                  <a:pos x="3463" y="7933"/>
                </a:cxn>
                <a:cxn ang="0">
                  <a:pos x="3432" y="7883"/>
                </a:cxn>
                <a:cxn ang="0">
                  <a:pos x="3367" y="7849"/>
                </a:cxn>
                <a:cxn ang="0">
                  <a:pos x="3213" y="7822"/>
                </a:cxn>
                <a:cxn ang="0">
                  <a:pos x="2912" y="7775"/>
                </a:cxn>
                <a:cxn ang="0">
                  <a:pos x="2650" y="7735"/>
                </a:cxn>
                <a:cxn ang="0">
                  <a:pos x="2600" y="2902"/>
                </a:cxn>
                <a:cxn ang="0">
                  <a:pos x="2804" y="2877"/>
                </a:cxn>
                <a:cxn ang="0">
                  <a:pos x="3130" y="2837"/>
                </a:cxn>
                <a:cxn ang="0">
                  <a:pos x="3368" y="2804"/>
                </a:cxn>
                <a:cxn ang="0">
                  <a:pos x="3431" y="2779"/>
                </a:cxn>
                <a:cxn ang="0">
                  <a:pos x="3466" y="2738"/>
                </a:cxn>
                <a:cxn ang="0">
                  <a:pos x="3477" y="2686"/>
                </a:cxn>
                <a:cxn ang="0">
                  <a:pos x="2593" y="1542"/>
                </a:cxn>
                <a:cxn ang="0">
                  <a:pos x="2615" y="1157"/>
                </a:cxn>
                <a:cxn ang="0">
                  <a:pos x="2672" y="862"/>
                </a:cxn>
                <a:cxn ang="0">
                  <a:pos x="2773" y="647"/>
                </a:cxn>
                <a:cxn ang="0">
                  <a:pos x="2922" y="503"/>
                </a:cxn>
                <a:cxn ang="0">
                  <a:pos x="3126" y="420"/>
                </a:cxn>
                <a:cxn ang="0">
                  <a:pos x="3392" y="389"/>
                </a:cxn>
                <a:cxn ang="0">
                  <a:pos x="3677" y="401"/>
                </a:cxn>
                <a:cxn ang="0">
                  <a:pos x="3891" y="452"/>
                </a:cxn>
                <a:cxn ang="0">
                  <a:pos x="4044" y="547"/>
                </a:cxn>
                <a:cxn ang="0">
                  <a:pos x="4150" y="688"/>
                </a:cxn>
                <a:cxn ang="0">
                  <a:pos x="4222" y="881"/>
                </a:cxn>
                <a:cxn ang="0">
                  <a:pos x="4270" y="1127"/>
                </a:cxn>
                <a:cxn ang="0">
                  <a:pos x="4296" y="1332"/>
                </a:cxn>
                <a:cxn ang="0">
                  <a:pos x="4315" y="1387"/>
                </a:cxn>
                <a:cxn ang="0">
                  <a:pos x="4349" y="1418"/>
                </a:cxn>
                <a:cxn ang="0">
                  <a:pos x="4596" y="1425"/>
                </a:cxn>
              </a:cxnLst>
              <a:rect l="0" t="0" r="r" b="b"/>
              <a:pathLst>
                <a:path w="4596" h="8138">
                  <a:moveTo>
                    <a:pt x="4596" y="213"/>
                  </a:moveTo>
                  <a:lnTo>
                    <a:pt x="4565" y="201"/>
                  </a:lnTo>
                  <a:lnTo>
                    <a:pt x="4528" y="187"/>
                  </a:lnTo>
                  <a:lnTo>
                    <a:pt x="4485" y="171"/>
                  </a:lnTo>
                  <a:lnTo>
                    <a:pt x="4436" y="154"/>
                  </a:lnTo>
                  <a:lnTo>
                    <a:pt x="4380" y="137"/>
                  </a:lnTo>
                  <a:lnTo>
                    <a:pt x="4317" y="119"/>
                  </a:lnTo>
                  <a:lnTo>
                    <a:pt x="4250" y="101"/>
                  </a:lnTo>
                  <a:lnTo>
                    <a:pt x="4177" y="84"/>
                  </a:lnTo>
                  <a:lnTo>
                    <a:pt x="4099" y="67"/>
                  </a:lnTo>
                  <a:lnTo>
                    <a:pt x="4017" y="52"/>
                  </a:lnTo>
                  <a:lnTo>
                    <a:pt x="3974" y="44"/>
                  </a:lnTo>
                  <a:lnTo>
                    <a:pt x="3929" y="37"/>
                  </a:lnTo>
                  <a:lnTo>
                    <a:pt x="3884" y="31"/>
                  </a:lnTo>
                  <a:lnTo>
                    <a:pt x="3839" y="25"/>
                  </a:lnTo>
                  <a:lnTo>
                    <a:pt x="3792" y="20"/>
                  </a:lnTo>
                  <a:lnTo>
                    <a:pt x="3744" y="15"/>
                  </a:lnTo>
                  <a:lnTo>
                    <a:pt x="3695" y="10"/>
                  </a:lnTo>
                  <a:lnTo>
                    <a:pt x="3645" y="7"/>
                  </a:lnTo>
                  <a:lnTo>
                    <a:pt x="3594" y="4"/>
                  </a:lnTo>
                  <a:lnTo>
                    <a:pt x="3543" y="2"/>
                  </a:lnTo>
                  <a:lnTo>
                    <a:pt x="3491" y="1"/>
                  </a:lnTo>
                  <a:lnTo>
                    <a:pt x="3438" y="0"/>
                  </a:lnTo>
                  <a:lnTo>
                    <a:pt x="3302" y="2"/>
                  </a:lnTo>
                  <a:lnTo>
                    <a:pt x="3168" y="8"/>
                  </a:lnTo>
                  <a:lnTo>
                    <a:pt x="3037" y="19"/>
                  </a:lnTo>
                  <a:lnTo>
                    <a:pt x="2908" y="34"/>
                  </a:lnTo>
                  <a:lnTo>
                    <a:pt x="2782" y="52"/>
                  </a:lnTo>
                  <a:lnTo>
                    <a:pt x="2660" y="76"/>
                  </a:lnTo>
                  <a:lnTo>
                    <a:pt x="2540" y="103"/>
                  </a:lnTo>
                  <a:lnTo>
                    <a:pt x="2424" y="135"/>
                  </a:lnTo>
                  <a:lnTo>
                    <a:pt x="2309" y="172"/>
                  </a:lnTo>
                  <a:lnTo>
                    <a:pt x="2200" y="213"/>
                  </a:lnTo>
                  <a:lnTo>
                    <a:pt x="2093" y="258"/>
                  </a:lnTo>
                  <a:lnTo>
                    <a:pt x="1991" y="308"/>
                  </a:lnTo>
                  <a:lnTo>
                    <a:pt x="1892" y="363"/>
                  </a:lnTo>
                  <a:lnTo>
                    <a:pt x="1797" y="422"/>
                  </a:lnTo>
                  <a:lnTo>
                    <a:pt x="1706" y="487"/>
                  </a:lnTo>
                  <a:lnTo>
                    <a:pt x="1620" y="555"/>
                  </a:lnTo>
                  <a:lnTo>
                    <a:pt x="1537" y="629"/>
                  </a:lnTo>
                  <a:lnTo>
                    <a:pt x="1460" y="708"/>
                  </a:lnTo>
                  <a:lnTo>
                    <a:pt x="1386" y="791"/>
                  </a:lnTo>
                  <a:lnTo>
                    <a:pt x="1317" y="879"/>
                  </a:lnTo>
                  <a:lnTo>
                    <a:pt x="1253" y="972"/>
                  </a:lnTo>
                  <a:lnTo>
                    <a:pt x="1194" y="1071"/>
                  </a:lnTo>
                  <a:lnTo>
                    <a:pt x="1140" y="1174"/>
                  </a:lnTo>
                  <a:lnTo>
                    <a:pt x="1091" y="1282"/>
                  </a:lnTo>
                  <a:lnTo>
                    <a:pt x="1047" y="1396"/>
                  </a:lnTo>
                  <a:lnTo>
                    <a:pt x="1010" y="1515"/>
                  </a:lnTo>
                  <a:lnTo>
                    <a:pt x="977" y="1639"/>
                  </a:lnTo>
                  <a:lnTo>
                    <a:pt x="950" y="1768"/>
                  </a:lnTo>
                  <a:lnTo>
                    <a:pt x="929" y="1903"/>
                  </a:lnTo>
                  <a:lnTo>
                    <a:pt x="914" y="2043"/>
                  </a:lnTo>
                  <a:lnTo>
                    <a:pt x="905" y="2188"/>
                  </a:lnTo>
                  <a:lnTo>
                    <a:pt x="902" y="2339"/>
                  </a:lnTo>
                  <a:lnTo>
                    <a:pt x="902" y="2515"/>
                  </a:lnTo>
                  <a:lnTo>
                    <a:pt x="0" y="2515"/>
                  </a:lnTo>
                  <a:lnTo>
                    <a:pt x="0" y="2690"/>
                  </a:lnTo>
                  <a:lnTo>
                    <a:pt x="1" y="2704"/>
                  </a:lnTo>
                  <a:lnTo>
                    <a:pt x="2" y="2717"/>
                  </a:lnTo>
                  <a:lnTo>
                    <a:pt x="5" y="2729"/>
                  </a:lnTo>
                  <a:lnTo>
                    <a:pt x="9" y="2741"/>
                  </a:lnTo>
                  <a:lnTo>
                    <a:pt x="13" y="2752"/>
                  </a:lnTo>
                  <a:lnTo>
                    <a:pt x="19" y="2762"/>
                  </a:lnTo>
                  <a:lnTo>
                    <a:pt x="26" y="2771"/>
                  </a:lnTo>
                  <a:lnTo>
                    <a:pt x="34" y="2780"/>
                  </a:lnTo>
                  <a:lnTo>
                    <a:pt x="43" y="2788"/>
                  </a:lnTo>
                  <a:lnTo>
                    <a:pt x="53" y="2795"/>
                  </a:lnTo>
                  <a:lnTo>
                    <a:pt x="63" y="2801"/>
                  </a:lnTo>
                  <a:lnTo>
                    <a:pt x="75" y="2806"/>
                  </a:lnTo>
                  <a:lnTo>
                    <a:pt x="88" y="2811"/>
                  </a:lnTo>
                  <a:lnTo>
                    <a:pt x="102" y="2815"/>
                  </a:lnTo>
                  <a:lnTo>
                    <a:pt x="116" y="2817"/>
                  </a:lnTo>
                  <a:lnTo>
                    <a:pt x="132" y="2819"/>
                  </a:lnTo>
                  <a:lnTo>
                    <a:pt x="160" y="2823"/>
                  </a:lnTo>
                  <a:lnTo>
                    <a:pt x="199" y="2827"/>
                  </a:lnTo>
                  <a:lnTo>
                    <a:pt x="246" y="2832"/>
                  </a:lnTo>
                  <a:lnTo>
                    <a:pt x="301" y="2839"/>
                  </a:lnTo>
                  <a:lnTo>
                    <a:pt x="362" y="2845"/>
                  </a:lnTo>
                  <a:lnTo>
                    <a:pt x="427" y="2852"/>
                  </a:lnTo>
                  <a:lnTo>
                    <a:pt x="493" y="2859"/>
                  </a:lnTo>
                  <a:lnTo>
                    <a:pt x="560" y="2867"/>
                  </a:lnTo>
                  <a:lnTo>
                    <a:pt x="626" y="2874"/>
                  </a:lnTo>
                  <a:lnTo>
                    <a:pt x="689" y="2880"/>
                  </a:lnTo>
                  <a:lnTo>
                    <a:pt x="747" y="2886"/>
                  </a:lnTo>
                  <a:lnTo>
                    <a:pt x="798" y="2892"/>
                  </a:lnTo>
                  <a:lnTo>
                    <a:pt x="840" y="2896"/>
                  </a:lnTo>
                  <a:lnTo>
                    <a:pt x="873" y="2900"/>
                  </a:lnTo>
                  <a:lnTo>
                    <a:pt x="893" y="2902"/>
                  </a:lnTo>
                  <a:lnTo>
                    <a:pt x="902" y="2903"/>
                  </a:lnTo>
                  <a:lnTo>
                    <a:pt x="902" y="7727"/>
                  </a:lnTo>
                  <a:lnTo>
                    <a:pt x="894" y="7728"/>
                  </a:lnTo>
                  <a:lnTo>
                    <a:pt x="874" y="7731"/>
                  </a:lnTo>
                  <a:lnTo>
                    <a:pt x="842" y="7735"/>
                  </a:lnTo>
                  <a:lnTo>
                    <a:pt x="801" y="7741"/>
                  </a:lnTo>
                  <a:lnTo>
                    <a:pt x="751" y="7748"/>
                  </a:lnTo>
                  <a:lnTo>
                    <a:pt x="695" y="7757"/>
                  </a:lnTo>
                  <a:lnTo>
                    <a:pt x="633" y="7766"/>
                  </a:lnTo>
                  <a:lnTo>
                    <a:pt x="568" y="7775"/>
                  </a:lnTo>
                  <a:lnTo>
                    <a:pt x="501" y="7785"/>
                  </a:lnTo>
                  <a:lnTo>
                    <a:pt x="435" y="7795"/>
                  </a:lnTo>
                  <a:lnTo>
                    <a:pt x="370" y="7804"/>
                  </a:lnTo>
                  <a:lnTo>
                    <a:pt x="308" y="7813"/>
                  </a:lnTo>
                  <a:lnTo>
                    <a:pt x="251" y="7822"/>
                  </a:lnTo>
                  <a:lnTo>
                    <a:pt x="201" y="7830"/>
                  </a:lnTo>
                  <a:lnTo>
                    <a:pt x="158" y="7836"/>
                  </a:lnTo>
                  <a:lnTo>
                    <a:pt x="124" y="7841"/>
                  </a:lnTo>
                  <a:lnTo>
                    <a:pt x="109" y="7844"/>
                  </a:lnTo>
                  <a:lnTo>
                    <a:pt x="95" y="7848"/>
                  </a:lnTo>
                  <a:lnTo>
                    <a:pt x="81" y="7853"/>
                  </a:lnTo>
                  <a:lnTo>
                    <a:pt x="69" y="7858"/>
                  </a:lnTo>
                  <a:lnTo>
                    <a:pt x="58" y="7864"/>
                  </a:lnTo>
                  <a:lnTo>
                    <a:pt x="48" y="7871"/>
                  </a:lnTo>
                  <a:lnTo>
                    <a:pt x="39" y="7878"/>
                  </a:lnTo>
                  <a:lnTo>
                    <a:pt x="30" y="7887"/>
                  </a:lnTo>
                  <a:lnTo>
                    <a:pt x="23" y="7895"/>
                  </a:lnTo>
                  <a:lnTo>
                    <a:pt x="17" y="7905"/>
                  </a:lnTo>
                  <a:lnTo>
                    <a:pt x="12" y="7915"/>
                  </a:lnTo>
                  <a:lnTo>
                    <a:pt x="7" y="7926"/>
                  </a:lnTo>
                  <a:lnTo>
                    <a:pt x="4" y="7938"/>
                  </a:lnTo>
                  <a:lnTo>
                    <a:pt x="2" y="7951"/>
                  </a:lnTo>
                  <a:lnTo>
                    <a:pt x="1" y="7964"/>
                  </a:lnTo>
                  <a:lnTo>
                    <a:pt x="0" y="7978"/>
                  </a:lnTo>
                  <a:lnTo>
                    <a:pt x="0" y="8138"/>
                  </a:lnTo>
                  <a:lnTo>
                    <a:pt x="3470" y="8138"/>
                  </a:lnTo>
                  <a:lnTo>
                    <a:pt x="3470" y="7978"/>
                  </a:lnTo>
                  <a:lnTo>
                    <a:pt x="3470" y="7966"/>
                  </a:lnTo>
                  <a:lnTo>
                    <a:pt x="3468" y="7955"/>
                  </a:lnTo>
                  <a:lnTo>
                    <a:pt x="3466" y="7944"/>
                  </a:lnTo>
                  <a:lnTo>
                    <a:pt x="3463" y="7933"/>
                  </a:lnTo>
                  <a:lnTo>
                    <a:pt x="3460" y="7922"/>
                  </a:lnTo>
                  <a:lnTo>
                    <a:pt x="3455" y="7912"/>
                  </a:lnTo>
                  <a:lnTo>
                    <a:pt x="3447" y="7902"/>
                  </a:lnTo>
                  <a:lnTo>
                    <a:pt x="3440" y="7892"/>
                  </a:lnTo>
                  <a:lnTo>
                    <a:pt x="3432" y="7883"/>
                  </a:lnTo>
                  <a:lnTo>
                    <a:pt x="3422" y="7875"/>
                  </a:lnTo>
                  <a:lnTo>
                    <a:pt x="3411" y="7867"/>
                  </a:lnTo>
                  <a:lnTo>
                    <a:pt x="3397" y="7860"/>
                  </a:lnTo>
                  <a:lnTo>
                    <a:pt x="3383" y="7854"/>
                  </a:lnTo>
                  <a:lnTo>
                    <a:pt x="3367" y="7849"/>
                  </a:lnTo>
                  <a:lnTo>
                    <a:pt x="3350" y="7845"/>
                  </a:lnTo>
                  <a:lnTo>
                    <a:pt x="3330" y="7841"/>
                  </a:lnTo>
                  <a:lnTo>
                    <a:pt x="3300" y="7836"/>
                  </a:lnTo>
                  <a:lnTo>
                    <a:pt x="3261" y="7830"/>
                  </a:lnTo>
                  <a:lnTo>
                    <a:pt x="3213" y="7822"/>
                  </a:lnTo>
                  <a:lnTo>
                    <a:pt x="3159" y="7813"/>
                  </a:lnTo>
                  <a:lnTo>
                    <a:pt x="3101" y="7804"/>
                  </a:lnTo>
                  <a:lnTo>
                    <a:pt x="3039" y="7795"/>
                  </a:lnTo>
                  <a:lnTo>
                    <a:pt x="2976" y="7785"/>
                  </a:lnTo>
                  <a:lnTo>
                    <a:pt x="2912" y="7775"/>
                  </a:lnTo>
                  <a:lnTo>
                    <a:pt x="2849" y="7766"/>
                  </a:lnTo>
                  <a:lnTo>
                    <a:pt x="2791" y="7757"/>
                  </a:lnTo>
                  <a:lnTo>
                    <a:pt x="2737" y="7749"/>
                  </a:lnTo>
                  <a:lnTo>
                    <a:pt x="2689" y="7741"/>
                  </a:lnTo>
                  <a:lnTo>
                    <a:pt x="2650" y="7735"/>
                  </a:lnTo>
                  <a:lnTo>
                    <a:pt x="2619" y="7731"/>
                  </a:lnTo>
                  <a:lnTo>
                    <a:pt x="2599" y="7728"/>
                  </a:lnTo>
                  <a:lnTo>
                    <a:pt x="2593" y="7727"/>
                  </a:lnTo>
                  <a:lnTo>
                    <a:pt x="2593" y="2903"/>
                  </a:lnTo>
                  <a:lnTo>
                    <a:pt x="2600" y="2902"/>
                  </a:lnTo>
                  <a:lnTo>
                    <a:pt x="2620" y="2899"/>
                  </a:lnTo>
                  <a:lnTo>
                    <a:pt x="2653" y="2896"/>
                  </a:lnTo>
                  <a:lnTo>
                    <a:pt x="2696" y="2890"/>
                  </a:lnTo>
                  <a:lnTo>
                    <a:pt x="2745" y="2884"/>
                  </a:lnTo>
                  <a:lnTo>
                    <a:pt x="2804" y="2877"/>
                  </a:lnTo>
                  <a:lnTo>
                    <a:pt x="2866" y="2870"/>
                  </a:lnTo>
                  <a:lnTo>
                    <a:pt x="2931" y="2862"/>
                  </a:lnTo>
                  <a:lnTo>
                    <a:pt x="2998" y="2854"/>
                  </a:lnTo>
                  <a:lnTo>
                    <a:pt x="3065" y="2845"/>
                  </a:lnTo>
                  <a:lnTo>
                    <a:pt x="3130" y="2837"/>
                  </a:lnTo>
                  <a:lnTo>
                    <a:pt x="3192" y="2829"/>
                  </a:lnTo>
                  <a:lnTo>
                    <a:pt x="3248" y="2821"/>
                  </a:lnTo>
                  <a:lnTo>
                    <a:pt x="3297" y="2815"/>
                  </a:lnTo>
                  <a:lnTo>
                    <a:pt x="3337" y="2809"/>
                  </a:lnTo>
                  <a:lnTo>
                    <a:pt x="3368" y="2804"/>
                  </a:lnTo>
                  <a:lnTo>
                    <a:pt x="3383" y="2801"/>
                  </a:lnTo>
                  <a:lnTo>
                    <a:pt x="3397" y="2796"/>
                  </a:lnTo>
                  <a:lnTo>
                    <a:pt x="3410" y="2791"/>
                  </a:lnTo>
                  <a:lnTo>
                    <a:pt x="3421" y="2786"/>
                  </a:lnTo>
                  <a:lnTo>
                    <a:pt x="3431" y="2779"/>
                  </a:lnTo>
                  <a:lnTo>
                    <a:pt x="3440" y="2772"/>
                  </a:lnTo>
                  <a:lnTo>
                    <a:pt x="3448" y="2764"/>
                  </a:lnTo>
                  <a:lnTo>
                    <a:pt x="3455" y="2756"/>
                  </a:lnTo>
                  <a:lnTo>
                    <a:pt x="3461" y="2747"/>
                  </a:lnTo>
                  <a:lnTo>
                    <a:pt x="3466" y="2738"/>
                  </a:lnTo>
                  <a:lnTo>
                    <a:pt x="3469" y="2728"/>
                  </a:lnTo>
                  <a:lnTo>
                    <a:pt x="3472" y="2718"/>
                  </a:lnTo>
                  <a:lnTo>
                    <a:pt x="3475" y="2708"/>
                  </a:lnTo>
                  <a:lnTo>
                    <a:pt x="3476" y="2697"/>
                  </a:lnTo>
                  <a:lnTo>
                    <a:pt x="3477" y="2686"/>
                  </a:lnTo>
                  <a:lnTo>
                    <a:pt x="3477" y="2675"/>
                  </a:lnTo>
                  <a:lnTo>
                    <a:pt x="3477" y="2515"/>
                  </a:lnTo>
                  <a:lnTo>
                    <a:pt x="2593" y="2515"/>
                  </a:lnTo>
                  <a:lnTo>
                    <a:pt x="2593" y="1631"/>
                  </a:lnTo>
                  <a:lnTo>
                    <a:pt x="2593" y="1542"/>
                  </a:lnTo>
                  <a:lnTo>
                    <a:pt x="2595" y="1457"/>
                  </a:lnTo>
                  <a:lnTo>
                    <a:pt x="2598" y="1376"/>
                  </a:lnTo>
                  <a:lnTo>
                    <a:pt x="2602" y="1299"/>
                  </a:lnTo>
                  <a:lnTo>
                    <a:pt x="2608" y="1226"/>
                  </a:lnTo>
                  <a:lnTo>
                    <a:pt x="2615" y="1157"/>
                  </a:lnTo>
                  <a:lnTo>
                    <a:pt x="2623" y="1091"/>
                  </a:lnTo>
                  <a:lnTo>
                    <a:pt x="2633" y="1028"/>
                  </a:lnTo>
                  <a:lnTo>
                    <a:pt x="2645" y="969"/>
                  </a:lnTo>
                  <a:lnTo>
                    <a:pt x="2658" y="914"/>
                  </a:lnTo>
                  <a:lnTo>
                    <a:pt x="2672" y="862"/>
                  </a:lnTo>
                  <a:lnTo>
                    <a:pt x="2689" y="812"/>
                  </a:lnTo>
                  <a:lnTo>
                    <a:pt x="2707" y="767"/>
                  </a:lnTo>
                  <a:lnTo>
                    <a:pt x="2727" y="724"/>
                  </a:lnTo>
                  <a:lnTo>
                    <a:pt x="2750" y="684"/>
                  </a:lnTo>
                  <a:lnTo>
                    <a:pt x="2773" y="647"/>
                  </a:lnTo>
                  <a:lnTo>
                    <a:pt x="2798" y="613"/>
                  </a:lnTo>
                  <a:lnTo>
                    <a:pt x="2826" y="581"/>
                  </a:lnTo>
                  <a:lnTo>
                    <a:pt x="2857" y="553"/>
                  </a:lnTo>
                  <a:lnTo>
                    <a:pt x="2888" y="527"/>
                  </a:lnTo>
                  <a:lnTo>
                    <a:pt x="2922" y="503"/>
                  </a:lnTo>
                  <a:lnTo>
                    <a:pt x="2958" y="482"/>
                  </a:lnTo>
                  <a:lnTo>
                    <a:pt x="2997" y="463"/>
                  </a:lnTo>
                  <a:lnTo>
                    <a:pt x="3038" y="447"/>
                  </a:lnTo>
                  <a:lnTo>
                    <a:pt x="3081" y="433"/>
                  </a:lnTo>
                  <a:lnTo>
                    <a:pt x="3126" y="420"/>
                  </a:lnTo>
                  <a:lnTo>
                    <a:pt x="3174" y="410"/>
                  </a:lnTo>
                  <a:lnTo>
                    <a:pt x="3225" y="402"/>
                  </a:lnTo>
                  <a:lnTo>
                    <a:pt x="3278" y="396"/>
                  </a:lnTo>
                  <a:lnTo>
                    <a:pt x="3334" y="392"/>
                  </a:lnTo>
                  <a:lnTo>
                    <a:pt x="3392" y="389"/>
                  </a:lnTo>
                  <a:lnTo>
                    <a:pt x="3453" y="389"/>
                  </a:lnTo>
                  <a:lnTo>
                    <a:pt x="3514" y="389"/>
                  </a:lnTo>
                  <a:lnTo>
                    <a:pt x="3571" y="392"/>
                  </a:lnTo>
                  <a:lnTo>
                    <a:pt x="3625" y="395"/>
                  </a:lnTo>
                  <a:lnTo>
                    <a:pt x="3677" y="401"/>
                  </a:lnTo>
                  <a:lnTo>
                    <a:pt x="3724" y="408"/>
                  </a:lnTo>
                  <a:lnTo>
                    <a:pt x="3769" y="416"/>
                  </a:lnTo>
                  <a:lnTo>
                    <a:pt x="3812" y="427"/>
                  </a:lnTo>
                  <a:lnTo>
                    <a:pt x="3853" y="438"/>
                  </a:lnTo>
                  <a:lnTo>
                    <a:pt x="3891" y="452"/>
                  </a:lnTo>
                  <a:lnTo>
                    <a:pt x="3925" y="467"/>
                  </a:lnTo>
                  <a:lnTo>
                    <a:pt x="3958" y="484"/>
                  </a:lnTo>
                  <a:lnTo>
                    <a:pt x="3989" y="503"/>
                  </a:lnTo>
                  <a:lnTo>
                    <a:pt x="4018" y="524"/>
                  </a:lnTo>
                  <a:lnTo>
                    <a:pt x="4044" y="547"/>
                  </a:lnTo>
                  <a:lnTo>
                    <a:pt x="4069" y="571"/>
                  </a:lnTo>
                  <a:lnTo>
                    <a:pt x="4091" y="597"/>
                  </a:lnTo>
                  <a:lnTo>
                    <a:pt x="4113" y="626"/>
                  </a:lnTo>
                  <a:lnTo>
                    <a:pt x="4132" y="656"/>
                  </a:lnTo>
                  <a:lnTo>
                    <a:pt x="4150" y="688"/>
                  </a:lnTo>
                  <a:lnTo>
                    <a:pt x="4167" y="723"/>
                  </a:lnTo>
                  <a:lnTo>
                    <a:pt x="4182" y="759"/>
                  </a:lnTo>
                  <a:lnTo>
                    <a:pt x="4196" y="797"/>
                  </a:lnTo>
                  <a:lnTo>
                    <a:pt x="4209" y="838"/>
                  </a:lnTo>
                  <a:lnTo>
                    <a:pt x="4222" y="881"/>
                  </a:lnTo>
                  <a:lnTo>
                    <a:pt x="4233" y="925"/>
                  </a:lnTo>
                  <a:lnTo>
                    <a:pt x="4243" y="973"/>
                  </a:lnTo>
                  <a:lnTo>
                    <a:pt x="4252" y="1022"/>
                  </a:lnTo>
                  <a:lnTo>
                    <a:pt x="4261" y="1073"/>
                  </a:lnTo>
                  <a:lnTo>
                    <a:pt x="4270" y="1127"/>
                  </a:lnTo>
                  <a:lnTo>
                    <a:pt x="4278" y="1183"/>
                  </a:lnTo>
                  <a:lnTo>
                    <a:pt x="4285" y="1242"/>
                  </a:lnTo>
                  <a:lnTo>
                    <a:pt x="4292" y="1303"/>
                  </a:lnTo>
                  <a:lnTo>
                    <a:pt x="4294" y="1318"/>
                  </a:lnTo>
                  <a:lnTo>
                    <a:pt x="4296" y="1332"/>
                  </a:lnTo>
                  <a:lnTo>
                    <a:pt x="4299" y="1345"/>
                  </a:lnTo>
                  <a:lnTo>
                    <a:pt x="4302" y="1357"/>
                  </a:lnTo>
                  <a:lnTo>
                    <a:pt x="4306" y="1368"/>
                  </a:lnTo>
                  <a:lnTo>
                    <a:pt x="4311" y="1378"/>
                  </a:lnTo>
                  <a:lnTo>
                    <a:pt x="4315" y="1387"/>
                  </a:lnTo>
                  <a:lnTo>
                    <a:pt x="4321" y="1395"/>
                  </a:lnTo>
                  <a:lnTo>
                    <a:pt x="4328" y="1402"/>
                  </a:lnTo>
                  <a:lnTo>
                    <a:pt x="4334" y="1408"/>
                  </a:lnTo>
                  <a:lnTo>
                    <a:pt x="4341" y="1413"/>
                  </a:lnTo>
                  <a:lnTo>
                    <a:pt x="4349" y="1418"/>
                  </a:lnTo>
                  <a:lnTo>
                    <a:pt x="4357" y="1421"/>
                  </a:lnTo>
                  <a:lnTo>
                    <a:pt x="4366" y="1423"/>
                  </a:lnTo>
                  <a:lnTo>
                    <a:pt x="4375" y="1424"/>
                  </a:lnTo>
                  <a:lnTo>
                    <a:pt x="4385" y="1425"/>
                  </a:lnTo>
                  <a:lnTo>
                    <a:pt x="4596" y="1425"/>
                  </a:lnTo>
                  <a:lnTo>
                    <a:pt x="4596" y="213"/>
                  </a:lnTo>
                  <a:close/>
                </a:path>
              </a:pathLst>
            </a:custGeom>
            <a:solidFill>
              <a:srgbClr val="171312"/>
            </a:solidFill>
            <a:ln w="9525">
              <a:noFill/>
              <a:round/>
              <a:headEnd/>
              <a:tailEnd/>
            </a:ln>
          </p:spPr>
          <p:txBody>
            <a:bodyPr/>
            <a:lstStyle/>
            <a:p>
              <a:endParaRPr lang="da-DK">
                <a:solidFill>
                  <a:srgbClr val="000000"/>
                </a:solidFill>
              </a:endParaRPr>
            </a:p>
          </p:txBody>
        </p:sp>
        <p:sp>
          <p:nvSpPr>
            <p:cNvPr id="21" name="Freeform 23"/>
            <p:cNvSpPr>
              <a:spLocks noChangeAspect="1"/>
            </p:cNvSpPr>
            <p:nvPr userDrawn="1"/>
          </p:nvSpPr>
          <p:spPr bwMode="auto">
            <a:xfrm>
              <a:off x="2936" y="4027"/>
              <a:ext cx="109" cy="114"/>
            </a:xfrm>
            <a:custGeom>
              <a:avLst/>
              <a:gdLst/>
              <a:ahLst/>
              <a:cxnLst>
                <a:cxn ang="0">
                  <a:pos x="841" y="407"/>
                </a:cxn>
                <a:cxn ang="0">
                  <a:pos x="716" y="389"/>
                </a:cxn>
                <a:cxn ang="0">
                  <a:pos x="532" y="362"/>
                </a:cxn>
                <a:cxn ang="0">
                  <a:pos x="334" y="333"/>
                </a:cxn>
                <a:cxn ang="0">
                  <a:pos x="169" y="308"/>
                </a:cxn>
                <a:cxn ang="0">
                  <a:pos x="86" y="294"/>
                </a:cxn>
                <a:cxn ang="0">
                  <a:pos x="52" y="281"/>
                </a:cxn>
                <a:cxn ang="0">
                  <a:pos x="27" y="264"/>
                </a:cxn>
                <a:cxn ang="0">
                  <a:pos x="11" y="241"/>
                </a:cxn>
                <a:cxn ang="0">
                  <a:pos x="3" y="214"/>
                </a:cxn>
                <a:cxn ang="0">
                  <a:pos x="0" y="182"/>
                </a:cxn>
                <a:cxn ang="0">
                  <a:pos x="3772" y="182"/>
                </a:cxn>
                <a:cxn ang="0">
                  <a:pos x="3770" y="215"/>
                </a:cxn>
                <a:cxn ang="0">
                  <a:pos x="3762" y="244"/>
                </a:cxn>
                <a:cxn ang="0">
                  <a:pos x="3748" y="268"/>
                </a:cxn>
                <a:cxn ang="0">
                  <a:pos x="3722" y="287"/>
                </a:cxn>
                <a:cxn ang="0">
                  <a:pos x="3687" y="301"/>
                </a:cxn>
                <a:cxn ang="0">
                  <a:pos x="3609" y="313"/>
                </a:cxn>
                <a:cxn ang="0">
                  <a:pos x="3450" y="335"/>
                </a:cxn>
                <a:cxn ang="0">
                  <a:pos x="3253" y="363"/>
                </a:cxn>
                <a:cxn ang="0">
                  <a:pos x="3066" y="389"/>
                </a:cxn>
                <a:cxn ang="0">
                  <a:pos x="2939" y="407"/>
                </a:cxn>
                <a:cxn ang="0">
                  <a:pos x="2910" y="5219"/>
                </a:cxn>
                <a:cxn ang="0">
                  <a:pos x="4601" y="5217"/>
                </a:cxn>
                <a:cxn ang="0">
                  <a:pos x="4676" y="5205"/>
                </a:cxn>
                <a:cxn ang="0">
                  <a:pos x="4746" y="5181"/>
                </a:cxn>
                <a:cxn ang="0">
                  <a:pos x="4811" y="5141"/>
                </a:cxn>
                <a:cxn ang="0">
                  <a:pos x="4871" y="5083"/>
                </a:cxn>
                <a:cxn ang="0">
                  <a:pos x="4927" y="5003"/>
                </a:cxn>
                <a:cxn ang="0">
                  <a:pos x="4977" y="4899"/>
                </a:cxn>
                <a:cxn ang="0">
                  <a:pos x="5023" y="4768"/>
                </a:cxn>
                <a:cxn ang="0">
                  <a:pos x="5064" y="4607"/>
                </a:cxn>
                <a:cxn ang="0">
                  <a:pos x="5100" y="4413"/>
                </a:cxn>
                <a:cxn ang="0">
                  <a:pos x="5130" y="4183"/>
                </a:cxn>
                <a:cxn ang="0">
                  <a:pos x="5137" y="4149"/>
                </a:cxn>
                <a:cxn ang="0">
                  <a:pos x="5152" y="4124"/>
                </a:cxn>
                <a:cxn ang="0">
                  <a:pos x="5171" y="4107"/>
                </a:cxn>
                <a:cxn ang="0">
                  <a:pos x="5196" y="4096"/>
                </a:cxn>
                <a:cxn ang="0">
                  <a:pos x="5227" y="4092"/>
                </a:cxn>
                <a:cxn ang="0">
                  <a:pos x="5433" y="5623"/>
                </a:cxn>
                <a:cxn ang="0">
                  <a:pos x="0" y="5428"/>
                </a:cxn>
                <a:cxn ang="0">
                  <a:pos x="6" y="5396"/>
                </a:cxn>
                <a:cxn ang="0">
                  <a:pos x="20" y="5370"/>
                </a:cxn>
                <a:cxn ang="0">
                  <a:pos x="44" y="5351"/>
                </a:cxn>
                <a:cxn ang="0">
                  <a:pos x="78" y="5336"/>
                </a:cxn>
                <a:cxn ang="0">
                  <a:pos x="124" y="5326"/>
                </a:cxn>
                <a:cxn ang="0">
                  <a:pos x="230" y="5311"/>
                </a:cxn>
                <a:cxn ang="0">
                  <a:pos x="404" y="5288"/>
                </a:cxn>
                <a:cxn ang="0">
                  <a:pos x="599" y="5262"/>
                </a:cxn>
                <a:cxn ang="0">
                  <a:pos x="767" y="5240"/>
                </a:cxn>
                <a:cxn ang="0">
                  <a:pos x="863" y="5228"/>
                </a:cxn>
              </a:cxnLst>
              <a:rect l="0" t="0" r="r" b="b"/>
              <a:pathLst>
                <a:path w="5433" h="5623">
                  <a:moveTo>
                    <a:pt x="870" y="411"/>
                  </a:moveTo>
                  <a:lnTo>
                    <a:pt x="863" y="410"/>
                  </a:lnTo>
                  <a:lnTo>
                    <a:pt x="841" y="407"/>
                  </a:lnTo>
                  <a:lnTo>
                    <a:pt x="810" y="402"/>
                  </a:lnTo>
                  <a:lnTo>
                    <a:pt x="767" y="396"/>
                  </a:lnTo>
                  <a:lnTo>
                    <a:pt x="716" y="389"/>
                  </a:lnTo>
                  <a:lnTo>
                    <a:pt x="659" y="381"/>
                  </a:lnTo>
                  <a:lnTo>
                    <a:pt x="597" y="372"/>
                  </a:lnTo>
                  <a:lnTo>
                    <a:pt x="532" y="362"/>
                  </a:lnTo>
                  <a:lnTo>
                    <a:pt x="465" y="352"/>
                  </a:lnTo>
                  <a:lnTo>
                    <a:pt x="398" y="343"/>
                  </a:lnTo>
                  <a:lnTo>
                    <a:pt x="334" y="333"/>
                  </a:lnTo>
                  <a:lnTo>
                    <a:pt x="273" y="324"/>
                  </a:lnTo>
                  <a:lnTo>
                    <a:pt x="218" y="316"/>
                  </a:lnTo>
                  <a:lnTo>
                    <a:pt x="169" y="308"/>
                  </a:lnTo>
                  <a:lnTo>
                    <a:pt x="129" y="302"/>
                  </a:lnTo>
                  <a:lnTo>
                    <a:pt x="101" y="297"/>
                  </a:lnTo>
                  <a:lnTo>
                    <a:pt x="86" y="294"/>
                  </a:lnTo>
                  <a:lnTo>
                    <a:pt x="74" y="290"/>
                  </a:lnTo>
                  <a:lnTo>
                    <a:pt x="62" y="286"/>
                  </a:lnTo>
                  <a:lnTo>
                    <a:pt x="52" y="281"/>
                  </a:lnTo>
                  <a:lnTo>
                    <a:pt x="43" y="276"/>
                  </a:lnTo>
                  <a:lnTo>
                    <a:pt x="34" y="270"/>
                  </a:lnTo>
                  <a:lnTo>
                    <a:pt x="27" y="264"/>
                  </a:lnTo>
                  <a:lnTo>
                    <a:pt x="21" y="257"/>
                  </a:lnTo>
                  <a:lnTo>
                    <a:pt x="16" y="249"/>
                  </a:lnTo>
                  <a:lnTo>
                    <a:pt x="11" y="241"/>
                  </a:lnTo>
                  <a:lnTo>
                    <a:pt x="8" y="233"/>
                  </a:lnTo>
                  <a:lnTo>
                    <a:pt x="5" y="224"/>
                  </a:lnTo>
                  <a:lnTo>
                    <a:pt x="3" y="214"/>
                  </a:lnTo>
                  <a:lnTo>
                    <a:pt x="1" y="204"/>
                  </a:lnTo>
                  <a:lnTo>
                    <a:pt x="0" y="194"/>
                  </a:lnTo>
                  <a:lnTo>
                    <a:pt x="0" y="182"/>
                  </a:lnTo>
                  <a:lnTo>
                    <a:pt x="0" y="0"/>
                  </a:lnTo>
                  <a:lnTo>
                    <a:pt x="3772" y="0"/>
                  </a:lnTo>
                  <a:lnTo>
                    <a:pt x="3772" y="182"/>
                  </a:lnTo>
                  <a:lnTo>
                    <a:pt x="3771" y="194"/>
                  </a:lnTo>
                  <a:lnTo>
                    <a:pt x="3771" y="204"/>
                  </a:lnTo>
                  <a:lnTo>
                    <a:pt x="3770" y="215"/>
                  </a:lnTo>
                  <a:lnTo>
                    <a:pt x="3768" y="225"/>
                  </a:lnTo>
                  <a:lnTo>
                    <a:pt x="3766" y="234"/>
                  </a:lnTo>
                  <a:lnTo>
                    <a:pt x="3762" y="244"/>
                  </a:lnTo>
                  <a:lnTo>
                    <a:pt x="3758" y="252"/>
                  </a:lnTo>
                  <a:lnTo>
                    <a:pt x="3754" y="260"/>
                  </a:lnTo>
                  <a:lnTo>
                    <a:pt x="3748" y="268"/>
                  </a:lnTo>
                  <a:lnTo>
                    <a:pt x="3741" y="275"/>
                  </a:lnTo>
                  <a:lnTo>
                    <a:pt x="3732" y="281"/>
                  </a:lnTo>
                  <a:lnTo>
                    <a:pt x="3722" y="287"/>
                  </a:lnTo>
                  <a:lnTo>
                    <a:pt x="3712" y="292"/>
                  </a:lnTo>
                  <a:lnTo>
                    <a:pt x="3700" y="297"/>
                  </a:lnTo>
                  <a:lnTo>
                    <a:pt x="3687" y="301"/>
                  </a:lnTo>
                  <a:lnTo>
                    <a:pt x="3671" y="304"/>
                  </a:lnTo>
                  <a:lnTo>
                    <a:pt x="3646" y="308"/>
                  </a:lnTo>
                  <a:lnTo>
                    <a:pt x="3609" y="313"/>
                  </a:lnTo>
                  <a:lnTo>
                    <a:pt x="3563" y="319"/>
                  </a:lnTo>
                  <a:lnTo>
                    <a:pt x="3509" y="327"/>
                  </a:lnTo>
                  <a:lnTo>
                    <a:pt x="3450" y="335"/>
                  </a:lnTo>
                  <a:lnTo>
                    <a:pt x="3386" y="344"/>
                  </a:lnTo>
                  <a:lnTo>
                    <a:pt x="3320" y="354"/>
                  </a:lnTo>
                  <a:lnTo>
                    <a:pt x="3253" y="363"/>
                  </a:lnTo>
                  <a:lnTo>
                    <a:pt x="3187" y="372"/>
                  </a:lnTo>
                  <a:lnTo>
                    <a:pt x="3124" y="381"/>
                  </a:lnTo>
                  <a:lnTo>
                    <a:pt x="3066" y="389"/>
                  </a:lnTo>
                  <a:lnTo>
                    <a:pt x="3015" y="396"/>
                  </a:lnTo>
                  <a:lnTo>
                    <a:pt x="2971" y="402"/>
                  </a:lnTo>
                  <a:lnTo>
                    <a:pt x="2939" y="407"/>
                  </a:lnTo>
                  <a:lnTo>
                    <a:pt x="2917" y="410"/>
                  </a:lnTo>
                  <a:lnTo>
                    <a:pt x="2910" y="411"/>
                  </a:lnTo>
                  <a:lnTo>
                    <a:pt x="2910" y="5219"/>
                  </a:lnTo>
                  <a:lnTo>
                    <a:pt x="4548" y="5219"/>
                  </a:lnTo>
                  <a:lnTo>
                    <a:pt x="4575" y="5218"/>
                  </a:lnTo>
                  <a:lnTo>
                    <a:pt x="4601" y="5217"/>
                  </a:lnTo>
                  <a:lnTo>
                    <a:pt x="4627" y="5214"/>
                  </a:lnTo>
                  <a:lnTo>
                    <a:pt x="4651" y="5211"/>
                  </a:lnTo>
                  <a:lnTo>
                    <a:pt x="4676" y="5205"/>
                  </a:lnTo>
                  <a:lnTo>
                    <a:pt x="4700" y="5199"/>
                  </a:lnTo>
                  <a:lnTo>
                    <a:pt x="4724" y="5191"/>
                  </a:lnTo>
                  <a:lnTo>
                    <a:pt x="4746" y="5181"/>
                  </a:lnTo>
                  <a:lnTo>
                    <a:pt x="4768" y="5170"/>
                  </a:lnTo>
                  <a:lnTo>
                    <a:pt x="4790" y="5157"/>
                  </a:lnTo>
                  <a:lnTo>
                    <a:pt x="4811" y="5141"/>
                  </a:lnTo>
                  <a:lnTo>
                    <a:pt x="4832" y="5124"/>
                  </a:lnTo>
                  <a:lnTo>
                    <a:pt x="4852" y="5105"/>
                  </a:lnTo>
                  <a:lnTo>
                    <a:pt x="4871" y="5083"/>
                  </a:lnTo>
                  <a:lnTo>
                    <a:pt x="4891" y="5059"/>
                  </a:lnTo>
                  <a:lnTo>
                    <a:pt x="4909" y="5032"/>
                  </a:lnTo>
                  <a:lnTo>
                    <a:pt x="4927" y="5003"/>
                  </a:lnTo>
                  <a:lnTo>
                    <a:pt x="4945" y="4971"/>
                  </a:lnTo>
                  <a:lnTo>
                    <a:pt x="4961" y="4937"/>
                  </a:lnTo>
                  <a:lnTo>
                    <a:pt x="4977" y="4899"/>
                  </a:lnTo>
                  <a:lnTo>
                    <a:pt x="4994" y="4859"/>
                  </a:lnTo>
                  <a:lnTo>
                    <a:pt x="5008" y="4815"/>
                  </a:lnTo>
                  <a:lnTo>
                    <a:pt x="5023" y="4768"/>
                  </a:lnTo>
                  <a:lnTo>
                    <a:pt x="5037" y="4718"/>
                  </a:lnTo>
                  <a:lnTo>
                    <a:pt x="5051" y="4664"/>
                  </a:lnTo>
                  <a:lnTo>
                    <a:pt x="5064" y="4607"/>
                  </a:lnTo>
                  <a:lnTo>
                    <a:pt x="5076" y="4546"/>
                  </a:lnTo>
                  <a:lnTo>
                    <a:pt x="5088" y="4481"/>
                  </a:lnTo>
                  <a:lnTo>
                    <a:pt x="5100" y="4413"/>
                  </a:lnTo>
                  <a:lnTo>
                    <a:pt x="5110" y="4340"/>
                  </a:lnTo>
                  <a:lnTo>
                    <a:pt x="5120" y="4264"/>
                  </a:lnTo>
                  <a:lnTo>
                    <a:pt x="5130" y="4183"/>
                  </a:lnTo>
                  <a:lnTo>
                    <a:pt x="5132" y="4171"/>
                  </a:lnTo>
                  <a:lnTo>
                    <a:pt x="5134" y="4160"/>
                  </a:lnTo>
                  <a:lnTo>
                    <a:pt x="5137" y="4149"/>
                  </a:lnTo>
                  <a:lnTo>
                    <a:pt x="5141" y="4140"/>
                  </a:lnTo>
                  <a:lnTo>
                    <a:pt x="5146" y="4132"/>
                  </a:lnTo>
                  <a:lnTo>
                    <a:pt x="5152" y="4124"/>
                  </a:lnTo>
                  <a:lnTo>
                    <a:pt x="5158" y="4117"/>
                  </a:lnTo>
                  <a:lnTo>
                    <a:pt x="5164" y="4112"/>
                  </a:lnTo>
                  <a:lnTo>
                    <a:pt x="5171" y="4107"/>
                  </a:lnTo>
                  <a:lnTo>
                    <a:pt x="5179" y="4102"/>
                  </a:lnTo>
                  <a:lnTo>
                    <a:pt x="5187" y="4099"/>
                  </a:lnTo>
                  <a:lnTo>
                    <a:pt x="5196" y="4096"/>
                  </a:lnTo>
                  <a:lnTo>
                    <a:pt x="5207" y="4094"/>
                  </a:lnTo>
                  <a:lnTo>
                    <a:pt x="5217" y="4092"/>
                  </a:lnTo>
                  <a:lnTo>
                    <a:pt x="5227" y="4092"/>
                  </a:lnTo>
                  <a:lnTo>
                    <a:pt x="5238" y="4091"/>
                  </a:lnTo>
                  <a:lnTo>
                    <a:pt x="5433" y="4091"/>
                  </a:lnTo>
                  <a:lnTo>
                    <a:pt x="5433" y="5623"/>
                  </a:lnTo>
                  <a:lnTo>
                    <a:pt x="0" y="5623"/>
                  </a:lnTo>
                  <a:lnTo>
                    <a:pt x="0" y="5440"/>
                  </a:lnTo>
                  <a:lnTo>
                    <a:pt x="0" y="5428"/>
                  </a:lnTo>
                  <a:lnTo>
                    <a:pt x="2" y="5416"/>
                  </a:lnTo>
                  <a:lnTo>
                    <a:pt x="3" y="5406"/>
                  </a:lnTo>
                  <a:lnTo>
                    <a:pt x="6" y="5396"/>
                  </a:lnTo>
                  <a:lnTo>
                    <a:pt x="10" y="5387"/>
                  </a:lnTo>
                  <a:lnTo>
                    <a:pt x="14" y="5378"/>
                  </a:lnTo>
                  <a:lnTo>
                    <a:pt x="20" y="5370"/>
                  </a:lnTo>
                  <a:lnTo>
                    <a:pt x="27" y="5363"/>
                  </a:lnTo>
                  <a:lnTo>
                    <a:pt x="34" y="5357"/>
                  </a:lnTo>
                  <a:lnTo>
                    <a:pt x="44" y="5351"/>
                  </a:lnTo>
                  <a:lnTo>
                    <a:pt x="54" y="5346"/>
                  </a:lnTo>
                  <a:lnTo>
                    <a:pt x="65" y="5341"/>
                  </a:lnTo>
                  <a:lnTo>
                    <a:pt x="78" y="5336"/>
                  </a:lnTo>
                  <a:lnTo>
                    <a:pt x="91" y="5333"/>
                  </a:lnTo>
                  <a:lnTo>
                    <a:pt x="107" y="5329"/>
                  </a:lnTo>
                  <a:lnTo>
                    <a:pt x="124" y="5326"/>
                  </a:lnTo>
                  <a:lnTo>
                    <a:pt x="148" y="5323"/>
                  </a:lnTo>
                  <a:lnTo>
                    <a:pt x="185" y="5317"/>
                  </a:lnTo>
                  <a:lnTo>
                    <a:pt x="230" y="5311"/>
                  </a:lnTo>
                  <a:lnTo>
                    <a:pt x="283" y="5304"/>
                  </a:lnTo>
                  <a:lnTo>
                    <a:pt x="342" y="5296"/>
                  </a:lnTo>
                  <a:lnTo>
                    <a:pt x="404" y="5288"/>
                  </a:lnTo>
                  <a:lnTo>
                    <a:pt x="469" y="5279"/>
                  </a:lnTo>
                  <a:lnTo>
                    <a:pt x="535" y="5271"/>
                  </a:lnTo>
                  <a:lnTo>
                    <a:pt x="599" y="5262"/>
                  </a:lnTo>
                  <a:lnTo>
                    <a:pt x="660" y="5254"/>
                  </a:lnTo>
                  <a:lnTo>
                    <a:pt x="717" y="5247"/>
                  </a:lnTo>
                  <a:lnTo>
                    <a:pt x="767" y="5240"/>
                  </a:lnTo>
                  <a:lnTo>
                    <a:pt x="810" y="5235"/>
                  </a:lnTo>
                  <a:lnTo>
                    <a:pt x="841" y="5231"/>
                  </a:lnTo>
                  <a:lnTo>
                    <a:pt x="863" y="5228"/>
                  </a:lnTo>
                  <a:lnTo>
                    <a:pt x="870" y="5227"/>
                  </a:lnTo>
                  <a:lnTo>
                    <a:pt x="870" y="411"/>
                  </a:lnTo>
                  <a:close/>
                </a:path>
              </a:pathLst>
            </a:custGeom>
            <a:solidFill>
              <a:srgbClr val="171312"/>
            </a:solidFill>
            <a:ln w="9525">
              <a:noFill/>
              <a:round/>
              <a:headEnd/>
              <a:tailEnd/>
            </a:ln>
          </p:spPr>
          <p:txBody>
            <a:bodyPr/>
            <a:lstStyle/>
            <a:p>
              <a:endParaRPr lang="da-DK">
                <a:solidFill>
                  <a:srgbClr val="000000"/>
                </a:solidFill>
              </a:endParaRPr>
            </a:p>
          </p:txBody>
        </p:sp>
      </p:grpSp>
      <p:sp>
        <p:nvSpPr>
          <p:cNvPr id="13" name="Footer Placeholder 4"/>
          <p:cNvSpPr>
            <a:spLocks noGrp="1"/>
          </p:cNvSpPr>
          <p:nvPr>
            <p:ph type="ftr" sz="quarter" idx="3"/>
          </p:nvPr>
        </p:nvSpPr>
        <p:spPr>
          <a:xfrm>
            <a:off x="5736330" y="136800"/>
            <a:ext cx="2995200" cy="180000"/>
          </a:xfrm>
          <a:prstGeom prst="rect">
            <a:avLst/>
          </a:prstGeom>
        </p:spPr>
        <p:txBody>
          <a:bodyPr vert="horz" lIns="0" tIns="0" rIns="0" bIns="0" rtlCol="0" anchor="t" anchorCtr="0"/>
          <a:lstStyle>
            <a:lvl1pPr algn="r">
              <a:defRPr sz="900">
                <a:solidFill>
                  <a:schemeClr val="tx1"/>
                </a:solidFill>
              </a:defRPr>
            </a:lvl1pPr>
          </a:lstStyle>
          <a:p>
            <a:endParaRPr lang="da-DK" dirty="0">
              <a:solidFill>
                <a:srgbClr val="000000"/>
              </a:solidFill>
            </a:endParaRPr>
          </a:p>
        </p:txBody>
      </p:sp>
      <p:sp>
        <p:nvSpPr>
          <p:cNvPr id="14" name="Slide Number Placeholder 5"/>
          <p:cNvSpPr>
            <a:spLocks noGrp="1"/>
          </p:cNvSpPr>
          <p:nvPr>
            <p:ph type="sldNum" sz="quarter" idx="4"/>
          </p:nvPr>
        </p:nvSpPr>
        <p:spPr>
          <a:xfrm>
            <a:off x="3347864" y="4776714"/>
            <a:ext cx="2520280" cy="315317"/>
          </a:xfrm>
          <a:prstGeom prst="rect">
            <a:avLst/>
          </a:prstGeom>
        </p:spPr>
        <p:txBody>
          <a:bodyPr/>
          <a:lstStyle>
            <a:lvl1pPr algn="ctr">
              <a:defRPr sz="900"/>
            </a:lvl1pPr>
          </a:lstStyle>
          <a:p>
            <a:fld id="{BFF3CFDD-2D56-4519-B779-BFFEF2995BE6}" type="slidenum">
              <a:rPr lang="da-DK" smtClean="0">
                <a:solidFill>
                  <a:srgbClr val="000000"/>
                </a:solidFill>
              </a:rPr>
              <a:pPr/>
              <a:t>‹nr.›</a:t>
            </a:fld>
            <a:endParaRPr lang="da-DK" dirty="0">
              <a:solidFill>
                <a:srgbClr val="000000"/>
              </a:solidFill>
            </a:endParaRPr>
          </a:p>
        </p:txBody>
      </p:sp>
    </p:spTree>
    <p:extLst>
      <p:ext uri="{BB962C8B-B14F-4D97-AF65-F5344CB8AC3E}">
        <p14:creationId xmlns:p14="http://schemas.microsoft.com/office/powerpoint/2010/main" val="4285166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a:xfrm>
            <a:off x="457200" y="4767263"/>
            <a:ext cx="2133600" cy="273844"/>
          </a:xfrm>
          <a:prstGeom prst="rect">
            <a:avLst/>
          </a:prstGeom>
        </p:spPr>
        <p:txBody>
          <a:bodyPr/>
          <a:lstStyle/>
          <a:p>
            <a:fld id="{175FBC40-6C19-415C-970E-A15504C10CCB}" type="datetimeFigureOut">
              <a:rPr lang="da-DK" smtClean="0">
                <a:solidFill>
                  <a:srgbClr val="000000"/>
                </a:solidFill>
              </a:rPr>
              <a:pPr/>
              <a:t>10-04-2023</a:t>
            </a:fld>
            <a:endParaRPr lang="da-DK">
              <a:solidFill>
                <a:srgbClr val="000000"/>
              </a:solidFill>
            </a:endParaRPr>
          </a:p>
        </p:txBody>
      </p:sp>
      <p:sp>
        <p:nvSpPr>
          <p:cNvPr id="4" name="Pladsholder til sidefod 3"/>
          <p:cNvSpPr>
            <a:spLocks noGrp="1"/>
          </p:cNvSpPr>
          <p:nvPr>
            <p:ph type="ftr" sz="quarter" idx="11"/>
          </p:nvPr>
        </p:nvSpPr>
        <p:spPr/>
        <p:txBody>
          <a:bodyPr/>
          <a:lstStyle/>
          <a:p>
            <a:endParaRPr lang="da-DK">
              <a:solidFill>
                <a:srgbClr val="000000"/>
              </a:solidFill>
            </a:endParaRPr>
          </a:p>
        </p:txBody>
      </p:sp>
      <p:sp>
        <p:nvSpPr>
          <p:cNvPr id="5" name="Pladsholder til diasnummer 4"/>
          <p:cNvSpPr>
            <a:spLocks noGrp="1"/>
          </p:cNvSpPr>
          <p:nvPr>
            <p:ph type="sldNum" sz="quarter" idx="12"/>
          </p:nvPr>
        </p:nvSpPr>
        <p:spPr/>
        <p:txBody>
          <a:bodyPr/>
          <a:lstStyle/>
          <a:p>
            <a:fld id="{9954E03F-E26F-457D-89B0-7A8BE1FEA24F}" type="slidenum">
              <a:rPr lang="da-DK" smtClean="0">
                <a:solidFill>
                  <a:srgbClr val="000000"/>
                </a:solidFill>
              </a:rPr>
              <a:pPr/>
              <a:t>‹nr.›</a:t>
            </a:fld>
            <a:endParaRPr lang="da-DK">
              <a:solidFill>
                <a:srgbClr val="000000"/>
              </a:solidFill>
            </a:endParaRPr>
          </a:p>
        </p:txBody>
      </p:sp>
    </p:spTree>
    <p:extLst>
      <p:ext uri="{BB962C8B-B14F-4D97-AF65-F5344CB8AC3E}">
        <p14:creationId xmlns:p14="http://schemas.microsoft.com/office/powerpoint/2010/main" val="2825726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2 spalter">
    <p:spTree>
      <p:nvGrpSpPr>
        <p:cNvPr id="1" name=""/>
        <p:cNvGrpSpPr/>
        <p:nvPr/>
      </p:nvGrpSpPr>
      <p:grpSpPr>
        <a:xfrm>
          <a:off x="0" y="0"/>
          <a:ext cx="0" cy="0"/>
          <a:chOff x="0" y="0"/>
          <a:chExt cx="0" cy="0"/>
        </a:xfrm>
      </p:grpSpPr>
      <p:sp>
        <p:nvSpPr>
          <p:cNvPr id="2" name="Title 1"/>
          <p:cNvSpPr>
            <a:spLocks noGrp="1"/>
          </p:cNvSpPr>
          <p:nvPr>
            <p:ph type="title"/>
          </p:nvPr>
        </p:nvSpPr>
        <p:spPr>
          <a:xfrm>
            <a:off x="395289" y="353700"/>
            <a:ext cx="8341094" cy="675000"/>
          </a:xfrm>
        </p:spPr>
        <p:txBody>
          <a:bodyPr/>
          <a:lstStyle/>
          <a:p>
            <a:r>
              <a:rPr lang="da-DK"/>
              <a:t>Klik for at redigere i master</a:t>
            </a:r>
            <a:endParaRPr lang="da-DK" dirty="0"/>
          </a:p>
        </p:txBody>
      </p:sp>
      <p:sp>
        <p:nvSpPr>
          <p:cNvPr id="14" name="Content Placeholder 13"/>
          <p:cNvSpPr>
            <a:spLocks noGrp="1"/>
          </p:cNvSpPr>
          <p:nvPr>
            <p:ph sz="quarter" idx="13"/>
          </p:nvPr>
        </p:nvSpPr>
        <p:spPr>
          <a:xfrm>
            <a:off x="4716423" y="1203325"/>
            <a:ext cx="4019959" cy="3410975"/>
          </a:xfrm>
          <a:noFill/>
        </p:spPr>
        <p:txBody>
          <a:bodyPr/>
          <a:lstStyle>
            <a:lvl1pPr marL="0" indent="0">
              <a:spcBef>
                <a:spcPts val="200"/>
              </a:spcBef>
              <a:spcAft>
                <a:spcPts val="200"/>
              </a:spcAft>
              <a:buNone/>
              <a:defRPr sz="1200"/>
            </a:lvl1pPr>
            <a:lvl2pPr>
              <a:spcBef>
                <a:spcPts val="300"/>
              </a:spcBef>
              <a:spcAft>
                <a:spcPts val="600"/>
              </a:spcAft>
              <a:defRPr sz="1000"/>
            </a:lvl2pPr>
            <a:lvl3pPr>
              <a:spcBef>
                <a:spcPts val="300"/>
              </a:spcBef>
              <a:spcAft>
                <a:spcPts val="600"/>
              </a:spcAft>
              <a:defRPr sz="1000"/>
            </a:lvl3pPr>
            <a:lvl4pPr>
              <a:spcBef>
                <a:spcPts val="300"/>
              </a:spcBef>
              <a:spcAft>
                <a:spcPts val="600"/>
              </a:spcAft>
              <a:defRPr sz="1000"/>
            </a:lvl4pPr>
            <a:lvl5pPr>
              <a:spcBef>
                <a:spcPts val="300"/>
              </a:spcBef>
              <a:spcAft>
                <a:spcPts val="600"/>
              </a:spcAft>
              <a:defRPr sz="1000"/>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grpSp>
        <p:nvGrpSpPr>
          <p:cNvPr id="19" name="Group 24"/>
          <p:cNvGrpSpPr>
            <a:grpSpLocks noChangeAspect="1"/>
          </p:cNvGrpSpPr>
          <p:nvPr userDrawn="1"/>
        </p:nvGrpSpPr>
        <p:grpSpPr bwMode="auto">
          <a:xfrm>
            <a:off x="8460432" y="4718612"/>
            <a:ext cx="565787" cy="333374"/>
            <a:chOff x="2744" y="3974"/>
            <a:chExt cx="326" cy="192"/>
          </a:xfrm>
        </p:grpSpPr>
        <p:sp>
          <p:nvSpPr>
            <p:cNvPr id="20" name="AutoShape 19"/>
            <p:cNvSpPr>
              <a:spLocks noChangeAspect="1" noChangeArrowheads="1" noTextEdit="1"/>
            </p:cNvSpPr>
            <p:nvPr userDrawn="1"/>
          </p:nvSpPr>
          <p:spPr bwMode="auto">
            <a:xfrm>
              <a:off x="2744" y="3974"/>
              <a:ext cx="326" cy="192"/>
            </a:xfrm>
            <a:prstGeom prst="rect">
              <a:avLst/>
            </a:prstGeom>
            <a:noFill/>
            <a:ln w="9525">
              <a:noFill/>
              <a:miter lim="800000"/>
              <a:headEnd/>
              <a:tailEnd/>
            </a:ln>
          </p:spPr>
          <p:txBody>
            <a:bodyPr/>
            <a:lstStyle/>
            <a:p>
              <a:endParaRPr lang="da-DK">
                <a:solidFill>
                  <a:srgbClr val="000000"/>
                </a:solidFill>
              </a:endParaRPr>
            </a:p>
          </p:txBody>
        </p:sp>
        <p:sp>
          <p:nvSpPr>
            <p:cNvPr id="21" name="Freeform 21"/>
            <p:cNvSpPr>
              <a:spLocks noChangeAspect="1"/>
            </p:cNvSpPr>
            <p:nvPr userDrawn="1"/>
          </p:nvSpPr>
          <p:spPr bwMode="auto">
            <a:xfrm>
              <a:off x="2746" y="4026"/>
              <a:ext cx="103" cy="116"/>
            </a:xfrm>
            <a:custGeom>
              <a:avLst/>
              <a:gdLst/>
              <a:ahLst/>
              <a:cxnLst>
                <a:cxn ang="0">
                  <a:pos x="4998" y="201"/>
                </a:cxn>
                <a:cxn ang="0">
                  <a:pos x="4503" y="92"/>
                </a:cxn>
                <a:cxn ang="0">
                  <a:pos x="4067" y="30"/>
                </a:cxn>
                <a:cxn ang="0">
                  <a:pos x="3790" y="8"/>
                </a:cxn>
                <a:cxn ang="0">
                  <a:pos x="3517" y="0"/>
                </a:cxn>
                <a:cxn ang="0">
                  <a:pos x="2449" y="84"/>
                </a:cxn>
                <a:cxn ang="0">
                  <a:pos x="1590" y="328"/>
                </a:cxn>
                <a:cxn ang="0">
                  <a:pos x="928" y="713"/>
                </a:cxn>
                <a:cxn ang="0">
                  <a:pos x="452" y="1223"/>
                </a:cxn>
                <a:cxn ang="0">
                  <a:pos x="151" y="1841"/>
                </a:cxn>
                <a:cxn ang="0">
                  <a:pos x="12" y="2552"/>
                </a:cxn>
                <a:cxn ang="0">
                  <a:pos x="25" y="3275"/>
                </a:cxn>
                <a:cxn ang="0">
                  <a:pos x="184" y="3938"/>
                </a:cxn>
                <a:cxn ang="0">
                  <a:pos x="504" y="4534"/>
                </a:cxn>
                <a:cxn ang="0">
                  <a:pos x="1003" y="5038"/>
                </a:cxn>
                <a:cxn ang="0">
                  <a:pos x="1699" y="5420"/>
                </a:cxn>
                <a:cxn ang="0">
                  <a:pos x="2608" y="5654"/>
                </a:cxn>
                <a:cxn ang="0">
                  <a:pos x="3589" y="5714"/>
                </a:cxn>
                <a:cxn ang="0">
                  <a:pos x="4004" y="5692"/>
                </a:cxn>
                <a:cxn ang="0">
                  <a:pos x="4371" y="5646"/>
                </a:cxn>
                <a:cxn ang="0">
                  <a:pos x="4678" y="5589"/>
                </a:cxn>
                <a:cxn ang="0">
                  <a:pos x="5075" y="5487"/>
                </a:cxn>
                <a:cxn ang="0">
                  <a:pos x="5145" y="5133"/>
                </a:cxn>
                <a:cxn ang="0">
                  <a:pos x="5131" y="5094"/>
                </a:cxn>
                <a:cxn ang="0">
                  <a:pos x="5099" y="5080"/>
                </a:cxn>
                <a:cxn ang="0">
                  <a:pos x="5054" y="5090"/>
                </a:cxn>
                <a:cxn ang="0">
                  <a:pos x="4808" y="5174"/>
                </a:cxn>
                <a:cxn ang="0">
                  <a:pos x="4613" y="5221"/>
                </a:cxn>
                <a:cxn ang="0">
                  <a:pos x="4371" y="5263"/>
                </a:cxn>
                <a:cxn ang="0">
                  <a:pos x="4084" y="5296"/>
                </a:cxn>
                <a:cxn ang="0">
                  <a:pos x="3749" y="5316"/>
                </a:cxn>
                <a:cxn ang="0">
                  <a:pos x="3382" y="5315"/>
                </a:cxn>
                <a:cxn ang="0">
                  <a:pos x="3073" y="5277"/>
                </a:cxn>
                <a:cxn ang="0">
                  <a:pos x="2824" y="5201"/>
                </a:cxn>
                <a:cxn ang="0">
                  <a:pos x="2627" y="5093"/>
                </a:cxn>
                <a:cxn ang="0">
                  <a:pos x="2476" y="4960"/>
                </a:cxn>
                <a:cxn ang="0">
                  <a:pos x="2366" y="4807"/>
                </a:cxn>
                <a:cxn ang="0">
                  <a:pos x="2290" y="4640"/>
                </a:cxn>
                <a:cxn ang="0">
                  <a:pos x="2237" y="4454"/>
                </a:cxn>
                <a:cxn ang="0">
                  <a:pos x="2193" y="4222"/>
                </a:cxn>
                <a:cxn ang="0">
                  <a:pos x="2143" y="3777"/>
                </a:cxn>
                <a:cxn ang="0">
                  <a:pos x="2114" y="3143"/>
                </a:cxn>
                <a:cxn ang="0">
                  <a:pos x="2117" y="2491"/>
                </a:cxn>
                <a:cxn ang="0">
                  <a:pos x="2151" y="1888"/>
                </a:cxn>
                <a:cxn ang="0">
                  <a:pos x="2207" y="1434"/>
                </a:cxn>
                <a:cxn ang="0">
                  <a:pos x="2248" y="1233"/>
                </a:cxn>
                <a:cxn ang="0">
                  <a:pos x="2315" y="1017"/>
                </a:cxn>
                <a:cxn ang="0">
                  <a:pos x="2415" y="808"/>
                </a:cxn>
                <a:cxn ang="0">
                  <a:pos x="2547" y="643"/>
                </a:cxn>
                <a:cxn ang="0">
                  <a:pos x="2720" y="520"/>
                </a:cxn>
                <a:cxn ang="0">
                  <a:pos x="2947" y="437"/>
                </a:cxn>
                <a:cxn ang="0">
                  <a:pos x="3238" y="391"/>
                </a:cxn>
                <a:cxn ang="0">
                  <a:pos x="3635" y="381"/>
                </a:cxn>
                <a:cxn ang="0">
                  <a:pos x="4089" y="402"/>
                </a:cxn>
                <a:cxn ang="0">
                  <a:pos x="4401" y="466"/>
                </a:cxn>
                <a:cxn ang="0">
                  <a:pos x="4601" y="586"/>
                </a:cxn>
                <a:cxn ang="0">
                  <a:pos x="4721" y="778"/>
                </a:cxn>
                <a:cxn ang="0">
                  <a:pos x="4790" y="1056"/>
                </a:cxn>
                <a:cxn ang="0">
                  <a:pos x="4853" y="1538"/>
                </a:cxn>
                <a:cxn ang="0">
                  <a:pos x="4873" y="1593"/>
                </a:cxn>
                <a:cxn ang="0">
                  <a:pos x="4911" y="1627"/>
                </a:cxn>
                <a:cxn ang="0">
                  <a:pos x="4967" y="1638"/>
                </a:cxn>
              </a:cxnLst>
              <a:rect l="0" t="0" r="r" b="b"/>
              <a:pathLst>
                <a:path w="5170" h="5715">
                  <a:moveTo>
                    <a:pt x="4967" y="1638"/>
                  </a:moveTo>
                  <a:lnTo>
                    <a:pt x="5170" y="1638"/>
                  </a:lnTo>
                  <a:lnTo>
                    <a:pt x="5170" y="251"/>
                  </a:lnTo>
                  <a:lnTo>
                    <a:pt x="5086" y="226"/>
                  </a:lnTo>
                  <a:lnTo>
                    <a:pt x="4998" y="201"/>
                  </a:lnTo>
                  <a:lnTo>
                    <a:pt x="4905" y="177"/>
                  </a:lnTo>
                  <a:lnTo>
                    <a:pt x="4809" y="154"/>
                  </a:lnTo>
                  <a:lnTo>
                    <a:pt x="4709" y="132"/>
                  </a:lnTo>
                  <a:lnTo>
                    <a:pt x="4608" y="111"/>
                  </a:lnTo>
                  <a:lnTo>
                    <a:pt x="4503" y="92"/>
                  </a:lnTo>
                  <a:lnTo>
                    <a:pt x="4396" y="74"/>
                  </a:lnTo>
                  <a:lnTo>
                    <a:pt x="4287" y="58"/>
                  </a:lnTo>
                  <a:lnTo>
                    <a:pt x="4178" y="43"/>
                  </a:lnTo>
                  <a:lnTo>
                    <a:pt x="4122" y="36"/>
                  </a:lnTo>
                  <a:lnTo>
                    <a:pt x="4067" y="30"/>
                  </a:lnTo>
                  <a:lnTo>
                    <a:pt x="4012" y="25"/>
                  </a:lnTo>
                  <a:lnTo>
                    <a:pt x="3956" y="20"/>
                  </a:lnTo>
                  <a:lnTo>
                    <a:pt x="3901" y="15"/>
                  </a:lnTo>
                  <a:lnTo>
                    <a:pt x="3845" y="11"/>
                  </a:lnTo>
                  <a:lnTo>
                    <a:pt x="3790" y="8"/>
                  </a:lnTo>
                  <a:lnTo>
                    <a:pt x="3735" y="5"/>
                  </a:lnTo>
                  <a:lnTo>
                    <a:pt x="3680" y="2"/>
                  </a:lnTo>
                  <a:lnTo>
                    <a:pt x="3624" y="1"/>
                  </a:lnTo>
                  <a:lnTo>
                    <a:pt x="3571" y="0"/>
                  </a:lnTo>
                  <a:lnTo>
                    <a:pt x="3517" y="0"/>
                  </a:lnTo>
                  <a:lnTo>
                    <a:pt x="3285" y="3"/>
                  </a:lnTo>
                  <a:lnTo>
                    <a:pt x="3063" y="13"/>
                  </a:lnTo>
                  <a:lnTo>
                    <a:pt x="2850" y="30"/>
                  </a:lnTo>
                  <a:lnTo>
                    <a:pt x="2645" y="54"/>
                  </a:lnTo>
                  <a:lnTo>
                    <a:pt x="2449" y="84"/>
                  </a:lnTo>
                  <a:lnTo>
                    <a:pt x="2261" y="121"/>
                  </a:lnTo>
                  <a:lnTo>
                    <a:pt x="2081" y="164"/>
                  </a:lnTo>
                  <a:lnTo>
                    <a:pt x="1909" y="212"/>
                  </a:lnTo>
                  <a:lnTo>
                    <a:pt x="1746" y="267"/>
                  </a:lnTo>
                  <a:lnTo>
                    <a:pt x="1590" y="328"/>
                  </a:lnTo>
                  <a:lnTo>
                    <a:pt x="1442" y="394"/>
                  </a:lnTo>
                  <a:lnTo>
                    <a:pt x="1302" y="465"/>
                  </a:lnTo>
                  <a:lnTo>
                    <a:pt x="1170" y="543"/>
                  </a:lnTo>
                  <a:lnTo>
                    <a:pt x="1045" y="625"/>
                  </a:lnTo>
                  <a:lnTo>
                    <a:pt x="928" y="713"/>
                  </a:lnTo>
                  <a:lnTo>
                    <a:pt x="818" y="805"/>
                  </a:lnTo>
                  <a:lnTo>
                    <a:pt x="716" y="903"/>
                  </a:lnTo>
                  <a:lnTo>
                    <a:pt x="621" y="1005"/>
                  </a:lnTo>
                  <a:lnTo>
                    <a:pt x="533" y="1112"/>
                  </a:lnTo>
                  <a:lnTo>
                    <a:pt x="452" y="1223"/>
                  </a:lnTo>
                  <a:lnTo>
                    <a:pt x="378" y="1338"/>
                  </a:lnTo>
                  <a:lnTo>
                    <a:pt x="311" y="1458"/>
                  </a:lnTo>
                  <a:lnTo>
                    <a:pt x="250" y="1582"/>
                  </a:lnTo>
                  <a:lnTo>
                    <a:pt x="197" y="1710"/>
                  </a:lnTo>
                  <a:lnTo>
                    <a:pt x="151" y="1841"/>
                  </a:lnTo>
                  <a:lnTo>
                    <a:pt x="110" y="1976"/>
                  </a:lnTo>
                  <a:lnTo>
                    <a:pt x="76" y="2115"/>
                  </a:lnTo>
                  <a:lnTo>
                    <a:pt x="49" y="2258"/>
                  </a:lnTo>
                  <a:lnTo>
                    <a:pt x="27" y="2404"/>
                  </a:lnTo>
                  <a:lnTo>
                    <a:pt x="12" y="2552"/>
                  </a:lnTo>
                  <a:lnTo>
                    <a:pt x="3" y="2704"/>
                  </a:lnTo>
                  <a:lnTo>
                    <a:pt x="0" y="2858"/>
                  </a:lnTo>
                  <a:lnTo>
                    <a:pt x="3" y="2998"/>
                  </a:lnTo>
                  <a:lnTo>
                    <a:pt x="11" y="3137"/>
                  </a:lnTo>
                  <a:lnTo>
                    <a:pt x="25" y="3275"/>
                  </a:lnTo>
                  <a:lnTo>
                    <a:pt x="45" y="3412"/>
                  </a:lnTo>
                  <a:lnTo>
                    <a:pt x="70" y="3546"/>
                  </a:lnTo>
                  <a:lnTo>
                    <a:pt x="102" y="3679"/>
                  </a:lnTo>
                  <a:lnTo>
                    <a:pt x="139" y="3810"/>
                  </a:lnTo>
                  <a:lnTo>
                    <a:pt x="184" y="3938"/>
                  </a:lnTo>
                  <a:lnTo>
                    <a:pt x="234" y="4063"/>
                  </a:lnTo>
                  <a:lnTo>
                    <a:pt x="291" y="4186"/>
                  </a:lnTo>
                  <a:lnTo>
                    <a:pt x="355" y="4305"/>
                  </a:lnTo>
                  <a:lnTo>
                    <a:pt x="427" y="4421"/>
                  </a:lnTo>
                  <a:lnTo>
                    <a:pt x="504" y="4534"/>
                  </a:lnTo>
                  <a:lnTo>
                    <a:pt x="590" y="4643"/>
                  </a:lnTo>
                  <a:lnTo>
                    <a:pt x="681" y="4748"/>
                  </a:lnTo>
                  <a:lnTo>
                    <a:pt x="781" y="4849"/>
                  </a:lnTo>
                  <a:lnTo>
                    <a:pt x="888" y="4946"/>
                  </a:lnTo>
                  <a:lnTo>
                    <a:pt x="1003" y="5038"/>
                  </a:lnTo>
                  <a:lnTo>
                    <a:pt x="1127" y="5125"/>
                  </a:lnTo>
                  <a:lnTo>
                    <a:pt x="1257" y="5207"/>
                  </a:lnTo>
                  <a:lnTo>
                    <a:pt x="1396" y="5283"/>
                  </a:lnTo>
                  <a:lnTo>
                    <a:pt x="1543" y="5355"/>
                  </a:lnTo>
                  <a:lnTo>
                    <a:pt x="1699" y="5420"/>
                  </a:lnTo>
                  <a:lnTo>
                    <a:pt x="1863" y="5480"/>
                  </a:lnTo>
                  <a:lnTo>
                    <a:pt x="2036" y="5533"/>
                  </a:lnTo>
                  <a:lnTo>
                    <a:pt x="2218" y="5580"/>
                  </a:lnTo>
                  <a:lnTo>
                    <a:pt x="2408" y="5620"/>
                  </a:lnTo>
                  <a:lnTo>
                    <a:pt x="2608" y="5654"/>
                  </a:lnTo>
                  <a:lnTo>
                    <a:pt x="2817" y="5680"/>
                  </a:lnTo>
                  <a:lnTo>
                    <a:pt x="3036" y="5699"/>
                  </a:lnTo>
                  <a:lnTo>
                    <a:pt x="3263" y="5711"/>
                  </a:lnTo>
                  <a:lnTo>
                    <a:pt x="3500" y="5715"/>
                  </a:lnTo>
                  <a:lnTo>
                    <a:pt x="3589" y="5714"/>
                  </a:lnTo>
                  <a:lnTo>
                    <a:pt x="3675" y="5712"/>
                  </a:lnTo>
                  <a:lnTo>
                    <a:pt x="3760" y="5709"/>
                  </a:lnTo>
                  <a:lnTo>
                    <a:pt x="3844" y="5704"/>
                  </a:lnTo>
                  <a:lnTo>
                    <a:pt x="3925" y="5698"/>
                  </a:lnTo>
                  <a:lnTo>
                    <a:pt x="4004" y="5692"/>
                  </a:lnTo>
                  <a:lnTo>
                    <a:pt x="4082" y="5684"/>
                  </a:lnTo>
                  <a:lnTo>
                    <a:pt x="4157" y="5676"/>
                  </a:lnTo>
                  <a:lnTo>
                    <a:pt x="4231" y="5666"/>
                  </a:lnTo>
                  <a:lnTo>
                    <a:pt x="4302" y="5657"/>
                  </a:lnTo>
                  <a:lnTo>
                    <a:pt x="4371" y="5646"/>
                  </a:lnTo>
                  <a:lnTo>
                    <a:pt x="4437" y="5635"/>
                  </a:lnTo>
                  <a:lnTo>
                    <a:pt x="4502" y="5624"/>
                  </a:lnTo>
                  <a:lnTo>
                    <a:pt x="4563" y="5613"/>
                  </a:lnTo>
                  <a:lnTo>
                    <a:pt x="4622" y="5601"/>
                  </a:lnTo>
                  <a:lnTo>
                    <a:pt x="4678" y="5589"/>
                  </a:lnTo>
                  <a:lnTo>
                    <a:pt x="4783" y="5566"/>
                  </a:lnTo>
                  <a:lnTo>
                    <a:pt x="4876" y="5543"/>
                  </a:lnTo>
                  <a:lnTo>
                    <a:pt x="4955" y="5522"/>
                  </a:lnTo>
                  <a:lnTo>
                    <a:pt x="5022" y="5503"/>
                  </a:lnTo>
                  <a:lnTo>
                    <a:pt x="5075" y="5487"/>
                  </a:lnTo>
                  <a:lnTo>
                    <a:pt x="5114" y="5474"/>
                  </a:lnTo>
                  <a:lnTo>
                    <a:pt x="5138" y="5466"/>
                  </a:lnTo>
                  <a:lnTo>
                    <a:pt x="5145" y="5463"/>
                  </a:lnTo>
                  <a:lnTo>
                    <a:pt x="5147" y="5144"/>
                  </a:lnTo>
                  <a:lnTo>
                    <a:pt x="5145" y="5133"/>
                  </a:lnTo>
                  <a:lnTo>
                    <a:pt x="5144" y="5123"/>
                  </a:lnTo>
                  <a:lnTo>
                    <a:pt x="5142" y="5114"/>
                  </a:lnTo>
                  <a:lnTo>
                    <a:pt x="5139" y="5106"/>
                  </a:lnTo>
                  <a:lnTo>
                    <a:pt x="5135" y="5100"/>
                  </a:lnTo>
                  <a:lnTo>
                    <a:pt x="5131" y="5094"/>
                  </a:lnTo>
                  <a:lnTo>
                    <a:pt x="5126" y="5089"/>
                  </a:lnTo>
                  <a:lnTo>
                    <a:pt x="5120" y="5086"/>
                  </a:lnTo>
                  <a:lnTo>
                    <a:pt x="5114" y="5083"/>
                  </a:lnTo>
                  <a:lnTo>
                    <a:pt x="5107" y="5081"/>
                  </a:lnTo>
                  <a:lnTo>
                    <a:pt x="5099" y="5080"/>
                  </a:lnTo>
                  <a:lnTo>
                    <a:pt x="5090" y="5080"/>
                  </a:lnTo>
                  <a:lnTo>
                    <a:pt x="5082" y="5082"/>
                  </a:lnTo>
                  <a:lnTo>
                    <a:pt x="5073" y="5084"/>
                  </a:lnTo>
                  <a:lnTo>
                    <a:pt x="5063" y="5087"/>
                  </a:lnTo>
                  <a:lnTo>
                    <a:pt x="5054" y="5090"/>
                  </a:lnTo>
                  <a:lnTo>
                    <a:pt x="5011" y="5108"/>
                  </a:lnTo>
                  <a:lnTo>
                    <a:pt x="4961" y="5126"/>
                  </a:lnTo>
                  <a:lnTo>
                    <a:pt x="4905" y="5145"/>
                  </a:lnTo>
                  <a:lnTo>
                    <a:pt x="4843" y="5165"/>
                  </a:lnTo>
                  <a:lnTo>
                    <a:pt x="4808" y="5174"/>
                  </a:lnTo>
                  <a:lnTo>
                    <a:pt x="4773" y="5184"/>
                  </a:lnTo>
                  <a:lnTo>
                    <a:pt x="4735" y="5193"/>
                  </a:lnTo>
                  <a:lnTo>
                    <a:pt x="4696" y="5203"/>
                  </a:lnTo>
                  <a:lnTo>
                    <a:pt x="4655" y="5212"/>
                  </a:lnTo>
                  <a:lnTo>
                    <a:pt x="4613" y="5221"/>
                  </a:lnTo>
                  <a:lnTo>
                    <a:pt x="4568" y="5230"/>
                  </a:lnTo>
                  <a:lnTo>
                    <a:pt x="4521" y="5239"/>
                  </a:lnTo>
                  <a:lnTo>
                    <a:pt x="4473" y="5247"/>
                  </a:lnTo>
                  <a:lnTo>
                    <a:pt x="4423" y="5255"/>
                  </a:lnTo>
                  <a:lnTo>
                    <a:pt x="4371" y="5263"/>
                  </a:lnTo>
                  <a:lnTo>
                    <a:pt x="4317" y="5271"/>
                  </a:lnTo>
                  <a:lnTo>
                    <a:pt x="4262" y="5278"/>
                  </a:lnTo>
                  <a:lnTo>
                    <a:pt x="4204" y="5284"/>
                  </a:lnTo>
                  <a:lnTo>
                    <a:pt x="4145" y="5290"/>
                  </a:lnTo>
                  <a:lnTo>
                    <a:pt x="4084" y="5296"/>
                  </a:lnTo>
                  <a:lnTo>
                    <a:pt x="4021" y="5301"/>
                  </a:lnTo>
                  <a:lnTo>
                    <a:pt x="3956" y="5306"/>
                  </a:lnTo>
                  <a:lnTo>
                    <a:pt x="3888" y="5310"/>
                  </a:lnTo>
                  <a:lnTo>
                    <a:pt x="3820" y="5313"/>
                  </a:lnTo>
                  <a:lnTo>
                    <a:pt x="3749" y="5316"/>
                  </a:lnTo>
                  <a:lnTo>
                    <a:pt x="3675" y="5317"/>
                  </a:lnTo>
                  <a:lnTo>
                    <a:pt x="3601" y="5319"/>
                  </a:lnTo>
                  <a:lnTo>
                    <a:pt x="3524" y="5319"/>
                  </a:lnTo>
                  <a:lnTo>
                    <a:pt x="3452" y="5318"/>
                  </a:lnTo>
                  <a:lnTo>
                    <a:pt x="3382" y="5315"/>
                  </a:lnTo>
                  <a:lnTo>
                    <a:pt x="3316" y="5311"/>
                  </a:lnTo>
                  <a:lnTo>
                    <a:pt x="3252" y="5305"/>
                  </a:lnTo>
                  <a:lnTo>
                    <a:pt x="3189" y="5297"/>
                  </a:lnTo>
                  <a:lnTo>
                    <a:pt x="3130" y="5288"/>
                  </a:lnTo>
                  <a:lnTo>
                    <a:pt x="3073" y="5277"/>
                  </a:lnTo>
                  <a:lnTo>
                    <a:pt x="3019" y="5264"/>
                  </a:lnTo>
                  <a:lnTo>
                    <a:pt x="2967" y="5251"/>
                  </a:lnTo>
                  <a:lnTo>
                    <a:pt x="2917" y="5235"/>
                  </a:lnTo>
                  <a:lnTo>
                    <a:pt x="2870" y="5219"/>
                  </a:lnTo>
                  <a:lnTo>
                    <a:pt x="2824" y="5201"/>
                  </a:lnTo>
                  <a:lnTo>
                    <a:pt x="2780" y="5182"/>
                  </a:lnTo>
                  <a:lnTo>
                    <a:pt x="2739" y="5161"/>
                  </a:lnTo>
                  <a:lnTo>
                    <a:pt x="2699" y="5140"/>
                  </a:lnTo>
                  <a:lnTo>
                    <a:pt x="2663" y="5117"/>
                  </a:lnTo>
                  <a:lnTo>
                    <a:pt x="2627" y="5093"/>
                  </a:lnTo>
                  <a:lnTo>
                    <a:pt x="2594" y="5068"/>
                  </a:lnTo>
                  <a:lnTo>
                    <a:pt x="2562" y="5043"/>
                  </a:lnTo>
                  <a:lnTo>
                    <a:pt x="2531" y="5016"/>
                  </a:lnTo>
                  <a:lnTo>
                    <a:pt x="2503" y="4988"/>
                  </a:lnTo>
                  <a:lnTo>
                    <a:pt x="2476" y="4960"/>
                  </a:lnTo>
                  <a:lnTo>
                    <a:pt x="2452" y="4931"/>
                  </a:lnTo>
                  <a:lnTo>
                    <a:pt x="2428" y="4901"/>
                  </a:lnTo>
                  <a:lnTo>
                    <a:pt x="2406" y="4870"/>
                  </a:lnTo>
                  <a:lnTo>
                    <a:pt x="2386" y="4839"/>
                  </a:lnTo>
                  <a:lnTo>
                    <a:pt x="2366" y="4807"/>
                  </a:lnTo>
                  <a:lnTo>
                    <a:pt x="2349" y="4775"/>
                  </a:lnTo>
                  <a:lnTo>
                    <a:pt x="2333" y="4742"/>
                  </a:lnTo>
                  <a:lnTo>
                    <a:pt x="2317" y="4708"/>
                  </a:lnTo>
                  <a:lnTo>
                    <a:pt x="2303" y="4675"/>
                  </a:lnTo>
                  <a:lnTo>
                    <a:pt x="2290" y="4640"/>
                  </a:lnTo>
                  <a:lnTo>
                    <a:pt x="2279" y="4607"/>
                  </a:lnTo>
                  <a:lnTo>
                    <a:pt x="2268" y="4572"/>
                  </a:lnTo>
                  <a:lnTo>
                    <a:pt x="2257" y="4535"/>
                  </a:lnTo>
                  <a:lnTo>
                    <a:pt x="2247" y="4495"/>
                  </a:lnTo>
                  <a:lnTo>
                    <a:pt x="2237" y="4454"/>
                  </a:lnTo>
                  <a:lnTo>
                    <a:pt x="2228" y="4411"/>
                  </a:lnTo>
                  <a:lnTo>
                    <a:pt x="2219" y="4366"/>
                  </a:lnTo>
                  <a:lnTo>
                    <a:pt x="2209" y="4319"/>
                  </a:lnTo>
                  <a:lnTo>
                    <a:pt x="2201" y="4271"/>
                  </a:lnTo>
                  <a:lnTo>
                    <a:pt x="2193" y="4222"/>
                  </a:lnTo>
                  <a:lnTo>
                    <a:pt x="2186" y="4170"/>
                  </a:lnTo>
                  <a:lnTo>
                    <a:pt x="2179" y="4118"/>
                  </a:lnTo>
                  <a:lnTo>
                    <a:pt x="2166" y="4009"/>
                  </a:lnTo>
                  <a:lnTo>
                    <a:pt x="2154" y="3895"/>
                  </a:lnTo>
                  <a:lnTo>
                    <a:pt x="2143" y="3777"/>
                  </a:lnTo>
                  <a:lnTo>
                    <a:pt x="2135" y="3655"/>
                  </a:lnTo>
                  <a:lnTo>
                    <a:pt x="2128" y="3530"/>
                  </a:lnTo>
                  <a:lnTo>
                    <a:pt x="2122" y="3403"/>
                  </a:lnTo>
                  <a:lnTo>
                    <a:pt x="2117" y="3274"/>
                  </a:lnTo>
                  <a:lnTo>
                    <a:pt x="2114" y="3143"/>
                  </a:lnTo>
                  <a:lnTo>
                    <a:pt x="2112" y="3012"/>
                  </a:lnTo>
                  <a:lnTo>
                    <a:pt x="2112" y="2881"/>
                  </a:lnTo>
                  <a:lnTo>
                    <a:pt x="2112" y="2750"/>
                  </a:lnTo>
                  <a:lnTo>
                    <a:pt x="2114" y="2620"/>
                  </a:lnTo>
                  <a:lnTo>
                    <a:pt x="2117" y="2491"/>
                  </a:lnTo>
                  <a:lnTo>
                    <a:pt x="2122" y="2365"/>
                  </a:lnTo>
                  <a:lnTo>
                    <a:pt x="2127" y="2242"/>
                  </a:lnTo>
                  <a:lnTo>
                    <a:pt x="2134" y="2120"/>
                  </a:lnTo>
                  <a:lnTo>
                    <a:pt x="2142" y="2002"/>
                  </a:lnTo>
                  <a:lnTo>
                    <a:pt x="2151" y="1888"/>
                  </a:lnTo>
                  <a:lnTo>
                    <a:pt x="2162" y="1779"/>
                  </a:lnTo>
                  <a:lnTo>
                    <a:pt x="2173" y="1674"/>
                  </a:lnTo>
                  <a:lnTo>
                    <a:pt x="2186" y="1574"/>
                  </a:lnTo>
                  <a:lnTo>
                    <a:pt x="2199" y="1479"/>
                  </a:lnTo>
                  <a:lnTo>
                    <a:pt x="2207" y="1434"/>
                  </a:lnTo>
                  <a:lnTo>
                    <a:pt x="2215" y="1391"/>
                  </a:lnTo>
                  <a:lnTo>
                    <a:pt x="2223" y="1349"/>
                  </a:lnTo>
                  <a:lnTo>
                    <a:pt x="2231" y="1309"/>
                  </a:lnTo>
                  <a:lnTo>
                    <a:pt x="2239" y="1270"/>
                  </a:lnTo>
                  <a:lnTo>
                    <a:pt x="2248" y="1233"/>
                  </a:lnTo>
                  <a:lnTo>
                    <a:pt x="2257" y="1198"/>
                  </a:lnTo>
                  <a:lnTo>
                    <a:pt x="2267" y="1165"/>
                  </a:lnTo>
                  <a:lnTo>
                    <a:pt x="2282" y="1114"/>
                  </a:lnTo>
                  <a:lnTo>
                    <a:pt x="2298" y="1065"/>
                  </a:lnTo>
                  <a:lnTo>
                    <a:pt x="2315" y="1017"/>
                  </a:lnTo>
                  <a:lnTo>
                    <a:pt x="2334" y="972"/>
                  </a:lnTo>
                  <a:lnTo>
                    <a:pt x="2352" y="928"/>
                  </a:lnTo>
                  <a:lnTo>
                    <a:pt x="2372" y="886"/>
                  </a:lnTo>
                  <a:lnTo>
                    <a:pt x="2393" y="846"/>
                  </a:lnTo>
                  <a:lnTo>
                    <a:pt x="2415" y="808"/>
                  </a:lnTo>
                  <a:lnTo>
                    <a:pt x="2439" y="772"/>
                  </a:lnTo>
                  <a:lnTo>
                    <a:pt x="2463" y="737"/>
                  </a:lnTo>
                  <a:lnTo>
                    <a:pt x="2490" y="704"/>
                  </a:lnTo>
                  <a:lnTo>
                    <a:pt x="2517" y="673"/>
                  </a:lnTo>
                  <a:lnTo>
                    <a:pt x="2547" y="643"/>
                  </a:lnTo>
                  <a:lnTo>
                    <a:pt x="2577" y="615"/>
                  </a:lnTo>
                  <a:lnTo>
                    <a:pt x="2610" y="589"/>
                  </a:lnTo>
                  <a:lnTo>
                    <a:pt x="2644" y="564"/>
                  </a:lnTo>
                  <a:lnTo>
                    <a:pt x="2681" y="541"/>
                  </a:lnTo>
                  <a:lnTo>
                    <a:pt x="2720" y="520"/>
                  </a:lnTo>
                  <a:lnTo>
                    <a:pt x="2761" y="500"/>
                  </a:lnTo>
                  <a:lnTo>
                    <a:pt x="2804" y="482"/>
                  </a:lnTo>
                  <a:lnTo>
                    <a:pt x="2849" y="466"/>
                  </a:lnTo>
                  <a:lnTo>
                    <a:pt x="2897" y="451"/>
                  </a:lnTo>
                  <a:lnTo>
                    <a:pt x="2947" y="437"/>
                  </a:lnTo>
                  <a:lnTo>
                    <a:pt x="3000" y="425"/>
                  </a:lnTo>
                  <a:lnTo>
                    <a:pt x="3056" y="414"/>
                  </a:lnTo>
                  <a:lnTo>
                    <a:pt x="3114" y="405"/>
                  </a:lnTo>
                  <a:lnTo>
                    <a:pt x="3174" y="398"/>
                  </a:lnTo>
                  <a:lnTo>
                    <a:pt x="3238" y="391"/>
                  </a:lnTo>
                  <a:lnTo>
                    <a:pt x="3305" y="387"/>
                  </a:lnTo>
                  <a:lnTo>
                    <a:pt x="3375" y="383"/>
                  </a:lnTo>
                  <a:lnTo>
                    <a:pt x="3448" y="381"/>
                  </a:lnTo>
                  <a:lnTo>
                    <a:pt x="3524" y="381"/>
                  </a:lnTo>
                  <a:lnTo>
                    <a:pt x="3635" y="381"/>
                  </a:lnTo>
                  <a:lnTo>
                    <a:pt x="3739" y="383"/>
                  </a:lnTo>
                  <a:lnTo>
                    <a:pt x="3835" y="386"/>
                  </a:lnTo>
                  <a:lnTo>
                    <a:pt x="3926" y="390"/>
                  </a:lnTo>
                  <a:lnTo>
                    <a:pt x="4011" y="395"/>
                  </a:lnTo>
                  <a:lnTo>
                    <a:pt x="4089" y="402"/>
                  </a:lnTo>
                  <a:lnTo>
                    <a:pt x="4161" y="411"/>
                  </a:lnTo>
                  <a:lnTo>
                    <a:pt x="4229" y="422"/>
                  </a:lnTo>
                  <a:lnTo>
                    <a:pt x="4291" y="435"/>
                  </a:lnTo>
                  <a:lnTo>
                    <a:pt x="4349" y="449"/>
                  </a:lnTo>
                  <a:lnTo>
                    <a:pt x="4401" y="466"/>
                  </a:lnTo>
                  <a:lnTo>
                    <a:pt x="4449" y="485"/>
                  </a:lnTo>
                  <a:lnTo>
                    <a:pt x="4492" y="507"/>
                  </a:lnTo>
                  <a:lnTo>
                    <a:pt x="4532" y="531"/>
                  </a:lnTo>
                  <a:lnTo>
                    <a:pt x="4569" y="557"/>
                  </a:lnTo>
                  <a:lnTo>
                    <a:pt x="4601" y="586"/>
                  </a:lnTo>
                  <a:lnTo>
                    <a:pt x="4630" y="619"/>
                  </a:lnTo>
                  <a:lnTo>
                    <a:pt x="4656" y="654"/>
                  </a:lnTo>
                  <a:lnTo>
                    <a:pt x="4680" y="692"/>
                  </a:lnTo>
                  <a:lnTo>
                    <a:pt x="4701" y="733"/>
                  </a:lnTo>
                  <a:lnTo>
                    <a:pt x="4721" y="778"/>
                  </a:lnTo>
                  <a:lnTo>
                    <a:pt x="4737" y="827"/>
                  </a:lnTo>
                  <a:lnTo>
                    <a:pt x="4752" y="878"/>
                  </a:lnTo>
                  <a:lnTo>
                    <a:pt x="4767" y="934"/>
                  </a:lnTo>
                  <a:lnTo>
                    <a:pt x="4779" y="993"/>
                  </a:lnTo>
                  <a:lnTo>
                    <a:pt x="4790" y="1056"/>
                  </a:lnTo>
                  <a:lnTo>
                    <a:pt x="4801" y="1123"/>
                  </a:lnTo>
                  <a:lnTo>
                    <a:pt x="4810" y="1195"/>
                  </a:lnTo>
                  <a:lnTo>
                    <a:pt x="4831" y="1350"/>
                  </a:lnTo>
                  <a:lnTo>
                    <a:pt x="4851" y="1524"/>
                  </a:lnTo>
                  <a:lnTo>
                    <a:pt x="4853" y="1538"/>
                  </a:lnTo>
                  <a:lnTo>
                    <a:pt x="4855" y="1550"/>
                  </a:lnTo>
                  <a:lnTo>
                    <a:pt x="4859" y="1563"/>
                  </a:lnTo>
                  <a:lnTo>
                    <a:pt x="4863" y="1574"/>
                  </a:lnTo>
                  <a:lnTo>
                    <a:pt x="4867" y="1584"/>
                  </a:lnTo>
                  <a:lnTo>
                    <a:pt x="4873" y="1593"/>
                  </a:lnTo>
                  <a:lnTo>
                    <a:pt x="4880" y="1602"/>
                  </a:lnTo>
                  <a:lnTo>
                    <a:pt x="4886" y="1609"/>
                  </a:lnTo>
                  <a:lnTo>
                    <a:pt x="4894" y="1616"/>
                  </a:lnTo>
                  <a:lnTo>
                    <a:pt x="4902" y="1622"/>
                  </a:lnTo>
                  <a:lnTo>
                    <a:pt x="4911" y="1627"/>
                  </a:lnTo>
                  <a:lnTo>
                    <a:pt x="4921" y="1631"/>
                  </a:lnTo>
                  <a:lnTo>
                    <a:pt x="4932" y="1634"/>
                  </a:lnTo>
                  <a:lnTo>
                    <a:pt x="4943" y="1636"/>
                  </a:lnTo>
                  <a:lnTo>
                    <a:pt x="4955" y="1637"/>
                  </a:lnTo>
                  <a:lnTo>
                    <a:pt x="4967" y="1638"/>
                  </a:lnTo>
                  <a:close/>
                </a:path>
              </a:pathLst>
            </a:custGeom>
            <a:solidFill>
              <a:srgbClr val="171312"/>
            </a:solidFill>
            <a:ln w="9525">
              <a:noFill/>
              <a:round/>
              <a:headEnd/>
              <a:tailEnd/>
            </a:ln>
          </p:spPr>
          <p:txBody>
            <a:bodyPr/>
            <a:lstStyle/>
            <a:p>
              <a:endParaRPr lang="da-DK">
                <a:solidFill>
                  <a:srgbClr val="000000"/>
                </a:solidFill>
              </a:endParaRPr>
            </a:p>
          </p:txBody>
        </p:sp>
        <p:sp>
          <p:nvSpPr>
            <p:cNvPr id="22" name="Freeform 22"/>
            <p:cNvSpPr>
              <a:spLocks noChangeAspect="1"/>
            </p:cNvSpPr>
            <p:nvPr userDrawn="1"/>
          </p:nvSpPr>
          <p:spPr bwMode="auto">
            <a:xfrm>
              <a:off x="2857" y="3975"/>
              <a:ext cx="92" cy="166"/>
            </a:xfrm>
            <a:custGeom>
              <a:avLst/>
              <a:gdLst/>
              <a:ahLst/>
              <a:cxnLst>
                <a:cxn ang="0">
                  <a:pos x="4436" y="154"/>
                </a:cxn>
                <a:cxn ang="0">
                  <a:pos x="4099" y="67"/>
                </a:cxn>
                <a:cxn ang="0">
                  <a:pos x="3839" y="25"/>
                </a:cxn>
                <a:cxn ang="0">
                  <a:pos x="3594" y="4"/>
                </a:cxn>
                <a:cxn ang="0">
                  <a:pos x="3168" y="8"/>
                </a:cxn>
                <a:cxn ang="0">
                  <a:pos x="2540" y="103"/>
                </a:cxn>
                <a:cxn ang="0">
                  <a:pos x="1991" y="308"/>
                </a:cxn>
                <a:cxn ang="0">
                  <a:pos x="1537" y="629"/>
                </a:cxn>
                <a:cxn ang="0">
                  <a:pos x="1194" y="1071"/>
                </a:cxn>
                <a:cxn ang="0">
                  <a:pos x="977" y="1639"/>
                </a:cxn>
                <a:cxn ang="0">
                  <a:pos x="902" y="2339"/>
                </a:cxn>
                <a:cxn ang="0">
                  <a:pos x="2" y="2717"/>
                </a:cxn>
                <a:cxn ang="0">
                  <a:pos x="26" y="2771"/>
                </a:cxn>
                <a:cxn ang="0">
                  <a:pos x="75" y="2806"/>
                </a:cxn>
                <a:cxn ang="0">
                  <a:pos x="160" y="2823"/>
                </a:cxn>
                <a:cxn ang="0">
                  <a:pos x="427" y="2852"/>
                </a:cxn>
                <a:cxn ang="0">
                  <a:pos x="747" y="2886"/>
                </a:cxn>
                <a:cxn ang="0">
                  <a:pos x="902" y="2903"/>
                </a:cxn>
                <a:cxn ang="0">
                  <a:pos x="801" y="7741"/>
                </a:cxn>
                <a:cxn ang="0">
                  <a:pos x="501" y="7785"/>
                </a:cxn>
                <a:cxn ang="0">
                  <a:pos x="201" y="7830"/>
                </a:cxn>
                <a:cxn ang="0">
                  <a:pos x="81" y="7853"/>
                </a:cxn>
                <a:cxn ang="0">
                  <a:pos x="30" y="7887"/>
                </a:cxn>
                <a:cxn ang="0">
                  <a:pos x="4" y="7938"/>
                </a:cxn>
                <a:cxn ang="0">
                  <a:pos x="3470" y="8138"/>
                </a:cxn>
                <a:cxn ang="0">
                  <a:pos x="3463" y="7933"/>
                </a:cxn>
                <a:cxn ang="0">
                  <a:pos x="3432" y="7883"/>
                </a:cxn>
                <a:cxn ang="0">
                  <a:pos x="3367" y="7849"/>
                </a:cxn>
                <a:cxn ang="0">
                  <a:pos x="3213" y="7822"/>
                </a:cxn>
                <a:cxn ang="0">
                  <a:pos x="2912" y="7775"/>
                </a:cxn>
                <a:cxn ang="0">
                  <a:pos x="2650" y="7735"/>
                </a:cxn>
                <a:cxn ang="0">
                  <a:pos x="2600" y="2902"/>
                </a:cxn>
                <a:cxn ang="0">
                  <a:pos x="2804" y="2877"/>
                </a:cxn>
                <a:cxn ang="0">
                  <a:pos x="3130" y="2837"/>
                </a:cxn>
                <a:cxn ang="0">
                  <a:pos x="3368" y="2804"/>
                </a:cxn>
                <a:cxn ang="0">
                  <a:pos x="3431" y="2779"/>
                </a:cxn>
                <a:cxn ang="0">
                  <a:pos x="3466" y="2738"/>
                </a:cxn>
                <a:cxn ang="0">
                  <a:pos x="3477" y="2686"/>
                </a:cxn>
                <a:cxn ang="0">
                  <a:pos x="2593" y="1542"/>
                </a:cxn>
                <a:cxn ang="0">
                  <a:pos x="2615" y="1157"/>
                </a:cxn>
                <a:cxn ang="0">
                  <a:pos x="2672" y="862"/>
                </a:cxn>
                <a:cxn ang="0">
                  <a:pos x="2773" y="647"/>
                </a:cxn>
                <a:cxn ang="0">
                  <a:pos x="2922" y="503"/>
                </a:cxn>
                <a:cxn ang="0">
                  <a:pos x="3126" y="420"/>
                </a:cxn>
                <a:cxn ang="0">
                  <a:pos x="3392" y="389"/>
                </a:cxn>
                <a:cxn ang="0">
                  <a:pos x="3677" y="401"/>
                </a:cxn>
                <a:cxn ang="0">
                  <a:pos x="3891" y="452"/>
                </a:cxn>
                <a:cxn ang="0">
                  <a:pos x="4044" y="547"/>
                </a:cxn>
                <a:cxn ang="0">
                  <a:pos x="4150" y="688"/>
                </a:cxn>
                <a:cxn ang="0">
                  <a:pos x="4222" y="881"/>
                </a:cxn>
                <a:cxn ang="0">
                  <a:pos x="4270" y="1127"/>
                </a:cxn>
                <a:cxn ang="0">
                  <a:pos x="4296" y="1332"/>
                </a:cxn>
                <a:cxn ang="0">
                  <a:pos x="4315" y="1387"/>
                </a:cxn>
                <a:cxn ang="0">
                  <a:pos x="4349" y="1418"/>
                </a:cxn>
                <a:cxn ang="0">
                  <a:pos x="4596" y="1425"/>
                </a:cxn>
              </a:cxnLst>
              <a:rect l="0" t="0" r="r" b="b"/>
              <a:pathLst>
                <a:path w="4596" h="8138">
                  <a:moveTo>
                    <a:pt x="4596" y="213"/>
                  </a:moveTo>
                  <a:lnTo>
                    <a:pt x="4565" y="201"/>
                  </a:lnTo>
                  <a:lnTo>
                    <a:pt x="4528" y="187"/>
                  </a:lnTo>
                  <a:lnTo>
                    <a:pt x="4485" y="171"/>
                  </a:lnTo>
                  <a:lnTo>
                    <a:pt x="4436" y="154"/>
                  </a:lnTo>
                  <a:lnTo>
                    <a:pt x="4380" y="137"/>
                  </a:lnTo>
                  <a:lnTo>
                    <a:pt x="4317" y="119"/>
                  </a:lnTo>
                  <a:lnTo>
                    <a:pt x="4250" y="101"/>
                  </a:lnTo>
                  <a:lnTo>
                    <a:pt x="4177" y="84"/>
                  </a:lnTo>
                  <a:lnTo>
                    <a:pt x="4099" y="67"/>
                  </a:lnTo>
                  <a:lnTo>
                    <a:pt x="4017" y="52"/>
                  </a:lnTo>
                  <a:lnTo>
                    <a:pt x="3974" y="44"/>
                  </a:lnTo>
                  <a:lnTo>
                    <a:pt x="3929" y="37"/>
                  </a:lnTo>
                  <a:lnTo>
                    <a:pt x="3884" y="31"/>
                  </a:lnTo>
                  <a:lnTo>
                    <a:pt x="3839" y="25"/>
                  </a:lnTo>
                  <a:lnTo>
                    <a:pt x="3792" y="20"/>
                  </a:lnTo>
                  <a:lnTo>
                    <a:pt x="3744" y="15"/>
                  </a:lnTo>
                  <a:lnTo>
                    <a:pt x="3695" y="10"/>
                  </a:lnTo>
                  <a:lnTo>
                    <a:pt x="3645" y="7"/>
                  </a:lnTo>
                  <a:lnTo>
                    <a:pt x="3594" y="4"/>
                  </a:lnTo>
                  <a:lnTo>
                    <a:pt x="3543" y="2"/>
                  </a:lnTo>
                  <a:lnTo>
                    <a:pt x="3491" y="1"/>
                  </a:lnTo>
                  <a:lnTo>
                    <a:pt x="3438" y="0"/>
                  </a:lnTo>
                  <a:lnTo>
                    <a:pt x="3302" y="2"/>
                  </a:lnTo>
                  <a:lnTo>
                    <a:pt x="3168" y="8"/>
                  </a:lnTo>
                  <a:lnTo>
                    <a:pt x="3037" y="19"/>
                  </a:lnTo>
                  <a:lnTo>
                    <a:pt x="2908" y="34"/>
                  </a:lnTo>
                  <a:lnTo>
                    <a:pt x="2782" y="52"/>
                  </a:lnTo>
                  <a:lnTo>
                    <a:pt x="2660" y="76"/>
                  </a:lnTo>
                  <a:lnTo>
                    <a:pt x="2540" y="103"/>
                  </a:lnTo>
                  <a:lnTo>
                    <a:pt x="2424" y="135"/>
                  </a:lnTo>
                  <a:lnTo>
                    <a:pt x="2309" y="172"/>
                  </a:lnTo>
                  <a:lnTo>
                    <a:pt x="2200" y="213"/>
                  </a:lnTo>
                  <a:lnTo>
                    <a:pt x="2093" y="258"/>
                  </a:lnTo>
                  <a:lnTo>
                    <a:pt x="1991" y="308"/>
                  </a:lnTo>
                  <a:lnTo>
                    <a:pt x="1892" y="363"/>
                  </a:lnTo>
                  <a:lnTo>
                    <a:pt x="1797" y="422"/>
                  </a:lnTo>
                  <a:lnTo>
                    <a:pt x="1706" y="487"/>
                  </a:lnTo>
                  <a:lnTo>
                    <a:pt x="1620" y="555"/>
                  </a:lnTo>
                  <a:lnTo>
                    <a:pt x="1537" y="629"/>
                  </a:lnTo>
                  <a:lnTo>
                    <a:pt x="1460" y="708"/>
                  </a:lnTo>
                  <a:lnTo>
                    <a:pt x="1386" y="791"/>
                  </a:lnTo>
                  <a:lnTo>
                    <a:pt x="1317" y="879"/>
                  </a:lnTo>
                  <a:lnTo>
                    <a:pt x="1253" y="972"/>
                  </a:lnTo>
                  <a:lnTo>
                    <a:pt x="1194" y="1071"/>
                  </a:lnTo>
                  <a:lnTo>
                    <a:pt x="1140" y="1174"/>
                  </a:lnTo>
                  <a:lnTo>
                    <a:pt x="1091" y="1282"/>
                  </a:lnTo>
                  <a:lnTo>
                    <a:pt x="1047" y="1396"/>
                  </a:lnTo>
                  <a:lnTo>
                    <a:pt x="1010" y="1515"/>
                  </a:lnTo>
                  <a:lnTo>
                    <a:pt x="977" y="1639"/>
                  </a:lnTo>
                  <a:lnTo>
                    <a:pt x="950" y="1768"/>
                  </a:lnTo>
                  <a:lnTo>
                    <a:pt x="929" y="1903"/>
                  </a:lnTo>
                  <a:lnTo>
                    <a:pt x="914" y="2043"/>
                  </a:lnTo>
                  <a:lnTo>
                    <a:pt x="905" y="2188"/>
                  </a:lnTo>
                  <a:lnTo>
                    <a:pt x="902" y="2339"/>
                  </a:lnTo>
                  <a:lnTo>
                    <a:pt x="902" y="2515"/>
                  </a:lnTo>
                  <a:lnTo>
                    <a:pt x="0" y="2515"/>
                  </a:lnTo>
                  <a:lnTo>
                    <a:pt x="0" y="2690"/>
                  </a:lnTo>
                  <a:lnTo>
                    <a:pt x="1" y="2704"/>
                  </a:lnTo>
                  <a:lnTo>
                    <a:pt x="2" y="2717"/>
                  </a:lnTo>
                  <a:lnTo>
                    <a:pt x="5" y="2729"/>
                  </a:lnTo>
                  <a:lnTo>
                    <a:pt x="9" y="2741"/>
                  </a:lnTo>
                  <a:lnTo>
                    <a:pt x="13" y="2752"/>
                  </a:lnTo>
                  <a:lnTo>
                    <a:pt x="19" y="2762"/>
                  </a:lnTo>
                  <a:lnTo>
                    <a:pt x="26" y="2771"/>
                  </a:lnTo>
                  <a:lnTo>
                    <a:pt x="34" y="2780"/>
                  </a:lnTo>
                  <a:lnTo>
                    <a:pt x="43" y="2788"/>
                  </a:lnTo>
                  <a:lnTo>
                    <a:pt x="53" y="2795"/>
                  </a:lnTo>
                  <a:lnTo>
                    <a:pt x="63" y="2801"/>
                  </a:lnTo>
                  <a:lnTo>
                    <a:pt x="75" y="2806"/>
                  </a:lnTo>
                  <a:lnTo>
                    <a:pt x="88" y="2811"/>
                  </a:lnTo>
                  <a:lnTo>
                    <a:pt x="102" y="2815"/>
                  </a:lnTo>
                  <a:lnTo>
                    <a:pt x="116" y="2817"/>
                  </a:lnTo>
                  <a:lnTo>
                    <a:pt x="132" y="2819"/>
                  </a:lnTo>
                  <a:lnTo>
                    <a:pt x="160" y="2823"/>
                  </a:lnTo>
                  <a:lnTo>
                    <a:pt x="199" y="2827"/>
                  </a:lnTo>
                  <a:lnTo>
                    <a:pt x="246" y="2832"/>
                  </a:lnTo>
                  <a:lnTo>
                    <a:pt x="301" y="2839"/>
                  </a:lnTo>
                  <a:lnTo>
                    <a:pt x="362" y="2845"/>
                  </a:lnTo>
                  <a:lnTo>
                    <a:pt x="427" y="2852"/>
                  </a:lnTo>
                  <a:lnTo>
                    <a:pt x="493" y="2859"/>
                  </a:lnTo>
                  <a:lnTo>
                    <a:pt x="560" y="2867"/>
                  </a:lnTo>
                  <a:lnTo>
                    <a:pt x="626" y="2874"/>
                  </a:lnTo>
                  <a:lnTo>
                    <a:pt x="689" y="2880"/>
                  </a:lnTo>
                  <a:lnTo>
                    <a:pt x="747" y="2886"/>
                  </a:lnTo>
                  <a:lnTo>
                    <a:pt x="798" y="2892"/>
                  </a:lnTo>
                  <a:lnTo>
                    <a:pt x="840" y="2896"/>
                  </a:lnTo>
                  <a:lnTo>
                    <a:pt x="873" y="2900"/>
                  </a:lnTo>
                  <a:lnTo>
                    <a:pt x="893" y="2902"/>
                  </a:lnTo>
                  <a:lnTo>
                    <a:pt x="902" y="2903"/>
                  </a:lnTo>
                  <a:lnTo>
                    <a:pt x="902" y="7727"/>
                  </a:lnTo>
                  <a:lnTo>
                    <a:pt x="894" y="7728"/>
                  </a:lnTo>
                  <a:lnTo>
                    <a:pt x="874" y="7731"/>
                  </a:lnTo>
                  <a:lnTo>
                    <a:pt x="842" y="7735"/>
                  </a:lnTo>
                  <a:lnTo>
                    <a:pt x="801" y="7741"/>
                  </a:lnTo>
                  <a:lnTo>
                    <a:pt x="751" y="7748"/>
                  </a:lnTo>
                  <a:lnTo>
                    <a:pt x="695" y="7757"/>
                  </a:lnTo>
                  <a:lnTo>
                    <a:pt x="633" y="7766"/>
                  </a:lnTo>
                  <a:lnTo>
                    <a:pt x="568" y="7775"/>
                  </a:lnTo>
                  <a:lnTo>
                    <a:pt x="501" y="7785"/>
                  </a:lnTo>
                  <a:lnTo>
                    <a:pt x="435" y="7795"/>
                  </a:lnTo>
                  <a:lnTo>
                    <a:pt x="370" y="7804"/>
                  </a:lnTo>
                  <a:lnTo>
                    <a:pt x="308" y="7813"/>
                  </a:lnTo>
                  <a:lnTo>
                    <a:pt x="251" y="7822"/>
                  </a:lnTo>
                  <a:lnTo>
                    <a:pt x="201" y="7830"/>
                  </a:lnTo>
                  <a:lnTo>
                    <a:pt x="158" y="7836"/>
                  </a:lnTo>
                  <a:lnTo>
                    <a:pt x="124" y="7841"/>
                  </a:lnTo>
                  <a:lnTo>
                    <a:pt x="109" y="7844"/>
                  </a:lnTo>
                  <a:lnTo>
                    <a:pt x="95" y="7848"/>
                  </a:lnTo>
                  <a:lnTo>
                    <a:pt x="81" y="7853"/>
                  </a:lnTo>
                  <a:lnTo>
                    <a:pt x="69" y="7858"/>
                  </a:lnTo>
                  <a:lnTo>
                    <a:pt x="58" y="7864"/>
                  </a:lnTo>
                  <a:lnTo>
                    <a:pt x="48" y="7871"/>
                  </a:lnTo>
                  <a:lnTo>
                    <a:pt x="39" y="7878"/>
                  </a:lnTo>
                  <a:lnTo>
                    <a:pt x="30" y="7887"/>
                  </a:lnTo>
                  <a:lnTo>
                    <a:pt x="23" y="7895"/>
                  </a:lnTo>
                  <a:lnTo>
                    <a:pt x="17" y="7905"/>
                  </a:lnTo>
                  <a:lnTo>
                    <a:pt x="12" y="7915"/>
                  </a:lnTo>
                  <a:lnTo>
                    <a:pt x="7" y="7926"/>
                  </a:lnTo>
                  <a:lnTo>
                    <a:pt x="4" y="7938"/>
                  </a:lnTo>
                  <a:lnTo>
                    <a:pt x="2" y="7951"/>
                  </a:lnTo>
                  <a:lnTo>
                    <a:pt x="1" y="7964"/>
                  </a:lnTo>
                  <a:lnTo>
                    <a:pt x="0" y="7978"/>
                  </a:lnTo>
                  <a:lnTo>
                    <a:pt x="0" y="8138"/>
                  </a:lnTo>
                  <a:lnTo>
                    <a:pt x="3470" y="8138"/>
                  </a:lnTo>
                  <a:lnTo>
                    <a:pt x="3470" y="7978"/>
                  </a:lnTo>
                  <a:lnTo>
                    <a:pt x="3470" y="7966"/>
                  </a:lnTo>
                  <a:lnTo>
                    <a:pt x="3468" y="7955"/>
                  </a:lnTo>
                  <a:lnTo>
                    <a:pt x="3466" y="7944"/>
                  </a:lnTo>
                  <a:lnTo>
                    <a:pt x="3463" y="7933"/>
                  </a:lnTo>
                  <a:lnTo>
                    <a:pt x="3460" y="7922"/>
                  </a:lnTo>
                  <a:lnTo>
                    <a:pt x="3455" y="7912"/>
                  </a:lnTo>
                  <a:lnTo>
                    <a:pt x="3447" y="7902"/>
                  </a:lnTo>
                  <a:lnTo>
                    <a:pt x="3440" y="7892"/>
                  </a:lnTo>
                  <a:lnTo>
                    <a:pt x="3432" y="7883"/>
                  </a:lnTo>
                  <a:lnTo>
                    <a:pt x="3422" y="7875"/>
                  </a:lnTo>
                  <a:lnTo>
                    <a:pt x="3411" y="7867"/>
                  </a:lnTo>
                  <a:lnTo>
                    <a:pt x="3397" y="7860"/>
                  </a:lnTo>
                  <a:lnTo>
                    <a:pt x="3383" y="7854"/>
                  </a:lnTo>
                  <a:lnTo>
                    <a:pt x="3367" y="7849"/>
                  </a:lnTo>
                  <a:lnTo>
                    <a:pt x="3350" y="7845"/>
                  </a:lnTo>
                  <a:lnTo>
                    <a:pt x="3330" y="7841"/>
                  </a:lnTo>
                  <a:lnTo>
                    <a:pt x="3300" y="7836"/>
                  </a:lnTo>
                  <a:lnTo>
                    <a:pt x="3261" y="7830"/>
                  </a:lnTo>
                  <a:lnTo>
                    <a:pt x="3213" y="7822"/>
                  </a:lnTo>
                  <a:lnTo>
                    <a:pt x="3159" y="7813"/>
                  </a:lnTo>
                  <a:lnTo>
                    <a:pt x="3101" y="7804"/>
                  </a:lnTo>
                  <a:lnTo>
                    <a:pt x="3039" y="7795"/>
                  </a:lnTo>
                  <a:lnTo>
                    <a:pt x="2976" y="7785"/>
                  </a:lnTo>
                  <a:lnTo>
                    <a:pt x="2912" y="7775"/>
                  </a:lnTo>
                  <a:lnTo>
                    <a:pt x="2849" y="7766"/>
                  </a:lnTo>
                  <a:lnTo>
                    <a:pt x="2791" y="7757"/>
                  </a:lnTo>
                  <a:lnTo>
                    <a:pt x="2737" y="7749"/>
                  </a:lnTo>
                  <a:lnTo>
                    <a:pt x="2689" y="7741"/>
                  </a:lnTo>
                  <a:lnTo>
                    <a:pt x="2650" y="7735"/>
                  </a:lnTo>
                  <a:lnTo>
                    <a:pt x="2619" y="7731"/>
                  </a:lnTo>
                  <a:lnTo>
                    <a:pt x="2599" y="7728"/>
                  </a:lnTo>
                  <a:lnTo>
                    <a:pt x="2593" y="7727"/>
                  </a:lnTo>
                  <a:lnTo>
                    <a:pt x="2593" y="2903"/>
                  </a:lnTo>
                  <a:lnTo>
                    <a:pt x="2600" y="2902"/>
                  </a:lnTo>
                  <a:lnTo>
                    <a:pt x="2620" y="2899"/>
                  </a:lnTo>
                  <a:lnTo>
                    <a:pt x="2653" y="2896"/>
                  </a:lnTo>
                  <a:lnTo>
                    <a:pt x="2696" y="2890"/>
                  </a:lnTo>
                  <a:lnTo>
                    <a:pt x="2745" y="2884"/>
                  </a:lnTo>
                  <a:lnTo>
                    <a:pt x="2804" y="2877"/>
                  </a:lnTo>
                  <a:lnTo>
                    <a:pt x="2866" y="2870"/>
                  </a:lnTo>
                  <a:lnTo>
                    <a:pt x="2931" y="2862"/>
                  </a:lnTo>
                  <a:lnTo>
                    <a:pt x="2998" y="2854"/>
                  </a:lnTo>
                  <a:lnTo>
                    <a:pt x="3065" y="2845"/>
                  </a:lnTo>
                  <a:lnTo>
                    <a:pt x="3130" y="2837"/>
                  </a:lnTo>
                  <a:lnTo>
                    <a:pt x="3192" y="2829"/>
                  </a:lnTo>
                  <a:lnTo>
                    <a:pt x="3248" y="2821"/>
                  </a:lnTo>
                  <a:lnTo>
                    <a:pt x="3297" y="2815"/>
                  </a:lnTo>
                  <a:lnTo>
                    <a:pt x="3337" y="2809"/>
                  </a:lnTo>
                  <a:lnTo>
                    <a:pt x="3368" y="2804"/>
                  </a:lnTo>
                  <a:lnTo>
                    <a:pt x="3383" y="2801"/>
                  </a:lnTo>
                  <a:lnTo>
                    <a:pt x="3397" y="2796"/>
                  </a:lnTo>
                  <a:lnTo>
                    <a:pt x="3410" y="2791"/>
                  </a:lnTo>
                  <a:lnTo>
                    <a:pt x="3421" y="2786"/>
                  </a:lnTo>
                  <a:lnTo>
                    <a:pt x="3431" y="2779"/>
                  </a:lnTo>
                  <a:lnTo>
                    <a:pt x="3440" y="2772"/>
                  </a:lnTo>
                  <a:lnTo>
                    <a:pt x="3448" y="2764"/>
                  </a:lnTo>
                  <a:lnTo>
                    <a:pt x="3455" y="2756"/>
                  </a:lnTo>
                  <a:lnTo>
                    <a:pt x="3461" y="2747"/>
                  </a:lnTo>
                  <a:lnTo>
                    <a:pt x="3466" y="2738"/>
                  </a:lnTo>
                  <a:lnTo>
                    <a:pt x="3469" y="2728"/>
                  </a:lnTo>
                  <a:lnTo>
                    <a:pt x="3472" y="2718"/>
                  </a:lnTo>
                  <a:lnTo>
                    <a:pt x="3475" y="2708"/>
                  </a:lnTo>
                  <a:lnTo>
                    <a:pt x="3476" y="2697"/>
                  </a:lnTo>
                  <a:lnTo>
                    <a:pt x="3477" y="2686"/>
                  </a:lnTo>
                  <a:lnTo>
                    <a:pt x="3477" y="2675"/>
                  </a:lnTo>
                  <a:lnTo>
                    <a:pt x="3477" y="2515"/>
                  </a:lnTo>
                  <a:lnTo>
                    <a:pt x="2593" y="2515"/>
                  </a:lnTo>
                  <a:lnTo>
                    <a:pt x="2593" y="1631"/>
                  </a:lnTo>
                  <a:lnTo>
                    <a:pt x="2593" y="1542"/>
                  </a:lnTo>
                  <a:lnTo>
                    <a:pt x="2595" y="1457"/>
                  </a:lnTo>
                  <a:lnTo>
                    <a:pt x="2598" y="1376"/>
                  </a:lnTo>
                  <a:lnTo>
                    <a:pt x="2602" y="1299"/>
                  </a:lnTo>
                  <a:lnTo>
                    <a:pt x="2608" y="1226"/>
                  </a:lnTo>
                  <a:lnTo>
                    <a:pt x="2615" y="1157"/>
                  </a:lnTo>
                  <a:lnTo>
                    <a:pt x="2623" y="1091"/>
                  </a:lnTo>
                  <a:lnTo>
                    <a:pt x="2633" y="1028"/>
                  </a:lnTo>
                  <a:lnTo>
                    <a:pt x="2645" y="969"/>
                  </a:lnTo>
                  <a:lnTo>
                    <a:pt x="2658" y="914"/>
                  </a:lnTo>
                  <a:lnTo>
                    <a:pt x="2672" y="862"/>
                  </a:lnTo>
                  <a:lnTo>
                    <a:pt x="2689" y="812"/>
                  </a:lnTo>
                  <a:lnTo>
                    <a:pt x="2707" y="767"/>
                  </a:lnTo>
                  <a:lnTo>
                    <a:pt x="2727" y="724"/>
                  </a:lnTo>
                  <a:lnTo>
                    <a:pt x="2750" y="684"/>
                  </a:lnTo>
                  <a:lnTo>
                    <a:pt x="2773" y="647"/>
                  </a:lnTo>
                  <a:lnTo>
                    <a:pt x="2798" y="613"/>
                  </a:lnTo>
                  <a:lnTo>
                    <a:pt x="2826" y="581"/>
                  </a:lnTo>
                  <a:lnTo>
                    <a:pt x="2857" y="553"/>
                  </a:lnTo>
                  <a:lnTo>
                    <a:pt x="2888" y="527"/>
                  </a:lnTo>
                  <a:lnTo>
                    <a:pt x="2922" y="503"/>
                  </a:lnTo>
                  <a:lnTo>
                    <a:pt x="2958" y="482"/>
                  </a:lnTo>
                  <a:lnTo>
                    <a:pt x="2997" y="463"/>
                  </a:lnTo>
                  <a:lnTo>
                    <a:pt x="3038" y="447"/>
                  </a:lnTo>
                  <a:lnTo>
                    <a:pt x="3081" y="433"/>
                  </a:lnTo>
                  <a:lnTo>
                    <a:pt x="3126" y="420"/>
                  </a:lnTo>
                  <a:lnTo>
                    <a:pt x="3174" y="410"/>
                  </a:lnTo>
                  <a:lnTo>
                    <a:pt x="3225" y="402"/>
                  </a:lnTo>
                  <a:lnTo>
                    <a:pt x="3278" y="396"/>
                  </a:lnTo>
                  <a:lnTo>
                    <a:pt x="3334" y="392"/>
                  </a:lnTo>
                  <a:lnTo>
                    <a:pt x="3392" y="389"/>
                  </a:lnTo>
                  <a:lnTo>
                    <a:pt x="3453" y="389"/>
                  </a:lnTo>
                  <a:lnTo>
                    <a:pt x="3514" y="389"/>
                  </a:lnTo>
                  <a:lnTo>
                    <a:pt x="3571" y="392"/>
                  </a:lnTo>
                  <a:lnTo>
                    <a:pt x="3625" y="395"/>
                  </a:lnTo>
                  <a:lnTo>
                    <a:pt x="3677" y="401"/>
                  </a:lnTo>
                  <a:lnTo>
                    <a:pt x="3724" y="408"/>
                  </a:lnTo>
                  <a:lnTo>
                    <a:pt x="3769" y="416"/>
                  </a:lnTo>
                  <a:lnTo>
                    <a:pt x="3812" y="427"/>
                  </a:lnTo>
                  <a:lnTo>
                    <a:pt x="3853" y="438"/>
                  </a:lnTo>
                  <a:lnTo>
                    <a:pt x="3891" y="452"/>
                  </a:lnTo>
                  <a:lnTo>
                    <a:pt x="3925" y="467"/>
                  </a:lnTo>
                  <a:lnTo>
                    <a:pt x="3958" y="484"/>
                  </a:lnTo>
                  <a:lnTo>
                    <a:pt x="3989" y="503"/>
                  </a:lnTo>
                  <a:lnTo>
                    <a:pt x="4018" y="524"/>
                  </a:lnTo>
                  <a:lnTo>
                    <a:pt x="4044" y="547"/>
                  </a:lnTo>
                  <a:lnTo>
                    <a:pt x="4069" y="571"/>
                  </a:lnTo>
                  <a:lnTo>
                    <a:pt x="4091" y="597"/>
                  </a:lnTo>
                  <a:lnTo>
                    <a:pt x="4113" y="626"/>
                  </a:lnTo>
                  <a:lnTo>
                    <a:pt x="4132" y="656"/>
                  </a:lnTo>
                  <a:lnTo>
                    <a:pt x="4150" y="688"/>
                  </a:lnTo>
                  <a:lnTo>
                    <a:pt x="4167" y="723"/>
                  </a:lnTo>
                  <a:lnTo>
                    <a:pt x="4182" y="759"/>
                  </a:lnTo>
                  <a:lnTo>
                    <a:pt x="4196" y="797"/>
                  </a:lnTo>
                  <a:lnTo>
                    <a:pt x="4209" y="838"/>
                  </a:lnTo>
                  <a:lnTo>
                    <a:pt x="4222" y="881"/>
                  </a:lnTo>
                  <a:lnTo>
                    <a:pt x="4233" y="925"/>
                  </a:lnTo>
                  <a:lnTo>
                    <a:pt x="4243" y="973"/>
                  </a:lnTo>
                  <a:lnTo>
                    <a:pt x="4252" y="1022"/>
                  </a:lnTo>
                  <a:lnTo>
                    <a:pt x="4261" y="1073"/>
                  </a:lnTo>
                  <a:lnTo>
                    <a:pt x="4270" y="1127"/>
                  </a:lnTo>
                  <a:lnTo>
                    <a:pt x="4278" y="1183"/>
                  </a:lnTo>
                  <a:lnTo>
                    <a:pt x="4285" y="1242"/>
                  </a:lnTo>
                  <a:lnTo>
                    <a:pt x="4292" y="1303"/>
                  </a:lnTo>
                  <a:lnTo>
                    <a:pt x="4294" y="1318"/>
                  </a:lnTo>
                  <a:lnTo>
                    <a:pt x="4296" y="1332"/>
                  </a:lnTo>
                  <a:lnTo>
                    <a:pt x="4299" y="1345"/>
                  </a:lnTo>
                  <a:lnTo>
                    <a:pt x="4302" y="1357"/>
                  </a:lnTo>
                  <a:lnTo>
                    <a:pt x="4306" y="1368"/>
                  </a:lnTo>
                  <a:lnTo>
                    <a:pt x="4311" y="1378"/>
                  </a:lnTo>
                  <a:lnTo>
                    <a:pt x="4315" y="1387"/>
                  </a:lnTo>
                  <a:lnTo>
                    <a:pt x="4321" y="1395"/>
                  </a:lnTo>
                  <a:lnTo>
                    <a:pt x="4328" y="1402"/>
                  </a:lnTo>
                  <a:lnTo>
                    <a:pt x="4334" y="1408"/>
                  </a:lnTo>
                  <a:lnTo>
                    <a:pt x="4341" y="1413"/>
                  </a:lnTo>
                  <a:lnTo>
                    <a:pt x="4349" y="1418"/>
                  </a:lnTo>
                  <a:lnTo>
                    <a:pt x="4357" y="1421"/>
                  </a:lnTo>
                  <a:lnTo>
                    <a:pt x="4366" y="1423"/>
                  </a:lnTo>
                  <a:lnTo>
                    <a:pt x="4375" y="1424"/>
                  </a:lnTo>
                  <a:lnTo>
                    <a:pt x="4385" y="1425"/>
                  </a:lnTo>
                  <a:lnTo>
                    <a:pt x="4596" y="1425"/>
                  </a:lnTo>
                  <a:lnTo>
                    <a:pt x="4596" y="213"/>
                  </a:lnTo>
                  <a:close/>
                </a:path>
              </a:pathLst>
            </a:custGeom>
            <a:solidFill>
              <a:srgbClr val="171312"/>
            </a:solidFill>
            <a:ln w="9525">
              <a:noFill/>
              <a:round/>
              <a:headEnd/>
              <a:tailEnd/>
            </a:ln>
          </p:spPr>
          <p:txBody>
            <a:bodyPr/>
            <a:lstStyle/>
            <a:p>
              <a:endParaRPr lang="da-DK">
                <a:solidFill>
                  <a:srgbClr val="000000"/>
                </a:solidFill>
              </a:endParaRPr>
            </a:p>
          </p:txBody>
        </p:sp>
        <p:sp>
          <p:nvSpPr>
            <p:cNvPr id="23" name="Freeform 23"/>
            <p:cNvSpPr>
              <a:spLocks noChangeAspect="1"/>
            </p:cNvSpPr>
            <p:nvPr userDrawn="1"/>
          </p:nvSpPr>
          <p:spPr bwMode="auto">
            <a:xfrm>
              <a:off x="2936" y="4027"/>
              <a:ext cx="109" cy="114"/>
            </a:xfrm>
            <a:custGeom>
              <a:avLst/>
              <a:gdLst/>
              <a:ahLst/>
              <a:cxnLst>
                <a:cxn ang="0">
                  <a:pos x="841" y="407"/>
                </a:cxn>
                <a:cxn ang="0">
                  <a:pos x="716" y="389"/>
                </a:cxn>
                <a:cxn ang="0">
                  <a:pos x="532" y="362"/>
                </a:cxn>
                <a:cxn ang="0">
                  <a:pos x="334" y="333"/>
                </a:cxn>
                <a:cxn ang="0">
                  <a:pos x="169" y="308"/>
                </a:cxn>
                <a:cxn ang="0">
                  <a:pos x="86" y="294"/>
                </a:cxn>
                <a:cxn ang="0">
                  <a:pos x="52" y="281"/>
                </a:cxn>
                <a:cxn ang="0">
                  <a:pos x="27" y="264"/>
                </a:cxn>
                <a:cxn ang="0">
                  <a:pos x="11" y="241"/>
                </a:cxn>
                <a:cxn ang="0">
                  <a:pos x="3" y="214"/>
                </a:cxn>
                <a:cxn ang="0">
                  <a:pos x="0" y="182"/>
                </a:cxn>
                <a:cxn ang="0">
                  <a:pos x="3772" y="182"/>
                </a:cxn>
                <a:cxn ang="0">
                  <a:pos x="3770" y="215"/>
                </a:cxn>
                <a:cxn ang="0">
                  <a:pos x="3762" y="244"/>
                </a:cxn>
                <a:cxn ang="0">
                  <a:pos x="3748" y="268"/>
                </a:cxn>
                <a:cxn ang="0">
                  <a:pos x="3722" y="287"/>
                </a:cxn>
                <a:cxn ang="0">
                  <a:pos x="3687" y="301"/>
                </a:cxn>
                <a:cxn ang="0">
                  <a:pos x="3609" y="313"/>
                </a:cxn>
                <a:cxn ang="0">
                  <a:pos x="3450" y="335"/>
                </a:cxn>
                <a:cxn ang="0">
                  <a:pos x="3253" y="363"/>
                </a:cxn>
                <a:cxn ang="0">
                  <a:pos x="3066" y="389"/>
                </a:cxn>
                <a:cxn ang="0">
                  <a:pos x="2939" y="407"/>
                </a:cxn>
                <a:cxn ang="0">
                  <a:pos x="2910" y="5219"/>
                </a:cxn>
                <a:cxn ang="0">
                  <a:pos x="4601" y="5217"/>
                </a:cxn>
                <a:cxn ang="0">
                  <a:pos x="4676" y="5205"/>
                </a:cxn>
                <a:cxn ang="0">
                  <a:pos x="4746" y="5181"/>
                </a:cxn>
                <a:cxn ang="0">
                  <a:pos x="4811" y="5141"/>
                </a:cxn>
                <a:cxn ang="0">
                  <a:pos x="4871" y="5083"/>
                </a:cxn>
                <a:cxn ang="0">
                  <a:pos x="4927" y="5003"/>
                </a:cxn>
                <a:cxn ang="0">
                  <a:pos x="4977" y="4899"/>
                </a:cxn>
                <a:cxn ang="0">
                  <a:pos x="5023" y="4768"/>
                </a:cxn>
                <a:cxn ang="0">
                  <a:pos x="5064" y="4607"/>
                </a:cxn>
                <a:cxn ang="0">
                  <a:pos x="5100" y="4413"/>
                </a:cxn>
                <a:cxn ang="0">
                  <a:pos x="5130" y="4183"/>
                </a:cxn>
                <a:cxn ang="0">
                  <a:pos x="5137" y="4149"/>
                </a:cxn>
                <a:cxn ang="0">
                  <a:pos x="5152" y="4124"/>
                </a:cxn>
                <a:cxn ang="0">
                  <a:pos x="5171" y="4107"/>
                </a:cxn>
                <a:cxn ang="0">
                  <a:pos x="5196" y="4096"/>
                </a:cxn>
                <a:cxn ang="0">
                  <a:pos x="5227" y="4092"/>
                </a:cxn>
                <a:cxn ang="0">
                  <a:pos x="5433" y="5623"/>
                </a:cxn>
                <a:cxn ang="0">
                  <a:pos x="0" y="5428"/>
                </a:cxn>
                <a:cxn ang="0">
                  <a:pos x="6" y="5396"/>
                </a:cxn>
                <a:cxn ang="0">
                  <a:pos x="20" y="5370"/>
                </a:cxn>
                <a:cxn ang="0">
                  <a:pos x="44" y="5351"/>
                </a:cxn>
                <a:cxn ang="0">
                  <a:pos x="78" y="5336"/>
                </a:cxn>
                <a:cxn ang="0">
                  <a:pos x="124" y="5326"/>
                </a:cxn>
                <a:cxn ang="0">
                  <a:pos x="230" y="5311"/>
                </a:cxn>
                <a:cxn ang="0">
                  <a:pos x="404" y="5288"/>
                </a:cxn>
                <a:cxn ang="0">
                  <a:pos x="599" y="5262"/>
                </a:cxn>
                <a:cxn ang="0">
                  <a:pos x="767" y="5240"/>
                </a:cxn>
                <a:cxn ang="0">
                  <a:pos x="863" y="5228"/>
                </a:cxn>
              </a:cxnLst>
              <a:rect l="0" t="0" r="r" b="b"/>
              <a:pathLst>
                <a:path w="5433" h="5623">
                  <a:moveTo>
                    <a:pt x="870" y="411"/>
                  </a:moveTo>
                  <a:lnTo>
                    <a:pt x="863" y="410"/>
                  </a:lnTo>
                  <a:lnTo>
                    <a:pt x="841" y="407"/>
                  </a:lnTo>
                  <a:lnTo>
                    <a:pt x="810" y="402"/>
                  </a:lnTo>
                  <a:lnTo>
                    <a:pt x="767" y="396"/>
                  </a:lnTo>
                  <a:lnTo>
                    <a:pt x="716" y="389"/>
                  </a:lnTo>
                  <a:lnTo>
                    <a:pt x="659" y="381"/>
                  </a:lnTo>
                  <a:lnTo>
                    <a:pt x="597" y="372"/>
                  </a:lnTo>
                  <a:lnTo>
                    <a:pt x="532" y="362"/>
                  </a:lnTo>
                  <a:lnTo>
                    <a:pt x="465" y="352"/>
                  </a:lnTo>
                  <a:lnTo>
                    <a:pt x="398" y="343"/>
                  </a:lnTo>
                  <a:lnTo>
                    <a:pt x="334" y="333"/>
                  </a:lnTo>
                  <a:lnTo>
                    <a:pt x="273" y="324"/>
                  </a:lnTo>
                  <a:lnTo>
                    <a:pt x="218" y="316"/>
                  </a:lnTo>
                  <a:lnTo>
                    <a:pt x="169" y="308"/>
                  </a:lnTo>
                  <a:lnTo>
                    <a:pt x="129" y="302"/>
                  </a:lnTo>
                  <a:lnTo>
                    <a:pt x="101" y="297"/>
                  </a:lnTo>
                  <a:lnTo>
                    <a:pt x="86" y="294"/>
                  </a:lnTo>
                  <a:lnTo>
                    <a:pt x="74" y="290"/>
                  </a:lnTo>
                  <a:lnTo>
                    <a:pt x="62" y="286"/>
                  </a:lnTo>
                  <a:lnTo>
                    <a:pt x="52" y="281"/>
                  </a:lnTo>
                  <a:lnTo>
                    <a:pt x="43" y="276"/>
                  </a:lnTo>
                  <a:lnTo>
                    <a:pt x="34" y="270"/>
                  </a:lnTo>
                  <a:lnTo>
                    <a:pt x="27" y="264"/>
                  </a:lnTo>
                  <a:lnTo>
                    <a:pt x="21" y="257"/>
                  </a:lnTo>
                  <a:lnTo>
                    <a:pt x="16" y="249"/>
                  </a:lnTo>
                  <a:lnTo>
                    <a:pt x="11" y="241"/>
                  </a:lnTo>
                  <a:lnTo>
                    <a:pt x="8" y="233"/>
                  </a:lnTo>
                  <a:lnTo>
                    <a:pt x="5" y="224"/>
                  </a:lnTo>
                  <a:lnTo>
                    <a:pt x="3" y="214"/>
                  </a:lnTo>
                  <a:lnTo>
                    <a:pt x="1" y="204"/>
                  </a:lnTo>
                  <a:lnTo>
                    <a:pt x="0" y="194"/>
                  </a:lnTo>
                  <a:lnTo>
                    <a:pt x="0" y="182"/>
                  </a:lnTo>
                  <a:lnTo>
                    <a:pt x="0" y="0"/>
                  </a:lnTo>
                  <a:lnTo>
                    <a:pt x="3772" y="0"/>
                  </a:lnTo>
                  <a:lnTo>
                    <a:pt x="3772" y="182"/>
                  </a:lnTo>
                  <a:lnTo>
                    <a:pt x="3771" y="194"/>
                  </a:lnTo>
                  <a:lnTo>
                    <a:pt x="3771" y="204"/>
                  </a:lnTo>
                  <a:lnTo>
                    <a:pt x="3770" y="215"/>
                  </a:lnTo>
                  <a:lnTo>
                    <a:pt x="3768" y="225"/>
                  </a:lnTo>
                  <a:lnTo>
                    <a:pt x="3766" y="234"/>
                  </a:lnTo>
                  <a:lnTo>
                    <a:pt x="3762" y="244"/>
                  </a:lnTo>
                  <a:lnTo>
                    <a:pt x="3758" y="252"/>
                  </a:lnTo>
                  <a:lnTo>
                    <a:pt x="3754" y="260"/>
                  </a:lnTo>
                  <a:lnTo>
                    <a:pt x="3748" y="268"/>
                  </a:lnTo>
                  <a:lnTo>
                    <a:pt x="3741" y="275"/>
                  </a:lnTo>
                  <a:lnTo>
                    <a:pt x="3732" y="281"/>
                  </a:lnTo>
                  <a:lnTo>
                    <a:pt x="3722" y="287"/>
                  </a:lnTo>
                  <a:lnTo>
                    <a:pt x="3712" y="292"/>
                  </a:lnTo>
                  <a:lnTo>
                    <a:pt x="3700" y="297"/>
                  </a:lnTo>
                  <a:lnTo>
                    <a:pt x="3687" y="301"/>
                  </a:lnTo>
                  <a:lnTo>
                    <a:pt x="3671" y="304"/>
                  </a:lnTo>
                  <a:lnTo>
                    <a:pt x="3646" y="308"/>
                  </a:lnTo>
                  <a:lnTo>
                    <a:pt x="3609" y="313"/>
                  </a:lnTo>
                  <a:lnTo>
                    <a:pt x="3563" y="319"/>
                  </a:lnTo>
                  <a:lnTo>
                    <a:pt x="3509" y="327"/>
                  </a:lnTo>
                  <a:lnTo>
                    <a:pt x="3450" y="335"/>
                  </a:lnTo>
                  <a:lnTo>
                    <a:pt x="3386" y="344"/>
                  </a:lnTo>
                  <a:lnTo>
                    <a:pt x="3320" y="354"/>
                  </a:lnTo>
                  <a:lnTo>
                    <a:pt x="3253" y="363"/>
                  </a:lnTo>
                  <a:lnTo>
                    <a:pt x="3187" y="372"/>
                  </a:lnTo>
                  <a:lnTo>
                    <a:pt x="3124" y="381"/>
                  </a:lnTo>
                  <a:lnTo>
                    <a:pt x="3066" y="389"/>
                  </a:lnTo>
                  <a:lnTo>
                    <a:pt x="3015" y="396"/>
                  </a:lnTo>
                  <a:lnTo>
                    <a:pt x="2971" y="402"/>
                  </a:lnTo>
                  <a:lnTo>
                    <a:pt x="2939" y="407"/>
                  </a:lnTo>
                  <a:lnTo>
                    <a:pt x="2917" y="410"/>
                  </a:lnTo>
                  <a:lnTo>
                    <a:pt x="2910" y="411"/>
                  </a:lnTo>
                  <a:lnTo>
                    <a:pt x="2910" y="5219"/>
                  </a:lnTo>
                  <a:lnTo>
                    <a:pt x="4548" y="5219"/>
                  </a:lnTo>
                  <a:lnTo>
                    <a:pt x="4575" y="5218"/>
                  </a:lnTo>
                  <a:lnTo>
                    <a:pt x="4601" y="5217"/>
                  </a:lnTo>
                  <a:lnTo>
                    <a:pt x="4627" y="5214"/>
                  </a:lnTo>
                  <a:lnTo>
                    <a:pt x="4651" y="5211"/>
                  </a:lnTo>
                  <a:lnTo>
                    <a:pt x="4676" y="5205"/>
                  </a:lnTo>
                  <a:lnTo>
                    <a:pt x="4700" y="5199"/>
                  </a:lnTo>
                  <a:lnTo>
                    <a:pt x="4724" y="5191"/>
                  </a:lnTo>
                  <a:lnTo>
                    <a:pt x="4746" y="5181"/>
                  </a:lnTo>
                  <a:lnTo>
                    <a:pt x="4768" y="5170"/>
                  </a:lnTo>
                  <a:lnTo>
                    <a:pt x="4790" y="5157"/>
                  </a:lnTo>
                  <a:lnTo>
                    <a:pt x="4811" y="5141"/>
                  </a:lnTo>
                  <a:lnTo>
                    <a:pt x="4832" y="5124"/>
                  </a:lnTo>
                  <a:lnTo>
                    <a:pt x="4852" y="5105"/>
                  </a:lnTo>
                  <a:lnTo>
                    <a:pt x="4871" y="5083"/>
                  </a:lnTo>
                  <a:lnTo>
                    <a:pt x="4891" y="5059"/>
                  </a:lnTo>
                  <a:lnTo>
                    <a:pt x="4909" y="5032"/>
                  </a:lnTo>
                  <a:lnTo>
                    <a:pt x="4927" y="5003"/>
                  </a:lnTo>
                  <a:lnTo>
                    <a:pt x="4945" y="4971"/>
                  </a:lnTo>
                  <a:lnTo>
                    <a:pt x="4961" y="4937"/>
                  </a:lnTo>
                  <a:lnTo>
                    <a:pt x="4977" y="4899"/>
                  </a:lnTo>
                  <a:lnTo>
                    <a:pt x="4994" y="4859"/>
                  </a:lnTo>
                  <a:lnTo>
                    <a:pt x="5008" y="4815"/>
                  </a:lnTo>
                  <a:lnTo>
                    <a:pt x="5023" y="4768"/>
                  </a:lnTo>
                  <a:lnTo>
                    <a:pt x="5037" y="4718"/>
                  </a:lnTo>
                  <a:lnTo>
                    <a:pt x="5051" y="4664"/>
                  </a:lnTo>
                  <a:lnTo>
                    <a:pt x="5064" y="4607"/>
                  </a:lnTo>
                  <a:lnTo>
                    <a:pt x="5076" y="4546"/>
                  </a:lnTo>
                  <a:lnTo>
                    <a:pt x="5088" y="4481"/>
                  </a:lnTo>
                  <a:lnTo>
                    <a:pt x="5100" y="4413"/>
                  </a:lnTo>
                  <a:lnTo>
                    <a:pt x="5110" y="4340"/>
                  </a:lnTo>
                  <a:lnTo>
                    <a:pt x="5120" y="4264"/>
                  </a:lnTo>
                  <a:lnTo>
                    <a:pt x="5130" y="4183"/>
                  </a:lnTo>
                  <a:lnTo>
                    <a:pt x="5132" y="4171"/>
                  </a:lnTo>
                  <a:lnTo>
                    <a:pt x="5134" y="4160"/>
                  </a:lnTo>
                  <a:lnTo>
                    <a:pt x="5137" y="4149"/>
                  </a:lnTo>
                  <a:lnTo>
                    <a:pt x="5141" y="4140"/>
                  </a:lnTo>
                  <a:lnTo>
                    <a:pt x="5146" y="4132"/>
                  </a:lnTo>
                  <a:lnTo>
                    <a:pt x="5152" y="4124"/>
                  </a:lnTo>
                  <a:lnTo>
                    <a:pt x="5158" y="4117"/>
                  </a:lnTo>
                  <a:lnTo>
                    <a:pt x="5164" y="4112"/>
                  </a:lnTo>
                  <a:lnTo>
                    <a:pt x="5171" y="4107"/>
                  </a:lnTo>
                  <a:lnTo>
                    <a:pt x="5179" y="4102"/>
                  </a:lnTo>
                  <a:lnTo>
                    <a:pt x="5187" y="4099"/>
                  </a:lnTo>
                  <a:lnTo>
                    <a:pt x="5196" y="4096"/>
                  </a:lnTo>
                  <a:lnTo>
                    <a:pt x="5207" y="4094"/>
                  </a:lnTo>
                  <a:lnTo>
                    <a:pt x="5217" y="4092"/>
                  </a:lnTo>
                  <a:lnTo>
                    <a:pt x="5227" y="4092"/>
                  </a:lnTo>
                  <a:lnTo>
                    <a:pt x="5238" y="4091"/>
                  </a:lnTo>
                  <a:lnTo>
                    <a:pt x="5433" y="4091"/>
                  </a:lnTo>
                  <a:lnTo>
                    <a:pt x="5433" y="5623"/>
                  </a:lnTo>
                  <a:lnTo>
                    <a:pt x="0" y="5623"/>
                  </a:lnTo>
                  <a:lnTo>
                    <a:pt x="0" y="5440"/>
                  </a:lnTo>
                  <a:lnTo>
                    <a:pt x="0" y="5428"/>
                  </a:lnTo>
                  <a:lnTo>
                    <a:pt x="2" y="5416"/>
                  </a:lnTo>
                  <a:lnTo>
                    <a:pt x="3" y="5406"/>
                  </a:lnTo>
                  <a:lnTo>
                    <a:pt x="6" y="5396"/>
                  </a:lnTo>
                  <a:lnTo>
                    <a:pt x="10" y="5387"/>
                  </a:lnTo>
                  <a:lnTo>
                    <a:pt x="14" y="5378"/>
                  </a:lnTo>
                  <a:lnTo>
                    <a:pt x="20" y="5370"/>
                  </a:lnTo>
                  <a:lnTo>
                    <a:pt x="27" y="5363"/>
                  </a:lnTo>
                  <a:lnTo>
                    <a:pt x="34" y="5357"/>
                  </a:lnTo>
                  <a:lnTo>
                    <a:pt x="44" y="5351"/>
                  </a:lnTo>
                  <a:lnTo>
                    <a:pt x="54" y="5346"/>
                  </a:lnTo>
                  <a:lnTo>
                    <a:pt x="65" y="5341"/>
                  </a:lnTo>
                  <a:lnTo>
                    <a:pt x="78" y="5336"/>
                  </a:lnTo>
                  <a:lnTo>
                    <a:pt x="91" y="5333"/>
                  </a:lnTo>
                  <a:lnTo>
                    <a:pt x="107" y="5329"/>
                  </a:lnTo>
                  <a:lnTo>
                    <a:pt x="124" y="5326"/>
                  </a:lnTo>
                  <a:lnTo>
                    <a:pt x="148" y="5323"/>
                  </a:lnTo>
                  <a:lnTo>
                    <a:pt x="185" y="5317"/>
                  </a:lnTo>
                  <a:lnTo>
                    <a:pt x="230" y="5311"/>
                  </a:lnTo>
                  <a:lnTo>
                    <a:pt x="283" y="5304"/>
                  </a:lnTo>
                  <a:lnTo>
                    <a:pt x="342" y="5296"/>
                  </a:lnTo>
                  <a:lnTo>
                    <a:pt x="404" y="5288"/>
                  </a:lnTo>
                  <a:lnTo>
                    <a:pt x="469" y="5279"/>
                  </a:lnTo>
                  <a:lnTo>
                    <a:pt x="535" y="5271"/>
                  </a:lnTo>
                  <a:lnTo>
                    <a:pt x="599" y="5262"/>
                  </a:lnTo>
                  <a:lnTo>
                    <a:pt x="660" y="5254"/>
                  </a:lnTo>
                  <a:lnTo>
                    <a:pt x="717" y="5247"/>
                  </a:lnTo>
                  <a:lnTo>
                    <a:pt x="767" y="5240"/>
                  </a:lnTo>
                  <a:lnTo>
                    <a:pt x="810" y="5235"/>
                  </a:lnTo>
                  <a:lnTo>
                    <a:pt x="841" y="5231"/>
                  </a:lnTo>
                  <a:lnTo>
                    <a:pt x="863" y="5228"/>
                  </a:lnTo>
                  <a:lnTo>
                    <a:pt x="870" y="5227"/>
                  </a:lnTo>
                  <a:lnTo>
                    <a:pt x="870" y="411"/>
                  </a:lnTo>
                  <a:close/>
                </a:path>
              </a:pathLst>
            </a:custGeom>
            <a:solidFill>
              <a:srgbClr val="171312"/>
            </a:solidFill>
            <a:ln w="9525">
              <a:noFill/>
              <a:round/>
              <a:headEnd/>
              <a:tailEnd/>
            </a:ln>
          </p:spPr>
          <p:txBody>
            <a:bodyPr/>
            <a:lstStyle/>
            <a:p>
              <a:endParaRPr lang="da-DK">
                <a:solidFill>
                  <a:srgbClr val="000000"/>
                </a:solidFill>
              </a:endParaRPr>
            </a:p>
          </p:txBody>
        </p:sp>
      </p:grpSp>
      <p:sp>
        <p:nvSpPr>
          <p:cNvPr id="16" name="Content Placeholder 13"/>
          <p:cNvSpPr>
            <a:spLocks noGrp="1"/>
          </p:cNvSpPr>
          <p:nvPr>
            <p:ph sz="quarter" idx="16"/>
          </p:nvPr>
        </p:nvSpPr>
        <p:spPr>
          <a:xfrm>
            <a:off x="395536" y="1203326"/>
            <a:ext cx="4019959" cy="3413256"/>
          </a:xfrm>
          <a:noFill/>
        </p:spPr>
        <p:txBody>
          <a:bodyPr/>
          <a:lstStyle>
            <a:lvl1pPr marL="0" indent="0">
              <a:spcBef>
                <a:spcPts val="200"/>
              </a:spcBef>
              <a:spcAft>
                <a:spcPts val="200"/>
              </a:spcAft>
              <a:buNone/>
              <a:defRPr sz="1200"/>
            </a:lvl1pPr>
            <a:lvl2pPr>
              <a:spcBef>
                <a:spcPts val="300"/>
              </a:spcBef>
              <a:spcAft>
                <a:spcPts val="600"/>
              </a:spcAft>
              <a:defRPr sz="1000"/>
            </a:lvl2pPr>
            <a:lvl3pPr>
              <a:spcBef>
                <a:spcPts val="300"/>
              </a:spcBef>
              <a:spcAft>
                <a:spcPts val="600"/>
              </a:spcAft>
              <a:defRPr sz="1000"/>
            </a:lvl3pPr>
            <a:lvl4pPr>
              <a:spcBef>
                <a:spcPts val="300"/>
              </a:spcBef>
              <a:spcAft>
                <a:spcPts val="600"/>
              </a:spcAft>
              <a:defRPr sz="1000"/>
            </a:lvl4pPr>
            <a:lvl5pPr>
              <a:spcBef>
                <a:spcPts val="300"/>
              </a:spcBef>
              <a:spcAft>
                <a:spcPts val="600"/>
              </a:spcAft>
              <a:defRPr sz="1000"/>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1" name="Footer Placeholder 4"/>
          <p:cNvSpPr>
            <a:spLocks noGrp="1"/>
          </p:cNvSpPr>
          <p:nvPr>
            <p:ph type="ftr" sz="quarter" idx="3"/>
          </p:nvPr>
        </p:nvSpPr>
        <p:spPr>
          <a:xfrm>
            <a:off x="5736330" y="136800"/>
            <a:ext cx="2995200" cy="180000"/>
          </a:xfrm>
          <a:prstGeom prst="rect">
            <a:avLst/>
          </a:prstGeom>
        </p:spPr>
        <p:txBody>
          <a:bodyPr vert="horz" lIns="0" tIns="0" rIns="0" bIns="0" rtlCol="0" anchor="t" anchorCtr="0"/>
          <a:lstStyle>
            <a:lvl1pPr algn="r">
              <a:defRPr sz="900">
                <a:solidFill>
                  <a:schemeClr val="tx1"/>
                </a:solidFill>
              </a:defRPr>
            </a:lvl1pPr>
          </a:lstStyle>
          <a:p>
            <a:endParaRPr lang="da-DK" dirty="0">
              <a:solidFill>
                <a:srgbClr val="000000"/>
              </a:solidFill>
            </a:endParaRPr>
          </a:p>
        </p:txBody>
      </p:sp>
      <p:sp>
        <p:nvSpPr>
          <p:cNvPr id="12" name="Slide Number Placeholder 5"/>
          <p:cNvSpPr>
            <a:spLocks noGrp="1"/>
          </p:cNvSpPr>
          <p:nvPr>
            <p:ph type="sldNum" sz="quarter" idx="4"/>
          </p:nvPr>
        </p:nvSpPr>
        <p:spPr>
          <a:xfrm>
            <a:off x="3347864" y="4776713"/>
            <a:ext cx="2520280" cy="315317"/>
          </a:xfrm>
          <a:prstGeom prst="rect">
            <a:avLst/>
          </a:prstGeom>
        </p:spPr>
        <p:txBody>
          <a:bodyPr/>
          <a:lstStyle>
            <a:lvl1pPr algn="ctr">
              <a:defRPr sz="900"/>
            </a:lvl1pPr>
          </a:lstStyle>
          <a:p>
            <a:fld id="{BFF3CFDD-2D56-4519-B779-BFFEF2995BE6}" type="slidenum">
              <a:rPr lang="da-DK" smtClean="0">
                <a:solidFill>
                  <a:srgbClr val="000000"/>
                </a:solidFill>
              </a:rPr>
              <a:pPr/>
              <a:t>‹nr.›</a:t>
            </a:fld>
            <a:endParaRPr lang="da-DK" dirty="0">
              <a:solidFill>
                <a:srgbClr val="000000"/>
              </a:solidFill>
            </a:endParaRPr>
          </a:p>
        </p:txBody>
      </p:sp>
    </p:spTree>
    <p:extLst>
      <p:ext uri="{BB962C8B-B14F-4D97-AF65-F5344CB8AC3E}">
        <p14:creationId xmlns:p14="http://schemas.microsoft.com/office/powerpoint/2010/main" val="25741169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p>
        </p:txBody>
      </p:sp>
      <p:sp>
        <p:nvSpPr>
          <p:cNvPr id="4" name="Date Placeholder 3"/>
          <p:cNvSpPr>
            <a:spLocks noGrp="1"/>
          </p:cNvSpPr>
          <p:nvPr>
            <p:ph type="dt" sz="half" idx="10"/>
          </p:nvPr>
        </p:nvSpPr>
        <p:spPr/>
        <p:txBody>
          <a:bodyPr/>
          <a:lstStyle/>
          <a:p>
            <a:fld id="{16103321-A533-4F87-8840-D02202C65F07}" type="datetimeFigureOut">
              <a:rPr lang="da-DK" smtClean="0"/>
              <a:pPr/>
              <a:t>10-04-2023</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BFF3CFDD-2D56-4519-B779-BFFEF2995BE6}" type="slidenum">
              <a:rPr lang="da-DK" smtClean="0"/>
              <a:pPr/>
              <a:t>‹nr.›</a:t>
            </a:fld>
            <a:endParaRPr lang="da-DK"/>
          </a:p>
        </p:txBody>
      </p:sp>
      <p:grpSp>
        <p:nvGrpSpPr>
          <p:cNvPr id="7" name="Group 24"/>
          <p:cNvGrpSpPr>
            <a:grpSpLocks noChangeAspect="1"/>
          </p:cNvGrpSpPr>
          <p:nvPr userDrawn="1"/>
        </p:nvGrpSpPr>
        <p:grpSpPr bwMode="auto">
          <a:xfrm>
            <a:off x="4641852" y="4789885"/>
            <a:ext cx="565787" cy="250031"/>
            <a:chOff x="2744" y="3974"/>
            <a:chExt cx="326" cy="192"/>
          </a:xfrm>
        </p:grpSpPr>
        <p:sp>
          <p:nvSpPr>
            <p:cNvPr id="8" name="AutoShape 19"/>
            <p:cNvSpPr>
              <a:spLocks noChangeAspect="1" noChangeArrowheads="1" noTextEdit="1"/>
            </p:cNvSpPr>
            <p:nvPr userDrawn="1"/>
          </p:nvSpPr>
          <p:spPr bwMode="auto">
            <a:xfrm>
              <a:off x="2744" y="3974"/>
              <a:ext cx="326" cy="192"/>
            </a:xfrm>
            <a:prstGeom prst="rect">
              <a:avLst/>
            </a:prstGeom>
            <a:noFill/>
            <a:ln w="9525">
              <a:noFill/>
              <a:miter lim="800000"/>
              <a:headEnd/>
              <a:tailEnd/>
            </a:ln>
          </p:spPr>
          <p:txBody>
            <a:bodyPr/>
            <a:lstStyle/>
            <a:p>
              <a:endParaRPr lang="da-DK" sz="1350"/>
            </a:p>
          </p:txBody>
        </p:sp>
        <p:sp>
          <p:nvSpPr>
            <p:cNvPr id="9" name="Freeform 21"/>
            <p:cNvSpPr>
              <a:spLocks noChangeAspect="1"/>
            </p:cNvSpPr>
            <p:nvPr userDrawn="1"/>
          </p:nvSpPr>
          <p:spPr bwMode="auto">
            <a:xfrm>
              <a:off x="2746" y="4026"/>
              <a:ext cx="103" cy="116"/>
            </a:xfrm>
            <a:custGeom>
              <a:avLst/>
              <a:gdLst/>
              <a:ahLst/>
              <a:cxnLst>
                <a:cxn ang="0">
                  <a:pos x="4998" y="201"/>
                </a:cxn>
                <a:cxn ang="0">
                  <a:pos x="4503" y="92"/>
                </a:cxn>
                <a:cxn ang="0">
                  <a:pos x="4067" y="30"/>
                </a:cxn>
                <a:cxn ang="0">
                  <a:pos x="3790" y="8"/>
                </a:cxn>
                <a:cxn ang="0">
                  <a:pos x="3517" y="0"/>
                </a:cxn>
                <a:cxn ang="0">
                  <a:pos x="2449" y="84"/>
                </a:cxn>
                <a:cxn ang="0">
                  <a:pos x="1590" y="328"/>
                </a:cxn>
                <a:cxn ang="0">
                  <a:pos x="928" y="713"/>
                </a:cxn>
                <a:cxn ang="0">
                  <a:pos x="452" y="1223"/>
                </a:cxn>
                <a:cxn ang="0">
                  <a:pos x="151" y="1841"/>
                </a:cxn>
                <a:cxn ang="0">
                  <a:pos x="12" y="2552"/>
                </a:cxn>
                <a:cxn ang="0">
                  <a:pos x="25" y="3275"/>
                </a:cxn>
                <a:cxn ang="0">
                  <a:pos x="184" y="3938"/>
                </a:cxn>
                <a:cxn ang="0">
                  <a:pos x="504" y="4534"/>
                </a:cxn>
                <a:cxn ang="0">
                  <a:pos x="1003" y="5038"/>
                </a:cxn>
                <a:cxn ang="0">
                  <a:pos x="1699" y="5420"/>
                </a:cxn>
                <a:cxn ang="0">
                  <a:pos x="2608" y="5654"/>
                </a:cxn>
                <a:cxn ang="0">
                  <a:pos x="3589" y="5714"/>
                </a:cxn>
                <a:cxn ang="0">
                  <a:pos x="4004" y="5692"/>
                </a:cxn>
                <a:cxn ang="0">
                  <a:pos x="4371" y="5646"/>
                </a:cxn>
                <a:cxn ang="0">
                  <a:pos x="4678" y="5589"/>
                </a:cxn>
                <a:cxn ang="0">
                  <a:pos x="5075" y="5487"/>
                </a:cxn>
                <a:cxn ang="0">
                  <a:pos x="5145" y="5133"/>
                </a:cxn>
                <a:cxn ang="0">
                  <a:pos x="5131" y="5094"/>
                </a:cxn>
                <a:cxn ang="0">
                  <a:pos x="5099" y="5080"/>
                </a:cxn>
                <a:cxn ang="0">
                  <a:pos x="5054" y="5090"/>
                </a:cxn>
                <a:cxn ang="0">
                  <a:pos x="4808" y="5174"/>
                </a:cxn>
                <a:cxn ang="0">
                  <a:pos x="4613" y="5221"/>
                </a:cxn>
                <a:cxn ang="0">
                  <a:pos x="4371" y="5263"/>
                </a:cxn>
                <a:cxn ang="0">
                  <a:pos x="4084" y="5296"/>
                </a:cxn>
                <a:cxn ang="0">
                  <a:pos x="3749" y="5316"/>
                </a:cxn>
                <a:cxn ang="0">
                  <a:pos x="3382" y="5315"/>
                </a:cxn>
                <a:cxn ang="0">
                  <a:pos x="3073" y="5277"/>
                </a:cxn>
                <a:cxn ang="0">
                  <a:pos x="2824" y="5201"/>
                </a:cxn>
                <a:cxn ang="0">
                  <a:pos x="2627" y="5093"/>
                </a:cxn>
                <a:cxn ang="0">
                  <a:pos x="2476" y="4960"/>
                </a:cxn>
                <a:cxn ang="0">
                  <a:pos x="2366" y="4807"/>
                </a:cxn>
                <a:cxn ang="0">
                  <a:pos x="2290" y="4640"/>
                </a:cxn>
                <a:cxn ang="0">
                  <a:pos x="2237" y="4454"/>
                </a:cxn>
                <a:cxn ang="0">
                  <a:pos x="2193" y="4222"/>
                </a:cxn>
                <a:cxn ang="0">
                  <a:pos x="2143" y="3777"/>
                </a:cxn>
                <a:cxn ang="0">
                  <a:pos x="2114" y="3143"/>
                </a:cxn>
                <a:cxn ang="0">
                  <a:pos x="2117" y="2491"/>
                </a:cxn>
                <a:cxn ang="0">
                  <a:pos x="2151" y="1888"/>
                </a:cxn>
                <a:cxn ang="0">
                  <a:pos x="2207" y="1434"/>
                </a:cxn>
                <a:cxn ang="0">
                  <a:pos x="2248" y="1233"/>
                </a:cxn>
                <a:cxn ang="0">
                  <a:pos x="2315" y="1017"/>
                </a:cxn>
                <a:cxn ang="0">
                  <a:pos x="2415" y="808"/>
                </a:cxn>
                <a:cxn ang="0">
                  <a:pos x="2547" y="643"/>
                </a:cxn>
                <a:cxn ang="0">
                  <a:pos x="2720" y="520"/>
                </a:cxn>
                <a:cxn ang="0">
                  <a:pos x="2947" y="437"/>
                </a:cxn>
                <a:cxn ang="0">
                  <a:pos x="3238" y="391"/>
                </a:cxn>
                <a:cxn ang="0">
                  <a:pos x="3635" y="381"/>
                </a:cxn>
                <a:cxn ang="0">
                  <a:pos x="4089" y="402"/>
                </a:cxn>
                <a:cxn ang="0">
                  <a:pos x="4401" y="466"/>
                </a:cxn>
                <a:cxn ang="0">
                  <a:pos x="4601" y="586"/>
                </a:cxn>
                <a:cxn ang="0">
                  <a:pos x="4721" y="778"/>
                </a:cxn>
                <a:cxn ang="0">
                  <a:pos x="4790" y="1056"/>
                </a:cxn>
                <a:cxn ang="0">
                  <a:pos x="4853" y="1538"/>
                </a:cxn>
                <a:cxn ang="0">
                  <a:pos x="4873" y="1593"/>
                </a:cxn>
                <a:cxn ang="0">
                  <a:pos x="4911" y="1627"/>
                </a:cxn>
                <a:cxn ang="0">
                  <a:pos x="4967" y="1638"/>
                </a:cxn>
              </a:cxnLst>
              <a:rect l="0" t="0" r="r" b="b"/>
              <a:pathLst>
                <a:path w="5170" h="5715">
                  <a:moveTo>
                    <a:pt x="4967" y="1638"/>
                  </a:moveTo>
                  <a:lnTo>
                    <a:pt x="5170" y="1638"/>
                  </a:lnTo>
                  <a:lnTo>
                    <a:pt x="5170" y="251"/>
                  </a:lnTo>
                  <a:lnTo>
                    <a:pt x="5086" y="226"/>
                  </a:lnTo>
                  <a:lnTo>
                    <a:pt x="4998" y="201"/>
                  </a:lnTo>
                  <a:lnTo>
                    <a:pt x="4905" y="177"/>
                  </a:lnTo>
                  <a:lnTo>
                    <a:pt x="4809" y="154"/>
                  </a:lnTo>
                  <a:lnTo>
                    <a:pt x="4709" y="132"/>
                  </a:lnTo>
                  <a:lnTo>
                    <a:pt x="4608" y="111"/>
                  </a:lnTo>
                  <a:lnTo>
                    <a:pt x="4503" y="92"/>
                  </a:lnTo>
                  <a:lnTo>
                    <a:pt x="4396" y="74"/>
                  </a:lnTo>
                  <a:lnTo>
                    <a:pt x="4287" y="58"/>
                  </a:lnTo>
                  <a:lnTo>
                    <a:pt x="4178" y="43"/>
                  </a:lnTo>
                  <a:lnTo>
                    <a:pt x="4122" y="36"/>
                  </a:lnTo>
                  <a:lnTo>
                    <a:pt x="4067" y="30"/>
                  </a:lnTo>
                  <a:lnTo>
                    <a:pt x="4012" y="25"/>
                  </a:lnTo>
                  <a:lnTo>
                    <a:pt x="3956" y="20"/>
                  </a:lnTo>
                  <a:lnTo>
                    <a:pt x="3901" y="15"/>
                  </a:lnTo>
                  <a:lnTo>
                    <a:pt x="3845" y="11"/>
                  </a:lnTo>
                  <a:lnTo>
                    <a:pt x="3790" y="8"/>
                  </a:lnTo>
                  <a:lnTo>
                    <a:pt x="3735" y="5"/>
                  </a:lnTo>
                  <a:lnTo>
                    <a:pt x="3680" y="2"/>
                  </a:lnTo>
                  <a:lnTo>
                    <a:pt x="3624" y="1"/>
                  </a:lnTo>
                  <a:lnTo>
                    <a:pt x="3571" y="0"/>
                  </a:lnTo>
                  <a:lnTo>
                    <a:pt x="3517" y="0"/>
                  </a:lnTo>
                  <a:lnTo>
                    <a:pt x="3285" y="3"/>
                  </a:lnTo>
                  <a:lnTo>
                    <a:pt x="3063" y="13"/>
                  </a:lnTo>
                  <a:lnTo>
                    <a:pt x="2850" y="30"/>
                  </a:lnTo>
                  <a:lnTo>
                    <a:pt x="2645" y="54"/>
                  </a:lnTo>
                  <a:lnTo>
                    <a:pt x="2449" y="84"/>
                  </a:lnTo>
                  <a:lnTo>
                    <a:pt x="2261" y="121"/>
                  </a:lnTo>
                  <a:lnTo>
                    <a:pt x="2081" y="164"/>
                  </a:lnTo>
                  <a:lnTo>
                    <a:pt x="1909" y="212"/>
                  </a:lnTo>
                  <a:lnTo>
                    <a:pt x="1746" y="267"/>
                  </a:lnTo>
                  <a:lnTo>
                    <a:pt x="1590" y="328"/>
                  </a:lnTo>
                  <a:lnTo>
                    <a:pt x="1442" y="394"/>
                  </a:lnTo>
                  <a:lnTo>
                    <a:pt x="1302" y="465"/>
                  </a:lnTo>
                  <a:lnTo>
                    <a:pt x="1170" y="543"/>
                  </a:lnTo>
                  <a:lnTo>
                    <a:pt x="1045" y="625"/>
                  </a:lnTo>
                  <a:lnTo>
                    <a:pt x="928" y="713"/>
                  </a:lnTo>
                  <a:lnTo>
                    <a:pt x="818" y="805"/>
                  </a:lnTo>
                  <a:lnTo>
                    <a:pt x="716" y="903"/>
                  </a:lnTo>
                  <a:lnTo>
                    <a:pt x="621" y="1005"/>
                  </a:lnTo>
                  <a:lnTo>
                    <a:pt x="533" y="1112"/>
                  </a:lnTo>
                  <a:lnTo>
                    <a:pt x="452" y="1223"/>
                  </a:lnTo>
                  <a:lnTo>
                    <a:pt x="378" y="1338"/>
                  </a:lnTo>
                  <a:lnTo>
                    <a:pt x="311" y="1458"/>
                  </a:lnTo>
                  <a:lnTo>
                    <a:pt x="250" y="1582"/>
                  </a:lnTo>
                  <a:lnTo>
                    <a:pt x="197" y="1710"/>
                  </a:lnTo>
                  <a:lnTo>
                    <a:pt x="151" y="1841"/>
                  </a:lnTo>
                  <a:lnTo>
                    <a:pt x="110" y="1976"/>
                  </a:lnTo>
                  <a:lnTo>
                    <a:pt x="76" y="2115"/>
                  </a:lnTo>
                  <a:lnTo>
                    <a:pt x="49" y="2258"/>
                  </a:lnTo>
                  <a:lnTo>
                    <a:pt x="27" y="2404"/>
                  </a:lnTo>
                  <a:lnTo>
                    <a:pt x="12" y="2552"/>
                  </a:lnTo>
                  <a:lnTo>
                    <a:pt x="3" y="2704"/>
                  </a:lnTo>
                  <a:lnTo>
                    <a:pt x="0" y="2858"/>
                  </a:lnTo>
                  <a:lnTo>
                    <a:pt x="3" y="2998"/>
                  </a:lnTo>
                  <a:lnTo>
                    <a:pt x="11" y="3137"/>
                  </a:lnTo>
                  <a:lnTo>
                    <a:pt x="25" y="3275"/>
                  </a:lnTo>
                  <a:lnTo>
                    <a:pt x="45" y="3412"/>
                  </a:lnTo>
                  <a:lnTo>
                    <a:pt x="70" y="3546"/>
                  </a:lnTo>
                  <a:lnTo>
                    <a:pt x="102" y="3679"/>
                  </a:lnTo>
                  <a:lnTo>
                    <a:pt x="139" y="3810"/>
                  </a:lnTo>
                  <a:lnTo>
                    <a:pt x="184" y="3938"/>
                  </a:lnTo>
                  <a:lnTo>
                    <a:pt x="234" y="4063"/>
                  </a:lnTo>
                  <a:lnTo>
                    <a:pt x="291" y="4186"/>
                  </a:lnTo>
                  <a:lnTo>
                    <a:pt x="355" y="4305"/>
                  </a:lnTo>
                  <a:lnTo>
                    <a:pt x="427" y="4421"/>
                  </a:lnTo>
                  <a:lnTo>
                    <a:pt x="504" y="4534"/>
                  </a:lnTo>
                  <a:lnTo>
                    <a:pt x="590" y="4643"/>
                  </a:lnTo>
                  <a:lnTo>
                    <a:pt x="681" y="4748"/>
                  </a:lnTo>
                  <a:lnTo>
                    <a:pt x="781" y="4849"/>
                  </a:lnTo>
                  <a:lnTo>
                    <a:pt x="888" y="4946"/>
                  </a:lnTo>
                  <a:lnTo>
                    <a:pt x="1003" y="5038"/>
                  </a:lnTo>
                  <a:lnTo>
                    <a:pt x="1127" y="5125"/>
                  </a:lnTo>
                  <a:lnTo>
                    <a:pt x="1257" y="5207"/>
                  </a:lnTo>
                  <a:lnTo>
                    <a:pt x="1396" y="5283"/>
                  </a:lnTo>
                  <a:lnTo>
                    <a:pt x="1543" y="5355"/>
                  </a:lnTo>
                  <a:lnTo>
                    <a:pt x="1699" y="5420"/>
                  </a:lnTo>
                  <a:lnTo>
                    <a:pt x="1863" y="5480"/>
                  </a:lnTo>
                  <a:lnTo>
                    <a:pt x="2036" y="5533"/>
                  </a:lnTo>
                  <a:lnTo>
                    <a:pt x="2218" y="5580"/>
                  </a:lnTo>
                  <a:lnTo>
                    <a:pt x="2408" y="5620"/>
                  </a:lnTo>
                  <a:lnTo>
                    <a:pt x="2608" y="5654"/>
                  </a:lnTo>
                  <a:lnTo>
                    <a:pt x="2817" y="5680"/>
                  </a:lnTo>
                  <a:lnTo>
                    <a:pt x="3036" y="5699"/>
                  </a:lnTo>
                  <a:lnTo>
                    <a:pt x="3263" y="5711"/>
                  </a:lnTo>
                  <a:lnTo>
                    <a:pt x="3500" y="5715"/>
                  </a:lnTo>
                  <a:lnTo>
                    <a:pt x="3589" y="5714"/>
                  </a:lnTo>
                  <a:lnTo>
                    <a:pt x="3675" y="5712"/>
                  </a:lnTo>
                  <a:lnTo>
                    <a:pt x="3760" y="5709"/>
                  </a:lnTo>
                  <a:lnTo>
                    <a:pt x="3844" y="5704"/>
                  </a:lnTo>
                  <a:lnTo>
                    <a:pt x="3925" y="5698"/>
                  </a:lnTo>
                  <a:lnTo>
                    <a:pt x="4004" y="5692"/>
                  </a:lnTo>
                  <a:lnTo>
                    <a:pt x="4082" y="5684"/>
                  </a:lnTo>
                  <a:lnTo>
                    <a:pt x="4157" y="5676"/>
                  </a:lnTo>
                  <a:lnTo>
                    <a:pt x="4231" y="5666"/>
                  </a:lnTo>
                  <a:lnTo>
                    <a:pt x="4302" y="5657"/>
                  </a:lnTo>
                  <a:lnTo>
                    <a:pt x="4371" y="5646"/>
                  </a:lnTo>
                  <a:lnTo>
                    <a:pt x="4437" y="5635"/>
                  </a:lnTo>
                  <a:lnTo>
                    <a:pt x="4502" y="5624"/>
                  </a:lnTo>
                  <a:lnTo>
                    <a:pt x="4563" y="5613"/>
                  </a:lnTo>
                  <a:lnTo>
                    <a:pt x="4622" y="5601"/>
                  </a:lnTo>
                  <a:lnTo>
                    <a:pt x="4678" y="5589"/>
                  </a:lnTo>
                  <a:lnTo>
                    <a:pt x="4783" y="5566"/>
                  </a:lnTo>
                  <a:lnTo>
                    <a:pt x="4876" y="5543"/>
                  </a:lnTo>
                  <a:lnTo>
                    <a:pt x="4955" y="5522"/>
                  </a:lnTo>
                  <a:lnTo>
                    <a:pt x="5022" y="5503"/>
                  </a:lnTo>
                  <a:lnTo>
                    <a:pt x="5075" y="5487"/>
                  </a:lnTo>
                  <a:lnTo>
                    <a:pt x="5114" y="5474"/>
                  </a:lnTo>
                  <a:lnTo>
                    <a:pt x="5138" y="5466"/>
                  </a:lnTo>
                  <a:lnTo>
                    <a:pt x="5145" y="5463"/>
                  </a:lnTo>
                  <a:lnTo>
                    <a:pt x="5147" y="5144"/>
                  </a:lnTo>
                  <a:lnTo>
                    <a:pt x="5145" y="5133"/>
                  </a:lnTo>
                  <a:lnTo>
                    <a:pt x="5144" y="5123"/>
                  </a:lnTo>
                  <a:lnTo>
                    <a:pt x="5142" y="5114"/>
                  </a:lnTo>
                  <a:lnTo>
                    <a:pt x="5139" y="5106"/>
                  </a:lnTo>
                  <a:lnTo>
                    <a:pt x="5135" y="5100"/>
                  </a:lnTo>
                  <a:lnTo>
                    <a:pt x="5131" y="5094"/>
                  </a:lnTo>
                  <a:lnTo>
                    <a:pt x="5126" y="5089"/>
                  </a:lnTo>
                  <a:lnTo>
                    <a:pt x="5120" y="5086"/>
                  </a:lnTo>
                  <a:lnTo>
                    <a:pt x="5114" y="5083"/>
                  </a:lnTo>
                  <a:lnTo>
                    <a:pt x="5107" y="5081"/>
                  </a:lnTo>
                  <a:lnTo>
                    <a:pt x="5099" y="5080"/>
                  </a:lnTo>
                  <a:lnTo>
                    <a:pt x="5090" y="5080"/>
                  </a:lnTo>
                  <a:lnTo>
                    <a:pt x="5082" y="5082"/>
                  </a:lnTo>
                  <a:lnTo>
                    <a:pt x="5073" y="5084"/>
                  </a:lnTo>
                  <a:lnTo>
                    <a:pt x="5063" y="5087"/>
                  </a:lnTo>
                  <a:lnTo>
                    <a:pt x="5054" y="5090"/>
                  </a:lnTo>
                  <a:lnTo>
                    <a:pt x="5011" y="5108"/>
                  </a:lnTo>
                  <a:lnTo>
                    <a:pt x="4961" y="5126"/>
                  </a:lnTo>
                  <a:lnTo>
                    <a:pt x="4905" y="5145"/>
                  </a:lnTo>
                  <a:lnTo>
                    <a:pt x="4843" y="5165"/>
                  </a:lnTo>
                  <a:lnTo>
                    <a:pt x="4808" y="5174"/>
                  </a:lnTo>
                  <a:lnTo>
                    <a:pt x="4773" y="5184"/>
                  </a:lnTo>
                  <a:lnTo>
                    <a:pt x="4735" y="5193"/>
                  </a:lnTo>
                  <a:lnTo>
                    <a:pt x="4696" y="5203"/>
                  </a:lnTo>
                  <a:lnTo>
                    <a:pt x="4655" y="5212"/>
                  </a:lnTo>
                  <a:lnTo>
                    <a:pt x="4613" y="5221"/>
                  </a:lnTo>
                  <a:lnTo>
                    <a:pt x="4568" y="5230"/>
                  </a:lnTo>
                  <a:lnTo>
                    <a:pt x="4521" y="5239"/>
                  </a:lnTo>
                  <a:lnTo>
                    <a:pt x="4473" y="5247"/>
                  </a:lnTo>
                  <a:lnTo>
                    <a:pt x="4423" y="5255"/>
                  </a:lnTo>
                  <a:lnTo>
                    <a:pt x="4371" y="5263"/>
                  </a:lnTo>
                  <a:lnTo>
                    <a:pt x="4317" y="5271"/>
                  </a:lnTo>
                  <a:lnTo>
                    <a:pt x="4262" y="5278"/>
                  </a:lnTo>
                  <a:lnTo>
                    <a:pt x="4204" y="5284"/>
                  </a:lnTo>
                  <a:lnTo>
                    <a:pt x="4145" y="5290"/>
                  </a:lnTo>
                  <a:lnTo>
                    <a:pt x="4084" y="5296"/>
                  </a:lnTo>
                  <a:lnTo>
                    <a:pt x="4021" y="5301"/>
                  </a:lnTo>
                  <a:lnTo>
                    <a:pt x="3956" y="5306"/>
                  </a:lnTo>
                  <a:lnTo>
                    <a:pt x="3888" y="5310"/>
                  </a:lnTo>
                  <a:lnTo>
                    <a:pt x="3820" y="5313"/>
                  </a:lnTo>
                  <a:lnTo>
                    <a:pt x="3749" y="5316"/>
                  </a:lnTo>
                  <a:lnTo>
                    <a:pt x="3675" y="5317"/>
                  </a:lnTo>
                  <a:lnTo>
                    <a:pt x="3601" y="5319"/>
                  </a:lnTo>
                  <a:lnTo>
                    <a:pt x="3524" y="5319"/>
                  </a:lnTo>
                  <a:lnTo>
                    <a:pt x="3452" y="5318"/>
                  </a:lnTo>
                  <a:lnTo>
                    <a:pt x="3382" y="5315"/>
                  </a:lnTo>
                  <a:lnTo>
                    <a:pt x="3316" y="5311"/>
                  </a:lnTo>
                  <a:lnTo>
                    <a:pt x="3252" y="5305"/>
                  </a:lnTo>
                  <a:lnTo>
                    <a:pt x="3189" y="5297"/>
                  </a:lnTo>
                  <a:lnTo>
                    <a:pt x="3130" y="5288"/>
                  </a:lnTo>
                  <a:lnTo>
                    <a:pt x="3073" y="5277"/>
                  </a:lnTo>
                  <a:lnTo>
                    <a:pt x="3019" y="5264"/>
                  </a:lnTo>
                  <a:lnTo>
                    <a:pt x="2967" y="5251"/>
                  </a:lnTo>
                  <a:lnTo>
                    <a:pt x="2917" y="5235"/>
                  </a:lnTo>
                  <a:lnTo>
                    <a:pt x="2870" y="5219"/>
                  </a:lnTo>
                  <a:lnTo>
                    <a:pt x="2824" y="5201"/>
                  </a:lnTo>
                  <a:lnTo>
                    <a:pt x="2780" y="5182"/>
                  </a:lnTo>
                  <a:lnTo>
                    <a:pt x="2739" y="5161"/>
                  </a:lnTo>
                  <a:lnTo>
                    <a:pt x="2699" y="5140"/>
                  </a:lnTo>
                  <a:lnTo>
                    <a:pt x="2663" y="5117"/>
                  </a:lnTo>
                  <a:lnTo>
                    <a:pt x="2627" y="5093"/>
                  </a:lnTo>
                  <a:lnTo>
                    <a:pt x="2594" y="5068"/>
                  </a:lnTo>
                  <a:lnTo>
                    <a:pt x="2562" y="5043"/>
                  </a:lnTo>
                  <a:lnTo>
                    <a:pt x="2531" y="5016"/>
                  </a:lnTo>
                  <a:lnTo>
                    <a:pt x="2503" y="4988"/>
                  </a:lnTo>
                  <a:lnTo>
                    <a:pt x="2476" y="4960"/>
                  </a:lnTo>
                  <a:lnTo>
                    <a:pt x="2452" y="4931"/>
                  </a:lnTo>
                  <a:lnTo>
                    <a:pt x="2428" y="4901"/>
                  </a:lnTo>
                  <a:lnTo>
                    <a:pt x="2406" y="4870"/>
                  </a:lnTo>
                  <a:lnTo>
                    <a:pt x="2386" y="4839"/>
                  </a:lnTo>
                  <a:lnTo>
                    <a:pt x="2366" y="4807"/>
                  </a:lnTo>
                  <a:lnTo>
                    <a:pt x="2349" y="4775"/>
                  </a:lnTo>
                  <a:lnTo>
                    <a:pt x="2333" y="4742"/>
                  </a:lnTo>
                  <a:lnTo>
                    <a:pt x="2317" y="4708"/>
                  </a:lnTo>
                  <a:lnTo>
                    <a:pt x="2303" y="4675"/>
                  </a:lnTo>
                  <a:lnTo>
                    <a:pt x="2290" y="4640"/>
                  </a:lnTo>
                  <a:lnTo>
                    <a:pt x="2279" y="4607"/>
                  </a:lnTo>
                  <a:lnTo>
                    <a:pt x="2268" y="4572"/>
                  </a:lnTo>
                  <a:lnTo>
                    <a:pt x="2257" y="4535"/>
                  </a:lnTo>
                  <a:lnTo>
                    <a:pt x="2247" y="4495"/>
                  </a:lnTo>
                  <a:lnTo>
                    <a:pt x="2237" y="4454"/>
                  </a:lnTo>
                  <a:lnTo>
                    <a:pt x="2228" y="4411"/>
                  </a:lnTo>
                  <a:lnTo>
                    <a:pt x="2219" y="4366"/>
                  </a:lnTo>
                  <a:lnTo>
                    <a:pt x="2209" y="4319"/>
                  </a:lnTo>
                  <a:lnTo>
                    <a:pt x="2201" y="4271"/>
                  </a:lnTo>
                  <a:lnTo>
                    <a:pt x="2193" y="4222"/>
                  </a:lnTo>
                  <a:lnTo>
                    <a:pt x="2186" y="4170"/>
                  </a:lnTo>
                  <a:lnTo>
                    <a:pt x="2179" y="4118"/>
                  </a:lnTo>
                  <a:lnTo>
                    <a:pt x="2166" y="4009"/>
                  </a:lnTo>
                  <a:lnTo>
                    <a:pt x="2154" y="3895"/>
                  </a:lnTo>
                  <a:lnTo>
                    <a:pt x="2143" y="3777"/>
                  </a:lnTo>
                  <a:lnTo>
                    <a:pt x="2135" y="3655"/>
                  </a:lnTo>
                  <a:lnTo>
                    <a:pt x="2128" y="3530"/>
                  </a:lnTo>
                  <a:lnTo>
                    <a:pt x="2122" y="3403"/>
                  </a:lnTo>
                  <a:lnTo>
                    <a:pt x="2117" y="3274"/>
                  </a:lnTo>
                  <a:lnTo>
                    <a:pt x="2114" y="3143"/>
                  </a:lnTo>
                  <a:lnTo>
                    <a:pt x="2112" y="3012"/>
                  </a:lnTo>
                  <a:lnTo>
                    <a:pt x="2112" y="2881"/>
                  </a:lnTo>
                  <a:lnTo>
                    <a:pt x="2112" y="2750"/>
                  </a:lnTo>
                  <a:lnTo>
                    <a:pt x="2114" y="2620"/>
                  </a:lnTo>
                  <a:lnTo>
                    <a:pt x="2117" y="2491"/>
                  </a:lnTo>
                  <a:lnTo>
                    <a:pt x="2122" y="2365"/>
                  </a:lnTo>
                  <a:lnTo>
                    <a:pt x="2127" y="2242"/>
                  </a:lnTo>
                  <a:lnTo>
                    <a:pt x="2134" y="2120"/>
                  </a:lnTo>
                  <a:lnTo>
                    <a:pt x="2142" y="2002"/>
                  </a:lnTo>
                  <a:lnTo>
                    <a:pt x="2151" y="1888"/>
                  </a:lnTo>
                  <a:lnTo>
                    <a:pt x="2162" y="1779"/>
                  </a:lnTo>
                  <a:lnTo>
                    <a:pt x="2173" y="1674"/>
                  </a:lnTo>
                  <a:lnTo>
                    <a:pt x="2186" y="1574"/>
                  </a:lnTo>
                  <a:lnTo>
                    <a:pt x="2199" y="1479"/>
                  </a:lnTo>
                  <a:lnTo>
                    <a:pt x="2207" y="1434"/>
                  </a:lnTo>
                  <a:lnTo>
                    <a:pt x="2215" y="1391"/>
                  </a:lnTo>
                  <a:lnTo>
                    <a:pt x="2223" y="1349"/>
                  </a:lnTo>
                  <a:lnTo>
                    <a:pt x="2231" y="1309"/>
                  </a:lnTo>
                  <a:lnTo>
                    <a:pt x="2239" y="1270"/>
                  </a:lnTo>
                  <a:lnTo>
                    <a:pt x="2248" y="1233"/>
                  </a:lnTo>
                  <a:lnTo>
                    <a:pt x="2257" y="1198"/>
                  </a:lnTo>
                  <a:lnTo>
                    <a:pt x="2267" y="1165"/>
                  </a:lnTo>
                  <a:lnTo>
                    <a:pt x="2282" y="1114"/>
                  </a:lnTo>
                  <a:lnTo>
                    <a:pt x="2298" y="1065"/>
                  </a:lnTo>
                  <a:lnTo>
                    <a:pt x="2315" y="1017"/>
                  </a:lnTo>
                  <a:lnTo>
                    <a:pt x="2334" y="972"/>
                  </a:lnTo>
                  <a:lnTo>
                    <a:pt x="2352" y="928"/>
                  </a:lnTo>
                  <a:lnTo>
                    <a:pt x="2372" y="886"/>
                  </a:lnTo>
                  <a:lnTo>
                    <a:pt x="2393" y="846"/>
                  </a:lnTo>
                  <a:lnTo>
                    <a:pt x="2415" y="808"/>
                  </a:lnTo>
                  <a:lnTo>
                    <a:pt x="2439" y="772"/>
                  </a:lnTo>
                  <a:lnTo>
                    <a:pt x="2463" y="737"/>
                  </a:lnTo>
                  <a:lnTo>
                    <a:pt x="2490" y="704"/>
                  </a:lnTo>
                  <a:lnTo>
                    <a:pt x="2517" y="673"/>
                  </a:lnTo>
                  <a:lnTo>
                    <a:pt x="2547" y="643"/>
                  </a:lnTo>
                  <a:lnTo>
                    <a:pt x="2577" y="615"/>
                  </a:lnTo>
                  <a:lnTo>
                    <a:pt x="2610" y="589"/>
                  </a:lnTo>
                  <a:lnTo>
                    <a:pt x="2644" y="564"/>
                  </a:lnTo>
                  <a:lnTo>
                    <a:pt x="2681" y="541"/>
                  </a:lnTo>
                  <a:lnTo>
                    <a:pt x="2720" y="520"/>
                  </a:lnTo>
                  <a:lnTo>
                    <a:pt x="2761" y="500"/>
                  </a:lnTo>
                  <a:lnTo>
                    <a:pt x="2804" y="482"/>
                  </a:lnTo>
                  <a:lnTo>
                    <a:pt x="2849" y="466"/>
                  </a:lnTo>
                  <a:lnTo>
                    <a:pt x="2897" y="451"/>
                  </a:lnTo>
                  <a:lnTo>
                    <a:pt x="2947" y="437"/>
                  </a:lnTo>
                  <a:lnTo>
                    <a:pt x="3000" y="425"/>
                  </a:lnTo>
                  <a:lnTo>
                    <a:pt x="3056" y="414"/>
                  </a:lnTo>
                  <a:lnTo>
                    <a:pt x="3114" y="405"/>
                  </a:lnTo>
                  <a:lnTo>
                    <a:pt x="3174" y="398"/>
                  </a:lnTo>
                  <a:lnTo>
                    <a:pt x="3238" y="391"/>
                  </a:lnTo>
                  <a:lnTo>
                    <a:pt x="3305" y="387"/>
                  </a:lnTo>
                  <a:lnTo>
                    <a:pt x="3375" y="383"/>
                  </a:lnTo>
                  <a:lnTo>
                    <a:pt x="3448" y="381"/>
                  </a:lnTo>
                  <a:lnTo>
                    <a:pt x="3524" y="381"/>
                  </a:lnTo>
                  <a:lnTo>
                    <a:pt x="3635" y="381"/>
                  </a:lnTo>
                  <a:lnTo>
                    <a:pt x="3739" y="383"/>
                  </a:lnTo>
                  <a:lnTo>
                    <a:pt x="3835" y="386"/>
                  </a:lnTo>
                  <a:lnTo>
                    <a:pt x="3926" y="390"/>
                  </a:lnTo>
                  <a:lnTo>
                    <a:pt x="4011" y="395"/>
                  </a:lnTo>
                  <a:lnTo>
                    <a:pt x="4089" y="402"/>
                  </a:lnTo>
                  <a:lnTo>
                    <a:pt x="4161" y="411"/>
                  </a:lnTo>
                  <a:lnTo>
                    <a:pt x="4229" y="422"/>
                  </a:lnTo>
                  <a:lnTo>
                    <a:pt x="4291" y="435"/>
                  </a:lnTo>
                  <a:lnTo>
                    <a:pt x="4349" y="449"/>
                  </a:lnTo>
                  <a:lnTo>
                    <a:pt x="4401" y="466"/>
                  </a:lnTo>
                  <a:lnTo>
                    <a:pt x="4449" y="485"/>
                  </a:lnTo>
                  <a:lnTo>
                    <a:pt x="4492" y="507"/>
                  </a:lnTo>
                  <a:lnTo>
                    <a:pt x="4532" y="531"/>
                  </a:lnTo>
                  <a:lnTo>
                    <a:pt x="4569" y="557"/>
                  </a:lnTo>
                  <a:lnTo>
                    <a:pt x="4601" y="586"/>
                  </a:lnTo>
                  <a:lnTo>
                    <a:pt x="4630" y="619"/>
                  </a:lnTo>
                  <a:lnTo>
                    <a:pt x="4656" y="654"/>
                  </a:lnTo>
                  <a:lnTo>
                    <a:pt x="4680" y="692"/>
                  </a:lnTo>
                  <a:lnTo>
                    <a:pt x="4701" y="733"/>
                  </a:lnTo>
                  <a:lnTo>
                    <a:pt x="4721" y="778"/>
                  </a:lnTo>
                  <a:lnTo>
                    <a:pt x="4737" y="827"/>
                  </a:lnTo>
                  <a:lnTo>
                    <a:pt x="4752" y="878"/>
                  </a:lnTo>
                  <a:lnTo>
                    <a:pt x="4767" y="934"/>
                  </a:lnTo>
                  <a:lnTo>
                    <a:pt x="4779" y="993"/>
                  </a:lnTo>
                  <a:lnTo>
                    <a:pt x="4790" y="1056"/>
                  </a:lnTo>
                  <a:lnTo>
                    <a:pt x="4801" y="1123"/>
                  </a:lnTo>
                  <a:lnTo>
                    <a:pt x="4810" y="1195"/>
                  </a:lnTo>
                  <a:lnTo>
                    <a:pt x="4831" y="1350"/>
                  </a:lnTo>
                  <a:lnTo>
                    <a:pt x="4851" y="1524"/>
                  </a:lnTo>
                  <a:lnTo>
                    <a:pt x="4853" y="1538"/>
                  </a:lnTo>
                  <a:lnTo>
                    <a:pt x="4855" y="1550"/>
                  </a:lnTo>
                  <a:lnTo>
                    <a:pt x="4859" y="1563"/>
                  </a:lnTo>
                  <a:lnTo>
                    <a:pt x="4863" y="1574"/>
                  </a:lnTo>
                  <a:lnTo>
                    <a:pt x="4867" y="1584"/>
                  </a:lnTo>
                  <a:lnTo>
                    <a:pt x="4873" y="1593"/>
                  </a:lnTo>
                  <a:lnTo>
                    <a:pt x="4880" y="1602"/>
                  </a:lnTo>
                  <a:lnTo>
                    <a:pt x="4886" y="1609"/>
                  </a:lnTo>
                  <a:lnTo>
                    <a:pt x="4894" y="1616"/>
                  </a:lnTo>
                  <a:lnTo>
                    <a:pt x="4902" y="1622"/>
                  </a:lnTo>
                  <a:lnTo>
                    <a:pt x="4911" y="1627"/>
                  </a:lnTo>
                  <a:lnTo>
                    <a:pt x="4921" y="1631"/>
                  </a:lnTo>
                  <a:lnTo>
                    <a:pt x="4932" y="1634"/>
                  </a:lnTo>
                  <a:lnTo>
                    <a:pt x="4943" y="1636"/>
                  </a:lnTo>
                  <a:lnTo>
                    <a:pt x="4955" y="1637"/>
                  </a:lnTo>
                  <a:lnTo>
                    <a:pt x="4967" y="1638"/>
                  </a:lnTo>
                  <a:close/>
                </a:path>
              </a:pathLst>
            </a:custGeom>
            <a:solidFill>
              <a:srgbClr val="171312"/>
            </a:solidFill>
            <a:ln w="9525">
              <a:noFill/>
              <a:round/>
              <a:headEnd/>
              <a:tailEnd/>
            </a:ln>
          </p:spPr>
          <p:txBody>
            <a:bodyPr/>
            <a:lstStyle/>
            <a:p>
              <a:endParaRPr lang="da-DK" sz="1350"/>
            </a:p>
          </p:txBody>
        </p:sp>
        <p:sp>
          <p:nvSpPr>
            <p:cNvPr id="10" name="Freeform 22"/>
            <p:cNvSpPr>
              <a:spLocks noChangeAspect="1"/>
            </p:cNvSpPr>
            <p:nvPr userDrawn="1"/>
          </p:nvSpPr>
          <p:spPr bwMode="auto">
            <a:xfrm>
              <a:off x="2857" y="3975"/>
              <a:ext cx="92" cy="166"/>
            </a:xfrm>
            <a:custGeom>
              <a:avLst/>
              <a:gdLst/>
              <a:ahLst/>
              <a:cxnLst>
                <a:cxn ang="0">
                  <a:pos x="4436" y="154"/>
                </a:cxn>
                <a:cxn ang="0">
                  <a:pos x="4099" y="67"/>
                </a:cxn>
                <a:cxn ang="0">
                  <a:pos x="3839" y="25"/>
                </a:cxn>
                <a:cxn ang="0">
                  <a:pos x="3594" y="4"/>
                </a:cxn>
                <a:cxn ang="0">
                  <a:pos x="3168" y="8"/>
                </a:cxn>
                <a:cxn ang="0">
                  <a:pos x="2540" y="103"/>
                </a:cxn>
                <a:cxn ang="0">
                  <a:pos x="1991" y="308"/>
                </a:cxn>
                <a:cxn ang="0">
                  <a:pos x="1537" y="629"/>
                </a:cxn>
                <a:cxn ang="0">
                  <a:pos x="1194" y="1071"/>
                </a:cxn>
                <a:cxn ang="0">
                  <a:pos x="977" y="1639"/>
                </a:cxn>
                <a:cxn ang="0">
                  <a:pos x="902" y="2339"/>
                </a:cxn>
                <a:cxn ang="0">
                  <a:pos x="2" y="2717"/>
                </a:cxn>
                <a:cxn ang="0">
                  <a:pos x="26" y="2771"/>
                </a:cxn>
                <a:cxn ang="0">
                  <a:pos x="75" y="2806"/>
                </a:cxn>
                <a:cxn ang="0">
                  <a:pos x="160" y="2823"/>
                </a:cxn>
                <a:cxn ang="0">
                  <a:pos x="427" y="2852"/>
                </a:cxn>
                <a:cxn ang="0">
                  <a:pos x="747" y="2886"/>
                </a:cxn>
                <a:cxn ang="0">
                  <a:pos x="902" y="2903"/>
                </a:cxn>
                <a:cxn ang="0">
                  <a:pos x="801" y="7741"/>
                </a:cxn>
                <a:cxn ang="0">
                  <a:pos x="501" y="7785"/>
                </a:cxn>
                <a:cxn ang="0">
                  <a:pos x="201" y="7830"/>
                </a:cxn>
                <a:cxn ang="0">
                  <a:pos x="81" y="7853"/>
                </a:cxn>
                <a:cxn ang="0">
                  <a:pos x="30" y="7887"/>
                </a:cxn>
                <a:cxn ang="0">
                  <a:pos x="4" y="7938"/>
                </a:cxn>
                <a:cxn ang="0">
                  <a:pos x="3470" y="8138"/>
                </a:cxn>
                <a:cxn ang="0">
                  <a:pos x="3463" y="7933"/>
                </a:cxn>
                <a:cxn ang="0">
                  <a:pos x="3432" y="7883"/>
                </a:cxn>
                <a:cxn ang="0">
                  <a:pos x="3367" y="7849"/>
                </a:cxn>
                <a:cxn ang="0">
                  <a:pos x="3213" y="7822"/>
                </a:cxn>
                <a:cxn ang="0">
                  <a:pos x="2912" y="7775"/>
                </a:cxn>
                <a:cxn ang="0">
                  <a:pos x="2650" y="7735"/>
                </a:cxn>
                <a:cxn ang="0">
                  <a:pos x="2600" y="2902"/>
                </a:cxn>
                <a:cxn ang="0">
                  <a:pos x="2804" y="2877"/>
                </a:cxn>
                <a:cxn ang="0">
                  <a:pos x="3130" y="2837"/>
                </a:cxn>
                <a:cxn ang="0">
                  <a:pos x="3368" y="2804"/>
                </a:cxn>
                <a:cxn ang="0">
                  <a:pos x="3431" y="2779"/>
                </a:cxn>
                <a:cxn ang="0">
                  <a:pos x="3466" y="2738"/>
                </a:cxn>
                <a:cxn ang="0">
                  <a:pos x="3477" y="2686"/>
                </a:cxn>
                <a:cxn ang="0">
                  <a:pos x="2593" y="1542"/>
                </a:cxn>
                <a:cxn ang="0">
                  <a:pos x="2615" y="1157"/>
                </a:cxn>
                <a:cxn ang="0">
                  <a:pos x="2672" y="862"/>
                </a:cxn>
                <a:cxn ang="0">
                  <a:pos x="2773" y="647"/>
                </a:cxn>
                <a:cxn ang="0">
                  <a:pos x="2922" y="503"/>
                </a:cxn>
                <a:cxn ang="0">
                  <a:pos x="3126" y="420"/>
                </a:cxn>
                <a:cxn ang="0">
                  <a:pos x="3392" y="389"/>
                </a:cxn>
                <a:cxn ang="0">
                  <a:pos x="3677" y="401"/>
                </a:cxn>
                <a:cxn ang="0">
                  <a:pos x="3891" y="452"/>
                </a:cxn>
                <a:cxn ang="0">
                  <a:pos x="4044" y="547"/>
                </a:cxn>
                <a:cxn ang="0">
                  <a:pos x="4150" y="688"/>
                </a:cxn>
                <a:cxn ang="0">
                  <a:pos x="4222" y="881"/>
                </a:cxn>
                <a:cxn ang="0">
                  <a:pos x="4270" y="1127"/>
                </a:cxn>
                <a:cxn ang="0">
                  <a:pos x="4296" y="1332"/>
                </a:cxn>
                <a:cxn ang="0">
                  <a:pos x="4315" y="1387"/>
                </a:cxn>
                <a:cxn ang="0">
                  <a:pos x="4349" y="1418"/>
                </a:cxn>
                <a:cxn ang="0">
                  <a:pos x="4596" y="1425"/>
                </a:cxn>
              </a:cxnLst>
              <a:rect l="0" t="0" r="r" b="b"/>
              <a:pathLst>
                <a:path w="4596" h="8138">
                  <a:moveTo>
                    <a:pt x="4596" y="213"/>
                  </a:moveTo>
                  <a:lnTo>
                    <a:pt x="4565" y="201"/>
                  </a:lnTo>
                  <a:lnTo>
                    <a:pt x="4528" y="187"/>
                  </a:lnTo>
                  <a:lnTo>
                    <a:pt x="4485" y="171"/>
                  </a:lnTo>
                  <a:lnTo>
                    <a:pt x="4436" y="154"/>
                  </a:lnTo>
                  <a:lnTo>
                    <a:pt x="4380" y="137"/>
                  </a:lnTo>
                  <a:lnTo>
                    <a:pt x="4317" y="119"/>
                  </a:lnTo>
                  <a:lnTo>
                    <a:pt x="4250" y="101"/>
                  </a:lnTo>
                  <a:lnTo>
                    <a:pt x="4177" y="84"/>
                  </a:lnTo>
                  <a:lnTo>
                    <a:pt x="4099" y="67"/>
                  </a:lnTo>
                  <a:lnTo>
                    <a:pt x="4017" y="52"/>
                  </a:lnTo>
                  <a:lnTo>
                    <a:pt x="3974" y="44"/>
                  </a:lnTo>
                  <a:lnTo>
                    <a:pt x="3929" y="37"/>
                  </a:lnTo>
                  <a:lnTo>
                    <a:pt x="3884" y="31"/>
                  </a:lnTo>
                  <a:lnTo>
                    <a:pt x="3839" y="25"/>
                  </a:lnTo>
                  <a:lnTo>
                    <a:pt x="3792" y="20"/>
                  </a:lnTo>
                  <a:lnTo>
                    <a:pt x="3744" y="15"/>
                  </a:lnTo>
                  <a:lnTo>
                    <a:pt x="3695" y="10"/>
                  </a:lnTo>
                  <a:lnTo>
                    <a:pt x="3645" y="7"/>
                  </a:lnTo>
                  <a:lnTo>
                    <a:pt x="3594" y="4"/>
                  </a:lnTo>
                  <a:lnTo>
                    <a:pt x="3543" y="2"/>
                  </a:lnTo>
                  <a:lnTo>
                    <a:pt x="3491" y="1"/>
                  </a:lnTo>
                  <a:lnTo>
                    <a:pt x="3438" y="0"/>
                  </a:lnTo>
                  <a:lnTo>
                    <a:pt x="3302" y="2"/>
                  </a:lnTo>
                  <a:lnTo>
                    <a:pt x="3168" y="8"/>
                  </a:lnTo>
                  <a:lnTo>
                    <a:pt x="3037" y="19"/>
                  </a:lnTo>
                  <a:lnTo>
                    <a:pt x="2908" y="34"/>
                  </a:lnTo>
                  <a:lnTo>
                    <a:pt x="2782" y="52"/>
                  </a:lnTo>
                  <a:lnTo>
                    <a:pt x="2660" y="76"/>
                  </a:lnTo>
                  <a:lnTo>
                    <a:pt x="2540" y="103"/>
                  </a:lnTo>
                  <a:lnTo>
                    <a:pt x="2424" y="135"/>
                  </a:lnTo>
                  <a:lnTo>
                    <a:pt x="2309" y="172"/>
                  </a:lnTo>
                  <a:lnTo>
                    <a:pt x="2200" y="213"/>
                  </a:lnTo>
                  <a:lnTo>
                    <a:pt x="2093" y="258"/>
                  </a:lnTo>
                  <a:lnTo>
                    <a:pt x="1991" y="308"/>
                  </a:lnTo>
                  <a:lnTo>
                    <a:pt x="1892" y="363"/>
                  </a:lnTo>
                  <a:lnTo>
                    <a:pt x="1797" y="422"/>
                  </a:lnTo>
                  <a:lnTo>
                    <a:pt x="1706" y="487"/>
                  </a:lnTo>
                  <a:lnTo>
                    <a:pt x="1620" y="555"/>
                  </a:lnTo>
                  <a:lnTo>
                    <a:pt x="1537" y="629"/>
                  </a:lnTo>
                  <a:lnTo>
                    <a:pt x="1460" y="708"/>
                  </a:lnTo>
                  <a:lnTo>
                    <a:pt x="1386" y="791"/>
                  </a:lnTo>
                  <a:lnTo>
                    <a:pt x="1317" y="879"/>
                  </a:lnTo>
                  <a:lnTo>
                    <a:pt x="1253" y="972"/>
                  </a:lnTo>
                  <a:lnTo>
                    <a:pt x="1194" y="1071"/>
                  </a:lnTo>
                  <a:lnTo>
                    <a:pt x="1140" y="1174"/>
                  </a:lnTo>
                  <a:lnTo>
                    <a:pt x="1091" y="1282"/>
                  </a:lnTo>
                  <a:lnTo>
                    <a:pt x="1047" y="1396"/>
                  </a:lnTo>
                  <a:lnTo>
                    <a:pt x="1010" y="1515"/>
                  </a:lnTo>
                  <a:lnTo>
                    <a:pt x="977" y="1639"/>
                  </a:lnTo>
                  <a:lnTo>
                    <a:pt x="950" y="1768"/>
                  </a:lnTo>
                  <a:lnTo>
                    <a:pt x="929" y="1903"/>
                  </a:lnTo>
                  <a:lnTo>
                    <a:pt x="914" y="2043"/>
                  </a:lnTo>
                  <a:lnTo>
                    <a:pt x="905" y="2188"/>
                  </a:lnTo>
                  <a:lnTo>
                    <a:pt x="902" y="2339"/>
                  </a:lnTo>
                  <a:lnTo>
                    <a:pt x="902" y="2515"/>
                  </a:lnTo>
                  <a:lnTo>
                    <a:pt x="0" y="2515"/>
                  </a:lnTo>
                  <a:lnTo>
                    <a:pt x="0" y="2690"/>
                  </a:lnTo>
                  <a:lnTo>
                    <a:pt x="1" y="2704"/>
                  </a:lnTo>
                  <a:lnTo>
                    <a:pt x="2" y="2717"/>
                  </a:lnTo>
                  <a:lnTo>
                    <a:pt x="5" y="2729"/>
                  </a:lnTo>
                  <a:lnTo>
                    <a:pt x="9" y="2741"/>
                  </a:lnTo>
                  <a:lnTo>
                    <a:pt x="13" y="2752"/>
                  </a:lnTo>
                  <a:lnTo>
                    <a:pt x="19" y="2762"/>
                  </a:lnTo>
                  <a:lnTo>
                    <a:pt x="26" y="2771"/>
                  </a:lnTo>
                  <a:lnTo>
                    <a:pt x="34" y="2780"/>
                  </a:lnTo>
                  <a:lnTo>
                    <a:pt x="43" y="2788"/>
                  </a:lnTo>
                  <a:lnTo>
                    <a:pt x="53" y="2795"/>
                  </a:lnTo>
                  <a:lnTo>
                    <a:pt x="63" y="2801"/>
                  </a:lnTo>
                  <a:lnTo>
                    <a:pt x="75" y="2806"/>
                  </a:lnTo>
                  <a:lnTo>
                    <a:pt x="88" y="2811"/>
                  </a:lnTo>
                  <a:lnTo>
                    <a:pt x="102" y="2815"/>
                  </a:lnTo>
                  <a:lnTo>
                    <a:pt x="116" y="2817"/>
                  </a:lnTo>
                  <a:lnTo>
                    <a:pt x="132" y="2819"/>
                  </a:lnTo>
                  <a:lnTo>
                    <a:pt x="160" y="2823"/>
                  </a:lnTo>
                  <a:lnTo>
                    <a:pt x="199" y="2827"/>
                  </a:lnTo>
                  <a:lnTo>
                    <a:pt x="246" y="2832"/>
                  </a:lnTo>
                  <a:lnTo>
                    <a:pt x="301" y="2839"/>
                  </a:lnTo>
                  <a:lnTo>
                    <a:pt x="362" y="2845"/>
                  </a:lnTo>
                  <a:lnTo>
                    <a:pt x="427" y="2852"/>
                  </a:lnTo>
                  <a:lnTo>
                    <a:pt x="493" y="2859"/>
                  </a:lnTo>
                  <a:lnTo>
                    <a:pt x="560" y="2867"/>
                  </a:lnTo>
                  <a:lnTo>
                    <a:pt x="626" y="2874"/>
                  </a:lnTo>
                  <a:lnTo>
                    <a:pt x="689" y="2880"/>
                  </a:lnTo>
                  <a:lnTo>
                    <a:pt x="747" y="2886"/>
                  </a:lnTo>
                  <a:lnTo>
                    <a:pt x="798" y="2892"/>
                  </a:lnTo>
                  <a:lnTo>
                    <a:pt x="840" y="2896"/>
                  </a:lnTo>
                  <a:lnTo>
                    <a:pt x="873" y="2900"/>
                  </a:lnTo>
                  <a:lnTo>
                    <a:pt x="893" y="2902"/>
                  </a:lnTo>
                  <a:lnTo>
                    <a:pt x="902" y="2903"/>
                  </a:lnTo>
                  <a:lnTo>
                    <a:pt x="902" y="7727"/>
                  </a:lnTo>
                  <a:lnTo>
                    <a:pt x="894" y="7728"/>
                  </a:lnTo>
                  <a:lnTo>
                    <a:pt x="874" y="7731"/>
                  </a:lnTo>
                  <a:lnTo>
                    <a:pt x="842" y="7735"/>
                  </a:lnTo>
                  <a:lnTo>
                    <a:pt x="801" y="7741"/>
                  </a:lnTo>
                  <a:lnTo>
                    <a:pt x="751" y="7748"/>
                  </a:lnTo>
                  <a:lnTo>
                    <a:pt x="695" y="7757"/>
                  </a:lnTo>
                  <a:lnTo>
                    <a:pt x="633" y="7766"/>
                  </a:lnTo>
                  <a:lnTo>
                    <a:pt x="568" y="7775"/>
                  </a:lnTo>
                  <a:lnTo>
                    <a:pt x="501" y="7785"/>
                  </a:lnTo>
                  <a:lnTo>
                    <a:pt x="435" y="7795"/>
                  </a:lnTo>
                  <a:lnTo>
                    <a:pt x="370" y="7804"/>
                  </a:lnTo>
                  <a:lnTo>
                    <a:pt x="308" y="7813"/>
                  </a:lnTo>
                  <a:lnTo>
                    <a:pt x="251" y="7822"/>
                  </a:lnTo>
                  <a:lnTo>
                    <a:pt x="201" y="7830"/>
                  </a:lnTo>
                  <a:lnTo>
                    <a:pt x="158" y="7836"/>
                  </a:lnTo>
                  <a:lnTo>
                    <a:pt x="124" y="7841"/>
                  </a:lnTo>
                  <a:lnTo>
                    <a:pt x="109" y="7844"/>
                  </a:lnTo>
                  <a:lnTo>
                    <a:pt x="95" y="7848"/>
                  </a:lnTo>
                  <a:lnTo>
                    <a:pt x="81" y="7853"/>
                  </a:lnTo>
                  <a:lnTo>
                    <a:pt x="69" y="7858"/>
                  </a:lnTo>
                  <a:lnTo>
                    <a:pt x="58" y="7864"/>
                  </a:lnTo>
                  <a:lnTo>
                    <a:pt x="48" y="7871"/>
                  </a:lnTo>
                  <a:lnTo>
                    <a:pt x="39" y="7878"/>
                  </a:lnTo>
                  <a:lnTo>
                    <a:pt x="30" y="7887"/>
                  </a:lnTo>
                  <a:lnTo>
                    <a:pt x="23" y="7895"/>
                  </a:lnTo>
                  <a:lnTo>
                    <a:pt x="17" y="7905"/>
                  </a:lnTo>
                  <a:lnTo>
                    <a:pt x="12" y="7915"/>
                  </a:lnTo>
                  <a:lnTo>
                    <a:pt x="7" y="7926"/>
                  </a:lnTo>
                  <a:lnTo>
                    <a:pt x="4" y="7938"/>
                  </a:lnTo>
                  <a:lnTo>
                    <a:pt x="2" y="7951"/>
                  </a:lnTo>
                  <a:lnTo>
                    <a:pt x="1" y="7964"/>
                  </a:lnTo>
                  <a:lnTo>
                    <a:pt x="0" y="7978"/>
                  </a:lnTo>
                  <a:lnTo>
                    <a:pt x="0" y="8138"/>
                  </a:lnTo>
                  <a:lnTo>
                    <a:pt x="3470" y="8138"/>
                  </a:lnTo>
                  <a:lnTo>
                    <a:pt x="3470" y="7978"/>
                  </a:lnTo>
                  <a:lnTo>
                    <a:pt x="3470" y="7966"/>
                  </a:lnTo>
                  <a:lnTo>
                    <a:pt x="3468" y="7955"/>
                  </a:lnTo>
                  <a:lnTo>
                    <a:pt x="3466" y="7944"/>
                  </a:lnTo>
                  <a:lnTo>
                    <a:pt x="3463" y="7933"/>
                  </a:lnTo>
                  <a:lnTo>
                    <a:pt x="3460" y="7922"/>
                  </a:lnTo>
                  <a:lnTo>
                    <a:pt x="3455" y="7912"/>
                  </a:lnTo>
                  <a:lnTo>
                    <a:pt x="3447" y="7902"/>
                  </a:lnTo>
                  <a:lnTo>
                    <a:pt x="3440" y="7892"/>
                  </a:lnTo>
                  <a:lnTo>
                    <a:pt x="3432" y="7883"/>
                  </a:lnTo>
                  <a:lnTo>
                    <a:pt x="3422" y="7875"/>
                  </a:lnTo>
                  <a:lnTo>
                    <a:pt x="3411" y="7867"/>
                  </a:lnTo>
                  <a:lnTo>
                    <a:pt x="3397" y="7860"/>
                  </a:lnTo>
                  <a:lnTo>
                    <a:pt x="3383" y="7854"/>
                  </a:lnTo>
                  <a:lnTo>
                    <a:pt x="3367" y="7849"/>
                  </a:lnTo>
                  <a:lnTo>
                    <a:pt x="3350" y="7845"/>
                  </a:lnTo>
                  <a:lnTo>
                    <a:pt x="3330" y="7841"/>
                  </a:lnTo>
                  <a:lnTo>
                    <a:pt x="3300" y="7836"/>
                  </a:lnTo>
                  <a:lnTo>
                    <a:pt x="3261" y="7830"/>
                  </a:lnTo>
                  <a:lnTo>
                    <a:pt x="3213" y="7822"/>
                  </a:lnTo>
                  <a:lnTo>
                    <a:pt x="3159" y="7813"/>
                  </a:lnTo>
                  <a:lnTo>
                    <a:pt x="3101" y="7804"/>
                  </a:lnTo>
                  <a:lnTo>
                    <a:pt x="3039" y="7795"/>
                  </a:lnTo>
                  <a:lnTo>
                    <a:pt x="2976" y="7785"/>
                  </a:lnTo>
                  <a:lnTo>
                    <a:pt x="2912" y="7775"/>
                  </a:lnTo>
                  <a:lnTo>
                    <a:pt x="2849" y="7766"/>
                  </a:lnTo>
                  <a:lnTo>
                    <a:pt x="2791" y="7757"/>
                  </a:lnTo>
                  <a:lnTo>
                    <a:pt x="2737" y="7749"/>
                  </a:lnTo>
                  <a:lnTo>
                    <a:pt x="2689" y="7741"/>
                  </a:lnTo>
                  <a:lnTo>
                    <a:pt x="2650" y="7735"/>
                  </a:lnTo>
                  <a:lnTo>
                    <a:pt x="2619" y="7731"/>
                  </a:lnTo>
                  <a:lnTo>
                    <a:pt x="2599" y="7728"/>
                  </a:lnTo>
                  <a:lnTo>
                    <a:pt x="2593" y="7727"/>
                  </a:lnTo>
                  <a:lnTo>
                    <a:pt x="2593" y="2903"/>
                  </a:lnTo>
                  <a:lnTo>
                    <a:pt x="2600" y="2902"/>
                  </a:lnTo>
                  <a:lnTo>
                    <a:pt x="2620" y="2899"/>
                  </a:lnTo>
                  <a:lnTo>
                    <a:pt x="2653" y="2896"/>
                  </a:lnTo>
                  <a:lnTo>
                    <a:pt x="2696" y="2890"/>
                  </a:lnTo>
                  <a:lnTo>
                    <a:pt x="2745" y="2884"/>
                  </a:lnTo>
                  <a:lnTo>
                    <a:pt x="2804" y="2877"/>
                  </a:lnTo>
                  <a:lnTo>
                    <a:pt x="2866" y="2870"/>
                  </a:lnTo>
                  <a:lnTo>
                    <a:pt x="2931" y="2862"/>
                  </a:lnTo>
                  <a:lnTo>
                    <a:pt x="2998" y="2854"/>
                  </a:lnTo>
                  <a:lnTo>
                    <a:pt x="3065" y="2845"/>
                  </a:lnTo>
                  <a:lnTo>
                    <a:pt x="3130" y="2837"/>
                  </a:lnTo>
                  <a:lnTo>
                    <a:pt x="3192" y="2829"/>
                  </a:lnTo>
                  <a:lnTo>
                    <a:pt x="3248" y="2821"/>
                  </a:lnTo>
                  <a:lnTo>
                    <a:pt x="3297" y="2815"/>
                  </a:lnTo>
                  <a:lnTo>
                    <a:pt x="3337" y="2809"/>
                  </a:lnTo>
                  <a:lnTo>
                    <a:pt x="3368" y="2804"/>
                  </a:lnTo>
                  <a:lnTo>
                    <a:pt x="3383" y="2801"/>
                  </a:lnTo>
                  <a:lnTo>
                    <a:pt x="3397" y="2796"/>
                  </a:lnTo>
                  <a:lnTo>
                    <a:pt x="3410" y="2791"/>
                  </a:lnTo>
                  <a:lnTo>
                    <a:pt x="3421" y="2786"/>
                  </a:lnTo>
                  <a:lnTo>
                    <a:pt x="3431" y="2779"/>
                  </a:lnTo>
                  <a:lnTo>
                    <a:pt x="3440" y="2772"/>
                  </a:lnTo>
                  <a:lnTo>
                    <a:pt x="3448" y="2764"/>
                  </a:lnTo>
                  <a:lnTo>
                    <a:pt x="3455" y="2756"/>
                  </a:lnTo>
                  <a:lnTo>
                    <a:pt x="3461" y="2747"/>
                  </a:lnTo>
                  <a:lnTo>
                    <a:pt x="3466" y="2738"/>
                  </a:lnTo>
                  <a:lnTo>
                    <a:pt x="3469" y="2728"/>
                  </a:lnTo>
                  <a:lnTo>
                    <a:pt x="3472" y="2718"/>
                  </a:lnTo>
                  <a:lnTo>
                    <a:pt x="3475" y="2708"/>
                  </a:lnTo>
                  <a:lnTo>
                    <a:pt x="3476" y="2697"/>
                  </a:lnTo>
                  <a:lnTo>
                    <a:pt x="3477" y="2686"/>
                  </a:lnTo>
                  <a:lnTo>
                    <a:pt x="3477" y="2675"/>
                  </a:lnTo>
                  <a:lnTo>
                    <a:pt x="3477" y="2515"/>
                  </a:lnTo>
                  <a:lnTo>
                    <a:pt x="2593" y="2515"/>
                  </a:lnTo>
                  <a:lnTo>
                    <a:pt x="2593" y="1631"/>
                  </a:lnTo>
                  <a:lnTo>
                    <a:pt x="2593" y="1542"/>
                  </a:lnTo>
                  <a:lnTo>
                    <a:pt x="2595" y="1457"/>
                  </a:lnTo>
                  <a:lnTo>
                    <a:pt x="2598" y="1376"/>
                  </a:lnTo>
                  <a:lnTo>
                    <a:pt x="2602" y="1299"/>
                  </a:lnTo>
                  <a:lnTo>
                    <a:pt x="2608" y="1226"/>
                  </a:lnTo>
                  <a:lnTo>
                    <a:pt x="2615" y="1157"/>
                  </a:lnTo>
                  <a:lnTo>
                    <a:pt x="2623" y="1091"/>
                  </a:lnTo>
                  <a:lnTo>
                    <a:pt x="2633" y="1028"/>
                  </a:lnTo>
                  <a:lnTo>
                    <a:pt x="2645" y="969"/>
                  </a:lnTo>
                  <a:lnTo>
                    <a:pt x="2658" y="914"/>
                  </a:lnTo>
                  <a:lnTo>
                    <a:pt x="2672" y="862"/>
                  </a:lnTo>
                  <a:lnTo>
                    <a:pt x="2689" y="812"/>
                  </a:lnTo>
                  <a:lnTo>
                    <a:pt x="2707" y="767"/>
                  </a:lnTo>
                  <a:lnTo>
                    <a:pt x="2727" y="724"/>
                  </a:lnTo>
                  <a:lnTo>
                    <a:pt x="2750" y="684"/>
                  </a:lnTo>
                  <a:lnTo>
                    <a:pt x="2773" y="647"/>
                  </a:lnTo>
                  <a:lnTo>
                    <a:pt x="2798" y="613"/>
                  </a:lnTo>
                  <a:lnTo>
                    <a:pt x="2826" y="581"/>
                  </a:lnTo>
                  <a:lnTo>
                    <a:pt x="2857" y="553"/>
                  </a:lnTo>
                  <a:lnTo>
                    <a:pt x="2888" y="527"/>
                  </a:lnTo>
                  <a:lnTo>
                    <a:pt x="2922" y="503"/>
                  </a:lnTo>
                  <a:lnTo>
                    <a:pt x="2958" y="482"/>
                  </a:lnTo>
                  <a:lnTo>
                    <a:pt x="2997" y="463"/>
                  </a:lnTo>
                  <a:lnTo>
                    <a:pt x="3038" y="447"/>
                  </a:lnTo>
                  <a:lnTo>
                    <a:pt x="3081" y="433"/>
                  </a:lnTo>
                  <a:lnTo>
                    <a:pt x="3126" y="420"/>
                  </a:lnTo>
                  <a:lnTo>
                    <a:pt x="3174" y="410"/>
                  </a:lnTo>
                  <a:lnTo>
                    <a:pt x="3225" y="402"/>
                  </a:lnTo>
                  <a:lnTo>
                    <a:pt x="3278" y="396"/>
                  </a:lnTo>
                  <a:lnTo>
                    <a:pt x="3334" y="392"/>
                  </a:lnTo>
                  <a:lnTo>
                    <a:pt x="3392" y="389"/>
                  </a:lnTo>
                  <a:lnTo>
                    <a:pt x="3453" y="389"/>
                  </a:lnTo>
                  <a:lnTo>
                    <a:pt x="3514" y="389"/>
                  </a:lnTo>
                  <a:lnTo>
                    <a:pt x="3571" y="392"/>
                  </a:lnTo>
                  <a:lnTo>
                    <a:pt x="3625" y="395"/>
                  </a:lnTo>
                  <a:lnTo>
                    <a:pt x="3677" y="401"/>
                  </a:lnTo>
                  <a:lnTo>
                    <a:pt x="3724" y="408"/>
                  </a:lnTo>
                  <a:lnTo>
                    <a:pt x="3769" y="416"/>
                  </a:lnTo>
                  <a:lnTo>
                    <a:pt x="3812" y="427"/>
                  </a:lnTo>
                  <a:lnTo>
                    <a:pt x="3853" y="438"/>
                  </a:lnTo>
                  <a:lnTo>
                    <a:pt x="3891" y="452"/>
                  </a:lnTo>
                  <a:lnTo>
                    <a:pt x="3925" y="467"/>
                  </a:lnTo>
                  <a:lnTo>
                    <a:pt x="3958" y="484"/>
                  </a:lnTo>
                  <a:lnTo>
                    <a:pt x="3989" y="503"/>
                  </a:lnTo>
                  <a:lnTo>
                    <a:pt x="4018" y="524"/>
                  </a:lnTo>
                  <a:lnTo>
                    <a:pt x="4044" y="547"/>
                  </a:lnTo>
                  <a:lnTo>
                    <a:pt x="4069" y="571"/>
                  </a:lnTo>
                  <a:lnTo>
                    <a:pt x="4091" y="597"/>
                  </a:lnTo>
                  <a:lnTo>
                    <a:pt x="4113" y="626"/>
                  </a:lnTo>
                  <a:lnTo>
                    <a:pt x="4132" y="656"/>
                  </a:lnTo>
                  <a:lnTo>
                    <a:pt x="4150" y="688"/>
                  </a:lnTo>
                  <a:lnTo>
                    <a:pt x="4167" y="723"/>
                  </a:lnTo>
                  <a:lnTo>
                    <a:pt x="4182" y="759"/>
                  </a:lnTo>
                  <a:lnTo>
                    <a:pt x="4196" y="797"/>
                  </a:lnTo>
                  <a:lnTo>
                    <a:pt x="4209" y="838"/>
                  </a:lnTo>
                  <a:lnTo>
                    <a:pt x="4222" y="881"/>
                  </a:lnTo>
                  <a:lnTo>
                    <a:pt x="4233" y="925"/>
                  </a:lnTo>
                  <a:lnTo>
                    <a:pt x="4243" y="973"/>
                  </a:lnTo>
                  <a:lnTo>
                    <a:pt x="4252" y="1022"/>
                  </a:lnTo>
                  <a:lnTo>
                    <a:pt x="4261" y="1073"/>
                  </a:lnTo>
                  <a:lnTo>
                    <a:pt x="4270" y="1127"/>
                  </a:lnTo>
                  <a:lnTo>
                    <a:pt x="4278" y="1183"/>
                  </a:lnTo>
                  <a:lnTo>
                    <a:pt x="4285" y="1242"/>
                  </a:lnTo>
                  <a:lnTo>
                    <a:pt x="4292" y="1303"/>
                  </a:lnTo>
                  <a:lnTo>
                    <a:pt x="4294" y="1318"/>
                  </a:lnTo>
                  <a:lnTo>
                    <a:pt x="4296" y="1332"/>
                  </a:lnTo>
                  <a:lnTo>
                    <a:pt x="4299" y="1345"/>
                  </a:lnTo>
                  <a:lnTo>
                    <a:pt x="4302" y="1357"/>
                  </a:lnTo>
                  <a:lnTo>
                    <a:pt x="4306" y="1368"/>
                  </a:lnTo>
                  <a:lnTo>
                    <a:pt x="4311" y="1378"/>
                  </a:lnTo>
                  <a:lnTo>
                    <a:pt x="4315" y="1387"/>
                  </a:lnTo>
                  <a:lnTo>
                    <a:pt x="4321" y="1395"/>
                  </a:lnTo>
                  <a:lnTo>
                    <a:pt x="4328" y="1402"/>
                  </a:lnTo>
                  <a:lnTo>
                    <a:pt x="4334" y="1408"/>
                  </a:lnTo>
                  <a:lnTo>
                    <a:pt x="4341" y="1413"/>
                  </a:lnTo>
                  <a:lnTo>
                    <a:pt x="4349" y="1418"/>
                  </a:lnTo>
                  <a:lnTo>
                    <a:pt x="4357" y="1421"/>
                  </a:lnTo>
                  <a:lnTo>
                    <a:pt x="4366" y="1423"/>
                  </a:lnTo>
                  <a:lnTo>
                    <a:pt x="4375" y="1424"/>
                  </a:lnTo>
                  <a:lnTo>
                    <a:pt x="4385" y="1425"/>
                  </a:lnTo>
                  <a:lnTo>
                    <a:pt x="4596" y="1425"/>
                  </a:lnTo>
                  <a:lnTo>
                    <a:pt x="4596" y="213"/>
                  </a:lnTo>
                  <a:close/>
                </a:path>
              </a:pathLst>
            </a:custGeom>
            <a:solidFill>
              <a:srgbClr val="171312"/>
            </a:solidFill>
            <a:ln w="9525">
              <a:noFill/>
              <a:round/>
              <a:headEnd/>
              <a:tailEnd/>
            </a:ln>
          </p:spPr>
          <p:txBody>
            <a:bodyPr/>
            <a:lstStyle/>
            <a:p>
              <a:endParaRPr lang="da-DK" sz="1350"/>
            </a:p>
          </p:txBody>
        </p:sp>
        <p:sp>
          <p:nvSpPr>
            <p:cNvPr id="11" name="Freeform 23"/>
            <p:cNvSpPr>
              <a:spLocks noChangeAspect="1"/>
            </p:cNvSpPr>
            <p:nvPr userDrawn="1"/>
          </p:nvSpPr>
          <p:spPr bwMode="auto">
            <a:xfrm>
              <a:off x="2936" y="4027"/>
              <a:ext cx="109" cy="114"/>
            </a:xfrm>
            <a:custGeom>
              <a:avLst/>
              <a:gdLst/>
              <a:ahLst/>
              <a:cxnLst>
                <a:cxn ang="0">
                  <a:pos x="841" y="407"/>
                </a:cxn>
                <a:cxn ang="0">
                  <a:pos x="716" y="389"/>
                </a:cxn>
                <a:cxn ang="0">
                  <a:pos x="532" y="362"/>
                </a:cxn>
                <a:cxn ang="0">
                  <a:pos x="334" y="333"/>
                </a:cxn>
                <a:cxn ang="0">
                  <a:pos x="169" y="308"/>
                </a:cxn>
                <a:cxn ang="0">
                  <a:pos x="86" y="294"/>
                </a:cxn>
                <a:cxn ang="0">
                  <a:pos x="52" y="281"/>
                </a:cxn>
                <a:cxn ang="0">
                  <a:pos x="27" y="264"/>
                </a:cxn>
                <a:cxn ang="0">
                  <a:pos x="11" y="241"/>
                </a:cxn>
                <a:cxn ang="0">
                  <a:pos x="3" y="214"/>
                </a:cxn>
                <a:cxn ang="0">
                  <a:pos x="0" y="182"/>
                </a:cxn>
                <a:cxn ang="0">
                  <a:pos x="3772" y="182"/>
                </a:cxn>
                <a:cxn ang="0">
                  <a:pos x="3770" y="215"/>
                </a:cxn>
                <a:cxn ang="0">
                  <a:pos x="3762" y="244"/>
                </a:cxn>
                <a:cxn ang="0">
                  <a:pos x="3748" y="268"/>
                </a:cxn>
                <a:cxn ang="0">
                  <a:pos x="3722" y="287"/>
                </a:cxn>
                <a:cxn ang="0">
                  <a:pos x="3687" y="301"/>
                </a:cxn>
                <a:cxn ang="0">
                  <a:pos x="3609" y="313"/>
                </a:cxn>
                <a:cxn ang="0">
                  <a:pos x="3450" y="335"/>
                </a:cxn>
                <a:cxn ang="0">
                  <a:pos x="3253" y="363"/>
                </a:cxn>
                <a:cxn ang="0">
                  <a:pos x="3066" y="389"/>
                </a:cxn>
                <a:cxn ang="0">
                  <a:pos x="2939" y="407"/>
                </a:cxn>
                <a:cxn ang="0">
                  <a:pos x="2910" y="5219"/>
                </a:cxn>
                <a:cxn ang="0">
                  <a:pos x="4601" y="5217"/>
                </a:cxn>
                <a:cxn ang="0">
                  <a:pos x="4676" y="5205"/>
                </a:cxn>
                <a:cxn ang="0">
                  <a:pos x="4746" y="5181"/>
                </a:cxn>
                <a:cxn ang="0">
                  <a:pos x="4811" y="5141"/>
                </a:cxn>
                <a:cxn ang="0">
                  <a:pos x="4871" y="5083"/>
                </a:cxn>
                <a:cxn ang="0">
                  <a:pos x="4927" y="5003"/>
                </a:cxn>
                <a:cxn ang="0">
                  <a:pos x="4977" y="4899"/>
                </a:cxn>
                <a:cxn ang="0">
                  <a:pos x="5023" y="4768"/>
                </a:cxn>
                <a:cxn ang="0">
                  <a:pos x="5064" y="4607"/>
                </a:cxn>
                <a:cxn ang="0">
                  <a:pos x="5100" y="4413"/>
                </a:cxn>
                <a:cxn ang="0">
                  <a:pos x="5130" y="4183"/>
                </a:cxn>
                <a:cxn ang="0">
                  <a:pos x="5137" y="4149"/>
                </a:cxn>
                <a:cxn ang="0">
                  <a:pos x="5152" y="4124"/>
                </a:cxn>
                <a:cxn ang="0">
                  <a:pos x="5171" y="4107"/>
                </a:cxn>
                <a:cxn ang="0">
                  <a:pos x="5196" y="4096"/>
                </a:cxn>
                <a:cxn ang="0">
                  <a:pos x="5227" y="4092"/>
                </a:cxn>
                <a:cxn ang="0">
                  <a:pos x="5433" y="5623"/>
                </a:cxn>
                <a:cxn ang="0">
                  <a:pos x="0" y="5428"/>
                </a:cxn>
                <a:cxn ang="0">
                  <a:pos x="6" y="5396"/>
                </a:cxn>
                <a:cxn ang="0">
                  <a:pos x="20" y="5370"/>
                </a:cxn>
                <a:cxn ang="0">
                  <a:pos x="44" y="5351"/>
                </a:cxn>
                <a:cxn ang="0">
                  <a:pos x="78" y="5336"/>
                </a:cxn>
                <a:cxn ang="0">
                  <a:pos x="124" y="5326"/>
                </a:cxn>
                <a:cxn ang="0">
                  <a:pos x="230" y="5311"/>
                </a:cxn>
                <a:cxn ang="0">
                  <a:pos x="404" y="5288"/>
                </a:cxn>
                <a:cxn ang="0">
                  <a:pos x="599" y="5262"/>
                </a:cxn>
                <a:cxn ang="0">
                  <a:pos x="767" y="5240"/>
                </a:cxn>
                <a:cxn ang="0">
                  <a:pos x="863" y="5228"/>
                </a:cxn>
              </a:cxnLst>
              <a:rect l="0" t="0" r="r" b="b"/>
              <a:pathLst>
                <a:path w="5433" h="5623">
                  <a:moveTo>
                    <a:pt x="870" y="411"/>
                  </a:moveTo>
                  <a:lnTo>
                    <a:pt x="863" y="410"/>
                  </a:lnTo>
                  <a:lnTo>
                    <a:pt x="841" y="407"/>
                  </a:lnTo>
                  <a:lnTo>
                    <a:pt x="810" y="402"/>
                  </a:lnTo>
                  <a:lnTo>
                    <a:pt x="767" y="396"/>
                  </a:lnTo>
                  <a:lnTo>
                    <a:pt x="716" y="389"/>
                  </a:lnTo>
                  <a:lnTo>
                    <a:pt x="659" y="381"/>
                  </a:lnTo>
                  <a:lnTo>
                    <a:pt x="597" y="372"/>
                  </a:lnTo>
                  <a:lnTo>
                    <a:pt x="532" y="362"/>
                  </a:lnTo>
                  <a:lnTo>
                    <a:pt x="465" y="352"/>
                  </a:lnTo>
                  <a:lnTo>
                    <a:pt x="398" y="343"/>
                  </a:lnTo>
                  <a:lnTo>
                    <a:pt x="334" y="333"/>
                  </a:lnTo>
                  <a:lnTo>
                    <a:pt x="273" y="324"/>
                  </a:lnTo>
                  <a:lnTo>
                    <a:pt x="218" y="316"/>
                  </a:lnTo>
                  <a:lnTo>
                    <a:pt x="169" y="308"/>
                  </a:lnTo>
                  <a:lnTo>
                    <a:pt x="129" y="302"/>
                  </a:lnTo>
                  <a:lnTo>
                    <a:pt x="101" y="297"/>
                  </a:lnTo>
                  <a:lnTo>
                    <a:pt x="86" y="294"/>
                  </a:lnTo>
                  <a:lnTo>
                    <a:pt x="74" y="290"/>
                  </a:lnTo>
                  <a:lnTo>
                    <a:pt x="62" y="286"/>
                  </a:lnTo>
                  <a:lnTo>
                    <a:pt x="52" y="281"/>
                  </a:lnTo>
                  <a:lnTo>
                    <a:pt x="43" y="276"/>
                  </a:lnTo>
                  <a:lnTo>
                    <a:pt x="34" y="270"/>
                  </a:lnTo>
                  <a:lnTo>
                    <a:pt x="27" y="264"/>
                  </a:lnTo>
                  <a:lnTo>
                    <a:pt x="21" y="257"/>
                  </a:lnTo>
                  <a:lnTo>
                    <a:pt x="16" y="249"/>
                  </a:lnTo>
                  <a:lnTo>
                    <a:pt x="11" y="241"/>
                  </a:lnTo>
                  <a:lnTo>
                    <a:pt x="8" y="233"/>
                  </a:lnTo>
                  <a:lnTo>
                    <a:pt x="5" y="224"/>
                  </a:lnTo>
                  <a:lnTo>
                    <a:pt x="3" y="214"/>
                  </a:lnTo>
                  <a:lnTo>
                    <a:pt x="1" y="204"/>
                  </a:lnTo>
                  <a:lnTo>
                    <a:pt x="0" y="194"/>
                  </a:lnTo>
                  <a:lnTo>
                    <a:pt x="0" y="182"/>
                  </a:lnTo>
                  <a:lnTo>
                    <a:pt x="0" y="0"/>
                  </a:lnTo>
                  <a:lnTo>
                    <a:pt x="3772" y="0"/>
                  </a:lnTo>
                  <a:lnTo>
                    <a:pt x="3772" y="182"/>
                  </a:lnTo>
                  <a:lnTo>
                    <a:pt x="3771" y="194"/>
                  </a:lnTo>
                  <a:lnTo>
                    <a:pt x="3771" y="204"/>
                  </a:lnTo>
                  <a:lnTo>
                    <a:pt x="3770" y="215"/>
                  </a:lnTo>
                  <a:lnTo>
                    <a:pt x="3768" y="225"/>
                  </a:lnTo>
                  <a:lnTo>
                    <a:pt x="3766" y="234"/>
                  </a:lnTo>
                  <a:lnTo>
                    <a:pt x="3762" y="244"/>
                  </a:lnTo>
                  <a:lnTo>
                    <a:pt x="3758" y="252"/>
                  </a:lnTo>
                  <a:lnTo>
                    <a:pt x="3754" y="260"/>
                  </a:lnTo>
                  <a:lnTo>
                    <a:pt x="3748" y="268"/>
                  </a:lnTo>
                  <a:lnTo>
                    <a:pt x="3741" y="275"/>
                  </a:lnTo>
                  <a:lnTo>
                    <a:pt x="3732" y="281"/>
                  </a:lnTo>
                  <a:lnTo>
                    <a:pt x="3722" y="287"/>
                  </a:lnTo>
                  <a:lnTo>
                    <a:pt x="3712" y="292"/>
                  </a:lnTo>
                  <a:lnTo>
                    <a:pt x="3700" y="297"/>
                  </a:lnTo>
                  <a:lnTo>
                    <a:pt x="3687" y="301"/>
                  </a:lnTo>
                  <a:lnTo>
                    <a:pt x="3671" y="304"/>
                  </a:lnTo>
                  <a:lnTo>
                    <a:pt x="3646" y="308"/>
                  </a:lnTo>
                  <a:lnTo>
                    <a:pt x="3609" y="313"/>
                  </a:lnTo>
                  <a:lnTo>
                    <a:pt x="3563" y="319"/>
                  </a:lnTo>
                  <a:lnTo>
                    <a:pt x="3509" y="327"/>
                  </a:lnTo>
                  <a:lnTo>
                    <a:pt x="3450" y="335"/>
                  </a:lnTo>
                  <a:lnTo>
                    <a:pt x="3386" y="344"/>
                  </a:lnTo>
                  <a:lnTo>
                    <a:pt x="3320" y="354"/>
                  </a:lnTo>
                  <a:lnTo>
                    <a:pt x="3253" y="363"/>
                  </a:lnTo>
                  <a:lnTo>
                    <a:pt x="3187" y="372"/>
                  </a:lnTo>
                  <a:lnTo>
                    <a:pt x="3124" y="381"/>
                  </a:lnTo>
                  <a:lnTo>
                    <a:pt x="3066" y="389"/>
                  </a:lnTo>
                  <a:lnTo>
                    <a:pt x="3015" y="396"/>
                  </a:lnTo>
                  <a:lnTo>
                    <a:pt x="2971" y="402"/>
                  </a:lnTo>
                  <a:lnTo>
                    <a:pt x="2939" y="407"/>
                  </a:lnTo>
                  <a:lnTo>
                    <a:pt x="2917" y="410"/>
                  </a:lnTo>
                  <a:lnTo>
                    <a:pt x="2910" y="411"/>
                  </a:lnTo>
                  <a:lnTo>
                    <a:pt x="2910" y="5219"/>
                  </a:lnTo>
                  <a:lnTo>
                    <a:pt x="4548" y="5219"/>
                  </a:lnTo>
                  <a:lnTo>
                    <a:pt x="4575" y="5218"/>
                  </a:lnTo>
                  <a:lnTo>
                    <a:pt x="4601" y="5217"/>
                  </a:lnTo>
                  <a:lnTo>
                    <a:pt x="4627" y="5214"/>
                  </a:lnTo>
                  <a:lnTo>
                    <a:pt x="4651" y="5211"/>
                  </a:lnTo>
                  <a:lnTo>
                    <a:pt x="4676" y="5205"/>
                  </a:lnTo>
                  <a:lnTo>
                    <a:pt x="4700" y="5199"/>
                  </a:lnTo>
                  <a:lnTo>
                    <a:pt x="4724" y="5191"/>
                  </a:lnTo>
                  <a:lnTo>
                    <a:pt x="4746" y="5181"/>
                  </a:lnTo>
                  <a:lnTo>
                    <a:pt x="4768" y="5170"/>
                  </a:lnTo>
                  <a:lnTo>
                    <a:pt x="4790" y="5157"/>
                  </a:lnTo>
                  <a:lnTo>
                    <a:pt x="4811" y="5141"/>
                  </a:lnTo>
                  <a:lnTo>
                    <a:pt x="4832" y="5124"/>
                  </a:lnTo>
                  <a:lnTo>
                    <a:pt x="4852" y="5105"/>
                  </a:lnTo>
                  <a:lnTo>
                    <a:pt x="4871" y="5083"/>
                  </a:lnTo>
                  <a:lnTo>
                    <a:pt x="4891" y="5059"/>
                  </a:lnTo>
                  <a:lnTo>
                    <a:pt x="4909" y="5032"/>
                  </a:lnTo>
                  <a:lnTo>
                    <a:pt x="4927" y="5003"/>
                  </a:lnTo>
                  <a:lnTo>
                    <a:pt x="4945" y="4971"/>
                  </a:lnTo>
                  <a:lnTo>
                    <a:pt x="4961" y="4937"/>
                  </a:lnTo>
                  <a:lnTo>
                    <a:pt x="4977" y="4899"/>
                  </a:lnTo>
                  <a:lnTo>
                    <a:pt x="4994" y="4859"/>
                  </a:lnTo>
                  <a:lnTo>
                    <a:pt x="5008" y="4815"/>
                  </a:lnTo>
                  <a:lnTo>
                    <a:pt x="5023" y="4768"/>
                  </a:lnTo>
                  <a:lnTo>
                    <a:pt x="5037" y="4718"/>
                  </a:lnTo>
                  <a:lnTo>
                    <a:pt x="5051" y="4664"/>
                  </a:lnTo>
                  <a:lnTo>
                    <a:pt x="5064" y="4607"/>
                  </a:lnTo>
                  <a:lnTo>
                    <a:pt x="5076" y="4546"/>
                  </a:lnTo>
                  <a:lnTo>
                    <a:pt x="5088" y="4481"/>
                  </a:lnTo>
                  <a:lnTo>
                    <a:pt x="5100" y="4413"/>
                  </a:lnTo>
                  <a:lnTo>
                    <a:pt x="5110" y="4340"/>
                  </a:lnTo>
                  <a:lnTo>
                    <a:pt x="5120" y="4264"/>
                  </a:lnTo>
                  <a:lnTo>
                    <a:pt x="5130" y="4183"/>
                  </a:lnTo>
                  <a:lnTo>
                    <a:pt x="5132" y="4171"/>
                  </a:lnTo>
                  <a:lnTo>
                    <a:pt x="5134" y="4160"/>
                  </a:lnTo>
                  <a:lnTo>
                    <a:pt x="5137" y="4149"/>
                  </a:lnTo>
                  <a:lnTo>
                    <a:pt x="5141" y="4140"/>
                  </a:lnTo>
                  <a:lnTo>
                    <a:pt x="5146" y="4132"/>
                  </a:lnTo>
                  <a:lnTo>
                    <a:pt x="5152" y="4124"/>
                  </a:lnTo>
                  <a:lnTo>
                    <a:pt x="5158" y="4117"/>
                  </a:lnTo>
                  <a:lnTo>
                    <a:pt x="5164" y="4112"/>
                  </a:lnTo>
                  <a:lnTo>
                    <a:pt x="5171" y="4107"/>
                  </a:lnTo>
                  <a:lnTo>
                    <a:pt x="5179" y="4102"/>
                  </a:lnTo>
                  <a:lnTo>
                    <a:pt x="5187" y="4099"/>
                  </a:lnTo>
                  <a:lnTo>
                    <a:pt x="5196" y="4096"/>
                  </a:lnTo>
                  <a:lnTo>
                    <a:pt x="5207" y="4094"/>
                  </a:lnTo>
                  <a:lnTo>
                    <a:pt x="5217" y="4092"/>
                  </a:lnTo>
                  <a:lnTo>
                    <a:pt x="5227" y="4092"/>
                  </a:lnTo>
                  <a:lnTo>
                    <a:pt x="5238" y="4091"/>
                  </a:lnTo>
                  <a:lnTo>
                    <a:pt x="5433" y="4091"/>
                  </a:lnTo>
                  <a:lnTo>
                    <a:pt x="5433" y="5623"/>
                  </a:lnTo>
                  <a:lnTo>
                    <a:pt x="0" y="5623"/>
                  </a:lnTo>
                  <a:lnTo>
                    <a:pt x="0" y="5440"/>
                  </a:lnTo>
                  <a:lnTo>
                    <a:pt x="0" y="5428"/>
                  </a:lnTo>
                  <a:lnTo>
                    <a:pt x="2" y="5416"/>
                  </a:lnTo>
                  <a:lnTo>
                    <a:pt x="3" y="5406"/>
                  </a:lnTo>
                  <a:lnTo>
                    <a:pt x="6" y="5396"/>
                  </a:lnTo>
                  <a:lnTo>
                    <a:pt x="10" y="5387"/>
                  </a:lnTo>
                  <a:lnTo>
                    <a:pt x="14" y="5378"/>
                  </a:lnTo>
                  <a:lnTo>
                    <a:pt x="20" y="5370"/>
                  </a:lnTo>
                  <a:lnTo>
                    <a:pt x="27" y="5363"/>
                  </a:lnTo>
                  <a:lnTo>
                    <a:pt x="34" y="5357"/>
                  </a:lnTo>
                  <a:lnTo>
                    <a:pt x="44" y="5351"/>
                  </a:lnTo>
                  <a:lnTo>
                    <a:pt x="54" y="5346"/>
                  </a:lnTo>
                  <a:lnTo>
                    <a:pt x="65" y="5341"/>
                  </a:lnTo>
                  <a:lnTo>
                    <a:pt x="78" y="5336"/>
                  </a:lnTo>
                  <a:lnTo>
                    <a:pt x="91" y="5333"/>
                  </a:lnTo>
                  <a:lnTo>
                    <a:pt x="107" y="5329"/>
                  </a:lnTo>
                  <a:lnTo>
                    <a:pt x="124" y="5326"/>
                  </a:lnTo>
                  <a:lnTo>
                    <a:pt x="148" y="5323"/>
                  </a:lnTo>
                  <a:lnTo>
                    <a:pt x="185" y="5317"/>
                  </a:lnTo>
                  <a:lnTo>
                    <a:pt x="230" y="5311"/>
                  </a:lnTo>
                  <a:lnTo>
                    <a:pt x="283" y="5304"/>
                  </a:lnTo>
                  <a:lnTo>
                    <a:pt x="342" y="5296"/>
                  </a:lnTo>
                  <a:lnTo>
                    <a:pt x="404" y="5288"/>
                  </a:lnTo>
                  <a:lnTo>
                    <a:pt x="469" y="5279"/>
                  </a:lnTo>
                  <a:lnTo>
                    <a:pt x="535" y="5271"/>
                  </a:lnTo>
                  <a:lnTo>
                    <a:pt x="599" y="5262"/>
                  </a:lnTo>
                  <a:lnTo>
                    <a:pt x="660" y="5254"/>
                  </a:lnTo>
                  <a:lnTo>
                    <a:pt x="717" y="5247"/>
                  </a:lnTo>
                  <a:lnTo>
                    <a:pt x="767" y="5240"/>
                  </a:lnTo>
                  <a:lnTo>
                    <a:pt x="810" y="5235"/>
                  </a:lnTo>
                  <a:lnTo>
                    <a:pt x="841" y="5231"/>
                  </a:lnTo>
                  <a:lnTo>
                    <a:pt x="863" y="5228"/>
                  </a:lnTo>
                  <a:lnTo>
                    <a:pt x="870" y="5227"/>
                  </a:lnTo>
                  <a:lnTo>
                    <a:pt x="870" y="411"/>
                  </a:lnTo>
                  <a:close/>
                </a:path>
              </a:pathLst>
            </a:custGeom>
            <a:solidFill>
              <a:srgbClr val="171312"/>
            </a:solidFill>
            <a:ln w="9525">
              <a:noFill/>
              <a:round/>
              <a:headEnd/>
              <a:tailEnd/>
            </a:ln>
          </p:spPr>
          <p:txBody>
            <a:bodyPr/>
            <a:lstStyle/>
            <a:p>
              <a:endParaRPr lang="da-DK" sz="1350"/>
            </a:p>
          </p:txBody>
        </p:sp>
      </p:grpSp>
      <p:sp>
        <p:nvSpPr>
          <p:cNvPr id="12" name="Content Placeholder 2"/>
          <p:cNvSpPr>
            <a:spLocks noGrp="1"/>
          </p:cNvSpPr>
          <p:nvPr>
            <p:ph idx="13" hasCustomPrompt="1"/>
          </p:nvPr>
        </p:nvSpPr>
        <p:spPr>
          <a:xfrm>
            <a:off x="2879901" y="1220401"/>
            <a:ext cx="3673124" cy="3394472"/>
          </a:xfrm>
          <a:noFill/>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961590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rside">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2546"/>
            <a:ext cx="9144000" cy="3216100"/>
          </a:xfrm>
          <a:prstGeom prst="rect">
            <a:avLst/>
          </a:prstGeom>
        </p:spPr>
      </p:pic>
      <p:sp>
        <p:nvSpPr>
          <p:cNvPr id="15" name="Rectangle 8"/>
          <p:cNvSpPr>
            <a:spLocks noChangeArrowheads="1"/>
          </p:cNvSpPr>
          <p:nvPr userDrawn="1"/>
        </p:nvSpPr>
        <p:spPr bwMode="auto">
          <a:xfrm>
            <a:off x="1421" y="3047910"/>
            <a:ext cx="9144000" cy="2116127"/>
          </a:xfrm>
          <a:prstGeom prst="rect">
            <a:avLst/>
          </a:prstGeom>
          <a:solidFill>
            <a:schemeClr val="tx1">
              <a:lumMod val="85000"/>
              <a:lumOff val="15000"/>
            </a:schemeClr>
          </a:solidFill>
          <a:ln w="9525">
            <a:noFill/>
            <a:miter lim="800000"/>
            <a:headEnd/>
            <a:tailEnd/>
          </a:ln>
          <a:effectLst/>
        </p:spPr>
        <p:txBody>
          <a:bodyPr wrap="none" anchor="ctr"/>
          <a:lstStyle/>
          <a:p>
            <a:endParaRPr lang="da-DK">
              <a:solidFill>
                <a:srgbClr val="FF0000"/>
              </a:solidFill>
            </a:endParaRPr>
          </a:p>
        </p:txBody>
      </p:sp>
      <p:sp>
        <p:nvSpPr>
          <p:cNvPr id="11" name="Title 1"/>
          <p:cNvSpPr>
            <a:spLocks noGrp="1"/>
          </p:cNvSpPr>
          <p:nvPr>
            <p:ph type="ctrTitle"/>
          </p:nvPr>
        </p:nvSpPr>
        <p:spPr>
          <a:xfrm>
            <a:off x="395288" y="3211318"/>
            <a:ext cx="4173111" cy="1404000"/>
          </a:xfrm>
        </p:spPr>
        <p:txBody>
          <a:bodyPr lIns="180000" tIns="360000" rIns="180000">
            <a:normAutofit/>
          </a:bodyPr>
          <a:lstStyle>
            <a:lvl1pPr algn="l">
              <a:spcBef>
                <a:spcPts val="200"/>
              </a:spcBef>
              <a:spcAft>
                <a:spcPts val="200"/>
              </a:spcAft>
              <a:defRPr sz="2200" b="0">
                <a:solidFill>
                  <a:schemeClr val="bg1"/>
                </a:solidFill>
              </a:defRPr>
            </a:lvl1pPr>
          </a:lstStyle>
          <a:p>
            <a:r>
              <a:rPr lang="da-DK" dirty="0"/>
              <a:t>Klik for at redigere i master</a:t>
            </a:r>
          </a:p>
        </p:txBody>
      </p:sp>
      <p:sp>
        <p:nvSpPr>
          <p:cNvPr id="12" name="Subtitle 2"/>
          <p:cNvSpPr>
            <a:spLocks noGrp="1"/>
          </p:cNvSpPr>
          <p:nvPr>
            <p:ph type="subTitle" idx="1"/>
          </p:nvPr>
        </p:nvSpPr>
        <p:spPr>
          <a:xfrm>
            <a:off x="395288" y="4668106"/>
            <a:ext cx="4173111" cy="207900"/>
          </a:xfrm>
          <a:noFill/>
        </p:spPr>
        <p:txBody>
          <a:bodyPr lIns="180000" tIns="46800" rIns="90000" bIns="46800">
            <a:normAutofit/>
          </a:bodyPr>
          <a:lstStyle>
            <a:lvl1pPr marL="0" indent="0" algn="l">
              <a:buNone/>
              <a:defRPr sz="1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i master</a:t>
            </a:r>
            <a:endParaRPr lang="da-DK" dirty="0"/>
          </a:p>
        </p:txBody>
      </p:sp>
      <p:sp>
        <p:nvSpPr>
          <p:cNvPr id="18" name="Rektangel 17"/>
          <p:cNvSpPr/>
          <p:nvPr userDrawn="1"/>
        </p:nvSpPr>
        <p:spPr>
          <a:xfrm>
            <a:off x="1421" y="2845682"/>
            <a:ext cx="9144000" cy="230124"/>
          </a:xfrm>
          <a:prstGeom prst="rect">
            <a:avLst/>
          </a:prstGeom>
          <a:gradFill flip="none" rotWithShape="1">
            <a:gsLst>
              <a:gs pos="100000">
                <a:schemeClr val="accent1">
                  <a:alpha val="0"/>
                </a:schemeClr>
              </a:gs>
              <a:gs pos="40000">
                <a:schemeClr val="accent3"/>
              </a:gs>
              <a:gs pos="1111">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ladsholder til billede 4"/>
          <p:cNvSpPr>
            <a:spLocks noGrp="1"/>
          </p:cNvSpPr>
          <p:nvPr>
            <p:ph type="pic" sz="quarter" idx="15" hasCustomPrompt="1"/>
          </p:nvPr>
        </p:nvSpPr>
        <p:spPr>
          <a:xfrm>
            <a:off x="8041724" y="3723878"/>
            <a:ext cx="864096" cy="564620"/>
          </a:xfrm>
        </p:spPr>
        <p:txBody>
          <a:bodyPr anchor="b"/>
          <a:lstStyle>
            <a:lvl1pPr marL="0" indent="0">
              <a:buNone/>
              <a:defRPr sz="1200">
                <a:solidFill>
                  <a:schemeClr val="bg2"/>
                </a:solidFill>
              </a:defRPr>
            </a:lvl1pPr>
          </a:lstStyle>
          <a:p>
            <a:r>
              <a:rPr lang="da-DK" dirty="0"/>
              <a:t>Kundelogo</a:t>
            </a:r>
          </a:p>
        </p:txBody>
      </p:sp>
      <p:pic>
        <p:nvPicPr>
          <p:cNvPr id="10" name="Bille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56767" y="4407801"/>
            <a:ext cx="1749054" cy="520132"/>
          </a:xfrm>
          <a:prstGeom prst="rect">
            <a:avLst/>
          </a:prstGeom>
        </p:spPr>
      </p:pic>
    </p:spTree>
    <p:extLst>
      <p:ext uri="{BB962C8B-B14F-4D97-AF65-F5344CB8AC3E}">
        <p14:creationId xmlns:p14="http://schemas.microsoft.com/office/powerpoint/2010/main" val="1168639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Billed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5"/>
          <a:stretch/>
        </p:blipFill>
        <p:spPr>
          <a:xfrm>
            <a:off x="4716017" y="1755741"/>
            <a:ext cx="4335519" cy="2303134"/>
          </a:xfrm>
          <a:prstGeom prst="rect">
            <a:avLst/>
          </a:prstGeom>
        </p:spPr>
      </p:pic>
      <p:sp>
        <p:nvSpPr>
          <p:cNvPr id="7" name="Rectangle 8"/>
          <p:cNvSpPr>
            <a:spLocks noChangeArrowheads="1"/>
          </p:cNvSpPr>
          <p:nvPr userDrawn="1"/>
        </p:nvSpPr>
        <p:spPr bwMode="auto">
          <a:xfrm>
            <a:off x="88901" y="1762159"/>
            <a:ext cx="4479925" cy="2296715"/>
          </a:xfrm>
          <a:prstGeom prst="rect">
            <a:avLst/>
          </a:prstGeom>
          <a:solidFill>
            <a:schemeClr val="accent1"/>
          </a:solidFill>
          <a:ln w="9525">
            <a:noFill/>
            <a:miter lim="800000"/>
            <a:headEnd/>
            <a:tailEnd/>
          </a:ln>
          <a:effectLst/>
        </p:spPr>
        <p:txBody>
          <a:bodyPr wrap="none" anchor="ctr"/>
          <a:lstStyle/>
          <a:p>
            <a:endParaRPr lang="da-DK" sz="1350" dirty="0"/>
          </a:p>
        </p:txBody>
      </p:sp>
      <p:sp>
        <p:nvSpPr>
          <p:cNvPr id="4" name="Date Placeholder 3"/>
          <p:cNvSpPr>
            <a:spLocks noGrp="1"/>
          </p:cNvSpPr>
          <p:nvPr>
            <p:ph type="dt" sz="half" idx="10"/>
          </p:nvPr>
        </p:nvSpPr>
        <p:spPr>
          <a:xfrm>
            <a:off x="4713090" y="4857300"/>
            <a:ext cx="738000" cy="135000"/>
          </a:xfrm>
        </p:spPr>
        <p:txBody>
          <a:bodyPr/>
          <a:lstStyle/>
          <a:p>
            <a:fld id="{17E5FE0D-8F48-4B75-A0DE-D19D702E34B7}" type="datetime1">
              <a:rPr lang="da-DK" smtClean="0"/>
              <a:t>10-04-2023</a:t>
            </a:fld>
            <a:endParaRPr lang="da-DK" dirty="0"/>
          </a:p>
        </p:txBody>
      </p:sp>
      <p:sp>
        <p:nvSpPr>
          <p:cNvPr id="5" name="Footer Placeholder 4"/>
          <p:cNvSpPr>
            <a:spLocks noGrp="1"/>
          </p:cNvSpPr>
          <p:nvPr>
            <p:ph type="ftr" sz="quarter" idx="11"/>
          </p:nvPr>
        </p:nvSpPr>
        <p:spPr>
          <a:xfrm>
            <a:off x="5465490" y="4857300"/>
            <a:ext cx="2995200" cy="135000"/>
          </a:xfrm>
        </p:spPr>
        <p:txBody>
          <a:bodyPr/>
          <a:lstStyle/>
          <a:p>
            <a:endParaRPr lang="da-DK" dirty="0"/>
          </a:p>
        </p:txBody>
      </p:sp>
      <p:sp>
        <p:nvSpPr>
          <p:cNvPr id="10" name="Rectangle 5"/>
          <p:cNvSpPr>
            <a:spLocks noChangeArrowheads="1"/>
          </p:cNvSpPr>
          <p:nvPr userDrawn="1"/>
        </p:nvSpPr>
        <p:spPr bwMode="auto">
          <a:xfrm>
            <a:off x="4716016" y="1755740"/>
            <a:ext cx="1644650" cy="2297700"/>
          </a:xfrm>
          <a:prstGeom prst="rect">
            <a:avLst/>
          </a:prstGeom>
          <a:solidFill>
            <a:schemeClr val="accent1">
              <a:alpha val="50000"/>
            </a:schemeClr>
          </a:solidFill>
          <a:ln w="9525">
            <a:noFill/>
            <a:miter lim="800000"/>
            <a:headEnd/>
            <a:tailEnd/>
          </a:ln>
          <a:effectLst/>
        </p:spPr>
        <p:txBody>
          <a:bodyPr wrap="none" anchor="ctr"/>
          <a:lstStyle/>
          <a:p>
            <a:endParaRPr lang="da-DK" sz="1350" dirty="0"/>
          </a:p>
        </p:txBody>
      </p:sp>
      <p:sp>
        <p:nvSpPr>
          <p:cNvPr id="11" name="Title 1"/>
          <p:cNvSpPr>
            <a:spLocks noGrp="1"/>
          </p:cNvSpPr>
          <p:nvPr>
            <p:ph type="ctrTitle"/>
          </p:nvPr>
        </p:nvSpPr>
        <p:spPr>
          <a:xfrm>
            <a:off x="90000" y="2357100"/>
            <a:ext cx="4478400" cy="1404000"/>
          </a:xfrm>
        </p:spPr>
        <p:txBody>
          <a:bodyPr lIns="180000" tIns="360000" rIns="180000">
            <a:normAutofit/>
          </a:bodyPr>
          <a:lstStyle>
            <a:lvl1pPr algn="l">
              <a:defRPr sz="1650" b="1">
                <a:solidFill>
                  <a:schemeClr val="bg1"/>
                </a:solidFill>
              </a:defRPr>
            </a:lvl1pPr>
          </a:lstStyle>
          <a:p>
            <a:r>
              <a:rPr lang="da-DK" dirty="0"/>
              <a:t>Klik for at redigere titeltypografi i masteren</a:t>
            </a:r>
          </a:p>
        </p:txBody>
      </p:sp>
      <p:sp>
        <p:nvSpPr>
          <p:cNvPr id="12" name="Subtitle 2"/>
          <p:cNvSpPr>
            <a:spLocks noGrp="1"/>
          </p:cNvSpPr>
          <p:nvPr>
            <p:ph type="subTitle" idx="1"/>
          </p:nvPr>
        </p:nvSpPr>
        <p:spPr>
          <a:xfrm>
            <a:off x="90000" y="3813888"/>
            <a:ext cx="4478400" cy="207900"/>
          </a:xfrm>
          <a:noFill/>
        </p:spPr>
        <p:txBody>
          <a:bodyPr lIns="180000" tIns="46800" rIns="90000" bIns="46800">
            <a:normAutofit/>
          </a:bodyPr>
          <a:lstStyle>
            <a:lvl1pPr marL="0" indent="0" algn="l">
              <a:buNone/>
              <a:defRPr sz="90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a-DK" dirty="0"/>
              <a:t>Klik for at redigere undertiteltypografien i masteren</a:t>
            </a:r>
          </a:p>
        </p:txBody>
      </p:sp>
      <p:pic>
        <p:nvPicPr>
          <p:cNvPr id="13" name="Billed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2081" y="516958"/>
            <a:ext cx="2198558" cy="920666"/>
          </a:xfrm>
          <a:prstGeom prst="rect">
            <a:avLst/>
          </a:prstGeom>
        </p:spPr>
      </p:pic>
    </p:spTree>
    <p:extLst>
      <p:ext uri="{BB962C8B-B14F-4D97-AF65-F5344CB8AC3E}">
        <p14:creationId xmlns:p14="http://schemas.microsoft.com/office/powerpoint/2010/main" val="2041797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Kun titel">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8869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Forside + Billede">
    <p:bg>
      <p:bgPr>
        <a:blipFill dpi="0" rotWithShape="1">
          <a:blip r:embed="rId2">
            <a:lum/>
          </a:blip>
          <a:srcRect/>
          <a:stretch>
            <a:fillRect t="-78000" b="-78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EBCAD4-2551-49EE-8DE5-1D2BB09F55A8}"/>
              </a:ext>
            </a:extLst>
          </p:cNvPr>
          <p:cNvSpPr>
            <a:spLocks noGrp="1"/>
          </p:cNvSpPr>
          <p:nvPr>
            <p:ph type="ctrTitle" hasCustomPrompt="1"/>
          </p:nvPr>
        </p:nvSpPr>
        <p:spPr>
          <a:xfrm>
            <a:off x="298848" y="1727597"/>
            <a:ext cx="6410325" cy="1920479"/>
          </a:xfrm>
        </p:spPr>
        <p:txBody>
          <a:bodyPr anchor="t" anchorCtr="0"/>
          <a:lstStyle>
            <a:lvl1pPr algn="l">
              <a:lnSpc>
                <a:spcPts val="6375"/>
              </a:lnSpc>
              <a:defRPr sz="5625" b="0">
                <a:latin typeface="Montserrat bold" panose="00000800000000000000" pitchFamily="2" charset="0"/>
              </a:defRPr>
            </a:lvl1pPr>
          </a:lstStyle>
          <a:p>
            <a:r>
              <a:rPr lang="da-DK" dirty="0"/>
              <a:t>Overskrift</a:t>
            </a:r>
          </a:p>
        </p:txBody>
      </p:sp>
      <p:sp>
        <p:nvSpPr>
          <p:cNvPr id="3" name="Undertitel 2">
            <a:extLst>
              <a:ext uri="{FF2B5EF4-FFF2-40B4-BE49-F238E27FC236}">
                <a16:creationId xmlns:a16="http://schemas.microsoft.com/office/drawing/2014/main" id="{72170882-3C1A-47A7-92D1-A3FADCFE5D69}"/>
              </a:ext>
            </a:extLst>
          </p:cNvPr>
          <p:cNvSpPr>
            <a:spLocks noGrp="1"/>
          </p:cNvSpPr>
          <p:nvPr>
            <p:ph type="subTitle" idx="1" hasCustomPrompt="1"/>
          </p:nvPr>
        </p:nvSpPr>
        <p:spPr>
          <a:xfrm>
            <a:off x="298848" y="3986214"/>
            <a:ext cx="6410325" cy="594121"/>
          </a:xfrm>
        </p:spPr>
        <p:txBody>
          <a:bodyPr/>
          <a:lstStyle>
            <a:lvl1pPr marL="0" indent="0" algn="l">
              <a:lnSpc>
                <a:spcPts val="2250"/>
              </a:lnSpc>
              <a:buNone/>
              <a:defRPr sz="1688"/>
            </a:lvl1pPr>
            <a:lvl2pPr marL="205740" indent="0" algn="ctr">
              <a:buNone/>
              <a:defRPr sz="900"/>
            </a:lvl2pPr>
            <a:lvl3pPr marL="411480" indent="0" algn="ctr">
              <a:buNone/>
              <a:defRPr sz="810"/>
            </a:lvl3pPr>
            <a:lvl4pPr marL="617220" indent="0" algn="ctr">
              <a:buNone/>
              <a:defRPr sz="720"/>
            </a:lvl4pPr>
            <a:lvl5pPr marL="822960" indent="0" algn="ctr">
              <a:buNone/>
              <a:defRPr sz="720"/>
            </a:lvl5pPr>
            <a:lvl6pPr marL="1028700" indent="0" algn="ctr">
              <a:buNone/>
              <a:defRPr sz="720"/>
            </a:lvl6pPr>
            <a:lvl7pPr marL="1234440" indent="0" algn="ctr">
              <a:buNone/>
              <a:defRPr sz="720"/>
            </a:lvl7pPr>
            <a:lvl8pPr marL="1440180" indent="0" algn="ctr">
              <a:buNone/>
              <a:defRPr sz="720"/>
            </a:lvl8pPr>
            <a:lvl9pPr marL="1645920" indent="0" algn="ctr">
              <a:buNone/>
              <a:defRPr sz="720"/>
            </a:lvl9pPr>
          </a:lstStyle>
          <a:p>
            <a:r>
              <a:rPr lang="da-DK" dirty="0"/>
              <a:t>Navn </a:t>
            </a:r>
            <a:r>
              <a:rPr lang="da-DK" dirty="0" err="1"/>
              <a:t>Navnsen</a:t>
            </a:r>
            <a:endParaRPr lang="da-DK" dirty="0"/>
          </a:p>
        </p:txBody>
      </p:sp>
      <p:pic>
        <p:nvPicPr>
          <p:cNvPr id="10" name="Billede 9">
            <a:extLst>
              <a:ext uri="{FF2B5EF4-FFF2-40B4-BE49-F238E27FC236}">
                <a16:creationId xmlns:a16="http://schemas.microsoft.com/office/drawing/2014/main" id="{80C218EF-1B38-40A8-A5D7-7A47F9D0F4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8848" y="298436"/>
            <a:ext cx="1052469" cy="381000"/>
          </a:xfrm>
          <a:prstGeom prst="rect">
            <a:avLst/>
          </a:prstGeom>
        </p:spPr>
      </p:pic>
      <p:pic>
        <p:nvPicPr>
          <p:cNvPr id="16" name="Billede 15">
            <a:extLst>
              <a:ext uri="{FF2B5EF4-FFF2-40B4-BE49-F238E27FC236}">
                <a16:creationId xmlns:a16="http://schemas.microsoft.com/office/drawing/2014/main" id="{EFFD270C-4F72-453D-B36E-3F3C47250A2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09048" y="404830"/>
            <a:ext cx="1341496" cy="70283"/>
          </a:xfrm>
          <a:prstGeom prst="rect">
            <a:avLst/>
          </a:prstGeom>
        </p:spPr>
      </p:pic>
      <p:sp>
        <p:nvSpPr>
          <p:cNvPr id="5" name="Pladsholder til tekst 4">
            <a:extLst>
              <a:ext uri="{FF2B5EF4-FFF2-40B4-BE49-F238E27FC236}">
                <a16:creationId xmlns:a16="http://schemas.microsoft.com/office/drawing/2014/main" id="{AA1B58FF-7007-4DB3-AB68-8ED000F0B465}"/>
              </a:ext>
            </a:extLst>
          </p:cNvPr>
          <p:cNvSpPr>
            <a:spLocks noGrp="1"/>
          </p:cNvSpPr>
          <p:nvPr>
            <p:ph type="body" sz="quarter" idx="10" hasCustomPrompt="1"/>
          </p:nvPr>
        </p:nvSpPr>
        <p:spPr>
          <a:xfrm>
            <a:off x="3048198" y="381596"/>
            <a:ext cx="3047603" cy="98226"/>
          </a:xfrm>
        </p:spPr>
        <p:txBody>
          <a:bodyPr/>
          <a:lstStyle>
            <a:lvl1pPr algn="ctr">
              <a:lnSpc>
                <a:spcPts val="938"/>
              </a:lnSpc>
              <a:buNone/>
              <a:defRPr sz="750" b="1"/>
            </a:lvl1pPr>
          </a:lstStyle>
          <a:p>
            <a:pPr lvl="0"/>
            <a:r>
              <a:rPr lang="da-DK" dirty="0"/>
              <a:t>Navn på institution</a:t>
            </a:r>
          </a:p>
        </p:txBody>
      </p:sp>
      <p:sp>
        <p:nvSpPr>
          <p:cNvPr id="4" name="Tekstfelt 3">
            <a:extLst>
              <a:ext uri="{FF2B5EF4-FFF2-40B4-BE49-F238E27FC236}">
                <a16:creationId xmlns:a16="http://schemas.microsoft.com/office/drawing/2014/main" id="{100D2E8D-3A06-4986-B4AE-F4952BB038E1}"/>
              </a:ext>
            </a:extLst>
          </p:cNvPr>
          <p:cNvSpPr txBox="1"/>
          <p:nvPr userDrawn="1"/>
        </p:nvSpPr>
        <p:spPr>
          <a:xfrm>
            <a:off x="9291590" y="875295"/>
            <a:ext cx="1460454" cy="657681"/>
          </a:xfrm>
          <a:prstGeom prst="rect">
            <a:avLst/>
          </a:prstGeom>
          <a:noFill/>
        </p:spPr>
        <p:txBody>
          <a:bodyPr wrap="square" lIns="0" tIns="0" rIns="0" bIns="0" rtlCol="0">
            <a:spAutoFit/>
          </a:bodyPr>
          <a:lstStyle/>
          <a:p>
            <a:r>
              <a:rPr lang="da-DK" sz="563" b="1" dirty="0"/>
              <a:t>Udskift baggrundsbilledet</a:t>
            </a:r>
            <a:r>
              <a:rPr lang="da-DK" sz="563" dirty="0"/>
              <a:t> på følgende måde:</a:t>
            </a:r>
          </a:p>
          <a:p>
            <a:pPr marL="64294" indent="-64294">
              <a:spcAft>
                <a:spcPts val="188"/>
              </a:spcAft>
              <a:buFont typeface="Arial" panose="020B0604020202020204" pitchFamily="34" charset="0"/>
              <a:buChar char="•"/>
            </a:pPr>
            <a:r>
              <a:rPr lang="da-DK" sz="563" dirty="0"/>
              <a:t>Højreklik og vælg ”Formater baggrund”.</a:t>
            </a:r>
          </a:p>
          <a:p>
            <a:pPr marL="64294" indent="-64294">
              <a:spcAft>
                <a:spcPts val="188"/>
              </a:spcAft>
              <a:buFont typeface="Arial" panose="020B0604020202020204" pitchFamily="34" charset="0"/>
              <a:buChar char="•"/>
            </a:pPr>
            <a:r>
              <a:rPr lang="da-DK" sz="563" dirty="0"/>
              <a:t>I panelet til højre, under ”Indsæt billede fra”,  klikker du på ”Fil…”</a:t>
            </a:r>
          </a:p>
          <a:p>
            <a:pPr marL="64294" indent="-64294">
              <a:spcAft>
                <a:spcPts val="188"/>
              </a:spcAft>
              <a:buFont typeface="Arial" panose="020B0604020202020204" pitchFamily="34" charset="0"/>
              <a:buChar char="•"/>
            </a:pPr>
            <a:r>
              <a:rPr lang="da-DK" sz="563" dirty="0"/>
              <a:t>Vælg derefter det ønskede billede</a:t>
            </a:r>
          </a:p>
        </p:txBody>
      </p:sp>
      <p:pic>
        <p:nvPicPr>
          <p:cNvPr id="7" name="Billede 6" descr="Et billede, der indeholder tekst, udendørs, græs&#10;&#10;Automatisk genereret beskrivelse">
            <a:extLst>
              <a:ext uri="{FF2B5EF4-FFF2-40B4-BE49-F238E27FC236}">
                <a16:creationId xmlns:a16="http://schemas.microsoft.com/office/drawing/2014/main" id="{63D57A83-2BDE-4777-A2E1-335F2CC2791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91590" y="0"/>
            <a:ext cx="1396166" cy="788754"/>
          </a:xfrm>
          <a:prstGeom prst="rect">
            <a:avLst/>
          </a:prstGeom>
        </p:spPr>
      </p:pic>
      <p:sp>
        <p:nvSpPr>
          <p:cNvPr id="11" name="Tekstfelt 10">
            <a:extLst>
              <a:ext uri="{FF2B5EF4-FFF2-40B4-BE49-F238E27FC236}">
                <a16:creationId xmlns:a16="http://schemas.microsoft.com/office/drawing/2014/main" id="{20D8A90E-924A-4D4C-9CD3-870A2B49CBF6}"/>
              </a:ext>
            </a:extLst>
          </p:cNvPr>
          <p:cNvSpPr txBox="1"/>
          <p:nvPr userDrawn="1"/>
        </p:nvSpPr>
        <p:spPr>
          <a:xfrm>
            <a:off x="9291590" y="1650485"/>
            <a:ext cx="1534957" cy="606384"/>
          </a:xfrm>
          <a:prstGeom prst="rect">
            <a:avLst/>
          </a:prstGeom>
          <a:noFill/>
        </p:spPr>
        <p:txBody>
          <a:bodyPr wrap="square" lIns="0" tIns="0" rIns="0" bIns="0" rtlCol="0">
            <a:spAutoFit/>
          </a:bodyPr>
          <a:lstStyle/>
          <a:p>
            <a:r>
              <a:rPr lang="da-DK" sz="563" b="1" dirty="0"/>
              <a:t>Anvendelse af billeder eller video</a:t>
            </a:r>
            <a:r>
              <a:rPr lang="da-DK" sz="563" b="0" dirty="0"/>
              <a:t> med personer på kræver samtykke fra de pågældende personer.</a:t>
            </a:r>
          </a:p>
          <a:p>
            <a:r>
              <a:rPr lang="da-DK" sz="563" b="1" dirty="0"/>
              <a:t>Få samtykkeerklæring</a:t>
            </a:r>
            <a:r>
              <a:rPr lang="da-DK" sz="563" b="0" dirty="0"/>
              <a:t> i Kommunikation eller hent den på </a:t>
            </a:r>
            <a:r>
              <a:rPr lang="da-DK" sz="563" b="0" dirty="0" err="1"/>
              <a:t>intra</a:t>
            </a:r>
            <a:r>
              <a:rPr lang="da-DK" sz="563" b="0" dirty="0"/>
              <a:t> under Kommunikation.</a:t>
            </a:r>
          </a:p>
          <a:p>
            <a:endParaRPr lang="da-DK" sz="563" b="0" dirty="0"/>
          </a:p>
        </p:txBody>
      </p:sp>
    </p:spTree>
    <p:extLst>
      <p:ext uri="{BB962C8B-B14F-4D97-AF65-F5344CB8AC3E}">
        <p14:creationId xmlns:p14="http://schemas.microsoft.com/office/powerpoint/2010/main" val="4155605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Layout 1 - standar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140C70-29E9-4770-AC9F-0D4F6BFCA5DA}"/>
              </a:ext>
            </a:extLst>
          </p:cNvPr>
          <p:cNvSpPr>
            <a:spLocks noGrp="1"/>
          </p:cNvSpPr>
          <p:nvPr>
            <p:ph type="title"/>
          </p:nvPr>
        </p:nvSpPr>
        <p:spPr/>
        <p:txBody>
          <a:bodyPr/>
          <a:lstStyle/>
          <a:p>
            <a:r>
              <a:rPr lang="da-DK"/>
              <a:t>Klik for at redigere i master</a:t>
            </a:r>
            <a:endParaRPr lang="da-DK" dirty="0"/>
          </a:p>
        </p:txBody>
      </p:sp>
      <p:sp>
        <p:nvSpPr>
          <p:cNvPr id="3" name="Pladsholder til indhold 2">
            <a:extLst>
              <a:ext uri="{FF2B5EF4-FFF2-40B4-BE49-F238E27FC236}">
                <a16:creationId xmlns:a16="http://schemas.microsoft.com/office/drawing/2014/main" id="{9A29DCD2-5BCD-40AB-B10C-8B6EA60CBF36}"/>
              </a:ext>
            </a:extLst>
          </p:cNvPr>
          <p:cNvSpPr>
            <a:spLocks noGrp="1"/>
          </p:cNvSpPr>
          <p:nvPr>
            <p:ph idx="1"/>
          </p:nvPr>
        </p:nvSpPr>
        <p:spPr>
          <a:xfrm>
            <a:off x="298849" y="1727597"/>
            <a:ext cx="8552238" cy="3131344"/>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a:extLst>
              <a:ext uri="{FF2B5EF4-FFF2-40B4-BE49-F238E27FC236}">
                <a16:creationId xmlns:a16="http://schemas.microsoft.com/office/drawing/2014/main" id="{6B679288-C62C-4ACC-BDB5-2B320A2CC973}"/>
              </a:ext>
            </a:extLst>
          </p:cNvPr>
          <p:cNvSpPr>
            <a:spLocks noGrp="1"/>
          </p:cNvSpPr>
          <p:nvPr>
            <p:ph type="dt" sz="half" idx="10"/>
          </p:nvPr>
        </p:nvSpPr>
        <p:spPr/>
        <p:txBody>
          <a:bodyPr/>
          <a:lstStyle/>
          <a:p>
            <a:endParaRPr lang="da-DK" dirty="0"/>
          </a:p>
        </p:txBody>
      </p:sp>
      <p:sp>
        <p:nvSpPr>
          <p:cNvPr id="5" name="Pladsholder til sidefod 4">
            <a:extLst>
              <a:ext uri="{FF2B5EF4-FFF2-40B4-BE49-F238E27FC236}">
                <a16:creationId xmlns:a16="http://schemas.microsoft.com/office/drawing/2014/main" id="{FE27D1FF-D1F0-477D-B630-E8022ADB6B38}"/>
              </a:ext>
            </a:extLst>
          </p:cNvPr>
          <p:cNvSpPr>
            <a:spLocks noGrp="1"/>
          </p:cNvSpPr>
          <p:nvPr>
            <p:ph type="ftr" sz="quarter" idx="11"/>
          </p:nvPr>
        </p:nvSpPr>
        <p:spPr/>
        <p:txBody>
          <a:bodyPr/>
          <a:lstStyle/>
          <a:p>
            <a:r>
              <a:rPr lang="da-DK"/>
              <a:t>Skriv titel via Indsæt -&gt; Sidehoved og Sidefod</a:t>
            </a:r>
            <a:endParaRPr lang="da-DK" dirty="0"/>
          </a:p>
        </p:txBody>
      </p:sp>
      <p:sp>
        <p:nvSpPr>
          <p:cNvPr id="6" name="Pladsholder til slidenummer 5">
            <a:extLst>
              <a:ext uri="{FF2B5EF4-FFF2-40B4-BE49-F238E27FC236}">
                <a16:creationId xmlns:a16="http://schemas.microsoft.com/office/drawing/2014/main" id="{5930CB53-DC24-4370-A33E-AF9BC03A6F71}"/>
              </a:ext>
            </a:extLst>
          </p:cNvPr>
          <p:cNvSpPr>
            <a:spLocks noGrp="1"/>
          </p:cNvSpPr>
          <p:nvPr>
            <p:ph type="sldNum" sz="quarter" idx="12"/>
          </p:nvPr>
        </p:nvSpPr>
        <p:spPr/>
        <p:txBody>
          <a:bodyPr/>
          <a:lstStyle/>
          <a:p>
            <a:fld id="{86514068-1FDC-406F-8DC9-A3ED74E5E153}" type="slidenum">
              <a:rPr lang="da-DK" smtClean="0"/>
              <a:t>‹nr.›</a:t>
            </a:fld>
            <a:endParaRPr lang="da-DK"/>
          </a:p>
        </p:txBody>
      </p:sp>
      <p:grpSp>
        <p:nvGrpSpPr>
          <p:cNvPr id="23" name="Gruppe 22">
            <a:extLst>
              <a:ext uri="{FF2B5EF4-FFF2-40B4-BE49-F238E27FC236}">
                <a16:creationId xmlns:a16="http://schemas.microsoft.com/office/drawing/2014/main" id="{906D793E-C384-4D46-9726-46566BC38653}"/>
              </a:ext>
            </a:extLst>
          </p:cNvPr>
          <p:cNvGrpSpPr/>
          <p:nvPr userDrawn="1"/>
        </p:nvGrpSpPr>
        <p:grpSpPr>
          <a:xfrm>
            <a:off x="9174676" y="1826775"/>
            <a:ext cx="1577368" cy="1476407"/>
            <a:chOff x="24464211" y="4871401"/>
            <a:chExt cx="4206040" cy="3937085"/>
          </a:xfrm>
        </p:grpSpPr>
        <p:sp>
          <p:nvSpPr>
            <p:cNvPr id="20" name="Tekstfelt 19">
              <a:extLst>
                <a:ext uri="{FF2B5EF4-FFF2-40B4-BE49-F238E27FC236}">
                  <a16:creationId xmlns:a16="http://schemas.microsoft.com/office/drawing/2014/main" id="{FF3C875D-5ECC-4EBC-83AA-01C44C9C1621}"/>
                </a:ext>
              </a:extLst>
            </p:cNvPr>
            <p:cNvSpPr txBox="1"/>
            <p:nvPr userDrawn="1"/>
          </p:nvSpPr>
          <p:spPr>
            <a:xfrm>
              <a:off x="24775961" y="4881428"/>
              <a:ext cx="3894290" cy="3927058"/>
            </a:xfrm>
            <a:prstGeom prst="rect">
              <a:avLst/>
            </a:prstGeom>
            <a:noFill/>
          </p:spPr>
          <p:txBody>
            <a:bodyPr wrap="square" lIns="0" tIns="0" rIns="0" bIns="0" rtlCol="0">
              <a:spAutoFit/>
            </a:bodyPr>
            <a:lstStyle/>
            <a:p>
              <a:r>
                <a:rPr lang="da-DK" sz="563" b="1" dirty="0"/>
                <a:t>Vælg selv indhold</a:t>
              </a:r>
              <a:r>
                <a:rPr lang="da-DK" sz="563" dirty="0"/>
                <a:t> i dette område, fx tekst, tabel, diagram, </a:t>
              </a:r>
              <a:r>
                <a:rPr lang="da-DK" sz="563" dirty="0" err="1"/>
                <a:t>SmartArt</a:t>
              </a:r>
              <a:r>
                <a:rPr lang="da-DK" sz="563" dirty="0"/>
                <a:t> eller billede. Klik på det ønskede ikon eller skriv din tekst.</a:t>
              </a:r>
            </a:p>
            <a:p>
              <a:endParaRPr lang="da-DK" sz="563" dirty="0"/>
            </a:p>
            <a:p>
              <a:r>
                <a:rPr lang="da-DK" sz="563" b="1" dirty="0"/>
                <a:t>Fjern evt. punkttegn </a:t>
              </a:r>
              <a:r>
                <a:rPr lang="da-DK" sz="563" dirty="0"/>
                <a:t>ved at klik på</a:t>
              </a:r>
            </a:p>
            <a:p>
              <a:endParaRPr lang="da-DK" sz="563" dirty="0"/>
            </a:p>
            <a:p>
              <a:r>
                <a:rPr lang="da-DK" sz="563" b="1" dirty="0"/>
                <a:t>Webtilgængelighed:</a:t>
              </a:r>
              <a:r>
                <a:rPr lang="da-DK" sz="563" dirty="0"/>
                <a:t> Husk at give dit diagram, illustration eller billede en Alternativ tekst, som bruges af synshandicappede til ”oplæsning”.</a:t>
              </a:r>
            </a:p>
            <a:p>
              <a:r>
                <a:rPr lang="da-DK" sz="563" dirty="0"/>
                <a:t>Højreklik på indholdsboksen og angiv Alternativ tekst.</a:t>
              </a:r>
            </a:p>
            <a:p>
              <a:endParaRPr lang="da-DK" sz="563" dirty="0"/>
            </a:p>
            <a:p>
              <a:r>
                <a:rPr lang="da-DK" sz="563" b="1" dirty="0"/>
                <a:t>Skift evt. opstilling/layout</a:t>
              </a:r>
              <a:r>
                <a:rPr lang="da-DK" sz="563" b="0" dirty="0"/>
                <a:t> ved at klikke på </a:t>
              </a:r>
            </a:p>
            <a:p>
              <a:r>
                <a:rPr lang="da-DK" sz="563" dirty="0"/>
                <a:t>Vælg derefter det ønskede layout.</a:t>
              </a:r>
            </a:p>
          </p:txBody>
        </p:sp>
        <p:pic>
          <p:nvPicPr>
            <p:cNvPr id="19" name="Billede 18">
              <a:extLst>
                <a:ext uri="{FF2B5EF4-FFF2-40B4-BE49-F238E27FC236}">
                  <a16:creationId xmlns:a16="http://schemas.microsoft.com/office/drawing/2014/main" id="{7ED3FD58-694B-43E9-986C-2DC221CC12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73425" y="8319101"/>
              <a:ext cx="724001" cy="238158"/>
            </a:xfrm>
            <a:prstGeom prst="rect">
              <a:avLst/>
            </a:prstGeom>
          </p:spPr>
        </p:pic>
        <p:sp>
          <p:nvSpPr>
            <p:cNvPr id="21" name="Pil: venstre 20">
              <a:extLst>
                <a:ext uri="{FF2B5EF4-FFF2-40B4-BE49-F238E27FC236}">
                  <a16:creationId xmlns:a16="http://schemas.microsoft.com/office/drawing/2014/main" id="{1A50584E-C6CC-48F0-BEEC-E562622E1FA2}"/>
                </a:ext>
              </a:extLst>
            </p:cNvPr>
            <p:cNvSpPr/>
            <p:nvPr userDrawn="1"/>
          </p:nvSpPr>
          <p:spPr>
            <a:xfrm>
              <a:off x="24464211" y="4871401"/>
              <a:ext cx="239561" cy="2695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675"/>
            </a:p>
          </p:txBody>
        </p:sp>
        <p:pic>
          <p:nvPicPr>
            <p:cNvPr id="22" name="Billede 21">
              <a:extLst>
                <a:ext uri="{FF2B5EF4-FFF2-40B4-BE49-F238E27FC236}">
                  <a16:creationId xmlns:a16="http://schemas.microsoft.com/office/drawing/2014/main" id="{B14CA9AA-D5A5-4494-BD3D-F5ADB914D94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145789" y="6009211"/>
              <a:ext cx="276264" cy="257211"/>
            </a:xfrm>
            <a:prstGeom prst="rect">
              <a:avLst/>
            </a:prstGeom>
          </p:spPr>
        </p:pic>
      </p:grpSp>
    </p:spTree>
    <p:extLst>
      <p:ext uri="{BB962C8B-B14F-4D97-AF65-F5344CB8AC3E}">
        <p14:creationId xmlns:p14="http://schemas.microsoft.com/office/powerpoint/2010/main" val="27677777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02" y="-20538"/>
            <a:ext cx="9155302" cy="3169028"/>
          </a:xfrm>
          <a:prstGeom prst="rect">
            <a:avLst/>
          </a:prstGeom>
        </p:spPr>
      </p:pic>
      <p:sp>
        <p:nvSpPr>
          <p:cNvPr id="15" name="Rectangle 8"/>
          <p:cNvSpPr>
            <a:spLocks noChangeArrowheads="1"/>
          </p:cNvSpPr>
          <p:nvPr userDrawn="1"/>
        </p:nvSpPr>
        <p:spPr bwMode="auto">
          <a:xfrm>
            <a:off x="1421" y="3047910"/>
            <a:ext cx="9144000" cy="2116127"/>
          </a:xfrm>
          <a:prstGeom prst="rect">
            <a:avLst/>
          </a:prstGeom>
          <a:solidFill>
            <a:schemeClr val="tx1">
              <a:lumMod val="85000"/>
              <a:lumOff val="15000"/>
            </a:schemeClr>
          </a:solidFill>
          <a:ln w="9525">
            <a:noFill/>
            <a:miter lim="800000"/>
            <a:headEnd/>
            <a:tailEnd/>
          </a:ln>
          <a:effectLst/>
        </p:spPr>
        <p:txBody>
          <a:bodyPr wrap="none" anchor="ctr"/>
          <a:lstStyle/>
          <a:p>
            <a:endParaRPr lang="da-DK">
              <a:solidFill>
                <a:srgbClr val="FF0000"/>
              </a:solidFill>
            </a:endParaRPr>
          </a:p>
        </p:txBody>
      </p:sp>
      <p:sp>
        <p:nvSpPr>
          <p:cNvPr id="11" name="Title 1"/>
          <p:cNvSpPr>
            <a:spLocks noGrp="1"/>
          </p:cNvSpPr>
          <p:nvPr>
            <p:ph type="ctrTitle"/>
          </p:nvPr>
        </p:nvSpPr>
        <p:spPr>
          <a:xfrm>
            <a:off x="395288" y="3211318"/>
            <a:ext cx="4173111" cy="1404000"/>
          </a:xfrm>
        </p:spPr>
        <p:txBody>
          <a:bodyPr lIns="180000" tIns="360000" rIns="180000">
            <a:normAutofit/>
          </a:bodyPr>
          <a:lstStyle>
            <a:lvl1pPr algn="l">
              <a:spcBef>
                <a:spcPts val="200"/>
              </a:spcBef>
              <a:spcAft>
                <a:spcPts val="200"/>
              </a:spcAft>
              <a:defRPr sz="2200" b="0">
                <a:solidFill>
                  <a:schemeClr val="bg1"/>
                </a:solidFill>
              </a:defRPr>
            </a:lvl1pPr>
          </a:lstStyle>
          <a:p>
            <a:r>
              <a:rPr lang="da-DK" dirty="0"/>
              <a:t>Klik for at redigere i master</a:t>
            </a:r>
          </a:p>
        </p:txBody>
      </p:sp>
      <p:sp>
        <p:nvSpPr>
          <p:cNvPr id="12" name="Subtitle 2"/>
          <p:cNvSpPr>
            <a:spLocks noGrp="1"/>
          </p:cNvSpPr>
          <p:nvPr>
            <p:ph type="subTitle" idx="1"/>
          </p:nvPr>
        </p:nvSpPr>
        <p:spPr>
          <a:xfrm>
            <a:off x="395288" y="4668106"/>
            <a:ext cx="4173111" cy="207900"/>
          </a:xfrm>
          <a:noFill/>
        </p:spPr>
        <p:txBody>
          <a:bodyPr lIns="180000" tIns="46800" rIns="90000" bIns="46800">
            <a:normAutofit/>
          </a:bodyPr>
          <a:lstStyle>
            <a:lvl1pPr marL="0" indent="0" algn="l">
              <a:buNone/>
              <a:defRPr sz="1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i master</a:t>
            </a:r>
            <a:endParaRPr lang="da-DK" dirty="0"/>
          </a:p>
        </p:txBody>
      </p:sp>
      <p:sp>
        <p:nvSpPr>
          <p:cNvPr id="18" name="Rektangel 17"/>
          <p:cNvSpPr/>
          <p:nvPr userDrawn="1"/>
        </p:nvSpPr>
        <p:spPr>
          <a:xfrm>
            <a:off x="0" y="2817786"/>
            <a:ext cx="9144000" cy="230124"/>
          </a:xfrm>
          <a:prstGeom prst="rect">
            <a:avLst/>
          </a:prstGeom>
          <a:gradFill flip="none" rotWithShape="1">
            <a:gsLst>
              <a:gs pos="100000">
                <a:schemeClr val="accent1">
                  <a:alpha val="0"/>
                </a:schemeClr>
              </a:gs>
              <a:gs pos="40000">
                <a:schemeClr val="accent3"/>
              </a:gs>
              <a:gs pos="1111">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FFFFFF"/>
              </a:solidFill>
            </a:endParaRPr>
          </a:p>
        </p:txBody>
      </p:sp>
      <p:pic>
        <p:nvPicPr>
          <p:cNvPr id="10" name="Bille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56767" y="4429451"/>
            <a:ext cx="1749054" cy="518563"/>
          </a:xfrm>
          <a:prstGeom prst="rect">
            <a:avLst/>
          </a:prstGeom>
        </p:spPr>
      </p:pic>
    </p:spTree>
    <p:extLst>
      <p:ext uri="{BB962C8B-B14F-4D97-AF65-F5344CB8AC3E}">
        <p14:creationId xmlns:p14="http://schemas.microsoft.com/office/powerpoint/2010/main" val="14232475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Forside">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2546"/>
            <a:ext cx="9144000" cy="3165116"/>
          </a:xfrm>
          <a:prstGeom prst="rect">
            <a:avLst/>
          </a:prstGeom>
        </p:spPr>
      </p:pic>
      <p:sp>
        <p:nvSpPr>
          <p:cNvPr id="15" name="Rectangle 8"/>
          <p:cNvSpPr>
            <a:spLocks noChangeArrowheads="1"/>
          </p:cNvSpPr>
          <p:nvPr userDrawn="1"/>
        </p:nvSpPr>
        <p:spPr bwMode="auto">
          <a:xfrm>
            <a:off x="1421" y="3047910"/>
            <a:ext cx="9144000" cy="2116127"/>
          </a:xfrm>
          <a:prstGeom prst="rect">
            <a:avLst/>
          </a:prstGeom>
          <a:solidFill>
            <a:schemeClr val="tx1">
              <a:lumMod val="85000"/>
              <a:lumOff val="15000"/>
            </a:schemeClr>
          </a:solidFill>
          <a:ln w="9525">
            <a:noFill/>
            <a:miter lim="800000"/>
            <a:headEnd/>
            <a:tailEnd/>
          </a:ln>
          <a:effectLst/>
        </p:spPr>
        <p:txBody>
          <a:bodyPr wrap="none" anchor="ctr"/>
          <a:lstStyle/>
          <a:p>
            <a:endParaRPr lang="da-DK">
              <a:solidFill>
                <a:srgbClr val="FF0000"/>
              </a:solidFill>
            </a:endParaRPr>
          </a:p>
        </p:txBody>
      </p:sp>
      <p:sp>
        <p:nvSpPr>
          <p:cNvPr id="11" name="Title 1"/>
          <p:cNvSpPr>
            <a:spLocks noGrp="1"/>
          </p:cNvSpPr>
          <p:nvPr>
            <p:ph type="ctrTitle"/>
          </p:nvPr>
        </p:nvSpPr>
        <p:spPr>
          <a:xfrm>
            <a:off x="395288" y="3211318"/>
            <a:ext cx="4173111" cy="1404000"/>
          </a:xfrm>
        </p:spPr>
        <p:txBody>
          <a:bodyPr lIns="180000" tIns="360000" rIns="180000">
            <a:normAutofit/>
          </a:bodyPr>
          <a:lstStyle>
            <a:lvl1pPr algn="l">
              <a:spcBef>
                <a:spcPts val="200"/>
              </a:spcBef>
              <a:spcAft>
                <a:spcPts val="200"/>
              </a:spcAft>
              <a:defRPr sz="2200" b="0">
                <a:solidFill>
                  <a:schemeClr val="bg1"/>
                </a:solidFill>
              </a:defRPr>
            </a:lvl1pPr>
          </a:lstStyle>
          <a:p>
            <a:r>
              <a:rPr lang="da-DK" dirty="0"/>
              <a:t>Klik for at redigere i master</a:t>
            </a:r>
          </a:p>
        </p:txBody>
      </p:sp>
      <p:sp>
        <p:nvSpPr>
          <p:cNvPr id="12" name="Subtitle 2"/>
          <p:cNvSpPr>
            <a:spLocks noGrp="1"/>
          </p:cNvSpPr>
          <p:nvPr>
            <p:ph type="subTitle" idx="1"/>
          </p:nvPr>
        </p:nvSpPr>
        <p:spPr>
          <a:xfrm>
            <a:off x="395288" y="4668106"/>
            <a:ext cx="4173111" cy="207900"/>
          </a:xfrm>
          <a:noFill/>
        </p:spPr>
        <p:txBody>
          <a:bodyPr lIns="180000" tIns="46800" rIns="90000" bIns="46800">
            <a:normAutofit/>
          </a:bodyPr>
          <a:lstStyle>
            <a:lvl1pPr marL="0" indent="0" algn="l">
              <a:buNone/>
              <a:defRPr sz="1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i master</a:t>
            </a:r>
            <a:endParaRPr lang="da-DK" dirty="0"/>
          </a:p>
        </p:txBody>
      </p:sp>
      <p:sp>
        <p:nvSpPr>
          <p:cNvPr id="18" name="Rektangel 17"/>
          <p:cNvSpPr/>
          <p:nvPr userDrawn="1"/>
        </p:nvSpPr>
        <p:spPr>
          <a:xfrm>
            <a:off x="1421" y="2845682"/>
            <a:ext cx="9144000" cy="230124"/>
          </a:xfrm>
          <a:prstGeom prst="rect">
            <a:avLst/>
          </a:prstGeom>
          <a:gradFill flip="none" rotWithShape="1">
            <a:gsLst>
              <a:gs pos="100000">
                <a:schemeClr val="accent1">
                  <a:alpha val="0"/>
                </a:schemeClr>
              </a:gs>
              <a:gs pos="40000">
                <a:schemeClr val="accent3"/>
              </a:gs>
              <a:gs pos="1111">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FFFFFF"/>
              </a:solidFill>
            </a:endParaRPr>
          </a:p>
        </p:txBody>
      </p:sp>
      <p:pic>
        <p:nvPicPr>
          <p:cNvPr id="10" name="Bille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56767" y="4408585"/>
            <a:ext cx="1749054" cy="518563"/>
          </a:xfrm>
          <a:prstGeom prst="rect">
            <a:avLst/>
          </a:prstGeom>
        </p:spPr>
      </p:pic>
    </p:spTree>
    <p:extLst>
      <p:ext uri="{BB962C8B-B14F-4D97-AF65-F5344CB8AC3E}">
        <p14:creationId xmlns:p14="http://schemas.microsoft.com/office/powerpoint/2010/main" val="3985296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spalter">
    <p:spTree>
      <p:nvGrpSpPr>
        <p:cNvPr id="1" name=""/>
        <p:cNvGrpSpPr/>
        <p:nvPr/>
      </p:nvGrpSpPr>
      <p:grpSpPr>
        <a:xfrm>
          <a:off x="0" y="0"/>
          <a:ext cx="0" cy="0"/>
          <a:chOff x="0" y="0"/>
          <a:chExt cx="0" cy="0"/>
        </a:xfrm>
      </p:grpSpPr>
      <p:sp>
        <p:nvSpPr>
          <p:cNvPr id="2" name="Title 1"/>
          <p:cNvSpPr>
            <a:spLocks noGrp="1"/>
          </p:cNvSpPr>
          <p:nvPr>
            <p:ph type="title"/>
          </p:nvPr>
        </p:nvSpPr>
        <p:spPr>
          <a:xfrm>
            <a:off x="395287" y="353700"/>
            <a:ext cx="8341095" cy="675000"/>
          </a:xfrm>
        </p:spPr>
        <p:txBody>
          <a:bodyPr/>
          <a:lstStyle/>
          <a:p>
            <a:r>
              <a:rPr lang="da-DK" dirty="0"/>
              <a:t>Klik for at redigere i master</a:t>
            </a:r>
          </a:p>
        </p:txBody>
      </p:sp>
      <p:sp>
        <p:nvSpPr>
          <p:cNvPr id="3" name="Content Placeholder 2"/>
          <p:cNvSpPr>
            <a:spLocks noGrp="1"/>
          </p:cNvSpPr>
          <p:nvPr>
            <p:ph idx="1"/>
          </p:nvPr>
        </p:nvSpPr>
        <p:spPr>
          <a:xfrm>
            <a:off x="395288" y="1203325"/>
            <a:ext cx="4033836" cy="3411548"/>
          </a:xfrm>
          <a:noFill/>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4" name="Content Placeholder 13"/>
          <p:cNvSpPr>
            <a:spLocks noGrp="1"/>
          </p:cNvSpPr>
          <p:nvPr>
            <p:ph sz="quarter" idx="13"/>
          </p:nvPr>
        </p:nvSpPr>
        <p:spPr>
          <a:xfrm>
            <a:off x="4716424" y="1203327"/>
            <a:ext cx="4019960" cy="3410973"/>
          </a:xfrm>
          <a:noFill/>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grpSp>
        <p:nvGrpSpPr>
          <p:cNvPr id="20" name="Group 24"/>
          <p:cNvGrpSpPr>
            <a:grpSpLocks noChangeAspect="1"/>
          </p:cNvGrpSpPr>
          <p:nvPr userDrawn="1"/>
        </p:nvGrpSpPr>
        <p:grpSpPr bwMode="auto">
          <a:xfrm>
            <a:off x="8460432" y="4718612"/>
            <a:ext cx="565787" cy="333374"/>
            <a:chOff x="2744" y="3974"/>
            <a:chExt cx="326" cy="192"/>
          </a:xfrm>
        </p:grpSpPr>
        <p:sp>
          <p:nvSpPr>
            <p:cNvPr id="21" name="AutoShape 19"/>
            <p:cNvSpPr>
              <a:spLocks noChangeAspect="1" noChangeArrowheads="1" noTextEdit="1"/>
            </p:cNvSpPr>
            <p:nvPr userDrawn="1"/>
          </p:nvSpPr>
          <p:spPr bwMode="auto">
            <a:xfrm>
              <a:off x="2744" y="3974"/>
              <a:ext cx="326" cy="192"/>
            </a:xfrm>
            <a:prstGeom prst="rect">
              <a:avLst/>
            </a:prstGeom>
            <a:noFill/>
            <a:ln w="9525">
              <a:noFill/>
              <a:miter lim="800000"/>
              <a:headEnd/>
              <a:tailEnd/>
            </a:ln>
          </p:spPr>
          <p:txBody>
            <a:bodyPr/>
            <a:lstStyle/>
            <a:p>
              <a:endParaRPr lang="da-DK">
                <a:solidFill>
                  <a:srgbClr val="000000"/>
                </a:solidFill>
              </a:endParaRPr>
            </a:p>
          </p:txBody>
        </p:sp>
        <p:sp>
          <p:nvSpPr>
            <p:cNvPr id="22" name="Freeform 21"/>
            <p:cNvSpPr>
              <a:spLocks noChangeAspect="1"/>
            </p:cNvSpPr>
            <p:nvPr userDrawn="1"/>
          </p:nvSpPr>
          <p:spPr bwMode="auto">
            <a:xfrm>
              <a:off x="2746" y="4026"/>
              <a:ext cx="103" cy="116"/>
            </a:xfrm>
            <a:custGeom>
              <a:avLst/>
              <a:gdLst/>
              <a:ahLst/>
              <a:cxnLst>
                <a:cxn ang="0">
                  <a:pos x="4998" y="201"/>
                </a:cxn>
                <a:cxn ang="0">
                  <a:pos x="4503" y="92"/>
                </a:cxn>
                <a:cxn ang="0">
                  <a:pos x="4067" y="30"/>
                </a:cxn>
                <a:cxn ang="0">
                  <a:pos x="3790" y="8"/>
                </a:cxn>
                <a:cxn ang="0">
                  <a:pos x="3517" y="0"/>
                </a:cxn>
                <a:cxn ang="0">
                  <a:pos x="2449" y="84"/>
                </a:cxn>
                <a:cxn ang="0">
                  <a:pos x="1590" y="328"/>
                </a:cxn>
                <a:cxn ang="0">
                  <a:pos x="928" y="713"/>
                </a:cxn>
                <a:cxn ang="0">
                  <a:pos x="452" y="1223"/>
                </a:cxn>
                <a:cxn ang="0">
                  <a:pos x="151" y="1841"/>
                </a:cxn>
                <a:cxn ang="0">
                  <a:pos x="12" y="2552"/>
                </a:cxn>
                <a:cxn ang="0">
                  <a:pos x="25" y="3275"/>
                </a:cxn>
                <a:cxn ang="0">
                  <a:pos x="184" y="3938"/>
                </a:cxn>
                <a:cxn ang="0">
                  <a:pos x="504" y="4534"/>
                </a:cxn>
                <a:cxn ang="0">
                  <a:pos x="1003" y="5038"/>
                </a:cxn>
                <a:cxn ang="0">
                  <a:pos x="1699" y="5420"/>
                </a:cxn>
                <a:cxn ang="0">
                  <a:pos x="2608" y="5654"/>
                </a:cxn>
                <a:cxn ang="0">
                  <a:pos x="3589" y="5714"/>
                </a:cxn>
                <a:cxn ang="0">
                  <a:pos x="4004" y="5692"/>
                </a:cxn>
                <a:cxn ang="0">
                  <a:pos x="4371" y="5646"/>
                </a:cxn>
                <a:cxn ang="0">
                  <a:pos x="4678" y="5589"/>
                </a:cxn>
                <a:cxn ang="0">
                  <a:pos x="5075" y="5487"/>
                </a:cxn>
                <a:cxn ang="0">
                  <a:pos x="5145" y="5133"/>
                </a:cxn>
                <a:cxn ang="0">
                  <a:pos x="5131" y="5094"/>
                </a:cxn>
                <a:cxn ang="0">
                  <a:pos x="5099" y="5080"/>
                </a:cxn>
                <a:cxn ang="0">
                  <a:pos x="5054" y="5090"/>
                </a:cxn>
                <a:cxn ang="0">
                  <a:pos x="4808" y="5174"/>
                </a:cxn>
                <a:cxn ang="0">
                  <a:pos x="4613" y="5221"/>
                </a:cxn>
                <a:cxn ang="0">
                  <a:pos x="4371" y="5263"/>
                </a:cxn>
                <a:cxn ang="0">
                  <a:pos x="4084" y="5296"/>
                </a:cxn>
                <a:cxn ang="0">
                  <a:pos x="3749" y="5316"/>
                </a:cxn>
                <a:cxn ang="0">
                  <a:pos x="3382" y="5315"/>
                </a:cxn>
                <a:cxn ang="0">
                  <a:pos x="3073" y="5277"/>
                </a:cxn>
                <a:cxn ang="0">
                  <a:pos x="2824" y="5201"/>
                </a:cxn>
                <a:cxn ang="0">
                  <a:pos x="2627" y="5093"/>
                </a:cxn>
                <a:cxn ang="0">
                  <a:pos x="2476" y="4960"/>
                </a:cxn>
                <a:cxn ang="0">
                  <a:pos x="2366" y="4807"/>
                </a:cxn>
                <a:cxn ang="0">
                  <a:pos x="2290" y="4640"/>
                </a:cxn>
                <a:cxn ang="0">
                  <a:pos x="2237" y="4454"/>
                </a:cxn>
                <a:cxn ang="0">
                  <a:pos x="2193" y="4222"/>
                </a:cxn>
                <a:cxn ang="0">
                  <a:pos x="2143" y="3777"/>
                </a:cxn>
                <a:cxn ang="0">
                  <a:pos x="2114" y="3143"/>
                </a:cxn>
                <a:cxn ang="0">
                  <a:pos x="2117" y="2491"/>
                </a:cxn>
                <a:cxn ang="0">
                  <a:pos x="2151" y="1888"/>
                </a:cxn>
                <a:cxn ang="0">
                  <a:pos x="2207" y="1434"/>
                </a:cxn>
                <a:cxn ang="0">
                  <a:pos x="2248" y="1233"/>
                </a:cxn>
                <a:cxn ang="0">
                  <a:pos x="2315" y="1017"/>
                </a:cxn>
                <a:cxn ang="0">
                  <a:pos x="2415" y="808"/>
                </a:cxn>
                <a:cxn ang="0">
                  <a:pos x="2547" y="643"/>
                </a:cxn>
                <a:cxn ang="0">
                  <a:pos x="2720" y="520"/>
                </a:cxn>
                <a:cxn ang="0">
                  <a:pos x="2947" y="437"/>
                </a:cxn>
                <a:cxn ang="0">
                  <a:pos x="3238" y="391"/>
                </a:cxn>
                <a:cxn ang="0">
                  <a:pos x="3635" y="381"/>
                </a:cxn>
                <a:cxn ang="0">
                  <a:pos x="4089" y="402"/>
                </a:cxn>
                <a:cxn ang="0">
                  <a:pos x="4401" y="466"/>
                </a:cxn>
                <a:cxn ang="0">
                  <a:pos x="4601" y="586"/>
                </a:cxn>
                <a:cxn ang="0">
                  <a:pos x="4721" y="778"/>
                </a:cxn>
                <a:cxn ang="0">
                  <a:pos x="4790" y="1056"/>
                </a:cxn>
                <a:cxn ang="0">
                  <a:pos x="4853" y="1538"/>
                </a:cxn>
                <a:cxn ang="0">
                  <a:pos x="4873" y="1593"/>
                </a:cxn>
                <a:cxn ang="0">
                  <a:pos x="4911" y="1627"/>
                </a:cxn>
                <a:cxn ang="0">
                  <a:pos x="4967" y="1638"/>
                </a:cxn>
              </a:cxnLst>
              <a:rect l="0" t="0" r="r" b="b"/>
              <a:pathLst>
                <a:path w="5170" h="5715">
                  <a:moveTo>
                    <a:pt x="4967" y="1638"/>
                  </a:moveTo>
                  <a:lnTo>
                    <a:pt x="5170" y="1638"/>
                  </a:lnTo>
                  <a:lnTo>
                    <a:pt x="5170" y="251"/>
                  </a:lnTo>
                  <a:lnTo>
                    <a:pt x="5086" y="226"/>
                  </a:lnTo>
                  <a:lnTo>
                    <a:pt x="4998" y="201"/>
                  </a:lnTo>
                  <a:lnTo>
                    <a:pt x="4905" y="177"/>
                  </a:lnTo>
                  <a:lnTo>
                    <a:pt x="4809" y="154"/>
                  </a:lnTo>
                  <a:lnTo>
                    <a:pt x="4709" y="132"/>
                  </a:lnTo>
                  <a:lnTo>
                    <a:pt x="4608" y="111"/>
                  </a:lnTo>
                  <a:lnTo>
                    <a:pt x="4503" y="92"/>
                  </a:lnTo>
                  <a:lnTo>
                    <a:pt x="4396" y="74"/>
                  </a:lnTo>
                  <a:lnTo>
                    <a:pt x="4287" y="58"/>
                  </a:lnTo>
                  <a:lnTo>
                    <a:pt x="4178" y="43"/>
                  </a:lnTo>
                  <a:lnTo>
                    <a:pt x="4122" y="36"/>
                  </a:lnTo>
                  <a:lnTo>
                    <a:pt x="4067" y="30"/>
                  </a:lnTo>
                  <a:lnTo>
                    <a:pt x="4012" y="25"/>
                  </a:lnTo>
                  <a:lnTo>
                    <a:pt x="3956" y="20"/>
                  </a:lnTo>
                  <a:lnTo>
                    <a:pt x="3901" y="15"/>
                  </a:lnTo>
                  <a:lnTo>
                    <a:pt x="3845" y="11"/>
                  </a:lnTo>
                  <a:lnTo>
                    <a:pt x="3790" y="8"/>
                  </a:lnTo>
                  <a:lnTo>
                    <a:pt x="3735" y="5"/>
                  </a:lnTo>
                  <a:lnTo>
                    <a:pt x="3680" y="2"/>
                  </a:lnTo>
                  <a:lnTo>
                    <a:pt x="3624" y="1"/>
                  </a:lnTo>
                  <a:lnTo>
                    <a:pt x="3571" y="0"/>
                  </a:lnTo>
                  <a:lnTo>
                    <a:pt x="3517" y="0"/>
                  </a:lnTo>
                  <a:lnTo>
                    <a:pt x="3285" y="3"/>
                  </a:lnTo>
                  <a:lnTo>
                    <a:pt x="3063" y="13"/>
                  </a:lnTo>
                  <a:lnTo>
                    <a:pt x="2850" y="30"/>
                  </a:lnTo>
                  <a:lnTo>
                    <a:pt x="2645" y="54"/>
                  </a:lnTo>
                  <a:lnTo>
                    <a:pt x="2449" y="84"/>
                  </a:lnTo>
                  <a:lnTo>
                    <a:pt x="2261" y="121"/>
                  </a:lnTo>
                  <a:lnTo>
                    <a:pt x="2081" y="164"/>
                  </a:lnTo>
                  <a:lnTo>
                    <a:pt x="1909" y="212"/>
                  </a:lnTo>
                  <a:lnTo>
                    <a:pt x="1746" y="267"/>
                  </a:lnTo>
                  <a:lnTo>
                    <a:pt x="1590" y="328"/>
                  </a:lnTo>
                  <a:lnTo>
                    <a:pt x="1442" y="394"/>
                  </a:lnTo>
                  <a:lnTo>
                    <a:pt x="1302" y="465"/>
                  </a:lnTo>
                  <a:lnTo>
                    <a:pt x="1170" y="543"/>
                  </a:lnTo>
                  <a:lnTo>
                    <a:pt x="1045" y="625"/>
                  </a:lnTo>
                  <a:lnTo>
                    <a:pt x="928" y="713"/>
                  </a:lnTo>
                  <a:lnTo>
                    <a:pt x="818" y="805"/>
                  </a:lnTo>
                  <a:lnTo>
                    <a:pt x="716" y="903"/>
                  </a:lnTo>
                  <a:lnTo>
                    <a:pt x="621" y="1005"/>
                  </a:lnTo>
                  <a:lnTo>
                    <a:pt x="533" y="1112"/>
                  </a:lnTo>
                  <a:lnTo>
                    <a:pt x="452" y="1223"/>
                  </a:lnTo>
                  <a:lnTo>
                    <a:pt x="378" y="1338"/>
                  </a:lnTo>
                  <a:lnTo>
                    <a:pt x="311" y="1458"/>
                  </a:lnTo>
                  <a:lnTo>
                    <a:pt x="250" y="1582"/>
                  </a:lnTo>
                  <a:lnTo>
                    <a:pt x="197" y="1710"/>
                  </a:lnTo>
                  <a:lnTo>
                    <a:pt x="151" y="1841"/>
                  </a:lnTo>
                  <a:lnTo>
                    <a:pt x="110" y="1976"/>
                  </a:lnTo>
                  <a:lnTo>
                    <a:pt x="76" y="2115"/>
                  </a:lnTo>
                  <a:lnTo>
                    <a:pt x="49" y="2258"/>
                  </a:lnTo>
                  <a:lnTo>
                    <a:pt x="27" y="2404"/>
                  </a:lnTo>
                  <a:lnTo>
                    <a:pt x="12" y="2552"/>
                  </a:lnTo>
                  <a:lnTo>
                    <a:pt x="3" y="2704"/>
                  </a:lnTo>
                  <a:lnTo>
                    <a:pt x="0" y="2858"/>
                  </a:lnTo>
                  <a:lnTo>
                    <a:pt x="3" y="2998"/>
                  </a:lnTo>
                  <a:lnTo>
                    <a:pt x="11" y="3137"/>
                  </a:lnTo>
                  <a:lnTo>
                    <a:pt x="25" y="3275"/>
                  </a:lnTo>
                  <a:lnTo>
                    <a:pt x="45" y="3412"/>
                  </a:lnTo>
                  <a:lnTo>
                    <a:pt x="70" y="3546"/>
                  </a:lnTo>
                  <a:lnTo>
                    <a:pt x="102" y="3679"/>
                  </a:lnTo>
                  <a:lnTo>
                    <a:pt x="139" y="3810"/>
                  </a:lnTo>
                  <a:lnTo>
                    <a:pt x="184" y="3938"/>
                  </a:lnTo>
                  <a:lnTo>
                    <a:pt x="234" y="4063"/>
                  </a:lnTo>
                  <a:lnTo>
                    <a:pt x="291" y="4186"/>
                  </a:lnTo>
                  <a:lnTo>
                    <a:pt x="355" y="4305"/>
                  </a:lnTo>
                  <a:lnTo>
                    <a:pt x="427" y="4421"/>
                  </a:lnTo>
                  <a:lnTo>
                    <a:pt x="504" y="4534"/>
                  </a:lnTo>
                  <a:lnTo>
                    <a:pt x="590" y="4643"/>
                  </a:lnTo>
                  <a:lnTo>
                    <a:pt x="681" y="4748"/>
                  </a:lnTo>
                  <a:lnTo>
                    <a:pt x="781" y="4849"/>
                  </a:lnTo>
                  <a:lnTo>
                    <a:pt x="888" y="4946"/>
                  </a:lnTo>
                  <a:lnTo>
                    <a:pt x="1003" y="5038"/>
                  </a:lnTo>
                  <a:lnTo>
                    <a:pt x="1127" y="5125"/>
                  </a:lnTo>
                  <a:lnTo>
                    <a:pt x="1257" y="5207"/>
                  </a:lnTo>
                  <a:lnTo>
                    <a:pt x="1396" y="5283"/>
                  </a:lnTo>
                  <a:lnTo>
                    <a:pt x="1543" y="5355"/>
                  </a:lnTo>
                  <a:lnTo>
                    <a:pt x="1699" y="5420"/>
                  </a:lnTo>
                  <a:lnTo>
                    <a:pt x="1863" y="5480"/>
                  </a:lnTo>
                  <a:lnTo>
                    <a:pt x="2036" y="5533"/>
                  </a:lnTo>
                  <a:lnTo>
                    <a:pt x="2218" y="5580"/>
                  </a:lnTo>
                  <a:lnTo>
                    <a:pt x="2408" y="5620"/>
                  </a:lnTo>
                  <a:lnTo>
                    <a:pt x="2608" y="5654"/>
                  </a:lnTo>
                  <a:lnTo>
                    <a:pt x="2817" y="5680"/>
                  </a:lnTo>
                  <a:lnTo>
                    <a:pt x="3036" y="5699"/>
                  </a:lnTo>
                  <a:lnTo>
                    <a:pt x="3263" y="5711"/>
                  </a:lnTo>
                  <a:lnTo>
                    <a:pt x="3500" y="5715"/>
                  </a:lnTo>
                  <a:lnTo>
                    <a:pt x="3589" y="5714"/>
                  </a:lnTo>
                  <a:lnTo>
                    <a:pt x="3675" y="5712"/>
                  </a:lnTo>
                  <a:lnTo>
                    <a:pt x="3760" y="5709"/>
                  </a:lnTo>
                  <a:lnTo>
                    <a:pt x="3844" y="5704"/>
                  </a:lnTo>
                  <a:lnTo>
                    <a:pt x="3925" y="5698"/>
                  </a:lnTo>
                  <a:lnTo>
                    <a:pt x="4004" y="5692"/>
                  </a:lnTo>
                  <a:lnTo>
                    <a:pt x="4082" y="5684"/>
                  </a:lnTo>
                  <a:lnTo>
                    <a:pt x="4157" y="5676"/>
                  </a:lnTo>
                  <a:lnTo>
                    <a:pt x="4231" y="5666"/>
                  </a:lnTo>
                  <a:lnTo>
                    <a:pt x="4302" y="5657"/>
                  </a:lnTo>
                  <a:lnTo>
                    <a:pt x="4371" y="5646"/>
                  </a:lnTo>
                  <a:lnTo>
                    <a:pt x="4437" y="5635"/>
                  </a:lnTo>
                  <a:lnTo>
                    <a:pt x="4502" y="5624"/>
                  </a:lnTo>
                  <a:lnTo>
                    <a:pt x="4563" y="5613"/>
                  </a:lnTo>
                  <a:lnTo>
                    <a:pt x="4622" y="5601"/>
                  </a:lnTo>
                  <a:lnTo>
                    <a:pt x="4678" y="5589"/>
                  </a:lnTo>
                  <a:lnTo>
                    <a:pt x="4783" y="5566"/>
                  </a:lnTo>
                  <a:lnTo>
                    <a:pt x="4876" y="5543"/>
                  </a:lnTo>
                  <a:lnTo>
                    <a:pt x="4955" y="5522"/>
                  </a:lnTo>
                  <a:lnTo>
                    <a:pt x="5022" y="5503"/>
                  </a:lnTo>
                  <a:lnTo>
                    <a:pt x="5075" y="5487"/>
                  </a:lnTo>
                  <a:lnTo>
                    <a:pt x="5114" y="5474"/>
                  </a:lnTo>
                  <a:lnTo>
                    <a:pt x="5138" y="5466"/>
                  </a:lnTo>
                  <a:lnTo>
                    <a:pt x="5145" y="5463"/>
                  </a:lnTo>
                  <a:lnTo>
                    <a:pt x="5147" y="5144"/>
                  </a:lnTo>
                  <a:lnTo>
                    <a:pt x="5145" y="5133"/>
                  </a:lnTo>
                  <a:lnTo>
                    <a:pt x="5144" y="5123"/>
                  </a:lnTo>
                  <a:lnTo>
                    <a:pt x="5142" y="5114"/>
                  </a:lnTo>
                  <a:lnTo>
                    <a:pt x="5139" y="5106"/>
                  </a:lnTo>
                  <a:lnTo>
                    <a:pt x="5135" y="5100"/>
                  </a:lnTo>
                  <a:lnTo>
                    <a:pt x="5131" y="5094"/>
                  </a:lnTo>
                  <a:lnTo>
                    <a:pt x="5126" y="5089"/>
                  </a:lnTo>
                  <a:lnTo>
                    <a:pt x="5120" y="5086"/>
                  </a:lnTo>
                  <a:lnTo>
                    <a:pt x="5114" y="5083"/>
                  </a:lnTo>
                  <a:lnTo>
                    <a:pt x="5107" y="5081"/>
                  </a:lnTo>
                  <a:lnTo>
                    <a:pt x="5099" y="5080"/>
                  </a:lnTo>
                  <a:lnTo>
                    <a:pt x="5090" y="5080"/>
                  </a:lnTo>
                  <a:lnTo>
                    <a:pt x="5082" y="5082"/>
                  </a:lnTo>
                  <a:lnTo>
                    <a:pt x="5073" y="5084"/>
                  </a:lnTo>
                  <a:lnTo>
                    <a:pt x="5063" y="5087"/>
                  </a:lnTo>
                  <a:lnTo>
                    <a:pt x="5054" y="5090"/>
                  </a:lnTo>
                  <a:lnTo>
                    <a:pt x="5011" y="5108"/>
                  </a:lnTo>
                  <a:lnTo>
                    <a:pt x="4961" y="5126"/>
                  </a:lnTo>
                  <a:lnTo>
                    <a:pt x="4905" y="5145"/>
                  </a:lnTo>
                  <a:lnTo>
                    <a:pt x="4843" y="5165"/>
                  </a:lnTo>
                  <a:lnTo>
                    <a:pt x="4808" y="5174"/>
                  </a:lnTo>
                  <a:lnTo>
                    <a:pt x="4773" y="5184"/>
                  </a:lnTo>
                  <a:lnTo>
                    <a:pt x="4735" y="5193"/>
                  </a:lnTo>
                  <a:lnTo>
                    <a:pt x="4696" y="5203"/>
                  </a:lnTo>
                  <a:lnTo>
                    <a:pt x="4655" y="5212"/>
                  </a:lnTo>
                  <a:lnTo>
                    <a:pt x="4613" y="5221"/>
                  </a:lnTo>
                  <a:lnTo>
                    <a:pt x="4568" y="5230"/>
                  </a:lnTo>
                  <a:lnTo>
                    <a:pt x="4521" y="5239"/>
                  </a:lnTo>
                  <a:lnTo>
                    <a:pt x="4473" y="5247"/>
                  </a:lnTo>
                  <a:lnTo>
                    <a:pt x="4423" y="5255"/>
                  </a:lnTo>
                  <a:lnTo>
                    <a:pt x="4371" y="5263"/>
                  </a:lnTo>
                  <a:lnTo>
                    <a:pt x="4317" y="5271"/>
                  </a:lnTo>
                  <a:lnTo>
                    <a:pt x="4262" y="5278"/>
                  </a:lnTo>
                  <a:lnTo>
                    <a:pt x="4204" y="5284"/>
                  </a:lnTo>
                  <a:lnTo>
                    <a:pt x="4145" y="5290"/>
                  </a:lnTo>
                  <a:lnTo>
                    <a:pt x="4084" y="5296"/>
                  </a:lnTo>
                  <a:lnTo>
                    <a:pt x="4021" y="5301"/>
                  </a:lnTo>
                  <a:lnTo>
                    <a:pt x="3956" y="5306"/>
                  </a:lnTo>
                  <a:lnTo>
                    <a:pt x="3888" y="5310"/>
                  </a:lnTo>
                  <a:lnTo>
                    <a:pt x="3820" y="5313"/>
                  </a:lnTo>
                  <a:lnTo>
                    <a:pt x="3749" y="5316"/>
                  </a:lnTo>
                  <a:lnTo>
                    <a:pt x="3675" y="5317"/>
                  </a:lnTo>
                  <a:lnTo>
                    <a:pt x="3601" y="5319"/>
                  </a:lnTo>
                  <a:lnTo>
                    <a:pt x="3524" y="5319"/>
                  </a:lnTo>
                  <a:lnTo>
                    <a:pt x="3452" y="5318"/>
                  </a:lnTo>
                  <a:lnTo>
                    <a:pt x="3382" y="5315"/>
                  </a:lnTo>
                  <a:lnTo>
                    <a:pt x="3316" y="5311"/>
                  </a:lnTo>
                  <a:lnTo>
                    <a:pt x="3252" y="5305"/>
                  </a:lnTo>
                  <a:lnTo>
                    <a:pt x="3189" y="5297"/>
                  </a:lnTo>
                  <a:lnTo>
                    <a:pt x="3130" y="5288"/>
                  </a:lnTo>
                  <a:lnTo>
                    <a:pt x="3073" y="5277"/>
                  </a:lnTo>
                  <a:lnTo>
                    <a:pt x="3019" y="5264"/>
                  </a:lnTo>
                  <a:lnTo>
                    <a:pt x="2967" y="5251"/>
                  </a:lnTo>
                  <a:lnTo>
                    <a:pt x="2917" y="5235"/>
                  </a:lnTo>
                  <a:lnTo>
                    <a:pt x="2870" y="5219"/>
                  </a:lnTo>
                  <a:lnTo>
                    <a:pt x="2824" y="5201"/>
                  </a:lnTo>
                  <a:lnTo>
                    <a:pt x="2780" y="5182"/>
                  </a:lnTo>
                  <a:lnTo>
                    <a:pt x="2739" y="5161"/>
                  </a:lnTo>
                  <a:lnTo>
                    <a:pt x="2699" y="5140"/>
                  </a:lnTo>
                  <a:lnTo>
                    <a:pt x="2663" y="5117"/>
                  </a:lnTo>
                  <a:lnTo>
                    <a:pt x="2627" y="5093"/>
                  </a:lnTo>
                  <a:lnTo>
                    <a:pt x="2594" y="5068"/>
                  </a:lnTo>
                  <a:lnTo>
                    <a:pt x="2562" y="5043"/>
                  </a:lnTo>
                  <a:lnTo>
                    <a:pt x="2531" y="5016"/>
                  </a:lnTo>
                  <a:lnTo>
                    <a:pt x="2503" y="4988"/>
                  </a:lnTo>
                  <a:lnTo>
                    <a:pt x="2476" y="4960"/>
                  </a:lnTo>
                  <a:lnTo>
                    <a:pt x="2452" y="4931"/>
                  </a:lnTo>
                  <a:lnTo>
                    <a:pt x="2428" y="4901"/>
                  </a:lnTo>
                  <a:lnTo>
                    <a:pt x="2406" y="4870"/>
                  </a:lnTo>
                  <a:lnTo>
                    <a:pt x="2386" y="4839"/>
                  </a:lnTo>
                  <a:lnTo>
                    <a:pt x="2366" y="4807"/>
                  </a:lnTo>
                  <a:lnTo>
                    <a:pt x="2349" y="4775"/>
                  </a:lnTo>
                  <a:lnTo>
                    <a:pt x="2333" y="4742"/>
                  </a:lnTo>
                  <a:lnTo>
                    <a:pt x="2317" y="4708"/>
                  </a:lnTo>
                  <a:lnTo>
                    <a:pt x="2303" y="4675"/>
                  </a:lnTo>
                  <a:lnTo>
                    <a:pt x="2290" y="4640"/>
                  </a:lnTo>
                  <a:lnTo>
                    <a:pt x="2279" y="4607"/>
                  </a:lnTo>
                  <a:lnTo>
                    <a:pt x="2268" y="4572"/>
                  </a:lnTo>
                  <a:lnTo>
                    <a:pt x="2257" y="4535"/>
                  </a:lnTo>
                  <a:lnTo>
                    <a:pt x="2247" y="4495"/>
                  </a:lnTo>
                  <a:lnTo>
                    <a:pt x="2237" y="4454"/>
                  </a:lnTo>
                  <a:lnTo>
                    <a:pt x="2228" y="4411"/>
                  </a:lnTo>
                  <a:lnTo>
                    <a:pt x="2219" y="4366"/>
                  </a:lnTo>
                  <a:lnTo>
                    <a:pt x="2209" y="4319"/>
                  </a:lnTo>
                  <a:lnTo>
                    <a:pt x="2201" y="4271"/>
                  </a:lnTo>
                  <a:lnTo>
                    <a:pt x="2193" y="4222"/>
                  </a:lnTo>
                  <a:lnTo>
                    <a:pt x="2186" y="4170"/>
                  </a:lnTo>
                  <a:lnTo>
                    <a:pt x="2179" y="4118"/>
                  </a:lnTo>
                  <a:lnTo>
                    <a:pt x="2166" y="4009"/>
                  </a:lnTo>
                  <a:lnTo>
                    <a:pt x="2154" y="3895"/>
                  </a:lnTo>
                  <a:lnTo>
                    <a:pt x="2143" y="3777"/>
                  </a:lnTo>
                  <a:lnTo>
                    <a:pt x="2135" y="3655"/>
                  </a:lnTo>
                  <a:lnTo>
                    <a:pt x="2128" y="3530"/>
                  </a:lnTo>
                  <a:lnTo>
                    <a:pt x="2122" y="3403"/>
                  </a:lnTo>
                  <a:lnTo>
                    <a:pt x="2117" y="3274"/>
                  </a:lnTo>
                  <a:lnTo>
                    <a:pt x="2114" y="3143"/>
                  </a:lnTo>
                  <a:lnTo>
                    <a:pt x="2112" y="3012"/>
                  </a:lnTo>
                  <a:lnTo>
                    <a:pt x="2112" y="2881"/>
                  </a:lnTo>
                  <a:lnTo>
                    <a:pt x="2112" y="2750"/>
                  </a:lnTo>
                  <a:lnTo>
                    <a:pt x="2114" y="2620"/>
                  </a:lnTo>
                  <a:lnTo>
                    <a:pt x="2117" y="2491"/>
                  </a:lnTo>
                  <a:lnTo>
                    <a:pt x="2122" y="2365"/>
                  </a:lnTo>
                  <a:lnTo>
                    <a:pt x="2127" y="2242"/>
                  </a:lnTo>
                  <a:lnTo>
                    <a:pt x="2134" y="2120"/>
                  </a:lnTo>
                  <a:lnTo>
                    <a:pt x="2142" y="2002"/>
                  </a:lnTo>
                  <a:lnTo>
                    <a:pt x="2151" y="1888"/>
                  </a:lnTo>
                  <a:lnTo>
                    <a:pt x="2162" y="1779"/>
                  </a:lnTo>
                  <a:lnTo>
                    <a:pt x="2173" y="1674"/>
                  </a:lnTo>
                  <a:lnTo>
                    <a:pt x="2186" y="1574"/>
                  </a:lnTo>
                  <a:lnTo>
                    <a:pt x="2199" y="1479"/>
                  </a:lnTo>
                  <a:lnTo>
                    <a:pt x="2207" y="1434"/>
                  </a:lnTo>
                  <a:lnTo>
                    <a:pt x="2215" y="1391"/>
                  </a:lnTo>
                  <a:lnTo>
                    <a:pt x="2223" y="1349"/>
                  </a:lnTo>
                  <a:lnTo>
                    <a:pt x="2231" y="1309"/>
                  </a:lnTo>
                  <a:lnTo>
                    <a:pt x="2239" y="1270"/>
                  </a:lnTo>
                  <a:lnTo>
                    <a:pt x="2248" y="1233"/>
                  </a:lnTo>
                  <a:lnTo>
                    <a:pt x="2257" y="1198"/>
                  </a:lnTo>
                  <a:lnTo>
                    <a:pt x="2267" y="1165"/>
                  </a:lnTo>
                  <a:lnTo>
                    <a:pt x="2282" y="1114"/>
                  </a:lnTo>
                  <a:lnTo>
                    <a:pt x="2298" y="1065"/>
                  </a:lnTo>
                  <a:lnTo>
                    <a:pt x="2315" y="1017"/>
                  </a:lnTo>
                  <a:lnTo>
                    <a:pt x="2334" y="972"/>
                  </a:lnTo>
                  <a:lnTo>
                    <a:pt x="2352" y="928"/>
                  </a:lnTo>
                  <a:lnTo>
                    <a:pt x="2372" y="886"/>
                  </a:lnTo>
                  <a:lnTo>
                    <a:pt x="2393" y="846"/>
                  </a:lnTo>
                  <a:lnTo>
                    <a:pt x="2415" y="808"/>
                  </a:lnTo>
                  <a:lnTo>
                    <a:pt x="2439" y="772"/>
                  </a:lnTo>
                  <a:lnTo>
                    <a:pt x="2463" y="737"/>
                  </a:lnTo>
                  <a:lnTo>
                    <a:pt x="2490" y="704"/>
                  </a:lnTo>
                  <a:lnTo>
                    <a:pt x="2517" y="673"/>
                  </a:lnTo>
                  <a:lnTo>
                    <a:pt x="2547" y="643"/>
                  </a:lnTo>
                  <a:lnTo>
                    <a:pt x="2577" y="615"/>
                  </a:lnTo>
                  <a:lnTo>
                    <a:pt x="2610" y="589"/>
                  </a:lnTo>
                  <a:lnTo>
                    <a:pt x="2644" y="564"/>
                  </a:lnTo>
                  <a:lnTo>
                    <a:pt x="2681" y="541"/>
                  </a:lnTo>
                  <a:lnTo>
                    <a:pt x="2720" y="520"/>
                  </a:lnTo>
                  <a:lnTo>
                    <a:pt x="2761" y="500"/>
                  </a:lnTo>
                  <a:lnTo>
                    <a:pt x="2804" y="482"/>
                  </a:lnTo>
                  <a:lnTo>
                    <a:pt x="2849" y="466"/>
                  </a:lnTo>
                  <a:lnTo>
                    <a:pt x="2897" y="451"/>
                  </a:lnTo>
                  <a:lnTo>
                    <a:pt x="2947" y="437"/>
                  </a:lnTo>
                  <a:lnTo>
                    <a:pt x="3000" y="425"/>
                  </a:lnTo>
                  <a:lnTo>
                    <a:pt x="3056" y="414"/>
                  </a:lnTo>
                  <a:lnTo>
                    <a:pt x="3114" y="405"/>
                  </a:lnTo>
                  <a:lnTo>
                    <a:pt x="3174" y="398"/>
                  </a:lnTo>
                  <a:lnTo>
                    <a:pt x="3238" y="391"/>
                  </a:lnTo>
                  <a:lnTo>
                    <a:pt x="3305" y="387"/>
                  </a:lnTo>
                  <a:lnTo>
                    <a:pt x="3375" y="383"/>
                  </a:lnTo>
                  <a:lnTo>
                    <a:pt x="3448" y="381"/>
                  </a:lnTo>
                  <a:lnTo>
                    <a:pt x="3524" y="381"/>
                  </a:lnTo>
                  <a:lnTo>
                    <a:pt x="3635" y="381"/>
                  </a:lnTo>
                  <a:lnTo>
                    <a:pt x="3739" y="383"/>
                  </a:lnTo>
                  <a:lnTo>
                    <a:pt x="3835" y="386"/>
                  </a:lnTo>
                  <a:lnTo>
                    <a:pt x="3926" y="390"/>
                  </a:lnTo>
                  <a:lnTo>
                    <a:pt x="4011" y="395"/>
                  </a:lnTo>
                  <a:lnTo>
                    <a:pt x="4089" y="402"/>
                  </a:lnTo>
                  <a:lnTo>
                    <a:pt x="4161" y="411"/>
                  </a:lnTo>
                  <a:lnTo>
                    <a:pt x="4229" y="422"/>
                  </a:lnTo>
                  <a:lnTo>
                    <a:pt x="4291" y="435"/>
                  </a:lnTo>
                  <a:lnTo>
                    <a:pt x="4349" y="449"/>
                  </a:lnTo>
                  <a:lnTo>
                    <a:pt x="4401" y="466"/>
                  </a:lnTo>
                  <a:lnTo>
                    <a:pt x="4449" y="485"/>
                  </a:lnTo>
                  <a:lnTo>
                    <a:pt x="4492" y="507"/>
                  </a:lnTo>
                  <a:lnTo>
                    <a:pt x="4532" y="531"/>
                  </a:lnTo>
                  <a:lnTo>
                    <a:pt x="4569" y="557"/>
                  </a:lnTo>
                  <a:lnTo>
                    <a:pt x="4601" y="586"/>
                  </a:lnTo>
                  <a:lnTo>
                    <a:pt x="4630" y="619"/>
                  </a:lnTo>
                  <a:lnTo>
                    <a:pt x="4656" y="654"/>
                  </a:lnTo>
                  <a:lnTo>
                    <a:pt x="4680" y="692"/>
                  </a:lnTo>
                  <a:lnTo>
                    <a:pt x="4701" y="733"/>
                  </a:lnTo>
                  <a:lnTo>
                    <a:pt x="4721" y="778"/>
                  </a:lnTo>
                  <a:lnTo>
                    <a:pt x="4737" y="827"/>
                  </a:lnTo>
                  <a:lnTo>
                    <a:pt x="4752" y="878"/>
                  </a:lnTo>
                  <a:lnTo>
                    <a:pt x="4767" y="934"/>
                  </a:lnTo>
                  <a:lnTo>
                    <a:pt x="4779" y="993"/>
                  </a:lnTo>
                  <a:lnTo>
                    <a:pt x="4790" y="1056"/>
                  </a:lnTo>
                  <a:lnTo>
                    <a:pt x="4801" y="1123"/>
                  </a:lnTo>
                  <a:lnTo>
                    <a:pt x="4810" y="1195"/>
                  </a:lnTo>
                  <a:lnTo>
                    <a:pt x="4831" y="1350"/>
                  </a:lnTo>
                  <a:lnTo>
                    <a:pt x="4851" y="1524"/>
                  </a:lnTo>
                  <a:lnTo>
                    <a:pt x="4853" y="1538"/>
                  </a:lnTo>
                  <a:lnTo>
                    <a:pt x="4855" y="1550"/>
                  </a:lnTo>
                  <a:lnTo>
                    <a:pt x="4859" y="1563"/>
                  </a:lnTo>
                  <a:lnTo>
                    <a:pt x="4863" y="1574"/>
                  </a:lnTo>
                  <a:lnTo>
                    <a:pt x="4867" y="1584"/>
                  </a:lnTo>
                  <a:lnTo>
                    <a:pt x="4873" y="1593"/>
                  </a:lnTo>
                  <a:lnTo>
                    <a:pt x="4880" y="1602"/>
                  </a:lnTo>
                  <a:lnTo>
                    <a:pt x="4886" y="1609"/>
                  </a:lnTo>
                  <a:lnTo>
                    <a:pt x="4894" y="1616"/>
                  </a:lnTo>
                  <a:lnTo>
                    <a:pt x="4902" y="1622"/>
                  </a:lnTo>
                  <a:lnTo>
                    <a:pt x="4911" y="1627"/>
                  </a:lnTo>
                  <a:lnTo>
                    <a:pt x="4921" y="1631"/>
                  </a:lnTo>
                  <a:lnTo>
                    <a:pt x="4932" y="1634"/>
                  </a:lnTo>
                  <a:lnTo>
                    <a:pt x="4943" y="1636"/>
                  </a:lnTo>
                  <a:lnTo>
                    <a:pt x="4955" y="1637"/>
                  </a:lnTo>
                  <a:lnTo>
                    <a:pt x="4967" y="1638"/>
                  </a:lnTo>
                  <a:close/>
                </a:path>
              </a:pathLst>
            </a:custGeom>
            <a:solidFill>
              <a:srgbClr val="171312"/>
            </a:solidFill>
            <a:ln w="9525">
              <a:noFill/>
              <a:round/>
              <a:headEnd/>
              <a:tailEnd/>
            </a:ln>
          </p:spPr>
          <p:txBody>
            <a:bodyPr/>
            <a:lstStyle/>
            <a:p>
              <a:endParaRPr lang="da-DK">
                <a:solidFill>
                  <a:srgbClr val="000000"/>
                </a:solidFill>
              </a:endParaRPr>
            </a:p>
          </p:txBody>
        </p:sp>
        <p:sp>
          <p:nvSpPr>
            <p:cNvPr id="23" name="Freeform 22"/>
            <p:cNvSpPr>
              <a:spLocks noChangeAspect="1"/>
            </p:cNvSpPr>
            <p:nvPr userDrawn="1"/>
          </p:nvSpPr>
          <p:spPr bwMode="auto">
            <a:xfrm>
              <a:off x="2857" y="3975"/>
              <a:ext cx="92" cy="166"/>
            </a:xfrm>
            <a:custGeom>
              <a:avLst/>
              <a:gdLst/>
              <a:ahLst/>
              <a:cxnLst>
                <a:cxn ang="0">
                  <a:pos x="4436" y="154"/>
                </a:cxn>
                <a:cxn ang="0">
                  <a:pos x="4099" y="67"/>
                </a:cxn>
                <a:cxn ang="0">
                  <a:pos x="3839" y="25"/>
                </a:cxn>
                <a:cxn ang="0">
                  <a:pos x="3594" y="4"/>
                </a:cxn>
                <a:cxn ang="0">
                  <a:pos x="3168" y="8"/>
                </a:cxn>
                <a:cxn ang="0">
                  <a:pos x="2540" y="103"/>
                </a:cxn>
                <a:cxn ang="0">
                  <a:pos x="1991" y="308"/>
                </a:cxn>
                <a:cxn ang="0">
                  <a:pos x="1537" y="629"/>
                </a:cxn>
                <a:cxn ang="0">
                  <a:pos x="1194" y="1071"/>
                </a:cxn>
                <a:cxn ang="0">
                  <a:pos x="977" y="1639"/>
                </a:cxn>
                <a:cxn ang="0">
                  <a:pos x="902" y="2339"/>
                </a:cxn>
                <a:cxn ang="0">
                  <a:pos x="2" y="2717"/>
                </a:cxn>
                <a:cxn ang="0">
                  <a:pos x="26" y="2771"/>
                </a:cxn>
                <a:cxn ang="0">
                  <a:pos x="75" y="2806"/>
                </a:cxn>
                <a:cxn ang="0">
                  <a:pos x="160" y="2823"/>
                </a:cxn>
                <a:cxn ang="0">
                  <a:pos x="427" y="2852"/>
                </a:cxn>
                <a:cxn ang="0">
                  <a:pos x="747" y="2886"/>
                </a:cxn>
                <a:cxn ang="0">
                  <a:pos x="902" y="2903"/>
                </a:cxn>
                <a:cxn ang="0">
                  <a:pos x="801" y="7741"/>
                </a:cxn>
                <a:cxn ang="0">
                  <a:pos x="501" y="7785"/>
                </a:cxn>
                <a:cxn ang="0">
                  <a:pos x="201" y="7830"/>
                </a:cxn>
                <a:cxn ang="0">
                  <a:pos x="81" y="7853"/>
                </a:cxn>
                <a:cxn ang="0">
                  <a:pos x="30" y="7887"/>
                </a:cxn>
                <a:cxn ang="0">
                  <a:pos x="4" y="7938"/>
                </a:cxn>
                <a:cxn ang="0">
                  <a:pos x="3470" y="8138"/>
                </a:cxn>
                <a:cxn ang="0">
                  <a:pos x="3463" y="7933"/>
                </a:cxn>
                <a:cxn ang="0">
                  <a:pos x="3432" y="7883"/>
                </a:cxn>
                <a:cxn ang="0">
                  <a:pos x="3367" y="7849"/>
                </a:cxn>
                <a:cxn ang="0">
                  <a:pos x="3213" y="7822"/>
                </a:cxn>
                <a:cxn ang="0">
                  <a:pos x="2912" y="7775"/>
                </a:cxn>
                <a:cxn ang="0">
                  <a:pos x="2650" y="7735"/>
                </a:cxn>
                <a:cxn ang="0">
                  <a:pos x="2600" y="2902"/>
                </a:cxn>
                <a:cxn ang="0">
                  <a:pos x="2804" y="2877"/>
                </a:cxn>
                <a:cxn ang="0">
                  <a:pos x="3130" y="2837"/>
                </a:cxn>
                <a:cxn ang="0">
                  <a:pos x="3368" y="2804"/>
                </a:cxn>
                <a:cxn ang="0">
                  <a:pos x="3431" y="2779"/>
                </a:cxn>
                <a:cxn ang="0">
                  <a:pos x="3466" y="2738"/>
                </a:cxn>
                <a:cxn ang="0">
                  <a:pos x="3477" y="2686"/>
                </a:cxn>
                <a:cxn ang="0">
                  <a:pos x="2593" y="1542"/>
                </a:cxn>
                <a:cxn ang="0">
                  <a:pos x="2615" y="1157"/>
                </a:cxn>
                <a:cxn ang="0">
                  <a:pos x="2672" y="862"/>
                </a:cxn>
                <a:cxn ang="0">
                  <a:pos x="2773" y="647"/>
                </a:cxn>
                <a:cxn ang="0">
                  <a:pos x="2922" y="503"/>
                </a:cxn>
                <a:cxn ang="0">
                  <a:pos x="3126" y="420"/>
                </a:cxn>
                <a:cxn ang="0">
                  <a:pos x="3392" y="389"/>
                </a:cxn>
                <a:cxn ang="0">
                  <a:pos x="3677" y="401"/>
                </a:cxn>
                <a:cxn ang="0">
                  <a:pos x="3891" y="452"/>
                </a:cxn>
                <a:cxn ang="0">
                  <a:pos x="4044" y="547"/>
                </a:cxn>
                <a:cxn ang="0">
                  <a:pos x="4150" y="688"/>
                </a:cxn>
                <a:cxn ang="0">
                  <a:pos x="4222" y="881"/>
                </a:cxn>
                <a:cxn ang="0">
                  <a:pos x="4270" y="1127"/>
                </a:cxn>
                <a:cxn ang="0">
                  <a:pos x="4296" y="1332"/>
                </a:cxn>
                <a:cxn ang="0">
                  <a:pos x="4315" y="1387"/>
                </a:cxn>
                <a:cxn ang="0">
                  <a:pos x="4349" y="1418"/>
                </a:cxn>
                <a:cxn ang="0">
                  <a:pos x="4596" y="1425"/>
                </a:cxn>
              </a:cxnLst>
              <a:rect l="0" t="0" r="r" b="b"/>
              <a:pathLst>
                <a:path w="4596" h="8138">
                  <a:moveTo>
                    <a:pt x="4596" y="213"/>
                  </a:moveTo>
                  <a:lnTo>
                    <a:pt x="4565" y="201"/>
                  </a:lnTo>
                  <a:lnTo>
                    <a:pt x="4528" y="187"/>
                  </a:lnTo>
                  <a:lnTo>
                    <a:pt x="4485" y="171"/>
                  </a:lnTo>
                  <a:lnTo>
                    <a:pt x="4436" y="154"/>
                  </a:lnTo>
                  <a:lnTo>
                    <a:pt x="4380" y="137"/>
                  </a:lnTo>
                  <a:lnTo>
                    <a:pt x="4317" y="119"/>
                  </a:lnTo>
                  <a:lnTo>
                    <a:pt x="4250" y="101"/>
                  </a:lnTo>
                  <a:lnTo>
                    <a:pt x="4177" y="84"/>
                  </a:lnTo>
                  <a:lnTo>
                    <a:pt x="4099" y="67"/>
                  </a:lnTo>
                  <a:lnTo>
                    <a:pt x="4017" y="52"/>
                  </a:lnTo>
                  <a:lnTo>
                    <a:pt x="3974" y="44"/>
                  </a:lnTo>
                  <a:lnTo>
                    <a:pt x="3929" y="37"/>
                  </a:lnTo>
                  <a:lnTo>
                    <a:pt x="3884" y="31"/>
                  </a:lnTo>
                  <a:lnTo>
                    <a:pt x="3839" y="25"/>
                  </a:lnTo>
                  <a:lnTo>
                    <a:pt x="3792" y="20"/>
                  </a:lnTo>
                  <a:lnTo>
                    <a:pt x="3744" y="15"/>
                  </a:lnTo>
                  <a:lnTo>
                    <a:pt x="3695" y="10"/>
                  </a:lnTo>
                  <a:lnTo>
                    <a:pt x="3645" y="7"/>
                  </a:lnTo>
                  <a:lnTo>
                    <a:pt x="3594" y="4"/>
                  </a:lnTo>
                  <a:lnTo>
                    <a:pt x="3543" y="2"/>
                  </a:lnTo>
                  <a:lnTo>
                    <a:pt x="3491" y="1"/>
                  </a:lnTo>
                  <a:lnTo>
                    <a:pt x="3438" y="0"/>
                  </a:lnTo>
                  <a:lnTo>
                    <a:pt x="3302" y="2"/>
                  </a:lnTo>
                  <a:lnTo>
                    <a:pt x="3168" y="8"/>
                  </a:lnTo>
                  <a:lnTo>
                    <a:pt x="3037" y="19"/>
                  </a:lnTo>
                  <a:lnTo>
                    <a:pt x="2908" y="34"/>
                  </a:lnTo>
                  <a:lnTo>
                    <a:pt x="2782" y="52"/>
                  </a:lnTo>
                  <a:lnTo>
                    <a:pt x="2660" y="76"/>
                  </a:lnTo>
                  <a:lnTo>
                    <a:pt x="2540" y="103"/>
                  </a:lnTo>
                  <a:lnTo>
                    <a:pt x="2424" y="135"/>
                  </a:lnTo>
                  <a:lnTo>
                    <a:pt x="2309" y="172"/>
                  </a:lnTo>
                  <a:lnTo>
                    <a:pt x="2200" y="213"/>
                  </a:lnTo>
                  <a:lnTo>
                    <a:pt x="2093" y="258"/>
                  </a:lnTo>
                  <a:lnTo>
                    <a:pt x="1991" y="308"/>
                  </a:lnTo>
                  <a:lnTo>
                    <a:pt x="1892" y="363"/>
                  </a:lnTo>
                  <a:lnTo>
                    <a:pt x="1797" y="422"/>
                  </a:lnTo>
                  <a:lnTo>
                    <a:pt x="1706" y="487"/>
                  </a:lnTo>
                  <a:lnTo>
                    <a:pt x="1620" y="555"/>
                  </a:lnTo>
                  <a:lnTo>
                    <a:pt x="1537" y="629"/>
                  </a:lnTo>
                  <a:lnTo>
                    <a:pt x="1460" y="708"/>
                  </a:lnTo>
                  <a:lnTo>
                    <a:pt x="1386" y="791"/>
                  </a:lnTo>
                  <a:lnTo>
                    <a:pt x="1317" y="879"/>
                  </a:lnTo>
                  <a:lnTo>
                    <a:pt x="1253" y="972"/>
                  </a:lnTo>
                  <a:lnTo>
                    <a:pt x="1194" y="1071"/>
                  </a:lnTo>
                  <a:lnTo>
                    <a:pt x="1140" y="1174"/>
                  </a:lnTo>
                  <a:lnTo>
                    <a:pt x="1091" y="1282"/>
                  </a:lnTo>
                  <a:lnTo>
                    <a:pt x="1047" y="1396"/>
                  </a:lnTo>
                  <a:lnTo>
                    <a:pt x="1010" y="1515"/>
                  </a:lnTo>
                  <a:lnTo>
                    <a:pt x="977" y="1639"/>
                  </a:lnTo>
                  <a:lnTo>
                    <a:pt x="950" y="1768"/>
                  </a:lnTo>
                  <a:lnTo>
                    <a:pt x="929" y="1903"/>
                  </a:lnTo>
                  <a:lnTo>
                    <a:pt x="914" y="2043"/>
                  </a:lnTo>
                  <a:lnTo>
                    <a:pt x="905" y="2188"/>
                  </a:lnTo>
                  <a:lnTo>
                    <a:pt x="902" y="2339"/>
                  </a:lnTo>
                  <a:lnTo>
                    <a:pt x="902" y="2515"/>
                  </a:lnTo>
                  <a:lnTo>
                    <a:pt x="0" y="2515"/>
                  </a:lnTo>
                  <a:lnTo>
                    <a:pt x="0" y="2690"/>
                  </a:lnTo>
                  <a:lnTo>
                    <a:pt x="1" y="2704"/>
                  </a:lnTo>
                  <a:lnTo>
                    <a:pt x="2" y="2717"/>
                  </a:lnTo>
                  <a:lnTo>
                    <a:pt x="5" y="2729"/>
                  </a:lnTo>
                  <a:lnTo>
                    <a:pt x="9" y="2741"/>
                  </a:lnTo>
                  <a:lnTo>
                    <a:pt x="13" y="2752"/>
                  </a:lnTo>
                  <a:lnTo>
                    <a:pt x="19" y="2762"/>
                  </a:lnTo>
                  <a:lnTo>
                    <a:pt x="26" y="2771"/>
                  </a:lnTo>
                  <a:lnTo>
                    <a:pt x="34" y="2780"/>
                  </a:lnTo>
                  <a:lnTo>
                    <a:pt x="43" y="2788"/>
                  </a:lnTo>
                  <a:lnTo>
                    <a:pt x="53" y="2795"/>
                  </a:lnTo>
                  <a:lnTo>
                    <a:pt x="63" y="2801"/>
                  </a:lnTo>
                  <a:lnTo>
                    <a:pt x="75" y="2806"/>
                  </a:lnTo>
                  <a:lnTo>
                    <a:pt x="88" y="2811"/>
                  </a:lnTo>
                  <a:lnTo>
                    <a:pt x="102" y="2815"/>
                  </a:lnTo>
                  <a:lnTo>
                    <a:pt x="116" y="2817"/>
                  </a:lnTo>
                  <a:lnTo>
                    <a:pt x="132" y="2819"/>
                  </a:lnTo>
                  <a:lnTo>
                    <a:pt x="160" y="2823"/>
                  </a:lnTo>
                  <a:lnTo>
                    <a:pt x="199" y="2827"/>
                  </a:lnTo>
                  <a:lnTo>
                    <a:pt x="246" y="2832"/>
                  </a:lnTo>
                  <a:lnTo>
                    <a:pt x="301" y="2839"/>
                  </a:lnTo>
                  <a:lnTo>
                    <a:pt x="362" y="2845"/>
                  </a:lnTo>
                  <a:lnTo>
                    <a:pt x="427" y="2852"/>
                  </a:lnTo>
                  <a:lnTo>
                    <a:pt x="493" y="2859"/>
                  </a:lnTo>
                  <a:lnTo>
                    <a:pt x="560" y="2867"/>
                  </a:lnTo>
                  <a:lnTo>
                    <a:pt x="626" y="2874"/>
                  </a:lnTo>
                  <a:lnTo>
                    <a:pt x="689" y="2880"/>
                  </a:lnTo>
                  <a:lnTo>
                    <a:pt x="747" y="2886"/>
                  </a:lnTo>
                  <a:lnTo>
                    <a:pt x="798" y="2892"/>
                  </a:lnTo>
                  <a:lnTo>
                    <a:pt x="840" y="2896"/>
                  </a:lnTo>
                  <a:lnTo>
                    <a:pt x="873" y="2900"/>
                  </a:lnTo>
                  <a:lnTo>
                    <a:pt x="893" y="2902"/>
                  </a:lnTo>
                  <a:lnTo>
                    <a:pt x="902" y="2903"/>
                  </a:lnTo>
                  <a:lnTo>
                    <a:pt x="902" y="7727"/>
                  </a:lnTo>
                  <a:lnTo>
                    <a:pt x="894" y="7728"/>
                  </a:lnTo>
                  <a:lnTo>
                    <a:pt x="874" y="7731"/>
                  </a:lnTo>
                  <a:lnTo>
                    <a:pt x="842" y="7735"/>
                  </a:lnTo>
                  <a:lnTo>
                    <a:pt x="801" y="7741"/>
                  </a:lnTo>
                  <a:lnTo>
                    <a:pt x="751" y="7748"/>
                  </a:lnTo>
                  <a:lnTo>
                    <a:pt x="695" y="7757"/>
                  </a:lnTo>
                  <a:lnTo>
                    <a:pt x="633" y="7766"/>
                  </a:lnTo>
                  <a:lnTo>
                    <a:pt x="568" y="7775"/>
                  </a:lnTo>
                  <a:lnTo>
                    <a:pt x="501" y="7785"/>
                  </a:lnTo>
                  <a:lnTo>
                    <a:pt x="435" y="7795"/>
                  </a:lnTo>
                  <a:lnTo>
                    <a:pt x="370" y="7804"/>
                  </a:lnTo>
                  <a:lnTo>
                    <a:pt x="308" y="7813"/>
                  </a:lnTo>
                  <a:lnTo>
                    <a:pt x="251" y="7822"/>
                  </a:lnTo>
                  <a:lnTo>
                    <a:pt x="201" y="7830"/>
                  </a:lnTo>
                  <a:lnTo>
                    <a:pt x="158" y="7836"/>
                  </a:lnTo>
                  <a:lnTo>
                    <a:pt x="124" y="7841"/>
                  </a:lnTo>
                  <a:lnTo>
                    <a:pt x="109" y="7844"/>
                  </a:lnTo>
                  <a:lnTo>
                    <a:pt x="95" y="7848"/>
                  </a:lnTo>
                  <a:lnTo>
                    <a:pt x="81" y="7853"/>
                  </a:lnTo>
                  <a:lnTo>
                    <a:pt x="69" y="7858"/>
                  </a:lnTo>
                  <a:lnTo>
                    <a:pt x="58" y="7864"/>
                  </a:lnTo>
                  <a:lnTo>
                    <a:pt x="48" y="7871"/>
                  </a:lnTo>
                  <a:lnTo>
                    <a:pt x="39" y="7878"/>
                  </a:lnTo>
                  <a:lnTo>
                    <a:pt x="30" y="7887"/>
                  </a:lnTo>
                  <a:lnTo>
                    <a:pt x="23" y="7895"/>
                  </a:lnTo>
                  <a:lnTo>
                    <a:pt x="17" y="7905"/>
                  </a:lnTo>
                  <a:lnTo>
                    <a:pt x="12" y="7915"/>
                  </a:lnTo>
                  <a:lnTo>
                    <a:pt x="7" y="7926"/>
                  </a:lnTo>
                  <a:lnTo>
                    <a:pt x="4" y="7938"/>
                  </a:lnTo>
                  <a:lnTo>
                    <a:pt x="2" y="7951"/>
                  </a:lnTo>
                  <a:lnTo>
                    <a:pt x="1" y="7964"/>
                  </a:lnTo>
                  <a:lnTo>
                    <a:pt x="0" y="7978"/>
                  </a:lnTo>
                  <a:lnTo>
                    <a:pt x="0" y="8138"/>
                  </a:lnTo>
                  <a:lnTo>
                    <a:pt x="3470" y="8138"/>
                  </a:lnTo>
                  <a:lnTo>
                    <a:pt x="3470" y="7978"/>
                  </a:lnTo>
                  <a:lnTo>
                    <a:pt x="3470" y="7966"/>
                  </a:lnTo>
                  <a:lnTo>
                    <a:pt x="3468" y="7955"/>
                  </a:lnTo>
                  <a:lnTo>
                    <a:pt x="3466" y="7944"/>
                  </a:lnTo>
                  <a:lnTo>
                    <a:pt x="3463" y="7933"/>
                  </a:lnTo>
                  <a:lnTo>
                    <a:pt x="3460" y="7922"/>
                  </a:lnTo>
                  <a:lnTo>
                    <a:pt x="3455" y="7912"/>
                  </a:lnTo>
                  <a:lnTo>
                    <a:pt x="3447" y="7902"/>
                  </a:lnTo>
                  <a:lnTo>
                    <a:pt x="3440" y="7892"/>
                  </a:lnTo>
                  <a:lnTo>
                    <a:pt x="3432" y="7883"/>
                  </a:lnTo>
                  <a:lnTo>
                    <a:pt x="3422" y="7875"/>
                  </a:lnTo>
                  <a:lnTo>
                    <a:pt x="3411" y="7867"/>
                  </a:lnTo>
                  <a:lnTo>
                    <a:pt x="3397" y="7860"/>
                  </a:lnTo>
                  <a:lnTo>
                    <a:pt x="3383" y="7854"/>
                  </a:lnTo>
                  <a:lnTo>
                    <a:pt x="3367" y="7849"/>
                  </a:lnTo>
                  <a:lnTo>
                    <a:pt x="3350" y="7845"/>
                  </a:lnTo>
                  <a:lnTo>
                    <a:pt x="3330" y="7841"/>
                  </a:lnTo>
                  <a:lnTo>
                    <a:pt x="3300" y="7836"/>
                  </a:lnTo>
                  <a:lnTo>
                    <a:pt x="3261" y="7830"/>
                  </a:lnTo>
                  <a:lnTo>
                    <a:pt x="3213" y="7822"/>
                  </a:lnTo>
                  <a:lnTo>
                    <a:pt x="3159" y="7813"/>
                  </a:lnTo>
                  <a:lnTo>
                    <a:pt x="3101" y="7804"/>
                  </a:lnTo>
                  <a:lnTo>
                    <a:pt x="3039" y="7795"/>
                  </a:lnTo>
                  <a:lnTo>
                    <a:pt x="2976" y="7785"/>
                  </a:lnTo>
                  <a:lnTo>
                    <a:pt x="2912" y="7775"/>
                  </a:lnTo>
                  <a:lnTo>
                    <a:pt x="2849" y="7766"/>
                  </a:lnTo>
                  <a:lnTo>
                    <a:pt x="2791" y="7757"/>
                  </a:lnTo>
                  <a:lnTo>
                    <a:pt x="2737" y="7749"/>
                  </a:lnTo>
                  <a:lnTo>
                    <a:pt x="2689" y="7741"/>
                  </a:lnTo>
                  <a:lnTo>
                    <a:pt x="2650" y="7735"/>
                  </a:lnTo>
                  <a:lnTo>
                    <a:pt x="2619" y="7731"/>
                  </a:lnTo>
                  <a:lnTo>
                    <a:pt x="2599" y="7728"/>
                  </a:lnTo>
                  <a:lnTo>
                    <a:pt x="2593" y="7727"/>
                  </a:lnTo>
                  <a:lnTo>
                    <a:pt x="2593" y="2903"/>
                  </a:lnTo>
                  <a:lnTo>
                    <a:pt x="2600" y="2902"/>
                  </a:lnTo>
                  <a:lnTo>
                    <a:pt x="2620" y="2899"/>
                  </a:lnTo>
                  <a:lnTo>
                    <a:pt x="2653" y="2896"/>
                  </a:lnTo>
                  <a:lnTo>
                    <a:pt x="2696" y="2890"/>
                  </a:lnTo>
                  <a:lnTo>
                    <a:pt x="2745" y="2884"/>
                  </a:lnTo>
                  <a:lnTo>
                    <a:pt x="2804" y="2877"/>
                  </a:lnTo>
                  <a:lnTo>
                    <a:pt x="2866" y="2870"/>
                  </a:lnTo>
                  <a:lnTo>
                    <a:pt x="2931" y="2862"/>
                  </a:lnTo>
                  <a:lnTo>
                    <a:pt x="2998" y="2854"/>
                  </a:lnTo>
                  <a:lnTo>
                    <a:pt x="3065" y="2845"/>
                  </a:lnTo>
                  <a:lnTo>
                    <a:pt x="3130" y="2837"/>
                  </a:lnTo>
                  <a:lnTo>
                    <a:pt x="3192" y="2829"/>
                  </a:lnTo>
                  <a:lnTo>
                    <a:pt x="3248" y="2821"/>
                  </a:lnTo>
                  <a:lnTo>
                    <a:pt x="3297" y="2815"/>
                  </a:lnTo>
                  <a:lnTo>
                    <a:pt x="3337" y="2809"/>
                  </a:lnTo>
                  <a:lnTo>
                    <a:pt x="3368" y="2804"/>
                  </a:lnTo>
                  <a:lnTo>
                    <a:pt x="3383" y="2801"/>
                  </a:lnTo>
                  <a:lnTo>
                    <a:pt x="3397" y="2796"/>
                  </a:lnTo>
                  <a:lnTo>
                    <a:pt x="3410" y="2791"/>
                  </a:lnTo>
                  <a:lnTo>
                    <a:pt x="3421" y="2786"/>
                  </a:lnTo>
                  <a:lnTo>
                    <a:pt x="3431" y="2779"/>
                  </a:lnTo>
                  <a:lnTo>
                    <a:pt x="3440" y="2772"/>
                  </a:lnTo>
                  <a:lnTo>
                    <a:pt x="3448" y="2764"/>
                  </a:lnTo>
                  <a:lnTo>
                    <a:pt x="3455" y="2756"/>
                  </a:lnTo>
                  <a:lnTo>
                    <a:pt x="3461" y="2747"/>
                  </a:lnTo>
                  <a:lnTo>
                    <a:pt x="3466" y="2738"/>
                  </a:lnTo>
                  <a:lnTo>
                    <a:pt x="3469" y="2728"/>
                  </a:lnTo>
                  <a:lnTo>
                    <a:pt x="3472" y="2718"/>
                  </a:lnTo>
                  <a:lnTo>
                    <a:pt x="3475" y="2708"/>
                  </a:lnTo>
                  <a:lnTo>
                    <a:pt x="3476" y="2697"/>
                  </a:lnTo>
                  <a:lnTo>
                    <a:pt x="3477" y="2686"/>
                  </a:lnTo>
                  <a:lnTo>
                    <a:pt x="3477" y="2675"/>
                  </a:lnTo>
                  <a:lnTo>
                    <a:pt x="3477" y="2515"/>
                  </a:lnTo>
                  <a:lnTo>
                    <a:pt x="2593" y="2515"/>
                  </a:lnTo>
                  <a:lnTo>
                    <a:pt x="2593" y="1631"/>
                  </a:lnTo>
                  <a:lnTo>
                    <a:pt x="2593" y="1542"/>
                  </a:lnTo>
                  <a:lnTo>
                    <a:pt x="2595" y="1457"/>
                  </a:lnTo>
                  <a:lnTo>
                    <a:pt x="2598" y="1376"/>
                  </a:lnTo>
                  <a:lnTo>
                    <a:pt x="2602" y="1299"/>
                  </a:lnTo>
                  <a:lnTo>
                    <a:pt x="2608" y="1226"/>
                  </a:lnTo>
                  <a:lnTo>
                    <a:pt x="2615" y="1157"/>
                  </a:lnTo>
                  <a:lnTo>
                    <a:pt x="2623" y="1091"/>
                  </a:lnTo>
                  <a:lnTo>
                    <a:pt x="2633" y="1028"/>
                  </a:lnTo>
                  <a:lnTo>
                    <a:pt x="2645" y="969"/>
                  </a:lnTo>
                  <a:lnTo>
                    <a:pt x="2658" y="914"/>
                  </a:lnTo>
                  <a:lnTo>
                    <a:pt x="2672" y="862"/>
                  </a:lnTo>
                  <a:lnTo>
                    <a:pt x="2689" y="812"/>
                  </a:lnTo>
                  <a:lnTo>
                    <a:pt x="2707" y="767"/>
                  </a:lnTo>
                  <a:lnTo>
                    <a:pt x="2727" y="724"/>
                  </a:lnTo>
                  <a:lnTo>
                    <a:pt x="2750" y="684"/>
                  </a:lnTo>
                  <a:lnTo>
                    <a:pt x="2773" y="647"/>
                  </a:lnTo>
                  <a:lnTo>
                    <a:pt x="2798" y="613"/>
                  </a:lnTo>
                  <a:lnTo>
                    <a:pt x="2826" y="581"/>
                  </a:lnTo>
                  <a:lnTo>
                    <a:pt x="2857" y="553"/>
                  </a:lnTo>
                  <a:lnTo>
                    <a:pt x="2888" y="527"/>
                  </a:lnTo>
                  <a:lnTo>
                    <a:pt x="2922" y="503"/>
                  </a:lnTo>
                  <a:lnTo>
                    <a:pt x="2958" y="482"/>
                  </a:lnTo>
                  <a:lnTo>
                    <a:pt x="2997" y="463"/>
                  </a:lnTo>
                  <a:lnTo>
                    <a:pt x="3038" y="447"/>
                  </a:lnTo>
                  <a:lnTo>
                    <a:pt x="3081" y="433"/>
                  </a:lnTo>
                  <a:lnTo>
                    <a:pt x="3126" y="420"/>
                  </a:lnTo>
                  <a:lnTo>
                    <a:pt x="3174" y="410"/>
                  </a:lnTo>
                  <a:lnTo>
                    <a:pt x="3225" y="402"/>
                  </a:lnTo>
                  <a:lnTo>
                    <a:pt x="3278" y="396"/>
                  </a:lnTo>
                  <a:lnTo>
                    <a:pt x="3334" y="392"/>
                  </a:lnTo>
                  <a:lnTo>
                    <a:pt x="3392" y="389"/>
                  </a:lnTo>
                  <a:lnTo>
                    <a:pt x="3453" y="389"/>
                  </a:lnTo>
                  <a:lnTo>
                    <a:pt x="3514" y="389"/>
                  </a:lnTo>
                  <a:lnTo>
                    <a:pt x="3571" y="392"/>
                  </a:lnTo>
                  <a:lnTo>
                    <a:pt x="3625" y="395"/>
                  </a:lnTo>
                  <a:lnTo>
                    <a:pt x="3677" y="401"/>
                  </a:lnTo>
                  <a:lnTo>
                    <a:pt x="3724" y="408"/>
                  </a:lnTo>
                  <a:lnTo>
                    <a:pt x="3769" y="416"/>
                  </a:lnTo>
                  <a:lnTo>
                    <a:pt x="3812" y="427"/>
                  </a:lnTo>
                  <a:lnTo>
                    <a:pt x="3853" y="438"/>
                  </a:lnTo>
                  <a:lnTo>
                    <a:pt x="3891" y="452"/>
                  </a:lnTo>
                  <a:lnTo>
                    <a:pt x="3925" y="467"/>
                  </a:lnTo>
                  <a:lnTo>
                    <a:pt x="3958" y="484"/>
                  </a:lnTo>
                  <a:lnTo>
                    <a:pt x="3989" y="503"/>
                  </a:lnTo>
                  <a:lnTo>
                    <a:pt x="4018" y="524"/>
                  </a:lnTo>
                  <a:lnTo>
                    <a:pt x="4044" y="547"/>
                  </a:lnTo>
                  <a:lnTo>
                    <a:pt x="4069" y="571"/>
                  </a:lnTo>
                  <a:lnTo>
                    <a:pt x="4091" y="597"/>
                  </a:lnTo>
                  <a:lnTo>
                    <a:pt x="4113" y="626"/>
                  </a:lnTo>
                  <a:lnTo>
                    <a:pt x="4132" y="656"/>
                  </a:lnTo>
                  <a:lnTo>
                    <a:pt x="4150" y="688"/>
                  </a:lnTo>
                  <a:lnTo>
                    <a:pt x="4167" y="723"/>
                  </a:lnTo>
                  <a:lnTo>
                    <a:pt x="4182" y="759"/>
                  </a:lnTo>
                  <a:lnTo>
                    <a:pt x="4196" y="797"/>
                  </a:lnTo>
                  <a:lnTo>
                    <a:pt x="4209" y="838"/>
                  </a:lnTo>
                  <a:lnTo>
                    <a:pt x="4222" y="881"/>
                  </a:lnTo>
                  <a:lnTo>
                    <a:pt x="4233" y="925"/>
                  </a:lnTo>
                  <a:lnTo>
                    <a:pt x="4243" y="973"/>
                  </a:lnTo>
                  <a:lnTo>
                    <a:pt x="4252" y="1022"/>
                  </a:lnTo>
                  <a:lnTo>
                    <a:pt x="4261" y="1073"/>
                  </a:lnTo>
                  <a:lnTo>
                    <a:pt x="4270" y="1127"/>
                  </a:lnTo>
                  <a:lnTo>
                    <a:pt x="4278" y="1183"/>
                  </a:lnTo>
                  <a:lnTo>
                    <a:pt x="4285" y="1242"/>
                  </a:lnTo>
                  <a:lnTo>
                    <a:pt x="4292" y="1303"/>
                  </a:lnTo>
                  <a:lnTo>
                    <a:pt x="4294" y="1318"/>
                  </a:lnTo>
                  <a:lnTo>
                    <a:pt x="4296" y="1332"/>
                  </a:lnTo>
                  <a:lnTo>
                    <a:pt x="4299" y="1345"/>
                  </a:lnTo>
                  <a:lnTo>
                    <a:pt x="4302" y="1357"/>
                  </a:lnTo>
                  <a:lnTo>
                    <a:pt x="4306" y="1368"/>
                  </a:lnTo>
                  <a:lnTo>
                    <a:pt x="4311" y="1378"/>
                  </a:lnTo>
                  <a:lnTo>
                    <a:pt x="4315" y="1387"/>
                  </a:lnTo>
                  <a:lnTo>
                    <a:pt x="4321" y="1395"/>
                  </a:lnTo>
                  <a:lnTo>
                    <a:pt x="4328" y="1402"/>
                  </a:lnTo>
                  <a:lnTo>
                    <a:pt x="4334" y="1408"/>
                  </a:lnTo>
                  <a:lnTo>
                    <a:pt x="4341" y="1413"/>
                  </a:lnTo>
                  <a:lnTo>
                    <a:pt x="4349" y="1418"/>
                  </a:lnTo>
                  <a:lnTo>
                    <a:pt x="4357" y="1421"/>
                  </a:lnTo>
                  <a:lnTo>
                    <a:pt x="4366" y="1423"/>
                  </a:lnTo>
                  <a:lnTo>
                    <a:pt x="4375" y="1424"/>
                  </a:lnTo>
                  <a:lnTo>
                    <a:pt x="4385" y="1425"/>
                  </a:lnTo>
                  <a:lnTo>
                    <a:pt x="4596" y="1425"/>
                  </a:lnTo>
                  <a:lnTo>
                    <a:pt x="4596" y="213"/>
                  </a:lnTo>
                  <a:close/>
                </a:path>
              </a:pathLst>
            </a:custGeom>
            <a:solidFill>
              <a:srgbClr val="171312"/>
            </a:solidFill>
            <a:ln w="9525">
              <a:noFill/>
              <a:round/>
              <a:headEnd/>
              <a:tailEnd/>
            </a:ln>
          </p:spPr>
          <p:txBody>
            <a:bodyPr/>
            <a:lstStyle/>
            <a:p>
              <a:endParaRPr lang="da-DK">
                <a:solidFill>
                  <a:srgbClr val="000000"/>
                </a:solidFill>
              </a:endParaRPr>
            </a:p>
          </p:txBody>
        </p:sp>
        <p:sp>
          <p:nvSpPr>
            <p:cNvPr id="24" name="Freeform 23"/>
            <p:cNvSpPr>
              <a:spLocks noChangeAspect="1"/>
            </p:cNvSpPr>
            <p:nvPr userDrawn="1"/>
          </p:nvSpPr>
          <p:spPr bwMode="auto">
            <a:xfrm>
              <a:off x="2936" y="4027"/>
              <a:ext cx="109" cy="114"/>
            </a:xfrm>
            <a:custGeom>
              <a:avLst/>
              <a:gdLst/>
              <a:ahLst/>
              <a:cxnLst>
                <a:cxn ang="0">
                  <a:pos x="841" y="407"/>
                </a:cxn>
                <a:cxn ang="0">
                  <a:pos x="716" y="389"/>
                </a:cxn>
                <a:cxn ang="0">
                  <a:pos x="532" y="362"/>
                </a:cxn>
                <a:cxn ang="0">
                  <a:pos x="334" y="333"/>
                </a:cxn>
                <a:cxn ang="0">
                  <a:pos x="169" y="308"/>
                </a:cxn>
                <a:cxn ang="0">
                  <a:pos x="86" y="294"/>
                </a:cxn>
                <a:cxn ang="0">
                  <a:pos x="52" y="281"/>
                </a:cxn>
                <a:cxn ang="0">
                  <a:pos x="27" y="264"/>
                </a:cxn>
                <a:cxn ang="0">
                  <a:pos x="11" y="241"/>
                </a:cxn>
                <a:cxn ang="0">
                  <a:pos x="3" y="214"/>
                </a:cxn>
                <a:cxn ang="0">
                  <a:pos x="0" y="182"/>
                </a:cxn>
                <a:cxn ang="0">
                  <a:pos x="3772" y="182"/>
                </a:cxn>
                <a:cxn ang="0">
                  <a:pos x="3770" y="215"/>
                </a:cxn>
                <a:cxn ang="0">
                  <a:pos x="3762" y="244"/>
                </a:cxn>
                <a:cxn ang="0">
                  <a:pos x="3748" y="268"/>
                </a:cxn>
                <a:cxn ang="0">
                  <a:pos x="3722" y="287"/>
                </a:cxn>
                <a:cxn ang="0">
                  <a:pos x="3687" y="301"/>
                </a:cxn>
                <a:cxn ang="0">
                  <a:pos x="3609" y="313"/>
                </a:cxn>
                <a:cxn ang="0">
                  <a:pos x="3450" y="335"/>
                </a:cxn>
                <a:cxn ang="0">
                  <a:pos x="3253" y="363"/>
                </a:cxn>
                <a:cxn ang="0">
                  <a:pos x="3066" y="389"/>
                </a:cxn>
                <a:cxn ang="0">
                  <a:pos x="2939" y="407"/>
                </a:cxn>
                <a:cxn ang="0">
                  <a:pos x="2910" y="5219"/>
                </a:cxn>
                <a:cxn ang="0">
                  <a:pos x="4601" y="5217"/>
                </a:cxn>
                <a:cxn ang="0">
                  <a:pos x="4676" y="5205"/>
                </a:cxn>
                <a:cxn ang="0">
                  <a:pos x="4746" y="5181"/>
                </a:cxn>
                <a:cxn ang="0">
                  <a:pos x="4811" y="5141"/>
                </a:cxn>
                <a:cxn ang="0">
                  <a:pos x="4871" y="5083"/>
                </a:cxn>
                <a:cxn ang="0">
                  <a:pos x="4927" y="5003"/>
                </a:cxn>
                <a:cxn ang="0">
                  <a:pos x="4977" y="4899"/>
                </a:cxn>
                <a:cxn ang="0">
                  <a:pos x="5023" y="4768"/>
                </a:cxn>
                <a:cxn ang="0">
                  <a:pos x="5064" y="4607"/>
                </a:cxn>
                <a:cxn ang="0">
                  <a:pos x="5100" y="4413"/>
                </a:cxn>
                <a:cxn ang="0">
                  <a:pos x="5130" y="4183"/>
                </a:cxn>
                <a:cxn ang="0">
                  <a:pos x="5137" y="4149"/>
                </a:cxn>
                <a:cxn ang="0">
                  <a:pos x="5152" y="4124"/>
                </a:cxn>
                <a:cxn ang="0">
                  <a:pos x="5171" y="4107"/>
                </a:cxn>
                <a:cxn ang="0">
                  <a:pos x="5196" y="4096"/>
                </a:cxn>
                <a:cxn ang="0">
                  <a:pos x="5227" y="4092"/>
                </a:cxn>
                <a:cxn ang="0">
                  <a:pos x="5433" y="5623"/>
                </a:cxn>
                <a:cxn ang="0">
                  <a:pos x="0" y="5428"/>
                </a:cxn>
                <a:cxn ang="0">
                  <a:pos x="6" y="5396"/>
                </a:cxn>
                <a:cxn ang="0">
                  <a:pos x="20" y="5370"/>
                </a:cxn>
                <a:cxn ang="0">
                  <a:pos x="44" y="5351"/>
                </a:cxn>
                <a:cxn ang="0">
                  <a:pos x="78" y="5336"/>
                </a:cxn>
                <a:cxn ang="0">
                  <a:pos x="124" y="5326"/>
                </a:cxn>
                <a:cxn ang="0">
                  <a:pos x="230" y="5311"/>
                </a:cxn>
                <a:cxn ang="0">
                  <a:pos x="404" y="5288"/>
                </a:cxn>
                <a:cxn ang="0">
                  <a:pos x="599" y="5262"/>
                </a:cxn>
                <a:cxn ang="0">
                  <a:pos x="767" y="5240"/>
                </a:cxn>
                <a:cxn ang="0">
                  <a:pos x="863" y="5228"/>
                </a:cxn>
              </a:cxnLst>
              <a:rect l="0" t="0" r="r" b="b"/>
              <a:pathLst>
                <a:path w="5433" h="5623">
                  <a:moveTo>
                    <a:pt x="870" y="411"/>
                  </a:moveTo>
                  <a:lnTo>
                    <a:pt x="863" y="410"/>
                  </a:lnTo>
                  <a:lnTo>
                    <a:pt x="841" y="407"/>
                  </a:lnTo>
                  <a:lnTo>
                    <a:pt x="810" y="402"/>
                  </a:lnTo>
                  <a:lnTo>
                    <a:pt x="767" y="396"/>
                  </a:lnTo>
                  <a:lnTo>
                    <a:pt x="716" y="389"/>
                  </a:lnTo>
                  <a:lnTo>
                    <a:pt x="659" y="381"/>
                  </a:lnTo>
                  <a:lnTo>
                    <a:pt x="597" y="372"/>
                  </a:lnTo>
                  <a:lnTo>
                    <a:pt x="532" y="362"/>
                  </a:lnTo>
                  <a:lnTo>
                    <a:pt x="465" y="352"/>
                  </a:lnTo>
                  <a:lnTo>
                    <a:pt x="398" y="343"/>
                  </a:lnTo>
                  <a:lnTo>
                    <a:pt x="334" y="333"/>
                  </a:lnTo>
                  <a:lnTo>
                    <a:pt x="273" y="324"/>
                  </a:lnTo>
                  <a:lnTo>
                    <a:pt x="218" y="316"/>
                  </a:lnTo>
                  <a:lnTo>
                    <a:pt x="169" y="308"/>
                  </a:lnTo>
                  <a:lnTo>
                    <a:pt x="129" y="302"/>
                  </a:lnTo>
                  <a:lnTo>
                    <a:pt x="101" y="297"/>
                  </a:lnTo>
                  <a:lnTo>
                    <a:pt x="86" y="294"/>
                  </a:lnTo>
                  <a:lnTo>
                    <a:pt x="74" y="290"/>
                  </a:lnTo>
                  <a:lnTo>
                    <a:pt x="62" y="286"/>
                  </a:lnTo>
                  <a:lnTo>
                    <a:pt x="52" y="281"/>
                  </a:lnTo>
                  <a:lnTo>
                    <a:pt x="43" y="276"/>
                  </a:lnTo>
                  <a:lnTo>
                    <a:pt x="34" y="270"/>
                  </a:lnTo>
                  <a:lnTo>
                    <a:pt x="27" y="264"/>
                  </a:lnTo>
                  <a:lnTo>
                    <a:pt x="21" y="257"/>
                  </a:lnTo>
                  <a:lnTo>
                    <a:pt x="16" y="249"/>
                  </a:lnTo>
                  <a:lnTo>
                    <a:pt x="11" y="241"/>
                  </a:lnTo>
                  <a:lnTo>
                    <a:pt x="8" y="233"/>
                  </a:lnTo>
                  <a:lnTo>
                    <a:pt x="5" y="224"/>
                  </a:lnTo>
                  <a:lnTo>
                    <a:pt x="3" y="214"/>
                  </a:lnTo>
                  <a:lnTo>
                    <a:pt x="1" y="204"/>
                  </a:lnTo>
                  <a:lnTo>
                    <a:pt x="0" y="194"/>
                  </a:lnTo>
                  <a:lnTo>
                    <a:pt x="0" y="182"/>
                  </a:lnTo>
                  <a:lnTo>
                    <a:pt x="0" y="0"/>
                  </a:lnTo>
                  <a:lnTo>
                    <a:pt x="3772" y="0"/>
                  </a:lnTo>
                  <a:lnTo>
                    <a:pt x="3772" y="182"/>
                  </a:lnTo>
                  <a:lnTo>
                    <a:pt x="3771" y="194"/>
                  </a:lnTo>
                  <a:lnTo>
                    <a:pt x="3771" y="204"/>
                  </a:lnTo>
                  <a:lnTo>
                    <a:pt x="3770" y="215"/>
                  </a:lnTo>
                  <a:lnTo>
                    <a:pt x="3768" y="225"/>
                  </a:lnTo>
                  <a:lnTo>
                    <a:pt x="3766" y="234"/>
                  </a:lnTo>
                  <a:lnTo>
                    <a:pt x="3762" y="244"/>
                  </a:lnTo>
                  <a:lnTo>
                    <a:pt x="3758" y="252"/>
                  </a:lnTo>
                  <a:lnTo>
                    <a:pt x="3754" y="260"/>
                  </a:lnTo>
                  <a:lnTo>
                    <a:pt x="3748" y="268"/>
                  </a:lnTo>
                  <a:lnTo>
                    <a:pt x="3741" y="275"/>
                  </a:lnTo>
                  <a:lnTo>
                    <a:pt x="3732" y="281"/>
                  </a:lnTo>
                  <a:lnTo>
                    <a:pt x="3722" y="287"/>
                  </a:lnTo>
                  <a:lnTo>
                    <a:pt x="3712" y="292"/>
                  </a:lnTo>
                  <a:lnTo>
                    <a:pt x="3700" y="297"/>
                  </a:lnTo>
                  <a:lnTo>
                    <a:pt x="3687" y="301"/>
                  </a:lnTo>
                  <a:lnTo>
                    <a:pt x="3671" y="304"/>
                  </a:lnTo>
                  <a:lnTo>
                    <a:pt x="3646" y="308"/>
                  </a:lnTo>
                  <a:lnTo>
                    <a:pt x="3609" y="313"/>
                  </a:lnTo>
                  <a:lnTo>
                    <a:pt x="3563" y="319"/>
                  </a:lnTo>
                  <a:lnTo>
                    <a:pt x="3509" y="327"/>
                  </a:lnTo>
                  <a:lnTo>
                    <a:pt x="3450" y="335"/>
                  </a:lnTo>
                  <a:lnTo>
                    <a:pt x="3386" y="344"/>
                  </a:lnTo>
                  <a:lnTo>
                    <a:pt x="3320" y="354"/>
                  </a:lnTo>
                  <a:lnTo>
                    <a:pt x="3253" y="363"/>
                  </a:lnTo>
                  <a:lnTo>
                    <a:pt x="3187" y="372"/>
                  </a:lnTo>
                  <a:lnTo>
                    <a:pt x="3124" y="381"/>
                  </a:lnTo>
                  <a:lnTo>
                    <a:pt x="3066" y="389"/>
                  </a:lnTo>
                  <a:lnTo>
                    <a:pt x="3015" y="396"/>
                  </a:lnTo>
                  <a:lnTo>
                    <a:pt x="2971" y="402"/>
                  </a:lnTo>
                  <a:lnTo>
                    <a:pt x="2939" y="407"/>
                  </a:lnTo>
                  <a:lnTo>
                    <a:pt x="2917" y="410"/>
                  </a:lnTo>
                  <a:lnTo>
                    <a:pt x="2910" y="411"/>
                  </a:lnTo>
                  <a:lnTo>
                    <a:pt x="2910" y="5219"/>
                  </a:lnTo>
                  <a:lnTo>
                    <a:pt x="4548" y="5219"/>
                  </a:lnTo>
                  <a:lnTo>
                    <a:pt x="4575" y="5218"/>
                  </a:lnTo>
                  <a:lnTo>
                    <a:pt x="4601" y="5217"/>
                  </a:lnTo>
                  <a:lnTo>
                    <a:pt x="4627" y="5214"/>
                  </a:lnTo>
                  <a:lnTo>
                    <a:pt x="4651" y="5211"/>
                  </a:lnTo>
                  <a:lnTo>
                    <a:pt x="4676" y="5205"/>
                  </a:lnTo>
                  <a:lnTo>
                    <a:pt x="4700" y="5199"/>
                  </a:lnTo>
                  <a:lnTo>
                    <a:pt x="4724" y="5191"/>
                  </a:lnTo>
                  <a:lnTo>
                    <a:pt x="4746" y="5181"/>
                  </a:lnTo>
                  <a:lnTo>
                    <a:pt x="4768" y="5170"/>
                  </a:lnTo>
                  <a:lnTo>
                    <a:pt x="4790" y="5157"/>
                  </a:lnTo>
                  <a:lnTo>
                    <a:pt x="4811" y="5141"/>
                  </a:lnTo>
                  <a:lnTo>
                    <a:pt x="4832" y="5124"/>
                  </a:lnTo>
                  <a:lnTo>
                    <a:pt x="4852" y="5105"/>
                  </a:lnTo>
                  <a:lnTo>
                    <a:pt x="4871" y="5083"/>
                  </a:lnTo>
                  <a:lnTo>
                    <a:pt x="4891" y="5059"/>
                  </a:lnTo>
                  <a:lnTo>
                    <a:pt x="4909" y="5032"/>
                  </a:lnTo>
                  <a:lnTo>
                    <a:pt x="4927" y="5003"/>
                  </a:lnTo>
                  <a:lnTo>
                    <a:pt x="4945" y="4971"/>
                  </a:lnTo>
                  <a:lnTo>
                    <a:pt x="4961" y="4937"/>
                  </a:lnTo>
                  <a:lnTo>
                    <a:pt x="4977" y="4899"/>
                  </a:lnTo>
                  <a:lnTo>
                    <a:pt x="4994" y="4859"/>
                  </a:lnTo>
                  <a:lnTo>
                    <a:pt x="5008" y="4815"/>
                  </a:lnTo>
                  <a:lnTo>
                    <a:pt x="5023" y="4768"/>
                  </a:lnTo>
                  <a:lnTo>
                    <a:pt x="5037" y="4718"/>
                  </a:lnTo>
                  <a:lnTo>
                    <a:pt x="5051" y="4664"/>
                  </a:lnTo>
                  <a:lnTo>
                    <a:pt x="5064" y="4607"/>
                  </a:lnTo>
                  <a:lnTo>
                    <a:pt x="5076" y="4546"/>
                  </a:lnTo>
                  <a:lnTo>
                    <a:pt x="5088" y="4481"/>
                  </a:lnTo>
                  <a:lnTo>
                    <a:pt x="5100" y="4413"/>
                  </a:lnTo>
                  <a:lnTo>
                    <a:pt x="5110" y="4340"/>
                  </a:lnTo>
                  <a:lnTo>
                    <a:pt x="5120" y="4264"/>
                  </a:lnTo>
                  <a:lnTo>
                    <a:pt x="5130" y="4183"/>
                  </a:lnTo>
                  <a:lnTo>
                    <a:pt x="5132" y="4171"/>
                  </a:lnTo>
                  <a:lnTo>
                    <a:pt x="5134" y="4160"/>
                  </a:lnTo>
                  <a:lnTo>
                    <a:pt x="5137" y="4149"/>
                  </a:lnTo>
                  <a:lnTo>
                    <a:pt x="5141" y="4140"/>
                  </a:lnTo>
                  <a:lnTo>
                    <a:pt x="5146" y="4132"/>
                  </a:lnTo>
                  <a:lnTo>
                    <a:pt x="5152" y="4124"/>
                  </a:lnTo>
                  <a:lnTo>
                    <a:pt x="5158" y="4117"/>
                  </a:lnTo>
                  <a:lnTo>
                    <a:pt x="5164" y="4112"/>
                  </a:lnTo>
                  <a:lnTo>
                    <a:pt x="5171" y="4107"/>
                  </a:lnTo>
                  <a:lnTo>
                    <a:pt x="5179" y="4102"/>
                  </a:lnTo>
                  <a:lnTo>
                    <a:pt x="5187" y="4099"/>
                  </a:lnTo>
                  <a:lnTo>
                    <a:pt x="5196" y="4096"/>
                  </a:lnTo>
                  <a:lnTo>
                    <a:pt x="5207" y="4094"/>
                  </a:lnTo>
                  <a:lnTo>
                    <a:pt x="5217" y="4092"/>
                  </a:lnTo>
                  <a:lnTo>
                    <a:pt x="5227" y="4092"/>
                  </a:lnTo>
                  <a:lnTo>
                    <a:pt x="5238" y="4091"/>
                  </a:lnTo>
                  <a:lnTo>
                    <a:pt x="5433" y="4091"/>
                  </a:lnTo>
                  <a:lnTo>
                    <a:pt x="5433" y="5623"/>
                  </a:lnTo>
                  <a:lnTo>
                    <a:pt x="0" y="5623"/>
                  </a:lnTo>
                  <a:lnTo>
                    <a:pt x="0" y="5440"/>
                  </a:lnTo>
                  <a:lnTo>
                    <a:pt x="0" y="5428"/>
                  </a:lnTo>
                  <a:lnTo>
                    <a:pt x="2" y="5416"/>
                  </a:lnTo>
                  <a:lnTo>
                    <a:pt x="3" y="5406"/>
                  </a:lnTo>
                  <a:lnTo>
                    <a:pt x="6" y="5396"/>
                  </a:lnTo>
                  <a:lnTo>
                    <a:pt x="10" y="5387"/>
                  </a:lnTo>
                  <a:lnTo>
                    <a:pt x="14" y="5378"/>
                  </a:lnTo>
                  <a:lnTo>
                    <a:pt x="20" y="5370"/>
                  </a:lnTo>
                  <a:lnTo>
                    <a:pt x="27" y="5363"/>
                  </a:lnTo>
                  <a:lnTo>
                    <a:pt x="34" y="5357"/>
                  </a:lnTo>
                  <a:lnTo>
                    <a:pt x="44" y="5351"/>
                  </a:lnTo>
                  <a:lnTo>
                    <a:pt x="54" y="5346"/>
                  </a:lnTo>
                  <a:lnTo>
                    <a:pt x="65" y="5341"/>
                  </a:lnTo>
                  <a:lnTo>
                    <a:pt x="78" y="5336"/>
                  </a:lnTo>
                  <a:lnTo>
                    <a:pt x="91" y="5333"/>
                  </a:lnTo>
                  <a:lnTo>
                    <a:pt x="107" y="5329"/>
                  </a:lnTo>
                  <a:lnTo>
                    <a:pt x="124" y="5326"/>
                  </a:lnTo>
                  <a:lnTo>
                    <a:pt x="148" y="5323"/>
                  </a:lnTo>
                  <a:lnTo>
                    <a:pt x="185" y="5317"/>
                  </a:lnTo>
                  <a:lnTo>
                    <a:pt x="230" y="5311"/>
                  </a:lnTo>
                  <a:lnTo>
                    <a:pt x="283" y="5304"/>
                  </a:lnTo>
                  <a:lnTo>
                    <a:pt x="342" y="5296"/>
                  </a:lnTo>
                  <a:lnTo>
                    <a:pt x="404" y="5288"/>
                  </a:lnTo>
                  <a:lnTo>
                    <a:pt x="469" y="5279"/>
                  </a:lnTo>
                  <a:lnTo>
                    <a:pt x="535" y="5271"/>
                  </a:lnTo>
                  <a:lnTo>
                    <a:pt x="599" y="5262"/>
                  </a:lnTo>
                  <a:lnTo>
                    <a:pt x="660" y="5254"/>
                  </a:lnTo>
                  <a:lnTo>
                    <a:pt x="717" y="5247"/>
                  </a:lnTo>
                  <a:lnTo>
                    <a:pt x="767" y="5240"/>
                  </a:lnTo>
                  <a:lnTo>
                    <a:pt x="810" y="5235"/>
                  </a:lnTo>
                  <a:lnTo>
                    <a:pt x="841" y="5231"/>
                  </a:lnTo>
                  <a:lnTo>
                    <a:pt x="863" y="5228"/>
                  </a:lnTo>
                  <a:lnTo>
                    <a:pt x="870" y="5227"/>
                  </a:lnTo>
                  <a:lnTo>
                    <a:pt x="870" y="411"/>
                  </a:lnTo>
                  <a:close/>
                </a:path>
              </a:pathLst>
            </a:custGeom>
            <a:solidFill>
              <a:srgbClr val="171312"/>
            </a:solidFill>
            <a:ln w="9525">
              <a:noFill/>
              <a:round/>
              <a:headEnd/>
              <a:tailEnd/>
            </a:ln>
          </p:spPr>
          <p:txBody>
            <a:bodyPr/>
            <a:lstStyle/>
            <a:p>
              <a:endParaRPr lang="da-DK">
                <a:solidFill>
                  <a:srgbClr val="000000"/>
                </a:solidFill>
              </a:endParaRPr>
            </a:p>
          </p:txBody>
        </p:sp>
      </p:grpSp>
      <p:sp>
        <p:nvSpPr>
          <p:cNvPr id="11" name="Pladsholder til billede 4"/>
          <p:cNvSpPr>
            <a:spLocks noGrp="1"/>
          </p:cNvSpPr>
          <p:nvPr>
            <p:ph type="pic" sz="quarter" idx="15" hasCustomPrompt="1"/>
          </p:nvPr>
        </p:nvSpPr>
        <p:spPr>
          <a:xfrm>
            <a:off x="179512" y="4720348"/>
            <a:ext cx="864096" cy="288230"/>
          </a:xfrm>
        </p:spPr>
        <p:txBody>
          <a:bodyPr anchor="b"/>
          <a:lstStyle>
            <a:lvl1pPr marL="0" indent="0">
              <a:buNone/>
              <a:defRPr sz="1200"/>
            </a:lvl1pPr>
          </a:lstStyle>
          <a:p>
            <a:r>
              <a:rPr lang="da-DK" dirty="0"/>
              <a:t>Kundelogo</a:t>
            </a:r>
          </a:p>
        </p:txBody>
      </p:sp>
      <p:sp>
        <p:nvSpPr>
          <p:cNvPr id="12" name="Footer Placeholder 4"/>
          <p:cNvSpPr>
            <a:spLocks noGrp="1"/>
          </p:cNvSpPr>
          <p:nvPr>
            <p:ph type="ftr" sz="quarter" idx="3"/>
          </p:nvPr>
        </p:nvSpPr>
        <p:spPr>
          <a:xfrm>
            <a:off x="5736330" y="136800"/>
            <a:ext cx="2995200" cy="180000"/>
          </a:xfrm>
          <a:prstGeom prst="rect">
            <a:avLst/>
          </a:prstGeom>
        </p:spPr>
        <p:txBody>
          <a:bodyPr vert="horz" lIns="0" tIns="0" rIns="0" bIns="0" rtlCol="0" anchor="t" anchorCtr="0"/>
          <a:lstStyle>
            <a:lvl1pPr algn="r">
              <a:defRPr sz="900">
                <a:solidFill>
                  <a:schemeClr val="tx1"/>
                </a:solidFill>
              </a:defRPr>
            </a:lvl1pPr>
          </a:lstStyle>
          <a:p>
            <a:endParaRPr lang="da-DK" dirty="0">
              <a:solidFill>
                <a:srgbClr val="000000"/>
              </a:solidFill>
            </a:endParaRPr>
          </a:p>
        </p:txBody>
      </p:sp>
    </p:spTree>
    <p:extLst>
      <p:ext uri="{BB962C8B-B14F-4D97-AF65-F5344CB8AC3E}">
        <p14:creationId xmlns:p14="http://schemas.microsoft.com/office/powerpoint/2010/main" val="20419450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spalte">
    <p:spTree>
      <p:nvGrpSpPr>
        <p:cNvPr id="1" name=""/>
        <p:cNvGrpSpPr/>
        <p:nvPr/>
      </p:nvGrpSpPr>
      <p:grpSpPr>
        <a:xfrm>
          <a:off x="0" y="0"/>
          <a:ext cx="0" cy="0"/>
          <a:chOff x="0" y="0"/>
          <a:chExt cx="0" cy="0"/>
        </a:xfrm>
      </p:grpSpPr>
      <p:sp>
        <p:nvSpPr>
          <p:cNvPr id="2" name="Title 1"/>
          <p:cNvSpPr>
            <a:spLocks noGrp="1"/>
          </p:cNvSpPr>
          <p:nvPr>
            <p:ph type="title"/>
          </p:nvPr>
        </p:nvSpPr>
        <p:spPr>
          <a:xfrm>
            <a:off x="395287" y="353700"/>
            <a:ext cx="8341095" cy="675000"/>
          </a:xfrm>
        </p:spPr>
        <p:txBody>
          <a:bodyPr/>
          <a:lstStyle/>
          <a:p>
            <a:r>
              <a:rPr lang="da-DK" dirty="0"/>
              <a:t>Klik for at redigere i master</a:t>
            </a:r>
          </a:p>
        </p:txBody>
      </p:sp>
      <p:sp>
        <p:nvSpPr>
          <p:cNvPr id="12" name="Content Placeholder 2"/>
          <p:cNvSpPr>
            <a:spLocks noGrp="1"/>
          </p:cNvSpPr>
          <p:nvPr>
            <p:ph idx="13"/>
          </p:nvPr>
        </p:nvSpPr>
        <p:spPr>
          <a:xfrm>
            <a:off x="1979612" y="1203325"/>
            <a:ext cx="5184775" cy="3411548"/>
          </a:xfrm>
          <a:noFill/>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grpSp>
        <p:nvGrpSpPr>
          <p:cNvPr id="19" name="Group 24"/>
          <p:cNvGrpSpPr>
            <a:grpSpLocks noChangeAspect="1"/>
          </p:cNvGrpSpPr>
          <p:nvPr userDrawn="1"/>
        </p:nvGrpSpPr>
        <p:grpSpPr bwMode="auto">
          <a:xfrm>
            <a:off x="8460432" y="4718612"/>
            <a:ext cx="565787" cy="333374"/>
            <a:chOff x="2744" y="3974"/>
            <a:chExt cx="326" cy="192"/>
          </a:xfrm>
        </p:grpSpPr>
        <p:sp>
          <p:nvSpPr>
            <p:cNvPr id="20" name="AutoShape 19"/>
            <p:cNvSpPr>
              <a:spLocks noChangeAspect="1" noChangeArrowheads="1" noTextEdit="1"/>
            </p:cNvSpPr>
            <p:nvPr userDrawn="1"/>
          </p:nvSpPr>
          <p:spPr bwMode="auto">
            <a:xfrm>
              <a:off x="2744" y="3974"/>
              <a:ext cx="326" cy="192"/>
            </a:xfrm>
            <a:prstGeom prst="rect">
              <a:avLst/>
            </a:prstGeom>
            <a:noFill/>
            <a:ln w="9525">
              <a:noFill/>
              <a:miter lim="800000"/>
              <a:headEnd/>
              <a:tailEnd/>
            </a:ln>
          </p:spPr>
          <p:txBody>
            <a:bodyPr/>
            <a:lstStyle/>
            <a:p>
              <a:endParaRPr lang="da-DK">
                <a:solidFill>
                  <a:srgbClr val="000000"/>
                </a:solidFill>
              </a:endParaRPr>
            </a:p>
          </p:txBody>
        </p:sp>
        <p:sp>
          <p:nvSpPr>
            <p:cNvPr id="21" name="Freeform 21"/>
            <p:cNvSpPr>
              <a:spLocks noChangeAspect="1"/>
            </p:cNvSpPr>
            <p:nvPr userDrawn="1"/>
          </p:nvSpPr>
          <p:spPr bwMode="auto">
            <a:xfrm>
              <a:off x="2746" y="4026"/>
              <a:ext cx="103" cy="116"/>
            </a:xfrm>
            <a:custGeom>
              <a:avLst/>
              <a:gdLst/>
              <a:ahLst/>
              <a:cxnLst>
                <a:cxn ang="0">
                  <a:pos x="4998" y="201"/>
                </a:cxn>
                <a:cxn ang="0">
                  <a:pos x="4503" y="92"/>
                </a:cxn>
                <a:cxn ang="0">
                  <a:pos x="4067" y="30"/>
                </a:cxn>
                <a:cxn ang="0">
                  <a:pos x="3790" y="8"/>
                </a:cxn>
                <a:cxn ang="0">
                  <a:pos x="3517" y="0"/>
                </a:cxn>
                <a:cxn ang="0">
                  <a:pos x="2449" y="84"/>
                </a:cxn>
                <a:cxn ang="0">
                  <a:pos x="1590" y="328"/>
                </a:cxn>
                <a:cxn ang="0">
                  <a:pos x="928" y="713"/>
                </a:cxn>
                <a:cxn ang="0">
                  <a:pos x="452" y="1223"/>
                </a:cxn>
                <a:cxn ang="0">
                  <a:pos x="151" y="1841"/>
                </a:cxn>
                <a:cxn ang="0">
                  <a:pos x="12" y="2552"/>
                </a:cxn>
                <a:cxn ang="0">
                  <a:pos x="25" y="3275"/>
                </a:cxn>
                <a:cxn ang="0">
                  <a:pos x="184" y="3938"/>
                </a:cxn>
                <a:cxn ang="0">
                  <a:pos x="504" y="4534"/>
                </a:cxn>
                <a:cxn ang="0">
                  <a:pos x="1003" y="5038"/>
                </a:cxn>
                <a:cxn ang="0">
                  <a:pos x="1699" y="5420"/>
                </a:cxn>
                <a:cxn ang="0">
                  <a:pos x="2608" y="5654"/>
                </a:cxn>
                <a:cxn ang="0">
                  <a:pos x="3589" y="5714"/>
                </a:cxn>
                <a:cxn ang="0">
                  <a:pos x="4004" y="5692"/>
                </a:cxn>
                <a:cxn ang="0">
                  <a:pos x="4371" y="5646"/>
                </a:cxn>
                <a:cxn ang="0">
                  <a:pos x="4678" y="5589"/>
                </a:cxn>
                <a:cxn ang="0">
                  <a:pos x="5075" y="5487"/>
                </a:cxn>
                <a:cxn ang="0">
                  <a:pos x="5145" y="5133"/>
                </a:cxn>
                <a:cxn ang="0">
                  <a:pos x="5131" y="5094"/>
                </a:cxn>
                <a:cxn ang="0">
                  <a:pos x="5099" y="5080"/>
                </a:cxn>
                <a:cxn ang="0">
                  <a:pos x="5054" y="5090"/>
                </a:cxn>
                <a:cxn ang="0">
                  <a:pos x="4808" y="5174"/>
                </a:cxn>
                <a:cxn ang="0">
                  <a:pos x="4613" y="5221"/>
                </a:cxn>
                <a:cxn ang="0">
                  <a:pos x="4371" y="5263"/>
                </a:cxn>
                <a:cxn ang="0">
                  <a:pos x="4084" y="5296"/>
                </a:cxn>
                <a:cxn ang="0">
                  <a:pos x="3749" y="5316"/>
                </a:cxn>
                <a:cxn ang="0">
                  <a:pos x="3382" y="5315"/>
                </a:cxn>
                <a:cxn ang="0">
                  <a:pos x="3073" y="5277"/>
                </a:cxn>
                <a:cxn ang="0">
                  <a:pos x="2824" y="5201"/>
                </a:cxn>
                <a:cxn ang="0">
                  <a:pos x="2627" y="5093"/>
                </a:cxn>
                <a:cxn ang="0">
                  <a:pos x="2476" y="4960"/>
                </a:cxn>
                <a:cxn ang="0">
                  <a:pos x="2366" y="4807"/>
                </a:cxn>
                <a:cxn ang="0">
                  <a:pos x="2290" y="4640"/>
                </a:cxn>
                <a:cxn ang="0">
                  <a:pos x="2237" y="4454"/>
                </a:cxn>
                <a:cxn ang="0">
                  <a:pos x="2193" y="4222"/>
                </a:cxn>
                <a:cxn ang="0">
                  <a:pos x="2143" y="3777"/>
                </a:cxn>
                <a:cxn ang="0">
                  <a:pos x="2114" y="3143"/>
                </a:cxn>
                <a:cxn ang="0">
                  <a:pos x="2117" y="2491"/>
                </a:cxn>
                <a:cxn ang="0">
                  <a:pos x="2151" y="1888"/>
                </a:cxn>
                <a:cxn ang="0">
                  <a:pos x="2207" y="1434"/>
                </a:cxn>
                <a:cxn ang="0">
                  <a:pos x="2248" y="1233"/>
                </a:cxn>
                <a:cxn ang="0">
                  <a:pos x="2315" y="1017"/>
                </a:cxn>
                <a:cxn ang="0">
                  <a:pos x="2415" y="808"/>
                </a:cxn>
                <a:cxn ang="0">
                  <a:pos x="2547" y="643"/>
                </a:cxn>
                <a:cxn ang="0">
                  <a:pos x="2720" y="520"/>
                </a:cxn>
                <a:cxn ang="0">
                  <a:pos x="2947" y="437"/>
                </a:cxn>
                <a:cxn ang="0">
                  <a:pos x="3238" y="391"/>
                </a:cxn>
                <a:cxn ang="0">
                  <a:pos x="3635" y="381"/>
                </a:cxn>
                <a:cxn ang="0">
                  <a:pos x="4089" y="402"/>
                </a:cxn>
                <a:cxn ang="0">
                  <a:pos x="4401" y="466"/>
                </a:cxn>
                <a:cxn ang="0">
                  <a:pos x="4601" y="586"/>
                </a:cxn>
                <a:cxn ang="0">
                  <a:pos x="4721" y="778"/>
                </a:cxn>
                <a:cxn ang="0">
                  <a:pos x="4790" y="1056"/>
                </a:cxn>
                <a:cxn ang="0">
                  <a:pos x="4853" y="1538"/>
                </a:cxn>
                <a:cxn ang="0">
                  <a:pos x="4873" y="1593"/>
                </a:cxn>
                <a:cxn ang="0">
                  <a:pos x="4911" y="1627"/>
                </a:cxn>
                <a:cxn ang="0">
                  <a:pos x="4967" y="1638"/>
                </a:cxn>
              </a:cxnLst>
              <a:rect l="0" t="0" r="r" b="b"/>
              <a:pathLst>
                <a:path w="5170" h="5715">
                  <a:moveTo>
                    <a:pt x="4967" y="1638"/>
                  </a:moveTo>
                  <a:lnTo>
                    <a:pt x="5170" y="1638"/>
                  </a:lnTo>
                  <a:lnTo>
                    <a:pt x="5170" y="251"/>
                  </a:lnTo>
                  <a:lnTo>
                    <a:pt x="5086" y="226"/>
                  </a:lnTo>
                  <a:lnTo>
                    <a:pt x="4998" y="201"/>
                  </a:lnTo>
                  <a:lnTo>
                    <a:pt x="4905" y="177"/>
                  </a:lnTo>
                  <a:lnTo>
                    <a:pt x="4809" y="154"/>
                  </a:lnTo>
                  <a:lnTo>
                    <a:pt x="4709" y="132"/>
                  </a:lnTo>
                  <a:lnTo>
                    <a:pt x="4608" y="111"/>
                  </a:lnTo>
                  <a:lnTo>
                    <a:pt x="4503" y="92"/>
                  </a:lnTo>
                  <a:lnTo>
                    <a:pt x="4396" y="74"/>
                  </a:lnTo>
                  <a:lnTo>
                    <a:pt x="4287" y="58"/>
                  </a:lnTo>
                  <a:lnTo>
                    <a:pt x="4178" y="43"/>
                  </a:lnTo>
                  <a:lnTo>
                    <a:pt x="4122" y="36"/>
                  </a:lnTo>
                  <a:lnTo>
                    <a:pt x="4067" y="30"/>
                  </a:lnTo>
                  <a:lnTo>
                    <a:pt x="4012" y="25"/>
                  </a:lnTo>
                  <a:lnTo>
                    <a:pt x="3956" y="20"/>
                  </a:lnTo>
                  <a:lnTo>
                    <a:pt x="3901" y="15"/>
                  </a:lnTo>
                  <a:lnTo>
                    <a:pt x="3845" y="11"/>
                  </a:lnTo>
                  <a:lnTo>
                    <a:pt x="3790" y="8"/>
                  </a:lnTo>
                  <a:lnTo>
                    <a:pt x="3735" y="5"/>
                  </a:lnTo>
                  <a:lnTo>
                    <a:pt x="3680" y="2"/>
                  </a:lnTo>
                  <a:lnTo>
                    <a:pt x="3624" y="1"/>
                  </a:lnTo>
                  <a:lnTo>
                    <a:pt x="3571" y="0"/>
                  </a:lnTo>
                  <a:lnTo>
                    <a:pt x="3517" y="0"/>
                  </a:lnTo>
                  <a:lnTo>
                    <a:pt x="3285" y="3"/>
                  </a:lnTo>
                  <a:lnTo>
                    <a:pt x="3063" y="13"/>
                  </a:lnTo>
                  <a:lnTo>
                    <a:pt x="2850" y="30"/>
                  </a:lnTo>
                  <a:lnTo>
                    <a:pt x="2645" y="54"/>
                  </a:lnTo>
                  <a:lnTo>
                    <a:pt x="2449" y="84"/>
                  </a:lnTo>
                  <a:lnTo>
                    <a:pt x="2261" y="121"/>
                  </a:lnTo>
                  <a:lnTo>
                    <a:pt x="2081" y="164"/>
                  </a:lnTo>
                  <a:lnTo>
                    <a:pt x="1909" y="212"/>
                  </a:lnTo>
                  <a:lnTo>
                    <a:pt x="1746" y="267"/>
                  </a:lnTo>
                  <a:lnTo>
                    <a:pt x="1590" y="328"/>
                  </a:lnTo>
                  <a:lnTo>
                    <a:pt x="1442" y="394"/>
                  </a:lnTo>
                  <a:lnTo>
                    <a:pt x="1302" y="465"/>
                  </a:lnTo>
                  <a:lnTo>
                    <a:pt x="1170" y="543"/>
                  </a:lnTo>
                  <a:lnTo>
                    <a:pt x="1045" y="625"/>
                  </a:lnTo>
                  <a:lnTo>
                    <a:pt x="928" y="713"/>
                  </a:lnTo>
                  <a:lnTo>
                    <a:pt x="818" y="805"/>
                  </a:lnTo>
                  <a:lnTo>
                    <a:pt x="716" y="903"/>
                  </a:lnTo>
                  <a:lnTo>
                    <a:pt x="621" y="1005"/>
                  </a:lnTo>
                  <a:lnTo>
                    <a:pt x="533" y="1112"/>
                  </a:lnTo>
                  <a:lnTo>
                    <a:pt x="452" y="1223"/>
                  </a:lnTo>
                  <a:lnTo>
                    <a:pt x="378" y="1338"/>
                  </a:lnTo>
                  <a:lnTo>
                    <a:pt x="311" y="1458"/>
                  </a:lnTo>
                  <a:lnTo>
                    <a:pt x="250" y="1582"/>
                  </a:lnTo>
                  <a:lnTo>
                    <a:pt x="197" y="1710"/>
                  </a:lnTo>
                  <a:lnTo>
                    <a:pt x="151" y="1841"/>
                  </a:lnTo>
                  <a:lnTo>
                    <a:pt x="110" y="1976"/>
                  </a:lnTo>
                  <a:lnTo>
                    <a:pt x="76" y="2115"/>
                  </a:lnTo>
                  <a:lnTo>
                    <a:pt x="49" y="2258"/>
                  </a:lnTo>
                  <a:lnTo>
                    <a:pt x="27" y="2404"/>
                  </a:lnTo>
                  <a:lnTo>
                    <a:pt x="12" y="2552"/>
                  </a:lnTo>
                  <a:lnTo>
                    <a:pt x="3" y="2704"/>
                  </a:lnTo>
                  <a:lnTo>
                    <a:pt x="0" y="2858"/>
                  </a:lnTo>
                  <a:lnTo>
                    <a:pt x="3" y="2998"/>
                  </a:lnTo>
                  <a:lnTo>
                    <a:pt x="11" y="3137"/>
                  </a:lnTo>
                  <a:lnTo>
                    <a:pt x="25" y="3275"/>
                  </a:lnTo>
                  <a:lnTo>
                    <a:pt x="45" y="3412"/>
                  </a:lnTo>
                  <a:lnTo>
                    <a:pt x="70" y="3546"/>
                  </a:lnTo>
                  <a:lnTo>
                    <a:pt x="102" y="3679"/>
                  </a:lnTo>
                  <a:lnTo>
                    <a:pt x="139" y="3810"/>
                  </a:lnTo>
                  <a:lnTo>
                    <a:pt x="184" y="3938"/>
                  </a:lnTo>
                  <a:lnTo>
                    <a:pt x="234" y="4063"/>
                  </a:lnTo>
                  <a:lnTo>
                    <a:pt x="291" y="4186"/>
                  </a:lnTo>
                  <a:lnTo>
                    <a:pt x="355" y="4305"/>
                  </a:lnTo>
                  <a:lnTo>
                    <a:pt x="427" y="4421"/>
                  </a:lnTo>
                  <a:lnTo>
                    <a:pt x="504" y="4534"/>
                  </a:lnTo>
                  <a:lnTo>
                    <a:pt x="590" y="4643"/>
                  </a:lnTo>
                  <a:lnTo>
                    <a:pt x="681" y="4748"/>
                  </a:lnTo>
                  <a:lnTo>
                    <a:pt x="781" y="4849"/>
                  </a:lnTo>
                  <a:lnTo>
                    <a:pt x="888" y="4946"/>
                  </a:lnTo>
                  <a:lnTo>
                    <a:pt x="1003" y="5038"/>
                  </a:lnTo>
                  <a:lnTo>
                    <a:pt x="1127" y="5125"/>
                  </a:lnTo>
                  <a:lnTo>
                    <a:pt x="1257" y="5207"/>
                  </a:lnTo>
                  <a:lnTo>
                    <a:pt x="1396" y="5283"/>
                  </a:lnTo>
                  <a:lnTo>
                    <a:pt x="1543" y="5355"/>
                  </a:lnTo>
                  <a:lnTo>
                    <a:pt x="1699" y="5420"/>
                  </a:lnTo>
                  <a:lnTo>
                    <a:pt x="1863" y="5480"/>
                  </a:lnTo>
                  <a:lnTo>
                    <a:pt x="2036" y="5533"/>
                  </a:lnTo>
                  <a:lnTo>
                    <a:pt x="2218" y="5580"/>
                  </a:lnTo>
                  <a:lnTo>
                    <a:pt x="2408" y="5620"/>
                  </a:lnTo>
                  <a:lnTo>
                    <a:pt x="2608" y="5654"/>
                  </a:lnTo>
                  <a:lnTo>
                    <a:pt x="2817" y="5680"/>
                  </a:lnTo>
                  <a:lnTo>
                    <a:pt x="3036" y="5699"/>
                  </a:lnTo>
                  <a:lnTo>
                    <a:pt x="3263" y="5711"/>
                  </a:lnTo>
                  <a:lnTo>
                    <a:pt x="3500" y="5715"/>
                  </a:lnTo>
                  <a:lnTo>
                    <a:pt x="3589" y="5714"/>
                  </a:lnTo>
                  <a:lnTo>
                    <a:pt x="3675" y="5712"/>
                  </a:lnTo>
                  <a:lnTo>
                    <a:pt x="3760" y="5709"/>
                  </a:lnTo>
                  <a:lnTo>
                    <a:pt x="3844" y="5704"/>
                  </a:lnTo>
                  <a:lnTo>
                    <a:pt x="3925" y="5698"/>
                  </a:lnTo>
                  <a:lnTo>
                    <a:pt x="4004" y="5692"/>
                  </a:lnTo>
                  <a:lnTo>
                    <a:pt x="4082" y="5684"/>
                  </a:lnTo>
                  <a:lnTo>
                    <a:pt x="4157" y="5676"/>
                  </a:lnTo>
                  <a:lnTo>
                    <a:pt x="4231" y="5666"/>
                  </a:lnTo>
                  <a:lnTo>
                    <a:pt x="4302" y="5657"/>
                  </a:lnTo>
                  <a:lnTo>
                    <a:pt x="4371" y="5646"/>
                  </a:lnTo>
                  <a:lnTo>
                    <a:pt x="4437" y="5635"/>
                  </a:lnTo>
                  <a:lnTo>
                    <a:pt x="4502" y="5624"/>
                  </a:lnTo>
                  <a:lnTo>
                    <a:pt x="4563" y="5613"/>
                  </a:lnTo>
                  <a:lnTo>
                    <a:pt x="4622" y="5601"/>
                  </a:lnTo>
                  <a:lnTo>
                    <a:pt x="4678" y="5589"/>
                  </a:lnTo>
                  <a:lnTo>
                    <a:pt x="4783" y="5566"/>
                  </a:lnTo>
                  <a:lnTo>
                    <a:pt x="4876" y="5543"/>
                  </a:lnTo>
                  <a:lnTo>
                    <a:pt x="4955" y="5522"/>
                  </a:lnTo>
                  <a:lnTo>
                    <a:pt x="5022" y="5503"/>
                  </a:lnTo>
                  <a:lnTo>
                    <a:pt x="5075" y="5487"/>
                  </a:lnTo>
                  <a:lnTo>
                    <a:pt x="5114" y="5474"/>
                  </a:lnTo>
                  <a:lnTo>
                    <a:pt x="5138" y="5466"/>
                  </a:lnTo>
                  <a:lnTo>
                    <a:pt x="5145" y="5463"/>
                  </a:lnTo>
                  <a:lnTo>
                    <a:pt x="5147" y="5144"/>
                  </a:lnTo>
                  <a:lnTo>
                    <a:pt x="5145" y="5133"/>
                  </a:lnTo>
                  <a:lnTo>
                    <a:pt x="5144" y="5123"/>
                  </a:lnTo>
                  <a:lnTo>
                    <a:pt x="5142" y="5114"/>
                  </a:lnTo>
                  <a:lnTo>
                    <a:pt x="5139" y="5106"/>
                  </a:lnTo>
                  <a:lnTo>
                    <a:pt x="5135" y="5100"/>
                  </a:lnTo>
                  <a:lnTo>
                    <a:pt x="5131" y="5094"/>
                  </a:lnTo>
                  <a:lnTo>
                    <a:pt x="5126" y="5089"/>
                  </a:lnTo>
                  <a:lnTo>
                    <a:pt x="5120" y="5086"/>
                  </a:lnTo>
                  <a:lnTo>
                    <a:pt x="5114" y="5083"/>
                  </a:lnTo>
                  <a:lnTo>
                    <a:pt x="5107" y="5081"/>
                  </a:lnTo>
                  <a:lnTo>
                    <a:pt x="5099" y="5080"/>
                  </a:lnTo>
                  <a:lnTo>
                    <a:pt x="5090" y="5080"/>
                  </a:lnTo>
                  <a:lnTo>
                    <a:pt x="5082" y="5082"/>
                  </a:lnTo>
                  <a:lnTo>
                    <a:pt x="5073" y="5084"/>
                  </a:lnTo>
                  <a:lnTo>
                    <a:pt x="5063" y="5087"/>
                  </a:lnTo>
                  <a:lnTo>
                    <a:pt x="5054" y="5090"/>
                  </a:lnTo>
                  <a:lnTo>
                    <a:pt x="5011" y="5108"/>
                  </a:lnTo>
                  <a:lnTo>
                    <a:pt x="4961" y="5126"/>
                  </a:lnTo>
                  <a:lnTo>
                    <a:pt x="4905" y="5145"/>
                  </a:lnTo>
                  <a:lnTo>
                    <a:pt x="4843" y="5165"/>
                  </a:lnTo>
                  <a:lnTo>
                    <a:pt x="4808" y="5174"/>
                  </a:lnTo>
                  <a:lnTo>
                    <a:pt x="4773" y="5184"/>
                  </a:lnTo>
                  <a:lnTo>
                    <a:pt x="4735" y="5193"/>
                  </a:lnTo>
                  <a:lnTo>
                    <a:pt x="4696" y="5203"/>
                  </a:lnTo>
                  <a:lnTo>
                    <a:pt x="4655" y="5212"/>
                  </a:lnTo>
                  <a:lnTo>
                    <a:pt x="4613" y="5221"/>
                  </a:lnTo>
                  <a:lnTo>
                    <a:pt x="4568" y="5230"/>
                  </a:lnTo>
                  <a:lnTo>
                    <a:pt x="4521" y="5239"/>
                  </a:lnTo>
                  <a:lnTo>
                    <a:pt x="4473" y="5247"/>
                  </a:lnTo>
                  <a:lnTo>
                    <a:pt x="4423" y="5255"/>
                  </a:lnTo>
                  <a:lnTo>
                    <a:pt x="4371" y="5263"/>
                  </a:lnTo>
                  <a:lnTo>
                    <a:pt x="4317" y="5271"/>
                  </a:lnTo>
                  <a:lnTo>
                    <a:pt x="4262" y="5278"/>
                  </a:lnTo>
                  <a:lnTo>
                    <a:pt x="4204" y="5284"/>
                  </a:lnTo>
                  <a:lnTo>
                    <a:pt x="4145" y="5290"/>
                  </a:lnTo>
                  <a:lnTo>
                    <a:pt x="4084" y="5296"/>
                  </a:lnTo>
                  <a:lnTo>
                    <a:pt x="4021" y="5301"/>
                  </a:lnTo>
                  <a:lnTo>
                    <a:pt x="3956" y="5306"/>
                  </a:lnTo>
                  <a:lnTo>
                    <a:pt x="3888" y="5310"/>
                  </a:lnTo>
                  <a:lnTo>
                    <a:pt x="3820" y="5313"/>
                  </a:lnTo>
                  <a:lnTo>
                    <a:pt x="3749" y="5316"/>
                  </a:lnTo>
                  <a:lnTo>
                    <a:pt x="3675" y="5317"/>
                  </a:lnTo>
                  <a:lnTo>
                    <a:pt x="3601" y="5319"/>
                  </a:lnTo>
                  <a:lnTo>
                    <a:pt x="3524" y="5319"/>
                  </a:lnTo>
                  <a:lnTo>
                    <a:pt x="3452" y="5318"/>
                  </a:lnTo>
                  <a:lnTo>
                    <a:pt x="3382" y="5315"/>
                  </a:lnTo>
                  <a:lnTo>
                    <a:pt x="3316" y="5311"/>
                  </a:lnTo>
                  <a:lnTo>
                    <a:pt x="3252" y="5305"/>
                  </a:lnTo>
                  <a:lnTo>
                    <a:pt x="3189" y="5297"/>
                  </a:lnTo>
                  <a:lnTo>
                    <a:pt x="3130" y="5288"/>
                  </a:lnTo>
                  <a:lnTo>
                    <a:pt x="3073" y="5277"/>
                  </a:lnTo>
                  <a:lnTo>
                    <a:pt x="3019" y="5264"/>
                  </a:lnTo>
                  <a:lnTo>
                    <a:pt x="2967" y="5251"/>
                  </a:lnTo>
                  <a:lnTo>
                    <a:pt x="2917" y="5235"/>
                  </a:lnTo>
                  <a:lnTo>
                    <a:pt x="2870" y="5219"/>
                  </a:lnTo>
                  <a:lnTo>
                    <a:pt x="2824" y="5201"/>
                  </a:lnTo>
                  <a:lnTo>
                    <a:pt x="2780" y="5182"/>
                  </a:lnTo>
                  <a:lnTo>
                    <a:pt x="2739" y="5161"/>
                  </a:lnTo>
                  <a:lnTo>
                    <a:pt x="2699" y="5140"/>
                  </a:lnTo>
                  <a:lnTo>
                    <a:pt x="2663" y="5117"/>
                  </a:lnTo>
                  <a:lnTo>
                    <a:pt x="2627" y="5093"/>
                  </a:lnTo>
                  <a:lnTo>
                    <a:pt x="2594" y="5068"/>
                  </a:lnTo>
                  <a:lnTo>
                    <a:pt x="2562" y="5043"/>
                  </a:lnTo>
                  <a:lnTo>
                    <a:pt x="2531" y="5016"/>
                  </a:lnTo>
                  <a:lnTo>
                    <a:pt x="2503" y="4988"/>
                  </a:lnTo>
                  <a:lnTo>
                    <a:pt x="2476" y="4960"/>
                  </a:lnTo>
                  <a:lnTo>
                    <a:pt x="2452" y="4931"/>
                  </a:lnTo>
                  <a:lnTo>
                    <a:pt x="2428" y="4901"/>
                  </a:lnTo>
                  <a:lnTo>
                    <a:pt x="2406" y="4870"/>
                  </a:lnTo>
                  <a:lnTo>
                    <a:pt x="2386" y="4839"/>
                  </a:lnTo>
                  <a:lnTo>
                    <a:pt x="2366" y="4807"/>
                  </a:lnTo>
                  <a:lnTo>
                    <a:pt x="2349" y="4775"/>
                  </a:lnTo>
                  <a:lnTo>
                    <a:pt x="2333" y="4742"/>
                  </a:lnTo>
                  <a:lnTo>
                    <a:pt x="2317" y="4708"/>
                  </a:lnTo>
                  <a:lnTo>
                    <a:pt x="2303" y="4675"/>
                  </a:lnTo>
                  <a:lnTo>
                    <a:pt x="2290" y="4640"/>
                  </a:lnTo>
                  <a:lnTo>
                    <a:pt x="2279" y="4607"/>
                  </a:lnTo>
                  <a:lnTo>
                    <a:pt x="2268" y="4572"/>
                  </a:lnTo>
                  <a:lnTo>
                    <a:pt x="2257" y="4535"/>
                  </a:lnTo>
                  <a:lnTo>
                    <a:pt x="2247" y="4495"/>
                  </a:lnTo>
                  <a:lnTo>
                    <a:pt x="2237" y="4454"/>
                  </a:lnTo>
                  <a:lnTo>
                    <a:pt x="2228" y="4411"/>
                  </a:lnTo>
                  <a:lnTo>
                    <a:pt x="2219" y="4366"/>
                  </a:lnTo>
                  <a:lnTo>
                    <a:pt x="2209" y="4319"/>
                  </a:lnTo>
                  <a:lnTo>
                    <a:pt x="2201" y="4271"/>
                  </a:lnTo>
                  <a:lnTo>
                    <a:pt x="2193" y="4222"/>
                  </a:lnTo>
                  <a:lnTo>
                    <a:pt x="2186" y="4170"/>
                  </a:lnTo>
                  <a:lnTo>
                    <a:pt x="2179" y="4118"/>
                  </a:lnTo>
                  <a:lnTo>
                    <a:pt x="2166" y="4009"/>
                  </a:lnTo>
                  <a:lnTo>
                    <a:pt x="2154" y="3895"/>
                  </a:lnTo>
                  <a:lnTo>
                    <a:pt x="2143" y="3777"/>
                  </a:lnTo>
                  <a:lnTo>
                    <a:pt x="2135" y="3655"/>
                  </a:lnTo>
                  <a:lnTo>
                    <a:pt x="2128" y="3530"/>
                  </a:lnTo>
                  <a:lnTo>
                    <a:pt x="2122" y="3403"/>
                  </a:lnTo>
                  <a:lnTo>
                    <a:pt x="2117" y="3274"/>
                  </a:lnTo>
                  <a:lnTo>
                    <a:pt x="2114" y="3143"/>
                  </a:lnTo>
                  <a:lnTo>
                    <a:pt x="2112" y="3012"/>
                  </a:lnTo>
                  <a:lnTo>
                    <a:pt x="2112" y="2881"/>
                  </a:lnTo>
                  <a:lnTo>
                    <a:pt x="2112" y="2750"/>
                  </a:lnTo>
                  <a:lnTo>
                    <a:pt x="2114" y="2620"/>
                  </a:lnTo>
                  <a:lnTo>
                    <a:pt x="2117" y="2491"/>
                  </a:lnTo>
                  <a:lnTo>
                    <a:pt x="2122" y="2365"/>
                  </a:lnTo>
                  <a:lnTo>
                    <a:pt x="2127" y="2242"/>
                  </a:lnTo>
                  <a:lnTo>
                    <a:pt x="2134" y="2120"/>
                  </a:lnTo>
                  <a:lnTo>
                    <a:pt x="2142" y="2002"/>
                  </a:lnTo>
                  <a:lnTo>
                    <a:pt x="2151" y="1888"/>
                  </a:lnTo>
                  <a:lnTo>
                    <a:pt x="2162" y="1779"/>
                  </a:lnTo>
                  <a:lnTo>
                    <a:pt x="2173" y="1674"/>
                  </a:lnTo>
                  <a:lnTo>
                    <a:pt x="2186" y="1574"/>
                  </a:lnTo>
                  <a:lnTo>
                    <a:pt x="2199" y="1479"/>
                  </a:lnTo>
                  <a:lnTo>
                    <a:pt x="2207" y="1434"/>
                  </a:lnTo>
                  <a:lnTo>
                    <a:pt x="2215" y="1391"/>
                  </a:lnTo>
                  <a:lnTo>
                    <a:pt x="2223" y="1349"/>
                  </a:lnTo>
                  <a:lnTo>
                    <a:pt x="2231" y="1309"/>
                  </a:lnTo>
                  <a:lnTo>
                    <a:pt x="2239" y="1270"/>
                  </a:lnTo>
                  <a:lnTo>
                    <a:pt x="2248" y="1233"/>
                  </a:lnTo>
                  <a:lnTo>
                    <a:pt x="2257" y="1198"/>
                  </a:lnTo>
                  <a:lnTo>
                    <a:pt x="2267" y="1165"/>
                  </a:lnTo>
                  <a:lnTo>
                    <a:pt x="2282" y="1114"/>
                  </a:lnTo>
                  <a:lnTo>
                    <a:pt x="2298" y="1065"/>
                  </a:lnTo>
                  <a:lnTo>
                    <a:pt x="2315" y="1017"/>
                  </a:lnTo>
                  <a:lnTo>
                    <a:pt x="2334" y="972"/>
                  </a:lnTo>
                  <a:lnTo>
                    <a:pt x="2352" y="928"/>
                  </a:lnTo>
                  <a:lnTo>
                    <a:pt x="2372" y="886"/>
                  </a:lnTo>
                  <a:lnTo>
                    <a:pt x="2393" y="846"/>
                  </a:lnTo>
                  <a:lnTo>
                    <a:pt x="2415" y="808"/>
                  </a:lnTo>
                  <a:lnTo>
                    <a:pt x="2439" y="772"/>
                  </a:lnTo>
                  <a:lnTo>
                    <a:pt x="2463" y="737"/>
                  </a:lnTo>
                  <a:lnTo>
                    <a:pt x="2490" y="704"/>
                  </a:lnTo>
                  <a:lnTo>
                    <a:pt x="2517" y="673"/>
                  </a:lnTo>
                  <a:lnTo>
                    <a:pt x="2547" y="643"/>
                  </a:lnTo>
                  <a:lnTo>
                    <a:pt x="2577" y="615"/>
                  </a:lnTo>
                  <a:lnTo>
                    <a:pt x="2610" y="589"/>
                  </a:lnTo>
                  <a:lnTo>
                    <a:pt x="2644" y="564"/>
                  </a:lnTo>
                  <a:lnTo>
                    <a:pt x="2681" y="541"/>
                  </a:lnTo>
                  <a:lnTo>
                    <a:pt x="2720" y="520"/>
                  </a:lnTo>
                  <a:lnTo>
                    <a:pt x="2761" y="500"/>
                  </a:lnTo>
                  <a:lnTo>
                    <a:pt x="2804" y="482"/>
                  </a:lnTo>
                  <a:lnTo>
                    <a:pt x="2849" y="466"/>
                  </a:lnTo>
                  <a:lnTo>
                    <a:pt x="2897" y="451"/>
                  </a:lnTo>
                  <a:lnTo>
                    <a:pt x="2947" y="437"/>
                  </a:lnTo>
                  <a:lnTo>
                    <a:pt x="3000" y="425"/>
                  </a:lnTo>
                  <a:lnTo>
                    <a:pt x="3056" y="414"/>
                  </a:lnTo>
                  <a:lnTo>
                    <a:pt x="3114" y="405"/>
                  </a:lnTo>
                  <a:lnTo>
                    <a:pt x="3174" y="398"/>
                  </a:lnTo>
                  <a:lnTo>
                    <a:pt x="3238" y="391"/>
                  </a:lnTo>
                  <a:lnTo>
                    <a:pt x="3305" y="387"/>
                  </a:lnTo>
                  <a:lnTo>
                    <a:pt x="3375" y="383"/>
                  </a:lnTo>
                  <a:lnTo>
                    <a:pt x="3448" y="381"/>
                  </a:lnTo>
                  <a:lnTo>
                    <a:pt x="3524" y="381"/>
                  </a:lnTo>
                  <a:lnTo>
                    <a:pt x="3635" y="381"/>
                  </a:lnTo>
                  <a:lnTo>
                    <a:pt x="3739" y="383"/>
                  </a:lnTo>
                  <a:lnTo>
                    <a:pt x="3835" y="386"/>
                  </a:lnTo>
                  <a:lnTo>
                    <a:pt x="3926" y="390"/>
                  </a:lnTo>
                  <a:lnTo>
                    <a:pt x="4011" y="395"/>
                  </a:lnTo>
                  <a:lnTo>
                    <a:pt x="4089" y="402"/>
                  </a:lnTo>
                  <a:lnTo>
                    <a:pt x="4161" y="411"/>
                  </a:lnTo>
                  <a:lnTo>
                    <a:pt x="4229" y="422"/>
                  </a:lnTo>
                  <a:lnTo>
                    <a:pt x="4291" y="435"/>
                  </a:lnTo>
                  <a:lnTo>
                    <a:pt x="4349" y="449"/>
                  </a:lnTo>
                  <a:lnTo>
                    <a:pt x="4401" y="466"/>
                  </a:lnTo>
                  <a:lnTo>
                    <a:pt x="4449" y="485"/>
                  </a:lnTo>
                  <a:lnTo>
                    <a:pt x="4492" y="507"/>
                  </a:lnTo>
                  <a:lnTo>
                    <a:pt x="4532" y="531"/>
                  </a:lnTo>
                  <a:lnTo>
                    <a:pt x="4569" y="557"/>
                  </a:lnTo>
                  <a:lnTo>
                    <a:pt x="4601" y="586"/>
                  </a:lnTo>
                  <a:lnTo>
                    <a:pt x="4630" y="619"/>
                  </a:lnTo>
                  <a:lnTo>
                    <a:pt x="4656" y="654"/>
                  </a:lnTo>
                  <a:lnTo>
                    <a:pt x="4680" y="692"/>
                  </a:lnTo>
                  <a:lnTo>
                    <a:pt x="4701" y="733"/>
                  </a:lnTo>
                  <a:lnTo>
                    <a:pt x="4721" y="778"/>
                  </a:lnTo>
                  <a:lnTo>
                    <a:pt x="4737" y="827"/>
                  </a:lnTo>
                  <a:lnTo>
                    <a:pt x="4752" y="878"/>
                  </a:lnTo>
                  <a:lnTo>
                    <a:pt x="4767" y="934"/>
                  </a:lnTo>
                  <a:lnTo>
                    <a:pt x="4779" y="993"/>
                  </a:lnTo>
                  <a:lnTo>
                    <a:pt x="4790" y="1056"/>
                  </a:lnTo>
                  <a:lnTo>
                    <a:pt x="4801" y="1123"/>
                  </a:lnTo>
                  <a:lnTo>
                    <a:pt x="4810" y="1195"/>
                  </a:lnTo>
                  <a:lnTo>
                    <a:pt x="4831" y="1350"/>
                  </a:lnTo>
                  <a:lnTo>
                    <a:pt x="4851" y="1524"/>
                  </a:lnTo>
                  <a:lnTo>
                    <a:pt x="4853" y="1538"/>
                  </a:lnTo>
                  <a:lnTo>
                    <a:pt x="4855" y="1550"/>
                  </a:lnTo>
                  <a:lnTo>
                    <a:pt x="4859" y="1563"/>
                  </a:lnTo>
                  <a:lnTo>
                    <a:pt x="4863" y="1574"/>
                  </a:lnTo>
                  <a:lnTo>
                    <a:pt x="4867" y="1584"/>
                  </a:lnTo>
                  <a:lnTo>
                    <a:pt x="4873" y="1593"/>
                  </a:lnTo>
                  <a:lnTo>
                    <a:pt x="4880" y="1602"/>
                  </a:lnTo>
                  <a:lnTo>
                    <a:pt x="4886" y="1609"/>
                  </a:lnTo>
                  <a:lnTo>
                    <a:pt x="4894" y="1616"/>
                  </a:lnTo>
                  <a:lnTo>
                    <a:pt x="4902" y="1622"/>
                  </a:lnTo>
                  <a:lnTo>
                    <a:pt x="4911" y="1627"/>
                  </a:lnTo>
                  <a:lnTo>
                    <a:pt x="4921" y="1631"/>
                  </a:lnTo>
                  <a:lnTo>
                    <a:pt x="4932" y="1634"/>
                  </a:lnTo>
                  <a:lnTo>
                    <a:pt x="4943" y="1636"/>
                  </a:lnTo>
                  <a:lnTo>
                    <a:pt x="4955" y="1637"/>
                  </a:lnTo>
                  <a:lnTo>
                    <a:pt x="4967" y="1638"/>
                  </a:lnTo>
                  <a:close/>
                </a:path>
              </a:pathLst>
            </a:custGeom>
            <a:solidFill>
              <a:srgbClr val="171312"/>
            </a:solidFill>
            <a:ln w="9525">
              <a:noFill/>
              <a:round/>
              <a:headEnd/>
              <a:tailEnd/>
            </a:ln>
          </p:spPr>
          <p:txBody>
            <a:bodyPr/>
            <a:lstStyle/>
            <a:p>
              <a:endParaRPr lang="da-DK">
                <a:solidFill>
                  <a:srgbClr val="000000"/>
                </a:solidFill>
              </a:endParaRPr>
            </a:p>
          </p:txBody>
        </p:sp>
        <p:sp>
          <p:nvSpPr>
            <p:cNvPr id="22" name="Freeform 22"/>
            <p:cNvSpPr>
              <a:spLocks noChangeAspect="1"/>
            </p:cNvSpPr>
            <p:nvPr userDrawn="1"/>
          </p:nvSpPr>
          <p:spPr bwMode="auto">
            <a:xfrm>
              <a:off x="2857" y="3975"/>
              <a:ext cx="92" cy="166"/>
            </a:xfrm>
            <a:custGeom>
              <a:avLst/>
              <a:gdLst/>
              <a:ahLst/>
              <a:cxnLst>
                <a:cxn ang="0">
                  <a:pos x="4436" y="154"/>
                </a:cxn>
                <a:cxn ang="0">
                  <a:pos x="4099" y="67"/>
                </a:cxn>
                <a:cxn ang="0">
                  <a:pos x="3839" y="25"/>
                </a:cxn>
                <a:cxn ang="0">
                  <a:pos x="3594" y="4"/>
                </a:cxn>
                <a:cxn ang="0">
                  <a:pos x="3168" y="8"/>
                </a:cxn>
                <a:cxn ang="0">
                  <a:pos x="2540" y="103"/>
                </a:cxn>
                <a:cxn ang="0">
                  <a:pos x="1991" y="308"/>
                </a:cxn>
                <a:cxn ang="0">
                  <a:pos x="1537" y="629"/>
                </a:cxn>
                <a:cxn ang="0">
                  <a:pos x="1194" y="1071"/>
                </a:cxn>
                <a:cxn ang="0">
                  <a:pos x="977" y="1639"/>
                </a:cxn>
                <a:cxn ang="0">
                  <a:pos x="902" y="2339"/>
                </a:cxn>
                <a:cxn ang="0">
                  <a:pos x="2" y="2717"/>
                </a:cxn>
                <a:cxn ang="0">
                  <a:pos x="26" y="2771"/>
                </a:cxn>
                <a:cxn ang="0">
                  <a:pos x="75" y="2806"/>
                </a:cxn>
                <a:cxn ang="0">
                  <a:pos x="160" y="2823"/>
                </a:cxn>
                <a:cxn ang="0">
                  <a:pos x="427" y="2852"/>
                </a:cxn>
                <a:cxn ang="0">
                  <a:pos x="747" y="2886"/>
                </a:cxn>
                <a:cxn ang="0">
                  <a:pos x="902" y="2903"/>
                </a:cxn>
                <a:cxn ang="0">
                  <a:pos x="801" y="7741"/>
                </a:cxn>
                <a:cxn ang="0">
                  <a:pos x="501" y="7785"/>
                </a:cxn>
                <a:cxn ang="0">
                  <a:pos x="201" y="7830"/>
                </a:cxn>
                <a:cxn ang="0">
                  <a:pos x="81" y="7853"/>
                </a:cxn>
                <a:cxn ang="0">
                  <a:pos x="30" y="7887"/>
                </a:cxn>
                <a:cxn ang="0">
                  <a:pos x="4" y="7938"/>
                </a:cxn>
                <a:cxn ang="0">
                  <a:pos x="3470" y="8138"/>
                </a:cxn>
                <a:cxn ang="0">
                  <a:pos x="3463" y="7933"/>
                </a:cxn>
                <a:cxn ang="0">
                  <a:pos x="3432" y="7883"/>
                </a:cxn>
                <a:cxn ang="0">
                  <a:pos x="3367" y="7849"/>
                </a:cxn>
                <a:cxn ang="0">
                  <a:pos x="3213" y="7822"/>
                </a:cxn>
                <a:cxn ang="0">
                  <a:pos x="2912" y="7775"/>
                </a:cxn>
                <a:cxn ang="0">
                  <a:pos x="2650" y="7735"/>
                </a:cxn>
                <a:cxn ang="0">
                  <a:pos x="2600" y="2902"/>
                </a:cxn>
                <a:cxn ang="0">
                  <a:pos x="2804" y="2877"/>
                </a:cxn>
                <a:cxn ang="0">
                  <a:pos x="3130" y="2837"/>
                </a:cxn>
                <a:cxn ang="0">
                  <a:pos x="3368" y="2804"/>
                </a:cxn>
                <a:cxn ang="0">
                  <a:pos x="3431" y="2779"/>
                </a:cxn>
                <a:cxn ang="0">
                  <a:pos x="3466" y="2738"/>
                </a:cxn>
                <a:cxn ang="0">
                  <a:pos x="3477" y="2686"/>
                </a:cxn>
                <a:cxn ang="0">
                  <a:pos x="2593" y="1542"/>
                </a:cxn>
                <a:cxn ang="0">
                  <a:pos x="2615" y="1157"/>
                </a:cxn>
                <a:cxn ang="0">
                  <a:pos x="2672" y="862"/>
                </a:cxn>
                <a:cxn ang="0">
                  <a:pos x="2773" y="647"/>
                </a:cxn>
                <a:cxn ang="0">
                  <a:pos x="2922" y="503"/>
                </a:cxn>
                <a:cxn ang="0">
                  <a:pos x="3126" y="420"/>
                </a:cxn>
                <a:cxn ang="0">
                  <a:pos x="3392" y="389"/>
                </a:cxn>
                <a:cxn ang="0">
                  <a:pos x="3677" y="401"/>
                </a:cxn>
                <a:cxn ang="0">
                  <a:pos x="3891" y="452"/>
                </a:cxn>
                <a:cxn ang="0">
                  <a:pos x="4044" y="547"/>
                </a:cxn>
                <a:cxn ang="0">
                  <a:pos x="4150" y="688"/>
                </a:cxn>
                <a:cxn ang="0">
                  <a:pos x="4222" y="881"/>
                </a:cxn>
                <a:cxn ang="0">
                  <a:pos x="4270" y="1127"/>
                </a:cxn>
                <a:cxn ang="0">
                  <a:pos x="4296" y="1332"/>
                </a:cxn>
                <a:cxn ang="0">
                  <a:pos x="4315" y="1387"/>
                </a:cxn>
                <a:cxn ang="0">
                  <a:pos x="4349" y="1418"/>
                </a:cxn>
                <a:cxn ang="0">
                  <a:pos x="4596" y="1425"/>
                </a:cxn>
              </a:cxnLst>
              <a:rect l="0" t="0" r="r" b="b"/>
              <a:pathLst>
                <a:path w="4596" h="8138">
                  <a:moveTo>
                    <a:pt x="4596" y="213"/>
                  </a:moveTo>
                  <a:lnTo>
                    <a:pt x="4565" y="201"/>
                  </a:lnTo>
                  <a:lnTo>
                    <a:pt x="4528" y="187"/>
                  </a:lnTo>
                  <a:lnTo>
                    <a:pt x="4485" y="171"/>
                  </a:lnTo>
                  <a:lnTo>
                    <a:pt x="4436" y="154"/>
                  </a:lnTo>
                  <a:lnTo>
                    <a:pt x="4380" y="137"/>
                  </a:lnTo>
                  <a:lnTo>
                    <a:pt x="4317" y="119"/>
                  </a:lnTo>
                  <a:lnTo>
                    <a:pt x="4250" y="101"/>
                  </a:lnTo>
                  <a:lnTo>
                    <a:pt x="4177" y="84"/>
                  </a:lnTo>
                  <a:lnTo>
                    <a:pt x="4099" y="67"/>
                  </a:lnTo>
                  <a:lnTo>
                    <a:pt x="4017" y="52"/>
                  </a:lnTo>
                  <a:lnTo>
                    <a:pt x="3974" y="44"/>
                  </a:lnTo>
                  <a:lnTo>
                    <a:pt x="3929" y="37"/>
                  </a:lnTo>
                  <a:lnTo>
                    <a:pt x="3884" y="31"/>
                  </a:lnTo>
                  <a:lnTo>
                    <a:pt x="3839" y="25"/>
                  </a:lnTo>
                  <a:lnTo>
                    <a:pt x="3792" y="20"/>
                  </a:lnTo>
                  <a:lnTo>
                    <a:pt x="3744" y="15"/>
                  </a:lnTo>
                  <a:lnTo>
                    <a:pt x="3695" y="10"/>
                  </a:lnTo>
                  <a:lnTo>
                    <a:pt x="3645" y="7"/>
                  </a:lnTo>
                  <a:lnTo>
                    <a:pt x="3594" y="4"/>
                  </a:lnTo>
                  <a:lnTo>
                    <a:pt x="3543" y="2"/>
                  </a:lnTo>
                  <a:lnTo>
                    <a:pt x="3491" y="1"/>
                  </a:lnTo>
                  <a:lnTo>
                    <a:pt x="3438" y="0"/>
                  </a:lnTo>
                  <a:lnTo>
                    <a:pt x="3302" y="2"/>
                  </a:lnTo>
                  <a:lnTo>
                    <a:pt x="3168" y="8"/>
                  </a:lnTo>
                  <a:lnTo>
                    <a:pt x="3037" y="19"/>
                  </a:lnTo>
                  <a:lnTo>
                    <a:pt x="2908" y="34"/>
                  </a:lnTo>
                  <a:lnTo>
                    <a:pt x="2782" y="52"/>
                  </a:lnTo>
                  <a:lnTo>
                    <a:pt x="2660" y="76"/>
                  </a:lnTo>
                  <a:lnTo>
                    <a:pt x="2540" y="103"/>
                  </a:lnTo>
                  <a:lnTo>
                    <a:pt x="2424" y="135"/>
                  </a:lnTo>
                  <a:lnTo>
                    <a:pt x="2309" y="172"/>
                  </a:lnTo>
                  <a:lnTo>
                    <a:pt x="2200" y="213"/>
                  </a:lnTo>
                  <a:lnTo>
                    <a:pt x="2093" y="258"/>
                  </a:lnTo>
                  <a:lnTo>
                    <a:pt x="1991" y="308"/>
                  </a:lnTo>
                  <a:lnTo>
                    <a:pt x="1892" y="363"/>
                  </a:lnTo>
                  <a:lnTo>
                    <a:pt x="1797" y="422"/>
                  </a:lnTo>
                  <a:lnTo>
                    <a:pt x="1706" y="487"/>
                  </a:lnTo>
                  <a:lnTo>
                    <a:pt x="1620" y="555"/>
                  </a:lnTo>
                  <a:lnTo>
                    <a:pt x="1537" y="629"/>
                  </a:lnTo>
                  <a:lnTo>
                    <a:pt x="1460" y="708"/>
                  </a:lnTo>
                  <a:lnTo>
                    <a:pt x="1386" y="791"/>
                  </a:lnTo>
                  <a:lnTo>
                    <a:pt x="1317" y="879"/>
                  </a:lnTo>
                  <a:lnTo>
                    <a:pt x="1253" y="972"/>
                  </a:lnTo>
                  <a:lnTo>
                    <a:pt x="1194" y="1071"/>
                  </a:lnTo>
                  <a:lnTo>
                    <a:pt x="1140" y="1174"/>
                  </a:lnTo>
                  <a:lnTo>
                    <a:pt x="1091" y="1282"/>
                  </a:lnTo>
                  <a:lnTo>
                    <a:pt x="1047" y="1396"/>
                  </a:lnTo>
                  <a:lnTo>
                    <a:pt x="1010" y="1515"/>
                  </a:lnTo>
                  <a:lnTo>
                    <a:pt x="977" y="1639"/>
                  </a:lnTo>
                  <a:lnTo>
                    <a:pt x="950" y="1768"/>
                  </a:lnTo>
                  <a:lnTo>
                    <a:pt x="929" y="1903"/>
                  </a:lnTo>
                  <a:lnTo>
                    <a:pt x="914" y="2043"/>
                  </a:lnTo>
                  <a:lnTo>
                    <a:pt x="905" y="2188"/>
                  </a:lnTo>
                  <a:lnTo>
                    <a:pt x="902" y="2339"/>
                  </a:lnTo>
                  <a:lnTo>
                    <a:pt x="902" y="2515"/>
                  </a:lnTo>
                  <a:lnTo>
                    <a:pt x="0" y="2515"/>
                  </a:lnTo>
                  <a:lnTo>
                    <a:pt x="0" y="2690"/>
                  </a:lnTo>
                  <a:lnTo>
                    <a:pt x="1" y="2704"/>
                  </a:lnTo>
                  <a:lnTo>
                    <a:pt x="2" y="2717"/>
                  </a:lnTo>
                  <a:lnTo>
                    <a:pt x="5" y="2729"/>
                  </a:lnTo>
                  <a:lnTo>
                    <a:pt x="9" y="2741"/>
                  </a:lnTo>
                  <a:lnTo>
                    <a:pt x="13" y="2752"/>
                  </a:lnTo>
                  <a:lnTo>
                    <a:pt x="19" y="2762"/>
                  </a:lnTo>
                  <a:lnTo>
                    <a:pt x="26" y="2771"/>
                  </a:lnTo>
                  <a:lnTo>
                    <a:pt x="34" y="2780"/>
                  </a:lnTo>
                  <a:lnTo>
                    <a:pt x="43" y="2788"/>
                  </a:lnTo>
                  <a:lnTo>
                    <a:pt x="53" y="2795"/>
                  </a:lnTo>
                  <a:lnTo>
                    <a:pt x="63" y="2801"/>
                  </a:lnTo>
                  <a:lnTo>
                    <a:pt x="75" y="2806"/>
                  </a:lnTo>
                  <a:lnTo>
                    <a:pt x="88" y="2811"/>
                  </a:lnTo>
                  <a:lnTo>
                    <a:pt x="102" y="2815"/>
                  </a:lnTo>
                  <a:lnTo>
                    <a:pt x="116" y="2817"/>
                  </a:lnTo>
                  <a:lnTo>
                    <a:pt x="132" y="2819"/>
                  </a:lnTo>
                  <a:lnTo>
                    <a:pt x="160" y="2823"/>
                  </a:lnTo>
                  <a:lnTo>
                    <a:pt x="199" y="2827"/>
                  </a:lnTo>
                  <a:lnTo>
                    <a:pt x="246" y="2832"/>
                  </a:lnTo>
                  <a:lnTo>
                    <a:pt x="301" y="2839"/>
                  </a:lnTo>
                  <a:lnTo>
                    <a:pt x="362" y="2845"/>
                  </a:lnTo>
                  <a:lnTo>
                    <a:pt x="427" y="2852"/>
                  </a:lnTo>
                  <a:lnTo>
                    <a:pt x="493" y="2859"/>
                  </a:lnTo>
                  <a:lnTo>
                    <a:pt x="560" y="2867"/>
                  </a:lnTo>
                  <a:lnTo>
                    <a:pt x="626" y="2874"/>
                  </a:lnTo>
                  <a:lnTo>
                    <a:pt x="689" y="2880"/>
                  </a:lnTo>
                  <a:lnTo>
                    <a:pt x="747" y="2886"/>
                  </a:lnTo>
                  <a:lnTo>
                    <a:pt x="798" y="2892"/>
                  </a:lnTo>
                  <a:lnTo>
                    <a:pt x="840" y="2896"/>
                  </a:lnTo>
                  <a:lnTo>
                    <a:pt x="873" y="2900"/>
                  </a:lnTo>
                  <a:lnTo>
                    <a:pt x="893" y="2902"/>
                  </a:lnTo>
                  <a:lnTo>
                    <a:pt x="902" y="2903"/>
                  </a:lnTo>
                  <a:lnTo>
                    <a:pt x="902" y="7727"/>
                  </a:lnTo>
                  <a:lnTo>
                    <a:pt x="894" y="7728"/>
                  </a:lnTo>
                  <a:lnTo>
                    <a:pt x="874" y="7731"/>
                  </a:lnTo>
                  <a:lnTo>
                    <a:pt x="842" y="7735"/>
                  </a:lnTo>
                  <a:lnTo>
                    <a:pt x="801" y="7741"/>
                  </a:lnTo>
                  <a:lnTo>
                    <a:pt x="751" y="7748"/>
                  </a:lnTo>
                  <a:lnTo>
                    <a:pt x="695" y="7757"/>
                  </a:lnTo>
                  <a:lnTo>
                    <a:pt x="633" y="7766"/>
                  </a:lnTo>
                  <a:lnTo>
                    <a:pt x="568" y="7775"/>
                  </a:lnTo>
                  <a:lnTo>
                    <a:pt x="501" y="7785"/>
                  </a:lnTo>
                  <a:lnTo>
                    <a:pt x="435" y="7795"/>
                  </a:lnTo>
                  <a:lnTo>
                    <a:pt x="370" y="7804"/>
                  </a:lnTo>
                  <a:lnTo>
                    <a:pt x="308" y="7813"/>
                  </a:lnTo>
                  <a:lnTo>
                    <a:pt x="251" y="7822"/>
                  </a:lnTo>
                  <a:lnTo>
                    <a:pt x="201" y="7830"/>
                  </a:lnTo>
                  <a:lnTo>
                    <a:pt x="158" y="7836"/>
                  </a:lnTo>
                  <a:lnTo>
                    <a:pt x="124" y="7841"/>
                  </a:lnTo>
                  <a:lnTo>
                    <a:pt x="109" y="7844"/>
                  </a:lnTo>
                  <a:lnTo>
                    <a:pt x="95" y="7848"/>
                  </a:lnTo>
                  <a:lnTo>
                    <a:pt x="81" y="7853"/>
                  </a:lnTo>
                  <a:lnTo>
                    <a:pt x="69" y="7858"/>
                  </a:lnTo>
                  <a:lnTo>
                    <a:pt x="58" y="7864"/>
                  </a:lnTo>
                  <a:lnTo>
                    <a:pt x="48" y="7871"/>
                  </a:lnTo>
                  <a:lnTo>
                    <a:pt x="39" y="7878"/>
                  </a:lnTo>
                  <a:lnTo>
                    <a:pt x="30" y="7887"/>
                  </a:lnTo>
                  <a:lnTo>
                    <a:pt x="23" y="7895"/>
                  </a:lnTo>
                  <a:lnTo>
                    <a:pt x="17" y="7905"/>
                  </a:lnTo>
                  <a:lnTo>
                    <a:pt x="12" y="7915"/>
                  </a:lnTo>
                  <a:lnTo>
                    <a:pt x="7" y="7926"/>
                  </a:lnTo>
                  <a:lnTo>
                    <a:pt x="4" y="7938"/>
                  </a:lnTo>
                  <a:lnTo>
                    <a:pt x="2" y="7951"/>
                  </a:lnTo>
                  <a:lnTo>
                    <a:pt x="1" y="7964"/>
                  </a:lnTo>
                  <a:lnTo>
                    <a:pt x="0" y="7978"/>
                  </a:lnTo>
                  <a:lnTo>
                    <a:pt x="0" y="8138"/>
                  </a:lnTo>
                  <a:lnTo>
                    <a:pt x="3470" y="8138"/>
                  </a:lnTo>
                  <a:lnTo>
                    <a:pt x="3470" y="7978"/>
                  </a:lnTo>
                  <a:lnTo>
                    <a:pt x="3470" y="7966"/>
                  </a:lnTo>
                  <a:lnTo>
                    <a:pt x="3468" y="7955"/>
                  </a:lnTo>
                  <a:lnTo>
                    <a:pt x="3466" y="7944"/>
                  </a:lnTo>
                  <a:lnTo>
                    <a:pt x="3463" y="7933"/>
                  </a:lnTo>
                  <a:lnTo>
                    <a:pt x="3460" y="7922"/>
                  </a:lnTo>
                  <a:lnTo>
                    <a:pt x="3455" y="7912"/>
                  </a:lnTo>
                  <a:lnTo>
                    <a:pt x="3447" y="7902"/>
                  </a:lnTo>
                  <a:lnTo>
                    <a:pt x="3440" y="7892"/>
                  </a:lnTo>
                  <a:lnTo>
                    <a:pt x="3432" y="7883"/>
                  </a:lnTo>
                  <a:lnTo>
                    <a:pt x="3422" y="7875"/>
                  </a:lnTo>
                  <a:lnTo>
                    <a:pt x="3411" y="7867"/>
                  </a:lnTo>
                  <a:lnTo>
                    <a:pt x="3397" y="7860"/>
                  </a:lnTo>
                  <a:lnTo>
                    <a:pt x="3383" y="7854"/>
                  </a:lnTo>
                  <a:lnTo>
                    <a:pt x="3367" y="7849"/>
                  </a:lnTo>
                  <a:lnTo>
                    <a:pt x="3350" y="7845"/>
                  </a:lnTo>
                  <a:lnTo>
                    <a:pt x="3330" y="7841"/>
                  </a:lnTo>
                  <a:lnTo>
                    <a:pt x="3300" y="7836"/>
                  </a:lnTo>
                  <a:lnTo>
                    <a:pt x="3261" y="7830"/>
                  </a:lnTo>
                  <a:lnTo>
                    <a:pt x="3213" y="7822"/>
                  </a:lnTo>
                  <a:lnTo>
                    <a:pt x="3159" y="7813"/>
                  </a:lnTo>
                  <a:lnTo>
                    <a:pt x="3101" y="7804"/>
                  </a:lnTo>
                  <a:lnTo>
                    <a:pt x="3039" y="7795"/>
                  </a:lnTo>
                  <a:lnTo>
                    <a:pt x="2976" y="7785"/>
                  </a:lnTo>
                  <a:lnTo>
                    <a:pt x="2912" y="7775"/>
                  </a:lnTo>
                  <a:lnTo>
                    <a:pt x="2849" y="7766"/>
                  </a:lnTo>
                  <a:lnTo>
                    <a:pt x="2791" y="7757"/>
                  </a:lnTo>
                  <a:lnTo>
                    <a:pt x="2737" y="7749"/>
                  </a:lnTo>
                  <a:lnTo>
                    <a:pt x="2689" y="7741"/>
                  </a:lnTo>
                  <a:lnTo>
                    <a:pt x="2650" y="7735"/>
                  </a:lnTo>
                  <a:lnTo>
                    <a:pt x="2619" y="7731"/>
                  </a:lnTo>
                  <a:lnTo>
                    <a:pt x="2599" y="7728"/>
                  </a:lnTo>
                  <a:lnTo>
                    <a:pt x="2593" y="7727"/>
                  </a:lnTo>
                  <a:lnTo>
                    <a:pt x="2593" y="2903"/>
                  </a:lnTo>
                  <a:lnTo>
                    <a:pt x="2600" y="2902"/>
                  </a:lnTo>
                  <a:lnTo>
                    <a:pt x="2620" y="2899"/>
                  </a:lnTo>
                  <a:lnTo>
                    <a:pt x="2653" y="2896"/>
                  </a:lnTo>
                  <a:lnTo>
                    <a:pt x="2696" y="2890"/>
                  </a:lnTo>
                  <a:lnTo>
                    <a:pt x="2745" y="2884"/>
                  </a:lnTo>
                  <a:lnTo>
                    <a:pt x="2804" y="2877"/>
                  </a:lnTo>
                  <a:lnTo>
                    <a:pt x="2866" y="2870"/>
                  </a:lnTo>
                  <a:lnTo>
                    <a:pt x="2931" y="2862"/>
                  </a:lnTo>
                  <a:lnTo>
                    <a:pt x="2998" y="2854"/>
                  </a:lnTo>
                  <a:lnTo>
                    <a:pt x="3065" y="2845"/>
                  </a:lnTo>
                  <a:lnTo>
                    <a:pt x="3130" y="2837"/>
                  </a:lnTo>
                  <a:lnTo>
                    <a:pt x="3192" y="2829"/>
                  </a:lnTo>
                  <a:lnTo>
                    <a:pt x="3248" y="2821"/>
                  </a:lnTo>
                  <a:lnTo>
                    <a:pt x="3297" y="2815"/>
                  </a:lnTo>
                  <a:lnTo>
                    <a:pt x="3337" y="2809"/>
                  </a:lnTo>
                  <a:lnTo>
                    <a:pt x="3368" y="2804"/>
                  </a:lnTo>
                  <a:lnTo>
                    <a:pt x="3383" y="2801"/>
                  </a:lnTo>
                  <a:lnTo>
                    <a:pt x="3397" y="2796"/>
                  </a:lnTo>
                  <a:lnTo>
                    <a:pt x="3410" y="2791"/>
                  </a:lnTo>
                  <a:lnTo>
                    <a:pt x="3421" y="2786"/>
                  </a:lnTo>
                  <a:lnTo>
                    <a:pt x="3431" y="2779"/>
                  </a:lnTo>
                  <a:lnTo>
                    <a:pt x="3440" y="2772"/>
                  </a:lnTo>
                  <a:lnTo>
                    <a:pt x="3448" y="2764"/>
                  </a:lnTo>
                  <a:lnTo>
                    <a:pt x="3455" y="2756"/>
                  </a:lnTo>
                  <a:lnTo>
                    <a:pt x="3461" y="2747"/>
                  </a:lnTo>
                  <a:lnTo>
                    <a:pt x="3466" y="2738"/>
                  </a:lnTo>
                  <a:lnTo>
                    <a:pt x="3469" y="2728"/>
                  </a:lnTo>
                  <a:lnTo>
                    <a:pt x="3472" y="2718"/>
                  </a:lnTo>
                  <a:lnTo>
                    <a:pt x="3475" y="2708"/>
                  </a:lnTo>
                  <a:lnTo>
                    <a:pt x="3476" y="2697"/>
                  </a:lnTo>
                  <a:lnTo>
                    <a:pt x="3477" y="2686"/>
                  </a:lnTo>
                  <a:lnTo>
                    <a:pt x="3477" y="2675"/>
                  </a:lnTo>
                  <a:lnTo>
                    <a:pt x="3477" y="2515"/>
                  </a:lnTo>
                  <a:lnTo>
                    <a:pt x="2593" y="2515"/>
                  </a:lnTo>
                  <a:lnTo>
                    <a:pt x="2593" y="1631"/>
                  </a:lnTo>
                  <a:lnTo>
                    <a:pt x="2593" y="1542"/>
                  </a:lnTo>
                  <a:lnTo>
                    <a:pt x="2595" y="1457"/>
                  </a:lnTo>
                  <a:lnTo>
                    <a:pt x="2598" y="1376"/>
                  </a:lnTo>
                  <a:lnTo>
                    <a:pt x="2602" y="1299"/>
                  </a:lnTo>
                  <a:lnTo>
                    <a:pt x="2608" y="1226"/>
                  </a:lnTo>
                  <a:lnTo>
                    <a:pt x="2615" y="1157"/>
                  </a:lnTo>
                  <a:lnTo>
                    <a:pt x="2623" y="1091"/>
                  </a:lnTo>
                  <a:lnTo>
                    <a:pt x="2633" y="1028"/>
                  </a:lnTo>
                  <a:lnTo>
                    <a:pt x="2645" y="969"/>
                  </a:lnTo>
                  <a:lnTo>
                    <a:pt x="2658" y="914"/>
                  </a:lnTo>
                  <a:lnTo>
                    <a:pt x="2672" y="862"/>
                  </a:lnTo>
                  <a:lnTo>
                    <a:pt x="2689" y="812"/>
                  </a:lnTo>
                  <a:lnTo>
                    <a:pt x="2707" y="767"/>
                  </a:lnTo>
                  <a:lnTo>
                    <a:pt x="2727" y="724"/>
                  </a:lnTo>
                  <a:lnTo>
                    <a:pt x="2750" y="684"/>
                  </a:lnTo>
                  <a:lnTo>
                    <a:pt x="2773" y="647"/>
                  </a:lnTo>
                  <a:lnTo>
                    <a:pt x="2798" y="613"/>
                  </a:lnTo>
                  <a:lnTo>
                    <a:pt x="2826" y="581"/>
                  </a:lnTo>
                  <a:lnTo>
                    <a:pt x="2857" y="553"/>
                  </a:lnTo>
                  <a:lnTo>
                    <a:pt x="2888" y="527"/>
                  </a:lnTo>
                  <a:lnTo>
                    <a:pt x="2922" y="503"/>
                  </a:lnTo>
                  <a:lnTo>
                    <a:pt x="2958" y="482"/>
                  </a:lnTo>
                  <a:lnTo>
                    <a:pt x="2997" y="463"/>
                  </a:lnTo>
                  <a:lnTo>
                    <a:pt x="3038" y="447"/>
                  </a:lnTo>
                  <a:lnTo>
                    <a:pt x="3081" y="433"/>
                  </a:lnTo>
                  <a:lnTo>
                    <a:pt x="3126" y="420"/>
                  </a:lnTo>
                  <a:lnTo>
                    <a:pt x="3174" y="410"/>
                  </a:lnTo>
                  <a:lnTo>
                    <a:pt x="3225" y="402"/>
                  </a:lnTo>
                  <a:lnTo>
                    <a:pt x="3278" y="396"/>
                  </a:lnTo>
                  <a:lnTo>
                    <a:pt x="3334" y="392"/>
                  </a:lnTo>
                  <a:lnTo>
                    <a:pt x="3392" y="389"/>
                  </a:lnTo>
                  <a:lnTo>
                    <a:pt x="3453" y="389"/>
                  </a:lnTo>
                  <a:lnTo>
                    <a:pt x="3514" y="389"/>
                  </a:lnTo>
                  <a:lnTo>
                    <a:pt x="3571" y="392"/>
                  </a:lnTo>
                  <a:lnTo>
                    <a:pt x="3625" y="395"/>
                  </a:lnTo>
                  <a:lnTo>
                    <a:pt x="3677" y="401"/>
                  </a:lnTo>
                  <a:lnTo>
                    <a:pt x="3724" y="408"/>
                  </a:lnTo>
                  <a:lnTo>
                    <a:pt x="3769" y="416"/>
                  </a:lnTo>
                  <a:lnTo>
                    <a:pt x="3812" y="427"/>
                  </a:lnTo>
                  <a:lnTo>
                    <a:pt x="3853" y="438"/>
                  </a:lnTo>
                  <a:lnTo>
                    <a:pt x="3891" y="452"/>
                  </a:lnTo>
                  <a:lnTo>
                    <a:pt x="3925" y="467"/>
                  </a:lnTo>
                  <a:lnTo>
                    <a:pt x="3958" y="484"/>
                  </a:lnTo>
                  <a:lnTo>
                    <a:pt x="3989" y="503"/>
                  </a:lnTo>
                  <a:lnTo>
                    <a:pt x="4018" y="524"/>
                  </a:lnTo>
                  <a:lnTo>
                    <a:pt x="4044" y="547"/>
                  </a:lnTo>
                  <a:lnTo>
                    <a:pt x="4069" y="571"/>
                  </a:lnTo>
                  <a:lnTo>
                    <a:pt x="4091" y="597"/>
                  </a:lnTo>
                  <a:lnTo>
                    <a:pt x="4113" y="626"/>
                  </a:lnTo>
                  <a:lnTo>
                    <a:pt x="4132" y="656"/>
                  </a:lnTo>
                  <a:lnTo>
                    <a:pt x="4150" y="688"/>
                  </a:lnTo>
                  <a:lnTo>
                    <a:pt x="4167" y="723"/>
                  </a:lnTo>
                  <a:lnTo>
                    <a:pt x="4182" y="759"/>
                  </a:lnTo>
                  <a:lnTo>
                    <a:pt x="4196" y="797"/>
                  </a:lnTo>
                  <a:lnTo>
                    <a:pt x="4209" y="838"/>
                  </a:lnTo>
                  <a:lnTo>
                    <a:pt x="4222" y="881"/>
                  </a:lnTo>
                  <a:lnTo>
                    <a:pt x="4233" y="925"/>
                  </a:lnTo>
                  <a:lnTo>
                    <a:pt x="4243" y="973"/>
                  </a:lnTo>
                  <a:lnTo>
                    <a:pt x="4252" y="1022"/>
                  </a:lnTo>
                  <a:lnTo>
                    <a:pt x="4261" y="1073"/>
                  </a:lnTo>
                  <a:lnTo>
                    <a:pt x="4270" y="1127"/>
                  </a:lnTo>
                  <a:lnTo>
                    <a:pt x="4278" y="1183"/>
                  </a:lnTo>
                  <a:lnTo>
                    <a:pt x="4285" y="1242"/>
                  </a:lnTo>
                  <a:lnTo>
                    <a:pt x="4292" y="1303"/>
                  </a:lnTo>
                  <a:lnTo>
                    <a:pt x="4294" y="1318"/>
                  </a:lnTo>
                  <a:lnTo>
                    <a:pt x="4296" y="1332"/>
                  </a:lnTo>
                  <a:lnTo>
                    <a:pt x="4299" y="1345"/>
                  </a:lnTo>
                  <a:lnTo>
                    <a:pt x="4302" y="1357"/>
                  </a:lnTo>
                  <a:lnTo>
                    <a:pt x="4306" y="1368"/>
                  </a:lnTo>
                  <a:lnTo>
                    <a:pt x="4311" y="1378"/>
                  </a:lnTo>
                  <a:lnTo>
                    <a:pt x="4315" y="1387"/>
                  </a:lnTo>
                  <a:lnTo>
                    <a:pt x="4321" y="1395"/>
                  </a:lnTo>
                  <a:lnTo>
                    <a:pt x="4328" y="1402"/>
                  </a:lnTo>
                  <a:lnTo>
                    <a:pt x="4334" y="1408"/>
                  </a:lnTo>
                  <a:lnTo>
                    <a:pt x="4341" y="1413"/>
                  </a:lnTo>
                  <a:lnTo>
                    <a:pt x="4349" y="1418"/>
                  </a:lnTo>
                  <a:lnTo>
                    <a:pt x="4357" y="1421"/>
                  </a:lnTo>
                  <a:lnTo>
                    <a:pt x="4366" y="1423"/>
                  </a:lnTo>
                  <a:lnTo>
                    <a:pt x="4375" y="1424"/>
                  </a:lnTo>
                  <a:lnTo>
                    <a:pt x="4385" y="1425"/>
                  </a:lnTo>
                  <a:lnTo>
                    <a:pt x="4596" y="1425"/>
                  </a:lnTo>
                  <a:lnTo>
                    <a:pt x="4596" y="213"/>
                  </a:lnTo>
                  <a:close/>
                </a:path>
              </a:pathLst>
            </a:custGeom>
            <a:solidFill>
              <a:srgbClr val="171312"/>
            </a:solidFill>
            <a:ln w="9525">
              <a:noFill/>
              <a:round/>
              <a:headEnd/>
              <a:tailEnd/>
            </a:ln>
          </p:spPr>
          <p:txBody>
            <a:bodyPr/>
            <a:lstStyle/>
            <a:p>
              <a:endParaRPr lang="da-DK">
                <a:solidFill>
                  <a:srgbClr val="000000"/>
                </a:solidFill>
              </a:endParaRPr>
            </a:p>
          </p:txBody>
        </p:sp>
        <p:sp>
          <p:nvSpPr>
            <p:cNvPr id="23" name="Freeform 23"/>
            <p:cNvSpPr>
              <a:spLocks noChangeAspect="1"/>
            </p:cNvSpPr>
            <p:nvPr userDrawn="1"/>
          </p:nvSpPr>
          <p:spPr bwMode="auto">
            <a:xfrm>
              <a:off x="2936" y="4027"/>
              <a:ext cx="109" cy="114"/>
            </a:xfrm>
            <a:custGeom>
              <a:avLst/>
              <a:gdLst/>
              <a:ahLst/>
              <a:cxnLst>
                <a:cxn ang="0">
                  <a:pos x="841" y="407"/>
                </a:cxn>
                <a:cxn ang="0">
                  <a:pos x="716" y="389"/>
                </a:cxn>
                <a:cxn ang="0">
                  <a:pos x="532" y="362"/>
                </a:cxn>
                <a:cxn ang="0">
                  <a:pos x="334" y="333"/>
                </a:cxn>
                <a:cxn ang="0">
                  <a:pos x="169" y="308"/>
                </a:cxn>
                <a:cxn ang="0">
                  <a:pos x="86" y="294"/>
                </a:cxn>
                <a:cxn ang="0">
                  <a:pos x="52" y="281"/>
                </a:cxn>
                <a:cxn ang="0">
                  <a:pos x="27" y="264"/>
                </a:cxn>
                <a:cxn ang="0">
                  <a:pos x="11" y="241"/>
                </a:cxn>
                <a:cxn ang="0">
                  <a:pos x="3" y="214"/>
                </a:cxn>
                <a:cxn ang="0">
                  <a:pos x="0" y="182"/>
                </a:cxn>
                <a:cxn ang="0">
                  <a:pos x="3772" y="182"/>
                </a:cxn>
                <a:cxn ang="0">
                  <a:pos x="3770" y="215"/>
                </a:cxn>
                <a:cxn ang="0">
                  <a:pos x="3762" y="244"/>
                </a:cxn>
                <a:cxn ang="0">
                  <a:pos x="3748" y="268"/>
                </a:cxn>
                <a:cxn ang="0">
                  <a:pos x="3722" y="287"/>
                </a:cxn>
                <a:cxn ang="0">
                  <a:pos x="3687" y="301"/>
                </a:cxn>
                <a:cxn ang="0">
                  <a:pos x="3609" y="313"/>
                </a:cxn>
                <a:cxn ang="0">
                  <a:pos x="3450" y="335"/>
                </a:cxn>
                <a:cxn ang="0">
                  <a:pos x="3253" y="363"/>
                </a:cxn>
                <a:cxn ang="0">
                  <a:pos x="3066" y="389"/>
                </a:cxn>
                <a:cxn ang="0">
                  <a:pos x="2939" y="407"/>
                </a:cxn>
                <a:cxn ang="0">
                  <a:pos x="2910" y="5219"/>
                </a:cxn>
                <a:cxn ang="0">
                  <a:pos x="4601" y="5217"/>
                </a:cxn>
                <a:cxn ang="0">
                  <a:pos x="4676" y="5205"/>
                </a:cxn>
                <a:cxn ang="0">
                  <a:pos x="4746" y="5181"/>
                </a:cxn>
                <a:cxn ang="0">
                  <a:pos x="4811" y="5141"/>
                </a:cxn>
                <a:cxn ang="0">
                  <a:pos x="4871" y="5083"/>
                </a:cxn>
                <a:cxn ang="0">
                  <a:pos x="4927" y="5003"/>
                </a:cxn>
                <a:cxn ang="0">
                  <a:pos x="4977" y="4899"/>
                </a:cxn>
                <a:cxn ang="0">
                  <a:pos x="5023" y="4768"/>
                </a:cxn>
                <a:cxn ang="0">
                  <a:pos x="5064" y="4607"/>
                </a:cxn>
                <a:cxn ang="0">
                  <a:pos x="5100" y="4413"/>
                </a:cxn>
                <a:cxn ang="0">
                  <a:pos x="5130" y="4183"/>
                </a:cxn>
                <a:cxn ang="0">
                  <a:pos x="5137" y="4149"/>
                </a:cxn>
                <a:cxn ang="0">
                  <a:pos x="5152" y="4124"/>
                </a:cxn>
                <a:cxn ang="0">
                  <a:pos x="5171" y="4107"/>
                </a:cxn>
                <a:cxn ang="0">
                  <a:pos x="5196" y="4096"/>
                </a:cxn>
                <a:cxn ang="0">
                  <a:pos x="5227" y="4092"/>
                </a:cxn>
                <a:cxn ang="0">
                  <a:pos x="5433" y="5623"/>
                </a:cxn>
                <a:cxn ang="0">
                  <a:pos x="0" y="5428"/>
                </a:cxn>
                <a:cxn ang="0">
                  <a:pos x="6" y="5396"/>
                </a:cxn>
                <a:cxn ang="0">
                  <a:pos x="20" y="5370"/>
                </a:cxn>
                <a:cxn ang="0">
                  <a:pos x="44" y="5351"/>
                </a:cxn>
                <a:cxn ang="0">
                  <a:pos x="78" y="5336"/>
                </a:cxn>
                <a:cxn ang="0">
                  <a:pos x="124" y="5326"/>
                </a:cxn>
                <a:cxn ang="0">
                  <a:pos x="230" y="5311"/>
                </a:cxn>
                <a:cxn ang="0">
                  <a:pos x="404" y="5288"/>
                </a:cxn>
                <a:cxn ang="0">
                  <a:pos x="599" y="5262"/>
                </a:cxn>
                <a:cxn ang="0">
                  <a:pos x="767" y="5240"/>
                </a:cxn>
                <a:cxn ang="0">
                  <a:pos x="863" y="5228"/>
                </a:cxn>
              </a:cxnLst>
              <a:rect l="0" t="0" r="r" b="b"/>
              <a:pathLst>
                <a:path w="5433" h="5623">
                  <a:moveTo>
                    <a:pt x="870" y="411"/>
                  </a:moveTo>
                  <a:lnTo>
                    <a:pt x="863" y="410"/>
                  </a:lnTo>
                  <a:lnTo>
                    <a:pt x="841" y="407"/>
                  </a:lnTo>
                  <a:lnTo>
                    <a:pt x="810" y="402"/>
                  </a:lnTo>
                  <a:lnTo>
                    <a:pt x="767" y="396"/>
                  </a:lnTo>
                  <a:lnTo>
                    <a:pt x="716" y="389"/>
                  </a:lnTo>
                  <a:lnTo>
                    <a:pt x="659" y="381"/>
                  </a:lnTo>
                  <a:lnTo>
                    <a:pt x="597" y="372"/>
                  </a:lnTo>
                  <a:lnTo>
                    <a:pt x="532" y="362"/>
                  </a:lnTo>
                  <a:lnTo>
                    <a:pt x="465" y="352"/>
                  </a:lnTo>
                  <a:lnTo>
                    <a:pt x="398" y="343"/>
                  </a:lnTo>
                  <a:lnTo>
                    <a:pt x="334" y="333"/>
                  </a:lnTo>
                  <a:lnTo>
                    <a:pt x="273" y="324"/>
                  </a:lnTo>
                  <a:lnTo>
                    <a:pt x="218" y="316"/>
                  </a:lnTo>
                  <a:lnTo>
                    <a:pt x="169" y="308"/>
                  </a:lnTo>
                  <a:lnTo>
                    <a:pt x="129" y="302"/>
                  </a:lnTo>
                  <a:lnTo>
                    <a:pt x="101" y="297"/>
                  </a:lnTo>
                  <a:lnTo>
                    <a:pt x="86" y="294"/>
                  </a:lnTo>
                  <a:lnTo>
                    <a:pt x="74" y="290"/>
                  </a:lnTo>
                  <a:lnTo>
                    <a:pt x="62" y="286"/>
                  </a:lnTo>
                  <a:lnTo>
                    <a:pt x="52" y="281"/>
                  </a:lnTo>
                  <a:lnTo>
                    <a:pt x="43" y="276"/>
                  </a:lnTo>
                  <a:lnTo>
                    <a:pt x="34" y="270"/>
                  </a:lnTo>
                  <a:lnTo>
                    <a:pt x="27" y="264"/>
                  </a:lnTo>
                  <a:lnTo>
                    <a:pt x="21" y="257"/>
                  </a:lnTo>
                  <a:lnTo>
                    <a:pt x="16" y="249"/>
                  </a:lnTo>
                  <a:lnTo>
                    <a:pt x="11" y="241"/>
                  </a:lnTo>
                  <a:lnTo>
                    <a:pt x="8" y="233"/>
                  </a:lnTo>
                  <a:lnTo>
                    <a:pt x="5" y="224"/>
                  </a:lnTo>
                  <a:lnTo>
                    <a:pt x="3" y="214"/>
                  </a:lnTo>
                  <a:lnTo>
                    <a:pt x="1" y="204"/>
                  </a:lnTo>
                  <a:lnTo>
                    <a:pt x="0" y="194"/>
                  </a:lnTo>
                  <a:lnTo>
                    <a:pt x="0" y="182"/>
                  </a:lnTo>
                  <a:lnTo>
                    <a:pt x="0" y="0"/>
                  </a:lnTo>
                  <a:lnTo>
                    <a:pt x="3772" y="0"/>
                  </a:lnTo>
                  <a:lnTo>
                    <a:pt x="3772" y="182"/>
                  </a:lnTo>
                  <a:lnTo>
                    <a:pt x="3771" y="194"/>
                  </a:lnTo>
                  <a:lnTo>
                    <a:pt x="3771" y="204"/>
                  </a:lnTo>
                  <a:lnTo>
                    <a:pt x="3770" y="215"/>
                  </a:lnTo>
                  <a:lnTo>
                    <a:pt x="3768" y="225"/>
                  </a:lnTo>
                  <a:lnTo>
                    <a:pt x="3766" y="234"/>
                  </a:lnTo>
                  <a:lnTo>
                    <a:pt x="3762" y="244"/>
                  </a:lnTo>
                  <a:lnTo>
                    <a:pt x="3758" y="252"/>
                  </a:lnTo>
                  <a:lnTo>
                    <a:pt x="3754" y="260"/>
                  </a:lnTo>
                  <a:lnTo>
                    <a:pt x="3748" y="268"/>
                  </a:lnTo>
                  <a:lnTo>
                    <a:pt x="3741" y="275"/>
                  </a:lnTo>
                  <a:lnTo>
                    <a:pt x="3732" y="281"/>
                  </a:lnTo>
                  <a:lnTo>
                    <a:pt x="3722" y="287"/>
                  </a:lnTo>
                  <a:lnTo>
                    <a:pt x="3712" y="292"/>
                  </a:lnTo>
                  <a:lnTo>
                    <a:pt x="3700" y="297"/>
                  </a:lnTo>
                  <a:lnTo>
                    <a:pt x="3687" y="301"/>
                  </a:lnTo>
                  <a:lnTo>
                    <a:pt x="3671" y="304"/>
                  </a:lnTo>
                  <a:lnTo>
                    <a:pt x="3646" y="308"/>
                  </a:lnTo>
                  <a:lnTo>
                    <a:pt x="3609" y="313"/>
                  </a:lnTo>
                  <a:lnTo>
                    <a:pt x="3563" y="319"/>
                  </a:lnTo>
                  <a:lnTo>
                    <a:pt x="3509" y="327"/>
                  </a:lnTo>
                  <a:lnTo>
                    <a:pt x="3450" y="335"/>
                  </a:lnTo>
                  <a:lnTo>
                    <a:pt x="3386" y="344"/>
                  </a:lnTo>
                  <a:lnTo>
                    <a:pt x="3320" y="354"/>
                  </a:lnTo>
                  <a:lnTo>
                    <a:pt x="3253" y="363"/>
                  </a:lnTo>
                  <a:lnTo>
                    <a:pt x="3187" y="372"/>
                  </a:lnTo>
                  <a:lnTo>
                    <a:pt x="3124" y="381"/>
                  </a:lnTo>
                  <a:lnTo>
                    <a:pt x="3066" y="389"/>
                  </a:lnTo>
                  <a:lnTo>
                    <a:pt x="3015" y="396"/>
                  </a:lnTo>
                  <a:lnTo>
                    <a:pt x="2971" y="402"/>
                  </a:lnTo>
                  <a:lnTo>
                    <a:pt x="2939" y="407"/>
                  </a:lnTo>
                  <a:lnTo>
                    <a:pt x="2917" y="410"/>
                  </a:lnTo>
                  <a:lnTo>
                    <a:pt x="2910" y="411"/>
                  </a:lnTo>
                  <a:lnTo>
                    <a:pt x="2910" y="5219"/>
                  </a:lnTo>
                  <a:lnTo>
                    <a:pt x="4548" y="5219"/>
                  </a:lnTo>
                  <a:lnTo>
                    <a:pt x="4575" y="5218"/>
                  </a:lnTo>
                  <a:lnTo>
                    <a:pt x="4601" y="5217"/>
                  </a:lnTo>
                  <a:lnTo>
                    <a:pt x="4627" y="5214"/>
                  </a:lnTo>
                  <a:lnTo>
                    <a:pt x="4651" y="5211"/>
                  </a:lnTo>
                  <a:lnTo>
                    <a:pt x="4676" y="5205"/>
                  </a:lnTo>
                  <a:lnTo>
                    <a:pt x="4700" y="5199"/>
                  </a:lnTo>
                  <a:lnTo>
                    <a:pt x="4724" y="5191"/>
                  </a:lnTo>
                  <a:lnTo>
                    <a:pt x="4746" y="5181"/>
                  </a:lnTo>
                  <a:lnTo>
                    <a:pt x="4768" y="5170"/>
                  </a:lnTo>
                  <a:lnTo>
                    <a:pt x="4790" y="5157"/>
                  </a:lnTo>
                  <a:lnTo>
                    <a:pt x="4811" y="5141"/>
                  </a:lnTo>
                  <a:lnTo>
                    <a:pt x="4832" y="5124"/>
                  </a:lnTo>
                  <a:lnTo>
                    <a:pt x="4852" y="5105"/>
                  </a:lnTo>
                  <a:lnTo>
                    <a:pt x="4871" y="5083"/>
                  </a:lnTo>
                  <a:lnTo>
                    <a:pt x="4891" y="5059"/>
                  </a:lnTo>
                  <a:lnTo>
                    <a:pt x="4909" y="5032"/>
                  </a:lnTo>
                  <a:lnTo>
                    <a:pt x="4927" y="5003"/>
                  </a:lnTo>
                  <a:lnTo>
                    <a:pt x="4945" y="4971"/>
                  </a:lnTo>
                  <a:lnTo>
                    <a:pt x="4961" y="4937"/>
                  </a:lnTo>
                  <a:lnTo>
                    <a:pt x="4977" y="4899"/>
                  </a:lnTo>
                  <a:lnTo>
                    <a:pt x="4994" y="4859"/>
                  </a:lnTo>
                  <a:lnTo>
                    <a:pt x="5008" y="4815"/>
                  </a:lnTo>
                  <a:lnTo>
                    <a:pt x="5023" y="4768"/>
                  </a:lnTo>
                  <a:lnTo>
                    <a:pt x="5037" y="4718"/>
                  </a:lnTo>
                  <a:lnTo>
                    <a:pt x="5051" y="4664"/>
                  </a:lnTo>
                  <a:lnTo>
                    <a:pt x="5064" y="4607"/>
                  </a:lnTo>
                  <a:lnTo>
                    <a:pt x="5076" y="4546"/>
                  </a:lnTo>
                  <a:lnTo>
                    <a:pt x="5088" y="4481"/>
                  </a:lnTo>
                  <a:lnTo>
                    <a:pt x="5100" y="4413"/>
                  </a:lnTo>
                  <a:lnTo>
                    <a:pt x="5110" y="4340"/>
                  </a:lnTo>
                  <a:lnTo>
                    <a:pt x="5120" y="4264"/>
                  </a:lnTo>
                  <a:lnTo>
                    <a:pt x="5130" y="4183"/>
                  </a:lnTo>
                  <a:lnTo>
                    <a:pt x="5132" y="4171"/>
                  </a:lnTo>
                  <a:lnTo>
                    <a:pt x="5134" y="4160"/>
                  </a:lnTo>
                  <a:lnTo>
                    <a:pt x="5137" y="4149"/>
                  </a:lnTo>
                  <a:lnTo>
                    <a:pt x="5141" y="4140"/>
                  </a:lnTo>
                  <a:lnTo>
                    <a:pt x="5146" y="4132"/>
                  </a:lnTo>
                  <a:lnTo>
                    <a:pt x="5152" y="4124"/>
                  </a:lnTo>
                  <a:lnTo>
                    <a:pt x="5158" y="4117"/>
                  </a:lnTo>
                  <a:lnTo>
                    <a:pt x="5164" y="4112"/>
                  </a:lnTo>
                  <a:lnTo>
                    <a:pt x="5171" y="4107"/>
                  </a:lnTo>
                  <a:lnTo>
                    <a:pt x="5179" y="4102"/>
                  </a:lnTo>
                  <a:lnTo>
                    <a:pt x="5187" y="4099"/>
                  </a:lnTo>
                  <a:lnTo>
                    <a:pt x="5196" y="4096"/>
                  </a:lnTo>
                  <a:lnTo>
                    <a:pt x="5207" y="4094"/>
                  </a:lnTo>
                  <a:lnTo>
                    <a:pt x="5217" y="4092"/>
                  </a:lnTo>
                  <a:lnTo>
                    <a:pt x="5227" y="4092"/>
                  </a:lnTo>
                  <a:lnTo>
                    <a:pt x="5238" y="4091"/>
                  </a:lnTo>
                  <a:lnTo>
                    <a:pt x="5433" y="4091"/>
                  </a:lnTo>
                  <a:lnTo>
                    <a:pt x="5433" y="5623"/>
                  </a:lnTo>
                  <a:lnTo>
                    <a:pt x="0" y="5623"/>
                  </a:lnTo>
                  <a:lnTo>
                    <a:pt x="0" y="5440"/>
                  </a:lnTo>
                  <a:lnTo>
                    <a:pt x="0" y="5428"/>
                  </a:lnTo>
                  <a:lnTo>
                    <a:pt x="2" y="5416"/>
                  </a:lnTo>
                  <a:lnTo>
                    <a:pt x="3" y="5406"/>
                  </a:lnTo>
                  <a:lnTo>
                    <a:pt x="6" y="5396"/>
                  </a:lnTo>
                  <a:lnTo>
                    <a:pt x="10" y="5387"/>
                  </a:lnTo>
                  <a:lnTo>
                    <a:pt x="14" y="5378"/>
                  </a:lnTo>
                  <a:lnTo>
                    <a:pt x="20" y="5370"/>
                  </a:lnTo>
                  <a:lnTo>
                    <a:pt x="27" y="5363"/>
                  </a:lnTo>
                  <a:lnTo>
                    <a:pt x="34" y="5357"/>
                  </a:lnTo>
                  <a:lnTo>
                    <a:pt x="44" y="5351"/>
                  </a:lnTo>
                  <a:lnTo>
                    <a:pt x="54" y="5346"/>
                  </a:lnTo>
                  <a:lnTo>
                    <a:pt x="65" y="5341"/>
                  </a:lnTo>
                  <a:lnTo>
                    <a:pt x="78" y="5336"/>
                  </a:lnTo>
                  <a:lnTo>
                    <a:pt x="91" y="5333"/>
                  </a:lnTo>
                  <a:lnTo>
                    <a:pt x="107" y="5329"/>
                  </a:lnTo>
                  <a:lnTo>
                    <a:pt x="124" y="5326"/>
                  </a:lnTo>
                  <a:lnTo>
                    <a:pt x="148" y="5323"/>
                  </a:lnTo>
                  <a:lnTo>
                    <a:pt x="185" y="5317"/>
                  </a:lnTo>
                  <a:lnTo>
                    <a:pt x="230" y="5311"/>
                  </a:lnTo>
                  <a:lnTo>
                    <a:pt x="283" y="5304"/>
                  </a:lnTo>
                  <a:lnTo>
                    <a:pt x="342" y="5296"/>
                  </a:lnTo>
                  <a:lnTo>
                    <a:pt x="404" y="5288"/>
                  </a:lnTo>
                  <a:lnTo>
                    <a:pt x="469" y="5279"/>
                  </a:lnTo>
                  <a:lnTo>
                    <a:pt x="535" y="5271"/>
                  </a:lnTo>
                  <a:lnTo>
                    <a:pt x="599" y="5262"/>
                  </a:lnTo>
                  <a:lnTo>
                    <a:pt x="660" y="5254"/>
                  </a:lnTo>
                  <a:lnTo>
                    <a:pt x="717" y="5247"/>
                  </a:lnTo>
                  <a:lnTo>
                    <a:pt x="767" y="5240"/>
                  </a:lnTo>
                  <a:lnTo>
                    <a:pt x="810" y="5235"/>
                  </a:lnTo>
                  <a:lnTo>
                    <a:pt x="841" y="5231"/>
                  </a:lnTo>
                  <a:lnTo>
                    <a:pt x="863" y="5228"/>
                  </a:lnTo>
                  <a:lnTo>
                    <a:pt x="870" y="5227"/>
                  </a:lnTo>
                  <a:lnTo>
                    <a:pt x="870" y="411"/>
                  </a:lnTo>
                  <a:close/>
                </a:path>
              </a:pathLst>
            </a:custGeom>
            <a:solidFill>
              <a:srgbClr val="171312"/>
            </a:solidFill>
            <a:ln w="9525">
              <a:noFill/>
              <a:round/>
              <a:headEnd/>
              <a:tailEnd/>
            </a:ln>
          </p:spPr>
          <p:txBody>
            <a:bodyPr/>
            <a:lstStyle/>
            <a:p>
              <a:endParaRPr lang="da-DK">
                <a:solidFill>
                  <a:srgbClr val="000000"/>
                </a:solidFill>
              </a:endParaRPr>
            </a:p>
          </p:txBody>
        </p:sp>
      </p:grpSp>
      <p:sp>
        <p:nvSpPr>
          <p:cNvPr id="10" name="Pladsholder til billede 4"/>
          <p:cNvSpPr>
            <a:spLocks noGrp="1"/>
          </p:cNvSpPr>
          <p:nvPr>
            <p:ph type="pic" sz="quarter" idx="15" hasCustomPrompt="1"/>
          </p:nvPr>
        </p:nvSpPr>
        <p:spPr>
          <a:xfrm>
            <a:off x="179512" y="4720348"/>
            <a:ext cx="864096" cy="288230"/>
          </a:xfrm>
        </p:spPr>
        <p:txBody>
          <a:bodyPr anchor="b"/>
          <a:lstStyle>
            <a:lvl1pPr marL="0" indent="0">
              <a:buNone/>
              <a:defRPr sz="1200"/>
            </a:lvl1pPr>
          </a:lstStyle>
          <a:p>
            <a:r>
              <a:rPr lang="da-DK" dirty="0"/>
              <a:t>Kundelogo</a:t>
            </a:r>
          </a:p>
        </p:txBody>
      </p:sp>
      <p:sp>
        <p:nvSpPr>
          <p:cNvPr id="11" name="Footer Placeholder 4"/>
          <p:cNvSpPr>
            <a:spLocks noGrp="1"/>
          </p:cNvSpPr>
          <p:nvPr>
            <p:ph type="ftr" sz="quarter" idx="3"/>
          </p:nvPr>
        </p:nvSpPr>
        <p:spPr>
          <a:xfrm>
            <a:off x="5736330" y="136800"/>
            <a:ext cx="2995200" cy="180000"/>
          </a:xfrm>
          <a:prstGeom prst="rect">
            <a:avLst/>
          </a:prstGeom>
        </p:spPr>
        <p:txBody>
          <a:bodyPr vert="horz" lIns="0" tIns="0" rIns="0" bIns="0" rtlCol="0" anchor="t" anchorCtr="0"/>
          <a:lstStyle>
            <a:lvl1pPr algn="r">
              <a:defRPr sz="900">
                <a:solidFill>
                  <a:schemeClr val="tx1"/>
                </a:solidFill>
              </a:defRPr>
            </a:lvl1pPr>
          </a:lstStyle>
          <a:p>
            <a:endParaRPr lang="da-DK" dirty="0">
              <a:solidFill>
                <a:srgbClr val="000000"/>
              </a:solidFill>
            </a:endParaRPr>
          </a:p>
        </p:txBody>
      </p:sp>
      <p:sp>
        <p:nvSpPr>
          <p:cNvPr id="13" name="Slide Number Placeholder 5"/>
          <p:cNvSpPr>
            <a:spLocks noGrp="1"/>
          </p:cNvSpPr>
          <p:nvPr>
            <p:ph type="sldNum" sz="quarter" idx="4"/>
          </p:nvPr>
        </p:nvSpPr>
        <p:spPr>
          <a:xfrm>
            <a:off x="3347864" y="4776713"/>
            <a:ext cx="2520280" cy="315317"/>
          </a:xfrm>
          <a:prstGeom prst="rect">
            <a:avLst/>
          </a:prstGeom>
        </p:spPr>
        <p:txBody>
          <a:bodyPr/>
          <a:lstStyle>
            <a:lvl1pPr algn="ctr">
              <a:defRPr sz="900"/>
            </a:lvl1pPr>
          </a:lstStyle>
          <a:p>
            <a:fld id="{BFF3CFDD-2D56-4519-B779-BFFEF2995BE6}" type="slidenum">
              <a:rPr lang="da-DK" smtClean="0">
                <a:solidFill>
                  <a:srgbClr val="000000"/>
                </a:solidFill>
              </a:rPr>
              <a:pPr/>
              <a:t>‹nr.›</a:t>
            </a:fld>
            <a:endParaRPr lang="da-DK" dirty="0">
              <a:solidFill>
                <a:srgbClr val="000000"/>
              </a:solidFill>
            </a:endParaRPr>
          </a:p>
        </p:txBody>
      </p:sp>
    </p:spTree>
    <p:extLst>
      <p:ext uri="{BB962C8B-B14F-4D97-AF65-F5344CB8AC3E}">
        <p14:creationId xmlns:p14="http://schemas.microsoft.com/office/powerpoint/2010/main" val="562326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 spalte i fuld bredde">
    <p:spTree>
      <p:nvGrpSpPr>
        <p:cNvPr id="1" name=""/>
        <p:cNvGrpSpPr/>
        <p:nvPr/>
      </p:nvGrpSpPr>
      <p:grpSpPr>
        <a:xfrm>
          <a:off x="0" y="0"/>
          <a:ext cx="0" cy="0"/>
          <a:chOff x="0" y="0"/>
          <a:chExt cx="0" cy="0"/>
        </a:xfrm>
      </p:grpSpPr>
      <p:sp>
        <p:nvSpPr>
          <p:cNvPr id="2" name="Title 1"/>
          <p:cNvSpPr>
            <a:spLocks noGrp="1"/>
          </p:cNvSpPr>
          <p:nvPr>
            <p:ph type="title"/>
          </p:nvPr>
        </p:nvSpPr>
        <p:spPr>
          <a:xfrm>
            <a:off x="395287" y="353700"/>
            <a:ext cx="8341095" cy="675000"/>
          </a:xfrm>
        </p:spPr>
        <p:txBody>
          <a:bodyPr/>
          <a:lstStyle/>
          <a:p>
            <a:r>
              <a:rPr lang="da-DK" dirty="0"/>
              <a:t>Klik for at redigere i master</a:t>
            </a:r>
          </a:p>
        </p:txBody>
      </p:sp>
      <p:sp>
        <p:nvSpPr>
          <p:cNvPr id="3" name="Content Placeholder 2"/>
          <p:cNvSpPr>
            <a:spLocks noGrp="1"/>
          </p:cNvSpPr>
          <p:nvPr>
            <p:ph idx="1"/>
          </p:nvPr>
        </p:nvSpPr>
        <p:spPr>
          <a:xfrm>
            <a:off x="395288" y="1203325"/>
            <a:ext cx="8341096" cy="3411548"/>
          </a:xfrm>
          <a:noFill/>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grpSp>
        <p:nvGrpSpPr>
          <p:cNvPr id="18" name="Group 24"/>
          <p:cNvGrpSpPr>
            <a:grpSpLocks noChangeAspect="1"/>
          </p:cNvGrpSpPr>
          <p:nvPr userDrawn="1"/>
        </p:nvGrpSpPr>
        <p:grpSpPr bwMode="auto">
          <a:xfrm>
            <a:off x="8460432" y="4718612"/>
            <a:ext cx="565787" cy="333374"/>
            <a:chOff x="2744" y="3974"/>
            <a:chExt cx="326" cy="192"/>
          </a:xfrm>
        </p:grpSpPr>
        <p:sp>
          <p:nvSpPr>
            <p:cNvPr id="19" name="AutoShape 19"/>
            <p:cNvSpPr>
              <a:spLocks noChangeAspect="1" noChangeArrowheads="1" noTextEdit="1"/>
            </p:cNvSpPr>
            <p:nvPr userDrawn="1"/>
          </p:nvSpPr>
          <p:spPr bwMode="auto">
            <a:xfrm>
              <a:off x="2744" y="3974"/>
              <a:ext cx="326" cy="192"/>
            </a:xfrm>
            <a:prstGeom prst="rect">
              <a:avLst/>
            </a:prstGeom>
            <a:noFill/>
            <a:ln w="9525">
              <a:noFill/>
              <a:miter lim="800000"/>
              <a:headEnd/>
              <a:tailEnd/>
            </a:ln>
          </p:spPr>
          <p:txBody>
            <a:bodyPr/>
            <a:lstStyle/>
            <a:p>
              <a:endParaRPr lang="da-DK">
                <a:solidFill>
                  <a:srgbClr val="000000"/>
                </a:solidFill>
              </a:endParaRPr>
            </a:p>
          </p:txBody>
        </p:sp>
        <p:sp>
          <p:nvSpPr>
            <p:cNvPr id="20" name="Freeform 21"/>
            <p:cNvSpPr>
              <a:spLocks noChangeAspect="1"/>
            </p:cNvSpPr>
            <p:nvPr userDrawn="1"/>
          </p:nvSpPr>
          <p:spPr bwMode="auto">
            <a:xfrm>
              <a:off x="2746" y="4026"/>
              <a:ext cx="103" cy="116"/>
            </a:xfrm>
            <a:custGeom>
              <a:avLst/>
              <a:gdLst/>
              <a:ahLst/>
              <a:cxnLst>
                <a:cxn ang="0">
                  <a:pos x="4998" y="201"/>
                </a:cxn>
                <a:cxn ang="0">
                  <a:pos x="4503" y="92"/>
                </a:cxn>
                <a:cxn ang="0">
                  <a:pos x="4067" y="30"/>
                </a:cxn>
                <a:cxn ang="0">
                  <a:pos x="3790" y="8"/>
                </a:cxn>
                <a:cxn ang="0">
                  <a:pos x="3517" y="0"/>
                </a:cxn>
                <a:cxn ang="0">
                  <a:pos x="2449" y="84"/>
                </a:cxn>
                <a:cxn ang="0">
                  <a:pos x="1590" y="328"/>
                </a:cxn>
                <a:cxn ang="0">
                  <a:pos x="928" y="713"/>
                </a:cxn>
                <a:cxn ang="0">
                  <a:pos x="452" y="1223"/>
                </a:cxn>
                <a:cxn ang="0">
                  <a:pos x="151" y="1841"/>
                </a:cxn>
                <a:cxn ang="0">
                  <a:pos x="12" y="2552"/>
                </a:cxn>
                <a:cxn ang="0">
                  <a:pos x="25" y="3275"/>
                </a:cxn>
                <a:cxn ang="0">
                  <a:pos x="184" y="3938"/>
                </a:cxn>
                <a:cxn ang="0">
                  <a:pos x="504" y="4534"/>
                </a:cxn>
                <a:cxn ang="0">
                  <a:pos x="1003" y="5038"/>
                </a:cxn>
                <a:cxn ang="0">
                  <a:pos x="1699" y="5420"/>
                </a:cxn>
                <a:cxn ang="0">
                  <a:pos x="2608" y="5654"/>
                </a:cxn>
                <a:cxn ang="0">
                  <a:pos x="3589" y="5714"/>
                </a:cxn>
                <a:cxn ang="0">
                  <a:pos x="4004" y="5692"/>
                </a:cxn>
                <a:cxn ang="0">
                  <a:pos x="4371" y="5646"/>
                </a:cxn>
                <a:cxn ang="0">
                  <a:pos x="4678" y="5589"/>
                </a:cxn>
                <a:cxn ang="0">
                  <a:pos x="5075" y="5487"/>
                </a:cxn>
                <a:cxn ang="0">
                  <a:pos x="5145" y="5133"/>
                </a:cxn>
                <a:cxn ang="0">
                  <a:pos x="5131" y="5094"/>
                </a:cxn>
                <a:cxn ang="0">
                  <a:pos x="5099" y="5080"/>
                </a:cxn>
                <a:cxn ang="0">
                  <a:pos x="5054" y="5090"/>
                </a:cxn>
                <a:cxn ang="0">
                  <a:pos x="4808" y="5174"/>
                </a:cxn>
                <a:cxn ang="0">
                  <a:pos x="4613" y="5221"/>
                </a:cxn>
                <a:cxn ang="0">
                  <a:pos x="4371" y="5263"/>
                </a:cxn>
                <a:cxn ang="0">
                  <a:pos x="4084" y="5296"/>
                </a:cxn>
                <a:cxn ang="0">
                  <a:pos x="3749" y="5316"/>
                </a:cxn>
                <a:cxn ang="0">
                  <a:pos x="3382" y="5315"/>
                </a:cxn>
                <a:cxn ang="0">
                  <a:pos x="3073" y="5277"/>
                </a:cxn>
                <a:cxn ang="0">
                  <a:pos x="2824" y="5201"/>
                </a:cxn>
                <a:cxn ang="0">
                  <a:pos x="2627" y="5093"/>
                </a:cxn>
                <a:cxn ang="0">
                  <a:pos x="2476" y="4960"/>
                </a:cxn>
                <a:cxn ang="0">
                  <a:pos x="2366" y="4807"/>
                </a:cxn>
                <a:cxn ang="0">
                  <a:pos x="2290" y="4640"/>
                </a:cxn>
                <a:cxn ang="0">
                  <a:pos x="2237" y="4454"/>
                </a:cxn>
                <a:cxn ang="0">
                  <a:pos x="2193" y="4222"/>
                </a:cxn>
                <a:cxn ang="0">
                  <a:pos x="2143" y="3777"/>
                </a:cxn>
                <a:cxn ang="0">
                  <a:pos x="2114" y="3143"/>
                </a:cxn>
                <a:cxn ang="0">
                  <a:pos x="2117" y="2491"/>
                </a:cxn>
                <a:cxn ang="0">
                  <a:pos x="2151" y="1888"/>
                </a:cxn>
                <a:cxn ang="0">
                  <a:pos x="2207" y="1434"/>
                </a:cxn>
                <a:cxn ang="0">
                  <a:pos x="2248" y="1233"/>
                </a:cxn>
                <a:cxn ang="0">
                  <a:pos x="2315" y="1017"/>
                </a:cxn>
                <a:cxn ang="0">
                  <a:pos x="2415" y="808"/>
                </a:cxn>
                <a:cxn ang="0">
                  <a:pos x="2547" y="643"/>
                </a:cxn>
                <a:cxn ang="0">
                  <a:pos x="2720" y="520"/>
                </a:cxn>
                <a:cxn ang="0">
                  <a:pos x="2947" y="437"/>
                </a:cxn>
                <a:cxn ang="0">
                  <a:pos x="3238" y="391"/>
                </a:cxn>
                <a:cxn ang="0">
                  <a:pos x="3635" y="381"/>
                </a:cxn>
                <a:cxn ang="0">
                  <a:pos x="4089" y="402"/>
                </a:cxn>
                <a:cxn ang="0">
                  <a:pos x="4401" y="466"/>
                </a:cxn>
                <a:cxn ang="0">
                  <a:pos x="4601" y="586"/>
                </a:cxn>
                <a:cxn ang="0">
                  <a:pos x="4721" y="778"/>
                </a:cxn>
                <a:cxn ang="0">
                  <a:pos x="4790" y="1056"/>
                </a:cxn>
                <a:cxn ang="0">
                  <a:pos x="4853" y="1538"/>
                </a:cxn>
                <a:cxn ang="0">
                  <a:pos x="4873" y="1593"/>
                </a:cxn>
                <a:cxn ang="0">
                  <a:pos x="4911" y="1627"/>
                </a:cxn>
                <a:cxn ang="0">
                  <a:pos x="4967" y="1638"/>
                </a:cxn>
              </a:cxnLst>
              <a:rect l="0" t="0" r="r" b="b"/>
              <a:pathLst>
                <a:path w="5170" h="5715">
                  <a:moveTo>
                    <a:pt x="4967" y="1638"/>
                  </a:moveTo>
                  <a:lnTo>
                    <a:pt x="5170" y="1638"/>
                  </a:lnTo>
                  <a:lnTo>
                    <a:pt x="5170" y="251"/>
                  </a:lnTo>
                  <a:lnTo>
                    <a:pt x="5086" y="226"/>
                  </a:lnTo>
                  <a:lnTo>
                    <a:pt x="4998" y="201"/>
                  </a:lnTo>
                  <a:lnTo>
                    <a:pt x="4905" y="177"/>
                  </a:lnTo>
                  <a:lnTo>
                    <a:pt x="4809" y="154"/>
                  </a:lnTo>
                  <a:lnTo>
                    <a:pt x="4709" y="132"/>
                  </a:lnTo>
                  <a:lnTo>
                    <a:pt x="4608" y="111"/>
                  </a:lnTo>
                  <a:lnTo>
                    <a:pt x="4503" y="92"/>
                  </a:lnTo>
                  <a:lnTo>
                    <a:pt x="4396" y="74"/>
                  </a:lnTo>
                  <a:lnTo>
                    <a:pt x="4287" y="58"/>
                  </a:lnTo>
                  <a:lnTo>
                    <a:pt x="4178" y="43"/>
                  </a:lnTo>
                  <a:lnTo>
                    <a:pt x="4122" y="36"/>
                  </a:lnTo>
                  <a:lnTo>
                    <a:pt x="4067" y="30"/>
                  </a:lnTo>
                  <a:lnTo>
                    <a:pt x="4012" y="25"/>
                  </a:lnTo>
                  <a:lnTo>
                    <a:pt x="3956" y="20"/>
                  </a:lnTo>
                  <a:lnTo>
                    <a:pt x="3901" y="15"/>
                  </a:lnTo>
                  <a:lnTo>
                    <a:pt x="3845" y="11"/>
                  </a:lnTo>
                  <a:lnTo>
                    <a:pt x="3790" y="8"/>
                  </a:lnTo>
                  <a:lnTo>
                    <a:pt x="3735" y="5"/>
                  </a:lnTo>
                  <a:lnTo>
                    <a:pt x="3680" y="2"/>
                  </a:lnTo>
                  <a:lnTo>
                    <a:pt x="3624" y="1"/>
                  </a:lnTo>
                  <a:lnTo>
                    <a:pt x="3571" y="0"/>
                  </a:lnTo>
                  <a:lnTo>
                    <a:pt x="3517" y="0"/>
                  </a:lnTo>
                  <a:lnTo>
                    <a:pt x="3285" y="3"/>
                  </a:lnTo>
                  <a:lnTo>
                    <a:pt x="3063" y="13"/>
                  </a:lnTo>
                  <a:lnTo>
                    <a:pt x="2850" y="30"/>
                  </a:lnTo>
                  <a:lnTo>
                    <a:pt x="2645" y="54"/>
                  </a:lnTo>
                  <a:lnTo>
                    <a:pt x="2449" y="84"/>
                  </a:lnTo>
                  <a:lnTo>
                    <a:pt x="2261" y="121"/>
                  </a:lnTo>
                  <a:lnTo>
                    <a:pt x="2081" y="164"/>
                  </a:lnTo>
                  <a:lnTo>
                    <a:pt x="1909" y="212"/>
                  </a:lnTo>
                  <a:lnTo>
                    <a:pt x="1746" y="267"/>
                  </a:lnTo>
                  <a:lnTo>
                    <a:pt x="1590" y="328"/>
                  </a:lnTo>
                  <a:lnTo>
                    <a:pt x="1442" y="394"/>
                  </a:lnTo>
                  <a:lnTo>
                    <a:pt x="1302" y="465"/>
                  </a:lnTo>
                  <a:lnTo>
                    <a:pt x="1170" y="543"/>
                  </a:lnTo>
                  <a:lnTo>
                    <a:pt x="1045" y="625"/>
                  </a:lnTo>
                  <a:lnTo>
                    <a:pt x="928" y="713"/>
                  </a:lnTo>
                  <a:lnTo>
                    <a:pt x="818" y="805"/>
                  </a:lnTo>
                  <a:lnTo>
                    <a:pt x="716" y="903"/>
                  </a:lnTo>
                  <a:lnTo>
                    <a:pt x="621" y="1005"/>
                  </a:lnTo>
                  <a:lnTo>
                    <a:pt x="533" y="1112"/>
                  </a:lnTo>
                  <a:lnTo>
                    <a:pt x="452" y="1223"/>
                  </a:lnTo>
                  <a:lnTo>
                    <a:pt x="378" y="1338"/>
                  </a:lnTo>
                  <a:lnTo>
                    <a:pt x="311" y="1458"/>
                  </a:lnTo>
                  <a:lnTo>
                    <a:pt x="250" y="1582"/>
                  </a:lnTo>
                  <a:lnTo>
                    <a:pt x="197" y="1710"/>
                  </a:lnTo>
                  <a:lnTo>
                    <a:pt x="151" y="1841"/>
                  </a:lnTo>
                  <a:lnTo>
                    <a:pt x="110" y="1976"/>
                  </a:lnTo>
                  <a:lnTo>
                    <a:pt x="76" y="2115"/>
                  </a:lnTo>
                  <a:lnTo>
                    <a:pt x="49" y="2258"/>
                  </a:lnTo>
                  <a:lnTo>
                    <a:pt x="27" y="2404"/>
                  </a:lnTo>
                  <a:lnTo>
                    <a:pt x="12" y="2552"/>
                  </a:lnTo>
                  <a:lnTo>
                    <a:pt x="3" y="2704"/>
                  </a:lnTo>
                  <a:lnTo>
                    <a:pt x="0" y="2858"/>
                  </a:lnTo>
                  <a:lnTo>
                    <a:pt x="3" y="2998"/>
                  </a:lnTo>
                  <a:lnTo>
                    <a:pt x="11" y="3137"/>
                  </a:lnTo>
                  <a:lnTo>
                    <a:pt x="25" y="3275"/>
                  </a:lnTo>
                  <a:lnTo>
                    <a:pt x="45" y="3412"/>
                  </a:lnTo>
                  <a:lnTo>
                    <a:pt x="70" y="3546"/>
                  </a:lnTo>
                  <a:lnTo>
                    <a:pt x="102" y="3679"/>
                  </a:lnTo>
                  <a:lnTo>
                    <a:pt x="139" y="3810"/>
                  </a:lnTo>
                  <a:lnTo>
                    <a:pt x="184" y="3938"/>
                  </a:lnTo>
                  <a:lnTo>
                    <a:pt x="234" y="4063"/>
                  </a:lnTo>
                  <a:lnTo>
                    <a:pt x="291" y="4186"/>
                  </a:lnTo>
                  <a:lnTo>
                    <a:pt x="355" y="4305"/>
                  </a:lnTo>
                  <a:lnTo>
                    <a:pt x="427" y="4421"/>
                  </a:lnTo>
                  <a:lnTo>
                    <a:pt x="504" y="4534"/>
                  </a:lnTo>
                  <a:lnTo>
                    <a:pt x="590" y="4643"/>
                  </a:lnTo>
                  <a:lnTo>
                    <a:pt x="681" y="4748"/>
                  </a:lnTo>
                  <a:lnTo>
                    <a:pt x="781" y="4849"/>
                  </a:lnTo>
                  <a:lnTo>
                    <a:pt x="888" y="4946"/>
                  </a:lnTo>
                  <a:lnTo>
                    <a:pt x="1003" y="5038"/>
                  </a:lnTo>
                  <a:lnTo>
                    <a:pt x="1127" y="5125"/>
                  </a:lnTo>
                  <a:lnTo>
                    <a:pt x="1257" y="5207"/>
                  </a:lnTo>
                  <a:lnTo>
                    <a:pt x="1396" y="5283"/>
                  </a:lnTo>
                  <a:lnTo>
                    <a:pt x="1543" y="5355"/>
                  </a:lnTo>
                  <a:lnTo>
                    <a:pt x="1699" y="5420"/>
                  </a:lnTo>
                  <a:lnTo>
                    <a:pt x="1863" y="5480"/>
                  </a:lnTo>
                  <a:lnTo>
                    <a:pt x="2036" y="5533"/>
                  </a:lnTo>
                  <a:lnTo>
                    <a:pt x="2218" y="5580"/>
                  </a:lnTo>
                  <a:lnTo>
                    <a:pt x="2408" y="5620"/>
                  </a:lnTo>
                  <a:lnTo>
                    <a:pt x="2608" y="5654"/>
                  </a:lnTo>
                  <a:lnTo>
                    <a:pt x="2817" y="5680"/>
                  </a:lnTo>
                  <a:lnTo>
                    <a:pt x="3036" y="5699"/>
                  </a:lnTo>
                  <a:lnTo>
                    <a:pt x="3263" y="5711"/>
                  </a:lnTo>
                  <a:lnTo>
                    <a:pt x="3500" y="5715"/>
                  </a:lnTo>
                  <a:lnTo>
                    <a:pt x="3589" y="5714"/>
                  </a:lnTo>
                  <a:lnTo>
                    <a:pt x="3675" y="5712"/>
                  </a:lnTo>
                  <a:lnTo>
                    <a:pt x="3760" y="5709"/>
                  </a:lnTo>
                  <a:lnTo>
                    <a:pt x="3844" y="5704"/>
                  </a:lnTo>
                  <a:lnTo>
                    <a:pt x="3925" y="5698"/>
                  </a:lnTo>
                  <a:lnTo>
                    <a:pt x="4004" y="5692"/>
                  </a:lnTo>
                  <a:lnTo>
                    <a:pt x="4082" y="5684"/>
                  </a:lnTo>
                  <a:lnTo>
                    <a:pt x="4157" y="5676"/>
                  </a:lnTo>
                  <a:lnTo>
                    <a:pt x="4231" y="5666"/>
                  </a:lnTo>
                  <a:lnTo>
                    <a:pt x="4302" y="5657"/>
                  </a:lnTo>
                  <a:lnTo>
                    <a:pt x="4371" y="5646"/>
                  </a:lnTo>
                  <a:lnTo>
                    <a:pt x="4437" y="5635"/>
                  </a:lnTo>
                  <a:lnTo>
                    <a:pt x="4502" y="5624"/>
                  </a:lnTo>
                  <a:lnTo>
                    <a:pt x="4563" y="5613"/>
                  </a:lnTo>
                  <a:lnTo>
                    <a:pt x="4622" y="5601"/>
                  </a:lnTo>
                  <a:lnTo>
                    <a:pt x="4678" y="5589"/>
                  </a:lnTo>
                  <a:lnTo>
                    <a:pt x="4783" y="5566"/>
                  </a:lnTo>
                  <a:lnTo>
                    <a:pt x="4876" y="5543"/>
                  </a:lnTo>
                  <a:lnTo>
                    <a:pt x="4955" y="5522"/>
                  </a:lnTo>
                  <a:lnTo>
                    <a:pt x="5022" y="5503"/>
                  </a:lnTo>
                  <a:lnTo>
                    <a:pt x="5075" y="5487"/>
                  </a:lnTo>
                  <a:lnTo>
                    <a:pt x="5114" y="5474"/>
                  </a:lnTo>
                  <a:lnTo>
                    <a:pt x="5138" y="5466"/>
                  </a:lnTo>
                  <a:lnTo>
                    <a:pt x="5145" y="5463"/>
                  </a:lnTo>
                  <a:lnTo>
                    <a:pt x="5147" y="5144"/>
                  </a:lnTo>
                  <a:lnTo>
                    <a:pt x="5145" y="5133"/>
                  </a:lnTo>
                  <a:lnTo>
                    <a:pt x="5144" y="5123"/>
                  </a:lnTo>
                  <a:lnTo>
                    <a:pt x="5142" y="5114"/>
                  </a:lnTo>
                  <a:lnTo>
                    <a:pt x="5139" y="5106"/>
                  </a:lnTo>
                  <a:lnTo>
                    <a:pt x="5135" y="5100"/>
                  </a:lnTo>
                  <a:lnTo>
                    <a:pt x="5131" y="5094"/>
                  </a:lnTo>
                  <a:lnTo>
                    <a:pt x="5126" y="5089"/>
                  </a:lnTo>
                  <a:lnTo>
                    <a:pt x="5120" y="5086"/>
                  </a:lnTo>
                  <a:lnTo>
                    <a:pt x="5114" y="5083"/>
                  </a:lnTo>
                  <a:lnTo>
                    <a:pt x="5107" y="5081"/>
                  </a:lnTo>
                  <a:lnTo>
                    <a:pt x="5099" y="5080"/>
                  </a:lnTo>
                  <a:lnTo>
                    <a:pt x="5090" y="5080"/>
                  </a:lnTo>
                  <a:lnTo>
                    <a:pt x="5082" y="5082"/>
                  </a:lnTo>
                  <a:lnTo>
                    <a:pt x="5073" y="5084"/>
                  </a:lnTo>
                  <a:lnTo>
                    <a:pt x="5063" y="5087"/>
                  </a:lnTo>
                  <a:lnTo>
                    <a:pt x="5054" y="5090"/>
                  </a:lnTo>
                  <a:lnTo>
                    <a:pt x="5011" y="5108"/>
                  </a:lnTo>
                  <a:lnTo>
                    <a:pt x="4961" y="5126"/>
                  </a:lnTo>
                  <a:lnTo>
                    <a:pt x="4905" y="5145"/>
                  </a:lnTo>
                  <a:lnTo>
                    <a:pt x="4843" y="5165"/>
                  </a:lnTo>
                  <a:lnTo>
                    <a:pt x="4808" y="5174"/>
                  </a:lnTo>
                  <a:lnTo>
                    <a:pt x="4773" y="5184"/>
                  </a:lnTo>
                  <a:lnTo>
                    <a:pt x="4735" y="5193"/>
                  </a:lnTo>
                  <a:lnTo>
                    <a:pt x="4696" y="5203"/>
                  </a:lnTo>
                  <a:lnTo>
                    <a:pt x="4655" y="5212"/>
                  </a:lnTo>
                  <a:lnTo>
                    <a:pt x="4613" y="5221"/>
                  </a:lnTo>
                  <a:lnTo>
                    <a:pt x="4568" y="5230"/>
                  </a:lnTo>
                  <a:lnTo>
                    <a:pt x="4521" y="5239"/>
                  </a:lnTo>
                  <a:lnTo>
                    <a:pt x="4473" y="5247"/>
                  </a:lnTo>
                  <a:lnTo>
                    <a:pt x="4423" y="5255"/>
                  </a:lnTo>
                  <a:lnTo>
                    <a:pt x="4371" y="5263"/>
                  </a:lnTo>
                  <a:lnTo>
                    <a:pt x="4317" y="5271"/>
                  </a:lnTo>
                  <a:lnTo>
                    <a:pt x="4262" y="5278"/>
                  </a:lnTo>
                  <a:lnTo>
                    <a:pt x="4204" y="5284"/>
                  </a:lnTo>
                  <a:lnTo>
                    <a:pt x="4145" y="5290"/>
                  </a:lnTo>
                  <a:lnTo>
                    <a:pt x="4084" y="5296"/>
                  </a:lnTo>
                  <a:lnTo>
                    <a:pt x="4021" y="5301"/>
                  </a:lnTo>
                  <a:lnTo>
                    <a:pt x="3956" y="5306"/>
                  </a:lnTo>
                  <a:lnTo>
                    <a:pt x="3888" y="5310"/>
                  </a:lnTo>
                  <a:lnTo>
                    <a:pt x="3820" y="5313"/>
                  </a:lnTo>
                  <a:lnTo>
                    <a:pt x="3749" y="5316"/>
                  </a:lnTo>
                  <a:lnTo>
                    <a:pt x="3675" y="5317"/>
                  </a:lnTo>
                  <a:lnTo>
                    <a:pt x="3601" y="5319"/>
                  </a:lnTo>
                  <a:lnTo>
                    <a:pt x="3524" y="5319"/>
                  </a:lnTo>
                  <a:lnTo>
                    <a:pt x="3452" y="5318"/>
                  </a:lnTo>
                  <a:lnTo>
                    <a:pt x="3382" y="5315"/>
                  </a:lnTo>
                  <a:lnTo>
                    <a:pt x="3316" y="5311"/>
                  </a:lnTo>
                  <a:lnTo>
                    <a:pt x="3252" y="5305"/>
                  </a:lnTo>
                  <a:lnTo>
                    <a:pt x="3189" y="5297"/>
                  </a:lnTo>
                  <a:lnTo>
                    <a:pt x="3130" y="5288"/>
                  </a:lnTo>
                  <a:lnTo>
                    <a:pt x="3073" y="5277"/>
                  </a:lnTo>
                  <a:lnTo>
                    <a:pt x="3019" y="5264"/>
                  </a:lnTo>
                  <a:lnTo>
                    <a:pt x="2967" y="5251"/>
                  </a:lnTo>
                  <a:lnTo>
                    <a:pt x="2917" y="5235"/>
                  </a:lnTo>
                  <a:lnTo>
                    <a:pt x="2870" y="5219"/>
                  </a:lnTo>
                  <a:lnTo>
                    <a:pt x="2824" y="5201"/>
                  </a:lnTo>
                  <a:lnTo>
                    <a:pt x="2780" y="5182"/>
                  </a:lnTo>
                  <a:lnTo>
                    <a:pt x="2739" y="5161"/>
                  </a:lnTo>
                  <a:lnTo>
                    <a:pt x="2699" y="5140"/>
                  </a:lnTo>
                  <a:lnTo>
                    <a:pt x="2663" y="5117"/>
                  </a:lnTo>
                  <a:lnTo>
                    <a:pt x="2627" y="5093"/>
                  </a:lnTo>
                  <a:lnTo>
                    <a:pt x="2594" y="5068"/>
                  </a:lnTo>
                  <a:lnTo>
                    <a:pt x="2562" y="5043"/>
                  </a:lnTo>
                  <a:lnTo>
                    <a:pt x="2531" y="5016"/>
                  </a:lnTo>
                  <a:lnTo>
                    <a:pt x="2503" y="4988"/>
                  </a:lnTo>
                  <a:lnTo>
                    <a:pt x="2476" y="4960"/>
                  </a:lnTo>
                  <a:lnTo>
                    <a:pt x="2452" y="4931"/>
                  </a:lnTo>
                  <a:lnTo>
                    <a:pt x="2428" y="4901"/>
                  </a:lnTo>
                  <a:lnTo>
                    <a:pt x="2406" y="4870"/>
                  </a:lnTo>
                  <a:lnTo>
                    <a:pt x="2386" y="4839"/>
                  </a:lnTo>
                  <a:lnTo>
                    <a:pt x="2366" y="4807"/>
                  </a:lnTo>
                  <a:lnTo>
                    <a:pt x="2349" y="4775"/>
                  </a:lnTo>
                  <a:lnTo>
                    <a:pt x="2333" y="4742"/>
                  </a:lnTo>
                  <a:lnTo>
                    <a:pt x="2317" y="4708"/>
                  </a:lnTo>
                  <a:lnTo>
                    <a:pt x="2303" y="4675"/>
                  </a:lnTo>
                  <a:lnTo>
                    <a:pt x="2290" y="4640"/>
                  </a:lnTo>
                  <a:lnTo>
                    <a:pt x="2279" y="4607"/>
                  </a:lnTo>
                  <a:lnTo>
                    <a:pt x="2268" y="4572"/>
                  </a:lnTo>
                  <a:lnTo>
                    <a:pt x="2257" y="4535"/>
                  </a:lnTo>
                  <a:lnTo>
                    <a:pt x="2247" y="4495"/>
                  </a:lnTo>
                  <a:lnTo>
                    <a:pt x="2237" y="4454"/>
                  </a:lnTo>
                  <a:lnTo>
                    <a:pt x="2228" y="4411"/>
                  </a:lnTo>
                  <a:lnTo>
                    <a:pt x="2219" y="4366"/>
                  </a:lnTo>
                  <a:lnTo>
                    <a:pt x="2209" y="4319"/>
                  </a:lnTo>
                  <a:lnTo>
                    <a:pt x="2201" y="4271"/>
                  </a:lnTo>
                  <a:lnTo>
                    <a:pt x="2193" y="4222"/>
                  </a:lnTo>
                  <a:lnTo>
                    <a:pt x="2186" y="4170"/>
                  </a:lnTo>
                  <a:lnTo>
                    <a:pt x="2179" y="4118"/>
                  </a:lnTo>
                  <a:lnTo>
                    <a:pt x="2166" y="4009"/>
                  </a:lnTo>
                  <a:lnTo>
                    <a:pt x="2154" y="3895"/>
                  </a:lnTo>
                  <a:lnTo>
                    <a:pt x="2143" y="3777"/>
                  </a:lnTo>
                  <a:lnTo>
                    <a:pt x="2135" y="3655"/>
                  </a:lnTo>
                  <a:lnTo>
                    <a:pt x="2128" y="3530"/>
                  </a:lnTo>
                  <a:lnTo>
                    <a:pt x="2122" y="3403"/>
                  </a:lnTo>
                  <a:lnTo>
                    <a:pt x="2117" y="3274"/>
                  </a:lnTo>
                  <a:lnTo>
                    <a:pt x="2114" y="3143"/>
                  </a:lnTo>
                  <a:lnTo>
                    <a:pt x="2112" y="3012"/>
                  </a:lnTo>
                  <a:lnTo>
                    <a:pt x="2112" y="2881"/>
                  </a:lnTo>
                  <a:lnTo>
                    <a:pt x="2112" y="2750"/>
                  </a:lnTo>
                  <a:lnTo>
                    <a:pt x="2114" y="2620"/>
                  </a:lnTo>
                  <a:lnTo>
                    <a:pt x="2117" y="2491"/>
                  </a:lnTo>
                  <a:lnTo>
                    <a:pt x="2122" y="2365"/>
                  </a:lnTo>
                  <a:lnTo>
                    <a:pt x="2127" y="2242"/>
                  </a:lnTo>
                  <a:lnTo>
                    <a:pt x="2134" y="2120"/>
                  </a:lnTo>
                  <a:lnTo>
                    <a:pt x="2142" y="2002"/>
                  </a:lnTo>
                  <a:lnTo>
                    <a:pt x="2151" y="1888"/>
                  </a:lnTo>
                  <a:lnTo>
                    <a:pt x="2162" y="1779"/>
                  </a:lnTo>
                  <a:lnTo>
                    <a:pt x="2173" y="1674"/>
                  </a:lnTo>
                  <a:lnTo>
                    <a:pt x="2186" y="1574"/>
                  </a:lnTo>
                  <a:lnTo>
                    <a:pt x="2199" y="1479"/>
                  </a:lnTo>
                  <a:lnTo>
                    <a:pt x="2207" y="1434"/>
                  </a:lnTo>
                  <a:lnTo>
                    <a:pt x="2215" y="1391"/>
                  </a:lnTo>
                  <a:lnTo>
                    <a:pt x="2223" y="1349"/>
                  </a:lnTo>
                  <a:lnTo>
                    <a:pt x="2231" y="1309"/>
                  </a:lnTo>
                  <a:lnTo>
                    <a:pt x="2239" y="1270"/>
                  </a:lnTo>
                  <a:lnTo>
                    <a:pt x="2248" y="1233"/>
                  </a:lnTo>
                  <a:lnTo>
                    <a:pt x="2257" y="1198"/>
                  </a:lnTo>
                  <a:lnTo>
                    <a:pt x="2267" y="1165"/>
                  </a:lnTo>
                  <a:lnTo>
                    <a:pt x="2282" y="1114"/>
                  </a:lnTo>
                  <a:lnTo>
                    <a:pt x="2298" y="1065"/>
                  </a:lnTo>
                  <a:lnTo>
                    <a:pt x="2315" y="1017"/>
                  </a:lnTo>
                  <a:lnTo>
                    <a:pt x="2334" y="972"/>
                  </a:lnTo>
                  <a:lnTo>
                    <a:pt x="2352" y="928"/>
                  </a:lnTo>
                  <a:lnTo>
                    <a:pt x="2372" y="886"/>
                  </a:lnTo>
                  <a:lnTo>
                    <a:pt x="2393" y="846"/>
                  </a:lnTo>
                  <a:lnTo>
                    <a:pt x="2415" y="808"/>
                  </a:lnTo>
                  <a:lnTo>
                    <a:pt x="2439" y="772"/>
                  </a:lnTo>
                  <a:lnTo>
                    <a:pt x="2463" y="737"/>
                  </a:lnTo>
                  <a:lnTo>
                    <a:pt x="2490" y="704"/>
                  </a:lnTo>
                  <a:lnTo>
                    <a:pt x="2517" y="673"/>
                  </a:lnTo>
                  <a:lnTo>
                    <a:pt x="2547" y="643"/>
                  </a:lnTo>
                  <a:lnTo>
                    <a:pt x="2577" y="615"/>
                  </a:lnTo>
                  <a:lnTo>
                    <a:pt x="2610" y="589"/>
                  </a:lnTo>
                  <a:lnTo>
                    <a:pt x="2644" y="564"/>
                  </a:lnTo>
                  <a:lnTo>
                    <a:pt x="2681" y="541"/>
                  </a:lnTo>
                  <a:lnTo>
                    <a:pt x="2720" y="520"/>
                  </a:lnTo>
                  <a:lnTo>
                    <a:pt x="2761" y="500"/>
                  </a:lnTo>
                  <a:lnTo>
                    <a:pt x="2804" y="482"/>
                  </a:lnTo>
                  <a:lnTo>
                    <a:pt x="2849" y="466"/>
                  </a:lnTo>
                  <a:lnTo>
                    <a:pt x="2897" y="451"/>
                  </a:lnTo>
                  <a:lnTo>
                    <a:pt x="2947" y="437"/>
                  </a:lnTo>
                  <a:lnTo>
                    <a:pt x="3000" y="425"/>
                  </a:lnTo>
                  <a:lnTo>
                    <a:pt x="3056" y="414"/>
                  </a:lnTo>
                  <a:lnTo>
                    <a:pt x="3114" y="405"/>
                  </a:lnTo>
                  <a:lnTo>
                    <a:pt x="3174" y="398"/>
                  </a:lnTo>
                  <a:lnTo>
                    <a:pt x="3238" y="391"/>
                  </a:lnTo>
                  <a:lnTo>
                    <a:pt x="3305" y="387"/>
                  </a:lnTo>
                  <a:lnTo>
                    <a:pt x="3375" y="383"/>
                  </a:lnTo>
                  <a:lnTo>
                    <a:pt x="3448" y="381"/>
                  </a:lnTo>
                  <a:lnTo>
                    <a:pt x="3524" y="381"/>
                  </a:lnTo>
                  <a:lnTo>
                    <a:pt x="3635" y="381"/>
                  </a:lnTo>
                  <a:lnTo>
                    <a:pt x="3739" y="383"/>
                  </a:lnTo>
                  <a:lnTo>
                    <a:pt x="3835" y="386"/>
                  </a:lnTo>
                  <a:lnTo>
                    <a:pt x="3926" y="390"/>
                  </a:lnTo>
                  <a:lnTo>
                    <a:pt x="4011" y="395"/>
                  </a:lnTo>
                  <a:lnTo>
                    <a:pt x="4089" y="402"/>
                  </a:lnTo>
                  <a:lnTo>
                    <a:pt x="4161" y="411"/>
                  </a:lnTo>
                  <a:lnTo>
                    <a:pt x="4229" y="422"/>
                  </a:lnTo>
                  <a:lnTo>
                    <a:pt x="4291" y="435"/>
                  </a:lnTo>
                  <a:lnTo>
                    <a:pt x="4349" y="449"/>
                  </a:lnTo>
                  <a:lnTo>
                    <a:pt x="4401" y="466"/>
                  </a:lnTo>
                  <a:lnTo>
                    <a:pt x="4449" y="485"/>
                  </a:lnTo>
                  <a:lnTo>
                    <a:pt x="4492" y="507"/>
                  </a:lnTo>
                  <a:lnTo>
                    <a:pt x="4532" y="531"/>
                  </a:lnTo>
                  <a:lnTo>
                    <a:pt x="4569" y="557"/>
                  </a:lnTo>
                  <a:lnTo>
                    <a:pt x="4601" y="586"/>
                  </a:lnTo>
                  <a:lnTo>
                    <a:pt x="4630" y="619"/>
                  </a:lnTo>
                  <a:lnTo>
                    <a:pt x="4656" y="654"/>
                  </a:lnTo>
                  <a:lnTo>
                    <a:pt x="4680" y="692"/>
                  </a:lnTo>
                  <a:lnTo>
                    <a:pt x="4701" y="733"/>
                  </a:lnTo>
                  <a:lnTo>
                    <a:pt x="4721" y="778"/>
                  </a:lnTo>
                  <a:lnTo>
                    <a:pt x="4737" y="827"/>
                  </a:lnTo>
                  <a:lnTo>
                    <a:pt x="4752" y="878"/>
                  </a:lnTo>
                  <a:lnTo>
                    <a:pt x="4767" y="934"/>
                  </a:lnTo>
                  <a:lnTo>
                    <a:pt x="4779" y="993"/>
                  </a:lnTo>
                  <a:lnTo>
                    <a:pt x="4790" y="1056"/>
                  </a:lnTo>
                  <a:lnTo>
                    <a:pt x="4801" y="1123"/>
                  </a:lnTo>
                  <a:lnTo>
                    <a:pt x="4810" y="1195"/>
                  </a:lnTo>
                  <a:lnTo>
                    <a:pt x="4831" y="1350"/>
                  </a:lnTo>
                  <a:lnTo>
                    <a:pt x="4851" y="1524"/>
                  </a:lnTo>
                  <a:lnTo>
                    <a:pt x="4853" y="1538"/>
                  </a:lnTo>
                  <a:lnTo>
                    <a:pt x="4855" y="1550"/>
                  </a:lnTo>
                  <a:lnTo>
                    <a:pt x="4859" y="1563"/>
                  </a:lnTo>
                  <a:lnTo>
                    <a:pt x="4863" y="1574"/>
                  </a:lnTo>
                  <a:lnTo>
                    <a:pt x="4867" y="1584"/>
                  </a:lnTo>
                  <a:lnTo>
                    <a:pt x="4873" y="1593"/>
                  </a:lnTo>
                  <a:lnTo>
                    <a:pt x="4880" y="1602"/>
                  </a:lnTo>
                  <a:lnTo>
                    <a:pt x="4886" y="1609"/>
                  </a:lnTo>
                  <a:lnTo>
                    <a:pt x="4894" y="1616"/>
                  </a:lnTo>
                  <a:lnTo>
                    <a:pt x="4902" y="1622"/>
                  </a:lnTo>
                  <a:lnTo>
                    <a:pt x="4911" y="1627"/>
                  </a:lnTo>
                  <a:lnTo>
                    <a:pt x="4921" y="1631"/>
                  </a:lnTo>
                  <a:lnTo>
                    <a:pt x="4932" y="1634"/>
                  </a:lnTo>
                  <a:lnTo>
                    <a:pt x="4943" y="1636"/>
                  </a:lnTo>
                  <a:lnTo>
                    <a:pt x="4955" y="1637"/>
                  </a:lnTo>
                  <a:lnTo>
                    <a:pt x="4967" y="1638"/>
                  </a:lnTo>
                  <a:close/>
                </a:path>
              </a:pathLst>
            </a:custGeom>
            <a:solidFill>
              <a:srgbClr val="171312"/>
            </a:solidFill>
            <a:ln w="9525">
              <a:noFill/>
              <a:round/>
              <a:headEnd/>
              <a:tailEnd/>
            </a:ln>
          </p:spPr>
          <p:txBody>
            <a:bodyPr/>
            <a:lstStyle/>
            <a:p>
              <a:endParaRPr lang="da-DK">
                <a:solidFill>
                  <a:srgbClr val="000000"/>
                </a:solidFill>
              </a:endParaRPr>
            </a:p>
          </p:txBody>
        </p:sp>
        <p:sp>
          <p:nvSpPr>
            <p:cNvPr id="21" name="Freeform 22"/>
            <p:cNvSpPr>
              <a:spLocks noChangeAspect="1"/>
            </p:cNvSpPr>
            <p:nvPr userDrawn="1"/>
          </p:nvSpPr>
          <p:spPr bwMode="auto">
            <a:xfrm>
              <a:off x="2857" y="3975"/>
              <a:ext cx="92" cy="166"/>
            </a:xfrm>
            <a:custGeom>
              <a:avLst/>
              <a:gdLst/>
              <a:ahLst/>
              <a:cxnLst>
                <a:cxn ang="0">
                  <a:pos x="4436" y="154"/>
                </a:cxn>
                <a:cxn ang="0">
                  <a:pos x="4099" y="67"/>
                </a:cxn>
                <a:cxn ang="0">
                  <a:pos x="3839" y="25"/>
                </a:cxn>
                <a:cxn ang="0">
                  <a:pos x="3594" y="4"/>
                </a:cxn>
                <a:cxn ang="0">
                  <a:pos x="3168" y="8"/>
                </a:cxn>
                <a:cxn ang="0">
                  <a:pos x="2540" y="103"/>
                </a:cxn>
                <a:cxn ang="0">
                  <a:pos x="1991" y="308"/>
                </a:cxn>
                <a:cxn ang="0">
                  <a:pos x="1537" y="629"/>
                </a:cxn>
                <a:cxn ang="0">
                  <a:pos x="1194" y="1071"/>
                </a:cxn>
                <a:cxn ang="0">
                  <a:pos x="977" y="1639"/>
                </a:cxn>
                <a:cxn ang="0">
                  <a:pos x="902" y="2339"/>
                </a:cxn>
                <a:cxn ang="0">
                  <a:pos x="2" y="2717"/>
                </a:cxn>
                <a:cxn ang="0">
                  <a:pos x="26" y="2771"/>
                </a:cxn>
                <a:cxn ang="0">
                  <a:pos x="75" y="2806"/>
                </a:cxn>
                <a:cxn ang="0">
                  <a:pos x="160" y="2823"/>
                </a:cxn>
                <a:cxn ang="0">
                  <a:pos x="427" y="2852"/>
                </a:cxn>
                <a:cxn ang="0">
                  <a:pos x="747" y="2886"/>
                </a:cxn>
                <a:cxn ang="0">
                  <a:pos x="902" y="2903"/>
                </a:cxn>
                <a:cxn ang="0">
                  <a:pos x="801" y="7741"/>
                </a:cxn>
                <a:cxn ang="0">
                  <a:pos x="501" y="7785"/>
                </a:cxn>
                <a:cxn ang="0">
                  <a:pos x="201" y="7830"/>
                </a:cxn>
                <a:cxn ang="0">
                  <a:pos x="81" y="7853"/>
                </a:cxn>
                <a:cxn ang="0">
                  <a:pos x="30" y="7887"/>
                </a:cxn>
                <a:cxn ang="0">
                  <a:pos x="4" y="7938"/>
                </a:cxn>
                <a:cxn ang="0">
                  <a:pos x="3470" y="8138"/>
                </a:cxn>
                <a:cxn ang="0">
                  <a:pos x="3463" y="7933"/>
                </a:cxn>
                <a:cxn ang="0">
                  <a:pos x="3432" y="7883"/>
                </a:cxn>
                <a:cxn ang="0">
                  <a:pos x="3367" y="7849"/>
                </a:cxn>
                <a:cxn ang="0">
                  <a:pos x="3213" y="7822"/>
                </a:cxn>
                <a:cxn ang="0">
                  <a:pos x="2912" y="7775"/>
                </a:cxn>
                <a:cxn ang="0">
                  <a:pos x="2650" y="7735"/>
                </a:cxn>
                <a:cxn ang="0">
                  <a:pos x="2600" y="2902"/>
                </a:cxn>
                <a:cxn ang="0">
                  <a:pos x="2804" y="2877"/>
                </a:cxn>
                <a:cxn ang="0">
                  <a:pos x="3130" y="2837"/>
                </a:cxn>
                <a:cxn ang="0">
                  <a:pos x="3368" y="2804"/>
                </a:cxn>
                <a:cxn ang="0">
                  <a:pos x="3431" y="2779"/>
                </a:cxn>
                <a:cxn ang="0">
                  <a:pos x="3466" y="2738"/>
                </a:cxn>
                <a:cxn ang="0">
                  <a:pos x="3477" y="2686"/>
                </a:cxn>
                <a:cxn ang="0">
                  <a:pos x="2593" y="1542"/>
                </a:cxn>
                <a:cxn ang="0">
                  <a:pos x="2615" y="1157"/>
                </a:cxn>
                <a:cxn ang="0">
                  <a:pos x="2672" y="862"/>
                </a:cxn>
                <a:cxn ang="0">
                  <a:pos x="2773" y="647"/>
                </a:cxn>
                <a:cxn ang="0">
                  <a:pos x="2922" y="503"/>
                </a:cxn>
                <a:cxn ang="0">
                  <a:pos x="3126" y="420"/>
                </a:cxn>
                <a:cxn ang="0">
                  <a:pos x="3392" y="389"/>
                </a:cxn>
                <a:cxn ang="0">
                  <a:pos x="3677" y="401"/>
                </a:cxn>
                <a:cxn ang="0">
                  <a:pos x="3891" y="452"/>
                </a:cxn>
                <a:cxn ang="0">
                  <a:pos x="4044" y="547"/>
                </a:cxn>
                <a:cxn ang="0">
                  <a:pos x="4150" y="688"/>
                </a:cxn>
                <a:cxn ang="0">
                  <a:pos x="4222" y="881"/>
                </a:cxn>
                <a:cxn ang="0">
                  <a:pos x="4270" y="1127"/>
                </a:cxn>
                <a:cxn ang="0">
                  <a:pos x="4296" y="1332"/>
                </a:cxn>
                <a:cxn ang="0">
                  <a:pos x="4315" y="1387"/>
                </a:cxn>
                <a:cxn ang="0">
                  <a:pos x="4349" y="1418"/>
                </a:cxn>
                <a:cxn ang="0">
                  <a:pos x="4596" y="1425"/>
                </a:cxn>
              </a:cxnLst>
              <a:rect l="0" t="0" r="r" b="b"/>
              <a:pathLst>
                <a:path w="4596" h="8138">
                  <a:moveTo>
                    <a:pt x="4596" y="213"/>
                  </a:moveTo>
                  <a:lnTo>
                    <a:pt x="4565" y="201"/>
                  </a:lnTo>
                  <a:lnTo>
                    <a:pt x="4528" y="187"/>
                  </a:lnTo>
                  <a:lnTo>
                    <a:pt x="4485" y="171"/>
                  </a:lnTo>
                  <a:lnTo>
                    <a:pt x="4436" y="154"/>
                  </a:lnTo>
                  <a:lnTo>
                    <a:pt x="4380" y="137"/>
                  </a:lnTo>
                  <a:lnTo>
                    <a:pt x="4317" y="119"/>
                  </a:lnTo>
                  <a:lnTo>
                    <a:pt x="4250" y="101"/>
                  </a:lnTo>
                  <a:lnTo>
                    <a:pt x="4177" y="84"/>
                  </a:lnTo>
                  <a:lnTo>
                    <a:pt x="4099" y="67"/>
                  </a:lnTo>
                  <a:lnTo>
                    <a:pt x="4017" y="52"/>
                  </a:lnTo>
                  <a:lnTo>
                    <a:pt x="3974" y="44"/>
                  </a:lnTo>
                  <a:lnTo>
                    <a:pt x="3929" y="37"/>
                  </a:lnTo>
                  <a:lnTo>
                    <a:pt x="3884" y="31"/>
                  </a:lnTo>
                  <a:lnTo>
                    <a:pt x="3839" y="25"/>
                  </a:lnTo>
                  <a:lnTo>
                    <a:pt x="3792" y="20"/>
                  </a:lnTo>
                  <a:lnTo>
                    <a:pt x="3744" y="15"/>
                  </a:lnTo>
                  <a:lnTo>
                    <a:pt x="3695" y="10"/>
                  </a:lnTo>
                  <a:lnTo>
                    <a:pt x="3645" y="7"/>
                  </a:lnTo>
                  <a:lnTo>
                    <a:pt x="3594" y="4"/>
                  </a:lnTo>
                  <a:lnTo>
                    <a:pt x="3543" y="2"/>
                  </a:lnTo>
                  <a:lnTo>
                    <a:pt x="3491" y="1"/>
                  </a:lnTo>
                  <a:lnTo>
                    <a:pt x="3438" y="0"/>
                  </a:lnTo>
                  <a:lnTo>
                    <a:pt x="3302" y="2"/>
                  </a:lnTo>
                  <a:lnTo>
                    <a:pt x="3168" y="8"/>
                  </a:lnTo>
                  <a:lnTo>
                    <a:pt x="3037" y="19"/>
                  </a:lnTo>
                  <a:lnTo>
                    <a:pt x="2908" y="34"/>
                  </a:lnTo>
                  <a:lnTo>
                    <a:pt x="2782" y="52"/>
                  </a:lnTo>
                  <a:lnTo>
                    <a:pt x="2660" y="76"/>
                  </a:lnTo>
                  <a:lnTo>
                    <a:pt x="2540" y="103"/>
                  </a:lnTo>
                  <a:lnTo>
                    <a:pt x="2424" y="135"/>
                  </a:lnTo>
                  <a:lnTo>
                    <a:pt x="2309" y="172"/>
                  </a:lnTo>
                  <a:lnTo>
                    <a:pt x="2200" y="213"/>
                  </a:lnTo>
                  <a:lnTo>
                    <a:pt x="2093" y="258"/>
                  </a:lnTo>
                  <a:lnTo>
                    <a:pt x="1991" y="308"/>
                  </a:lnTo>
                  <a:lnTo>
                    <a:pt x="1892" y="363"/>
                  </a:lnTo>
                  <a:lnTo>
                    <a:pt x="1797" y="422"/>
                  </a:lnTo>
                  <a:lnTo>
                    <a:pt x="1706" y="487"/>
                  </a:lnTo>
                  <a:lnTo>
                    <a:pt x="1620" y="555"/>
                  </a:lnTo>
                  <a:lnTo>
                    <a:pt x="1537" y="629"/>
                  </a:lnTo>
                  <a:lnTo>
                    <a:pt x="1460" y="708"/>
                  </a:lnTo>
                  <a:lnTo>
                    <a:pt x="1386" y="791"/>
                  </a:lnTo>
                  <a:lnTo>
                    <a:pt x="1317" y="879"/>
                  </a:lnTo>
                  <a:lnTo>
                    <a:pt x="1253" y="972"/>
                  </a:lnTo>
                  <a:lnTo>
                    <a:pt x="1194" y="1071"/>
                  </a:lnTo>
                  <a:lnTo>
                    <a:pt x="1140" y="1174"/>
                  </a:lnTo>
                  <a:lnTo>
                    <a:pt x="1091" y="1282"/>
                  </a:lnTo>
                  <a:lnTo>
                    <a:pt x="1047" y="1396"/>
                  </a:lnTo>
                  <a:lnTo>
                    <a:pt x="1010" y="1515"/>
                  </a:lnTo>
                  <a:lnTo>
                    <a:pt x="977" y="1639"/>
                  </a:lnTo>
                  <a:lnTo>
                    <a:pt x="950" y="1768"/>
                  </a:lnTo>
                  <a:lnTo>
                    <a:pt x="929" y="1903"/>
                  </a:lnTo>
                  <a:lnTo>
                    <a:pt x="914" y="2043"/>
                  </a:lnTo>
                  <a:lnTo>
                    <a:pt x="905" y="2188"/>
                  </a:lnTo>
                  <a:lnTo>
                    <a:pt x="902" y="2339"/>
                  </a:lnTo>
                  <a:lnTo>
                    <a:pt x="902" y="2515"/>
                  </a:lnTo>
                  <a:lnTo>
                    <a:pt x="0" y="2515"/>
                  </a:lnTo>
                  <a:lnTo>
                    <a:pt x="0" y="2690"/>
                  </a:lnTo>
                  <a:lnTo>
                    <a:pt x="1" y="2704"/>
                  </a:lnTo>
                  <a:lnTo>
                    <a:pt x="2" y="2717"/>
                  </a:lnTo>
                  <a:lnTo>
                    <a:pt x="5" y="2729"/>
                  </a:lnTo>
                  <a:lnTo>
                    <a:pt x="9" y="2741"/>
                  </a:lnTo>
                  <a:lnTo>
                    <a:pt x="13" y="2752"/>
                  </a:lnTo>
                  <a:lnTo>
                    <a:pt x="19" y="2762"/>
                  </a:lnTo>
                  <a:lnTo>
                    <a:pt x="26" y="2771"/>
                  </a:lnTo>
                  <a:lnTo>
                    <a:pt x="34" y="2780"/>
                  </a:lnTo>
                  <a:lnTo>
                    <a:pt x="43" y="2788"/>
                  </a:lnTo>
                  <a:lnTo>
                    <a:pt x="53" y="2795"/>
                  </a:lnTo>
                  <a:lnTo>
                    <a:pt x="63" y="2801"/>
                  </a:lnTo>
                  <a:lnTo>
                    <a:pt x="75" y="2806"/>
                  </a:lnTo>
                  <a:lnTo>
                    <a:pt x="88" y="2811"/>
                  </a:lnTo>
                  <a:lnTo>
                    <a:pt x="102" y="2815"/>
                  </a:lnTo>
                  <a:lnTo>
                    <a:pt x="116" y="2817"/>
                  </a:lnTo>
                  <a:lnTo>
                    <a:pt x="132" y="2819"/>
                  </a:lnTo>
                  <a:lnTo>
                    <a:pt x="160" y="2823"/>
                  </a:lnTo>
                  <a:lnTo>
                    <a:pt x="199" y="2827"/>
                  </a:lnTo>
                  <a:lnTo>
                    <a:pt x="246" y="2832"/>
                  </a:lnTo>
                  <a:lnTo>
                    <a:pt x="301" y="2839"/>
                  </a:lnTo>
                  <a:lnTo>
                    <a:pt x="362" y="2845"/>
                  </a:lnTo>
                  <a:lnTo>
                    <a:pt x="427" y="2852"/>
                  </a:lnTo>
                  <a:lnTo>
                    <a:pt x="493" y="2859"/>
                  </a:lnTo>
                  <a:lnTo>
                    <a:pt x="560" y="2867"/>
                  </a:lnTo>
                  <a:lnTo>
                    <a:pt x="626" y="2874"/>
                  </a:lnTo>
                  <a:lnTo>
                    <a:pt x="689" y="2880"/>
                  </a:lnTo>
                  <a:lnTo>
                    <a:pt x="747" y="2886"/>
                  </a:lnTo>
                  <a:lnTo>
                    <a:pt x="798" y="2892"/>
                  </a:lnTo>
                  <a:lnTo>
                    <a:pt x="840" y="2896"/>
                  </a:lnTo>
                  <a:lnTo>
                    <a:pt x="873" y="2900"/>
                  </a:lnTo>
                  <a:lnTo>
                    <a:pt x="893" y="2902"/>
                  </a:lnTo>
                  <a:lnTo>
                    <a:pt x="902" y="2903"/>
                  </a:lnTo>
                  <a:lnTo>
                    <a:pt x="902" y="7727"/>
                  </a:lnTo>
                  <a:lnTo>
                    <a:pt x="894" y="7728"/>
                  </a:lnTo>
                  <a:lnTo>
                    <a:pt x="874" y="7731"/>
                  </a:lnTo>
                  <a:lnTo>
                    <a:pt x="842" y="7735"/>
                  </a:lnTo>
                  <a:lnTo>
                    <a:pt x="801" y="7741"/>
                  </a:lnTo>
                  <a:lnTo>
                    <a:pt x="751" y="7748"/>
                  </a:lnTo>
                  <a:lnTo>
                    <a:pt x="695" y="7757"/>
                  </a:lnTo>
                  <a:lnTo>
                    <a:pt x="633" y="7766"/>
                  </a:lnTo>
                  <a:lnTo>
                    <a:pt x="568" y="7775"/>
                  </a:lnTo>
                  <a:lnTo>
                    <a:pt x="501" y="7785"/>
                  </a:lnTo>
                  <a:lnTo>
                    <a:pt x="435" y="7795"/>
                  </a:lnTo>
                  <a:lnTo>
                    <a:pt x="370" y="7804"/>
                  </a:lnTo>
                  <a:lnTo>
                    <a:pt x="308" y="7813"/>
                  </a:lnTo>
                  <a:lnTo>
                    <a:pt x="251" y="7822"/>
                  </a:lnTo>
                  <a:lnTo>
                    <a:pt x="201" y="7830"/>
                  </a:lnTo>
                  <a:lnTo>
                    <a:pt x="158" y="7836"/>
                  </a:lnTo>
                  <a:lnTo>
                    <a:pt x="124" y="7841"/>
                  </a:lnTo>
                  <a:lnTo>
                    <a:pt x="109" y="7844"/>
                  </a:lnTo>
                  <a:lnTo>
                    <a:pt x="95" y="7848"/>
                  </a:lnTo>
                  <a:lnTo>
                    <a:pt x="81" y="7853"/>
                  </a:lnTo>
                  <a:lnTo>
                    <a:pt x="69" y="7858"/>
                  </a:lnTo>
                  <a:lnTo>
                    <a:pt x="58" y="7864"/>
                  </a:lnTo>
                  <a:lnTo>
                    <a:pt x="48" y="7871"/>
                  </a:lnTo>
                  <a:lnTo>
                    <a:pt x="39" y="7878"/>
                  </a:lnTo>
                  <a:lnTo>
                    <a:pt x="30" y="7887"/>
                  </a:lnTo>
                  <a:lnTo>
                    <a:pt x="23" y="7895"/>
                  </a:lnTo>
                  <a:lnTo>
                    <a:pt x="17" y="7905"/>
                  </a:lnTo>
                  <a:lnTo>
                    <a:pt x="12" y="7915"/>
                  </a:lnTo>
                  <a:lnTo>
                    <a:pt x="7" y="7926"/>
                  </a:lnTo>
                  <a:lnTo>
                    <a:pt x="4" y="7938"/>
                  </a:lnTo>
                  <a:lnTo>
                    <a:pt x="2" y="7951"/>
                  </a:lnTo>
                  <a:lnTo>
                    <a:pt x="1" y="7964"/>
                  </a:lnTo>
                  <a:lnTo>
                    <a:pt x="0" y="7978"/>
                  </a:lnTo>
                  <a:lnTo>
                    <a:pt x="0" y="8138"/>
                  </a:lnTo>
                  <a:lnTo>
                    <a:pt x="3470" y="8138"/>
                  </a:lnTo>
                  <a:lnTo>
                    <a:pt x="3470" y="7978"/>
                  </a:lnTo>
                  <a:lnTo>
                    <a:pt x="3470" y="7966"/>
                  </a:lnTo>
                  <a:lnTo>
                    <a:pt x="3468" y="7955"/>
                  </a:lnTo>
                  <a:lnTo>
                    <a:pt x="3466" y="7944"/>
                  </a:lnTo>
                  <a:lnTo>
                    <a:pt x="3463" y="7933"/>
                  </a:lnTo>
                  <a:lnTo>
                    <a:pt x="3460" y="7922"/>
                  </a:lnTo>
                  <a:lnTo>
                    <a:pt x="3455" y="7912"/>
                  </a:lnTo>
                  <a:lnTo>
                    <a:pt x="3447" y="7902"/>
                  </a:lnTo>
                  <a:lnTo>
                    <a:pt x="3440" y="7892"/>
                  </a:lnTo>
                  <a:lnTo>
                    <a:pt x="3432" y="7883"/>
                  </a:lnTo>
                  <a:lnTo>
                    <a:pt x="3422" y="7875"/>
                  </a:lnTo>
                  <a:lnTo>
                    <a:pt x="3411" y="7867"/>
                  </a:lnTo>
                  <a:lnTo>
                    <a:pt x="3397" y="7860"/>
                  </a:lnTo>
                  <a:lnTo>
                    <a:pt x="3383" y="7854"/>
                  </a:lnTo>
                  <a:lnTo>
                    <a:pt x="3367" y="7849"/>
                  </a:lnTo>
                  <a:lnTo>
                    <a:pt x="3350" y="7845"/>
                  </a:lnTo>
                  <a:lnTo>
                    <a:pt x="3330" y="7841"/>
                  </a:lnTo>
                  <a:lnTo>
                    <a:pt x="3300" y="7836"/>
                  </a:lnTo>
                  <a:lnTo>
                    <a:pt x="3261" y="7830"/>
                  </a:lnTo>
                  <a:lnTo>
                    <a:pt x="3213" y="7822"/>
                  </a:lnTo>
                  <a:lnTo>
                    <a:pt x="3159" y="7813"/>
                  </a:lnTo>
                  <a:lnTo>
                    <a:pt x="3101" y="7804"/>
                  </a:lnTo>
                  <a:lnTo>
                    <a:pt x="3039" y="7795"/>
                  </a:lnTo>
                  <a:lnTo>
                    <a:pt x="2976" y="7785"/>
                  </a:lnTo>
                  <a:lnTo>
                    <a:pt x="2912" y="7775"/>
                  </a:lnTo>
                  <a:lnTo>
                    <a:pt x="2849" y="7766"/>
                  </a:lnTo>
                  <a:lnTo>
                    <a:pt x="2791" y="7757"/>
                  </a:lnTo>
                  <a:lnTo>
                    <a:pt x="2737" y="7749"/>
                  </a:lnTo>
                  <a:lnTo>
                    <a:pt x="2689" y="7741"/>
                  </a:lnTo>
                  <a:lnTo>
                    <a:pt x="2650" y="7735"/>
                  </a:lnTo>
                  <a:lnTo>
                    <a:pt x="2619" y="7731"/>
                  </a:lnTo>
                  <a:lnTo>
                    <a:pt x="2599" y="7728"/>
                  </a:lnTo>
                  <a:lnTo>
                    <a:pt x="2593" y="7727"/>
                  </a:lnTo>
                  <a:lnTo>
                    <a:pt x="2593" y="2903"/>
                  </a:lnTo>
                  <a:lnTo>
                    <a:pt x="2600" y="2902"/>
                  </a:lnTo>
                  <a:lnTo>
                    <a:pt x="2620" y="2899"/>
                  </a:lnTo>
                  <a:lnTo>
                    <a:pt x="2653" y="2896"/>
                  </a:lnTo>
                  <a:lnTo>
                    <a:pt x="2696" y="2890"/>
                  </a:lnTo>
                  <a:lnTo>
                    <a:pt x="2745" y="2884"/>
                  </a:lnTo>
                  <a:lnTo>
                    <a:pt x="2804" y="2877"/>
                  </a:lnTo>
                  <a:lnTo>
                    <a:pt x="2866" y="2870"/>
                  </a:lnTo>
                  <a:lnTo>
                    <a:pt x="2931" y="2862"/>
                  </a:lnTo>
                  <a:lnTo>
                    <a:pt x="2998" y="2854"/>
                  </a:lnTo>
                  <a:lnTo>
                    <a:pt x="3065" y="2845"/>
                  </a:lnTo>
                  <a:lnTo>
                    <a:pt x="3130" y="2837"/>
                  </a:lnTo>
                  <a:lnTo>
                    <a:pt x="3192" y="2829"/>
                  </a:lnTo>
                  <a:lnTo>
                    <a:pt x="3248" y="2821"/>
                  </a:lnTo>
                  <a:lnTo>
                    <a:pt x="3297" y="2815"/>
                  </a:lnTo>
                  <a:lnTo>
                    <a:pt x="3337" y="2809"/>
                  </a:lnTo>
                  <a:lnTo>
                    <a:pt x="3368" y="2804"/>
                  </a:lnTo>
                  <a:lnTo>
                    <a:pt x="3383" y="2801"/>
                  </a:lnTo>
                  <a:lnTo>
                    <a:pt x="3397" y="2796"/>
                  </a:lnTo>
                  <a:lnTo>
                    <a:pt x="3410" y="2791"/>
                  </a:lnTo>
                  <a:lnTo>
                    <a:pt x="3421" y="2786"/>
                  </a:lnTo>
                  <a:lnTo>
                    <a:pt x="3431" y="2779"/>
                  </a:lnTo>
                  <a:lnTo>
                    <a:pt x="3440" y="2772"/>
                  </a:lnTo>
                  <a:lnTo>
                    <a:pt x="3448" y="2764"/>
                  </a:lnTo>
                  <a:lnTo>
                    <a:pt x="3455" y="2756"/>
                  </a:lnTo>
                  <a:lnTo>
                    <a:pt x="3461" y="2747"/>
                  </a:lnTo>
                  <a:lnTo>
                    <a:pt x="3466" y="2738"/>
                  </a:lnTo>
                  <a:lnTo>
                    <a:pt x="3469" y="2728"/>
                  </a:lnTo>
                  <a:lnTo>
                    <a:pt x="3472" y="2718"/>
                  </a:lnTo>
                  <a:lnTo>
                    <a:pt x="3475" y="2708"/>
                  </a:lnTo>
                  <a:lnTo>
                    <a:pt x="3476" y="2697"/>
                  </a:lnTo>
                  <a:lnTo>
                    <a:pt x="3477" y="2686"/>
                  </a:lnTo>
                  <a:lnTo>
                    <a:pt x="3477" y="2675"/>
                  </a:lnTo>
                  <a:lnTo>
                    <a:pt x="3477" y="2515"/>
                  </a:lnTo>
                  <a:lnTo>
                    <a:pt x="2593" y="2515"/>
                  </a:lnTo>
                  <a:lnTo>
                    <a:pt x="2593" y="1631"/>
                  </a:lnTo>
                  <a:lnTo>
                    <a:pt x="2593" y="1542"/>
                  </a:lnTo>
                  <a:lnTo>
                    <a:pt x="2595" y="1457"/>
                  </a:lnTo>
                  <a:lnTo>
                    <a:pt x="2598" y="1376"/>
                  </a:lnTo>
                  <a:lnTo>
                    <a:pt x="2602" y="1299"/>
                  </a:lnTo>
                  <a:lnTo>
                    <a:pt x="2608" y="1226"/>
                  </a:lnTo>
                  <a:lnTo>
                    <a:pt x="2615" y="1157"/>
                  </a:lnTo>
                  <a:lnTo>
                    <a:pt x="2623" y="1091"/>
                  </a:lnTo>
                  <a:lnTo>
                    <a:pt x="2633" y="1028"/>
                  </a:lnTo>
                  <a:lnTo>
                    <a:pt x="2645" y="969"/>
                  </a:lnTo>
                  <a:lnTo>
                    <a:pt x="2658" y="914"/>
                  </a:lnTo>
                  <a:lnTo>
                    <a:pt x="2672" y="862"/>
                  </a:lnTo>
                  <a:lnTo>
                    <a:pt x="2689" y="812"/>
                  </a:lnTo>
                  <a:lnTo>
                    <a:pt x="2707" y="767"/>
                  </a:lnTo>
                  <a:lnTo>
                    <a:pt x="2727" y="724"/>
                  </a:lnTo>
                  <a:lnTo>
                    <a:pt x="2750" y="684"/>
                  </a:lnTo>
                  <a:lnTo>
                    <a:pt x="2773" y="647"/>
                  </a:lnTo>
                  <a:lnTo>
                    <a:pt x="2798" y="613"/>
                  </a:lnTo>
                  <a:lnTo>
                    <a:pt x="2826" y="581"/>
                  </a:lnTo>
                  <a:lnTo>
                    <a:pt x="2857" y="553"/>
                  </a:lnTo>
                  <a:lnTo>
                    <a:pt x="2888" y="527"/>
                  </a:lnTo>
                  <a:lnTo>
                    <a:pt x="2922" y="503"/>
                  </a:lnTo>
                  <a:lnTo>
                    <a:pt x="2958" y="482"/>
                  </a:lnTo>
                  <a:lnTo>
                    <a:pt x="2997" y="463"/>
                  </a:lnTo>
                  <a:lnTo>
                    <a:pt x="3038" y="447"/>
                  </a:lnTo>
                  <a:lnTo>
                    <a:pt x="3081" y="433"/>
                  </a:lnTo>
                  <a:lnTo>
                    <a:pt x="3126" y="420"/>
                  </a:lnTo>
                  <a:lnTo>
                    <a:pt x="3174" y="410"/>
                  </a:lnTo>
                  <a:lnTo>
                    <a:pt x="3225" y="402"/>
                  </a:lnTo>
                  <a:lnTo>
                    <a:pt x="3278" y="396"/>
                  </a:lnTo>
                  <a:lnTo>
                    <a:pt x="3334" y="392"/>
                  </a:lnTo>
                  <a:lnTo>
                    <a:pt x="3392" y="389"/>
                  </a:lnTo>
                  <a:lnTo>
                    <a:pt x="3453" y="389"/>
                  </a:lnTo>
                  <a:lnTo>
                    <a:pt x="3514" y="389"/>
                  </a:lnTo>
                  <a:lnTo>
                    <a:pt x="3571" y="392"/>
                  </a:lnTo>
                  <a:lnTo>
                    <a:pt x="3625" y="395"/>
                  </a:lnTo>
                  <a:lnTo>
                    <a:pt x="3677" y="401"/>
                  </a:lnTo>
                  <a:lnTo>
                    <a:pt x="3724" y="408"/>
                  </a:lnTo>
                  <a:lnTo>
                    <a:pt x="3769" y="416"/>
                  </a:lnTo>
                  <a:lnTo>
                    <a:pt x="3812" y="427"/>
                  </a:lnTo>
                  <a:lnTo>
                    <a:pt x="3853" y="438"/>
                  </a:lnTo>
                  <a:lnTo>
                    <a:pt x="3891" y="452"/>
                  </a:lnTo>
                  <a:lnTo>
                    <a:pt x="3925" y="467"/>
                  </a:lnTo>
                  <a:lnTo>
                    <a:pt x="3958" y="484"/>
                  </a:lnTo>
                  <a:lnTo>
                    <a:pt x="3989" y="503"/>
                  </a:lnTo>
                  <a:lnTo>
                    <a:pt x="4018" y="524"/>
                  </a:lnTo>
                  <a:lnTo>
                    <a:pt x="4044" y="547"/>
                  </a:lnTo>
                  <a:lnTo>
                    <a:pt x="4069" y="571"/>
                  </a:lnTo>
                  <a:lnTo>
                    <a:pt x="4091" y="597"/>
                  </a:lnTo>
                  <a:lnTo>
                    <a:pt x="4113" y="626"/>
                  </a:lnTo>
                  <a:lnTo>
                    <a:pt x="4132" y="656"/>
                  </a:lnTo>
                  <a:lnTo>
                    <a:pt x="4150" y="688"/>
                  </a:lnTo>
                  <a:lnTo>
                    <a:pt x="4167" y="723"/>
                  </a:lnTo>
                  <a:lnTo>
                    <a:pt x="4182" y="759"/>
                  </a:lnTo>
                  <a:lnTo>
                    <a:pt x="4196" y="797"/>
                  </a:lnTo>
                  <a:lnTo>
                    <a:pt x="4209" y="838"/>
                  </a:lnTo>
                  <a:lnTo>
                    <a:pt x="4222" y="881"/>
                  </a:lnTo>
                  <a:lnTo>
                    <a:pt x="4233" y="925"/>
                  </a:lnTo>
                  <a:lnTo>
                    <a:pt x="4243" y="973"/>
                  </a:lnTo>
                  <a:lnTo>
                    <a:pt x="4252" y="1022"/>
                  </a:lnTo>
                  <a:lnTo>
                    <a:pt x="4261" y="1073"/>
                  </a:lnTo>
                  <a:lnTo>
                    <a:pt x="4270" y="1127"/>
                  </a:lnTo>
                  <a:lnTo>
                    <a:pt x="4278" y="1183"/>
                  </a:lnTo>
                  <a:lnTo>
                    <a:pt x="4285" y="1242"/>
                  </a:lnTo>
                  <a:lnTo>
                    <a:pt x="4292" y="1303"/>
                  </a:lnTo>
                  <a:lnTo>
                    <a:pt x="4294" y="1318"/>
                  </a:lnTo>
                  <a:lnTo>
                    <a:pt x="4296" y="1332"/>
                  </a:lnTo>
                  <a:lnTo>
                    <a:pt x="4299" y="1345"/>
                  </a:lnTo>
                  <a:lnTo>
                    <a:pt x="4302" y="1357"/>
                  </a:lnTo>
                  <a:lnTo>
                    <a:pt x="4306" y="1368"/>
                  </a:lnTo>
                  <a:lnTo>
                    <a:pt x="4311" y="1378"/>
                  </a:lnTo>
                  <a:lnTo>
                    <a:pt x="4315" y="1387"/>
                  </a:lnTo>
                  <a:lnTo>
                    <a:pt x="4321" y="1395"/>
                  </a:lnTo>
                  <a:lnTo>
                    <a:pt x="4328" y="1402"/>
                  </a:lnTo>
                  <a:lnTo>
                    <a:pt x="4334" y="1408"/>
                  </a:lnTo>
                  <a:lnTo>
                    <a:pt x="4341" y="1413"/>
                  </a:lnTo>
                  <a:lnTo>
                    <a:pt x="4349" y="1418"/>
                  </a:lnTo>
                  <a:lnTo>
                    <a:pt x="4357" y="1421"/>
                  </a:lnTo>
                  <a:lnTo>
                    <a:pt x="4366" y="1423"/>
                  </a:lnTo>
                  <a:lnTo>
                    <a:pt x="4375" y="1424"/>
                  </a:lnTo>
                  <a:lnTo>
                    <a:pt x="4385" y="1425"/>
                  </a:lnTo>
                  <a:lnTo>
                    <a:pt x="4596" y="1425"/>
                  </a:lnTo>
                  <a:lnTo>
                    <a:pt x="4596" y="213"/>
                  </a:lnTo>
                  <a:close/>
                </a:path>
              </a:pathLst>
            </a:custGeom>
            <a:solidFill>
              <a:srgbClr val="171312"/>
            </a:solidFill>
            <a:ln w="9525">
              <a:noFill/>
              <a:round/>
              <a:headEnd/>
              <a:tailEnd/>
            </a:ln>
          </p:spPr>
          <p:txBody>
            <a:bodyPr/>
            <a:lstStyle/>
            <a:p>
              <a:endParaRPr lang="da-DK">
                <a:solidFill>
                  <a:srgbClr val="000000"/>
                </a:solidFill>
              </a:endParaRPr>
            </a:p>
          </p:txBody>
        </p:sp>
        <p:sp>
          <p:nvSpPr>
            <p:cNvPr id="22" name="Freeform 23"/>
            <p:cNvSpPr>
              <a:spLocks noChangeAspect="1"/>
            </p:cNvSpPr>
            <p:nvPr userDrawn="1"/>
          </p:nvSpPr>
          <p:spPr bwMode="auto">
            <a:xfrm>
              <a:off x="2936" y="4027"/>
              <a:ext cx="109" cy="114"/>
            </a:xfrm>
            <a:custGeom>
              <a:avLst/>
              <a:gdLst/>
              <a:ahLst/>
              <a:cxnLst>
                <a:cxn ang="0">
                  <a:pos x="841" y="407"/>
                </a:cxn>
                <a:cxn ang="0">
                  <a:pos x="716" y="389"/>
                </a:cxn>
                <a:cxn ang="0">
                  <a:pos x="532" y="362"/>
                </a:cxn>
                <a:cxn ang="0">
                  <a:pos x="334" y="333"/>
                </a:cxn>
                <a:cxn ang="0">
                  <a:pos x="169" y="308"/>
                </a:cxn>
                <a:cxn ang="0">
                  <a:pos x="86" y="294"/>
                </a:cxn>
                <a:cxn ang="0">
                  <a:pos x="52" y="281"/>
                </a:cxn>
                <a:cxn ang="0">
                  <a:pos x="27" y="264"/>
                </a:cxn>
                <a:cxn ang="0">
                  <a:pos x="11" y="241"/>
                </a:cxn>
                <a:cxn ang="0">
                  <a:pos x="3" y="214"/>
                </a:cxn>
                <a:cxn ang="0">
                  <a:pos x="0" y="182"/>
                </a:cxn>
                <a:cxn ang="0">
                  <a:pos x="3772" y="182"/>
                </a:cxn>
                <a:cxn ang="0">
                  <a:pos x="3770" y="215"/>
                </a:cxn>
                <a:cxn ang="0">
                  <a:pos x="3762" y="244"/>
                </a:cxn>
                <a:cxn ang="0">
                  <a:pos x="3748" y="268"/>
                </a:cxn>
                <a:cxn ang="0">
                  <a:pos x="3722" y="287"/>
                </a:cxn>
                <a:cxn ang="0">
                  <a:pos x="3687" y="301"/>
                </a:cxn>
                <a:cxn ang="0">
                  <a:pos x="3609" y="313"/>
                </a:cxn>
                <a:cxn ang="0">
                  <a:pos x="3450" y="335"/>
                </a:cxn>
                <a:cxn ang="0">
                  <a:pos x="3253" y="363"/>
                </a:cxn>
                <a:cxn ang="0">
                  <a:pos x="3066" y="389"/>
                </a:cxn>
                <a:cxn ang="0">
                  <a:pos x="2939" y="407"/>
                </a:cxn>
                <a:cxn ang="0">
                  <a:pos x="2910" y="5219"/>
                </a:cxn>
                <a:cxn ang="0">
                  <a:pos x="4601" y="5217"/>
                </a:cxn>
                <a:cxn ang="0">
                  <a:pos x="4676" y="5205"/>
                </a:cxn>
                <a:cxn ang="0">
                  <a:pos x="4746" y="5181"/>
                </a:cxn>
                <a:cxn ang="0">
                  <a:pos x="4811" y="5141"/>
                </a:cxn>
                <a:cxn ang="0">
                  <a:pos x="4871" y="5083"/>
                </a:cxn>
                <a:cxn ang="0">
                  <a:pos x="4927" y="5003"/>
                </a:cxn>
                <a:cxn ang="0">
                  <a:pos x="4977" y="4899"/>
                </a:cxn>
                <a:cxn ang="0">
                  <a:pos x="5023" y="4768"/>
                </a:cxn>
                <a:cxn ang="0">
                  <a:pos x="5064" y="4607"/>
                </a:cxn>
                <a:cxn ang="0">
                  <a:pos x="5100" y="4413"/>
                </a:cxn>
                <a:cxn ang="0">
                  <a:pos x="5130" y="4183"/>
                </a:cxn>
                <a:cxn ang="0">
                  <a:pos x="5137" y="4149"/>
                </a:cxn>
                <a:cxn ang="0">
                  <a:pos x="5152" y="4124"/>
                </a:cxn>
                <a:cxn ang="0">
                  <a:pos x="5171" y="4107"/>
                </a:cxn>
                <a:cxn ang="0">
                  <a:pos x="5196" y="4096"/>
                </a:cxn>
                <a:cxn ang="0">
                  <a:pos x="5227" y="4092"/>
                </a:cxn>
                <a:cxn ang="0">
                  <a:pos x="5433" y="5623"/>
                </a:cxn>
                <a:cxn ang="0">
                  <a:pos x="0" y="5428"/>
                </a:cxn>
                <a:cxn ang="0">
                  <a:pos x="6" y="5396"/>
                </a:cxn>
                <a:cxn ang="0">
                  <a:pos x="20" y="5370"/>
                </a:cxn>
                <a:cxn ang="0">
                  <a:pos x="44" y="5351"/>
                </a:cxn>
                <a:cxn ang="0">
                  <a:pos x="78" y="5336"/>
                </a:cxn>
                <a:cxn ang="0">
                  <a:pos x="124" y="5326"/>
                </a:cxn>
                <a:cxn ang="0">
                  <a:pos x="230" y="5311"/>
                </a:cxn>
                <a:cxn ang="0">
                  <a:pos x="404" y="5288"/>
                </a:cxn>
                <a:cxn ang="0">
                  <a:pos x="599" y="5262"/>
                </a:cxn>
                <a:cxn ang="0">
                  <a:pos x="767" y="5240"/>
                </a:cxn>
                <a:cxn ang="0">
                  <a:pos x="863" y="5228"/>
                </a:cxn>
              </a:cxnLst>
              <a:rect l="0" t="0" r="r" b="b"/>
              <a:pathLst>
                <a:path w="5433" h="5623">
                  <a:moveTo>
                    <a:pt x="870" y="411"/>
                  </a:moveTo>
                  <a:lnTo>
                    <a:pt x="863" y="410"/>
                  </a:lnTo>
                  <a:lnTo>
                    <a:pt x="841" y="407"/>
                  </a:lnTo>
                  <a:lnTo>
                    <a:pt x="810" y="402"/>
                  </a:lnTo>
                  <a:lnTo>
                    <a:pt x="767" y="396"/>
                  </a:lnTo>
                  <a:lnTo>
                    <a:pt x="716" y="389"/>
                  </a:lnTo>
                  <a:lnTo>
                    <a:pt x="659" y="381"/>
                  </a:lnTo>
                  <a:lnTo>
                    <a:pt x="597" y="372"/>
                  </a:lnTo>
                  <a:lnTo>
                    <a:pt x="532" y="362"/>
                  </a:lnTo>
                  <a:lnTo>
                    <a:pt x="465" y="352"/>
                  </a:lnTo>
                  <a:lnTo>
                    <a:pt x="398" y="343"/>
                  </a:lnTo>
                  <a:lnTo>
                    <a:pt x="334" y="333"/>
                  </a:lnTo>
                  <a:lnTo>
                    <a:pt x="273" y="324"/>
                  </a:lnTo>
                  <a:lnTo>
                    <a:pt x="218" y="316"/>
                  </a:lnTo>
                  <a:lnTo>
                    <a:pt x="169" y="308"/>
                  </a:lnTo>
                  <a:lnTo>
                    <a:pt x="129" y="302"/>
                  </a:lnTo>
                  <a:lnTo>
                    <a:pt x="101" y="297"/>
                  </a:lnTo>
                  <a:lnTo>
                    <a:pt x="86" y="294"/>
                  </a:lnTo>
                  <a:lnTo>
                    <a:pt x="74" y="290"/>
                  </a:lnTo>
                  <a:lnTo>
                    <a:pt x="62" y="286"/>
                  </a:lnTo>
                  <a:lnTo>
                    <a:pt x="52" y="281"/>
                  </a:lnTo>
                  <a:lnTo>
                    <a:pt x="43" y="276"/>
                  </a:lnTo>
                  <a:lnTo>
                    <a:pt x="34" y="270"/>
                  </a:lnTo>
                  <a:lnTo>
                    <a:pt x="27" y="264"/>
                  </a:lnTo>
                  <a:lnTo>
                    <a:pt x="21" y="257"/>
                  </a:lnTo>
                  <a:lnTo>
                    <a:pt x="16" y="249"/>
                  </a:lnTo>
                  <a:lnTo>
                    <a:pt x="11" y="241"/>
                  </a:lnTo>
                  <a:lnTo>
                    <a:pt x="8" y="233"/>
                  </a:lnTo>
                  <a:lnTo>
                    <a:pt x="5" y="224"/>
                  </a:lnTo>
                  <a:lnTo>
                    <a:pt x="3" y="214"/>
                  </a:lnTo>
                  <a:lnTo>
                    <a:pt x="1" y="204"/>
                  </a:lnTo>
                  <a:lnTo>
                    <a:pt x="0" y="194"/>
                  </a:lnTo>
                  <a:lnTo>
                    <a:pt x="0" y="182"/>
                  </a:lnTo>
                  <a:lnTo>
                    <a:pt x="0" y="0"/>
                  </a:lnTo>
                  <a:lnTo>
                    <a:pt x="3772" y="0"/>
                  </a:lnTo>
                  <a:lnTo>
                    <a:pt x="3772" y="182"/>
                  </a:lnTo>
                  <a:lnTo>
                    <a:pt x="3771" y="194"/>
                  </a:lnTo>
                  <a:lnTo>
                    <a:pt x="3771" y="204"/>
                  </a:lnTo>
                  <a:lnTo>
                    <a:pt x="3770" y="215"/>
                  </a:lnTo>
                  <a:lnTo>
                    <a:pt x="3768" y="225"/>
                  </a:lnTo>
                  <a:lnTo>
                    <a:pt x="3766" y="234"/>
                  </a:lnTo>
                  <a:lnTo>
                    <a:pt x="3762" y="244"/>
                  </a:lnTo>
                  <a:lnTo>
                    <a:pt x="3758" y="252"/>
                  </a:lnTo>
                  <a:lnTo>
                    <a:pt x="3754" y="260"/>
                  </a:lnTo>
                  <a:lnTo>
                    <a:pt x="3748" y="268"/>
                  </a:lnTo>
                  <a:lnTo>
                    <a:pt x="3741" y="275"/>
                  </a:lnTo>
                  <a:lnTo>
                    <a:pt x="3732" y="281"/>
                  </a:lnTo>
                  <a:lnTo>
                    <a:pt x="3722" y="287"/>
                  </a:lnTo>
                  <a:lnTo>
                    <a:pt x="3712" y="292"/>
                  </a:lnTo>
                  <a:lnTo>
                    <a:pt x="3700" y="297"/>
                  </a:lnTo>
                  <a:lnTo>
                    <a:pt x="3687" y="301"/>
                  </a:lnTo>
                  <a:lnTo>
                    <a:pt x="3671" y="304"/>
                  </a:lnTo>
                  <a:lnTo>
                    <a:pt x="3646" y="308"/>
                  </a:lnTo>
                  <a:lnTo>
                    <a:pt x="3609" y="313"/>
                  </a:lnTo>
                  <a:lnTo>
                    <a:pt x="3563" y="319"/>
                  </a:lnTo>
                  <a:lnTo>
                    <a:pt x="3509" y="327"/>
                  </a:lnTo>
                  <a:lnTo>
                    <a:pt x="3450" y="335"/>
                  </a:lnTo>
                  <a:lnTo>
                    <a:pt x="3386" y="344"/>
                  </a:lnTo>
                  <a:lnTo>
                    <a:pt x="3320" y="354"/>
                  </a:lnTo>
                  <a:lnTo>
                    <a:pt x="3253" y="363"/>
                  </a:lnTo>
                  <a:lnTo>
                    <a:pt x="3187" y="372"/>
                  </a:lnTo>
                  <a:lnTo>
                    <a:pt x="3124" y="381"/>
                  </a:lnTo>
                  <a:lnTo>
                    <a:pt x="3066" y="389"/>
                  </a:lnTo>
                  <a:lnTo>
                    <a:pt x="3015" y="396"/>
                  </a:lnTo>
                  <a:lnTo>
                    <a:pt x="2971" y="402"/>
                  </a:lnTo>
                  <a:lnTo>
                    <a:pt x="2939" y="407"/>
                  </a:lnTo>
                  <a:lnTo>
                    <a:pt x="2917" y="410"/>
                  </a:lnTo>
                  <a:lnTo>
                    <a:pt x="2910" y="411"/>
                  </a:lnTo>
                  <a:lnTo>
                    <a:pt x="2910" y="5219"/>
                  </a:lnTo>
                  <a:lnTo>
                    <a:pt x="4548" y="5219"/>
                  </a:lnTo>
                  <a:lnTo>
                    <a:pt x="4575" y="5218"/>
                  </a:lnTo>
                  <a:lnTo>
                    <a:pt x="4601" y="5217"/>
                  </a:lnTo>
                  <a:lnTo>
                    <a:pt x="4627" y="5214"/>
                  </a:lnTo>
                  <a:lnTo>
                    <a:pt x="4651" y="5211"/>
                  </a:lnTo>
                  <a:lnTo>
                    <a:pt x="4676" y="5205"/>
                  </a:lnTo>
                  <a:lnTo>
                    <a:pt x="4700" y="5199"/>
                  </a:lnTo>
                  <a:lnTo>
                    <a:pt x="4724" y="5191"/>
                  </a:lnTo>
                  <a:lnTo>
                    <a:pt x="4746" y="5181"/>
                  </a:lnTo>
                  <a:lnTo>
                    <a:pt x="4768" y="5170"/>
                  </a:lnTo>
                  <a:lnTo>
                    <a:pt x="4790" y="5157"/>
                  </a:lnTo>
                  <a:lnTo>
                    <a:pt x="4811" y="5141"/>
                  </a:lnTo>
                  <a:lnTo>
                    <a:pt x="4832" y="5124"/>
                  </a:lnTo>
                  <a:lnTo>
                    <a:pt x="4852" y="5105"/>
                  </a:lnTo>
                  <a:lnTo>
                    <a:pt x="4871" y="5083"/>
                  </a:lnTo>
                  <a:lnTo>
                    <a:pt x="4891" y="5059"/>
                  </a:lnTo>
                  <a:lnTo>
                    <a:pt x="4909" y="5032"/>
                  </a:lnTo>
                  <a:lnTo>
                    <a:pt x="4927" y="5003"/>
                  </a:lnTo>
                  <a:lnTo>
                    <a:pt x="4945" y="4971"/>
                  </a:lnTo>
                  <a:lnTo>
                    <a:pt x="4961" y="4937"/>
                  </a:lnTo>
                  <a:lnTo>
                    <a:pt x="4977" y="4899"/>
                  </a:lnTo>
                  <a:lnTo>
                    <a:pt x="4994" y="4859"/>
                  </a:lnTo>
                  <a:lnTo>
                    <a:pt x="5008" y="4815"/>
                  </a:lnTo>
                  <a:lnTo>
                    <a:pt x="5023" y="4768"/>
                  </a:lnTo>
                  <a:lnTo>
                    <a:pt x="5037" y="4718"/>
                  </a:lnTo>
                  <a:lnTo>
                    <a:pt x="5051" y="4664"/>
                  </a:lnTo>
                  <a:lnTo>
                    <a:pt x="5064" y="4607"/>
                  </a:lnTo>
                  <a:lnTo>
                    <a:pt x="5076" y="4546"/>
                  </a:lnTo>
                  <a:lnTo>
                    <a:pt x="5088" y="4481"/>
                  </a:lnTo>
                  <a:lnTo>
                    <a:pt x="5100" y="4413"/>
                  </a:lnTo>
                  <a:lnTo>
                    <a:pt x="5110" y="4340"/>
                  </a:lnTo>
                  <a:lnTo>
                    <a:pt x="5120" y="4264"/>
                  </a:lnTo>
                  <a:lnTo>
                    <a:pt x="5130" y="4183"/>
                  </a:lnTo>
                  <a:lnTo>
                    <a:pt x="5132" y="4171"/>
                  </a:lnTo>
                  <a:lnTo>
                    <a:pt x="5134" y="4160"/>
                  </a:lnTo>
                  <a:lnTo>
                    <a:pt x="5137" y="4149"/>
                  </a:lnTo>
                  <a:lnTo>
                    <a:pt x="5141" y="4140"/>
                  </a:lnTo>
                  <a:lnTo>
                    <a:pt x="5146" y="4132"/>
                  </a:lnTo>
                  <a:lnTo>
                    <a:pt x="5152" y="4124"/>
                  </a:lnTo>
                  <a:lnTo>
                    <a:pt x="5158" y="4117"/>
                  </a:lnTo>
                  <a:lnTo>
                    <a:pt x="5164" y="4112"/>
                  </a:lnTo>
                  <a:lnTo>
                    <a:pt x="5171" y="4107"/>
                  </a:lnTo>
                  <a:lnTo>
                    <a:pt x="5179" y="4102"/>
                  </a:lnTo>
                  <a:lnTo>
                    <a:pt x="5187" y="4099"/>
                  </a:lnTo>
                  <a:lnTo>
                    <a:pt x="5196" y="4096"/>
                  </a:lnTo>
                  <a:lnTo>
                    <a:pt x="5207" y="4094"/>
                  </a:lnTo>
                  <a:lnTo>
                    <a:pt x="5217" y="4092"/>
                  </a:lnTo>
                  <a:lnTo>
                    <a:pt x="5227" y="4092"/>
                  </a:lnTo>
                  <a:lnTo>
                    <a:pt x="5238" y="4091"/>
                  </a:lnTo>
                  <a:lnTo>
                    <a:pt x="5433" y="4091"/>
                  </a:lnTo>
                  <a:lnTo>
                    <a:pt x="5433" y="5623"/>
                  </a:lnTo>
                  <a:lnTo>
                    <a:pt x="0" y="5623"/>
                  </a:lnTo>
                  <a:lnTo>
                    <a:pt x="0" y="5440"/>
                  </a:lnTo>
                  <a:lnTo>
                    <a:pt x="0" y="5428"/>
                  </a:lnTo>
                  <a:lnTo>
                    <a:pt x="2" y="5416"/>
                  </a:lnTo>
                  <a:lnTo>
                    <a:pt x="3" y="5406"/>
                  </a:lnTo>
                  <a:lnTo>
                    <a:pt x="6" y="5396"/>
                  </a:lnTo>
                  <a:lnTo>
                    <a:pt x="10" y="5387"/>
                  </a:lnTo>
                  <a:lnTo>
                    <a:pt x="14" y="5378"/>
                  </a:lnTo>
                  <a:lnTo>
                    <a:pt x="20" y="5370"/>
                  </a:lnTo>
                  <a:lnTo>
                    <a:pt x="27" y="5363"/>
                  </a:lnTo>
                  <a:lnTo>
                    <a:pt x="34" y="5357"/>
                  </a:lnTo>
                  <a:lnTo>
                    <a:pt x="44" y="5351"/>
                  </a:lnTo>
                  <a:lnTo>
                    <a:pt x="54" y="5346"/>
                  </a:lnTo>
                  <a:lnTo>
                    <a:pt x="65" y="5341"/>
                  </a:lnTo>
                  <a:lnTo>
                    <a:pt x="78" y="5336"/>
                  </a:lnTo>
                  <a:lnTo>
                    <a:pt x="91" y="5333"/>
                  </a:lnTo>
                  <a:lnTo>
                    <a:pt x="107" y="5329"/>
                  </a:lnTo>
                  <a:lnTo>
                    <a:pt x="124" y="5326"/>
                  </a:lnTo>
                  <a:lnTo>
                    <a:pt x="148" y="5323"/>
                  </a:lnTo>
                  <a:lnTo>
                    <a:pt x="185" y="5317"/>
                  </a:lnTo>
                  <a:lnTo>
                    <a:pt x="230" y="5311"/>
                  </a:lnTo>
                  <a:lnTo>
                    <a:pt x="283" y="5304"/>
                  </a:lnTo>
                  <a:lnTo>
                    <a:pt x="342" y="5296"/>
                  </a:lnTo>
                  <a:lnTo>
                    <a:pt x="404" y="5288"/>
                  </a:lnTo>
                  <a:lnTo>
                    <a:pt x="469" y="5279"/>
                  </a:lnTo>
                  <a:lnTo>
                    <a:pt x="535" y="5271"/>
                  </a:lnTo>
                  <a:lnTo>
                    <a:pt x="599" y="5262"/>
                  </a:lnTo>
                  <a:lnTo>
                    <a:pt x="660" y="5254"/>
                  </a:lnTo>
                  <a:lnTo>
                    <a:pt x="717" y="5247"/>
                  </a:lnTo>
                  <a:lnTo>
                    <a:pt x="767" y="5240"/>
                  </a:lnTo>
                  <a:lnTo>
                    <a:pt x="810" y="5235"/>
                  </a:lnTo>
                  <a:lnTo>
                    <a:pt x="841" y="5231"/>
                  </a:lnTo>
                  <a:lnTo>
                    <a:pt x="863" y="5228"/>
                  </a:lnTo>
                  <a:lnTo>
                    <a:pt x="870" y="5227"/>
                  </a:lnTo>
                  <a:lnTo>
                    <a:pt x="870" y="411"/>
                  </a:lnTo>
                  <a:close/>
                </a:path>
              </a:pathLst>
            </a:custGeom>
            <a:solidFill>
              <a:srgbClr val="171312"/>
            </a:solidFill>
            <a:ln w="9525">
              <a:noFill/>
              <a:round/>
              <a:headEnd/>
              <a:tailEnd/>
            </a:ln>
          </p:spPr>
          <p:txBody>
            <a:bodyPr/>
            <a:lstStyle/>
            <a:p>
              <a:endParaRPr lang="da-DK">
                <a:solidFill>
                  <a:srgbClr val="000000"/>
                </a:solidFill>
              </a:endParaRPr>
            </a:p>
          </p:txBody>
        </p:sp>
      </p:grpSp>
      <p:sp>
        <p:nvSpPr>
          <p:cNvPr id="10" name="Pladsholder til billede 4"/>
          <p:cNvSpPr>
            <a:spLocks noGrp="1"/>
          </p:cNvSpPr>
          <p:nvPr>
            <p:ph type="pic" sz="quarter" idx="15" hasCustomPrompt="1"/>
          </p:nvPr>
        </p:nvSpPr>
        <p:spPr>
          <a:xfrm>
            <a:off x="179512" y="4720348"/>
            <a:ext cx="864096" cy="288230"/>
          </a:xfrm>
        </p:spPr>
        <p:txBody>
          <a:bodyPr anchor="b"/>
          <a:lstStyle>
            <a:lvl1pPr marL="0" indent="0">
              <a:buNone/>
              <a:defRPr sz="1200"/>
            </a:lvl1pPr>
          </a:lstStyle>
          <a:p>
            <a:r>
              <a:rPr lang="da-DK" dirty="0"/>
              <a:t>Kundelogo</a:t>
            </a:r>
          </a:p>
        </p:txBody>
      </p:sp>
      <p:sp>
        <p:nvSpPr>
          <p:cNvPr id="11" name="Footer Placeholder 4"/>
          <p:cNvSpPr>
            <a:spLocks noGrp="1"/>
          </p:cNvSpPr>
          <p:nvPr>
            <p:ph type="ftr" sz="quarter" idx="3"/>
          </p:nvPr>
        </p:nvSpPr>
        <p:spPr>
          <a:xfrm>
            <a:off x="5736330" y="136800"/>
            <a:ext cx="2995200" cy="180000"/>
          </a:xfrm>
          <a:prstGeom prst="rect">
            <a:avLst/>
          </a:prstGeom>
        </p:spPr>
        <p:txBody>
          <a:bodyPr vert="horz" lIns="0" tIns="0" rIns="0" bIns="0" rtlCol="0" anchor="t" anchorCtr="0"/>
          <a:lstStyle>
            <a:lvl1pPr algn="r">
              <a:defRPr sz="900">
                <a:solidFill>
                  <a:schemeClr val="tx1"/>
                </a:solidFill>
              </a:defRPr>
            </a:lvl1pPr>
          </a:lstStyle>
          <a:p>
            <a:endParaRPr lang="da-DK" dirty="0">
              <a:solidFill>
                <a:srgbClr val="000000"/>
              </a:solidFill>
            </a:endParaRPr>
          </a:p>
        </p:txBody>
      </p:sp>
      <p:sp>
        <p:nvSpPr>
          <p:cNvPr id="12" name="Slide Number Placeholder 5"/>
          <p:cNvSpPr>
            <a:spLocks noGrp="1"/>
          </p:cNvSpPr>
          <p:nvPr>
            <p:ph type="sldNum" sz="quarter" idx="4"/>
          </p:nvPr>
        </p:nvSpPr>
        <p:spPr>
          <a:xfrm>
            <a:off x="3347864" y="4776713"/>
            <a:ext cx="2520280" cy="315317"/>
          </a:xfrm>
          <a:prstGeom prst="rect">
            <a:avLst/>
          </a:prstGeom>
        </p:spPr>
        <p:txBody>
          <a:bodyPr/>
          <a:lstStyle>
            <a:lvl1pPr algn="ctr">
              <a:defRPr sz="900"/>
            </a:lvl1pPr>
          </a:lstStyle>
          <a:p>
            <a:fld id="{BFF3CFDD-2D56-4519-B779-BFFEF2995BE6}" type="slidenum">
              <a:rPr lang="da-DK" smtClean="0">
                <a:solidFill>
                  <a:srgbClr val="000000"/>
                </a:solidFill>
              </a:rPr>
              <a:pPr/>
              <a:t>‹nr.›</a:t>
            </a:fld>
            <a:endParaRPr lang="da-DK" dirty="0">
              <a:solidFill>
                <a:srgbClr val="000000"/>
              </a:solidFill>
            </a:endParaRPr>
          </a:p>
        </p:txBody>
      </p:sp>
    </p:spTree>
    <p:extLst>
      <p:ext uri="{BB962C8B-B14F-4D97-AF65-F5344CB8AC3E}">
        <p14:creationId xmlns:p14="http://schemas.microsoft.com/office/powerpoint/2010/main" val="27881860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un overskrift">
    <p:spTree>
      <p:nvGrpSpPr>
        <p:cNvPr id="1" name=""/>
        <p:cNvGrpSpPr/>
        <p:nvPr/>
      </p:nvGrpSpPr>
      <p:grpSpPr>
        <a:xfrm>
          <a:off x="0" y="0"/>
          <a:ext cx="0" cy="0"/>
          <a:chOff x="0" y="0"/>
          <a:chExt cx="0" cy="0"/>
        </a:xfrm>
      </p:grpSpPr>
      <p:sp>
        <p:nvSpPr>
          <p:cNvPr id="2" name="Title 1"/>
          <p:cNvSpPr>
            <a:spLocks noGrp="1"/>
          </p:cNvSpPr>
          <p:nvPr>
            <p:ph type="title"/>
          </p:nvPr>
        </p:nvSpPr>
        <p:spPr>
          <a:xfrm>
            <a:off x="395288" y="353700"/>
            <a:ext cx="8341096" cy="675000"/>
          </a:xfrm>
        </p:spPr>
        <p:txBody>
          <a:bodyPr/>
          <a:lstStyle/>
          <a:p>
            <a:r>
              <a:rPr lang="da-DK" dirty="0"/>
              <a:t>Klik for at redigere i master</a:t>
            </a:r>
          </a:p>
        </p:txBody>
      </p:sp>
      <p:grpSp>
        <p:nvGrpSpPr>
          <p:cNvPr id="17" name="Group 24"/>
          <p:cNvGrpSpPr>
            <a:grpSpLocks noChangeAspect="1"/>
          </p:cNvGrpSpPr>
          <p:nvPr userDrawn="1"/>
        </p:nvGrpSpPr>
        <p:grpSpPr bwMode="auto">
          <a:xfrm>
            <a:off x="8460432" y="4718612"/>
            <a:ext cx="565787" cy="333374"/>
            <a:chOff x="2744" y="3974"/>
            <a:chExt cx="326" cy="192"/>
          </a:xfrm>
        </p:grpSpPr>
        <p:sp>
          <p:nvSpPr>
            <p:cNvPr id="18" name="AutoShape 19"/>
            <p:cNvSpPr>
              <a:spLocks noChangeAspect="1" noChangeArrowheads="1" noTextEdit="1"/>
            </p:cNvSpPr>
            <p:nvPr userDrawn="1"/>
          </p:nvSpPr>
          <p:spPr bwMode="auto">
            <a:xfrm>
              <a:off x="2744" y="3974"/>
              <a:ext cx="326" cy="192"/>
            </a:xfrm>
            <a:prstGeom prst="rect">
              <a:avLst/>
            </a:prstGeom>
            <a:noFill/>
            <a:ln w="9525">
              <a:noFill/>
              <a:miter lim="800000"/>
              <a:headEnd/>
              <a:tailEnd/>
            </a:ln>
          </p:spPr>
          <p:txBody>
            <a:bodyPr/>
            <a:lstStyle/>
            <a:p>
              <a:endParaRPr lang="da-DK">
                <a:solidFill>
                  <a:srgbClr val="000000"/>
                </a:solidFill>
              </a:endParaRPr>
            </a:p>
          </p:txBody>
        </p:sp>
        <p:sp>
          <p:nvSpPr>
            <p:cNvPr id="19" name="Freeform 21"/>
            <p:cNvSpPr>
              <a:spLocks noChangeAspect="1"/>
            </p:cNvSpPr>
            <p:nvPr userDrawn="1"/>
          </p:nvSpPr>
          <p:spPr bwMode="auto">
            <a:xfrm>
              <a:off x="2746" y="4026"/>
              <a:ext cx="103" cy="116"/>
            </a:xfrm>
            <a:custGeom>
              <a:avLst/>
              <a:gdLst/>
              <a:ahLst/>
              <a:cxnLst>
                <a:cxn ang="0">
                  <a:pos x="4998" y="201"/>
                </a:cxn>
                <a:cxn ang="0">
                  <a:pos x="4503" y="92"/>
                </a:cxn>
                <a:cxn ang="0">
                  <a:pos x="4067" y="30"/>
                </a:cxn>
                <a:cxn ang="0">
                  <a:pos x="3790" y="8"/>
                </a:cxn>
                <a:cxn ang="0">
                  <a:pos x="3517" y="0"/>
                </a:cxn>
                <a:cxn ang="0">
                  <a:pos x="2449" y="84"/>
                </a:cxn>
                <a:cxn ang="0">
                  <a:pos x="1590" y="328"/>
                </a:cxn>
                <a:cxn ang="0">
                  <a:pos x="928" y="713"/>
                </a:cxn>
                <a:cxn ang="0">
                  <a:pos x="452" y="1223"/>
                </a:cxn>
                <a:cxn ang="0">
                  <a:pos x="151" y="1841"/>
                </a:cxn>
                <a:cxn ang="0">
                  <a:pos x="12" y="2552"/>
                </a:cxn>
                <a:cxn ang="0">
                  <a:pos x="25" y="3275"/>
                </a:cxn>
                <a:cxn ang="0">
                  <a:pos x="184" y="3938"/>
                </a:cxn>
                <a:cxn ang="0">
                  <a:pos x="504" y="4534"/>
                </a:cxn>
                <a:cxn ang="0">
                  <a:pos x="1003" y="5038"/>
                </a:cxn>
                <a:cxn ang="0">
                  <a:pos x="1699" y="5420"/>
                </a:cxn>
                <a:cxn ang="0">
                  <a:pos x="2608" y="5654"/>
                </a:cxn>
                <a:cxn ang="0">
                  <a:pos x="3589" y="5714"/>
                </a:cxn>
                <a:cxn ang="0">
                  <a:pos x="4004" y="5692"/>
                </a:cxn>
                <a:cxn ang="0">
                  <a:pos x="4371" y="5646"/>
                </a:cxn>
                <a:cxn ang="0">
                  <a:pos x="4678" y="5589"/>
                </a:cxn>
                <a:cxn ang="0">
                  <a:pos x="5075" y="5487"/>
                </a:cxn>
                <a:cxn ang="0">
                  <a:pos x="5145" y="5133"/>
                </a:cxn>
                <a:cxn ang="0">
                  <a:pos x="5131" y="5094"/>
                </a:cxn>
                <a:cxn ang="0">
                  <a:pos x="5099" y="5080"/>
                </a:cxn>
                <a:cxn ang="0">
                  <a:pos x="5054" y="5090"/>
                </a:cxn>
                <a:cxn ang="0">
                  <a:pos x="4808" y="5174"/>
                </a:cxn>
                <a:cxn ang="0">
                  <a:pos x="4613" y="5221"/>
                </a:cxn>
                <a:cxn ang="0">
                  <a:pos x="4371" y="5263"/>
                </a:cxn>
                <a:cxn ang="0">
                  <a:pos x="4084" y="5296"/>
                </a:cxn>
                <a:cxn ang="0">
                  <a:pos x="3749" y="5316"/>
                </a:cxn>
                <a:cxn ang="0">
                  <a:pos x="3382" y="5315"/>
                </a:cxn>
                <a:cxn ang="0">
                  <a:pos x="3073" y="5277"/>
                </a:cxn>
                <a:cxn ang="0">
                  <a:pos x="2824" y="5201"/>
                </a:cxn>
                <a:cxn ang="0">
                  <a:pos x="2627" y="5093"/>
                </a:cxn>
                <a:cxn ang="0">
                  <a:pos x="2476" y="4960"/>
                </a:cxn>
                <a:cxn ang="0">
                  <a:pos x="2366" y="4807"/>
                </a:cxn>
                <a:cxn ang="0">
                  <a:pos x="2290" y="4640"/>
                </a:cxn>
                <a:cxn ang="0">
                  <a:pos x="2237" y="4454"/>
                </a:cxn>
                <a:cxn ang="0">
                  <a:pos x="2193" y="4222"/>
                </a:cxn>
                <a:cxn ang="0">
                  <a:pos x="2143" y="3777"/>
                </a:cxn>
                <a:cxn ang="0">
                  <a:pos x="2114" y="3143"/>
                </a:cxn>
                <a:cxn ang="0">
                  <a:pos x="2117" y="2491"/>
                </a:cxn>
                <a:cxn ang="0">
                  <a:pos x="2151" y="1888"/>
                </a:cxn>
                <a:cxn ang="0">
                  <a:pos x="2207" y="1434"/>
                </a:cxn>
                <a:cxn ang="0">
                  <a:pos x="2248" y="1233"/>
                </a:cxn>
                <a:cxn ang="0">
                  <a:pos x="2315" y="1017"/>
                </a:cxn>
                <a:cxn ang="0">
                  <a:pos x="2415" y="808"/>
                </a:cxn>
                <a:cxn ang="0">
                  <a:pos x="2547" y="643"/>
                </a:cxn>
                <a:cxn ang="0">
                  <a:pos x="2720" y="520"/>
                </a:cxn>
                <a:cxn ang="0">
                  <a:pos x="2947" y="437"/>
                </a:cxn>
                <a:cxn ang="0">
                  <a:pos x="3238" y="391"/>
                </a:cxn>
                <a:cxn ang="0">
                  <a:pos x="3635" y="381"/>
                </a:cxn>
                <a:cxn ang="0">
                  <a:pos x="4089" y="402"/>
                </a:cxn>
                <a:cxn ang="0">
                  <a:pos x="4401" y="466"/>
                </a:cxn>
                <a:cxn ang="0">
                  <a:pos x="4601" y="586"/>
                </a:cxn>
                <a:cxn ang="0">
                  <a:pos x="4721" y="778"/>
                </a:cxn>
                <a:cxn ang="0">
                  <a:pos x="4790" y="1056"/>
                </a:cxn>
                <a:cxn ang="0">
                  <a:pos x="4853" y="1538"/>
                </a:cxn>
                <a:cxn ang="0">
                  <a:pos x="4873" y="1593"/>
                </a:cxn>
                <a:cxn ang="0">
                  <a:pos x="4911" y="1627"/>
                </a:cxn>
                <a:cxn ang="0">
                  <a:pos x="4967" y="1638"/>
                </a:cxn>
              </a:cxnLst>
              <a:rect l="0" t="0" r="r" b="b"/>
              <a:pathLst>
                <a:path w="5170" h="5715">
                  <a:moveTo>
                    <a:pt x="4967" y="1638"/>
                  </a:moveTo>
                  <a:lnTo>
                    <a:pt x="5170" y="1638"/>
                  </a:lnTo>
                  <a:lnTo>
                    <a:pt x="5170" y="251"/>
                  </a:lnTo>
                  <a:lnTo>
                    <a:pt x="5086" y="226"/>
                  </a:lnTo>
                  <a:lnTo>
                    <a:pt x="4998" y="201"/>
                  </a:lnTo>
                  <a:lnTo>
                    <a:pt x="4905" y="177"/>
                  </a:lnTo>
                  <a:lnTo>
                    <a:pt x="4809" y="154"/>
                  </a:lnTo>
                  <a:lnTo>
                    <a:pt x="4709" y="132"/>
                  </a:lnTo>
                  <a:lnTo>
                    <a:pt x="4608" y="111"/>
                  </a:lnTo>
                  <a:lnTo>
                    <a:pt x="4503" y="92"/>
                  </a:lnTo>
                  <a:lnTo>
                    <a:pt x="4396" y="74"/>
                  </a:lnTo>
                  <a:lnTo>
                    <a:pt x="4287" y="58"/>
                  </a:lnTo>
                  <a:lnTo>
                    <a:pt x="4178" y="43"/>
                  </a:lnTo>
                  <a:lnTo>
                    <a:pt x="4122" y="36"/>
                  </a:lnTo>
                  <a:lnTo>
                    <a:pt x="4067" y="30"/>
                  </a:lnTo>
                  <a:lnTo>
                    <a:pt x="4012" y="25"/>
                  </a:lnTo>
                  <a:lnTo>
                    <a:pt x="3956" y="20"/>
                  </a:lnTo>
                  <a:lnTo>
                    <a:pt x="3901" y="15"/>
                  </a:lnTo>
                  <a:lnTo>
                    <a:pt x="3845" y="11"/>
                  </a:lnTo>
                  <a:lnTo>
                    <a:pt x="3790" y="8"/>
                  </a:lnTo>
                  <a:lnTo>
                    <a:pt x="3735" y="5"/>
                  </a:lnTo>
                  <a:lnTo>
                    <a:pt x="3680" y="2"/>
                  </a:lnTo>
                  <a:lnTo>
                    <a:pt x="3624" y="1"/>
                  </a:lnTo>
                  <a:lnTo>
                    <a:pt x="3571" y="0"/>
                  </a:lnTo>
                  <a:lnTo>
                    <a:pt x="3517" y="0"/>
                  </a:lnTo>
                  <a:lnTo>
                    <a:pt x="3285" y="3"/>
                  </a:lnTo>
                  <a:lnTo>
                    <a:pt x="3063" y="13"/>
                  </a:lnTo>
                  <a:lnTo>
                    <a:pt x="2850" y="30"/>
                  </a:lnTo>
                  <a:lnTo>
                    <a:pt x="2645" y="54"/>
                  </a:lnTo>
                  <a:lnTo>
                    <a:pt x="2449" y="84"/>
                  </a:lnTo>
                  <a:lnTo>
                    <a:pt x="2261" y="121"/>
                  </a:lnTo>
                  <a:lnTo>
                    <a:pt x="2081" y="164"/>
                  </a:lnTo>
                  <a:lnTo>
                    <a:pt x="1909" y="212"/>
                  </a:lnTo>
                  <a:lnTo>
                    <a:pt x="1746" y="267"/>
                  </a:lnTo>
                  <a:lnTo>
                    <a:pt x="1590" y="328"/>
                  </a:lnTo>
                  <a:lnTo>
                    <a:pt x="1442" y="394"/>
                  </a:lnTo>
                  <a:lnTo>
                    <a:pt x="1302" y="465"/>
                  </a:lnTo>
                  <a:lnTo>
                    <a:pt x="1170" y="543"/>
                  </a:lnTo>
                  <a:lnTo>
                    <a:pt x="1045" y="625"/>
                  </a:lnTo>
                  <a:lnTo>
                    <a:pt x="928" y="713"/>
                  </a:lnTo>
                  <a:lnTo>
                    <a:pt x="818" y="805"/>
                  </a:lnTo>
                  <a:lnTo>
                    <a:pt x="716" y="903"/>
                  </a:lnTo>
                  <a:lnTo>
                    <a:pt x="621" y="1005"/>
                  </a:lnTo>
                  <a:lnTo>
                    <a:pt x="533" y="1112"/>
                  </a:lnTo>
                  <a:lnTo>
                    <a:pt x="452" y="1223"/>
                  </a:lnTo>
                  <a:lnTo>
                    <a:pt x="378" y="1338"/>
                  </a:lnTo>
                  <a:lnTo>
                    <a:pt x="311" y="1458"/>
                  </a:lnTo>
                  <a:lnTo>
                    <a:pt x="250" y="1582"/>
                  </a:lnTo>
                  <a:lnTo>
                    <a:pt x="197" y="1710"/>
                  </a:lnTo>
                  <a:lnTo>
                    <a:pt x="151" y="1841"/>
                  </a:lnTo>
                  <a:lnTo>
                    <a:pt x="110" y="1976"/>
                  </a:lnTo>
                  <a:lnTo>
                    <a:pt x="76" y="2115"/>
                  </a:lnTo>
                  <a:lnTo>
                    <a:pt x="49" y="2258"/>
                  </a:lnTo>
                  <a:lnTo>
                    <a:pt x="27" y="2404"/>
                  </a:lnTo>
                  <a:lnTo>
                    <a:pt x="12" y="2552"/>
                  </a:lnTo>
                  <a:lnTo>
                    <a:pt x="3" y="2704"/>
                  </a:lnTo>
                  <a:lnTo>
                    <a:pt x="0" y="2858"/>
                  </a:lnTo>
                  <a:lnTo>
                    <a:pt x="3" y="2998"/>
                  </a:lnTo>
                  <a:lnTo>
                    <a:pt x="11" y="3137"/>
                  </a:lnTo>
                  <a:lnTo>
                    <a:pt x="25" y="3275"/>
                  </a:lnTo>
                  <a:lnTo>
                    <a:pt x="45" y="3412"/>
                  </a:lnTo>
                  <a:lnTo>
                    <a:pt x="70" y="3546"/>
                  </a:lnTo>
                  <a:lnTo>
                    <a:pt x="102" y="3679"/>
                  </a:lnTo>
                  <a:lnTo>
                    <a:pt x="139" y="3810"/>
                  </a:lnTo>
                  <a:lnTo>
                    <a:pt x="184" y="3938"/>
                  </a:lnTo>
                  <a:lnTo>
                    <a:pt x="234" y="4063"/>
                  </a:lnTo>
                  <a:lnTo>
                    <a:pt x="291" y="4186"/>
                  </a:lnTo>
                  <a:lnTo>
                    <a:pt x="355" y="4305"/>
                  </a:lnTo>
                  <a:lnTo>
                    <a:pt x="427" y="4421"/>
                  </a:lnTo>
                  <a:lnTo>
                    <a:pt x="504" y="4534"/>
                  </a:lnTo>
                  <a:lnTo>
                    <a:pt x="590" y="4643"/>
                  </a:lnTo>
                  <a:lnTo>
                    <a:pt x="681" y="4748"/>
                  </a:lnTo>
                  <a:lnTo>
                    <a:pt x="781" y="4849"/>
                  </a:lnTo>
                  <a:lnTo>
                    <a:pt x="888" y="4946"/>
                  </a:lnTo>
                  <a:lnTo>
                    <a:pt x="1003" y="5038"/>
                  </a:lnTo>
                  <a:lnTo>
                    <a:pt x="1127" y="5125"/>
                  </a:lnTo>
                  <a:lnTo>
                    <a:pt x="1257" y="5207"/>
                  </a:lnTo>
                  <a:lnTo>
                    <a:pt x="1396" y="5283"/>
                  </a:lnTo>
                  <a:lnTo>
                    <a:pt x="1543" y="5355"/>
                  </a:lnTo>
                  <a:lnTo>
                    <a:pt x="1699" y="5420"/>
                  </a:lnTo>
                  <a:lnTo>
                    <a:pt x="1863" y="5480"/>
                  </a:lnTo>
                  <a:lnTo>
                    <a:pt x="2036" y="5533"/>
                  </a:lnTo>
                  <a:lnTo>
                    <a:pt x="2218" y="5580"/>
                  </a:lnTo>
                  <a:lnTo>
                    <a:pt x="2408" y="5620"/>
                  </a:lnTo>
                  <a:lnTo>
                    <a:pt x="2608" y="5654"/>
                  </a:lnTo>
                  <a:lnTo>
                    <a:pt x="2817" y="5680"/>
                  </a:lnTo>
                  <a:lnTo>
                    <a:pt x="3036" y="5699"/>
                  </a:lnTo>
                  <a:lnTo>
                    <a:pt x="3263" y="5711"/>
                  </a:lnTo>
                  <a:lnTo>
                    <a:pt x="3500" y="5715"/>
                  </a:lnTo>
                  <a:lnTo>
                    <a:pt x="3589" y="5714"/>
                  </a:lnTo>
                  <a:lnTo>
                    <a:pt x="3675" y="5712"/>
                  </a:lnTo>
                  <a:lnTo>
                    <a:pt x="3760" y="5709"/>
                  </a:lnTo>
                  <a:lnTo>
                    <a:pt x="3844" y="5704"/>
                  </a:lnTo>
                  <a:lnTo>
                    <a:pt x="3925" y="5698"/>
                  </a:lnTo>
                  <a:lnTo>
                    <a:pt x="4004" y="5692"/>
                  </a:lnTo>
                  <a:lnTo>
                    <a:pt x="4082" y="5684"/>
                  </a:lnTo>
                  <a:lnTo>
                    <a:pt x="4157" y="5676"/>
                  </a:lnTo>
                  <a:lnTo>
                    <a:pt x="4231" y="5666"/>
                  </a:lnTo>
                  <a:lnTo>
                    <a:pt x="4302" y="5657"/>
                  </a:lnTo>
                  <a:lnTo>
                    <a:pt x="4371" y="5646"/>
                  </a:lnTo>
                  <a:lnTo>
                    <a:pt x="4437" y="5635"/>
                  </a:lnTo>
                  <a:lnTo>
                    <a:pt x="4502" y="5624"/>
                  </a:lnTo>
                  <a:lnTo>
                    <a:pt x="4563" y="5613"/>
                  </a:lnTo>
                  <a:lnTo>
                    <a:pt x="4622" y="5601"/>
                  </a:lnTo>
                  <a:lnTo>
                    <a:pt x="4678" y="5589"/>
                  </a:lnTo>
                  <a:lnTo>
                    <a:pt x="4783" y="5566"/>
                  </a:lnTo>
                  <a:lnTo>
                    <a:pt x="4876" y="5543"/>
                  </a:lnTo>
                  <a:lnTo>
                    <a:pt x="4955" y="5522"/>
                  </a:lnTo>
                  <a:lnTo>
                    <a:pt x="5022" y="5503"/>
                  </a:lnTo>
                  <a:lnTo>
                    <a:pt x="5075" y="5487"/>
                  </a:lnTo>
                  <a:lnTo>
                    <a:pt x="5114" y="5474"/>
                  </a:lnTo>
                  <a:lnTo>
                    <a:pt x="5138" y="5466"/>
                  </a:lnTo>
                  <a:lnTo>
                    <a:pt x="5145" y="5463"/>
                  </a:lnTo>
                  <a:lnTo>
                    <a:pt x="5147" y="5144"/>
                  </a:lnTo>
                  <a:lnTo>
                    <a:pt x="5145" y="5133"/>
                  </a:lnTo>
                  <a:lnTo>
                    <a:pt x="5144" y="5123"/>
                  </a:lnTo>
                  <a:lnTo>
                    <a:pt x="5142" y="5114"/>
                  </a:lnTo>
                  <a:lnTo>
                    <a:pt x="5139" y="5106"/>
                  </a:lnTo>
                  <a:lnTo>
                    <a:pt x="5135" y="5100"/>
                  </a:lnTo>
                  <a:lnTo>
                    <a:pt x="5131" y="5094"/>
                  </a:lnTo>
                  <a:lnTo>
                    <a:pt x="5126" y="5089"/>
                  </a:lnTo>
                  <a:lnTo>
                    <a:pt x="5120" y="5086"/>
                  </a:lnTo>
                  <a:lnTo>
                    <a:pt x="5114" y="5083"/>
                  </a:lnTo>
                  <a:lnTo>
                    <a:pt x="5107" y="5081"/>
                  </a:lnTo>
                  <a:lnTo>
                    <a:pt x="5099" y="5080"/>
                  </a:lnTo>
                  <a:lnTo>
                    <a:pt x="5090" y="5080"/>
                  </a:lnTo>
                  <a:lnTo>
                    <a:pt x="5082" y="5082"/>
                  </a:lnTo>
                  <a:lnTo>
                    <a:pt x="5073" y="5084"/>
                  </a:lnTo>
                  <a:lnTo>
                    <a:pt x="5063" y="5087"/>
                  </a:lnTo>
                  <a:lnTo>
                    <a:pt x="5054" y="5090"/>
                  </a:lnTo>
                  <a:lnTo>
                    <a:pt x="5011" y="5108"/>
                  </a:lnTo>
                  <a:lnTo>
                    <a:pt x="4961" y="5126"/>
                  </a:lnTo>
                  <a:lnTo>
                    <a:pt x="4905" y="5145"/>
                  </a:lnTo>
                  <a:lnTo>
                    <a:pt x="4843" y="5165"/>
                  </a:lnTo>
                  <a:lnTo>
                    <a:pt x="4808" y="5174"/>
                  </a:lnTo>
                  <a:lnTo>
                    <a:pt x="4773" y="5184"/>
                  </a:lnTo>
                  <a:lnTo>
                    <a:pt x="4735" y="5193"/>
                  </a:lnTo>
                  <a:lnTo>
                    <a:pt x="4696" y="5203"/>
                  </a:lnTo>
                  <a:lnTo>
                    <a:pt x="4655" y="5212"/>
                  </a:lnTo>
                  <a:lnTo>
                    <a:pt x="4613" y="5221"/>
                  </a:lnTo>
                  <a:lnTo>
                    <a:pt x="4568" y="5230"/>
                  </a:lnTo>
                  <a:lnTo>
                    <a:pt x="4521" y="5239"/>
                  </a:lnTo>
                  <a:lnTo>
                    <a:pt x="4473" y="5247"/>
                  </a:lnTo>
                  <a:lnTo>
                    <a:pt x="4423" y="5255"/>
                  </a:lnTo>
                  <a:lnTo>
                    <a:pt x="4371" y="5263"/>
                  </a:lnTo>
                  <a:lnTo>
                    <a:pt x="4317" y="5271"/>
                  </a:lnTo>
                  <a:lnTo>
                    <a:pt x="4262" y="5278"/>
                  </a:lnTo>
                  <a:lnTo>
                    <a:pt x="4204" y="5284"/>
                  </a:lnTo>
                  <a:lnTo>
                    <a:pt x="4145" y="5290"/>
                  </a:lnTo>
                  <a:lnTo>
                    <a:pt x="4084" y="5296"/>
                  </a:lnTo>
                  <a:lnTo>
                    <a:pt x="4021" y="5301"/>
                  </a:lnTo>
                  <a:lnTo>
                    <a:pt x="3956" y="5306"/>
                  </a:lnTo>
                  <a:lnTo>
                    <a:pt x="3888" y="5310"/>
                  </a:lnTo>
                  <a:lnTo>
                    <a:pt x="3820" y="5313"/>
                  </a:lnTo>
                  <a:lnTo>
                    <a:pt x="3749" y="5316"/>
                  </a:lnTo>
                  <a:lnTo>
                    <a:pt x="3675" y="5317"/>
                  </a:lnTo>
                  <a:lnTo>
                    <a:pt x="3601" y="5319"/>
                  </a:lnTo>
                  <a:lnTo>
                    <a:pt x="3524" y="5319"/>
                  </a:lnTo>
                  <a:lnTo>
                    <a:pt x="3452" y="5318"/>
                  </a:lnTo>
                  <a:lnTo>
                    <a:pt x="3382" y="5315"/>
                  </a:lnTo>
                  <a:lnTo>
                    <a:pt x="3316" y="5311"/>
                  </a:lnTo>
                  <a:lnTo>
                    <a:pt x="3252" y="5305"/>
                  </a:lnTo>
                  <a:lnTo>
                    <a:pt x="3189" y="5297"/>
                  </a:lnTo>
                  <a:lnTo>
                    <a:pt x="3130" y="5288"/>
                  </a:lnTo>
                  <a:lnTo>
                    <a:pt x="3073" y="5277"/>
                  </a:lnTo>
                  <a:lnTo>
                    <a:pt x="3019" y="5264"/>
                  </a:lnTo>
                  <a:lnTo>
                    <a:pt x="2967" y="5251"/>
                  </a:lnTo>
                  <a:lnTo>
                    <a:pt x="2917" y="5235"/>
                  </a:lnTo>
                  <a:lnTo>
                    <a:pt x="2870" y="5219"/>
                  </a:lnTo>
                  <a:lnTo>
                    <a:pt x="2824" y="5201"/>
                  </a:lnTo>
                  <a:lnTo>
                    <a:pt x="2780" y="5182"/>
                  </a:lnTo>
                  <a:lnTo>
                    <a:pt x="2739" y="5161"/>
                  </a:lnTo>
                  <a:lnTo>
                    <a:pt x="2699" y="5140"/>
                  </a:lnTo>
                  <a:lnTo>
                    <a:pt x="2663" y="5117"/>
                  </a:lnTo>
                  <a:lnTo>
                    <a:pt x="2627" y="5093"/>
                  </a:lnTo>
                  <a:lnTo>
                    <a:pt x="2594" y="5068"/>
                  </a:lnTo>
                  <a:lnTo>
                    <a:pt x="2562" y="5043"/>
                  </a:lnTo>
                  <a:lnTo>
                    <a:pt x="2531" y="5016"/>
                  </a:lnTo>
                  <a:lnTo>
                    <a:pt x="2503" y="4988"/>
                  </a:lnTo>
                  <a:lnTo>
                    <a:pt x="2476" y="4960"/>
                  </a:lnTo>
                  <a:lnTo>
                    <a:pt x="2452" y="4931"/>
                  </a:lnTo>
                  <a:lnTo>
                    <a:pt x="2428" y="4901"/>
                  </a:lnTo>
                  <a:lnTo>
                    <a:pt x="2406" y="4870"/>
                  </a:lnTo>
                  <a:lnTo>
                    <a:pt x="2386" y="4839"/>
                  </a:lnTo>
                  <a:lnTo>
                    <a:pt x="2366" y="4807"/>
                  </a:lnTo>
                  <a:lnTo>
                    <a:pt x="2349" y="4775"/>
                  </a:lnTo>
                  <a:lnTo>
                    <a:pt x="2333" y="4742"/>
                  </a:lnTo>
                  <a:lnTo>
                    <a:pt x="2317" y="4708"/>
                  </a:lnTo>
                  <a:lnTo>
                    <a:pt x="2303" y="4675"/>
                  </a:lnTo>
                  <a:lnTo>
                    <a:pt x="2290" y="4640"/>
                  </a:lnTo>
                  <a:lnTo>
                    <a:pt x="2279" y="4607"/>
                  </a:lnTo>
                  <a:lnTo>
                    <a:pt x="2268" y="4572"/>
                  </a:lnTo>
                  <a:lnTo>
                    <a:pt x="2257" y="4535"/>
                  </a:lnTo>
                  <a:lnTo>
                    <a:pt x="2247" y="4495"/>
                  </a:lnTo>
                  <a:lnTo>
                    <a:pt x="2237" y="4454"/>
                  </a:lnTo>
                  <a:lnTo>
                    <a:pt x="2228" y="4411"/>
                  </a:lnTo>
                  <a:lnTo>
                    <a:pt x="2219" y="4366"/>
                  </a:lnTo>
                  <a:lnTo>
                    <a:pt x="2209" y="4319"/>
                  </a:lnTo>
                  <a:lnTo>
                    <a:pt x="2201" y="4271"/>
                  </a:lnTo>
                  <a:lnTo>
                    <a:pt x="2193" y="4222"/>
                  </a:lnTo>
                  <a:lnTo>
                    <a:pt x="2186" y="4170"/>
                  </a:lnTo>
                  <a:lnTo>
                    <a:pt x="2179" y="4118"/>
                  </a:lnTo>
                  <a:lnTo>
                    <a:pt x="2166" y="4009"/>
                  </a:lnTo>
                  <a:lnTo>
                    <a:pt x="2154" y="3895"/>
                  </a:lnTo>
                  <a:lnTo>
                    <a:pt x="2143" y="3777"/>
                  </a:lnTo>
                  <a:lnTo>
                    <a:pt x="2135" y="3655"/>
                  </a:lnTo>
                  <a:lnTo>
                    <a:pt x="2128" y="3530"/>
                  </a:lnTo>
                  <a:lnTo>
                    <a:pt x="2122" y="3403"/>
                  </a:lnTo>
                  <a:lnTo>
                    <a:pt x="2117" y="3274"/>
                  </a:lnTo>
                  <a:lnTo>
                    <a:pt x="2114" y="3143"/>
                  </a:lnTo>
                  <a:lnTo>
                    <a:pt x="2112" y="3012"/>
                  </a:lnTo>
                  <a:lnTo>
                    <a:pt x="2112" y="2881"/>
                  </a:lnTo>
                  <a:lnTo>
                    <a:pt x="2112" y="2750"/>
                  </a:lnTo>
                  <a:lnTo>
                    <a:pt x="2114" y="2620"/>
                  </a:lnTo>
                  <a:lnTo>
                    <a:pt x="2117" y="2491"/>
                  </a:lnTo>
                  <a:lnTo>
                    <a:pt x="2122" y="2365"/>
                  </a:lnTo>
                  <a:lnTo>
                    <a:pt x="2127" y="2242"/>
                  </a:lnTo>
                  <a:lnTo>
                    <a:pt x="2134" y="2120"/>
                  </a:lnTo>
                  <a:lnTo>
                    <a:pt x="2142" y="2002"/>
                  </a:lnTo>
                  <a:lnTo>
                    <a:pt x="2151" y="1888"/>
                  </a:lnTo>
                  <a:lnTo>
                    <a:pt x="2162" y="1779"/>
                  </a:lnTo>
                  <a:lnTo>
                    <a:pt x="2173" y="1674"/>
                  </a:lnTo>
                  <a:lnTo>
                    <a:pt x="2186" y="1574"/>
                  </a:lnTo>
                  <a:lnTo>
                    <a:pt x="2199" y="1479"/>
                  </a:lnTo>
                  <a:lnTo>
                    <a:pt x="2207" y="1434"/>
                  </a:lnTo>
                  <a:lnTo>
                    <a:pt x="2215" y="1391"/>
                  </a:lnTo>
                  <a:lnTo>
                    <a:pt x="2223" y="1349"/>
                  </a:lnTo>
                  <a:lnTo>
                    <a:pt x="2231" y="1309"/>
                  </a:lnTo>
                  <a:lnTo>
                    <a:pt x="2239" y="1270"/>
                  </a:lnTo>
                  <a:lnTo>
                    <a:pt x="2248" y="1233"/>
                  </a:lnTo>
                  <a:lnTo>
                    <a:pt x="2257" y="1198"/>
                  </a:lnTo>
                  <a:lnTo>
                    <a:pt x="2267" y="1165"/>
                  </a:lnTo>
                  <a:lnTo>
                    <a:pt x="2282" y="1114"/>
                  </a:lnTo>
                  <a:lnTo>
                    <a:pt x="2298" y="1065"/>
                  </a:lnTo>
                  <a:lnTo>
                    <a:pt x="2315" y="1017"/>
                  </a:lnTo>
                  <a:lnTo>
                    <a:pt x="2334" y="972"/>
                  </a:lnTo>
                  <a:lnTo>
                    <a:pt x="2352" y="928"/>
                  </a:lnTo>
                  <a:lnTo>
                    <a:pt x="2372" y="886"/>
                  </a:lnTo>
                  <a:lnTo>
                    <a:pt x="2393" y="846"/>
                  </a:lnTo>
                  <a:lnTo>
                    <a:pt x="2415" y="808"/>
                  </a:lnTo>
                  <a:lnTo>
                    <a:pt x="2439" y="772"/>
                  </a:lnTo>
                  <a:lnTo>
                    <a:pt x="2463" y="737"/>
                  </a:lnTo>
                  <a:lnTo>
                    <a:pt x="2490" y="704"/>
                  </a:lnTo>
                  <a:lnTo>
                    <a:pt x="2517" y="673"/>
                  </a:lnTo>
                  <a:lnTo>
                    <a:pt x="2547" y="643"/>
                  </a:lnTo>
                  <a:lnTo>
                    <a:pt x="2577" y="615"/>
                  </a:lnTo>
                  <a:lnTo>
                    <a:pt x="2610" y="589"/>
                  </a:lnTo>
                  <a:lnTo>
                    <a:pt x="2644" y="564"/>
                  </a:lnTo>
                  <a:lnTo>
                    <a:pt x="2681" y="541"/>
                  </a:lnTo>
                  <a:lnTo>
                    <a:pt x="2720" y="520"/>
                  </a:lnTo>
                  <a:lnTo>
                    <a:pt x="2761" y="500"/>
                  </a:lnTo>
                  <a:lnTo>
                    <a:pt x="2804" y="482"/>
                  </a:lnTo>
                  <a:lnTo>
                    <a:pt x="2849" y="466"/>
                  </a:lnTo>
                  <a:lnTo>
                    <a:pt x="2897" y="451"/>
                  </a:lnTo>
                  <a:lnTo>
                    <a:pt x="2947" y="437"/>
                  </a:lnTo>
                  <a:lnTo>
                    <a:pt x="3000" y="425"/>
                  </a:lnTo>
                  <a:lnTo>
                    <a:pt x="3056" y="414"/>
                  </a:lnTo>
                  <a:lnTo>
                    <a:pt x="3114" y="405"/>
                  </a:lnTo>
                  <a:lnTo>
                    <a:pt x="3174" y="398"/>
                  </a:lnTo>
                  <a:lnTo>
                    <a:pt x="3238" y="391"/>
                  </a:lnTo>
                  <a:lnTo>
                    <a:pt x="3305" y="387"/>
                  </a:lnTo>
                  <a:lnTo>
                    <a:pt x="3375" y="383"/>
                  </a:lnTo>
                  <a:lnTo>
                    <a:pt x="3448" y="381"/>
                  </a:lnTo>
                  <a:lnTo>
                    <a:pt x="3524" y="381"/>
                  </a:lnTo>
                  <a:lnTo>
                    <a:pt x="3635" y="381"/>
                  </a:lnTo>
                  <a:lnTo>
                    <a:pt x="3739" y="383"/>
                  </a:lnTo>
                  <a:lnTo>
                    <a:pt x="3835" y="386"/>
                  </a:lnTo>
                  <a:lnTo>
                    <a:pt x="3926" y="390"/>
                  </a:lnTo>
                  <a:lnTo>
                    <a:pt x="4011" y="395"/>
                  </a:lnTo>
                  <a:lnTo>
                    <a:pt x="4089" y="402"/>
                  </a:lnTo>
                  <a:lnTo>
                    <a:pt x="4161" y="411"/>
                  </a:lnTo>
                  <a:lnTo>
                    <a:pt x="4229" y="422"/>
                  </a:lnTo>
                  <a:lnTo>
                    <a:pt x="4291" y="435"/>
                  </a:lnTo>
                  <a:lnTo>
                    <a:pt x="4349" y="449"/>
                  </a:lnTo>
                  <a:lnTo>
                    <a:pt x="4401" y="466"/>
                  </a:lnTo>
                  <a:lnTo>
                    <a:pt x="4449" y="485"/>
                  </a:lnTo>
                  <a:lnTo>
                    <a:pt x="4492" y="507"/>
                  </a:lnTo>
                  <a:lnTo>
                    <a:pt x="4532" y="531"/>
                  </a:lnTo>
                  <a:lnTo>
                    <a:pt x="4569" y="557"/>
                  </a:lnTo>
                  <a:lnTo>
                    <a:pt x="4601" y="586"/>
                  </a:lnTo>
                  <a:lnTo>
                    <a:pt x="4630" y="619"/>
                  </a:lnTo>
                  <a:lnTo>
                    <a:pt x="4656" y="654"/>
                  </a:lnTo>
                  <a:lnTo>
                    <a:pt x="4680" y="692"/>
                  </a:lnTo>
                  <a:lnTo>
                    <a:pt x="4701" y="733"/>
                  </a:lnTo>
                  <a:lnTo>
                    <a:pt x="4721" y="778"/>
                  </a:lnTo>
                  <a:lnTo>
                    <a:pt x="4737" y="827"/>
                  </a:lnTo>
                  <a:lnTo>
                    <a:pt x="4752" y="878"/>
                  </a:lnTo>
                  <a:lnTo>
                    <a:pt x="4767" y="934"/>
                  </a:lnTo>
                  <a:lnTo>
                    <a:pt x="4779" y="993"/>
                  </a:lnTo>
                  <a:lnTo>
                    <a:pt x="4790" y="1056"/>
                  </a:lnTo>
                  <a:lnTo>
                    <a:pt x="4801" y="1123"/>
                  </a:lnTo>
                  <a:lnTo>
                    <a:pt x="4810" y="1195"/>
                  </a:lnTo>
                  <a:lnTo>
                    <a:pt x="4831" y="1350"/>
                  </a:lnTo>
                  <a:lnTo>
                    <a:pt x="4851" y="1524"/>
                  </a:lnTo>
                  <a:lnTo>
                    <a:pt x="4853" y="1538"/>
                  </a:lnTo>
                  <a:lnTo>
                    <a:pt x="4855" y="1550"/>
                  </a:lnTo>
                  <a:lnTo>
                    <a:pt x="4859" y="1563"/>
                  </a:lnTo>
                  <a:lnTo>
                    <a:pt x="4863" y="1574"/>
                  </a:lnTo>
                  <a:lnTo>
                    <a:pt x="4867" y="1584"/>
                  </a:lnTo>
                  <a:lnTo>
                    <a:pt x="4873" y="1593"/>
                  </a:lnTo>
                  <a:lnTo>
                    <a:pt x="4880" y="1602"/>
                  </a:lnTo>
                  <a:lnTo>
                    <a:pt x="4886" y="1609"/>
                  </a:lnTo>
                  <a:lnTo>
                    <a:pt x="4894" y="1616"/>
                  </a:lnTo>
                  <a:lnTo>
                    <a:pt x="4902" y="1622"/>
                  </a:lnTo>
                  <a:lnTo>
                    <a:pt x="4911" y="1627"/>
                  </a:lnTo>
                  <a:lnTo>
                    <a:pt x="4921" y="1631"/>
                  </a:lnTo>
                  <a:lnTo>
                    <a:pt x="4932" y="1634"/>
                  </a:lnTo>
                  <a:lnTo>
                    <a:pt x="4943" y="1636"/>
                  </a:lnTo>
                  <a:lnTo>
                    <a:pt x="4955" y="1637"/>
                  </a:lnTo>
                  <a:lnTo>
                    <a:pt x="4967" y="1638"/>
                  </a:lnTo>
                  <a:close/>
                </a:path>
              </a:pathLst>
            </a:custGeom>
            <a:solidFill>
              <a:srgbClr val="171312"/>
            </a:solidFill>
            <a:ln w="9525">
              <a:noFill/>
              <a:round/>
              <a:headEnd/>
              <a:tailEnd/>
            </a:ln>
          </p:spPr>
          <p:txBody>
            <a:bodyPr/>
            <a:lstStyle/>
            <a:p>
              <a:endParaRPr lang="da-DK">
                <a:solidFill>
                  <a:srgbClr val="000000"/>
                </a:solidFill>
              </a:endParaRPr>
            </a:p>
          </p:txBody>
        </p:sp>
        <p:sp>
          <p:nvSpPr>
            <p:cNvPr id="20" name="Freeform 22"/>
            <p:cNvSpPr>
              <a:spLocks noChangeAspect="1"/>
            </p:cNvSpPr>
            <p:nvPr userDrawn="1"/>
          </p:nvSpPr>
          <p:spPr bwMode="auto">
            <a:xfrm>
              <a:off x="2857" y="3975"/>
              <a:ext cx="92" cy="166"/>
            </a:xfrm>
            <a:custGeom>
              <a:avLst/>
              <a:gdLst/>
              <a:ahLst/>
              <a:cxnLst>
                <a:cxn ang="0">
                  <a:pos x="4436" y="154"/>
                </a:cxn>
                <a:cxn ang="0">
                  <a:pos x="4099" y="67"/>
                </a:cxn>
                <a:cxn ang="0">
                  <a:pos x="3839" y="25"/>
                </a:cxn>
                <a:cxn ang="0">
                  <a:pos x="3594" y="4"/>
                </a:cxn>
                <a:cxn ang="0">
                  <a:pos x="3168" y="8"/>
                </a:cxn>
                <a:cxn ang="0">
                  <a:pos x="2540" y="103"/>
                </a:cxn>
                <a:cxn ang="0">
                  <a:pos x="1991" y="308"/>
                </a:cxn>
                <a:cxn ang="0">
                  <a:pos x="1537" y="629"/>
                </a:cxn>
                <a:cxn ang="0">
                  <a:pos x="1194" y="1071"/>
                </a:cxn>
                <a:cxn ang="0">
                  <a:pos x="977" y="1639"/>
                </a:cxn>
                <a:cxn ang="0">
                  <a:pos x="902" y="2339"/>
                </a:cxn>
                <a:cxn ang="0">
                  <a:pos x="2" y="2717"/>
                </a:cxn>
                <a:cxn ang="0">
                  <a:pos x="26" y="2771"/>
                </a:cxn>
                <a:cxn ang="0">
                  <a:pos x="75" y="2806"/>
                </a:cxn>
                <a:cxn ang="0">
                  <a:pos x="160" y="2823"/>
                </a:cxn>
                <a:cxn ang="0">
                  <a:pos x="427" y="2852"/>
                </a:cxn>
                <a:cxn ang="0">
                  <a:pos x="747" y="2886"/>
                </a:cxn>
                <a:cxn ang="0">
                  <a:pos x="902" y="2903"/>
                </a:cxn>
                <a:cxn ang="0">
                  <a:pos x="801" y="7741"/>
                </a:cxn>
                <a:cxn ang="0">
                  <a:pos x="501" y="7785"/>
                </a:cxn>
                <a:cxn ang="0">
                  <a:pos x="201" y="7830"/>
                </a:cxn>
                <a:cxn ang="0">
                  <a:pos x="81" y="7853"/>
                </a:cxn>
                <a:cxn ang="0">
                  <a:pos x="30" y="7887"/>
                </a:cxn>
                <a:cxn ang="0">
                  <a:pos x="4" y="7938"/>
                </a:cxn>
                <a:cxn ang="0">
                  <a:pos x="3470" y="8138"/>
                </a:cxn>
                <a:cxn ang="0">
                  <a:pos x="3463" y="7933"/>
                </a:cxn>
                <a:cxn ang="0">
                  <a:pos x="3432" y="7883"/>
                </a:cxn>
                <a:cxn ang="0">
                  <a:pos x="3367" y="7849"/>
                </a:cxn>
                <a:cxn ang="0">
                  <a:pos x="3213" y="7822"/>
                </a:cxn>
                <a:cxn ang="0">
                  <a:pos x="2912" y="7775"/>
                </a:cxn>
                <a:cxn ang="0">
                  <a:pos x="2650" y="7735"/>
                </a:cxn>
                <a:cxn ang="0">
                  <a:pos x="2600" y="2902"/>
                </a:cxn>
                <a:cxn ang="0">
                  <a:pos x="2804" y="2877"/>
                </a:cxn>
                <a:cxn ang="0">
                  <a:pos x="3130" y="2837"/>
                </a:cxn>
                <a:cxn ang="0">
                  <a:pos x="3368" y="2804"/>
                </a:cxn>
                <a:cxn ang="0">
                  <a:pos x="3431" y="2779"/>
                </a:cxn>
                <a:cxn ang="0">
                  <a:pos x="3466" y="2738"/>
                </a:cxn>
                <a:cxn ang="0">
                  <a:pos x="3477" y="2686"/>
                </a:cxn>
                <a:cxn ang="0">
                  <a:pos x="2593" y="1542"/>
                </a:cxn>
                <a:cxn ang="0">
                  <a:pos x="2615" y="1157"/>
                </a:cxn>
                <a:cxn ang="0">
                  <a:pos x="2672" y="862"/>
                </a:cxn>
                <a:cxn ang="0">
                  <a:pos x="2773" y="647"/>
                </a:cxn>
                <a:cxn ang="0">
                  <a:pos x="2922" y="503"/>
                </a:cxn>
                <a:cxn ang="0">
                  <a:pos x="3126" y="420"/>
                </a:cxn>
                <a:cxn ang="0">
                  <a:pos x="3392" y="389"/>
                </a:cxn>
                <a:cxn ang="0">
                  <a:pos x="3677" y="401"/>
                </a:cxn>
                <a:cxn ang="0">
                  <a:pos x="3891" y="452"/>
                </a:cxn>
                <a:cxn ang="0">
                  <a:pos x="4044" y="547"/>
                </a:cxn>
                <a:cxn ang="0">
                  <a:pos x="4150" y="688"/>
                </a:cxn>
                <a:cxn ang="0">
                  <a:pos x="4222" y="881"/>
                </a:cxn>
                <a:cxn ang="0">
                  <a:pos x="4270" y="1127"/>
                </a:cxn>
                <a:cxn ang="0">
                  <a:pos x="4296" y="1332"/>
                </a:cxn>
                <a:cxn ang="0">
                  <a:pos x="4315" y="1387"/>
                </a:cxn>
                <a:cxn ang="0">
                  <a:pos x="4349" y="1418"/>
                </a:cxn>
                <a:cxn ang="0">
                  <a:pos x="4596" y="1425"/>
                </a:cxn>
              </a:cxnLst>
              <a:rect l="0" t="0" r="r" b="b"/>
              <a:pathLst>
                <a:path w="4596" h="8138">
                  <a:moveTo>
                    <a:pt x="4596" y="213"/>
                  </a:moveTo>
                  <a:lnTo>
                    <a:pt x="4565" y="201"/>
                  </a:lnTo>
                  <a:lnTo>
                    <a:pt x="4528" y="187"/>
                  </a:lnTo>
                  <a:lnTo>
                    <a:pt x="4485" y="171"/>
                  </a:lnTo>
                  <a:lnTo>
                    <a:pt x="4436" y="154"/>
                  </a:lnTo>
                  <a:lnTo>
                    <a:pt x="4380" y="137"/>
                  </a:lnTo>
                  <a:lnTo>
                    <a:pt x="4317" y="119"/>
                  </a:lnTo>
                  <a:lnTo>
                    <a:pt x="4250" y="101"/>
                  </a:lnTo>
                  <a:lnTo>
                    <a:pt x="4177" y="84"/>
                  </a:lnTo>
                  <a:lnTo>
                    <a:pt x="4099" y="67"/>
                  </a:lnTo>
                  <a:lnTo>
                    <a:pt x="4017" y="52"/>
                  </a:lnTo>
                  <a:lnTo>
                    <a:pt x="3974" y="44"/>
                  </a:lnTo>
                  <a:lnTo>
                    <a:pt x="3929" y="37"/>
                  </a:lnTo>
                  <a:lnTo>
                    <a:pt x="3884" y="31"/>
                  </a:lnTo>
                  <a:lnTo>
                    <a:pt x="3839" y="25"/>
                  </a:lnTo>
                  <a:lnTo>
                    <a:pt x="3792" y="20"/>
                  </a:lnTo>
                  <a:lnTo>
                    <a:pt x="3744" y="15"/>
                  </a:lnTo>
                  <a:lnTo>
                    <a:pt x="3695" y="10"/>
                  </a:lnTo>
                  <a:lnTo>
                    <a:pt x="3645" y="7"/>
                  </a:lnTo>
                  <a:lnTo>
                    <a:pt x="3594" y="4"/>
                  </a:lnTo>
                  <a:lnTo>
                    <a:pt x="3543" y="2"/>
                  </a:lnTo>
                  <a:lnTo>
                    <a:pt x="3491" y="1"/>
                  </a:lnTo>
                  <a:lnTo>
                    <a:pt x="3438" y="0"/>
                  </a:lnTo>
                  <a:lnTo>
                    <a:pt x="3302" y="2"/>
                  </a:lnTo>
                  <a:lnTo>
                    <a:pt x="3168" y="8"/>
                  </a:lnTo>
                  <a:lnTo>
                    <a:pt x="3037" y="19"/>
                  </a:lnTo>
                  <a:lnTo>
                    <a:pt x="2908" y="34"/>
                  </a:lnTo>
                  <a:lnTo>
                    <a:pt x="2782" y="52"/>
                  </a:lnTo>
                  <a:lnTo>
                    <a:pt x="2660" y="76"/>
                  </a:lnTo>
                  <a:lnTo>
                    <a:pt x="2540" y="103"/>
                  </a:lnTo>
                  <a:lnTo>
                    <a:pt x="2424" y="135"/>
                  </a:lnTo>
                  <a:lnTo>
                    <a:pt x="2309" y="172"/>
                  </a:lnTo>
                  <a:lnTo>
                    <a:pt x="2200" y="213"/>
                  </a:lnTo>
                  <a:lnTo>
                    <a:pt x="2093" y="258"/>
                  </a:lnTo>
                  <a:lnTo>
                    <a:pt x="1991" y="308"/>
                  </a:lnTo>
                  <a:lnTo>
                    <a:pt x="1892" y="363"/>
                  </a:lnTo>
                  <a:lnTo>
                    <a:pt x="1797" y="422"/>
                  </a:lnTo>
                  <a:lnTo>
                    <a:pt x="1706" y="487"/>
                  </a:lnTo>
                  <a:lnTo>
                    <a:pt x="1620" y="555"/>
                  </a:lnTo>
                  <a:lnTo>
                    <a:pt x="1537" y="629"/>
                  </a:lnTo>
                  <a:lnTo>
                    <a:pt x="1460" y="708"/>
                  </a:lnTo>
                  <a:lnTo>
                    <a:pt x="1386" y="791"/>
                  </a:lnTo>
                  <a:lnTo>
                    <a:pt x="1317" y="879"/>
                  </a:lnTo>
                  <a:lnTo>
                    <a:pt x="1253" y="972"/>
                  </a:lnTo>
                  <a:lnTo>
                    <a:pt x="1194" y="1071"/>
                  </a:lnTo>
                  <a:lnTo>
                    <a:pt x="1140" y="1174"/>
                  </a:lnTo>
                  <a:lnTo>
                    <a:pt x="1091" y="1282"/>
                  </a:lnTo>
                  <a:lnTo>
                    <a:pt x="1047" y="1396"/>
                  </a:lnTo>
                  <a:lnTo>
                    <a:pt x="1010" y="1515"/>
                  </a:lnTo>
                  <a:lnTo>
                    <a:pt x="977" y="1639"/>
                  </a:lnTo>
                  <a:lnTo>
                    <a:pt x="950" y="1768"/>
                  </a:lnTo>
                  <a:lnTo>
                    <a:pt x="929" y="1903"/>
                  </a:lnTo>
                  <a:lnTo>
                    <a:pt x="914" y="2043"/>
                  </a:lnTo>
                  <a:lnTo>
                    <a:pt x="905" y="2188"/>
                  </a:lnTo>
                  <a:lnTo>
                    <a:pt x="902" y="2339"/>
                  </a:lnTo>
                  <a:lnTo>
                    <a:pt x="902" y="2515"/>
                  </a:lnTo>
                  <a:lnTo>
                    <a:pt x="0" y="2515"/>
                  </a:lnTo>
                  <a:lnTo>
                    <a:pt x="0" y="2690"/>
                  </a:lnTo>
                  <a:lnTo>
                    <a:pt x="1" y="2704"/>
                  </a:lnTo>
                  <a:lnTo>
                    <a:pt x="2" y="2717"/>
                  </a:lnTo>
                  <a:lnTo>
                    <a:pt x="5" y="2729"/>
                  </a:lnTo>
                  <a:lnTo>
                    <a:pt x="9" y="2741"/>
                  </a:lnTo>
                  <a:lnTo>
                    <a:pt x="13" y="2752"/>
                  </a:lnTo>
                  <a:lnTo>
                    <a:pt x="19" y="2762"/>
                  </a:lnTo>
                  <a:lnTo>
                    <a:pt x="26" y="2771"/>
                  </a:lnTo>
                  <a:lnTo>
                    <a:pt x="34" y="2780"/>
                  </a:lnTo>
                  <a:lnTo>
                    <a:pt x="43" y="2788"/>
                  </a:lnTo>
                  <a:lnTo>
                    <a:pt x="53" y="2795"/>
                  </a:lnTo>
                  <a:lnTo>
                    <a:pt x="63" y="2801"/>
                  </a:lnTo>
                  <a:lnTo>
                    <a:pt x="75" y="2806"/>
                  </a:lnTo>
                  <a:lnTo>
                    <a:pt x="88" y="2811"/>
                  </a:lnTo>
                  <a:lnTo>
                    <a:pt x="102" y="2815"/>
                  </a:lnTo>
                  <a:lnTo>
                    <a:pt x="116" y="2817"/>
                  </a:lnTo>
                  <a:lnTo>
                    <a:pt x="132" y="2819"/>
                  </a:lnTo>
                  <a:lnTo>
                    <a:pt x="160" y="2823"/>
                  </a:lnTo>
                  <a:lnTo>
                    <a:pt x="199" y="2827"/>
                  </a:lnTo>
                  <a:lnTo>
                    <a:pt x="246" y="2832"/>
                  </a:lnTo>
                  <a:lnTo>
                    <a:pt x="301" y="2839"/>
                  </a:lnTo>
                  <a:lnTo>
                    <a:pt x="362" y="2845"/>
                  </a:lnTo>
                  <a:lnTo>
                    <a:pt x="427" y="2852"/>
                  </a:lnTo>
                  <a:lnTo>
                    <a:pt x="493" y="2859"/>
                  </a:lnTo>
                  <a:lnTo>
                    <a:pt x="560" y="2867"/>
                  </a:lnTo>
                  <a:lnTo>
                    <a:pt x="626" y="2874"/>
                  </a:lnTo>
                  <a:lnTo>
                    <a:pt x="689" y="2880"/>
                  </a:lnTo>
                  <a:lnTo>
                    <a:pt x="747" y="2886"/>
                  </a:lnTo>
                  <a:lnTo>
                    <a:pt x="798" y="2892"/>
                  </a:lnTo>
                  <a:lnTo>
                    <a:pt x="840" y="2896"/>
                  </a:lnTo>
                  <a:lnTo>
                    <a:pt x="873" y="2900"/>
                  </a:lnTo>
                  <a:lnTo>
                    <a:pt x="893" y="2902"/>
                  </a:lnTo>
                  <a:lnTo>
                    <a:pt x="902" y="2903"/>
                  </a:lnTo>
                  <a:lnTo>
                    <a:pt x="902" y="7727"/>
                  </a:lnTo>
                  <a:lnTo>
                    <a:pt x="894" y="7728"/>
                  </a:lnTo>
                  <a:lnTo>
                    <a:pt x="874" y="7731"/>
                  </a:lnTo>
                  <a:lnTo>
                    <a:pt x="842" y="7735"/>
                  </a:lnTo>
                  <a:lnTo>
                    <a:pt x="801" y="7741"/>
                  </a:lnTo>
                  <a:lnTo>
                    <a:pt x="751" y="7748"/>
                  </a:lnTo>
                  <a:lnTo>
                    <a:pt x="695" y="7757"/>
                  </a:lnTo>
                  <a:lnTo>
                    <a:pt x="633" y="7766"/>
                  </a:lnTo>
                  <a:lnTo>
                    <a:pt x="568" y="7775"/>
                  </a:lnTo>
                  <a:lnTo>
                    <a:pt x="501" y="7785"/>
                  </a:lnTo>
                  <a:lnTo>
                    <a:pt x="435" y="7795"/>
                  </a:lnTo>
                  <a:lnTo>
                    <a:pt x="370" y="7804"/>
                  </a:lnTo>
                  <a:lnTo>
                    <a:pt x="308" y="7813"/>
                  </a:lnTo>
                  <a:lnTo>
                    <a:pt x="251" y="7822"/>
                  </a:lnTo>
                  <a:lnTo>
                    <a:pt x="201" y="7830"/>
                  </a:lnTo>
                  <a:lnTo>
                    <a:pt x="158" y="7836"/>
                  </a:lnTo>
                  <a:lnTo>
                    <a:pt x="124" y="7841"/>
                  </a:lnTo>
                  <a:lnTo>
                    <a:pt x="109" y="7844"/>
                  </a:lnTo>
                  <a:lnTo>
                    <a:pt x="95" y="7848"/>
                  </a:lnTo>
                  <a:lnTo>
                    <a:pt x="81" y="7853"/>
                  </a:lnTo>
                  <a:lnTo>
                    <a:pt x="69" y="7858"/>
                  </a:lnTo>
                  <a:lnTo>
                    <a:pt x="58" y="7864"/>
                  </a:lnTo>
                  <a:lnTo>
                    <a:pt x="48" y="7871"/>
                  </a:lnTo>
                  <a:lnTo>
                    <a:pt x="39" y="7878"/>
                  </a:lnTo>
                  <a:lnTo>
                    <a:pt x="30" y="7887"/>
                  </a:lnTo>
                  <a:lnTo>
                    <a:pt x="23" y="7895"/>
                  </a:lnTo>
                  <a:lnTo>
                    <a:pt x="17" y="7905"/>
                  </a:lnTo>
                  <a:lnTo>
                    <a:pt x="12" y="7915"/>
                  </a:lnTo>
                  <a:lnTo>
                    <a:pt x="7" y="7926"/>
                  </a:lnTo>
                  <a:lnTo>
                    <a:pt x="4" y="7938"/>
                  </a:lnTo>
                  <a:lnTo>
                    <a:pt x="2" y="7951"/>
                  </a:lnTo>
                  <a:lnTo>
                    <a:pt x="1" y="7964"/>
                  </a:lnTo>
                  <a:lnTo>
                    <a:pt x="0" y="7978"/>
                  </a:lnTo>
                  <a:lnTo>
                    <a:pt x="0" y="8138"/>
                  </a:lnTo>
                  <a:lnTo>
                    <a:pt x="3470" y="8138"/>
                  </a:lnTo>
                  <a:lnTo>
                    <a:pt x="3470" y="7978"/>
                  </a:lnTo>
                  <a:lnTo>
                    <a:pt x="3470" y="7966"/>
                  </a:lnTo>
                  <a:lnTo>
                    <a:pt x="3468" y="7955"/>
                  </a:lnTo>
                  <a:lnTo>
                    <a:pt x="3466" y="7944"/>
                  </a:lnTo>
                  <a:lnTo>
                    <a:pt x="3463" y="7933"/>
                  </a:lnTo>
                  <a:lnTo>
                    <a:pt x="3460" y="7922"/>
                  </a:lnTo>
                  <a:lnTo>
                    <a:pt x="3455" y="7912"/>
                  </a:lnTo>
                  <a:lnTo>
                    <a:pt x="3447" y="7902"/>
                  </a:lnTo>
                  <a:lnTo>
                    <a:pt x="3440" y="7892"/>
                  </a:lnTo>
                  <a:lnTo>
                    <a:pt x="3432" y="7883"/>
                  </a:lnTo>
                  <a:lnTo>
                    <a:pt x="3422" y="7875"/>
                  </a:lnTo>
                  <a:lnTo>
                    <a:pt x="3411" y="7867"/>
                  </a:lnTo>
                  <a:lnTo>
                    <a:pt x="3397" y="7860"/>
                  </a:lnTo>
                  <a:lnTo>
                    <a:pt x="3383" y="7854"/>
                  </a:lnTo>
                  <a:lnTo>
                    <a:pt x="3367" y="7849"/>
                  </a:lnTo>
                  <a:lnTo>
                    <a:pt x="3350" y="7845"/>
                  </a:lnTo>
                  <a:lnTo>
                    <a:pt x="3330" y="7841"/>
                  </a:lnTo>
                  <a:lnTo>
                    <a:pt x="3300" y="7836"/>
                  </a:lnTo>
                  <a:lnTo>
                    <a:pt x="3261" y="7830"/>
                  </a:lnTo>
                  <a:lnTo>
                    <a:pt x="3213" y="7822"/>
                  </a:lnTo>
                  <a:lnTo>
                    <a:pt x="3159" y="7813"/>
                  </a:lnTo>
                  <a:lnTo>
                    <a:pt x="3101" y="7804"/>
                  </a:lnTo>
                  <a:lnTo>
                    <a:pt x="3039" y="7795"/>
                  </a:lnTo>
                  <a:lnTo>
                    <a:pt x="2976" y="7785"/>
                  </a:lnTo>
                  <a:lnTo>
                    <a:pt x="2912" y="7775"/>
                  </a:lnTo>
                  <a:lnTo>
                    <a:pt x="2849" y="7766"/>
                  </a:lnTo>
                  <a:lnTo>
                    <a:pt x="2791" y="7757"/>
                  </a:lnTo>
                  <a:lnTo>
                    <a:pt x="2737" y="7749"/>
                  </a:lnTo>
                  <a:lnTo>
                    <a:pt x="2689" y="7741"/>
                  </a:lnTo>
                  <a:lnTo>
                    <a:pt x="2650" y="7735"/>
                  </a:lnTo>
                  <a:lnTo>
                    <a:pt x="2619" y="7731"/>
                  </a:lnTo>
                  <a:lnTo>
                    <a:pt x="2599" y="7728"/>
                  </a:lnTo>
                  <a:lnTo>
                    <a:pt x="2593" y="7727"/>
                  </a:lnTo>
                  <a:lnTo>
                    <a:pt x="2593" y="2903"/>
                  </a:lnTo>
                  <a:lnTo>
                    <a:pt x="2600" y="2902"/>
                  </a:lnTo>
                  <a:lnTo>
                    <a:pt x="2620" y="2899"/>
                  </a:lnTo>
                  <a:lnTo>
                    <a:pt x="2653" y="2896"/>
                  </a:lnTo>
                  <a:lnTo>
                    <a:pt x="2696" y="2890"/>
                  </a:lnTo>
                  <a:lnTo>
                    <a:pt x="2745" y="2884"/>
                  </a:lnTo>
                  <a:lnTo>
                    <a:pt x="2804" y="2877"/>
                  </a:lnTo>
                  <a:lnTo>
                    <a:pt x="2866" y="2870"/>
                  </a:lnTo>
                  <a:lnTo>
                    <a:pt x="2931" y="2862"/>
                  </a:lnTo>
                  <a:lnTo>
                    <a:pt x="2998" y="2854"/>
                  </a:lnTo>
                  <a:lnTo>
                    <a:pt x="3065" y="2845"/>
                  </a:lnTo>
                  <a:lnTo>
                    <a:pt x="3130" y="2837"/>
                  </a:lnTo>
                  <a:lnTo>
                    <a:pt x="3192" y="2829"/>
                  </a:lnTo>
                  <a:lnTo>
                    <a:pt x="3248" y="2821"/>
                  </a:lnTo>
                  <a:lnTo>
                    <a:pt x="3297" y="2815"/>
                  </a:lnTo>
                  <a:lnTo>
                    <a:pt x="3337" y="2809"/>
                  </a:lnTo>
                  <a:lnTo>
                    <a:pt x="3368" y="2804"/>
                  </a:lnTo>
                  <a:lnTo>
                    <a:pt x="3383" y="2801"/>
                  </a:lnTo>
                  <a:lnTo>
                    <a:pt x="3397" y="2796"/>
                  </a:lnTo>
                  <a:lnTo>
                    <a:pt x="3410" y="2791"/>
                  </a:lnTo>
                  <a:lnTo>
                    <a:pt x="3421" y="2786"/>
                  </a:lnTo>
                  <a:lnTo>
                    <a:pt x="3431" y="2779"/>
                  </a:lnTo>
                  <a:lnTo>
                    <a:pt x="3440" y="2772"/>
                  </a:lnTo>
                  <a:lnTo>
                    <a:pt x="3448" y="2764"/>
                  </a:lnTo>
                  <a:lnTo>
                    <a:pt x="3455" y="2756"/>
                  </a:lnTo>
                  <a:lnTo>
                    <a:pt x="3461" y="2747"/>
                  </a:lnTo>
                  <a:lnTo>
                    <a:pt x="3466" y="2738"/>
                  </a:lnTo>
                  <a:lnTo>
                    <a:pt x="3469" y="2728"/>
                  </a:lnTo>
                  <a:lnTo>
                    <a:pt x="3472" y="2718"/>
                  </a:lnTo>
                  <a:lnTo>
                    <a:pt x="3475" y="2708"/>
                  </a:lnTo>
                  <a:lnTo>
                    <a:pt x="3476" y="2697"/>
                  </a:lnTo>
                  <a:lnTo>
                    <a:pt x="3477" y="2686"/>
                  </a:lnTo>
                  <a:lnTo>
                    <a:pt x="3477" y="2675"/>
                  </a:lnTo>
                  <a:lnTo>
                    <a:pt x="3477" y="2515"/>
                  </a:lnTo>
                  <a:lnTo>
                    <a:pt x="2593" y="2515"/>
                  </a:lnTo>
                  <a:lnTo>
                    <a:pt x="2593" y="1631"/>
                  </a:lnTo>
                  <a:lnTo>
                    <a:pt x="2593" y="1542"/>
                  </a:lnTo>
                  <a:lnTo>
                    <a:pt x="2595" y="1457"/>
                  </a:lnTo>
                  <a:lnTo>
                    <a:pt x="2598" y="1376"/>
                  </a:lnTo>
                  <a:lnTo>
                    <a:pt x="2602" y="1299"/>
                  </a:lnTo>
                  <a:lnTo>
                    <a:pt x="2608" y="1226"/>
                  </a:lnTo>
                  <a:lnTo>
                    <a:pt x="2615" y="1157"/>
                  </a:lnTo>
                  <a:lnTo>
                    <a:pt x="2623" y="1091"/>
                  </a:lnTo>
                  <a:lnTo>
                    <a:pt x="2633" y="1028"/>
                  </a:lnTo>
                  <a:lnTo>
                    <a:pt x="2645" y="969"/>
                  </a:lnTo>
                  <a:lnTo>
                    <a:pt x="2658" y="914"/>
                  </a:lnTo>
                  <a:lnTo>
                    <a:pt x="2672" y="862"/>
                  </a:lnTo>
                  <a:lnTo>
                    <a:pt x="2689" y="812"/>
                  </a:lnTo>
                  <a:lnTo>
                    <a:pt x="2707" y="767"/>
                  </a:lnTo>
                  <a:lnTo>
                    <a:pt x="2727" y="724"/>
                  </a:lnTo>
                  <a:lnTo>
                    <a:pt x="2750" y="684"/>
                  </a:lnTo>
                  <a:lnTo>
                    <a:pt x="2773" y="647"/>
                  </a:lnTo>
                  <a:lnTo>
                    <a:pt x="2798" y="613"/>
                  </a:lnTo>
                  <a:lnTo>
                    <a:pt x="2826" y="581"/>
                  </a:lnTo>
                  <a:lnTo>
                    <a:pt x="2857" y="553"/>
                  </a:lnTo>
                  <a:lnTo>
                    <a:pt x="2888" y="527"/>
                  </a:lnTo>
                  <a:lnTo>
                    <a:pt x="2922" y="503"/>
                  </a:lnTo>
                  <a:lnTo>
                    <a:pt x="2958" y="482"/>
                  </a:lnTo>
                  <a:lnTo>
                    <a:pt x="2997" y="463"/>
                  </a:lnTo>
                  <a:lnTo>
                    <a:pt x="3038" y="447"/>
                  </a:lnTo>
                  <a:lnTo>
                    <a:pt x="3081" y="433"/>
                  </a:lnTo>
                  <a:lnTo>
                    <a:pt x="3126" y="420"/>
                  </a:lnTo>
                  <a:lnTo>
                    <a:pt x="3174" y="410"/>
                  </a:lnTo>
                  <a:lnTo>
                    <a:pt x="3225" y="402"/>
                  </a:lnTo>
                  <a:lnTo>
                    <a:pt x="3278" y="396"/>
                  </a:lnTo>
                  <a:lnTo>
                    <a:pt x="3334" y="392"/>
                  </a:lnTo>
                  <a:lnTo>
                    <a:pt x="3392" y="389"/>
                  </a:lnTo>
                  <a:lnTo>
                    <a:pt x="3453" y="389"/>
                  </a:lnTo>
                  <a:lnTo>
                    <a:pt x="3514" y="389"/>
                  </a:lnTo>
                  <a:lnTo>
                    <a:pt x="3571" y="392"/>
                  </a:lnTo>
                  <a:lnTo>
                    <a:pt x="3625" y="395"/>
                  </a:lnTo>
                  <a:lnTo>
                    <a:pt x="3677" y="401"/>
                  </a:lnTo>
                  <a:lnTo>
                    <a:pt x="3724" y="408"/>
                  </a:lnTo>
                  <a:lnTo>
                    <a:pt x="3769" y="416"/>
                  </a:lnTo>
                  <a:lnTo>
                    <a:pt x="3812" y="427"/>
                  </a:lnTo>
                  <a:lnTo>
                    <a:pt x="3853" y="438"/>
                  </a:lnTo>
                  <a:lnTo>
                    <a:pt x="3891" y="452"/>
                  </a:lnTo>
                  <a:lnTo>
                    <a:pt x="3925" y="467"/>
                  </a:lnTo>
                  <a:lnTo>
                    <a:pt x="3958" y="484"/>
                  </a:lnTo>
                  <a:lnTo>
                    <a:pt x="3989" y="503"/>
                  </a:lnTo>
                  <a:lnTo>
                    <a:pt x="4018" y="524"/>
                  </a:lnTo>
                  <a:lnTo>
                    <a:pt x="4044" y="547"/>
                  </a:lnTo>
                  <a:lnTo>
                    <a:pt x="4069" y="571"/>
                  </a:lnTo>
                  <a:lnTo>
                    <a:pt x="4091" y="597"/>
                  </a:lnTo>
                  <a:lnTo>
                    <a:pt x="4113" y="626"/>
                  </a:lnTo>
                  <a:lnTo>
                    <a:pt x="4132" y="656"/>
                  </a:lnTo>
                  <a:lnTo>
                    <a:pt x="4150" y="688"/>
                  </a:lnTo>
                  <a:lnTo>
                    <a:pt x="4167" y="723"/>
                  </a:lnTo>
                  <a:lnTo>
                    <a:pt x="4182" y="759"/>
                  </a:lnTo>
                  <a:lnTo>
                    <a:pt x="4196" y="797"/>
                  </a:lnTo>
                  <a:lnTo>
                    <a:pt x="4209" y="838"/>
                  </a:lnTo>
                  <a:lnTo>
                    <a:pt x="4222" y="881"/>
                  </a:lnTo>
                  <a:lnTo>
                    <a:pt x="4233" y="925"/>
                  </a:lnTo>
                  <a:lnTo>
                    <a:pt x="4243" y="973"/>
                  </a:lnTo>
                  <a:lnTo>
                    <a:pt x="4252" y="1022"/>
                  </a:lnTo>
                  <a:lnTo>
                    <a:pt x="4261" y="1073"/>
                  </a:lnTo>
                  <a:lnTo>
                    <a:pt x="4270" y="1127"/>
                  </a:lnTo>
                  <a:lnTo>
                    <a:pt x="4278" y="1183"/>
                  </a:lnTo>
                  <a:lnTo>
                    <a:pt x="4285" y="1242"/>
                  </a:lnTo>
                  <a:lnTo>
                    <a:pt x="4292" y="1303"/>
                  </a:lnTo>
                  <a:lnTo>
                    <a:pt x="4294" y="1318"/>
                  </a:lnTo>
                  <a:lnTo>
                    <a:pt x="4296" y="1332"/>
                  </a:lnTo>
                  <a:lnTo>
                    <a:pt x="4299" y="1345"/>
                  </a:lnTo>
                  <a:lnTo>
                    <a:pt x="4302" y="1357"/>
                  </a:lnTo>
                  <a:lnTo>
                    <a:pt x="4306" y="1368"/>
                  </a:lnTo>
                  <a:lnTo>
                    <a:pt x="4311" y="1378"/>
                  </a:lnTo>
                  <a:lnTo>
                    <a:pt x="4315" y="1387"/>
                  </a:lnTo>
                  <a:lnTo>
                    <a:pt x="4321" y="1395"/>
                  </a:lnTo>
                  <a:lnTo>
                    <a:pt x="4328" y="1402"/>
                  </a:lnTo>
                  <a:lnTo>
                    <a:pt x="4334" y="1408"/>
                  </a:lnTo>
                  <a:lnTo>
                    <a:pt x="4341" y="1413"/>
                  </a:lnTo>
                  <a:lnTo>
                    <a:pt x="4349" y="1418"/>
                  </a:lnTo>
                  <a:lnTo>
                    <a:pt x="4357" y="1421"/>
                  </a:lnTo>
                  <a:lnTo>
                    <a:pt x="4366" y="1423"/>
                  </a:lnTo>
                  <a:lnTo>
                    <a:pt x="4375" y="1424"/>
                  </a:lnTo>
                  <a:lnTo>
                    <a:pt x="4385" y="1425"/>
                  </a:lnTo>
                  <a:lnTo>
                    <a:pt x="4596" y="1425"/>
                  </a:lnTo>
                  <a:lnTo>
                    <a:pt x="4596" y="213"/>
                  </a:lnTo>
                  <a:close/>
                </a:path>
              </a:pathLst>
            </a:custGeom>
            <a:solidFill>
              <a:srgbClr val="171312"/>
            </a:solidFill>
            <a:ln w="9525">
              <a:noFill/>
              <a:round/>
              <a:headEnd/>
              <a:tailEnd/>
            </a:ln>
          </p:spPr>
          <p:txBody>
            <a:bodyPr/>
            <a:lstStyle/>
            <a:p>
              <a:endParaRPr lang="da-DK">
                <a:solidFill>
                  <a:srgbClr val="000000"/>
                </a:solidFill>
              </a:endParaRPr>
            </a:p>
          </p:txBody>
        </p:sp>
        <p:sp>
          <p:nvSpPr>
            <p:cNvPr id="21" name="Freeform 23"/>
            <p:cNvSpPr>
              <a:spLocks noChangeAspect="1"/>
            </p:cNvSpPr>
            <p:nvPr userDrawn="1"/>
          </p:nvSpPr>
          <p:spPr bwMode="auto">
            <a:xfrm>
              <a:off x="2936" y="4027"/>
              <a:ext cx="109" cy="114"/>
            </a:xfrm>
            <a:custGeom>
              <a:avLst/>
              <a:gdLst/>
              <a:ahLst/>
              <a:cxnLst>
                <a:cxn ang="0">
                  <a:pos x="841" y="407"/>
                </a:cxn>
                <a:cxn ang="0">
                  <a:pos x="716" y="389"/>
                </a:cxn>
                <a:cxn ang="0">
                  <a:pos x="532" y="362"/>
                </a:cxn>
                <a:cxn ang="0">
                  <a:pos x="334" y="333"/>
                </a:cxn>
                <a:cxn ang="0">
                  <a:pos x="169" y="308"/>
                </a:cxn>
                <a:cxn ang="0">
                  <a:pos x="86" y="294"/>
                </a:cxn>
                <a:cxn ang="0">
                  <a:pos x="52" y="281"/>
                </a:cxn>
                <a:cxn ang="0">
                  <a:pos x="27" y="264"/>
                </a:cxn>
                <a:cxn ang="0">
                  <a:pos x="11" y="241"/>
                </a:cxn>
                <a:cxn ang="0">
                  <a:pos x="3" y="214"/>
                </a:cxn>
                <a:cxn ang="0">
                  <a:pos x="0" y="182"/>
                </a:cxn>
                <a:cxn ang="0">
                  <a:pos x="3772" y="182"/>
                </a:cxn>
                <a:cxn ang="0">
                  <a:pos x="3770" y="215"/>
                </a:cxn>
                <a:cxn ang="0">
                  <a:pos x="3762" y="244"/>
                </a:cxn>
                <a:cxn ang="0">
                  <a:pos x="3748" y="268"/>
                </a:cxn>
                <a:cxn ang="0">
                  <a:pos x="3722" y="287"/>
                </a:cxn>
                <a:cxn ang="0">
                  <a:pos x="3687" y="301"/>
                </a:cxn>
                <a:cxn ang="0">
                  <a:pos x="3609" y="313"/>
                </a:cxn>
                <a:cxn ang="0">
                  <a:pos x="3450" y="335"/>
                </a:cxn>
                <a:cxn ang="0">
                  <a:pos x="3253" y="363"/>
                </a:cxn>
                <a:cxn ang="0">
                  <a:pos x="3066" y="389"/>
                </a:cxn>
                <a:cxn ang="0">
                  <a:pos x="2939" y="407"/>
                </a:cxn>
                <a:cxn ang="0">
                  <a:pos x="2910" y="5219"/>
                </a:cxn>
                <a:cxn ang="0">
                  <a:pos x="4601" y="5217"/>
                </a:cxn>
                <a:cxn ang="0">
                  <a:pos x="4676" y="5205"/>
                </a:cxn>
                <a:cxn ang="0">
                  <a:pos x="4746" y="5181"/>
                </a:cxn>
                <a:cxn ang="0">
                  <a:pos x="4811" y="5141"/>
                </a:cxn>
                <a:cxn ang="0">
                  <a:pos x="4871" y="5083"/>
                </a:cxn>
                <a:cxn ang="0">
                  <a:pos x="4927" y="5003"/>
                </a:cxn>
                <a:cxn ang="0">
                  <a:pos x="4977" y="4899"/>
                </a:cxn>
                <a:cxn ang="0">
                  <a:pos x="5023" y="4768"/>
                </a:cxn>
                <a:cxn ang="0">
                  <a:pos x="5064" y="4607"/>
                </a:cxn>
                <a:cxn ang="0">
                  <a:pos x="5100" y="4413"/>
                </a:cxn>
                <a:cxn ang="0">
                  <a:pos x="5130" y="4183"/>
                </a:cxn>
                <a:cxn ang="0">
                  <a:pos x="5137" y="4149"/>
                </a:cxn>
                <a:cxn ang="0">
                  <a:pos x="5152" y="4124"/>
                </a:cxn>
                <a:cxn ang="0">
                  <a:pos x="5171" y="4107"/>
                </a:cxn>
                <a:cxn ang="0">
                  <a:pos x="5196" y="4096"/>
                </a:cxn>
                <a:cxn ang="0">
                  <a:pos x="5227" y="4092"/>
                </a:cxn>
                <a:cxn ang="0">
                  <a:pos x="5433" y="5623"/>
                </a:cxn>
                <a:cxn ang="0">
                  <a:pos x="0" y="5428"/>
                </a:cxn>
                <a:cxn ang="0">
                  <a:pos x="6" y="5396"/>
                </a:cxn>
                <a:cxn ang="0">
                  <a:pos x="20" y="5370"/>
                </a:cxn>
                <a:cxn ang="0">
                  <a:pos x="44" y="5351"/>
                </a:cxn>
                <a:cxn ang="0">
                  <a:pos x="78" y="5336"/>
                </a:cxn>
                <a:cxn ang="0">
                  <a:pos x="124" y="5326"/>
                </a:cxn>
                <a:cxn ang="0">
                  <a:pos x="230" y="5311"/>
                </a:cxn>
                <a:cxn ang="0">
                  <a:pos x="404" y="5288"/>
                </a:cxn>
                <a:cxn ang="0">
                  <a:pos x="599" y="5262"/>
                </a:cxn>
                <a:cxn ang="0">
                  <a:pos x="767" y="5240"/>
                </a:cxn>
                <a:cxn ang="0">
                  <a:pos x="863" y="5228"/>
                </a:cxn>
              </a:cxnLst>
              <a:rect l="0" t="0" r="r" b="b"/>
              <a:pathLst>
                <a:path w="5433" h="5623">
                  <a:moveTo>
                    <a:pt x="870" y="411"/>
                  </a:moveTo>
                  <a:lnTo>
                    <a:pt x="863" y="410"/>
                  </a:lnTo>
                  <a:lnTo>
                    <a:pt x="841" y="407"/>
                  </a:lnTo>
                  <a:lnTo>
                    <a:pt x="810" y="402"/>
                  </a:lnTo>
                  <a:lnTo>
                    <a:pt x="767" y="396"/>
                  </a:lnTo>
                  <a:lnTo>
                    <a:pt x="716" y="389"/>
                  </a:lnTo>
                  <a:lnTo>
                    <a:pt x="659" y="381"/>
                  </a:lnTo>
                  <a:lnTo>
                    <a:pt x="597" y="372"/>
                  </a:lnTo>
                  <a:lnTo>
                    <a:pt x="532" y="362"/>
                  </a:lnTo>
                  <a:lnTo>
                    <a:pt x="465" y="352"/>
                  </a:lnTo>
                  <a:lnTo>
                    <a:pt x="398" y="343"/>
                  </a:lnTo>
                  <a:lnTo>
                    <a:pt x="334" y="333"/>
                  </a:lnTo>
                  <a:lnTo>
                    <a:pt x="273" y="324"/>
                  </a:lnTo>
                  <a:lnTo>
                    <a:pt x="218" y="316"/>
                  </a:lnTo>
                  <a:lnTo>
                    <a:pt x="169" y="308"/>
                  </a:lnTo>
                  <a:lnTo>
                    <a:pt x="129" y="302"/>
                  </a:lnTo>
                  <a:lnTo>
                    <a:pt x="101" y="297"/>
                  </a:lnTo>
                  <a:lnTo>
                    <a:pt x="86" y="294"/>
                  </a:lnTo>
                  <a:lnTo>
                    <a:pt x="74" y="290"/>
                  </a:lnTo>
                  <a:lnTo>
                    <a:pt x="62" y="286"/>
                  </a:lnTo>
                  <a:lnTo>
                    <a:pt x="52" y="281"/>
                  </a:lnTo>
                  <a:lnTo>
                    <a:pt x="43" y="276"/>
                  </a:lnTo>
                  <a:lnTo>
                    <a:pt x="34" y="270"/>
                  </a:lnTo>
                  <a:lnTo>
                    <a:pt x="27" y="264"/>
                  </a:lnTo>
                  <a:lnTo>
                    <a:pt x="21" y="257"/>
                  </a:lnTo>
                  <a:lnTo>
                    <a:pt x="16" y="249"/>
                  </a:lnTo>
                  <a:lnTo>
                    <a:pt x="11" y="241"/>
                  </a:lnTo>
                  <a:lnTo>
                    <a:pt x="8" y="233"/>
                  </a:lnTo>
                  <a:lnTo>
                    <a:pt x="5" y="224"/>
                  </a:lnTo>
                  <a:lnTo>
                    <a:pt x="3" y="214"/>
                  </a:lnTo>
                  <a:lnTo>
                    <a:pt x="1" y="204"/>
                  </a:lnTo>
                  <a:lnTo>
                    <a:pt x="0" y="194"/>
                  </a:lnTo>
                  <a:lnTo>
                    <a:pt x="0" y="182"/>
                  </a:lnTo>
                  <a:lnTo>
                    <a:pt x="0" y="0"/>
                  </a:lnTo>
                  <a:lnTo>
                    <a:pt x="3772" y="0"/>
                  </a:lnTo>
                  <a:lnTo>
                    <a:pt x="3772" y="182"/>
                  </a:lnTo>
                  <a:lnTo>
                    <a:pt x="3771" y="194"/>
                  </a:lnTo>
                  <a:lnTo>
                    <a:pt x="3771" y="204"/>
                  </a:lnTo>
                  <a:lnTo>
                    <a:pt x="3770" y="215"/>
                  </a:lnTo>
                  <a:lnTo>
                    <a:pt x="3768" y="225"/>
                  </a:lnTo>
                  <a:lnTo>
                    <a:pt x="3766" y="234"/>
                  </a:lnTo>
                  <a:lnTo>
                    <a:pt x="3762" y="244"/>
                  </a:lnTo>
                  <a:lnTo>
                    <a:pt x="3758" y="252"/>
                  </a:lnTo>
                  <a:lnTo>
                    <a:pt x="3754" y="260"/>
                  </a:lnTo>
                  <a:lnTo>
                    <a:pt x="3748" y="268"/>
                  </a:lnTo>
                  <a:lnTo>
                    <a:pt x="3741" y="275"/>
                  </a:lnTo>
                  <a:lnTo>
                    <a:pt x="3732" y="281"/>
                  </a:lnTo>
                  <a:lnTo>
                    <a:pt x="3722" y="287"/>
                  </a:lnTo>
                  <a:lnTo>
                    <a:pt x="3712" y="292"/>
                  </a:lnTo>
                  <a:lnTo>
                    <a:pt x="3700" y="297"/>
                  </a:lnTo>
                  <a:lnTo>
                    <a:pt x="3687" y="301"/>
                  </a:lnTo>
                  <a:lnTo>
                    <a:pt x="3671" y="304"/>
                  </a:lnTo>
                  <a:lnTo>
                    <a:pt x="3646" y="308"/>
                  </a:lnTo>
                  <a:lnTo>
                    <a:pt x="3609" y="313"/>
                  </a:lnTo>
                  <a:lnTo>
                    <a:pt x="3563" y="319"/>
                  </a:lnTo>
                  <a:lnTo>
                    <a:pt x="3509" y="327"/>
                  </a:lnTo>
                  <a:lnTo>
                    <a:pt x="3450" y="335"/>
                  </a:lnTo>
                  <a:lnTo>
                    <a:pt x="3386" y="344"/>
                  </a:lnTo>
                  <a:lnTo>
                    <a:pt x="3320" y="354"/>
                  </a:lnTo>
                  <a:lnTo>
                    <a:pt x="3253" y="363"/>
                  </a:lnTo>
                  <a:lnTo>
                    <a:pt x="3187" y="372"/>
                  </a:lnTo>
                  <a:lnTo>
                    <a:pt x="3124" y="381"/>
                  </a:lnTo>
                  <a:lnTo>
                    <a:pt x="3066" y="389"/>
                  </a:lnTo>
                  <a:lnTo>
                    <a:pt x="3015" y="396"/>
                  </a:lnTo>
                  <a:lnTo>
                    <a:pt x="2971" y="402"/>
                  </a:lnTo>
                  <a:lnTo>
                    <a:pt x="2939" y="407"/>
                  </a:lnTo>
                  <a:lnTo>
                    <a:pt x="2917" y="410"/>
                  </a:lnTo>
                  <a:lnTo>
                    <a:pt x="2910" y="411"/>
                  </a:lnTo>
                  <a:lnTo>
                    <a:pt x="2910" y="5219"/>
                  </a:lnTo>
                  <a:lnTo>
                    <a:pt x="4548" y="5219"/>
                  </a:lnTo>
                  <a:lnTo>
                    <a:pt x="4575" y="5218"/>
                  </a:lnTo>
                  <a:lnTo>
                    <a:pt x="4601" y="5217"/>
                  </a:lnTo>
                  <a:lnTo>
                    <a:pt x="4627" y="5214"/>
                  </a:lnTo>
                  <a:lnTo>
                    <a:pt x="4651" y="5211"/>
                  </a:lnTo>
                  <a:lnTo>
                    <a:pt x="4676" y="5205"/>
                  </a:lnTo>
                  <a:lnTo>
                    <a:pt x="4700" y="5199"/>
                  </a:lnTo>
                  <a:lnTo>
                    <a:pt x="4724" y="5191"/>
                  </a:lnTo>
                  <a:lnTo>
                    <a:pt x="4746" y="5181"/>
                  </a:lnTo>
                  <a:lnTo>
                    <a:pt x="4768" y="5170"/>
                  </a:lnTo>
                  <a:lnTo>
                    <a:pt x="4790" y="5157"/>
                  </a:lnTo>
                  <a:lnTo>
                    <a:pt x="4811" y="5141"/>
                  </a:lnTo>
                  <a:lnTo>
                    <a:pt x="4832" y="5124"/>
                  </a:lnTo>
                  <a:lnTo>
                    <a:pt x="4852" y="5105"/>
                  </a:lnTo>
                  <a:lnTo>
                    <a:pt x="4871" y="5083"/>
                  </a:lnTo>
                  <a:lnTo>
                    <a:pt x="4891" y="5059"/>
                  </a:lnTo>
                  <a:lnTo>
                    <a:pt x="4909" y="5032"/>
                  </a:lnTo>
                  <a:lnTo>
                    <a:pt x="4927" y="5003"/>
                  </a:lnTo>
                  <a:lnTo>
                    <a:pt x="4945" y="4971"/>
                  </a:lnTo>
                  <a:lnTo>
                    <a:pt x="4961" y="4937"/>
                  </a:lnTo>
                  <a:lnTo>
                    <a:pt x="4977" y="4899"/>
                  </a:lnTo>
                  <a:lnTo>
                    <a:pt x="4994" y="4859"/>
                  </a:lnTo>
                  <a:lnTo>
                    <a:pt x="5008" y="4815"/>
                  </a:lnTo>
                  <a:lnTo>
                    <a:pt x="5023" y="4768"/>
                  </a:lnTo>
                  <a:lnTo>
                    <a:pt x="5037" y="4718"/>
                  </a:lnTo>
                  <a:lnTo>
                    <a:pt x="5051" y="4664"/>
                  </a:lnTo>
                  <a:lnTo>
                    <a:pt x="5064" y="4607"/>
                  </a:lnTo>
                  <a:lnTo>
                    <a:pt x="5076" y="4546"/>
                  </a:lnTo>
                  <a:lnTo>
                    <a:pt x="5088" y="4481"/>
                  </a:lnTo>
                  <a:lnTo>
                    <a:pt x="5100" y="4413"/>
                  </a:lnTo>
                  <a:lnTo>
                    <a:pt x="5110" y="4340"/>
                  </a:lnTo>
                  <a:lnTo>
                    <a:pt x="5120" y="4264"/>
                  </a:lnTo>
                  <a:lnTo>
                    <a:pt x="5130" y="4183"/>
                  </a:lnTo>
                  <a:lnTo>
                    <a:pt x="5132" y="4171"/>
                  </a:lnTo>
                  <a:lnTo>
                    <a:pt x="5134" y="4160"/>
                  </a:lnTo>
                  <a:lnTo>
                    <a:pt x="5137" y="4149"/>
                  </a:lnTo>
                  <a:lnTo>
                    <a:pt x="5141" y="4140"/>
                  </a:lnTo>
                  <a:lnTo>
                    <a:pt x="5146" y="4132"/>
                  </a:lnTo>
                  <a:lnTo>
                    <a:pt x="5152" y="4124"/>
                  </a:lnTo>
                  <a:lnTo>
                    <a:pt x="5158" y="4117"/>
                  </a:lnTo>
                  <a:lnTo>
                    <a:pt x="5164" y="4112"/>
                  </a:lnTo>
                  <a:lnTo>
                    <a:pt x="5171" y="4107"/>
                  </a:lnTo>
                  <a:lnTo>
                    <a:pt x="5179" y="4102"/>
                  </a:lnTo>
                  <a:lnTo>
                    <a:pt x="5187" y="4099"/>
                  </a:lnTo>
                  <a:lnTo>
                    <a:pt x="5196" y="4096"/>
                  </a:lnTo>
                  <a:lnTo>
                    <a:pt x="5207" y="4094"/>
                  </a:lnTo>
                  <a:lnTo>
                    <a:pt x="5217" y="4092"/>
                  </a:lnTo>
                  <a:lnTo>
                    <a:pt x="5227" y="4092"/>
                  </a:lnTo>
                  <a:lnTo>
                    <a:pt x="5238" y="4091"/>
                  </a:lnTo>
                  <a:lnTo>
                    <a:pt x="5433" y="4091"/>
                  </a:lnTo>
                  <a:lnTo>
                    <a:pt x="5433" y="5623"/>
                  </a:lnTo>
                  <a:lnTo>
                    <a:pt x="0" y="5623"/>
                  </a:lnTo>
                  <a:lnTo>
                    <a:pt x="0" y="5440"/>
                  </a:lnTo>
                  <a:lnTo>
                    <a:pt x="0" y="5428"/>
                  </a:lnTo>
                  <a:lnTo>
                    <a:pt x="2" y="5416"/>
                  </a:lnTo>
                  <a:lnTo>
                    <a:pt x="3" y="5406"/>
                  </a:lnTo>
                  <a:lnTo>
                    <a:pt x="6" y="5396"/>
                  </a:lnTo>
                  <a:lnTo>
                    <a:pt x="10" y="5387"/>
                  </a:lnTo>
                  <a:lnTo>
                    <a:pt x="14" y="5378"/>
                  </a:lnTo>
                  <a:lnTo>
                    <a:pt x="20" y="5370"/>
                  </a:lnTo>
                  <a:lnTo>
                    <a:pt x="27" y="5363"/>
                  </a:lnTo>
                  <a:lnTo>
                    <a:pt x="34" y="5357"/>
                  </a:lnTo>
                  <a:lnTo>
                    <a:pt x="44" y="5351"/>
                  </a:lnTo>
                  <a:lnTo>
                    <a:pt x="54" y="5346"/>
                  </a:lnTo>
                  <a:lnTo>
                    <a:pt x="65" y="5341"/>
                  </a:lnTo>
                  <a:lnTo>
                    <a:pt x="78" y="5336"/>
                  </a:lnTo>
                  <a:lnTo>
                    <a:pt x="91" y="5333"/>
                  </a:lnTo>
                  <a:lnTo>
                    <a:pt x="107" y="5329"/>
                  </a:lnTo>
                  <a:lnTo>
                    <a:pt x="124" y="5326"/>
                  </a:lnTo>
                  <a:lnTo>
                    <a:pt x="148" y="5323"/>
                  </a:lnTo>
                  <a:lnTo>
                    <a:pt x="185" y="5317"/>
                  </a:lnTo>
                  <a:lnTo>
                    <a:pt x="230" y="5311"/>
                  </a:lnTo>
                  <a:lnTo>
                    <a:pt x="283" y="5304"/>
                  </a:lnTo>
                  <a:lnTo>
                    <a:pt x="342" y="5296"/>
                  </a:lnTo>
                  <a:lnTo>
                    <a:pt x="404" y="5288"/>
                  </a:lnTo>
                  <a:lnTo>
                    <a:pt x="469" y="5279"/>
                  </a:lnTo>
                  <a:lnTo>
                    <a:pt x="535" y="5271"/>
                  </a:lnTo>
                  <a:lnTo>
                    <a:pt x="599" y="5262"/>
                  </a:lnTo>
                  <a:lnTo>
                    <a:pt x="660" y="5254"/>
                  </a:lnTo>
                  <a:lnTo>
                    <a:pt x="717" y="5247"/>
                  </a:lnTo>
                  <a:lnTo>
                    <a:pt x="767" y="5240"/>
                  </a:lnTo>
                  <a:lnTo>
                    <a:pt x="810" y="5235"/>
                  </a:lnTo>
                  <a:lnTo>
                    <a:pt x="841" y="5231"/>
                  </a:lnTo>
                  <a:lnTo>
                    <a:pt x="863" y="5228"/>
                  </a:lnTo>
                  <a:lnTo>
                    <a:pt x="870" y="5227"/>
                  </a:lnTo>
                  <a:lnTo>
                    <a:pt x="870" y="411"/>
                  </a:lnTo>
                  <a:close/>
                </a:path>
              </a:pathLst>
            </a:custGeom>
            <a:solidFill>
              <a:srgbClr val="171312"/>
            </a:solidFill>
            <a:ln w="9525">
              <a:noFill/>
              <a:round/>
              <a:headEnd/>
              <a:tailEnd/>
            </a:ln>
          </p:spPr>
          <p:txBody>
            <a:bodyPr/>
            <a:lstStyle/>
            <a:p>
              <a:endParaRPr lang="da-DK">
                <a:solidFill>
                  <a:srgbClr val="000000"/>
                </a:solidFill>
              </a:endParaRPr>
            </a:p>
          </p:txBody>
        </p:sp>
      </p:grpSp>
      <p:sp>
        <p:nvSpPr>
          <p:cNvPr id="9" name="Pladsholder til billede 4"/>
          <p:cNvSpPr>
            <a:spLocks noGrp="1"/>
          </p:cNvSpPr>
          <p:nvPr>
            <p:ph type="pic" sz="quarter" idx="15" hasCustomPrompt="1"/>
          </p:nvPr>
        </p:nvSpPr>
        <p:spPr>
          <a:xfrm>
            <a:off x="179512" y="4720348"/>
            <a:ext cx="864096" cy="288230"/>
          </a:xfrm>
        </p:spPr>
        <p:txBody>
          <a:bodyPr anchor="b"/>
          <a:lstStyle>
            <a:lvl1pPr marL="0" indent="0">
              <a:buNone/>
              <a:defRPr sz="1200"/>
            </a:lvl1pPr>
          </a:lstStyle>
          <a:p>
            <a:r>
              <a:rPr lang="da-DK" dirty="0"/>
              <a:t>Kundelogo</a:t>
            </a:r>
          </a:p>
        </p:txBody>
      </p:sp>
      <p:sp>
        <p:nvSpPr>
          <p:cNvPr id="10" name="Footer Placeholder 4"/>
          <p:cNvSpPr>
            <a:spLocks noGrp="1"/>
          </p:cNvSpPr>
          <p:nvPr>
            <p:ph type="ftr" sz="quarter" idx="3"/>
          </p:nvPr>
        </p:nvSpPr>
        <p:spPr>
          <a:xfrm>
            <a:off x="5736330" y="136800"/>
            <a:ext cx="2995200" cy="180000"/>
          </a:xfrm>
          <a:prstGeom prst="rect">
            <a:avLst/>
          </a:prstGeom>
        </p:spPr>
        <p:txBody>
          <a:bodyPr vert="horz" lIns="0" tIns="0" rIns="0" bIns="0" rtlCol="0" anchor="t" anchorCtr="0"/>
          <a:lstStyle>
            <a:lvl1pPr algn="r">
              <a:defRPr sz="900">
                <a:solidFill>
                  <a:schemeClr val="tx1"/>
                </a:solidFill>
              </a:defRPr>
            </a:lvl1pPr>
          </a:lstStyle>
          <a:p>
            <a:endParaRPr lang="da-DK" dirty="0">
              <a:solidFill>
                <a:srgbClr val="000000"/>
              </a:solidFill>
            </a:endParaRPr>
          </a:p>
        </p:txBody>
      </p:sp>
      <p:sp>
        <p:nvSpPr>
          <p:cNvPr id="11" name="Slide Number Placeholder 5"/>
          <p:cNvSpPr>
            <a:spLocks noGrp="1"/>
          </p:cNvSpPr>
          <p:nvPr>
            <p:ph type="sldNum" sz="quarter" idx="4"/>
          </p:nvPr>
        </p:nvSpPr>
        <p:spPr>
          <a:xfrm>
            <a:off x="3347864" y="4776713"/>
            <a:ext cx="2520280" cy="315317"/>
          </a:xfrm>
          <a:prstGeom prst="rect">
            <a:avLst/>
          </a:prstGeom>
        </p:spPr>
        <p:txBody>
          <a:bodyPr/>
          <a:lstStyle>
            <a:lvl1pPr algn="ctr">
              <a:defRPr sz="900"/>
            </a:lvl1pPr>
          </a:lstStyle>
          <a:p>
            <a:fld id="{BFF3CFDD-2D56-4519-B779-BFFEF2995BE6}" type="slidenum">
              <a:rPr lang="da-DK" smtClean="0">
                <a:solidFill>
                  <a:srgbClr val="000000"/>
                </a:solidFill>
              </a:rPr>
              <a:pPr/>
              <a:t>‹nr.›</a:t>
            </a:fld>
            <a:endParaRPr lang="da-DK" dirty="0">
              <a:solidFill>
                <a:srgbClr val="000000"/>
              </a:solidFill>
            </a:endParaRPr>
          </a:p>
        </p:txBody>
      </p:sp>
    </p:spTree>
    <p:extLst>
      <p:ext uri="{BB962C8B-B14F-4D97-AF65-F5344CB8AC3E}">
        <p14:creationId xmlns:p14="http://schemas.microsoft.com/office/powerpoint/2010/main" val="1009038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spalter">
    <p:spTree>
      <p:nvGrpSpPr>
        <p:cNvPr id="1" name=""/>
        <p:cNvGrpSpPr/>
        <p:nvPr/>
      </p:nvGrpSpPr>
      <p:grpSpPr>
        <a:xfrm>
          <a:off x="0" y="0"/>
          <a:ext cx="0" cy="0"/>
          <a:chOff x="0" y="0"/>
          <a:chExt cx="0" cy="0"/>
        </a:xfrm>
      </p:grpSpPr>
      <p:sp>
        <p:nvSpPr>
          <p:cNvPr id="2" name="Title 1"/>
          <p:cNvSpPr>
            <a:spLocks noGrp="1"/>
          </p:cNvSpPr>
          <p:nvPr>
            <p:ph type="title"/>
          </p:nvPr>
        </p:nvSpPr>
        <p:spPr>
          <a:xfrm>
            <a:off x="395287" y="353700"/>
            <a:ext cx="8341095" cy="675000"/>
          </a:xfrm>
        </p:spPr>
        <p:txBody>
          <a:bodyPr/>
          <a:lstStyle/>
          <a:p>
            <a:r>
              <a:rPr lang="da-DK" dirty="0"/>
              <a:t>Klik for at redigere i master</a:t>
            </a:r>
          </a:p>
        </p:txBody>
      </p:sp>
      <p:sp>
        <p:nvSpPr>
          <p:cNvPr id="3" name="Content Placeholder 2"/>
          <p:cNvSpPr>
            <a:spLocks noGrp="1"/>
          </p:cNvSpPr>
          <p:nvPr>
            <p:ph idx="1"/>
          </p:nvPr>
        </p:nvSpPr>
        <p:spPr>
          <a:xfrm>
            <a:off x="395288" y="1203325"/>
            <a:ext cx="4033836" cy="3411548"/>
          </a:xfrm>
          <a:noFill/>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4" name="Content Placeholder 13"/>
          <p:cNvSpPr>
            <a:spLocks noGrp="1"/>
          </p:cNvSpPr>
          <p:nvPr>
            <p:ph sz="quarter" idx="13"/>
          </p:nvPr>
        </p:nvSpPr>
        <p:spPr>
          <a:xfrm>
            <a:off x="4716424" y="1203327"/>
            <a:ext cx="4019960" cy="3410973"/>
          </a:xfrm>
          <a:noFill/>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grpSp>
        <p:nvGrpSpPr>
          <p:cNvPr id="20" name="Group 24"/>
          <p:cNvGrpSpPr>
            <a:grpSpLocks noChangeAspect="1"/>
          </p:cNvGrpSpPr>
          <p:nvPr userDrawn="1"/>
        </p:nvGrpSpPr>
        <p:grpSpPr bwMode="auto">
          <a:xfrm>
            <a:off x="8460432" y="4718612"/>
            <a:ext cx="565787" cy="333374"/>
            <a:chOff x="2744" y="3974"/>
            <a:chExt cx="326" cy="192"/>
          </a:xfrm>
        </p:grpSpPr>
        <p:sp>
          <p:nvSpPr>
            <p:cNvPr id="21" name="AutoShape 19"/>
            <p:cNvSpPr>
              <a:spLocks noChangeAspect="1" noChangeArrowheads="1" noTextEdit="1"/>
            </p:cNvSpPr>
            <p:nvPr userDrawn="1"/>
          </p:nvSpPr>
          <p:spPr bwMode="auto">
            <a:xfrm>
              <a:off x="2744" y="3974"/>
              <a:ext cx="326" cy="192"/>
            </a:xfrm>
            <a:prstGeom prst="rect">
              <a:avLst/>
            </a:prstGeom>
            <a:noFill/>
            <a:ln w="9525">
              <a:noFill/>
              <a:miter lim="800000"/>
              <a:headEnd/>
              <a:tailEnd/>
            </a:ln>
          </p:spPr>
          <p:txBody>
            <a:bodyPr/>
            <a:lstStyle/>
            <a:p>
              <a:endParaRPr lang="da-DK"/>
            </a:p>
          </p:txBody>
        </p:sp>
        <p:sp>
          <p:nvSpPr>
            <p:cNvPr id="22" name="Freeform 21"/>
            <p:cNvSpPr>
              <a:spLocks noChangeAspect="1"/>
            </p:cNvSpPr>
            <p:nvPr userDrawn="1"/>
          </p:nvSpPr>
          <p:spPr bwMode="auto">
            <a:xfrm>
              <a:off x="2746" y="4026"/>
              <a:ext cx="103" cy="116"/>
            </a:xfrm>
            <a:custGeom>
              <a:avLst/>
              <a:gdLst/>
              <a:ahLst/>
              <a:cxnLst>
                <a:cxn ang="0">
                  <a:pos x="4998" y="201"/>
                </a:cxn>
                <a:cxn ang="0">
                  <a:pos x="4503" y="92"/>
                </a:cxn>
                <a:cxn ang="0">
                  <a:pos x="4067" y="30"/>
                </a:cxn>
                <a:cxn ang="0">
                  <a:pos x="3790" y="8"/>
                </a:cxn>
                <a:cxn ang="0">
                  <a:pos x="3517" y="0"/>
                </a:cxn>
                <a:cxn ang="0">
                  <a:pos x="2449" y="84"/>
                </a:cxn>
                <a:cxn ang="0">
                  <a:pos x="1590" y="328"/>
                </a:cxn>
                <a:cxn ang="0">
                  <a:pos x="928" y="713"/>
                </a:cxn>
                <a:cxn ang="0">
                  <a:pos x="452" y="1223"/>
                </a:cxn>
                <a:cxn ang="0">
                  <a:pos x="151" y="1841"/>
                </a:cxn>
                <a:cxn ang="0">
                  <a:pos x="12" y="2552"/>
                </a:cxn>
                <a:cxn ang="0">
                  <a:pos x="25" y="3275"/>
                </a:cxn>
                <a:cxn ang="0">
                  <a:pos x="184" y="3938"/>
                </a:cxn>
                <a:cxn ang="0">
                  <a:pos x="504" y="4534"/>
                </a:cxn>
                <a:cxn ang="0">
                  <a:pos x="1003" y="5038"/>
                </a:cxn>
                <a:cxn ang="0">
                  <a:pos x="1699" y="5420"/>
                </a:cxn>
                <a:cxn ang="0">
                  <a:pos x="2608" y="5654"/>
                </a:cxn>
                <a:cxn ang="0">
                  <a:pos x="3589" y="5714"/>
                </a:cxn>
                <a:cxn ang="0">
                  <a:pos x="4004" y="5692"/>
                </a:cxn>
                <a:cxn ang="0">
                  <a:pos x="4371" y="5646"/>
                </a:cxn>
                <a:cxn ang="0">
                  <a:pos x="4678" y="5589"/>
                </a:cxn>
                <a:cxn ang="0">
                  <a:pos x="5075" y="5487"/>
                </a:cxn>
                <a:cxn ang="0">
                  <a:pos x="5145" y="5133"/>
                </a:cxn>
                <a:cxn ang="0">
                  <a:pos x="5131" y="5094"/>
                </a:cxn>
                <a:cxn ang="0">
                  <a:pos x="5099" y="5080"/>
                </a:cxn>
                <a:cxn ang="0">
                  <a:pos x="5054" y="5090"/>
                </a:cxn>
                <a:cxn ang="0">
                  <a:pos x="4808" y="5174"/>
                </a:cxn>
                <a:cxn ang="0">
                  <a:pos x="4613" y="5221"/>
                </a:cxn>
                <a:cxn ang="0">
                  <a:pos x="4371" y="5263"/>
                </a:cxn>
                <a:cxn ang="0">
                  <a:pos x="4084" y="5296"/>
                </a:cxn>
                <a:cxn ang="0">
                  <a:pos x="3749" y="5316"/>
                </a:cxn>
                <a:cxn ang="0">
                  <a:pos x="3382" y="5315"/>
                </a:cxn>
                <a:cxn ang="0">
                  <a:pos x="3073" y="5277"/>
                </a:cxn>
                <a:cxn ang="0">
                  <a:pos x="2824" y="5201"/>
                </a:cxn>
                <a:cxn ang="0">
                  <a:pos x="2627" y="5093"/>
                </a:cxn>
                <a:cxn ang="0">
                  <a:pos x="2476" y="4960"/>
                </a:cxn>
                <a:cxn ang="0">
                  <a:pos x="2366" y="4807"/>
                </a:cxn>
                <a:cxn ang="0">
                  <a:pos x="2290" y="4640"/>
                </a:cxn>
                <a:cxn ang="0">
                  <a:pos x="2237" y="4454"/>
                </a:cxn>
                <a:cxn ang="0">
                  <a:pos x="2193" y="4222"/>
                </a:cxn>
                <a:cxn ang="0">
                  <a:pos x="2143" y="3777"/>
                </a:cxn>
                <a:cxn ang="0">
                  <a:pos x="2114" y="3143"/>
                </a:cxn>
                <a:cxn ang="0">
                  <a:pos x="2117" y="2491"/>
                </a:cxn>
                <a:cxn ang="0">
                  <a:pos x="2151" y="1888"/>
                </a:cxn>
                <a:cxn ang="0">
                  <a:pos x="2207" y="1434"/>
                </a:cxn>
                <a:cxn ang="0">
                  <a:pos x="2248" y="1233"/>
                </a:cxn>
                <a:cxn ang="0">
                  <a:pos x="2315" y="1017"/>
                </a:cxn>
                <a:cxn ang="0">
                  <a:pos x="2415" y="808"/>
                </a:cxn>
                <a:cxn ang="0">
                  <a:pos x="2547" y="643"/>
                </a:cxn>
                <a:cxn ang="0">
                  <a:pos x="2720" y="520"/>
                </a:cxn>
                <a:cxn ang="0">
                  <a:pos x="2947" y="437"/>
                </a:cxn>
                <a:cxn ang="0">
                  <a:pos x="3238" y="391"/>
                </a:cxn>
                <a:cxn ang="0">
                  <a:pos x="3635" y="381"/>
                </a:cxn>
                <a:cxn ang="0">
                  <a:pos x="4089" y="402"/>
                </a:cxn>
                <a:cxn ang="0">
                  <a:pos x="4401" y="466"/>
                </a:cxn>
                <a:cxn ang="0">
                  <a:pos x="4601" y="586"/>
                </a:cxn>
                <a:cxn ang="0">
                  <a:pos x="4721" y="778"/>
                </a:cxn>
                <a:cxn ang="0">
                  <a:pos x="4790" y="1056"/>
                </a:cxn>
                <a:cxn ang="0">
                  <a:pos x="4853" y="1538"/>
                </a:cxn>
                <a:cxn ang="0">
                  <a:pos x="4873" y="1593"/>
                </a:cxn>
                <a:cxn ang="0">
                  <a:pos x="4911" y="1627"/>
                </a:cxn>
                <a:cxn ang="0">
                  <a:pos x="4967" y="1638"/>
                </a:cxn>
              </a:cxnLst>
              <a:rect l="0" t="0" r="r" b="b"/>
              <a:pathLst>
                <a:path w="5170" h="5715">
                  <a:moveTo>
                    <a:pt x="4967" y="1638"/>
                  </a:moveTo>
                  <a:lnTo>
                    <a:pt x="5170" y="1638"/>
                  </a:lnTo>
                  <a:lnTo>
                    <a:pt x="5170" y="251"/>
                  </a:lnTo>
                  <a:lnTo>
                    <a:pt x="5086" y="226"/>
                  </a:lnTo>
                  <a:lnTo>
                    <a:pt x="4998" y="201"/>
                  </a:lnTo>
                  <a:lnTo>
                    <a:pt x="4905" y="177"/>
                  </a:lnTo>
                  <a:lnTo>
                    <a:pt x="4809" y="154"/>
                  </a:lnTo>
                  <a:lnTo>
                    <a:pt x="4709" y="132"/>
                  </a:lnTo>
                  <a:lnTo>
                    <a:pt x="4608" y="111"/>
                  </a:lnTo>
                  <a:lnTo>
                    <a:pt x="4503" y="92"/>
                  </a:lnTo>
                  <a:lnTo>
                    <a:pt x="4396" y="74"/>
                  </a:lnTo>
                  <a:lnTo>
                    <a:pt x="4287" y="58"/>
                  </a:lnTo>
                  <a:lnTo>
                    <a:pt x="4178" y="43"/>
                  </a:lnTo>
                  <a:lnTo>
                    <a:pt x="4122" y="36"/>
                  </a:lnTo>
                  <a:lnTo>
                    <a:pt x="4067" y="30"/>
                  </a:lnTo>
                  <a:lnTo>
                    <a:pt x="4012" y="25"/>
                  </a:lnTo>
                  <a:lnTo>
                    <a:pt x="3956" y="20"/>
                  </a:lnTo>
                  <a:lnTo>
                    <a:pt x="3901" y="15"/>
                  </a:lnTo>
                  <a:lnTo>
                    <a:pt x="3845" y="11"/>
                  </a:lnTo>
                  <a:lnTo>
                    <a:pt x="3790" y="8"/>
                  </a:lnTo>
                  <a:lnTo>
                    <a:pt x="3735" y="5"/>
                  </a:lnTo>
                  <a:lnTo>
                    <a:pt x="3680" y="2"/>
                  </a:lnTo>
                  <a:lnTo>
                    <a:pt x="3624" y="1"/>
                  </a:lnTo>
                  <a:lnTo>
                    <a:pt x="3571" y="0"/>
                  </a:lnTo>
                  <a:lnTo>
                    <a:pt x="3517" y="0"/>
                  </a:lnTo>
                  <a:lnTo>
                    <a:pt x="3285" y="3"/>
                  </a:lnTo>
                  <a:lnTo>
                    <a:pt x="3063" y="13"/>
                  </a:lnTo>
                  <a:lnTo>
                    <a:pt x="2850" y="30"/>
                  </a:lnTo>
                  <a:lnTo>
                    <a:pt x="2645" y="54"/>
                  </a:lnTo>
                  <a:lnTo>
                    <a:pt x="2449" y="84"/>
                  </a:lnTo>
                  <a:lnTo>
                    <a:pt x="2261" y="121"/>
                  </a:lnTo>
                  <a:lnTo>
                    <a:pt x="2081" y="164"/>
                  </a:lnTo>
                  <a:lnTo>
                    <a:pt x="1909" y="212"/>
                  </a:lnTo>
                  <a:lnTo>
                    <a:pt x="1746" y="267"/>
                  </a:lnTo>
                  <a:lnTo>
                    <a:pt x="1590" y="328"/>
                  </a:lnTo>
                  <a:lnTo>
                    <a:pt x="1442" y="394"/>
                  </a:lnTo>
                  <a:lnTo>
                    <a:pt x="1302" y="465"/>
                  </a:lnTo>
                  <a:lnTo>
                    <a:pt x="1170" y="543"/>
                  </a:lnTo>
                  <a:lnTo>
                    <a:pt x="1045" y="625"/>
                  </a:lnTo>
                  <a:lnTo>
                    <a:pt x="928" y="713"/>
                  </a:lnTo>
                  <a:lnTo>
                    <a:pt x="818" y="805"/>
                  </a:lnTo>
                  <a:lnTo>
                    <a:pt x="716" y="903"/>
                  </a:lnTo>
                  <a:lnTo>
                    <a:pt x="621" y="1005"/>
                  </a:lnTo>
                  <a:lnTo>
                    <a:pt x="533" y="1112"/>
                  </a:lnTo>
                  <a:lnTo>
                    <a:pt x="452" y="1223"/>
                  </a:lnTo>
                  <a:lnTo>
                    <a:pt x="378" y="1338"/>
                  </a:lnTo>
                  <a:lnTo>
                    <a:pt x="311" y="1458"/>
                  </a:lnTo>
                  <a:lnTo>
                    <a:pt x="250" y="1582"/>
                  </a:lnTo>
                  <a:lnTo>
                    <a:pt x="197" y="1710"/>
                  </a:lnTo>
                  <a:lnTo>
                    <a:pt x="151" y="1841"/>
                  </a:lnTo>
                  <a:lnTo>
                    <a:pt x="110" y="1976"/>
                  </a:lnTo>
                  <a:lnTo>
                    <a:pt x="76" y="2115"/>
                  </a:lnTo>
                  <a:lnTo>
                    <a:pt x="49" y="2258"/>
                  </a:lnTo>
                  <a:lnTo>
                    <a:pt x="27" y="2404"/>
                  </a:lnTo>
                  <a:lnTo>
                    <a:pt x="12" y="2552"/>
                  </a:lnTo>
                  <a:lnTo>
                    <a:pt x="3" y="2704"/>
                  </a:lnTo>
                  <a:lnTo>
                    <a:pt x="0" y="2858"/>
                  </a:lnTo>
                  <a:lnTo>
                    <a:pt x="3" y="2998"/>
                  </a:lnTo>
                  <a:lnTo>
                    <a:pt x="11" y="3137"/>
                  </a:lnTo>
                  <a:lnTo>
                    <a:pt x="25" y="3275"/>
                  </a:lnTo>
                  <a:lnTo>
                    <a:pt x="45" y="3412"/>
                  </a:lnTo>
                  <a:lnTo>
                    <a:pt x="70" y="3546"/>
                  </a:lnTo>
                  <a:lnTo>
                    <a:pt x="102" y="3679"/>
                  </a:lnTo>
                  <a:lnTo>
                    <a:pt x="139" y="3810"/>
                  </a:lnTo>
                  <a:lnTo>
                    <a:pt x="184" y="3938"/>
                  </a:lnTo>
                  <a:lnTo>
                    <a:pt x="234" y="4063"/>
                  </a:lnTo>
                  <a:lnTo>
                    <a:pt x="291" y="4186"/>
                  </a:lnTo>
                  <a:lnTo>
                    <a:pt x="355" y="4305"/>
                  </a:lnTo>
                  <a:lnTo>
                    <a:pt x="427" y="4421"/>
                  </a:lnTo>
                  <a:lnTo>
                    <a:pt x="504" y="4534"/>
                  </a:lnTo>
                  <a:lnTo>
                    <a:pt x="590" y="4643"/>
                  </a:lnTo>
                  <a:lnTo>
                    <a:pt x="681" y="4748"/>
                  </a:lnTo>
                  <a:lnTo>
                    <a:pt x="781" y="4849"/>
                  </a:lnTo>
                  <a:lnTo>
                    <a:pt x="888" y="4946"/>
                  </a:lnTo>
                  <a:lnTo>
                    <a:pt x="1003" y="5038"/>
                  </a:lnTo>
                  <a:lnTo>
                    <a:pt x="1127" y="5125"/>
                  </a:lnTo>
                  <a:lnTo>
                    <a:pt x="1257" y="5207"/>
                  </a:lnTo>
                  <a:lnTo>
                    <a:pt x="1396" y="5283"/>
                  </a:lnTo>
                  <a:lnTo>
                    <a:pt x="1543" y="5355"/>
                  </a:lnTo>
                  <a:lnTo>
                    <a:pt x="1699" y="5420"/>
                  </a:lnTo>
                  <a:lnTo>
                    <a:pt x="1863" y="5480"/>
                  </a:lnTo>
                  <a:lnTo>
                    <a:pt x="2036" y="5533"/>
                  </a:lnTo>
                  <a:lnTo>
                    <a:pt x="2218" y="5580"/>
                  </a:lnTo>
                  <a:lnTo>
                    <a:pt x="2408" y="5620"/>
                  </a:lnTo>
                  <a:lnTo>
                    <a:pt x="2608" y="5654"/>
                  </a:lnTo>
                  <a:lnTo>
                    <a:pt x="2817" y="5680"/>
                  </a:lnTo>
                  <a:lnTo>
                    <a:pt x="3036" y="5699"/>
                  </a:lnTo>
                  <a:lnTo>
                    <a:pt x="3263" y="5711"/>
                  </a:lnTo>
                  <a:lnTo>
                    <a:pt x="3500" y="5715"/>
                  </a:lnTo>
                  <a:lnTo>
                    <a:pt x="3589" y="5714"/>
                  </a:lnTo>
                  <a:lnTo>
                    <a:pt x="3675" y="5712"/>
                  </a:lnTo>
                  <a:lnTo>
                    <a:pt x="3760" y="5709"/>
                  </a:lnTo>
                  <a:lnTo>
                    <a:pt x="3844" y="5704"/>
                  </a:lnTo>
                  <a:lnTo>
                    <a:pt x="3925" y="5698"/>
                  </a:lnTo>
                  <a:lnTo>
                    <a:pt x="4004" y="5692"/>
                  </a:lnTo>
                  <a:lnTo>
                    <a:pt x="4082" y="5684"/>
                  </a:lnTo>
                  <a:lnTo>
                    <a:pt x="4157" y="5676"/>
                  </a:lnTo>
                  <a:lnTo>
                    <a:pt x="4231" y="5666"/>
                  </a:lnTo>
                  <a:lnTo>
                    <a:pt x="4302" y="5657"/>
                  </a:lnTo>
                  <a:lnTo>
                    <a:pt x="4371" y="5646"/>
                  </a:lnTo>
                  <a:lnTo>
                    <a:pt x="4437" y="5635"/>
                  </a:lnTo>
                  <a:lnTo>
                    <a:pt x="4502" y="5624"/>
                  </a:lnTo>
                  <a:lnTo>
                    <a:pt x="4563" y="5613"/>
                  </a:lnTo>
                  <a:lnTo>
                    <a:pt x="4622" y="5601"/>
                  </a:lnTo>
                  <a:lnTo>
                    <a:pt x="4678" y="5589"/>
                  </a:lnTo>
                  <a:lnTo>
                    <a:pt x="4783" y="5566"/>
                  </a:lnTo>
                  <a:lnTo>
                    <a:pt x="4876" y="5543"/>
                  </a:lnTo>
                  <a:lnTo>
                    <a:pt x="4955" y="5522"/>
                  </a:lnTo>
                  <a:lnTo>
                    <a:pt x="5022" y="5503"/>
                  </a:lnTo>
                  <a:lnTo>
                    <a:pt x="5075" y="5487"/>
                  </a:lnTo>
                  <a:lnTo>
                    <a:pt x="5114" y="5474"/>
                  </a:lnTo>
                  <a:lnTo>
                    <a:pt x="5138" y="5466"/>
                  </a:lnTo>
                  <a:lnTo>
                    <a:pt x="5145" y="5463"/>
                  </a:lnTo>
                  <a:lnTo>
                    <a:pt x="5147" y="5144"/>
                  </a:lnTo>
                  <a:lnTo>
                    <a:pt x="5145" y="5133"/>
                  </a:lnTo>
                  <a:lnTo>
                    <a:pt x="5144" y="5123"/>
                  </a:lnTo>
                  <a:lnTo>
                    <a:pt x="5142" y="5114"/>
                  </a:lnTo>
                  <a:lnTo>
                    <a:pt x="5139" y="5106"/>
                  </a:lnTo>
                  <a:lnTo>
                    <a:pt x="5135" y="5100"/>
                  </a:lnTo>
                  <a:lnTo>
                    <a:pt x="5131" y="5094"/>
                  </a:lnTo>
                  <a:lnTo>
                    <a:pt x="5126" y="5089"/>
                  </a:lnTo>
                  <a:lnTo>
                    <a:pt x="5120" y="5086"/>
                  </a:lnTo>
                  <a:lnTo>
                    <a:pt x="5114" y="5083"/>
                  </a:lnTo>
                  <a:lnTo>
                    <a:pt x="5107" y="5081"/>
                  </a:lnTo>
                  <a:lnTo>
                    <a:pt x="5099" y="5080"/>
                  </a:lnTo>
                  <a:lnTo>
                    <a:pt x="5090" y="5080"/>
                  </a:lnTo>
                  <a:lnTo>
                    <a:pt x="5082" y="5082"/>
                  </a:lnTo>
                  <a:lnTo>
                    <a:pt x="5073" y="5084"/>
                  </a:lnTo>
                  <a:lnTo>
                    <a:pt x="5063" y="5087"/>
                  </a:lnTo>
                  <a:lnTo>
                    <a:pt x="5054" y="5090"/>
                  </a:lnTo>
                  <a:lnTo>
                    <a:pt x="5011" y="5108"/>
                  </a:lnTo>
                  <a:lnTo>
                    <a:pt x="4961" y="5126"/>
                  </a:lnTo>
                  <a:lnTo>
                    <a:pt x="4905" y="5145"/>
                  </a:lnTo>
                  <a:lnTo>
                    <a:pt x="4843" y="5165"/>
                  </a:lnTo>
                  <a:lnTo>
                    <a:pt x="4808" y="5174"/>
                  </a:lnTo>
                  <a:lnTo>
                    <a:pt x="4773" y="5184"/>
                  </a:lnTo>
                  <a:lnTo>
                    <a:pt x="4735" y="5193"/>
                  </a:lnTo>
                  <a:lnTo>
                    <a:pt x="4696" y="5203"/>
                  </a:lnTo>
                  <a:lnTo>
                    <a:pt x="4655" y="5212"/>
                  </a:lnTo>
                  <a:lnTo>
                    <a:pt x="4613" y="5221"/>
                  </a:lnTo>
                  <a:lnTo>
                    <a:pt x="4568" y="5230"/>
                  </a:lnTo>
                  <a:lnTo>
                    <a:pt x="4521" y="5239"/>
                  </a:lnTo>
                  <a:lnTo>
                    <a:pt x="4473" y="5247"/>
                  </a:lnTo>
                  <a:lnTo>
                    <a:pt x="4423" y="5255"/>
                  </a:lnTo>
                  <a:lnTo>
                    <a:pt x="4371" y="5263"/>
                  </a:lnTo>
                  <a:lnTo>
                    <a:pt x="4317" y="5271"/>
                  </a:lnTo>
                  <a:lnTo>
                    <a:pt x="4262" y="5278"/>
                  </a:lnTo>
                  <a:lnTo>
                    <a:pt x="4204" y="5284"/>
                  </a:lnTo>
                  <a:lnTo>
                    <a:pt x="4145" y="5290"/>
                  </a:lnTo>
                  <a:lnTo>
                    <a:pt x="4084" y="5296"/>
                  </a:lnTo>
                  <a:lnTo>
                    <a:pt x="4021" y="5301"/>
                  </a:lnTo>
                  <a:lnTo>
                    <a:pt x="3956" y="5306"/>
                  </a:lnTo>
                  <a:lnTo>
                    <a:pt x="3888" y="5310"/>
                  </a:lnTo>
                  <a:lnTo>
                    <a:pt x="3820" y="5313"/>
                  </a:lnTo>
                  <a:lnTo>
                    <a:pt x="3749" y="5316"/>
                  </a:lnTo>
                  <a:lnTo>
                    <a:pt x="3675" y="5317"/>
                  </a:lnTo>
                  <a:lnTo>
                    <a:pt x="3601" y="5319"/>
                  </a:lnTo>
                  <a:lnTo>
                    <a:pt x="3524" y="5319"/>
                  </a:lnTo>
                  <a:lnTo>
                    <a:pt x="3452" y="5318"/>
                  </a:lnTo>
                  <a:lnTo>
                    <a:pt x="3382" y="5315"/>
                  </a:lnTo>
                  <a:lnTo>
                    <a:pt x="3316" y="5311"/>
                  </a:lnTo>
                  <a:lnTo>
                    <a:pt x="3252" y="5305"/>
                  </a:lnTo>
                  <a:lnTo>
                    <a:pt x="3189" y="5297"/>
                  </a:lnTo>
                  <a:lnTo>
                    <a:pt x="3130" y="5288"/>
                  </a:lnTo>
                  <a:lnTo>
                    <a:pt x="3073" y="5277"/>
                  </a:lnTo>
                  <a:lnTo>
                    <a:pt x="3019" y="5264"/>
                  </a:lnTo>
                  <a:lnTo>
                    <a:pt x="2967" y="5251"/>
                  </a:lnTo>
                  <a:lnTo>
                    <a:pt x="2917" y="5235"/>
                  </a:lnTo>
                  <a:lnTo>
                    <a:pt x="2870" y="5219"/>
                  </a:lnTo>
                  <a:lnTo>
                    <a:pt x="2824" y="5201"/>
                  </a:lnTo>
                  <a:lnTo>
                    <a:pt x="2780" y="5182"/>
                  </a:lnTo>
                  <a:lnTo>
                    <a:pt x="2739" y="5161"/>
                  </a:lnTo>
                  <a:lnTo>
                    <a:pt x="2699" y="5140"/>
                  </a:lnTo>
                  <a:lnTo>
                    <a:pt x="2663" y="5117"/>
                  </a:lnTo>
                  <a:lnTo>
                    <a:pt x="2627" y="5093"/>
                  </a:lnTo>
                  <a:lnTo>
                    <a:pt x="2594" y="5068"/>
                  </a:lnTo>
                  <a:lnTo>
                    <a:pt x="2562" y="5043"/>
                  </a:lnTo>
                  <a:lnTo>
                    <a:pt x="2531" y="5016"/>
                  </a:lnTo>
                  <a:lnTo>
                    <a:pt x="2503" y="4988"/>
                  </a:lnTo>
                  <a:lnTo>
                    <a:pt x="2476" y="4960"/>
                  </a:lnTo>
                  <a:lnTo>
                    <a:pt x="2452" y="4931"/>
                  </a:lnTo>
                  <a:lnTo>
                    <a:pt x="2428" y="4901"/>
                  </a:lnTo>
                  <a:lnTo>
                    <a:pt x="2406" y="4870"/>
                  </a:lnTo>
                  <a:lnTo>
                    <a:pt x="2386" y="4839"/>
                  </a:lnTo>
                  <a:lnTo>
                    <a:pt x="2366" y="4807"/>
                  </a:lnTo>
                  <a:lnTo>
                    <a:pt x="2349" y="4775"/>
                  </a:lnTo>
                  <a:lnTo>
                    <a:pt x="2333" y="4742"/>
                  </a:lnTo>
                  <a:lnTo>
                    <a:pt x="2317" y="4708"/>
                  </a:lnTo>
                  <a:lnTo>
                    <a:pt x="2303" y="4675"/>
                  </a:lnTo>
                  <a:lnTo>
                    <a:pt x="2290" y="4640"/>
                  </a:lnTo>
                  <a:lnTo>
                    <a:pt x="2279" y="4607"/>
                  </a:lnTo>
                  <a:lnTo>
                    <a:pt x="2268" y="4572"/>
                  </a:lnTo>
                  <a:lnTo>
                    <a:pt x="2257" y="4535"/>
                  </a:lnTo>
                  <a:lnTo>
                    <a:pt x="2247" y="4495"/>
                  </a:lnTo>
                  <a:lnTo>
                    <a:pt x="2237" y="4454"/>
                  </a:lnTo>
                  <a:lnTo>
                    <a:pt x="2228" y="4411"/>
                  </a:lnTo>
                  <a:lnTo>
                    <a:pt x="2219" y="4366"/>
                  </a:lnTo>
                  <a:lnTo>
                    <a:pt x="2209" y="4319"/>
                  </a:lnTo>
                  <a:lnTo>
                    <a:pt x="2201" y="4271"/>
                  </a:lnTo>
                  <a:lnTo>
                    <a:pt x="2193" y="4222"/>
                  </a:lnTo>
                  <a:lnTo>
                    <a:pt x="2186" y="4170"/>
                  </a:lnTo>
                  <a:lnTo>
                    <a:pt x="2179" y="4118"/>
                  </a:lnTo>
                  <a:lnTo>
                    <a:pt x="2166" y="4009"/>
                  </a:lnTo>
                  <a:lnTo>
                    <a:pt x="2154" y="3895"/>
                  </a:lnTo>
                  <a:lnTo>
                    <a:pt x="2143" y="3777"/>
                  </a:lnTo>
                  <a:lnTo>
                    <a:pt x="2135" y="3655"/>
                  </a:lnTo>
                  <a:lnTo>
                    <a:pt x="2128" y="3530"/>
                  </a:lnTo>
                  <a:lnTo>
                    <a:pt x="2122" y="3403"/>
                  </a:lnTo>
                  <a:lnTo>
                    <a:pt x="2117" y="3274"/>
                  </a:lnTo>
                  <a:lnTo>
                    <a:pt x="2114" y="3143"/>
                  </a:lnTo>
                  <a:lnTo>
                    <a:pt x="2112" y="3012"/>
                  </a:lnTo>
                  <a:lnTo>
                    <a:pt x="2112" y="2881"/>
                  </a:lnTo>
                  <a:lnTo>
                    <a:pt x="2112" y="2750"/>
                  </a:lnTo>
                  <a:lnTo>
                    <a:pt x="2114" y="2620"/>
                  </a:lnTo>
                  <a:lnTo>
                    <a:pt x="2117" y="2491"/>
                  </a:lnTo>
                  <a:lnTo>
                    <a:pt x="2122" y="2365"/>
                  </a:lnTo>
                  <a:lnTo>
                    <a:pt x="2127" y="2242"/>
                  </a:lnTo>
                  <a:lnTo>
                    <a:pt x="2134" y="2120"/>
                  </a:lnTo>
                  <a:lnTo>
                    <a:pt x="2142" y="2002"/>
                  </a:lnTo>
                  <a:lnTo>
                    <a:pt x="2151" y="1888"/>
                  </a:lnTo>
                  <a:lnTo>
                    <a:pt x="2162" y="1779"/>
                  </a:lnTo>
                  <a:lnTo>
                    <a:pt x="2173" y="1674"/>
                  </a:lnTo>
                  <a:lnTo>
                    <a:pt x="2186" y="1574"/>
                  </a:lnTo>
                  <a:lnTo>
                    <a:pt x="2199" y="1479"/>
                  </a:lnTo>
                  <a:lnTo>
                    <a:pt x="2207" y="1434"/>
                  </a:lnTo>
                  <a:lnTo>
                    <a:pt x="2215" y="1391"/>
                  </a:lnTo>
                  <a:lnTo>
                    <a:pt x="2223" y="1349"/>
                  </a:lnTo>
                  <a:lnTo>
                    <a:pt x="2231" y="1309"/>
                  </a:lnTo>
                  <a:lnTo>
                    <a:pt x="2239" y="1270"/>
                  </a:lnTo>
                  <a:lnTo>
                    <a:pt x="2248" y="1233"/>
                  </a:lnTo>
                  <a:lnTo>
                    <a:pt x="2257" y="1198"/>
                  </a:lnTo>
                  <a:lnTo>
                    <a:pt x="2267" y="1165"/>
                  </a:lnTo>
                  <a:lnTo>
                    <a:pt x="2282" y="1114"/>
                  </a:lnTo>
                  <a:lnTo>
                    <a:pt x="2298" y="1065"/>
                  </a:lnTo>
                  <a:lnTo>
                    <a:pt x="2315" y="1017"/>
                  </a:lnTo>
                  <a:lnTo>
                    <a:pt x="2334" y="972"/>
                  </a:lnTo>
                  <a:lnTo>
                    <a:pt x="2352" y="928"/>
                  </a:lnTo>
                  <a:lnTo>
                    <a:pt x="2372" y="886"/>
                  </a:lnTo>
                  <a:lnTo>
                    <a:pt x="2393" y="846"/>
                  </a:lnTo>
                  <a:lnTo>
                    <a:pt x="2415" y="808"/>
                  </a:lnTo>
                  <a:lnTo>
                    <a:pt x="2439" y="772"/>
                  </a:lnTo>
                  <a:lnTo>
                    <a:pt x="2463" y="737"/>
                  </a:lnTo>
                  <a:lnTo>
                    <a:pt x="2490" y="704"/>
                  </a:lnTo>
                  <a:lnTo>
                    <a:pt x="2517" y="673"/>
                  </a:lnTo>
                  <a:lnTo>
                    <a:pt x="2547" y="643"/>
                  </a:lnTo>
                  <a:lnTo>
                    <a:pt x="2577" y="615"/>
                  </a:lnTo>
                  <a:lnTo>
                    <a:pt x="2610" y="589"/>
                  </a:lnTo>
                  <a:lnTo>
                    <a:pt x="2644" y="564"/>
                  </a:lnTo>
                  <a:lnTo>
                    <a:pt x="2681" y="541"/>
                  </a:lnTo>
                  <a:lnTo>
                    <a:pt x="2720" y="520"/>
                  </a:lnTo>
                  <a:lnTo>
                    <a:pt x="2761" y="500"/>
                  </a:lnTo>
                  <a:lnTo>
                    <a:pt x="2804" y="482"/>
                  </a:lnTo>
                  <a:lnTo>
                    <a:pt x="2849" y="466"/>
                  </a:lnTo>
                  <a:lnTo>
                    <a:pt x="2897" y="451"/>
                  </a:lnTo>
                  <a:lnTo>
                    <a:pt x="2947" y="437"/>
                  </a:lnTo>
                  <a:lnTo>
                    <a:pt x="3000" y="425"/>
                  </a:lnTo>
                  <a:lnTo>
                    <a:pt x="3056" y="414"/>
                  </a:lnTo>
                  <a:lnTo>
                    <a:pt x="3114" y="405"/>
                  </a:lnTo>
                  <a:lnTo>
                    <a:pt x="3174" y="398"/>
                  </a:lnTo>
                  <a:lnTo>
                    <a:pt x="3238" y="391"/>
                  </a:lnTo>
                  <a:lnTo>
                    <a:pt x="3305" y="387"/>
                  </a:lnTo>
                  <a:lnTo>
                    <a:pt x="3375" y="383"/>
                  </a:lnTo>
                  <a:lnTo>
                    <a:pt x="3448" y="381"/>
                  </a:lnTo>
                  <a:lnTo>
                    <a:pt x="3524" y="381"/>
                  </a:lnTo>
                  <a:lnTo>
                    <a:pt x="3635" y="381"/>
                  </a:lnTo>
                  <a:lnTo>
                    <a:pt x="3739" y="383"/>
                  </a:lnTo>
                  <a:lnTo>
                    <a:pt x="3835" y="386"/>
                  </a:lnTo>
                  <a:lnTo>
                    <a:pt x="3926" y="390"/>
                  </a:lnTo>
                  <a:lnTo>
                    <a:pt x="4011" y="395"/>
                  </a:lnTo>
                  <a:lnTo>
                    <a:pt x="4089" y="402"/>
                  </a:lnTo>
                  <a:lnTo>
                    <a:pt x="4161" y="411"/>
                  </a:lnTo>
                  <a:lnTo>
                    <a:pt x="4229" y="422"/>
                  </a:lnTo>
                  <a:lnTo>
                    <a:pt x="4291" y="435"/>
                  </a:lnTo>
                  <a:lnTo>
                    <a:pt x="4349" y="449"/>
                  </a:lnTo>
                  <a:lnTo>
                    <a:pt x="4401" y="466"/>
                  </a:lnTo>
                  <a:lnTo>
                    <a:pt x="4449" y="485"/>
                  </a:lnTo>
                  <a:lnTo>
                    <a:pt x="4492" y="507"/>
                  </a:lnTo>
                  <a:lnTo>
                    <a:pt x="4532" y="531"/>
                  </a:lnTo>
                  <a:lnTo>
                    <a:pt x="4569" y="557"/>
                  </a:lnTo>
                  <a:lnTo>
                    <a:pt x="4601" y="586"/>
                  </a:lnTo>
                  <a:lnTo>
                    <a:pt x="4630" y="619"/>
                  </a:lnTo>
                  <a:lnTo>
                    <a:pt x="4656" y="654"/>
                  </a:lnTo>
                  <a:lnTo>
                    <a:pt x="4680" y="692"/>
                  </a:lnTo>
                  <a:lnTo>
                    <a:pt x="4701" y="733"/>
                  </a:lnTo>
                  <a:lnTo>
                    <a:pt x="4721" y="778"/>
                  </a:lnTo>
                  <a:lnTo>
                    <a:pt x="4737" y="827"/>
                  </a:lnTo>
                  <a:lnTo>
                    <a:pt x="4752" y="878"/>
                  </a:lnTo>
                  <a:lnTo>
                    <a:pt x="4767" y="934"/>
                  </a:lnTo>
                  <a:lnTo>
                    <a:pt x="4779" y="993"/>
                  </a:lnTo>
                  <a:lnTo>
                    <a:pt x="4790" y="1056"/>
                  </a:lnTo>
                  <a:lnTo>
                    <a:pt x="4801" y="1123"/>
                  </a:lnTo>
                  <a:lnTo>
                    <a:pt x="4810" y="1195"/>
                  </a:lnTo>
                  <a:lnTo>
                    <a:pt x="4831" y="1350"/>
                  </a:lnTo>
                  <a:lnTo>
                    <a:pt x="4851" y="1524"/>
                  </a:lnTo>
                  <a:lnTo>
                    <a:pt x="4853" y="1538"/>
                  </a:lnTo>
                  <a:lnTo>
                    <a:pt x="4855" y="1550"/>
                  </a:lnTo>
                  <a:lnTo>
                    <a:pt x="4859" y="1563"/>
                  </a:lnTo>
                  <a:lnTo>
                    <a:pt x="4863" y="1574"/>
                  </a:lnTo>
                  <a:lnTo>
                    <a:pt x="4867" y="1584"/>
                  </a:lnTo>
                  <a:lnTo>
                    <a:pt x="4873" y="1593"/>
                  </a:lnTo>
                  <a:lnTo>
                    <a:pt x="4880" y="1602"/>
                  </a:lnTo>
                  <a:lnTo>
                    <a:pt x="4886" y="1609"/>
                  </a:lnTo>
                  <a:lnTo>
                    <a:pt x="4894" y="1616"/>
                  </a:lnTo>
                  <a:lnTo>
                    <a:pt x="4902" y="1622"/>
                  </a:lnTo>
                  <a:lnTo>
                    <a:pt x="4911" y="1627"/>
                  </a:lnTo>
                  <a:lnTo>
                    <a:pt x="4921" y="1631"/>
                  </a:lnTo>
                  <a:lnTo>
                    <a:pt x="4932" y="1634"/>
                  </a:lnTo>
                  <a:lnTo>
                    <a:pt x="4943" y="1636"/>
                  </a:lnTo>
                  <a:lnTo>
                    <a:pt x="4955" y="1637"/>
                  </a:lnTo>
                  <a:lnTo>
                    <a:pt x="4967" y="1638"/>
                  </a:lnTo>
                  <a:close/>
                </a:path>
              </a:pathLst>
            </a:custGeom>
            <a:solidFill>
              <a:srgbClr val="171312"/>
            </a:solidFill>
            <a:ln w="9525">
              <a:noFill/>
              <a:round/>
              <a:headEnd/>
              <a:tailEnd/>
            </a:ln>
          </p:spPr>
          <p:txBody>
            <a:bodyPr/>
            <a:lstStyle/>
            <a:p>
              <a:endParaRPr lang="da-DK"/>
            </a:p>
          </p:txBody>
        </p:sp>
        <p:sp>
          <p:nvSpPr>
            <p:cNvPr id="23" name="Freeform 22"/>
            <p:cNvSpPr>
              <a:spLocks noChangeAspect="1"/>
            </p:cNvSpPr>
            <p:nvPr userDrawn="1"/>
          </p:nvSpPr>
          <p:spPr bwMode="auto">
            <a:xfrm>
              <a:off x="2857" y="3975"/>
              <a:ext cx="92" cy="166"/>
            </a:xfrm>
            <a:custGeom>
              <a:avLst/>
              <a:gdLst/>
              <a:ahLst/>
              <a:cxnLst>
                <a:cxn ang="0">
                  <a:pos x="4436" y="154"/>
                </a:cxn>
                <a:cxn ang="0">
                  <a:pos x="4099" y="67"/>
                </a:cxn>
                <a:cxn ang="0">
                  <a:pos x="3839" y="25"/>
                </a:cxn>
                <a:cxn ang="0">
                  <a:pos x="3594" y="4"/>
                </a:cxn>
                <a:cxn ang="0">
                  <a:pos x="3168" y="8"/>
                </a:cxn>
                <a:cxn ang="0">
                  <a:pos x="2540" y="103"/>
                </a:cxn>
                <a:cxn ang="0">
                  <a:pos x="1991" y="308"/>
                </a:cxn>
                <a:cxn ang="0">
                  <a:pos x="1537" y="629"/>
                </a:cxn>
                <a:cxn ang="0">
                  <a:pos x="1194" y="1071"/>
                </a:cxn>
                <a:cxn ang="0">
                  <a:pos x="977" y="1639"/>
                </a:cxn>
                <a:cxn ang="0">
                  <a:pos x="902" y="2339"/>
                </a:cxn>
                <a:cxn ang="0">
                  <a:pos x="2" y="2717"/>
                </a:cxn>
                <a:cxn ang="0">
                  <a:pos x="26" y="2771"/>
                </a:cxn>
                <a:cxn ang="0">
                  <a:pos x="75" y="2806"/>
                </a:cxn>
                <a:cxn ang="0">
                  <a:pos x="160" y="2823"/>
                </a:cxn>
                <a:cxn ang="0">
                  <a:pos x="427" y="2852"/>
                </a:cxn>
                <a:cxn ang="0">
                  <a:pos x="747" y="2886"/>
                </a:cxn>
                <a:cxn ang="0">
                  <a:pos x="902" y="2903"/>
                </a:cxn>
                <a:cxn ang="0">
                  <a:pos x="801" y="7741"/>
                </a:cxn>
                <a:cxn ang="0">
                  <a:pos x="501" y="7785"/>
                </a:cxn>
                <a:cxn ang="0">
                  <a:pos x="201" y="7830"/>
                </a:cxn>
                <a:cxn ang="0">
                  <a:pos x="81" y="7853"/>
                </a:cxn>
                <a:cxn ang="0">
                  <a:pos x="30" y="7887"/>
                </a:cxn>
                <a:cxn ang="0">
                  <a:pos x="4" y="7938"/>
                </a:cxn>
                <a:cxn ang="0">
                  <a:pos x="3470" y="8138"/>
                </a:cxn>
                <a:cxn ang="0">
                  <a:pos x="3463" y="7933"/>
                </a:cxn>
                <a:cxn ang="0">
                  <a:pos x="3432" y="7883"/>
                </a:cxn>
                <a:cxn ang="0">
                  <a:pos x="3367" y="7849"/>
                </a:cxn>
                <a:cxn ang="0">
                  <a:pos x="3213" y="7822"/>
                </a:cxn>
                <a:cxn ang="0">
                  <a:pos x="2912" y="7775"/>
                </a:cxn>
                <a:cxn ang="0">
                  <a:pos x="2650" y="7735"/>
                </a:cxn>
                <a:cxn ang="0">
                  <a:pos x="2600" y="2902"/>
                </a:cxn>
                <a:cxn ang="0">
                  <a:pos x="2804" y="2877"/>
                </a:cxn>
                <a:cxn ang="0">
                  <a:pos x="3130" y="2837"/>
                </a:cxn>
                <a:cxn ang="0">
                  <a:pos x="3368" y="2804"/>
                </a:cxn>
                <a:cxn ang="0">
                  <a:pos x="3431" y="2779"/>
                </a:cxn>
                <a:cxn ang="0">
                  <a:pos x="3466" y="2738"/>
                </a:cxn>
                <a:cxn ang="0">
                  <a:pos x="3477" y="2686"/>
                </a:cxn>
                <a:cxn ang="0">
                  <a:pos x="2593" y="1542"/>
                </a:cxn>
                <a:cxn ang="0">
                  <a:pos x="2615" y="1157"/>
                </a:cxn>
                <a:cxn ang="0">
                  <a:pos x="2672" y="862"/>
                </a:cxn>
                <a:cxn ang="0">
                  <a:pos x="2773" y="647"/>
                </a:cxn>
                <a:cxn ang="0">
                  <a:pos x="2922" y="503"/>
                </a:cxn>
                <a:cxn ang="0">
                  <a:pos x="3126" y="420"/>
                </a:cxn>
                <a:cxn ang="0">
                  <a:pos x="3392" y="389"/>
                </a:cxn>
                <a:cxn ang="0">
                  <a:pos x="3677" y="401"/>
                </a:cxn>
                <a:cxn ang="0">
                  <a:pos x="3891" y="452"/>
                </a:cxn>
                <a:cxn ang="0">
                  <a:pos x="4044" y="547"/>
                </a:cxn>
                <a:cxn ang="0">
                  <a:pos x="4150" y="688"/>
                </a:cxn>
                <a:cxn ang="0">
                  <a:pos x="4222" y="881"/>
                </a:cxn>
                <a:cxn ang="0">
                  <a:pos x="4270" y="1127"/>
                </a:cxn>
                <a:cxn ang="0">
                  <a:pos x="4296" y="1332"/>
                </a:cxn>
                <a:cxn ang="0">
                  <a:pos x="4315" y="1387"/>
                </a:cxn>
                <a:cxn ang="0">
                  <a:pos x="4349" y="1418"/>
                </a:cxn>
                <a:cxn ang="0">
                  <a:pos x="4596" y="1425"/>
                </a:cxn>
              </a:cxnLst>
              <a:rect l="0" t="0" r="r" b="b"/>
              <a:pathLst>
                <a:path w="4596" h="8138">
                  <a:moveTo>
                    <a:pt x="4596" y="213"/>
                  </a:moveTo>
                  <a:lnTo>
                    <a:pt x="4565" y="201"/>
                  </a:lnTo>
                  <a:lnTo>
                    <a:pt x="4528" y="187"/>
                  </a:lnTo>
                  <a:lnTo>
                    <a:pt x="4485" y="171"/>
                  </a:lnTo>
                  <a:lnTo>
                    <a:pt x="4436" y="154"/>
                  </a:lnTo>
                  <a:lnTo>
                    <a:pt x="4380" y="137"/>
                  </a:lnTo>
                  <a:lnTo>
                    <a:pt x="4317" y="119"/>
                  </a:lnTo>
                  <a:lnTo>
                    <a:pt x="4250" y="101"/>
                  </a:lnTo>
                  <a:lnTo>
                    <a:pt x="4177" y="84"/>
                  </a:lnTo>
                  <a:lnTo>
                    <a:pt x="4099" y="67"/>
                  </a:lnTo>
                  <a:lnTo>
                    <a:pt x="4017" y="52"/>
                  </a:lnTo>
                  <a:lnTo>
                    <a:pt x="3974" y="44"/>
                  </a:lnTo>
                  <a:lnTo>
                    <a:pt x="3929" y="37"/>
                  </a:lnTo>
                  <a:lnTo>
                    <a:pt x="3884" y="31"/>
                  </a:lnTo>
                  <a:lnTo>
                    <a:pt x="3839" y="25"/>
                  </a:lnTo>
                  <a:lnTo>
                    <a:pt x="3792" y="20"/>
                  </a:lnTo>
                  <a:lnTo>
                    <a:pt x="3744" y="15"/>
                  </a:lnTo>
                  <a:lnTo>
                    <a:pt x="3695" y="10"/>
                  </a:lnTo>
                  <a:lnTo>
                    <a:pt x="3645" y="7"/>
                  </a:lnTo>
                  <a:lnTo>
                    <a:pt x="3594" y="4"/>
                  </a:lnTo>
                  <a:lnTo>
                    <a:pt x="3543" y="2"/>
                  </a:lnTo>
                  <a:lnTo>
                    <a:pt x="3491" y="1"/>
                  </a:lnTo>
                  <a:lnTo>
                    <a:pt x="3438" y="0"/>
                  </a:lnTo>
                  <a:lnTo>
                    <a:pt x="3302" y="2"/>
                  </a:lnTo>
                  <a:lnTo>
                    <a:pt x="3168" y="8"/>
                  </a:lnTo>
                  <a:lnTo>
                    <a:pt x="3037" y="19"/>
                  </a:lnTo>
                  <a:lnTo>
                    <a:pt x="2908" y="34"/>
                  </a:lnTo>
                  <a:lnTo>
                    <a:pt x="2782" y="52"/>
                  </a:lnTo>
                  <a:lnTo>
                    <a:pt x="2660" y="76"/>
                  </a:lnTo>
                  <a:lnTo>
                    <a:pt x="2540" y="103"/>
                  </a:lnTo>
                  <a:lnTo>
                    <a:pt x="2424" y="135"/>
                  </a:lnTo>
                  <a:lnTo>
                    <a:pt x="2309" y="172"/>
                  </a:lnTo>
                  <a:lnTo>
                    <a:pt x="2200" y="213"/>
                  </a:lnTo>
                  <a:lnTo>
                    <a:pt x="2093" y="258"/>
                  </a:lnTo>
                  <a:lnTo>
                    <a:pt x="1991" y="308"/>
                  </a:lnTo>
                  <a:lnTo>
                    <a:pt x="1892" y="363"/>
                  </a:lnTo>
                  <a:lnTo>
                    <a:pt x="1797" y="422"/>
                  </a:lnTo>
                  <a:lnTo>
                    <a:pt x="1706" y="487"/>
                  </a:lnTo>
                  <a:lnTo>
                    <a:pt x="1620" y="555"/>
                  </a:lnTo>
                  <a:lnTo>
                    <a:pt x="1537" y="629"/>
                  </a:lnTo>
                  <a:lnTo>
                    <a:pt x="1460" y="708"/>
                  </a:lnTo>
                  <a:lnTo>
                    <a:pt x="1386" y="791"/>
                  </a:lnTo>
                  <a:lnTo>
                    <a:pt x="1317" y="879"/>
                  </a:lnTo>
                  <a:lnTo>
                    <a:pt x="1253" y="972"/>
                  </a:lnTo>
                  <a:lnTo>
                    <a:pt x="1194" y="1071"/>
                  </a:lnTo>
                  <a:lnTo>
                    <a:pt x="1140" y="1174"/>
                  </a:lnTo>
                  <a:lnTo>
                    <a:pt x="1091" y="1282"/>
                  </a:lnTo>
                  <a:lnTo>
                    <a:pt x="1047" y="1396"/>
                  </a:lnTo>
                  <a:lnTo>
                    <a:pt x="1010" y="1515"/>
                  </a:lnTo>
                  <a:lnTo>
                    <a:pt x="977" y="1639"/>
                  </a:lnTo>
                  <a:lnTo>
                    <a:pt x="950" y="1768"/>
                  </a:lnTo>
                  <a:lnTo>
                    <a:pt x="929" y="1903"/>
                  </a:lnTo>
                  <a:lnTo>
                    <a:pt x="914" y="2043"/>
                  </a:lnTo>
                  <a:lnTo>
                    <a:pt x="905" y="2188"/>
                  </a:lnTo>
                  <a:lnTo>
                    <a:pt x="902" y="2339"/>
                  </a:lnTo>
                  <a:lnTo>
                    <a:pt x="902" y="2515"/>
                  </a:lnTo>
                  <a:lnTo>
                    <a:pt x="0" y="2515"/>
                  </a:lnTo>
                  <a:lnTo>
                    <a:pt x="0" y="2690"/>
                  </a:lnTo>
                  <a:lnTo>
                    <a:pt x="1" y="2704"/>
                  </a:lnTo>
                  <a:lnTo>
                    <a:pt x="2" y="2717"/>
                  </a:lnTo>
                  <a:lnTo>
                    <a:pt x="5" y="2729"/>
                  </a:lnTo>
                  <a:lnTo>
                    <a:pt x="9" y="2741"/>
                  </a:lnTo>
                  <a:lnTo>
                    <a:pt x="13" y="2752"/>
                  </a:lnTo>
                  <a:lnTo>
                    <a:pt x="19" y="2762"/>
                  </a:lnTo>
                  <a:lnTo>
                    <a:pt x="26" y="2771"/>
                  </a:lnTo>
                  <a:lnTo>
                    <a:pt x="34" y="2780"/>
                  </a:lnTo>
                  <a:lnTo>
                    <a:pt x="43" y="2788"/>
                  </a:lnTo>
                  <a:lnTo>
                    <a:pt x="53" y="2795"/>
                  </a:lnTo>
                  <a:lnTo>
                    <a:pt x="63" y="2801"/>
                  </a:lnTo>
                  <a:lnTo>
                    <a:pt x="75" y="2806"/>
                  </a:lnTo>
                  <a:lnTo>
                    <a:pt x="88" y="2811"/>
                  </a:lnTo>
                  <a:lnTo>
                    <a:pt x="102" y="2815"/>
                  </a:lnTo>
                  <a:lnTo>
                    <a:pt x="116" y="2817"/>
                  </a:lnTo>
                  <a:lnTo>
                    <a:pt x="132" y="2819"/>
                  </a:lnTo>
                  <a:lnTo>
                    <a:pt x="160" y="2823"/>
                  </a:lnTo>
                  <a:lnTo>
                    <a:pt x="199" y="2827"/>
                  </a:lnTo>
                  <a:lnTo>
                    <a:pt x="246" y="2832"/>
                  </a:lnTo>
                  <a:lnTo>
                    <a:pt x="301" y="2839"/>
                  </a:lnTo>
                  <a:lnTo>
                    <a:pt x="362" y="2845"/>
                  </a:lnTo>
                  <a:lnTo>
                    <a:pt x="427" y="2852"/>
                  </a:lnTo>
                  <a:lnTo>
                    <a:pt x="493" y="2859"/>
                  </a:lnTo>
                  <a:lnTo>
                    <a:pt x="560" y="2867"/>
                  </a:lnTo>
                  <a:lnTo>
                    <a:pt x="626" y="2874"/>
                  </a:lnTo>
                  <a:lnTo>
                    <a:pt x="689" y="2880"/>
                  </a:lnTo>
                  <a:lnTo>
                    <a:pt x="747" y="2886"/>
                  </a:lnTo>
                  <a:lnTo>
                    <a:pt x="798" y="2892"/>
                  </a:lnTo>
                  <a:lnTo>
                    <a:pt x="840" y="2896"/>
                  </a:lnTo>
                  <a:lnTo>
                    <a:pt x="873" y="2900"/>
                  </a:lnTo>
                  <a:lnTo>
                    <a:pt x="893" y="2902"/>
                  </a:lnTo>
                  <a:lnTo>
                    <a:pt x="902" y="2903"/>
                  </a:lnTo>
                  <a:lnTo>
                    <a:pt x="902" y="7727"/>
                  </a:lnTo>
                  <a:lnTo>
                    <a:pt x="894" y="7728"/>
                  </a:lnTo>
                  <a:lnTo>
                    <a:pt x="874" y="7731"/>
                  </a:lnTo>
                  <a:lnTo>
                    <a:pt x="842" y="7735"/>
                  </a:lnTo>
                  <a:lnTo>
                    <a:pt x="801" y="7741"/>
                  </a:lnTo>
                  <a:lnTo>
                    <a:pt x="751" y="7748"/>
                  </a:lnTo>
                  <a:lnTo>
                    <a:pt x="695" y="7757"/>
                  </a:lnTo>
                  <a:lnTo>
                    <a:pt x="633" y="7766"/>
                  </a:lnTo>
                  <a:lnTo>
                    <a:pt x="568" y="7775"/>
                  </a:lnTo>
                  <a:lnTo>
                    <a:pt x="501" y="7785"/>
                  </a:lnTo>
                  <a:lnTo>
                    <a:pt x="435" y="7795"/>
                  </a:lnTo>
                  <a:lnTo>
                    <a:pt x="370" y="7804"/>
                  </a:lnTo>
                  <a:lnTo>
                    <a:pt x="308" y="7813"/>
                  </a:lnTo>
                  <a:lnTo>
                    <a:pt x="251" y="7822"/>
                  </a:lnTo>
                  <a:lnTo>
                    <a:pt x="201" y="7830"/>
                  </a:lnTo>
                  <a:lnTo>
                    <a:pt x="158" y="7836"/>
                  </a:lnTo>
                  <a:lnTo>
                    <a:pt x="124" y="7841"/>
                  </a:lnTo>
                  <a:lnTo>
                    <a:pt x="109" y="7844"/>
                  </a:lnTo>
                  <a:lnTo>
                    <a:pt x="95" y="7848"/>
                  </a:lnTo>
                  <a:lnTo>
                    <a:pt x="81" y="7853"/>
                  </a:lnTo>
                  <a:lnTo>
                    <a:pt x="69" y="7858"/>
                  </a:lnTo>
                  <a:lnTo>
                    <a:pt x="58" y="7864"/>
                  </a:lnTo>
                  <a:lnTo>
                    <a:pt x="48" y="7871"/>
                  </a:lnTo>
                  <a:lnTo>
                    <a:pt x="39" y="7878"/>
                  </a:lnTo>
                  <a:lnTo>
                    <a:pt x="30" y="7887"/>
                  </a:lnTo>
                  <a:lnTo>
                    <a:pt x="23" y="7895"/>
                  </a:lnTo>
                  <a:lnTo>
                    <a:pt x="17" y="7905"/>
                  </a:lnTo>
                  <a:lnTo>
                    <a:pt x="12" y="7915"/>
                  </a:lnTo>
                  <a:lnTo>
                    <a:pt x="7" y="7926"/>
                  </a:lnTo>
                  <a:lnTo>
                    <a:pt x="4" y="7938"/>
                  </a:lnTo>
                  <a:lnTo>
                    <a:pt x="2" y="7951"/>
                  </a:lnTo>
                  <a:lnTo>
                    <a:pt x="1" y="7964"/>
                  </a:lnTo>
                  <a:lnTo>
                    <a:pt x="0" y="7978"/>
                  </a:lnTo>
                  <a:lnTo>
                    <a:pt x="0" y="8138"/>
                  </a:lnTo>
                  <a:lnTo>
                    <a:pt x="3470" y="8138"/>
                  </a:lnTo>
                  <a:lnTo>
                    <a:pt x="3470" y="7978"/>
                  </a:lnTo>
                  <a:lnTo>
                    <a:pt x="3470" y="7966"/>
                  </a:lnTo>
                  <a:lnTo>
                    <a:pt x="3468" y="7955"/>
                  </a:lnTo>
                  <a:lnTo>
                    <a:pt x="3466" y="7944"/>
                  </a:lnTo>
                  <a:lnTo>
                    <a:pt x="3463" y="7933"/>
                  </a:lnTo>
                  <a:lnTo>
                    <a:pt x="3460" y="7922"/>
                  </a:lnTo>
                  <a:lnTo>
                    <a:pt x="3455" y="7912"/>
                  </a:lnTo>
                  <a:lnTo>
                    <a:pt x="3447" y="7902"/>
                  </a:lnTo>
                  <a:lnTo>
                    <a:pt x="3440" y="7892"/>
                  </a:lnTo>
                  <a:lnTo>
                    <a:pt x="3432" y="7883"/>
                  </a:lnTo>
                  <a:lnTo>
                    <a:pt x="3422" y="7875"/>
                  </a:lnTo>
                  <a:lnTo>
                    <a:pt x="3411" y="7867"/>
                  </a:lnTo>
                  <a:lnTo>
                    <a:pt x="3397" y="7860"/>
                  </a:lnTo>
                  <a:lnTo>
                    <a:pt x="3383" y="7854"/>
                  </a:lnTo>
                  <a:lnTo>
                    <a:pt x="3367" y="7849"/>
                  </a:lnTo>
                  <a:lnTo>
                    <a:pt x="3350" y="7845"/>
                  </a:lnTo>
                  <a:lnTo>
                    <a:pt x="3330" y="7841"/>
                  </a:lnTo>
                  <a:lnTo>
                    <a:pt x="3300" y="7836"/>
                  </a:lnTo>
                  <a:lnTo>
                    <a:pt x="3261" y="7830"/>
                  </a:lnTo>
                  <a:lnTo>
                    <a:pt x="3213" y="7822"/>
                  </a:lnTo>
                  <a:lnTo>
                    <a:pt x="3159" y="7813"/>
                  </a:lnTo>
                  <a:lnTo>
                    <a:pt x="3101" y="7804"/>
                  </a:lnTo>
                  <a:lnTo>
                    <a:pt x="3039" y="7795"/>
                  </a:lnTo>
                  <a:lnTo>
                    <a:pt x="2976" y="7785"/>
                  </a:lnTo>
                  <a:lnTo>
                    <a:pt x="2912" y="7775"/>
                  </a:lnTo>
                  <a:lnTo>
                    <a:pt x="2849" y="7766"/>
                  </a:lnTo>
                  <a:lnTo>
                    <a:pt x="2791" y="7757"/>
                  </a:lnTo>
                  <a:lnTo>
                    <a:pt x="2737" y="7749"/>
                  </a:lnTo>
                  <a:lnTo>
                    <a:pt x="2689" y="7741"/>
                  </a:lnTo>
                  <a:lnTo>
                    <a:pt x="2650" y="7735"/>
                  </a:lnTo>
                  <a:lnTo>
                    <a:pt x="2619" y="7731"/>
                  </a:lnTo>
                  <a:lnTo>
                    <a:pt x="2599" y="7728"/>
                  </a:lnTo>
                  <a:lnTo>
                    <a:pt x="2593" y="7727"/>
                  </a:lnTo>
                  <a:lnTo>
                    <a:pt x="2593" y="2903"/>
                  </a:lnTo>
                  <a:lnTo>
                    <a:pt x="2600" y="2902"/>
                  </a:lnTo>
                  <a:lnTo>
                    <a:pt x="2620" y="2899"/>
                  </a:lnTo>
                  <a:lnTo>
                    <a:pt x="2653" y="2896"/>
                  </a:lnTo>
                  <a:lnTo>
                    <a:pt x="2696" y="2890"/>
                  </a:lnTo>
                  <a:lnTo>
                    <a:pt x="2745" y="2884"/>
                  </a:lnTo>
                  <a:lnTo>
                    <a:pt x="2804" y="2877"/>
                  </a:lnTo>
                  <a:lnTo>
                    <a:pt x="2866" y="2870"/>
                  </a:lnTo>
                  <a:lnTo>
                    <a:pt x="2931" y="2862"/>
                  </a:lnTo>
                  <a:lnTo>
                    <a:pt x="2998" y="2854"/>
                  </a:lnTo>
                  <a:lnTo>
                    <a:pt x="3065" y="2845"/>
                  </a:lnTo>
                  <a:lnTo>
                    <a:pt x="3130" y="2837"/>
                  </a:lnTo>
                  <a:lnTo>
                    <a:pt x="3192" y="2829"/>
                  </a:lnTo>
                  <a:lnTo>
                    <a:pt x="3248" y="2821"/>
                  </a:lnTo>
                  <a:lnTo>
                    <a:pt x="3297" y="2815"/>
                  </a:lnTo>
                  <a:lnTo>
                    <a:pt x="3337" y="2809"/>
                  </a:lnTo>
                  <a:lnTo>
                    <a:pt x="3368" y="2804"/>
                  </a:lnTo>
                  <a:lnTo>
                    <a:pt x="3383" y="2801"/>
                  </a:lnTo>
                  <a:lnTo>
                    <a:pt x="3397" y="2796"/>
                  </a:lnTo>
                  <a:lnTo>
                    <a:pt x="3410" y="2791"/>
                  </a:lnTo>
                  <a:lnTo>
                    <a:pt x="3421" y="2786"/>
                  </a:lnTo>
                  <a:lnTo>
                    <a:pt x="3431" y="2779"/>
                  </a:lnTo>
                  <a:lnTo>
                    <a:pt x="3440" y="2772"/>
                  </a:lnTo>
                  <a:lnTo>
                    <a:pt x="3448" y="2764"/>
                  </a:lnTo>
                  <a:lnTo>
                    <a:pt x="3455" y="2756"/>
                  </a:lnTo>
                  <a:lnTo>
                    <a:pt x="3461" y="2747"/>
                  </a:lnTo>
                  <a:lnTo>
                    <a:pt x="3466" y="2738"/>
                  </a:lnTo>
                  <a:lnTo>
                    <a:pt x="3469" y="2728"/>
                  </a:lnTo>
                  <a:lnTo>
                    <a:pt x="3472" y="2718"/>
                  </a:lnTo>
                  <a:lnTo>
                    <a:pt x="3475" y="2708"/>
                  </a:lnTo>
                  <a:lnTo>
                    <a:pt x="3476" y="2697"/>
                  </a:lnTo>
                  <a:lnTo>
                    <a:pt x="3477" y="2686"/>
                  </a:lnTo>
                  <a:lnTo>
                    <a:pt x="3477" y="2675"/>
                  </a:lnTo>
                  <a:lnTo>
                    <a:pt x="3477" y="2515"/>
                  </a:lnTo>
                  <a:lnTo>
                    <a:pt x="2593" y="2515"/>
                  </a:lnTo>
                  <a:lnTo>
                    <a:pt x="2593" y="1631"/>
                  </a:lnTo>
                  <a:lnTo>
                    <a:pt x="2593" y="1542"/>
                  </a:lnTo>
                  <a:lnTo>
                    <a:pt x="2595" y="1457"/>
                  </a:lnTo>
                  <a:lnTo>
                    <a:pt x="2598" y="1376"/>
                  </a:lnTo>
                  <a:lnTo>
                    <a:pt x="2602" y="1299"/>
                  </a:lnTo>
                  <a:lnTo>
                    <a:pt x="2608" y="1226"/>
                  </a:lnTo>
                  <a:lnTo>
                    <a:pt x="2615" y="1157"/>
                  </a:lnTo>
                  <a:lnTo>
                    <a:pt x="2623" y="1091"/>
                  </a:lnTo>
                  <a:lnTo>
                    <a:pt x="2633" y="1028"/>
                  </a:lnTo>
                  <a:lnTo>
                    <a:pt x="2645" y="969"/>
                  </a:lnTo>
                  <a:lnTo>
                    <a:pt x="2658" y="914"/>
                  </a:lnTo>
                  <a:lnTo>
                    <a:pt x="2672" y="862"/>
                  </a:lnTo>
                  <a:lnTo>
                    <a:pt x="2689" y="812"/>
                  </a:lnTo>
                  <a:lnTo>
                    <a:pt x="2707" y="767"/>
                  </a:lnTo>
                  <a:lnTo>
                    <a:pt x="2727" y="724"/>
                  </a:lnTo>
                  <a:lnTo>
                    <a:pt x="2750" y="684"/>
                  </a:lnTo>
                  <a:lnTo>
                    <a:pt x="2773" y="647"/>
                  </a:lnTo>
                  <a:lnTo>
                    <a:pt x="2798" y="613"/>
                  </a:lnTo>
                  <a:lnTo>
                    <a:pt x="2826" y="581"/>
                  </a:lnTo>
                  <a:lnTo>
                    <a:pt x="2857" y="553"/>
                  </a:lnTo>
                  <a:lnTo>
                    <a:pt x="2888" y="527"/>
                  </a:lnTo>
                  <a:lnTo>
                    <a:pt x="2922" y="503"/>
                  </a:lnTo>
                  <a:lnTo>
                    <a:pt x="2958" y="482"/>
                  </a:lnTo>
                  <a:lnTo>
                    <a:pt x="2997" y="463"/>
                  </a:lnTo>
                  <a:lnTo>
                    <a:pt x="3038" y="447"/>
                  </a:lnTo>
                  <a:lnTo>
                    <a:pt x="3081" y="433"/>
                  </a:lnTo>
                  <a:lnTo>
                    <a:pt x="3126" y="420"/>
                  </a:lnTo>
                  <a:lnTo>
                    <a:pt x="3174" y="410"/>
                  </a:lnTo>
                  <a:lnTo>
                    <a:pt x="3225" y="402"/>
                  </a:lnTo>
                  <a:lnTo>
                    <a:pt x="3278" y="396"/>
                  </a:lnTo>
                  <a:lnTo>
                    <a:pt x="3334" y="392"/>
                  </a:lnTo>
                  <a:lnTo>
                    <a:pt x="3392" y="389"/>
                  </a:lnTo>
                  <a:lnTo>
                    <a:pt x="3453" y="389"/>
                  </a:lnTo>
                  <a:lnTo>
                    <a:pt x="3514" y="389"/>
                  </a:lnTo>
                  <a:lnTo>
                    <a:pt x="3571" y="392"/>
                  </a:lnTo>
                  <a:lnTo>
                    <a:pt x="3625" y="395"/>
                  </a:lnTo>
                  <a:lnTo>
                    <a:pt x="3677" y="401"/>
                  </a:lnTo>
                  <a:lnTo>
                    <a:pt x="3724" y="408"/>
                  </a:lnTo>
                  <a:lnTo>
                    <a:pt x="3769" y="416"/>
                  </a:lnTo>
                  <a:lnTo>
                    <a:pt x="3812" y="427"/>
                  </a:lnTo>
                  <a:lnTo>
                    <a:pt x="3853" y="438"/>
                  </a:lnTo>
                  <a:lnTo>
                    <a:pt x="3891" y="452"/>
                  </a:lnTo>
                  <a:lnTo>
                    <a:pt x="3925" y="467"/>
                  </a:lnTo>
                  <a:lnTo>
                    <a:pt x="3958" y="484"/>
                  </a:lnTo>
                  <a:lnTo>
                    <a:pt x="3989" y="503"/>
                  </a:lnTo>
                  <a:lnTo>
                    <a:pt x="4018" y="524"/>
                  </a:lnTo>
                  <a:lnTo>
                    <a:pt x="4044" y="547"/>
                  </a:lnTo>
                  <a:lnTo>
                    <a:pt x="4069" y="571"/>
                  </a:lnTo>
                  <a:lnTo>
                    <a:pt x="4091" y="597"/>
                  </a:lnTo>
                  <a:lnTo>
                    <a:pt x="4113" y="626"/>
                  </a:lnTo>
                  <a:lnTo>
                    <a:pt x="4132" y="656"/>
                  </a:lnTo>
                  <a:lnTo>
                    <a:pt x="4150" y="688"/>
                  </a:lnTo>
                  <a:lnTo>
                    <a:pt x="4167" y="723"/>
                  </a:lnTo>
                  <a:lnTo>
                    <a:pt x="4182" y="759"/>
                  </a:lnTo>
                  <a:lnTo>
                    <a:pt x="4196" y="797"/>
                  </a:lnTo>
                  <a:lnTo>
                    <a:pt x="4209" y="838"/>
                  </a:lnTo>
                  <a:lnTo>
                    <a:pt x="4222" y="881"/>
                  </a:lnTo>
                  <a:lnTo>
                    <a:pt x="4233" y="925"/>
                  </a:lnTo>
                  <a:lnTo>
                    <a:pt x="4243" y="973"/>
                  </a:lnTo>
                  <a:lnTo>
                    <a:pt x="4252" y="1022"/>
                  </a:lnTo>
                  <a:lnTo>
                    <a:pt x="4261" y="1073"/>
                  </a:lnTo>
                  <a:lnTo>
                    <a:pt x="4270" y="1127"/>
                  </a:lnTo>
                  <a:lnTo>
                    <a:pt x="4278" y="1183"/>
                  </a:lnTo>
                  <a:lnTo>
                    <a:pt x="4285" y="1242"/>
                  </a:lnTo>
                  <a:lnTo>
                    <a:pt x="4292" y="1303"/>
                  </a:lnTo>
                  <a:lnTo>
                    <a:pt x="4294" y="1318"/>
                  </a:lnTo>
                  <a:lnTo>
                    <a:pt x="4296" y="1332"/>
                  </a:lnTo>
                  <a:lnTo>
                    <a:pt x="4299" y="1345"/>
                  </a:lnTo>
                  <a:lnTo>
                    <a:pt x="4302" y="1357"/>
                  </a:lnTo>
                  <a:lnTo>
                    <a:pt x="4306" y="1368"/>
                  </a:lnTo>
                  <a:lnTo>
                    <a:pt x="4311" y="1378"/>
                  </a:lnTo>
                  <a:lnTo>
                    <a:pt x="4315" y="1387"/>
                  </a:lnTo>
                  <a:lnTo>
                    <a:pt x="4321" y="1395"/>
                  </a:lnTo>
                  <a:lnTo>
                    <a:pt x="4328" y="1402"/>
                  </a:lnTo>
                  <a:lnTo>
                    <a:pt x="4334" y="1408"/>
                  </a:lnTo>
                  <a:lnTo>
                    <a:pt x="4341" y="1413"/>
                  </a:lnTo>
                  <a:lnTo>
                    <a:pt x="4349" y="1418"/>
                  </a:lnTo>
                  <a:lnTo>
                    <a:pt x="4357" y="1421"/>
                  </a:lnTo>
                  <a:lnTo>
                    <a:pt x="4366" y="1423"/>
                  </a:lnTo>
                  <a:lnTo>
                    <a:pt x="4375" y="1424"/>
                  </a:lnTo>
                  <a:lnTo>
                    <a:pt x="4385" y="1425"/>
                  </a:lnTo>
                  <a:lnTo>
                    <a:pt x="4596" y="1425"/>
                  </a:lnTo>
                  <a:lnTo>
                    <a:pt x="4596" y="213"/>
                  </a:lnTo>
                  <a:close/>
                </a:path>
              </a:pathLst>
            </a:custGeom>
            <a:solidFill>
              <a:srgbClr val="171312"/>
            </a:solidFill>
            <a:ln w="9525">
              <a:noFill/>
              <a:round/>
              <a:headEnd/>
              <a:tailEnd/>
            </a:ln>
          </p:spPr>
          <p:txBody>
            <a:bodyPr/>
            <a:lstStyle/>
            <a:p>
              <a:endParaRPr lang="da-DK"/>
            </a:p>
          </p:txBody>
        </p:sp>
        <p:sp>
          <p:nvSpPr>
            <p:cNvPr id="24" name="Freeform 23"/>
            <p:cNvSpPr>
              <a:spLocks noChangeAspect="1"/>
            </p:cNvSpPr>
            <p:nvPr userDrawn="1"/>
          </p:nvSpPr>
          <p:spPr bwMode="auto">
            <a:xfrm>
              <a:off x="2936" y="4027"/>
              <a:ext cx="109" cy="114"/>
            </a:xfrm>
            <a:custGeom>
              <a:avLst/>
              <a:gdLst/>
              <a:ahLst/>
              <a:cxnLst>
                <a:cxn ang="0">
                  <a:pos x="841" y="407"/>
                </a:cxn>
                <a:cxn ang="0">
                  <a:pos x="716" y="389"/>
                </a:cxn>
                <a:cxn ang="0">
                  <a:pos x="532" y="362"/>
                </a:cxn>
                <a:cxn ang="0">
                  <a:pos x="334" y="333"/>
                </a:cxn>
                <a:cxn ang="0">
                  <a:pos x="169" y="308"/>
                </a:cxn>
                <a:cxn ang="0">
                  <a:pos x="86" y="294"/>
                </a:cxn>
                <a:cxn ang="0">
                  <a:pos x="52" y="281"/>
                </a:cxn>
                <a:cxn ang="0">
                  <a:pos x="27" y="264"/>
                </a:cxn>
                <a:cxn ang="0">
                  <a:pos x="11" y="241"/>
                </a:cxn>
                <a:cxn ang="0">
                  <a:pos x="3" y="214"/>
                </a:cxn>
                <a:cxn ang="0">
                  <a:pos x="0" y="182"/>
                </a:cxn>
                <a:cxn ang="0">
                  <a:pos x="3772" y="182"/>
                </a:cxn>
                <a:cxn ang="0">
                  <a:pos x="3770" y="215"/>
                </a:cxn>
                <a:cxn ang="0">
                  <a:pos x="3762" y="244"/>
                </a:cxn>
                <a:cxn ang="0">
                  <a:pos x="3748" y="268"/>
                </a:cxn>
                <a:cxn ang="0">
                  <a:pos x="3722" y="287"/>
                </a:cxn>
                <a:cxn ang="0">
                  <a:pos x="3687" y="301"/>
                </a:cxn>
                <a:cxn ang="0">
                  <a:pos x="3609" y="313"/>
                </a:cxn>
                <a:cxn ang="0">
                  <a:pos x="3450" y="335"/>
                </a:cxn>
                <a:cxn ang="0">
                  <a:pos x="3253" y="363"/>
                </a:cxn>
                <a:cxn ang="0">
                  <a:pos x="3066" y="389"/>
                </a:cxn>
                <a:cxn ang="0">
                  <a:pos x="2939" y="407"/>
                </a:cxn>
                <a:cxn ang="0">
                  <a:pos x="2910" y="5219"/>
                </a:cxn>
                <a:cxn ang="0">
                  <a:pos x="4601" y="5217"/>
                </a:cxn>
                <a:cxn ang="0">
                  <a:pos x="4676" y="5205"/>
                </a:cxn>
                <a:cxn ang="0">
                  <a:pos x="4746" y="5181"/>
                </a:cxn>
                <a:cxn ang="0">
                  <a:pos x="4811" y="5141"/>
                </a:cxn>
                <a:cxn ang="0">
                  <a:pos x="4871" y="5083"/>
                </a:cxn>
                <a:cxn ang="0">
                  <a:pos x="4927" y="5003"/>
                </a:cxn>
                <a:cxn ang="0">
                  <a:pos x="4977" y="4899"/>
                </a:cxn>
                <a:cxn ang="0">
                  <a:pos x="5023" y="4768"/>
                </a:cxn>
                <a:cxn ang="0">
                  <a:pos x="5064" y="4607"/>
                </a:cxn>
                <a:cxn ang="0">
                  <a:pos x="5100" y="4413"/>
                </a:cxn>
                <a:cxn ang="0">
                  <a:pos x="5130" y="4183"/>
                </a:cxn>
                <a:cxn ang="0">
                  <a:pos x="5137" y="4149"/>
                </a:cxn>
                <a:cxn ang="0">
                  <a:pos x="5152" y="4124"/>
                </a:cxn>
                <a:cxn ang="0">
                  <a:pos x="5171" y="4107"/>
                </a:cxn>
                <a:cxn ang="0">
                  <a:pos x="5196" y="4096"/>
                </a:cxn>
                <a:cxn ang="0">
                  <a:pos x="5227" y="4092"/>
                </a:cxn>
                <a:cxn ang="0">
                  <a:pos x="5433" y="5623"/>
                </a:cxn>
                <a:cxn ang="0">
                  <a:pos x="0" y="5428"/>
                </a:cxn>
                <a:cxn ang="0">
                  <a:pos x="6" y="5396"/>
                </a:cxn>
                <a:cxn ang="0">
                  <a:pos x="20" y="5370"/>
                </a:cxn>
                <a:cxn ang="0">
                  <a:pos x="44" y="5351"/>
                </a:cxn>
                <a:cxn ang="0">
                  <a:pos x="78" y="5336"/>
                </a:cxn>
                <a:cxn ang="0">
                  <a:pos x="124" y="5326"/>
                </a:cxn>
                <a:cxn ang="0">
                  <a:pos x="230" y="5311"/>
                </a:cxn>
                <a:cxn ang="0">
                  <a:pos x="404" y="5288"/>
                </a:cxn>
                <a:cxn ang="0">
                  <a:pos x="599" y="5262"/>
                </a:cxn>
                <a:cxn ang="0">
                  <a:pos x="767" y="5240"/>
                </a:cxn>
                <a:cxn ang="0">
                  <a:pos x="863" y="5228"/>
                </a:cxn>
              </a:cxnLst>
              <a:rect l="0" t="0" r="r" b="b"/>
              <a:pathLst>
                <a:path w="5433" h="5623">
                  <a:moveTo>
                    <a:pt x="870" y="411"/>
                  </a:moveTo>
                  <a:lnTo>
                    <a:pt x="863" y="410"/>
                  </a:lnTo>
                  <a:lnTo>
                    <a:pt x="841" y="407"/>
                  </a:lnTo>
                  <a:lnTo>
                    <a:pt x="810" y="402"/>
                  </a:lnTo>
                  <a:lnTo>
                    <a:pt x="767" y="396"/>
                  </a:lnTo>
                  <a:lnTo>
                    <a:pt x="716" y="389"/>
                  </a:lnTo>
                  <a:lnTo>
                    <a:pt x="659" y="381"/>
                  </a:lnTo>
                  <a:lnTo>
                    <a:pt x="597" y="372"/>
                  </a:lnTo>
                  <a:lnTo>
                    <a:pt x="532" y="362"/>
                  </a:lnTo>
                  <a:lnTo>
                    <a:pt x="465" y="352"/>
                  </a:lnTo>
                  <a:lnTo>
                    <a:pt x="398" y="343"/>
                  </a:lnTo>
                  <a:lnTo>
                    <a:pt x="334" y="333"/>
                  </a:lnTo>
                  <a:lnTo>
                    <a:pt x="273" y="324"/>
                  </a:lnTo>
                  <a:lnTo>
                    <a:pt x="218" y="316"/>
                  </a:lnTo>
                  <a:lnTo>
                    <a:pt x="169" y="308"/>
                  </a:lnTo>
                  <a:lnTo>
                    <a:pt x="129" y="302"/>
                  </a:lnTo>
                  <a:lnTo>
                    <a:pt x="101" y="297"/>
                  </a:lnTo>
                  <a:lnTo>
                    <a:pt x="86" y="294"/>
                  </a:lnTo>
                  <a:lnTo>
                    <a:pt x="74" y="290"/>
                  </a:lnTo>
                  <a:lnTo>
                    <a:pt x="62" y="286"/>
                  </a:lnTo>
                  <a:lnTo>
                    <a:pt x="52" y="281"/>
                  </a:lnTo>
                  <a:lnTo>
                    <a:pt x="43" y="276"/>
                  </a:lnTo>
                  <a:lnTo>
                    <a:pt x="34" y="270"/>
                  </a:lnTo>
                  <a:lnTo>
                    <a:pt x="27" y="264"/>
                  </a:lnTo>
                  <a:lnTo>
                    <a:pt x="21" y="257"/>
                  </a:lnTo>
                  <a:lnTo>
                    <a:pt x="16" y="249"/>
                  </a:lnTo>
                  <a:lnTo>
                    <a:pt x="11" y="241"/>
                  </a:lnTo>
                  <a:lnTo>
                    <a:pt x="8" y="233"/>
                  </a:lnTo>
                  <a:lnTo>
                    <a:pt x="5" y="224"/>
                  </a:lnTo>
                  <a:lnTo>
                    <a:pt x="3" y="214"/>
                  </a:lnTo>
                  <a:lnTo>
                    <a:pt x="1" y="204"/>
                  </a:lnTo>
                  <a:lnTo>
                    <a:pt x="0" y="194"/>
                  </a:lnTo>
                  <a:lnTo>
                    <a:pt x="0" y="182"/>
                  </a:lnTo>
                  <a:lnTo>
                    <a:pt x="0" y="0"/>
                  </a:lnTo>
                  <a:lnTo>
                    <a:pt x="3772" y="0"/>
                  </a:lnTo>
                  <a:lnTo>
                    <a:pt x="3772" y="182"/>
                  </a:lnTo>
                  <a:lnTo>
                    <a:pt x="3771" y="194"/>
                  </a:lnTo>
                  <a:lnTo>
                    <a:pt x="3771" y="204"/>
                  </a:lnTo>
                  <a:lnTo>
                    <a:pt x="3770" y="215"/>
                  </a:lnTo>
                  <a:lnTo>
                    <a:pt x="3768" y="225"/>
                  </a:lnTo>
                  <a:lnTo>
                    <a:pt x="3766" y="234"/>
                  </a:lnTo>
                  <a:lnTo>
                    <a:pt x="3762" y="244"/>
                  </a:lnTo>
                  <a:lnTo>
                    <a:pt x="3758" y="252"/>
                  </a:lnTo>
                  <a:lnTo>
                    <a:pt x="3754" y="260"/>
                  </a:lnTo>
                  <a:lnTo>
                    <a:pt x="3748" y="268"/>
                  </a:lnTo>
                  <a:lnTo>
                    <a:pt x="3741" y="275"/>
                  </a:lnTo>
                  <a:lnTo>
                    <a:pt x="3732" y="281"/>
                  </a:lnTo>
                  <a:lnTo>
                    <a:pt x="3722" y="287"/>
                  </a:lnTo>
                  <a:lnTo>
                    <a:pt x="3712" y="292"/>
                  </a:lnTo>
                  <a:lnTo>
                    <a:pt x="3700" y="297"/>
                  </a:lnTo>
                  <a:lnTo>
                    <a:pt x="3687" y="301"/>
                  </a:lnTo>
                  <a:lnTo>
                    <a:pt x="3671" y="304"/>
                  </a:lnTo>
                  <a:lnTo>
                    <a:pt x="3646" y="308"/>
                  </a:lnTo>
                  <a:lnTo>
                    <a:pt x="3609" y="313"/>
                  </a:lnTo>
                  <a:lnTo>
                    <a:pt x="3563" y="319"/>
                  </a:lnTo>
                  <a:lnTo>
                    <a:pt x="3509" y="327"/>
                  </a:lnTo>
                  <a:lnTo>
                    <a:pt x="3450" y="335"/>
                  </a:lnTo>
                  <a:lnTo>
                    <a:pt x="3386" y="344"/>
                  </a:lnTo>
                  <a:lnTo>
                    <a:pt x="3320" y="354"/>
                  </a:lnTo>
                  <a:lnTo>
                    <a:pt x="3253" y="363"/>
                  </a:lnTo>
                  <a:lnTo>
                    <a:pt x="3187" y="372"/>
                  </a:lnTo>
                  <a:lnTo>
                    <a:pt x="3124" y="381"/>
                  </a:lnTo>
                  <a:lnTo>
                    <a:pt x="3066" y="389"/>
                  </a:lnTo>
                  <a:lnTo>
                    <a:pt x="3015" y="396"/>
                  </a:lnTo>
                  <a:lnTo>
                    <a:pt x="2971" y="402"/>
                  </a:lnTo>
                  <a:lnTo>
                    <a:pt x="2939" y="407"/>
                  </a:lnTo>
                  <a:lnTo>
                    <a:pt x="2917" y="410"/>
                  </a:lnTo>
                  <a:lnTo>
                    <a:pt x="2910" y="411"/>
                  </a:lnTo>
                  <a:lnTo>
                    <a:pt x="2910" y="5219"/>
                  </a:lnTo>
                  <a:lnTo>
                    <a:pt x="4548" y="5219"/>
                  </a:lnTo>
                  <a:lnTo>
                    <a:pt x="4575" y="5218"/>
                  </a:lnTo>
                  <a:lnTo>
                    <a:pt x="4601" y="5217"/>
                  </a:lnTo>
                  <a:lnTo>
                    <a:pt x="4627" y="5214"/>
                  </a:lnTo>
                  <a:lnTo>
                    <a:pt x="4651" y="5211"/>
                  </a:lnTo>
                  <a:lnTo>
                    <a:pt x="4676" y="5205"/>
                  </a:lnTo>
                  <a:lnTo>
                    <a:pt x="4700" y="5199"/>
                  </a:lnTo>
                  <a:lnTo>
                    <a:pt x="4724" y="5191"/>
                  </a:lnTo>
                  <a:lnTo>
                    <a:pt x="4746" y="5181"/>
                  </a:lnTo>
                  <a:lnTo>
                    <a:pt x="4768" y="5170"/>
                  </a:lnTo>
                  <a:lnTo>
                    <a:pt x="4790" y="5157"/>
                  </a:lnTo>
                  <a:lnTo>
                    <a:pt x="4811" y="5141"/>
                  </a:lnTo>
                  <a:lnTo>
                    <a:pt x="4832" y="5124"/>
                  </a:lnTo>
                  <a:lnTo>
                    <a:pt x="4852" y="5105"/>
                  </a:lnTo>
                  <a:lnTo>
                    <a:pt x="4871" y="5083"/>
                  </a:lnTo>
                  <a:lnTo>
                    <a:pt x="4891" y="5059"/>
                  </a:lnTo>
                  <a:lnTo>
                    <a:pt x="4909" y="5032"/>
                  </a:lnTo>
                  <a:lnTo>
                    <a:pt x="4927" y="5003"/>
                  </a:lnTo>
                  <a:lnTo>
                    <a:pt x="4945" y="4971"/>
                  </a:lnTo>
                  <a:lnTo>
                    <a:pt x="4961" y="4937"/>
                  </a:lnTo>
                  <a:lnTo>
                    <a:pt x="4977" y="4899"/>
                  </a:lnTo>
                  <a:lnTo>
                    <a:pt x="4994" y="4859"/>
                  </a:lnTo>
                  <a:lnTo>
                    <a:pt x="5008" y="4815"/>
                  </a:lnTo>
                  <a:lnTo>
                    <a:pt x="5023" y="4768"/>
                  </a:lnTo>
                  <a:lnTo>
                    <a:pt x="5037" y="4718"/>
                  </a:lnTo>
                  <a:lnTo>
                    <a:pt x="5051" y="4664"/>
                  </a:lnTo>
                  <a:lnTo>
                    <a:pt x="5064" y="4607"/>
                  </a:lnTo>
                  <a:lnTo>
                    <a:pt x="5076" y="4546"/>
                  </a:lnTo>
                  <a:lnTo>
                    <a:pt x="5088" y="4481"/>
                  </a:lnTo>
                  <a:lnTo>
                    <a:pt x="5100" y="4413"/>
                  </a:lnTo>
                  <a:lnTo>
                    <a:pt x="5110" y="4340"/>
                  </a:lnTo>
                  <a:lnTo>
                    <a:pt x="5120" y="4264"/>
                  </a:lnTo>
                  <a:lnTo>
                    <a:pt x="5130" y="4183"/>
                  </a:lnTo>
                  <a:lnTo>
                    <a:pt x="5132" y="4171"/>
                  </a:lnTo>
                  <a:lnTo>
                    <a:pt x="5134" y="4160"/>
                  </a:lnTo>
                  <a:lnTo>
                    <a:pt x="5137" y="4149"/>
                  </a:lnTo>
                  <a:lnTo>
                    <a:pt x="5141" y="4140"/>
                  </a:lnTo>
                  <a:lnTo>
                    <a:pt x="5146" y="4132"/>
                  </a:lnTo>
                  <a:lnTo>
                    <a:pt x="5152" y="4124"/>
                  </a:lnTo>
                  <a:lnTo>
                    <a:pt x="5158" y="4117"/>
                  </a:lnTo>
                  <a:lnTo>
                    <a:pt x="5164" y="4112"/>
                  </a:lnTo>
                  <a:lnTo>
                    <a:pt x="5171" y="4107"/>
                  </a:lnTo>
                  <a:lnTo>
                    <a:pt x="5179" y="4102"/>
                  </a:lnTo>
                  <a:lnTo>
                    <a:pt x="5187" y="4099"/>
                  </a:lnTo>
                  <a:lnTo>
                    <a:pt x="5196" y="4096"/>
                  </a:lnTo>
                  <a:lnTo>
                    <a:pt x="5207" y="4094"/>
                  </a:lnTo>
                  <a:lnTo>
                    <a:pt x="5217" y="4092"/>
                  </a:lnTo>
                  <a:lnTo>
                    <a:pt x="5227" y="4092"/>
                  </a:lnTo>
                  <a:lnTo>
                    <a:pt x="5238" y="4091"/>
                  </a:lnTo>
                  <a:lnTo>
                    <a:pt x="5433" y="4091"/>
                  </a:lnTo>
                  <a:lnTo>
                    <a:pt x="5433" y="5623"/>
                  </a:lnTo>
                  <a:lnTo>
                    <a:pt x="0" y="5623"/>
                  </a:lnTo>
                  <a:lnTo>
                    <a:pt x="0" y="5440"/>
                  </a:lnTo>
                  <a:lnTo>
                    <a:pt x="0" y="5428"/>
                  </a:lnTo>
                  <a:lnTo>
                    <a:pt x="2" y="5416"/>
                  </a:lnTo>
                  <a:lnTo>
                    <a:pt x="3" y="5406"/>
                  </a:lnTo>
                  <a:lnTo>
                    <a:pt x="6" y="5396"/>
                  </a:lnTo>
                  <a:lnTo>
                    <a:pt x="10" y="5387"/>
                  </a:lnTo>
                  <a:lnTo>
                    <a:pt x="14" y="5378"/>
                  </a:lnTo>
                  <a:lnTo>
                    <a:pt x="20" y="5370"/>
                  </a:lnTo>
                  <a:lnTo>
                    <a:pt x="27" y="5363"/>
                  </a:lnTo>
                  <a:lnTo>
                    <a:pt x="34" y="5357"/>
                  </a:lnTo>
                  <a:lnTo>
                    <a:pt x="44" y="5351"/>
                  </a:lnTo>
                  <a:lnTo>
                    <a:pt x="54" y="5346"/>
                  </a:lnTo>
                  <a:lnTo>
                    <a:pt x="65" y="5341"/>
                  </a:lnTo>
                  <a:lnTo>
                    <a:pt x="78" y="5336"/>
                  </a:lnTo>
                  <a:lnTo>
                    <a:pt x="91" y="5333"/>
                  </a:lnTo>
                  <a:lnTo>
                    <a:pt x="107" y="5329"/>
                  </a:lnTo>
                  <a:lnTo>
                    <a:pt x="124" y="5326"/>
                  </a:lnTo>
                  <a:lnTo>
                    <a:pt x="148" y="5323"/>
                  </a:lnTo>
                  <a:lnTo>
                    <a:pt x="185" y="5317"/>
                  </a:lnTo>
                  <a:lnTo>
                    <a:pt x="230" y="5311"/>
                  </a:lnTo>
                  <a:lnTo>
                    <a:pt x="283" y="5304"/>
                  </a:lnTo>
                  <a:lnTo>
                    <a:pt x="342" y="5296"/>
                  </a:lnTo>
                  <a:lnTo>
                    <a:pt x="404" y="5288"/>
                  </a:lnTo>
                  <a:lnTo>
                    <a:pt x="469" y="5279"/>
                  </a:lnTo>
                  <a:lnTo>
                    <a:pt x="535" y="5271"/>
                  </a:lnTo>
                  <a:lnTo>
                    <a:pt x="599" y="5262"/>
                  </a:lnTo>
                  <a:lnTo>
                    <a:pt x="660" y="5254"/>
                  </a:lnTo>
                  <a:lnTo>
                    <a:pt x="717" y="5247"/>
                  </a:lnTo>
                  <a:lnTo>
                    <a:pt x="767" y="5240"/>
                  </a:lnTo>
                  <a:lnTo>
                    <a:pt x="810" y="5235"/>
                  </a:lnTo>
                  <a:lnTo>
                    <a:pt x="841" y="5231"/>
                  </a:lnTo>
                  <a:lnTo>
                    <a:pt x="863" y="5228"/>
                  </a:lnTo>
                  <a:lnTo>
                    <a:pt x="870" y="5227"/>
                  </a:lnTo>
                  <a:lnTo>
                    <a:pt x="870" y="411"/>
                  </a:lnTo>
                  <a:close/>
                </a:path>
              </a:pathLst>
            </a:custGeom>
            <a:solidFill>
              <a:srgbClr val="171312"/>
            </a:solidFill>
            <a:ln w="9525">
              <a:noFill/>
              <a:round/>
              <a:headEnd/>
              <a:tailEnd/>
            </a:ln>
          </p:spPr>
          <p:txBody>
            <a:bodyPr/>
            <a:lstStyle/>
            <a:p>
              <a:endParaRPr lang="da-DK"/>
            </a:p>
          </p:txBody>
        </p:sp>
      </p:grpSp>
      <p:sp>
        <p:nvSpPr>
          <p:cNvPr id="11" name="Pladsholder til billede 4"/>
          <p:cNvSpPr>
            <a:spLocks noGrp="1"/>
          </p:cNvSpPr>
          <p:nvPr>
            <p:ph type="pic" sz="quarter" idx="15" hasCustomPrompt="1"/>
          </p:nvPr>
        </p:nvSpPr>
        <p:spPr>
          <a:xfrm>
            <a:off x="179512" y="4720348"/>
            <a:ext cx="864096" cy="288230"/>
          </a:xfrm>
        </p:spPr>
        <p:txBody>
          <a:bodyPr anchor="b"/>
          <a:lstStyle>
            <a:lvl1pPr marL="0" indent="0">
              <a:buNone/>
              <a:defRPr sz="1200"/>
            </a:lvl1pPr>
          </a:lstStyle>
          <a:p>
            <a:r>
              <a:rPr lang="da-DK" dirty="0"/>
              <a:t>Kundelogo</a:t>
            </a:r>
          </a:p>
        </p:txBody>
      </p:sp>
      <p:sp>
        <p:nvSpPr>
          <p:cNvPr id="12" name="Footer Placeholder 4"/>
          <p:cNvSpPr>
            <a:spLocks noGrp="1"/>
          </p:cNvSpPr>
          <p:nvPr>
            <p:ph type="ftr" sz="quarter" idx="3"/>
          </p:nvPr>
        </p:nvSpPr>
        <p:spPr>
          <a:xfrm>
            <a:off x="5736330" y="136800"/>
            <a:ext cx="2995200" cy="180000"/>
          </a:xfrm>
          <a:prstGeom prst="rect">
            <a:avLst/>
          </a:prstGeom>
        </p:spPr>
        <p:txBody>
          <a:bodyPr vert="horz" lIns="0" tIns="0" rIns="0" bIns="0" rtlCol="0" anchor="t" anchorCtr="0"/>
          <a:lstStyle>
            <a:lvl1pPr algn="r">
              <a:defRPr sz="900">
                <a:solidFill>
                  <a:schemeClr val="tx1"/>
                </a:solidFill>
              </a:defRPr>
            </a:lvl1pPr>
          </a:lstStyle>
          <a:p>
            <a:endParaRPr lang="da-DK" dirty="0"/>
          </a:p>
        </p:txBody>
      </p:sp>
      <p:sp>
        <p:nvSpPr>
          <p:cNvPr id="13" name="Slide Number Placeholder 5"/>
          <p:cNvSpPr>
            <a:spLocks noGrp="1"/>
          </p:cNvSpPr>
          <p:nvPr>
            <p:ph type="sldNum" sz="quarter" idx="4"/>
          </p:nvPr>
        </p:nvSpPr>
        <p:spPr>
          <a:xfrm>
            <a:off x="3347864" y="4776713"/>
            <a:ext cx="2520280" cy="315317"/>
          </a:xfrm>
          <a:prstGeom prst="rect">
            <a:avLst/>
          </a:prstGeom>
        </p:spPr>
        <p:txBody>
          <a:bodyPr/>
          <a:lstStyle>
            <a:lvl1pPr algn="ctr">
              <a:defRPr sz="900"/>
            </a:lvl1pPr>
          </a:lstStyle>
          <a:p>
            <a:fld id="{BFF3CFDD-2D56-4519-B779-BFFEF2995BE6}" type="slidenum">
              <a:rPr lang="da-DK" smtClean="0"/>
              <a:pPr/>
              <a:t>‹nr.›</a:t>
            </a:fld>
            <a:endParaRPr lang="da-DK" dirty="0"/>
          </a:p>
        </p:txBody>
      </p:sp>
    </p:spTree>
    <p:extLst>
      <p:ext uri="{BB962C8B-B14F-4D97-AF65-F5344CB8AC3E}">
        <p14:creationId xmlns:p14="http://schemas.microsoft.com/office/powerpoint/2010/main" val="22591385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ontaktdata side">
    <p:spTree>
      <p:nvGrpSpPr>
        <p:cNvPr id="1" name=""/>
        <p:cNvGrpSpPr/>
        <p:nvPr/>
      </p:nvGrpSpPr>
      <p:grpSpPr>
        <a:xfrm>
          <a:off x="0" y="0"/>
          <a:ext cx="0" cy="0"/>
          <a:chOff x="0" y="0"/>
          <a:chExt cx="0" cy="0"/>
        </a:xfrm>
      </p:grpSpPr>
      <p:sp>
        <p:nvSpPr>
          <p:cNvPr id="6" name="Titel 1"/>
          <p:cNvSpPr txBox="1">
            <a:spLocks/>
          </p:cNvSpPr>
          <p:nvPr userDrawn="1"/>
        </p:nvSpPr>
        <p:spPr>
          <a:xfrm>
            <a:off x="-3799800" y="-1460698"/>
            <a:ext cx="7599600" cy="900000"/>
          </a:xfrm>
          <a:prstGeom prst="rect">
            <a:avLst/>
          </a:prstGeom>
        </p:spPr>
        <p:txBody>
          <a:bodyPr vert="horz" lIns="0" tIns="0" rIns="0" bIns="0" rtlCol="0" anchor="b" anchorCtr="0">
            <a:no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endParaRPr lang="da-DK" dirty="0">
              <a:solidFill>
                <a:srgbClr val="000000"/>
              </a:solidFill>
            </a:endParaRPr>
          </a:p>
        </p:txBody>
      </p:sp>
      <p:sp>
        <p:nvSpPr>
          <p:cNvPr id="8" name="Pladsholder til indhold 3"/>
          <p:cNvSpPr>
            <a:spLocks noGrp="1"/>
          </p:cNvSpPr>
          <p:nvPr>
            <p:ph sz="quarter" idx="13" hasCustomPrompt="1"/>
          </p:nvPr>
        </p:nvSpPr>
        <p:spPr>
          <a:xfrm>
            <a:off x="4716423" y="1203325"/>
            <a:ext cx="4019959" cy="3240634"/>
          </a:xfrm>
        </p:spPr>
        <p:txBody>
          <a:bodyPr anchor="b"/>
          <a:lstStyle>
            <a:lvl1pPr marL="0" indent="0">
              <a:buNone/>
              <a:defRPr sz="1800" b="0" i="0" u="none"/>
            </a:lvl1pPr>
            <a:lvl2pPr>
              <a:defRPr b="0" i="0" u="none"/>
            </a:lvl2pPr>
            <a:lvl3pPr>
              <a:defRPr b="0" i="0" u="none"/>
            </a:lvl3pPr>
            <a:lvl4pPr>
              <a:defRPr b="0" i="0" u="none"/>
            </a:lvl4pPr>
            <a:lvl5pPr>
              <a:defRPr b="0" i="0" u="none"/>
            </a:lvl5pPr>
          </a:lstStyle>
          <a:p>
            <a:pPr lvl="0"/>
            <a:r>
              <a:rPr lang="en-US" dirty="0"/>
              <a:t>[</a:t>
            </a:r>
            <a:r>
              <a:rPr lang="en-US" dirty="0" err="1"/>
              <a:t>Navn</a:t>
            </a:r>
            <a:r>
              <a:rPr lang="en-US" dirty="0"/>
              <a:t>]</a:t>
            </a:r>
            <a:br>
              <a:rPr lang="en-US" dirty="0"/>
            </a:br>
            <a:r>
              <a:rPr lang="en-US" dirty="0"/>
              <a:t>[Title]</a:t>
            </a:r>
            <a:br>
              <a:rPr lang="en-US" dirty="0"/>
            </a:br>
            <a:r>
              <a:rPr lang="en-US" dirty="0"/>
              <a:t>[</a:t>
            </a:r>
            <a:r>
              <a:rPr lang="en-US" dirty="0" err="1"/>
              <a:t>Telefon</a:t>
            </a:r>
            <a:r>
              <a:rPr lang="en-US" dirty="0"/>
              <a:t> </a:t>
            </a:r>
            <a:r>
              <a:rPr lang="en-US" dirty="0" err="1"/>
              <a:t>nummer</a:t>
            </a:r>
            <a:r>
              <a:rPr lang="en-US" dirty="0"/>
              <a:t>]</a:t>
            </a:r>
            <a:br>
              <a:rPr lang="en-US" dirty="0"/>
            </a:br>
            <a:r>
              <a:rPr lang="en-US" dirty="0"/>
              <a:t>[E-mail]</a:t>
            </a:r>
          </a:p>
        </p:txBody>
      </p:sp>
      <p:grpSp>
        <p:nvGrpSpPr>
          <p:cNvPr id="10" name="Group 24"/>
          <p:cNvGrpSpPr>
            <a:grpSpLocks noChangeAspect="1"/>
          </p:cNvGrpSpPr>
          <p:nvPr userDrawn="1"/>
        </p:nvGrpSpPr>
        <p:grpSpPr bwMode="auto">
          <a:xfrm>
            <a:off x="8460432" y="4718612"/>
            <a:ext cx="565787" cy="333374"/>
            <a:chOff x="2744" y="3974"/>
            <a:chExt cx="326" cy="192"/>
          </a:xfrm>
        </p:grpSpPr>
        <p:sp>
          <p:nvSpPr>
            <p:cNvPr id="11" name="AutoShape 19"/>
            <p:cNvSpPr>
              <a:spLocks noChangeAspect="1" noChangeArrowheads="1" noTextEdit="1"/>
            </p:cNvSpPr>
            <p:nvPr userDrawn="1"/>
          </p:nvSpPr>
          <p:spPr bwMode="auto">
            <a:xfrm>
              <a:off x="2744" y="3974"/>
              <a:ext cx="326" cy="192"/>
            </a:xfrm>
            <a:prstGeom prst="rect">
              <a:avLst/>
            </a:prstGeom>
            <a:noFill/>
            <a:ln w="9525">
              <a:noFill/>
              <a:miter lim="800000"/>
              <a:headEnd/>
              <a:tailEnd/>
            </a:ln>
          </p:spPr>
          <p:txBody>
            <a:bodyPr/>
            <a:lstStyle/>
            <a:p>
              <a:endParaRPr lang="da-DK">
                <a:solidFill>
                  <a:srgbClr val="000000"/>
                </a:solidFill>
              </a:endParaRPr>
            </a:p>
          </p:txBody>
        </p:sp>
        <p:sp>
          <p:nvSpPr>
            <p:cNvPr id="12" name="Freeform 21"/>
            <p:cNvSpPr>
              <a:spLocks noChangeAspect="1"/>
            </p:cNvSpPr>
            <p:nvPr userDrawn="1"/>
          </p:nvSpPr>
          <p:spPr bwMode="auto">
            <a:xfrm>
              <a:off x="2746" y="4026"/>
              <a:ext cx="103" cy="116"/>
            </a:xfrm>
            <a:custGeom>
              <a:avLst/>
              <a:gdLst/>
              <a:ahLst/>
              <a:cxnLst>
                <a:cxn ang="0">
                  <a:pos x="4998" y="201"/>
                </a:cxn>
                <a:cxn ang="0">
                  <a:pos x="4503" y="92"/>
                </a:cxn>
                <a:cxn ang="0">
                  <a:pos x="4067" y="30"/>
                </a:cxn>
                <a:cxn ang="0">
                  <a:pos x="3790" y="8"/>
                </a:cxn>
                <a:cxn ang="0">
                  <a:pos x="3517" y="0"/>
                </a:cxn>
                <a:cxn ang="0">
                  <a:pos x="2449" y="84"/>
                </a:cxn>
                <a:cxn ang="0">
                  <a:pos x="1590" y="328"/>
                </a:cxn>
                <a:cxn ang="0">
                  <a:pos x="928" y="713"/>
                </a:cxn>
                <a:cxn ang="0">
                  <a:pos x="452" y="1223"/>
                </a:cxn>
                <a:cxn ang="0">
                  <a:pos x="151" y="1841"/>
                </a:cxn>
                <a:cxn ang="0">
                  <a:pos x="12" y="2552"/>
                </a:cxn>
                <a:cxn ang="0">
                  <a:pos x="25" y="3275"/>
                </a:cxn>
                <a:cxn ang="0">
                  <a:pos x="184" y="3938"/>
                </a:cxn>
                <a:cxn ang="0">
                  <a:pos x="504" y="4534"/>
                </a:cxn>
                <a:cxn ang="0">
                  <a:pos x="1003" y="5038"/>
                </a:cxn>
                <a:cxn ang="0">
                  <a:pos x="1699" y="5420"/>
                </a:cxn>
                <a:cxn ang="0">
                  <a:pos x="2608" y="5654"/>
                </a:cxn>
                <a:cxn ang="0">
                  <a:pos x="3589" y="5714"/>
                </a:cxn>
                <a:cxn ang="0">
                  <a:pos x="4004" y="5692"/>
                </a:cxn>
                <a:cxn ang="0">
                  <a:pos x="4371" y="5646"/>
                </a:cxn>
                <a:cxn ang="0">
                  <a:pos x="4678" y="5589"/>
                </a:cxn>
                <a:cxn ang="0">
                  <a:pos x="5075" y="5487"/>
                </a:cxn>
                <a:cxn ang="0">
                  <a:pos x="5145" y="5133"/>
                </a:cxn>
                <a:cxn ang="0">
                  <a:pos x="5131" y="5094"/>
                </a:cxn>
                <a:cxn ang="0">
                  <a:pos x="5099" y="5080"/>
                </a:cxn>
                <a:cxn ang="0">
                  <a:pos x="5054" y="5090"/>
                </a:cxn>
                <a:cxn ang="0">
                  <a:pos x="4808" y="5174"/>
                </a:cxn>
                <a:cxn ang="0">
                  <a:pos x="4613" y="5221"/>
                </a:cxn>
                <a:cxn ang="0">
                  <a:pos x="4371" y="5263"/>
                </a:cxn>
                <a:cxn ang="0">
                  <a:pos x="4084" y="5296"/>
                </a:cxn>
                <a:cxn ang="0">
                  <a:pos x="3749" y="5316"/>
                </a:cxn>
                <a:cxn ang="0">
                  <a:pos x="3382" y="5315"/>
                </a:cxn>
                <a:cxn ang="0">
                  <a:pos x="3073" y="5277"/>
                </a:cxn>
                <a:cxn ang="0">
                  <a:pos x="2824" y="5201"/>
                </a:cxn>
                <a:cxn ang="0">
                  <a:pos x="2627" y="5093"/>
                </a:cxn>
                <a:cxn ang="0">
                  <a:pos x="2476" y="4960"/>
                </a:cxn>
                <a:cxn ang="0">
                  <a:pos x="2366" y="4807"/>
                </a:cxn>
                <a:cxn ang="0">
                  <a:pos x="2290" y="4640"/>
                </a:cxn>
                <a:cxn ang="0">
                  <a:pos x="2237" y="4454"/>
                </a:cxn>
                <a:cxn ang="0">
                  <a:pos x="2193" y="4222"/>
                </a:cxn>
                <a:cxn ang="0">
                  <a:pos x="2143" y="3777"/>
                </a:cxn>
                <a:cxn ang="0">
                  <a:pos x="2114" y="3143"/>
                </a:cxn>
                <a:cxn ang="0">
                  <a:pos x="2117" y="2491"/>
                </a:cxn>
                <a:cxn ang="0">
                  <a:pos x="2151" y="1888"/>
                </a:cxn>
                <a:cxn ang="0">
                  <a:pos x="2207" y="1434"/>
                </a:cxn>
                <a:cxn ang="0">
                  <a:pos x="2248" y="1233"/>
                </a:cxn>
                <a:cxn ang="0">
                  <a:pos x="2315" y="1017"/>
                </a:cxn>
                <a:cxn ang="0">
                  <a:pos x="2415" y="808"/>
                </a:cxn>
                <a:cxn ang="0">
                  <a:pos x="2547" y="643"/>
                </a:cxn>
                <a:cxn ang="0">
                  <a:pos x="2720" y="520"/>
                </a:cxn>
                <a:cxn ang="0">
                  <a:pos x="2947" y="437"/>
                </a:cxn>
                <a:cxn ang="0">
                  <a:pos x="3238" y="391"/>
                </a:cxn>
                <a:cxn ang="0">
                  <a:pos x="3635" y="381"/>
                </a:cxn>
                <a:cxn ang="0">
                  <a:pos x="4089" y="402"/>
                </a:cxn>
                <a:cxn ang="0">
                  <a:pos x="4401" y="466"/>
                </a:cxn>
                <a:cxn ang="0">
                  <a:pos x="4601" y="586"/>
                </a:cxn>
                <a:cxn ang="0">
                  <a:pos x="4721" y="778"/>
                </a:cxn>
                <a:cxn ang="0">
                  <a:pos x="4790" y="1056"/>
                </a:cxn>
                <a:cxn ang="0">
                  <a:pos x="4853" y="1538"/>
                </a:cxn>
                <a:cxn ang="0">
                  <a:pos x="4873" y="1593"/>
                </a:cxn>
                <a:cxn ang="0">
                  <a:pos x="4911" y="1627"/>
                </a:cxn>
                <a:cxn ang="0">
                  <a:pos x="4967" y="1638"/>
                </a:cxn>
              </a:cxnLst>
              <a:rect l="0" t="0" r="r" b="b"/>
              <a:pathLst>
                <a:path w="5170" h="5715">
                  <a:moveTo>
                    <a:pt x="4967" y="1638"/>
                  </a:moveTo>
                  <a:lnTo>
                    <a:pt x="5170" y="1638"/>
                  </a:lnTo>
                  <a:lnTo>
                    <a:pt x="5170" y="251"/>
                  </a:lnTo>
                  <a:lnTo>
                    <a:pt x="5086" y="226"/>
                  </a:lnTo>
                  <a:lnTo>
                    <a:pt x="4998" y="201"/>
                  </a:lnTo>
                  <a:lnTo>
                    <a:pt x="4905" y="177"/>
                  </a:lnTo>
                  <a:lnTo>
                    <a:pt x="4809" y="154"/>
                  </a:lnTo>
                  <a:lnTo>
                    <a:pt x="4709" y="132"/>
                  </a:lnTo>
                  <a:lnTo>
                    <a:pt x="4608" y="111"/>
                  </a:lnTo>
                  <a:lnTo>
                    <a:pt x="4503" y="92"/>
                  </a:lnTo>
                  <a:lnTo>
                    <a:pt x="4396" y="74"/>
                  </a:lnTo>
                  <a:lnTo>
                    <a:pt x="4287" y="58"/>
                  </a:lnTo>
                  <a:lnTo>
                    <a:pt x="4178" y="43"/>
                  </a:lnTo>
                  <a:lnTo>
                    <a:pt x="4122" y="36"/>
                  </a:lnTo>
                  <a:lnTo>
                    <a:pt x="4067" y="30"/>
                  </a:lnTo>
                  <a:lnTo>
                    <a:pt x="4012" y="25"/>
                  </a:lnTo>
                  <a:lnTo>
                    <a:pt x="3956" y="20"/>
                  </a:lnTo>
                  <a:lnTo>
                    <a:pt x="3901" y="15"/>
                  </a:lnTo>
                  <a:lnTo>
                    <a:pt x="3845" y="11"/>
                  </a:lnTo>
                  <a:lnTo>
                    <a:pt x="3790" y="8"/>
                  </a:lnTo>
                  <a:lnTo>
                    <a:pt x="3735" y="5"/>
                  </a:lnTo>
                  <a:lnTo>
                    <a:pt x="3680" y="2"/>
                  </a:lnTo>
                  <a:lnTo>
                    <a:pt x="3624" y="1"/>
                  </a:lnTo>
                  <a:lnTo>
                    <a:pt x="3571" y="0"/>
                  </a:lnTo>
                  <a:lnTo>
                    <a:pt x="3517" y="0"/>
                  </a:lnTo>
                  <a:lnTo>
                    <a:pt x="3285" y="3"/>
                  </a:lnTo>
                  <a:lnTo>
                    <a:pt x="3063" y="13"/>
                  </a:lnTo>
                  <a:lnTo>
                    <a:pt x="2850" y="30"/>
                  </a:lnTo>
                  <a:lnTo>
                    <a:pt x="2645" y="54"/>
                  </a:lnTo>
                  <a:lnTo>
                    <a:pt x="2449" y="84"/>
                  </a:lnTo>
                  <a:lnTo>
                    <a:pt x="2261" y="121"/>
                  </a:lnTo>
                  <a:lnTo>
                    <a:pt x="2081" y="164"/>
                  </a:lnTo>
                  <a:lnTo>
                    <a:pt x="1909" y="212"/>
                  </a:lnTo>
                  <a:lnTo>
                    <a:pt x="1746" y="267"/>
                  </a:lnTo>
                  <a:lnTo>
                    <a:pt x="1590" y="328"/>
                  </a:lnTo>
                  <a:lnTo>
                    <a:pt x="1442" y="394"/>
                  </a:lnTo>
                  <a:lnTo>
                    <a:pt x="1302" y="465"/>
                  </a:lnTo>
                  <a:lnTo>
                    <a:pt x="1170" y="543"/>
                  </a:lnTo>
                  <a:lnTo>
                    <a:pt x="1045" y="625"/>
                  </a:lnTo>
                  <a:lnTo>
                    <a:pt x="928" y="713"/>
                  </a:lnTo>
                  <a:lnTo>
                    <a:pt x="818" y="805"/>
                  </a:lnTo>
                  <a:lnTo>
                    <a:pt x="716" y="903"/>
                  </a:lnTo>
                  <a:lnTo>
                    <a:pt x="621" y="1005"/>
                  </a:lnTo>
                  <a:lnTo>
                    <a:pt x="533" y="1112"/>
                  </a:lnTo>
                  <a:lnTo>
                    <a:pt x="452" y="1223"/>
                  </a:lnTo>
                  <a:lnTo>
                    <a:pt x="378" y="1338"/>
                  </a:lnTo>
                  <a:lnTo>
                    <a:pt x="311" y="1458"/>
                  </a:lnTo>
                  <a:lnTo>
                    <a:pt x="250" y="1582"/>
                  </a:lnTo>
                  <a:lnTo>
                    <a:pt x="197" y="1710"/>
                  </a:lnTo>
                  <a:lnTo>
                    <a:pt x="151" y="1841"/>
                  </a:lnTo>
                  <a:lnTo>
                    <a:pt x="110" y="1976"/>
                  </a:lnTo>
                  <a:lnTo>
                    <a:pt x="76" y="2115"/>
                  </a:lnTo>
                  <a:lnTo>
                    <a:pt x="49" y="2258"/>
                  </a:lnTo>
                  <a:lnTo>
                    <a:pt x="27" y="2404"/>
                  </a:lnTo>
                  <a:lnTo>
                    <a:pt x="12" y="2552"/>
                  </a:lnTo>
                  <a:lnTo>
                    <a:pt x="3" y="2704"/>
                  </a:lnTo>
                  <a:lnTo>
                    <a:pt x="0" y="2858"/>
                  </a:lnTo>
                  <a:lnTo>
                    <a:pt x="3" y="2998"/>
                  </a:lnTo>
                  <a:lnTo>
                    <a:pt x="11" y="3137"/>
                  </a:lnTo>
                  <a:lnTo>
                    <a:pt x="25" y="3275"/>
                  </a:lnTo>
                  <a:lnTo>
                    <a:pt x="45" y="3412"/>
                  </a:lnTo>
                  <a:lnTo>
                    <a:pt x="70" y="3546"/>
                  </a:lnTo>
                  <a:lnTo>
                    <a:pt x="102" y="3679"/>
                  </a:lnTo>
                  <a:lnTo>
                    <a:pt x="139" y="3810"/>
                  </a:lnTo>
                  <a:lnTo>
                    <a:pt x="184" y="3938"/>
                  </a:lnTo>
                  <a:lnTo>
                    <a:pt x="234" y="4063"/>
                  </a:lnTo>
                  <a:lnTo>
                    <a:pt x="291" y="4186"/>
                  </a:lnTo>
                  <a:lnTo>
                    <a:pt x="355" y="4305"/>
                  </a:lnTo>
                  <a:lnTo>
                    <a:pt x="427" y="4421"/>
                  </a:lnTo>
                  <a:lnTo>
                    <a:pt x="504" y="4534"/>
                  </a:lnTo>
                  <a:lnTo>
                    <a:pt x="590" y="4643"/>
                  </a:lnTo>
                  <a:lnTo>
                    <a:pt x="681" y="4748"/>
                  </a:lnTo>
                  <a:lnTo>
                    <a:pt x="781" y="4849"/>
                  </a:lnTo>
                  <a:lnTo>
                    <a:pt x="888" y="4946"/>
                  </a:lnTo>
                  <a:lnTo>
                    <a:pt x="1003" y="5038"/>
                  </a:lnTo>
                  <a:lnTo>
                    <a:pt x="1127" y="5125"/>
                  </a:lnTo>
                  <a:lnTo>
                    <a:pt x="1257" y="5207"/>
                  </a:lnTo>
                  <a:lnTo>
                    <a:pt x="1396" y="5283"/>
                  </a:lnTo>
                  <a:lnTo>
                    <a:pt x="1543" y="5355"/>
                  </a:lnTo>
                  <a:lnTo>
                    <a:pt x="1699" y="5420"/>
                  </a:lnTo>
                  <a:lnTo>
                    <a:pt x="1863" y="5480"/>
                  </a:lnTo>
                  <a:lnTo>
                    <a:pt x="2036" y="5533"/>
                  </a:lnTo>
                  <a:lnTo>
                    <a:pt x="2218" y="5580"/>
                  </a:lnTo>
                  <a:lnTo>
                    <a:pt x="2408" y="5620"/>
                  </a:lnTo>
                  <a:lnTo>
                    <a:pt x="2608" y="5654"/>
                  </a:lnTo>
                  <a:lnTo>
                    <a:pt x="2817" y="5680"/>
                  </a:lnTo>
                  <a:lnTo>
                    <a:pt x="3036" y="5699"/>
                  </a:lnTo>
                  <a:lnTo>
                    <a:pt x="3263" y="5711"/>
                  </a:lnTo>
                  <a:lnTo>
                    <a:pt x="3500" y="5715"/>
                  </a:lnTo>
                  <a:lnTo>
                    <a:pt x="3589" y="5714"/>
                  </a:lnTo>
                  <a:lnTo>
                    <a:pt x="3675" y="5712"/>
                  </a:lnTo>
                  <a:lnTo>
                    <a:pt x="3760" y="5709"/>
                  </a:lnTo>
                  <a:lnTo>
                    <a:pt x="3844" y="5704"/>
                  </a:lnTo>
                  <a:lnTo>
                    <a:pt x="3925" y="5698"/>
                  </a:lnTo>
                  <a:lnTo>
                    <a:pt x="4004" y="5692"/>
                  </a:lnTo>
                  <a:lnTo>
                    <a:pt x="4082" y="5684"/>
                  </a:lnTo>
                  <a:lnTo>
                    <a:pt x="4157" y="5676"/>
                  </a:lnTo>
                  <a:lnTo>
                    <a:pt x="4231" y="5666"/>
                  </a:lnTo>
                  <a:lnTo>
                    <a:pt x="4302" y="5657"/>
                  </a:lnTo>
                  <a:lnTo>
                    <a:pt x="4371" y="5646"/>
                  </a:lnTo>
                  <a:lnTo>
                    <a:pt x="4437" y="5635"/>
                  </a:lnTo>
                  <a:lnTo>
                    <a:pt x="4502" y="5624"/>
                  </a:lnTo>
                  <a:lnTo>
                    <a:pt x="4563" y="5613"/>
                  </a:lnTo>
                  <a:lnTo>
                    <a:pt x="4622" y="5601"/>
                  </a:lnTo>
                  <a:lnTo>
                    <a:pt x="4678" y="5589"/>
                  </a:lnTo>
                  <a:lnTo>
                    <a:pt x="4783" y="5566"/>
                  </a:lnTo>
                  <a:lnTo>
                    <a:pt x="4876" y="5543"/>
                  </a:lnTo>
                  <a:lnTo>
                    <a:pt x="4955" y="5522"/>
                  </a:lnTo>
                  <a:lnTo>
                    <a:pt x="5022" y="5503"/>
                  </a:lnTo>
                  <a:lnTo>
                    <a:pt x="5075" y="5487"/>
                  </a:lnTo>
                  <a:lnTo>
                    <a:pt x="5114" y="5474"/>
                  </a:lnTo>
                  <a:lnTo>
                    <a:pt x="5138" y="5466"/>
                  </a:lnTo>
                  <a:lnTo>
                    <a:pt x="5145" y="5463"/>
                  </a:lnTo>
                  <a:lnTo>
                    <a:pt x="5147" y="5144"/>
                  </a:lnTo>
                  <a:lnTo>
                    <a:pt x="5145" y="5133"/>
                  </a:lnTo>
                  <a:lnTo>
                    <a:pt x="5144" y="5123"/>
                  </a:lnTo>
                  <a:lnTo>
                    <a:pt x="5142" y="5114"/>
                  </a:lnTo>
                  <a:lnTo>
                    <a:pt x="5139" y="5106"/>
                  </a:lnTo>
                  <a:lnTo>
                    <a:pt x="5135" y="5100"/>
                  </a:lnTo>
                  <a:lnTo>
                    <a:pt x="5131" y="5094"/>
                  </a:lnTo>
                  <a:lnTo>
                    <a:pt x="5126" y="5089"/>
                  </a:lnTo>
                  <a:lnTo>
                    <a:pt x="5120" y="5086"/>
                  </a:lnTo>
                  <a:lnTo>
                    <a:pt x="5114" y="5083"/>
                  </a:lnTo>
                  <a:lnTo>
                    <a:pt x="5107" y="5081"/>
                  </a:lnTo>
                  <a:lnTo>
                    <a:pt x="5099" y="5080"/>
                  </a:lnTo>
                  <a:lnTo>
                    <a:pt x="5090" y="5080"/>
                  </a:lnTo>
                  <a:lnTo>
                    <a:pt x="5082" y="5082"/>
                  </a:lnTo>
                  <a:lnTo>
                    <a:pt x="5073" y="5084"/>
                  </a:lnTo>
                  <a:lnTo>
                    <a:pt x="5063" y="5087"/>
                  </a:lnTo>
                  <a:lnTo>
                    <a:pt x="5054" y="5090"/>
                  </a:lnTo>
                  <a:lnTo>
                    <a:pt x="5011" y="5108"/>
                  </a:lnTo>
                  <a:lnTo>
                    <a:pt x="4961" y="5126"/>
                  </a:lnTo>
                  <a:lnTo>
                    <a:pt x="4905" y="5145"/>
                  </a:lnTo>
                  <a:lnTo>
                    <a:pt x="4843" y="5165"/>
                  </a:lnTo>
                  <a:lnTo>
                    <a:pt x="4808" y="5174"/>
                  </a:lnTo>
                  <a:lnTo>
                    <a:pt x="4773" y="5184"/>
                  </a:lnTo>
                  <a:lnTo>
                    <a:pt x="4735" y="5193"/>
                  </a:lnTo>
                  <a:lnTo>
                    <a:pt x="4696" y="5203"/>
                  </a:lnTo>
                  <a:lnTo>
                    <a:pt x="4655" y="5212"/>
                  </a:lnTo>
                  <a:lnTo>
                    <a:pt x="4613" y="5221"/>
                  </a:lnTo>
                  <a:lnTo>
                    <a:pt x="4568" y="5230"/>
                  </a:lnTo>
                  <a:lnTo>
                    <a:pt x="4521" y="5239"/>
                  </a:lnTo>
                  <a:lnTo>
                    <a:pt x="4473" y="5247"/>
                  </a:lnTo>
                  <a:lnTo>
                    <a:pt x="4423" y="5255"/>
                  </a:lnTo>
                  <a:lnTo>
                    <a:pt x="4371" y="5263"/>
                  </a:lnTo>
                  <a:lnTo>
                    <a:pt x="4317" y="5271"/>
                  </a:lnTo>
                  <a:lnTo>
                    <a:pt x="4262" y="5278"/>
                  </a:lnTo>
                  <a:lnTo>
                    <a:pt x="4204" y="5284"/>
                  </a:lnTo>
                  <a:lnTo>
                    <a:pt x="4145" y="5290"/>
                  </a:lnTo>
                  <a:lnTo>
                    <a:pt x="4084" y="5296"/>
                  </a:lnTo>
                  <a:lnTo>
                    <a:pt x="4021" y="5301"/>
                  </a:lnTo>
                  <a:lnTo>
                    <a:pt x="3956" y="5306"/>
                  </a:lnTo>
                  <a:lnTo>
                    <a:pt x="3888" y="5310"/>
                  </a:lnTo>
                  <a:lnTo>
                    <a:pt x="3820" y="5313"/>
                  </a:lnTo>
                  <a:lnTo>
                    <a:pt x="3749" y="5316"/>
                  </a:lnTo>
                  <a:lnTo>
                    <a:pt x="3675" y="5317"/>
                  </a:lnTo>
                  <a:lnTo>
                    <a:pt x="3601" y="5319"/>
                  </a:lnTo>
                  <a:lnTo>
                    <a:pt x="3524" y="5319"/>
                  </a:lnTo>
                  <a:lnTo>
                    <a:pt x="3452" y="5318"/>
                  </a:lnTo>
                  <a:lnTo>
                    <a:pt x="3382" y="5315"/>
                  </a:lnTo>
                  <a:lnTo>
                    <a:pt x="3316" y="5311"/>
                  </a:lnTo>
                  <a:lnTo>
                    <a:pt x="3252" y="5305"/>
                  </a:lnTo>
                  <a:lnTo>
                    <a:pt x="3189" y="5297"/>
                  </a:lnTo>
                  <a:lnTo>
                    <a:pt x="3130" y="5288"/>
                  </a:lnTo>
                  <a:lnTo>
                    <a:pt x="3073" y="5277"/>
                  </a:lnTo>
                  <a:lnTo>
                    <a:pt x="3019" y="5264"/>
                  </a:lnTo>
                  <a:lnTo>
                    <a:pt x="2967" y="5251"/>
                  </a:lnTo>
                  <a:lnTo>
                    <a:pt x="2917" y="5235"/>
                  </a:lnTo>
                  <a:lnTo>
                    <a:pt x="2870" y="5219"/>
                  </a:lnTo>
                  <a:lnTo>
                    <a:pt x="2824" y="5201"/>
                  </a:lnTo>
                  <a:lnTo>
                    <a:pt x="2780" y="5182"/>
                  </a:lnTo>
                  <a:lnTo>
                    <a:pt x="2739" y="5161"/>
                  </a:lnTo>
                  <a:lnTo>
                    <a:pt x="2699" y="5140"/>
                  </a:lnTo>
                  <a:lnTo>
                    <a:pt x="2663" y="5117"/>
                  </a:lnTo>
                  <a:lnTo>
                    <a:pt x="2627" y="5093"/>
                  </a:lnTo>
                  <a:lnTo>
                    <a:pt x="2594" y="5068"/>
                  </a:lnTo>
                  <a:lnTo>
                    <a:pt x="2562" y="5043"/>
                  </a:lnTo>
                  <a:lnTo>
                    <a:pt x="2531" y="5016"/>
                  </a:lnTo>
                  <a:lnTo>
                    <a:pt x="2503" y="4988"/>
                  </a:lnTo>
                  <a:lnTo>
                    <a:pt x="2476" y="4960"/>
                  </a:lnTo>
                  <a:lnTo>
                    <a:pt x="2452" y="4931"/>
                  </a:lnTo>
                  <a:lnTo>
                    <a:pt x="2428" y="4901"/>
                  </a:lnTo>
                  <a:lnTo>
                    <a:pt x="2406" y="4870"/>
                  </a:lnTo>
                  <a:lnTo>
                    <a:pt x="2386" y="4839"/>
                  </a:lnTo>
                  <a:lnTo>
                    <a:pt x="2366" y="4807"/>
                  </a:lnTo>
                  <a:lnTo>
                    <a:pt x="2349" y="4775"/>
                  </a:lnTo>
                  <a:lnTo>
                    <a:pt x="2333" y="4742"/>
                  </a:lnTo>
                  <a:lnTo>
                    <a:pt x="2317" y="4708"/>
                  </a:lnTo>
                  <a:lnTo>
                    <a:pt x="2303" y="4675"/>
                  </a:lnTo>
                  <a:lnTo>
                    <a:pt x="2290" y="4640"/>
                  </a:lnTo>
                  <a:lnTo>
                    <a:pt x="2279" y="4607"/>
                  </a:lnTo>
                  <a:lnTo>
                    <a:pt x="2268" y="4572"/>
                  </a:lnTo>
                  <a:lnTo>
                    <a:pt x="2257" y="4535"/>
                  </a:lnTo>
                  <a:lnTo>
                    <a:pt x="2247" y="4495"/>
                  </a:lnTo>
                  <a:lnTo>
                    <a:pt x="2237" y="4454"/>
                  </a:lnTo>
                  <a:lnTo>
                    <a:pt x="2228" y="4411"/>
                  </a:lnTo>
                  <a:lnTo>
                    <a:pt x="2219" y="4366"/>
                  </a:lnTo>
                  <a:lnTo>
                    <a:pt x="2209" y="4319"/>
                  </a:lnTo>
                  <a:lnTo>
                    <a:pt x="2201" y="4271"/>
                  </a:lnTo>
                  <a:lnTo>
                    <a:pt x="2193" y="4222"/>
                  </a:lnTo>
                  <a:lnTo>
                    <a:pt x="2186" y="4170"/>
                  </a:lnTo>
                  <a:lnTo>
                    <a:pt x="2179" y="4118"/>
                  </a:lnTo>
                  <a:lnTo>
                    <a:pt x="2166" y="4009"/>
                  </a:lnTo>
                  <a:lnTo>
                    <a:pt x="2154" y="3895"/>
                  </a:lnTo>
                  <a:lnTo>
                    <a:pt x="2143" y="3777"/>
                  </a:lnTo>
                  <a:lnTo>
                    <a:pt x="2135" y="3655"/>
                  </a:lnTo>
                  <a:lnTo>
                    <a:pt x="2128" y="3530"/>
                  </a:lnTo>
                  <a:lnTo>
                    <a:pt x="2122" y="3403"/>
                  </a:lnTo>
                  <a:lnTo>
                    <a:pt x="2117" y="3274"/>
                  </a:lnTo>
                  <a:lnTo>
                    <a:pt x="2114" y="3143"/>
                  </a:lnTo>
                  <a:lnTo>
                    <a:pt x="2112" y="3012"/>
                  </a:lnTo>
                  <a:lnTo>
                    <a:pt x="2112" y="2881"/>
                  </a:lnTo>
                  <a:lnTo>
                    <a:pt x="2112" y="2750"/>
                  </a:lnTo>
                  <a:lnTo>
                    <a:pt x="2114" y="2620"/>
                  </a:lnTo>
                  <a:lnTo>
                    <a:pt x="2117" y="2491"/>
                  </a:lnTo>
                  <a:lnTo>
                    <a:pt x="2122" y="2365"/>
                  </a:lnTo>
                  <a:lnTo>
                    <a:pt x="2127" y="2242"/>
                  </a:lnTo>
                  <a:lnTo>
                    <a:pt x="2134" y="2120"/>
                  </a:lnTo>
                  <a:lnTo>
                    <a:pt x="2142" y="2002"/>
                  </a:lnTo>
                  <a:lnTo>
                    <a:pt x="2151" y="1888"/>
                  </a:lnTo>
                  <a:lnTo>
                    <a:pt x="2162" y="1779"/>
                  </a:lnTo>
                  <a:lnTo>
                    <a:pt x="2173" y="1674"/>
                  </a:lnTo>
                  <a:lnTo>
                    <a:pt x="2186" y="1574"/>
                  </a:lnTo>
                  <a:lnTo>
                    <a:pt x="2199" y="1479"/>
                  </a:lnTo>
                  <a:lnTo>
                    <a:pt x="2207" y="1434"/>
                  </a:lnTo>
                  <a:lnTo>
                    <a:pt x="2215" y="1391"/>
                  </a:lnTo>
                  <a:lnTo>
                    <a:pt x="2223" y="1349"/>
                  </a:lnTo>
                  <a:lnTo>
                    <a:pt x="2231" y="1309"/>
                  </a:lnTo>
                  <a:lnTo>
                    <a:pt x="2239" y="1270"/>
                  </a:lnTo>
                  <a:lnTo>
                    <a:pt x="2248" y="1233"/>
                  </a:lnTo>
                  <a:lnTo>
                    <a:pt x="2257" y="1198"/>
                  </a:lnTo>
                  <a:lnTo>
                    <a:pt x="2267" y="1165"/>
                  </a:lnTo>
                  <a:lnTo>
                    <a:pt x="2282" y="1114"/>
                  </a:lnTo>
                  <a:lnTo>
                    <a:pt x="2298" y="1065"/>
                  </a:lnTo>
                  <a:lnTo>
                    <a:pt x="2315" y="1017"/>
                  </a:lnTo>
                  <a:lnTo>
                    <a:pt x="2334" y="972"/>
                  </a:lnTo>
                  <a:lnTo>
                    <a:pt x="2352" y="928"/>
                  </a:lnTo>
                  <a:lnTo>
                    <a:pt x="2372" y="886"/>
                  </a:lnTo>
                  <a:lnTo>
                    <a:pt x="2393" y="846"/>
                  </a:lnTo>
                  <a:lnTo>
                    <a:pt x="2415" y="808"/>
                  </a:lnTo>
                  <a:lnTo>
                    <a:pt x="2439" y="772"/>
                  </a:lnTo>
                  <a:lnTo>
                    <a:pt x="2463" y="737"/>
                  </a:lnTo>
                  <a:lnTo>
                    <a:pt x="2490" y="704"/>
                  </a:lnTo>
                  <a:lnTo>
                    <a:pt x="2517" y="673"/>
                  </a:lnTo>
                  <a:lnTo>
                    <a:pt x="2547" y="643"/>
                  </a:lnTo>
                  <a:lnTo>
                    <a:pt x="2577" y="615"/>
                  </a:lnTo>
                  <a:lnTo>
                    <a:pt x="2610" y="589"/>
                  </a:lnTo>
                  <a:lnTo>
                    <a:pt x="2644" y="564"/>
                  </a:lnTo>
                  <a:lnTo>
                    <a:pt x="2681" y="541"/>
                  </a:lnTo>
                  <a:lnTo>
                    <a:pt x="2720" y="520"/>
                  </a:lnTo>
                  <a:lnTo>
                    <a:pt x="2761" y="500"/>
                  </a:lnTo>
                  <a:lnTo>
                    <a:pt x="2804" y="482"/>
                  </a:lnTo>
                  <a:lnTo>
                    <a:pt x="2849" y="466"/>
                  </a:lnTo>
                  <a:lnTo>
                    <a:pt x="2897" y="451"/>
                  </a:lnTo>
                  <a:lnTo>
                    <a:pt x="2947" y="437"/>
                  </a:lnTo>
                  <a:lnTo>
                    <a:pt x="3000" y="425"/>
                  </a:lnTo>
                  <a:lnTo>
                    <a:pt x="3056" y="414"/>
                  </a:lnTo>
                  <a:lnTo>
                    <a:pt x="3114" y="405"/>
                  </a:lnTo>
                  <a:lnTo>
                    <a:pt x="3174" y="398"/>
                  </a:lnTo>
                  <a:lnTo>
                    <a:pt x="3238" y="391"/>
                  </a:lnTo>
                  <a:lnTo>
                    <a:pt x="3305" y="387"/>
                  </a:lnTo>
                  <a:lnTo>
                    <a:pt x="3375" y="383"/>
                  </a:lnTo>
                  <a:lnTo>
                    <a:pt x="3448" y="381"/>
                  </a:lnTo>
                  <a:lnTo>
                    <a:pt x="3524" y="381"/>
                  </a:lnTo>
                  <a:lnTo>
                    <a:pt x="3635" y="381"/>
                  </a:lnTo>
                  <a:lnTo>
                    <a:pt x="3739" y="383"/>
                  </a:lnTo>
                  <a:lnTo>
                    <a:pt x="3835" y="386"/>
                  </a:lnTo>
                  <a:lnTo>
                    <a:pt x="3926" y="390"/>
                  </a:lnTo>
                  <a:lnTo>
                    <a:pt x="4011" y="395"/>
                  </a:lnTo>
                  <a:lnTo>
                    <a:pt x="4089" y="402"/>
                  </a:lnTo>
                  <a:lnTo>
                    <a:pt x="4161" y="411"/>
                  </a:lnTo>
                  <a:lnTo>
                    <a:pt x="4229" y="422"/>
                  </a:lnTo>
                  <a:lnTo>
                    <a:pt x="4291" y="435"/>
                  </a:lnTo>
                  <a:lnTo>
                    <a:pt x="4349" y="449"/>
                  </a:lnTo>
                  <a:lnTo>
                    <a:pt x="4401" y="466"/>
                  </a:lnTo>
                  <a:lnTo>
                    <a:pt x="4449" y="485"/>
                  </a:lnTo>
                  <a:lnTo>
                    <a:pt x="4492" y="507"/>
                  </a:lnTo>
                  <a:lnTo>
                    <a:pt x="4532" y="531"/>
                  </a:lnTo>
                  <a:lnTo>
                    <a:pt x="4569" y="557"/>
                  </a:lnTo>
                  <a:lnTo>
                    <a:pt x="4601" y="586"/>
                  </a:lnTo>
                  <a:lnTo>
                    <a:pt x="4630" y="619"/>
                  </a:lnTo>
                  <a:lnTo>
                    <a:pt x="4656" y="654"/>
                  </a:lnTo>
                  <a:lnTo>
                    <a:pt x="4680" y="692"/>
                  </a:lnTo>
                  <a:lnTo>
                    <a:pt x="4701" y="733"/>
                  </a:lnTo>
                  <a:lnTo>
                    <a:pt x="4721" y="778"/>
                  </a:lnTo>
                  <a:lnTo>
                    <a:pt x="4737" y="827"/>
                  </a:lnTo>
                  <a:lnTo>
                    <a:pt x="4752" y="878"/>
                  </a:lnTo>
                  <a:lnTo>
                    <a:pt x="4767" y="934"/>
                  </a:lnTo>
                  <a:lnTo>
                    <a:pt x="4779" y="993"/>
                  </a:lnTo>
                  <a:lnTo>
                    <a:pt x="4790" y="1056"/>
                  </a:lnTo>
                  <a:lnTo>
                    <a:pt x="4801" y="1123"/>
                  </a:lnTo>
                  <a:lnTo>
                    <a:pt x="4810" y="1195"/>
                  </a:lnTo>
                  <a:lnTo>
                    <a:pt x="4831" y="1350"/>
                  </a:lnTo>
                  <a:lnTo>
                    <a:pt x="4851" y="1524"/>
                  </a:lnTo>
                  <a:lnTo>
                    <a:pt x="4853" y="1538"/>
                  </a:lnTo>
                  <a:lnTo>
                    <a:pt x="4855" y="1550"/>
                  </a:lnTo>
                  <a:lnTo>
                    <a:pt x="4859" y="1563"/>
                  </a:lnTo>
                  <a:lnTo>
                    <a:pt x="4863" y="1574"/>
                  </a:lnTo>
                  <a:lnTo>
                    <a:pt x="4867" y="1584"/>
                  </a:lnTo>
                  <a:lnTo>
                    <a:pt x="4873" y="1593"/>
                  </a:lnTo>
                  <a:lnTo>
                    <a:pt x="4880" y="1602"/>
                  </a:lnTo>
                  <a:lnTo>
                    <a:pt x="4886" y="1609"/>
                  </a:lnTo>
                  <a:lnTo>
                    <a:pt x="4894" y="1616"/>
                  </a:lnTo>
                  <a:lnTo>
                    <a:pt x="4902" y="1622"/>
                  </a:lnTo>
                  <a:lnTo>
                    <a:pt x="4911" y="1627"/>
                  </a:lnTo>
                  <a:lnTo>
                    <a:pt x="4921" y="1631"/>
                  </a:lnTo>
                  <a:lnTo>
                    <a:pt x="4932" y="1634"/>
                  </a:lnTo>
                  <a:lnTo>
                    <a:pt x="4943" y="1636"/>
                  </a:lnTo>
                  <a:lnTo>
                    <a:pt x="4955" y="1637"/>
                  </a:lnTo>
                  <a:lnTo>
                    <a:pt x="4967" y="1638"/>
                  </a:lnTo>
                  <a:close/>
                </a:path>
              </a:pathLst>
            </a:custGeom>
            <a:solidFill>
              <a:srgbClr val="171312"/>
            </a:solidFill>
            <a:ln w="9525">
              <a:noFill/>
              <a:round/>
              <a:headEnd/>
              <a:tailEnd/>
            </a:ln>
          </p:spPr>
          <p:txBody>
            <a:bodyPr/>
            <a:lstStyle/>
            <a:p>
              <a:endParaRPr lang="da-DK">
                <a:solidFill>
                  <a:srgbClr val="000000"/>
                </a:solidFill>
              </a:endParaRPr>
            </a:p>
          </p:txBody>
        </p:sp>
        <p:sp>
          <p:nvSpPr>
            <p:cNvPr id="13" name="Freeform 22"/>
            <p:cNvSpPr>
              <a:spLocks noChangeAspect="1"/>
            </p:cNvSpPr>
            <p:nvPr userDrawn="1"/>
          </p:nvSpPr>
          <p:spPr bwMode="auto">
            <a:xfrm>
              <a:off x="2857" y="3975"/>
              <a:ext cx="92" cy="166"/>
            </a:xfrm>
            <a:custGeom>
              <a:avLst/>
              <a:gdLst/>
              <a:ahLst/>
              <a:cxnLst>
                <a:cxn ang="0">
                  <a:pos x="4436" y="154"/>
                </a:cxn>
                <a:cxn ang="0">
                  <a:pos x="4099" y="67"/>
                </a:cxn>
                <a:cxn ang="0">
                  <a:pos x="3839" y="25"/>
                </a:cxn>
                <a:cxn ang="0">
                  <a:pos x="3594" y="4"/>
                </a:cxn>
                <a:cxn ang="0">
                  <a:pos x="3168" y="8"/>
                </a:cxn>
                <a:cxn ang="0">
                  <a:pos x="2540" y="103"/>
                </a:cxn>
                <a:cxn ang="0">
                  <a:pos x="1991" y="308"/>
                </a:cxn>
                <a:cxn ang="0">
                  <a:pos x="1537" y="629"/>
                </a:cxn>
                <a:cxn ang="0">
                  <a:pos x="1194" y="1071"/>
                </a:cxn>
                <a:cxn ang="0">
                  <a:pos x="977" y="1639"/>
                </a:cxn>
                <a:cxn ang="0">
                  <a:pos x="902" y="2339"/>
                </a:cxn>
                <a:cxn ang="0">
                  <a:pos x="2" y="2717"/>
                </a:cxn>
                <a:cxn ang="0">
                  <a:pos x="26" y="2771"/>
                </a:cxn>
                <a:cxn ang="0">
                  <a:pos x="75" y="2806"/>
                </a:cxn>
                <a:cxn ang="0">
                  <a:pos x="160" y="2823"/>
                </a:cxn>
                <a:cxn ang="0">
                  <a:pos x="427" y="2852"/>
                </a:cxn>
                <a:cxn ang="0">
                  <a:pos x="747" y="2886"/>
                </a:cxn>
                <a:cxn ang="0">
                  <a:pos x="902" y="2903"/>
                </a:cxn>
                <a:cxn ang="0">
                  <a:pos x="801" y="7741"/>
                </a:cxn>
                <a:cxn ang="0">
                  <a:pos x="501" y="7785"/>
                </a:cxn>
                <a:cxn ang="0">
                  <a:pos x="201" y="7830"/>
                </a:cxn>
                <a:cxn ang="0">
                  <a:pos x="81" y="7853"/>
                </a:cxn>
                <a:cxn ang="0">
                  <a:pos x="30" y="7887"/>
                </a:cxn>
                <a:cxn ang="0">
                  <a:pos x="4" y="7938"/>
                </a:cxn>
                <a:cxn ang="0">
                  <a:pos x="3470" y="8138"/>
                </a:cxn>
                <a:cxn ang="0">
                  <a:pos x="3463" y="7933"/>
                </a:cxn>
                <a:cxn ang="0">
                  <a:pos x="3432" y="7883"/>
                </a:cxn>
                <a:cxn ang="0">
                  <a:pos x="3367" y="7849"/>
                </a:cxn>
                <a:cxn ang="0">
                  <a:pos x="3213" y="7822"/>
                </a:cxn>
                <a:cxn ang="0">
                  <a:pos x="2912" y="7775"/>
                </a:cxn>
                <a:cxn ang="0">
                  <a:pos x="2650" y="7735"/>
                </a:cxn>
                <a:cxn ang="0">
                  <a:pos x="2600" y="2902"/>
                </a:cxn>
                <a:cxn ang="0">
                  <a:pos x="2804" y="2877"/>
                </a:cxn>
                <a:cxn ang="0">
                  <a:pos x="3130" y="2837"/>
                </a:cxn>
                <a:cxn ang="0">
                  <a:pos x="3368" y="2804"/>
                </a:cxn>
                <a:cxn ang="0">
                  <a:pos x="3431" y="2779"/>
                </a:cxn>
                <a:cxn ang="0">
                  <a:pos x="3466" y="2738"/>
                </a:cxn>
                <a:cxn ang="0">
                  <a:pos x="3477" y="2686"/>
                </a:cxn>
                <a:cxn ang="0">
                  <a:pos x="2593" y="1542"/>
                </a:cxn>
                <a:cxn ang="0">
                  <a:pos x="2615" y="1157"/>
                </a:cxn>
                <a:cxn ang="0">
                  <a:pos x="2672" y="862"/>
                </a:cxn>
                <a:cxn ang="0">
                  <a:pos x="2773" y="647"/>
                </a:cxn>
                <a:cxn ang="0">
                  <a:pos x="2922" y="503"/>
                </a:cxn>
                <a:cxn ang="0">
                  <a:pos x="3126" y="420"/>
                </a:cxn>
                <a:cxn ang="0">
                  <a:pos x="3392" y="389"/>
                </a:cxn>
                <a:cxn ang="0">
                  <a:pos x="3677" y="401"/>
                </a:cxn>
                <a:cxn ang="0">
                  <a:pos x="3891" y="452"/>
                </a:cxn>
                <a:cxn ang="0">
                  <a:pos x="4044" y="547"/>
                </a:cxn>
                <a:cxn ang="0">
                  <a:pos x="4150" y="688"/>
                </a:cxn>
                <a:cxn ang="0">
                  <a:pos x="4222" y="881"/>
                </a:cxn>
                <a:cxn ang="0">
                  <a:pos x="4270" y="1127"/>
                </a:cxn>
                <a:cxn ang="0">
                  <a:pos x="4296" y="1332"/>
                </a:cxn>
                <a:cxn ang="0">
                  <a:pos x="4315" y="1387"/>
                </a:cxn>
                <a:cxn ang="0">
                  <a:pos x="4349" y="1418"/>
                </a:cxn>
                <a:cxn ang="0">
                  <a:pos x="4596" y="1425"/>
                </a:cxn>
              </a:cxnLst>
              <a:rect l="0" t="0" r="r" b="b"/>
              <a:pathLst>
                <a:path w="4596" h="8138">
                  <a:moveTo>
                    <a:pt x="4596" y="213"/>
                  </a:moveTo>
                  <a:lnTo>
                    <a:pt x="4565" y="201"/>
                  </a:lnTo>
                  <a:lnTo>
                    <a:pt x="4528" y="187"/>
                  </a:lnTo>
                  <a:lnTo>
                    <a:pt x="4485" y="171"/>
                  </a:lnTo>
                  <a:lnTo>
                    <a:pt x="4436" y="154"/>
                  </a:lnTo>
                  <a:lnTo>
                    <a:pt x="4380" y="137"/>
                  </a:lnTo>
                  <a:lnTo>
                    <a:pt x="4317" y="119"/>
                  </a:lnTo>
                  <a:lnTo>
                    <a:pt x="4250" y="101"/>
                  </a:lnTo>
                  <a:lnTo>
                    <a:pt x="4177" y="84"/>
                  </a:lnTo>
                  <a:lnTo>
                    <a:pt x="4099" y="67"/>
                  </a:lnTo>
                  <a:lnTo>
                    <a:pt x="4017" y="52"/>
                  </a:lnTo>
                  <a:lnTo>
                    <a:pt x="3974" y="44"/>
                  </a:lnTo>
                  <a:lnTo>
                    <a:pt x="3929" y="37"/>
                  </a:lnTo>
                  <a:lnTo>
                    <a:pt x="3884" y="31"/>
                  </a:lnTo>
                  <a:lnTo>
                    <a:pt x="3839" y="25"/>
                  </a:lnTo>
                  <a:lnTo>
                    <a:pt x="3792" y="20"/>
                  </a:lnTo>
                  <a:lnTo>
                    <a:pt x="3744" y="15"/>
                  </a:lnTo>
                  <a:lnTo>
                    <a:pt x="3695" y="10"/>
                  </a:lnTo>
                  <a:lnTo>
                    <a:pt x="3645" y="7"/>
                  </a:lnTo>
                  <a:lnTo>
                    <a:pt x="3594" y="4"/>
                  </a:lnTo>
                  <a:lnTo>
                    <a:pt x="3543" y="2"/>
                  </a:lnTo>
                  <a:lnTo>
                    <a:pt x="3491" y="1"/>
                  </a:lnTo>
                  <a:lnTo>
                    <a:pt x="3438" y="0"/>
                  </a:lnTo>
                  <a:lnTo>
                    <a:pt x="3302" y="2"/>
                  </a:lnTo>
                  <a:lnTo>
                    <a:pt x="3168" y="8"/>
                  </a:lnTo>
                  <a:lnTo>
                    <a:pt x="3037" y="19"/>
                  </a:lnTo>
                  <a:lnTo>
                    <a:pt x="2908" y="34"/>
                  </a:lnTo>
                  <a:lnTo>
                    <a:pt x="2782" y="52"/>
                  </a:lnTo>
                  <a:lnTo>
                    <a:pt x="2660" y="76"/>
                  </a:lnTo>
                  <a:lnTo>
                    <a:pt x="2540" y="103"/>
                  </a:lnTo>
                  <a:lnTo>
                    <a:pt x="2424" y="135"/>
                  </a:lnTo>
                  <a:lnTo>
                    <a:pt x="2309" y="172"/>
                  </a:lnTo>
                  <a:lnTo>
                    <a:pt x="2200" y="213"/>
                  </a:lnTo>
                  <a:lnTo>
                    <a:pt x="2093" y="258"/>
                  </a:lnTo>
                  <a:lnTo>
                    <a:pt x="1991" y="308"/>
                  </a:lnTo>
                  <a:lnTo>
                    <a:pt x="1892" y="363"/>
                  </a:lnTo>
                  <a:lnTo>
                    <a:pt x="1797" y="422"/>
                  </a:lnTo>
                  <a:lnTo>
                    <a:pt x="1706" y="487"/>
                  </a:lnTo>
                  <a:lnTo>
                    <a:pt x="1620" y="555"/>
                  </a:lnTo>
                  <a:lnTo>
                    <a:pt x="1537" y="629"/>
                  </a:lnTo>
                  <a:lnTo>
                    <a:pt x="1460" y="708"/>
                  </a:lnTo>
                  <a:lnTo>
                    <a:pt x="1386" y="791"/>
                  </a:lnTo>
                  <a:lnTo>
                    <a:pt x="1317" y="879"/>
                  </a:lnTo>
                  <a:lnTo>
                    <a:pt x="1253" y="972"/>
                  </a:lnTo>
                  <a:lnTo>
                    <a:pt x="1194" y="1071"/>
                  </a:lnTo>
                  <a:lnTo>
                    <a:pt x="1140" y="1174"/>
                  </a:lnTo>
                  <a:lnTo>
                    <a:pt x="1091" y="1282"/>
                  </a:lnTo>
                  <a:lnTo>
                    <a:pt x="1047" y="1396"/>
                  </a:lnTo>
                  <a:lnTo>
                    <a:pt x="1010" y="1515"/>
                  </a:lnTo>
                  <a:lnTo>
                    <a:pt x="977" y="1639"/>
                  </a:lnTo>
                  <a:lnTo>
                    <a:pt x="950" y="1768"/>
                  </a:lnTo>
                  <a:lnTo>
                    <a:pt x="929" y="1903"/>
                  </a:lnTo>
                  <a:lnTo>
                    <a:pt x="914" y="2043"/>
                  </a:lnTo>
                  <a:lnTo>
                    <a:pt x="905" y="2188"/>
                  </a:lnTo>
                  <a:lnTo>
                    <a:pt x="902" y="2339"/>
                  </a:lnTo>
                  <a:lnTo>
                    <a:pt x="902" y="2515"/>
                  </a:lnTo>
                  <a:lnTo>
                    <a:pt x="0" y="2515"/>
                  </a:lnTo>
                  <a:lnTo>
                    <a:pt x="0" y="2690"/>
                  </a:lnTo>
                  <a:lnTo>
                    <a:pt x="1" y="2704"/>
                  </a:lnTo>
                  <a:lnTo>
                    <a:pt x="2" y="2717"/>
                  </a:lnTo>
                  <a:lnTo>
                    <a:pt x="5" y="2729"/>
                  </a:lnTo>
                  <a:lnTo>
                    <a:pt x="9" y="2741"/>
                  </a:lnTo>
                  <a:lnTo>
                    <a:pt x="13" y="2752"/>
                  </a:lnTo>
                  <a:lnTo>
                    <a:pt x="19" y="2762"/>
                  </a:lnTo>
                  <a:lnTo>
                    <a:pt x="26" y="2771"/>
                  </a:lnTo>
                  <a:lnTo>
                    <a:pt x="34" y="2780"/>
                  </a:lnTo>
                  <a:lnTo>
                    <a:pt x="43" y="2788"/>
                  </a:lnTo>
                  <a:lnTo>
                    <a:pt x="53" y="2795"/>
                  </a:lnTo>
                  <a:lnTo>
                    <a:pt x="63" y="2801"/>
                  </a:lnTo>
                  <a:lnTo>
                    <a:pt x="75" y="2806"/>
                  </a:lnTo>
                  <a:lnTo>
                    <a:pt x="88" y="2811"/>
                  </a:lnTo>
                  <a:lnTo>
                    <a:pt x="102" y="2815"/>
                  </a:lnTo>
                  <a:lnTo>
                    <a:pt x="116" y="2817"/>
                  </a:lnTo>
                  <a:lnTo>
                    <a:pt x="132" y="2819"/>
                  </a:lnTo>
                  <a:lnTo>
                    <a:pt x="160" y="2823"/>
                  </a:lnTo>
                  <a:lnTo>
                    <a:pt x="199" y="2827"/>
                  </a:lnTo>
                  <a:lnTo>
                    <a:pt x="246" y="2832"/>
                  </a:lnTo>
                  <a:lnTo>
                    <a:pt x="301" y="2839"/>
                  </a:lnTo>
                  <a:lnTo>
                    <a:pt x="362" y="2845"/>
                  </a:lnTo>
                  <a:lnTo>
                    <a:pt x="427" y="2852"/>
                  </a:lnTo>
                  <a:lnTo>
                    <a:pt x="493" y="2859"/>
                  </a:lnTo>
                  <a:lnTo>
                    <a:pt x="560" y="2867"/>
                  </a:lnTo>
                  <a:lnTo>
                    <a:pt x="626" y="2874"/>
                  </a:lnTo>
                  <a:lnTo>
                    <a:pt x="689" y="2880"/>
                  </a:lnTo>
                  <a:lnTo>
                    <a:pt x="747" y="2886"/>
                  </a:lnTo>
                  <a:lnTo>
                    <a:pt x="798" y="2892"/>
                  </a:lnTo>
                  <a:lnTo>
                    <a:pt x="840" y="2896"/>
                  </a:lnTo>
                  <a:lnTo>
                    <a:pt x="873" y="2900"/>
                  </a:lnTo>
                  <a:lnTo>
                    <a:pt x="893" y="2902"/>
                  </a:lnTo>
                  <a:lnTo>
                    <a:pt x="902" y="2903"/>
                  </a:lnTo>
                  <a:lnTo>
                    <a:pt x="902" y="7727"/>
                  </a:lnTo>
                  <a:lnTo>
                    <a:pt x="894" y="7728"/>
                  </a:lnTo>
                  <a:lnTo>
                    <a:pt x="874" y="7731"/>
                  </a:lnTo>
                  <a:lnTo>
                    <a:pt x="842" y="7735"/>
                  </a:lnTo>
                  <a:lnTo>
                    <a:pt x="801" y="7741"/>
                  </a:lnTo>
                  <a:lnTo>
                    <a:pt x="751" y="7748"/>
                  </a:lnTo>
                  <a:lnTo>
                    <a:pt x="695" y="7757"/>
                  </a:lnTo>
                  <a:lnTo>
                    <a:pt x="633" y="7766"/>
                  </a:lnTo>
                  <a:lnTo>
                    <a:pt x="568" y="7775"/>
                  </a:lnTo>
                  <a:lnTo>
                    <a:pt x="501" y="7785"/>
                  </a:lnTo>
                  <a:lnTo>
                    <a:pt x="435" y="7795"/>
                  </a:lnTo>
                  <a:lnTo>
                    <a:pt x="370" y="7804"/>
                  </a:lnTo>
                  <a:lnTo>
                    <a:pt x="308" y="7813"/>
                  </a:lnTo>
                  <a:lnTo>
                    <a:pt x="251" y="7822"/>
                  </a:lnTo>
                  <a:lnTo>
                    <a:pt x="201" y="7830"/>
                  </a:lnTo>
                  <a:lnTo>
                    <a:pt x="158" y="7836"/>
                  </a:lnTo>
                  <a:lnTo>
                    <a:pt x="124" y="7841"/>
                  </a:lnTo>
                  <a:lnTo>
                    <a:pt x="109" y="7844"/>
                  </a:lnTo>
                  <a:lnTo>
                    <a:pt x="95" y="7848"/>
                  </a:lnTo>
                  <a:lnTo>
                    <a:pt x="81" y="7853"/>
                  </a:lnTo>
                  <a:lnTo>
                    <a:pt x="69" y="7858"/>
                  </a:lnTo>
                  <a:lnTo>
                    <a:pt x="58" y="7864"/>
                  </a:lnTo>
                  <a:lnTo>
                    <a:pt x="48" y="7871"/>
                  </a:lnTo>
                  <a:lnTo>
                    <a:pt x="39" y="7878"/>
                  </a:lnTo>
                  <a:lnTo>
                    <a:pt x="30" y="7887"/>
                  </a:lnTo>
                  <a:lnTo>
                    <a:pt x="23" y="7895"/>
                  </a:lnTo>
                  <a:lnTo>
                    <a:pt x="17" y="7905"/>
                  </a:lnTo>
                  <a:lnTo>
                    <a:pt x="12" y="7915"/>
                  </a:lnTo>
                  <a:lnTo>
                    <a:pt x="7" y="7926"/>
                  </a:lnTo>
                  <a:lnTo>
                    <a:pt x="4" y="7938"/>
                  </a:lnTo>
                  <a:lnTo>
                    <a:pt x="2" y="7951"/>
                  </a:lnTo>
                  <a:lnTo>
                    <a:pt x="1" y="7964"/>
                  </a:lnTo>
                  <a:lnTo>
                    <a:pt x="0" y="7978"/>
                  </a:lnTo>
                  <a:lnTo>
                    <a:pt x="0" y="8138"/>
                  </a:lnTo>
                  <a:lnTo>
                    <a:pt x="3470" y="8138"/>
                  </a:lnTo>
                  <a:lnTo>
                    <a:pt x="3470" y="7978"/>
                  </a:lnTo>
                  <a:lnTo>
                    <a:pt x="3470" y="7966"/>
                  </a:lnTo>
                  <a:lnTo>
                    <a:pt x="3468" y="7955"/>
                  </a:lnTo>
                  <a:lnTo>
                    <a:pt x="3466" y="7944"/>
                  </a:lnTo>
                  <a:lnTo>
                    <a:pt x="3463" y="7933"/>
                  </a:lnTo>
                  <a:lnTo>
                    <a:pt x="3460" y="7922"/>
                  </a:lnTo>
                  <a:lnTo>
                    <a:pt x="3455" y="7912"/>
                  </a:lnTo>
                  <a:lnTo>
                    <a:pt x="3447" y="7902"/>
                  </a:lnTo>
                  <a:lnTo>
                    <a:pt x="3440" y="7892"/>
                  </a:lnTo>
                  <a:lnTo>
                    <a:pt x="3432" y="7883"/>
                  </a:lnTo>
                  <a:lnTo>
                    <a:pt x="3422" y="7875"/>
                  </a:lnTo>
                  <a:lnTo>
                    <a:pt x="3411" y="7867"/>
                  </a:lnTo>
                  <a:lnTo>
                    <a:pt x="3397" y="7860"/>
                  </a:lnTo>
                  <a:lnTo>
                    <a:pt x="3383" y="7854"/>
                  </a:lnTo>
                  <a:lnTo>
                    <a:pt x="3367" y="7849"/>
                  </a:lnTo>
                  <a:lnTo>
                    <a:pt x="3350" y="7845"/>
                  </a:lnTo>
                  <a:lnTo>
                    <a:pt x="3330" y="7841"/>
                  </a:lnTo>
                  <a:lnTo>
                    <a:pt x="3300" y="7836"/>
                  </a:lnTo>
                  <a:lnTo>
                    <a:pt x="3261" y="7830"/>
                  </a:lnTo>
                  <a:lnTo>
                    <a:pt x="3213" y="7822"/>
                  </a:lnTo>
                  <a:lnTo>
                    <a:pt x="3159" y="7813"/>
                  </a:lnTo>
                  <a:lnTo>
                    <a:pt x="3101" y="7804"/>
                  </a:lnTo>
                  <a:lnTo>
                    <a:pt x="3039" y="7795"/>
                  </a:lnTo>
                  <a:lnTo>
                    <a:pt x="2976" y="7785"/>
                  </a:lnTo>
                  <a:lnTo>
                    <a:pt x="2912" y="7775"/>
                  </a:lnTo>
                  <a:lnTo>
                    <a:pt x="2849" y="7766"/>
                  </a:lnTo>
                  <a:lnTo>
                    <a:pt x="2791" y="7757"/>
                  </a:lnTo>
                  <a:lnTo>
                    <a:pt x="2737" y="7749"/>
                  </a:lnTo>
                  <a:lnTo>
                    <a:pt x="2689" y="7741"/>
                  </a:lnTo>
                  <a:lnTo>
                    <a:pt x="2650" y="7735"/>
                  </a:lnTo>
                  <a:lnTo>
                    <a:pt x="2619" y="7731"/>
                  </a:lnTo>
                  <a:lnTo>
                    <a:pt x="2599" y="7728"/>
                  </a:lnTo>
                  <a:lnTo>
                    <a:pt x="2593" y="7727"/>
                  </a:lnTo>
                  <a:lnTo>
                    <a:pt x="2593" y="2903"/>
                  </a:lnTo>
                  <a:lnTo>
                    <a:pt x="2600" y="2902"/>
                  </a:lnTo>
                  <a:lnTo>
                    <a:pt x="2620" y="2899"/>
                  </a:lnTo>
                  <a:lnTo>
                    <a:pt x="2653" y="2896"/>
                  </a:lnTo>
                  <a:lnTo>
                    <a:pt x="2696" y="2890"/>
                  </a:lnTo>
                  <a:lnTo>
                    <a:pt x="2745" y="2884"/>
                  </a:lnTo>
                  <a:lnTo>
                    <a:pt x="2804" y="2877"/>
                  </a:lnTo>
                  <a:lnTo>
                    <a:pt x="2866" y="2870"/>
                  </a:lnTo>
                  <a:lnTo>
                    <a:pt x="2931" y="2862"/>
                  </a:lnTo>
                  <a:lnTo>
                    <a:pt x="2998" y="2854"/>
                  </a:lnTo>
                  <a:lnTo>
                    <a:pt x="3065" y="2845"/>
                  </a:lnTo>
                  <a:lnTo>
                    <a:pt x="3130" y="2837"/>
                  </a:lnTo>
                  <a:lnTo>
                    <a:pt x="3192" y="2829"/>
                  </a:lnTo>
                  <a:lnTo>
                    <a:pt x="3248" y="2821"/>
                  </a:lnTo>
                  <a:lnTo>
                    <a:pt x="3297" y="2815"/>
                  </a:lnTo>
                  <a:lnTo>
                    <a:pt x="3337" y="2809"/>
                  </a:lnTo>
                  <a:lnTo>
                    <a:pt x="3368" y="2804"/>
                  </a:lnTo>
                  <a:lnTo>
                    <a:pt x="3383" y="2801"/>
                  </a:lnTo>
                  <a:lnTo>
                    <a:pt x="3397" y="2796"/>
                  </a:lnTo>
                  <a:lnTo>
                    <a:pt x="3410" y="2791"/>
                  </a:lnTo>
                  <a:lnTo>
                    <a:pt x="3421" y="2786"/>
                  </a:lnTo>
                  <a:lnTo>
                    <a:pt x="3431" y="2779"/>
                  </a:lnTo>
                  <a:lnTo>
                    <a:pt x="3440" y="2772"/>
                  </a:lnTo>
                  <a:lnTo>
                    <a:pt x="3448" y="2764"/>
                  </a:lnTo>
                  <a:lnTo>
                    <a:pt x="3455" y="2756"/>
                  </a:lnTo>
                  <a:lnTo>
                    <a:pt x="3461" y="2747"/>
                  </a:lnTo>
                  <a:lnTo>
                    <a:pt x="3466" y="2738"/>
                  </a:lnTo>
                  <a:lnTo>
                    <a:pt x="3469" y="2728"/>
                  </a:lnTo>
                  <a:lnTo>
                    <a:pt x="3472" y="2718"/>
                  </a:lnTo>
                  <a:lnTo>
                    <a:pt x="3475" y="2708"/>
                  </a:lnTo>
                  <a:lnTo>
                    <a:pt x="3476" y="2697"/>
                  </a:lnTo>
                  <a:lnTo>
                    <a:pt x="3477" y="2686"/>
                  </a:lnTo>
                  <a:lnTo>
                    <a:pt x="3477" y="2675"/>
                  </a:lnTo>
                  <a:lnTo>
                    <a:pt x="3477" y="2515"/>
                  </a:lnTo>
                  <a:lnTo>
                    <a:pt x="2593" y="2515"/>
                  </a:lnTo>
                  <a:lnTo>
                    <a:pt x="2593" y="1631"/>
                  </a:lnTo>
                  <a:lnTo>
                    <a:pt x="2593" y="1542"/>
                  </a:lnTo>
                  <a:lnTo>
                    <a:pt x="2595" y="1457"/>
                  </a:lnTo>
                  <a:lnTo>
                    <a:pt x="2598" y="1376"/>
                  </a:lnTo>
                  <a:lnTo>
                    <a:pt x="2602" y="1299"/>
                  </a:lnTo>
                  <a:lnTo>
                    <a:pt x="2608" y="1226"/>
                  </a:lnTo>
                  <a:lnTo>
                    <a:pt x="2615" y="1157"/>
                  </a:lnTo>
                  <a:lnTo>
                    <a:pt x="2623" y="1091"/>
                  </a:lnTo>
                  <a:lnTo>
                    <a:pt x="2633" y="1028"/>
                  </a:lnTo>
                  <a:lnTo>
                    <a:pt x="2645" y="969"/>
                  </a:lnTo>
                  <a:lnTo>
                    <a:pt x="2658" y="914"/>
                  </a:lnTo>
                  <a:lnTo>
                    <a:pt x="2672" y="862"/>
                  </a:lnTo>
                  <a:lnTo>
                    <a:pt x="2689" y="812"/>
                  </a:lnTo>
                  <a:lnTo>
                    <a:pt x="2707" y="767"/>
                  </a:lnTo>
                  <a:lnTo>
                    <a:pt x="2727" y="724"/>
                  </a:lnTo>
                  <a:lnTo>
                    <a:pt x="2750" y="684"/>
                  </a:lnTo>
                  <a:lnTo>
                    <a:pt x="2773" y="647"/>
                  </a:lnTo>
                  <a:lnTo>
                    <a:pt x="2798" y="613"/>
                  </a:lnTo>
                  <a:lnTo>
                    <a:pt x="2826" y="581"/>
                  </a:lnTo>
                  <a:lnTo>
                    <a:pt x="2857" y="553"/>
                  </a:lnTo>
                  <a:lnTo>
                    <a:pt x="2888" y="527"/>
                  </a:lnTo>
                  <a:lnTo>
                    <a:pt x="2922" y="503"/>
                  </a:lnTo>
                  <a:lnTo>
                    <a:pt x="2958" y="482"/>
                  </a:lnTo>
                  <a:lnTo>
                    <a:pt x="2997" y="463"/>
                  </a:lnTo>
                  <a:lnTo>
                    <a:pt x="3038" y="447"/>
                  </a:lnTo>
                  <a:lnTo>
                    <a:pt x="3081" y="433"/>
                  </a:lnTo>
                  <a:lnTo>
                    <a:pt x="3126" y="420"/>
                  </a:lnTo>
                  <a:lnTo>
                    <a:pt x="3174" y="410"/>
                  </a:lnTo>
                  <a:lnTo>
                    <a:pt x="3225" y="402"/>
                  </a:lnTo>
                  <a:lnTo>
                    <a:pt x="3278" y="396"/>
                  </a:lnTo>
                  <a:lnTo>
                    <a:pt x="3334" y="392"/>
                  </a:lnTo>
                  <a:lnTo>
                    <a:pt x="3392" y="389"/>
                  </a:lnTo>
                  <a:lnTo>
                    <a:pt x="3453" y="389"/>
                  </a:lnTo>
                  <a:lnTo>
                    <a:pt x="3514" y="389"/>
                  </a:lnTo>
                  <a:lnTo>
                    <a:pt x="3571" y="392"/>
                  </a:lnTo>
                  <a:lnTo>
                    <a:pt x="3625" y="395"/>
                  </a:lnTo>
                  <a:lnTo>
                    <a:pt x="3677" y="401"/>
                  </a:lnTo>
                  <a:lnTo>
                    <a:pt x="3724" y="408"/>
                  </a:lnTo>
                  <a:lnTo>
                    <a:pt x="3769" y="416"/>
                  </a:lnTo>
                  <a:lnTo>
                    <a:pt x="3812" y="427"/>
                  </a:lnTo>
                  <a:lnTo>
                    <a:pt x="3853" y="438"/>
                  </a:lnTo>
                  <a:lnTo>
                    <a:pt x="3891" y="452"/>
                  </a:lnTo>
                  <a:lnTo>
                    <a:pt x="3925" y="467"/>
                  </a:lnTo>
                  <a:lnTo>
                    <a:pt x="3958" y="484"/>
                  </a:lnTo>
                  <a:lnTo>
                    <a:pt x="3989" y="503"/>
                  </a:lnTo>
                  <a:lnTo>
                    <a:pt x="4018" y="524"/>
                  </a:lnTo>
                  <a:lnTo>
                    <a:pt x="4044" y="547"/>
                  </a:lnTo>
                  <a:lnTo>
                    <a:pt x="4069" y="571"/>
                  </a:lnTo>
                  <a:lnTo>
                    <a:pt x="4091" y="597"/>
                  </a:lnTo>
                  <a:lnTo>
                    <a:pt x="4113" y="626"/>
                  </a:lnTo>
                  <a:lnTo>
                    <a:pt x="4132" y="656"/>
                  </a:lnTo>
                  <a:lnTo>
                    <a:pt x="4150" y="688"/>
                  </a:lnTo>
                  <a:lnTo>
                    <a:pt x="4167" y="723"/>
                  </a:lnTo>
                  <a:lnTo>
                    <a:pt x="4182" y="759"/>
                  </a:lnTo>
                  <a:lnTo>
                    <a:pt x="4196" y="797"/>
                  </a:lnTo>
                  <a:lnTo>
                    <a:pt x="4209" y="838"/>
                  </a:lnTo>
                  <a:lnTo>
                    <a:pt x="4222" y="881"/>
                  </a:lnTo>
                  <a:lnTo>
                    <a:pt x="4233" y="925"/>
                  </a:lnTo>
                  <a:lnTo>
                    <a:pt x="4243" y="973"/>
                  </a:lnTo>
                  <a:lnTo>
                    <a:pt x="4252" y="1022"/>
                  </a:lnTo>
                  <a:lnTo>
                    <a:pt x="4261" y="1073"/>
                  </a:lnTo>
                  <a:lnTo>
                    <a:pt x="4270" y="1127"/>
                  </a:lnTo>
                  <a:lnTo>
                    <a:pt x="4278" y="1183"/>
                  </a:lnTo>
                  <a:lnTo>
                    <a:pt x="4285" y="1242"/>
                  </a:lnTo>
                  <a:lnTo>
                    <a:pt x="4292" y="1303"/>
                  </a:lnTo>
                  <a:lnTo>
                    <a:pt x="4294" y="1318"/>
                  </a:lnTo>
                  <a:lnTo>
                    <a:pt x="4296" y="1332"/>
                  </a:lnTo>
                  <a:lnTo>
                    <a:pt x="4299" y="1345"/>
                  </a:lnTo>
                  <a:lnTo>
                    <a:pt x="4302" y="1357"/>
                  </a:lnTo>
                  <a:lnTo>
                    <a:pt x="4306" y="1368"/>
                  </a:lnTo>
                  <a:lnTo>
                    <a:pt x="4311" y="1378"/>
                  </a:lnTo>
                  <a:lnTo>
                    <a:pt x="4315" y="1387"/>
                  </a:lnTo>
                  <a:lnTo>
                    <a:pt x="4321" y="1395"/>
                  </a:lnTo>
                  <a:lnTo>
                    <a:pt x="4328" y="1402"/>
                  </a:lnTo>
                  <a:lnTo>
                    <a:pt x="4334" y="1408"/>
                  </a:lnTo>
                  <a:lnTo>
                    <a:pt x="4341" y="1413"/>
                  </a:lnTo>
                  <a:lnTo>
                    <a:pt x="4349" y="1418"/>
                  </a:lnTo>
                  <a:lnTo>
                    <a:pt x="4357" y="1421"/>
                  </a:lnTo>
                  <a:lnTo>
                    <a:pt x="4366" y="1423"/>
                  </a:lnTo>
                  <a:lnTo>
                    <a:pt x="4375" y="1424"/>
                  </a:lnTo>
                  <a:lnTo>
                    <a:pt x="4385" y="1425"/>
                  </a:lnTo>
                  <a:lnTo>
                    <a:pt x="4596" y="1425"/>
                  </a:lnTo>
                  <a:lnTo>
                    <a:pt x="4596" y="213"/>
                  </a:lnTo>
                  <a:close/>
                </a:path>
              </a:pathLst>
            </a:custGeom>
            <a:solidFill>
              <a:srgbClr val="171312"/>
            </a:solidFill>
            <a:ln w="9525">
              <a:noFill/>
              <a:round/>
              <a:headEnd/>
              <a:tailEnd/>
            </a:ln>
          </p:spPr>
          <p:txBody>
            <a:bodyPr/>
            <a:lstStyle/>
            <a:p>
              <a:endParaRPr lang="da-DK">
                <a:solidFill>
                  <a:srgbClr val="000000"/>
                </a:solidFill>
              </a:endParaRPr>
            </a:p>
          </p:txBody>
        </p:sp>
        <p:sp>
          <p:nvSpPr>
            <p:cNvPr id="14" name="Freeform 23"/>
            <p:cNvSpPr>
              <a:spLocks noChangeAspect="1"/>
            </p:cNvSpPr>
            <p:nvPr userDrawn="1"/>
          </p:nvSpPr>
          <p:spPr bwMode="auto">
            <a:xfrm>
              <a:off x="2936" y="4027"/>
              <a:ext cx="109" cy="114"/>
            </a:xfrm>
            <a:custGeom>
              <a:avLst/>
              <a:gdLst/>
              <a:ahLst/>
              <a:cxnLst>
                <a:cxn ang="0">
                  <a:pos x="841" y="407"/>
                </a:cxn>
                <a:cxn ang="0">
                  <a:pos x="716" y="389"/>
                </a:cxn>
                <a:cxn ang="0">
                  <a:pos x="532" y="362"/>
                </a:cxn>
                <a:cxn ang="0">
                  <a:pos x="334" y="333"/>
                </a:cxn>
                <a:cxn ang="0">
                  <a:pos x="169" y="308"/>
                </a:cxn>
                <a:cxn ang="0">
                  <a:pos x="86" y="294"/>
                </a:cxn>
                <a:cxn ang="0">
                  <a:pos x="52" y="281"/>
                </a:cxn>
                <a:cxn ang="0">
                  <a:pos x="27" y="264"/>
                </a:cxn>
                <a:cxn ang="0">
                  <a:pos x="11" y="241"/>
                </a:cxn>
                <a:cxn ang="0">
                  <a:pos x="3" y="214"/>
                </a:cxn>
                <a:cxn ang="0">
                  <a:pos x="0" y="182"/>
                </a:cxn>
                <a:cxn ang="0">
                  <a:pos x="3772" y="182"/>
                </a:cxn>
                <a:cxn ang="0">
                  <a:pos x="3770" y="215"/>
                </a:cxn>
                <a:cxn ang="0">
                  <a:pos x="3762" y="244"/>
                </a:cxn>
                <a:cxn ang="0">
                  <a:pos x="3748" y="268"/>
                </a:cxn>
                <a:cxn ang="0">
                  <a:pos x="3722" y="287"/>
                </a:cxn>
                <a:cxn ang="0">
                  <a:pos x="3687" y="301"/>
                </a:cxn>
                <a:cxn ang="0">
                  <a:pos x="3609" y="313"/>
                </a:cxn>
                <a:cxn ang="0">
                  <a:pos x="3450" y="335"/>
                </a:cxn>
                <a:cxn ang="0">
                  <a:pos x="3253" y="363"/>
                </a:cxn>
                <a:cxn ang="0">
                  <a:pos x="3066" y="389"/>
                </a:cxn>
                <a:cxn ang="0">
                  <a:pos x="2939" y="407"/>
                </a:cxn>
                <a:cxn ang="0">
                  <a:pos x="2910" y="5219"/>
                </a:cxn>
                <a:cxn ang="0">
                  <a:pos x="4601" y="5217"/>
                </a:cxn>
                <a:cxn ang="0">
                  <a:pos x="4676" y="5205"/>
                </a:cxn>
                <a:cxn ang="0">
                  <a:pos x="4746" y="5181"/>
                </a:cxn>
                <a:cxn ang="0">
                  <a:pos x="4811" y="5141"/>
                </a:cxn>
                <a:cxn ang="0">
                  <a:pos x="4871" y="5083"/>
                </a:cxn>
                <a:cxn ang="0">
                  <a:pos x="4927" y="5003"/>
                </a:cxn>
                <a:cxn ang="0">
                  <a:pos x="4977" y="4899"/>
                </a:cxn>
                <a:cxn ang="0">
                  <a:pos x="5023" y="4768"/>
                </a:cxn>
                <a:cxn ang="0">
                  <a:pos x="5064" y="4607"/>
                </a:cxn>
                <a:cxn ang="0">
                  <a:pos x="5100" y="4413"/>
                </a:cxn>
                <a:cxn ang="0">
                  <a:pos x="5130" y="4183"/>
                </a:cxn>
                <a:cxn ang="0">
                  <a:pos x="5137" y="4149"/>
                </a:cxn>
                <a:cxn ang="0">
                  <a:pos x="5152" y="4124"/>
                </a:cxn>
                <a:cxn ang="0">
                  <a:pos x="5171" y="4107"/>
                </a:cxn>
                <a:cxn ang="0">
                  <a:pos x="5196" y="4096"/>
                </a:cxn>
                <a:cxn ang="0">
                  <a:pos x="5227" y="4092"/>
                </a:cxn>
                <a:cxn ang="0">
                  <a:pos x="5433" y="5623"/>
                </a:cxn>
                <a:cxn ang="0">
                  <a:pos x="0" y="5428"/>
                </a:cxn>
                <a:cxn ang="0">
                  <a:pos x="6" y="5396"/>
                </a:cxn>
                <a:cxn ang="0">
                  <a:pos x="20" y="5370"/>
                </a:cxn>
                <a:cxn ang="0">
                  <a:pos x="44" y="5351"/>
                </a:cxn>
                <a:cxn ang="0">
                  <a:pos x="78" y="5336"/>
                </a:cxn>
                <a:cxn ang="0">
                  <a:pos x="124" y="5326"/>
                </a:cxn>
                <a:cxn ang="0">
                  <a:pos x="230" y="5311"/>
                </a:cxn>
                <a:cxn ang="0">
                  <a:pos x="404" y="5288"/>
                </a:cxn>
                <a:cxn ang="0">
                  <a:pos x="599" y="5262"/>
                </a:cxn>
                <a:cxn ang="0">
                  <a:pos x="767" y="5240"/>
                </a:cxn>
                <a:cxn ang="0">
                  <a:pos x="863" y="5228"/>
                </a:cxn>
              </a:cxnLst>
              <a:rect l="0" t="0" r="r" b="b"/>
              <a:pathLst>
                <a:path w="5433" h="5623">
                  <a:moveTo>
                    <a:pt x="870" y="411"/>
                  </a:moveTo>
                  <a:lnTo>
                    <a:pt x="863" y="410"/>
                  </a:lnTo>
                  <a:lnTo>
                    <a:pt x="841" y="407"/>
                  </a:lnTo>
                  <a:lnTo>
                    <a:pt x="810" y="402"/>
                  </a:lnTo>
                  <a:lnTo>
                    <a:pt x="767" y="396"/>
                  </a:lnTo>
                  <a:lnTo>
                    <a:pt x="716" y="389"/>
                  </a:lnTo>
                  <a:lnTo>
                    <a:pt x="659" y="381"/>
                  </a:lnTo>
                  <a:lnTo>
                    <a:pt x="597" y="372"/>
                  </a:lnTo>
                  <a:lnTo>
                    <a:pt x="532" y="362"/>
                  </a:lnTo>
                  <a:lnTo>
                    <a:pt x="465" y="352"/>
                  </a:lnTo>
                  <a:lnTo>
                    <a:pt x="398" y="343"/>
                  </a:lnTo>
                  <a:lnTo>
                    <a:pt x="334" y="333"/>
                  </a:lnTo>
                  <a:lnTo>
                    <a:pt x="273" y="324"/>
                  </a:lnTo>
                  <a:lnTo>
                    <a:pt x="218" y="316"/>
                  </a:lnTo>
                  <a:lnTo>
                    <a:pt x="169" y="308"/>
                  </a:lnTo>
                  <a:lnTo>
                    <a:pt x="129" y="302"/>
                  </a:lnTo>
                  <a:lnTo>
                    <a:pt x="101" y="297"/>
                  </a:lnTo>
                  <a:lnTo>
                    <a:pt x="86" y="294"/>
                  </a:lnTo>
                  <a:lnTo>
                    <a:pt x="74" y="290"/>
                  </a:lnTo>
                  <a:lnTo>
                    <a:pt x="62" y="286"/>
                  </a:lnTo>
                  <a:lnTo>
                    <a:pt x="52" y="281"/>
                  </a:lnTo>
                  <a:lnTo>
                    <a:pt x="43" y="276"/>
                  </a:lnTo>
                  <a:lnTo>
                    <a:pt x="34" y="270"/>
                  </a:lnTo>
                  <a:lnTo>
                    <a:pt x="27" y="264"/>
                  </a:lnTo>
                  <a:lnTo>
                    <a:pt x="21" y="257"/>
                  </a:lnTo>
                  <a:lnTo>
                    <a:pt x="16" y="249"/>
                  </a:lnTo>
                  <a:lnTo>
                    <a:pt x="11" y="241"/>
                  </a:lnTo>
                  <a:lnTo>
                    <a:pt x="8" y="233"/>
                  </a:lnTo>
                  <a:lnTo>
                    <a:pt x="5" y="224"/>
                  </a:lnTo>
                  <a:lnTo>
                    <a:pt x="3" y="214"/>
                  </a:lnTo>
                  <a:lnTo>
                    <a:pt x="1" y="204"/>
                  </a:lnTo>
                  <a:lnTo>
                    <a:pt x="0" y="194"/>
                  </a:lnTo>
                  <a:lnTo>
                    <a:pt x="0" y="182"/>
                  </a:lnTo>
                  <a:lnTo>
                    <a:pt x="0" y="0"/>
                  </a:lnTo>
                  <a:lnTo>
                    <a:pt x="3772" y="0"/>
                  </a:lnTo>
                  <a:lnTo>
                    <a:pt x="3772" y="182"/>
                  </a:lnTo>
                  <a:lnTo>
                    <a:pt x="3771" y="194"/>
                  </a:lnTo>
                  <a:lnTo>
                    <a:pt x="3771" y="204"/>
                  </a:lnTo>
                  <a:lnTo>
                    <a:pt x="3770" y="215"/>
                  </a:lnTo>
                  <a:lnTo>
                    <a:pt x="3768" y="225"/>
                  </a:lnTo>
                  <a:lnTo>
                    <a:pt x="3766" y="234"/>
                  </a:lnTo>
                  <a:lnTo>
                    <a:pt x="3762" y="244"/>
                  </a:lnTo>
                  <a:lnTo>
                    <a:pt x="3758" y="252"/>
                  </a:lnTo>
                  <a:lnTo>
                    <a:pt x="3754" y="260"/>
                  </a:lnTo>
                  <a:lnTo>
                    <a:pt x="3748" y="268"/>
                  </a:lnTo>
                  <a:lnTo>
                    <a:pt x="3741" y="275"/>
                  </a:lnTo>
                  <a:lnTo>
                    <a:pt x="3732" y="281"/>
                  </a:lnTo>
                  <a:lnTo>
                    <a:pt x="3722" y="287"/>
                  </a:lnTo>
                  <a:lnTo>
                    <a:pt x="3712" y="292"/>
                  </a:lnTo>
                  <a:lnTo>
                    <a:pt x="3700" y="297"/>
                  </a:lnTo>
                  <a:lnTo>
                    <a:pt x="3687" y="301"/>
                  </a:lnTo>
                  <a:lnTo>
                    <a:pt x="3671" y="304"/>
                  </a:lnTo>
                  <a:lnTo>
                    <a:pt x="3646" y="308"/>
                  </a:lnTo>
                  <a:lnTo>
                    <a:pt x="3609" y="313"/>
                  </a:lnTo>
                  <a:lnTo>
                    <a:pt x="3563" y="319"/>
                  </a:lnTo>
                  <a:lnTo>
                    <a:pt x="3509" y="327"/>
                  </a:lnTo>
                  <a:lnTo>
                    <a:pt x="3450" y="335"/>
                  </a:lnTo>
                  <a:lnTo>
                    <a:pt x="3386" y="344"/>
                  </a:lnTo>
                  <a:lnTo>
                    <a:pt x="3320" y="354"/>
                  </a:lnTo>
                  <a:lnTo>
                    <a:pt x="3253" y="363"/>
                  </a:lnTo>
                  <a:lnTo>
                    <a:pt x="3187" y="372"/>
                  </a:lnTo>
                  <a:lnTo>
                    <a:pt x="3124" y="381"/>
                  </a:lnTo>
                  <a:lnTo>
                    <a:pt x="3066" y="389"/>
                  </a:lnTo>
                  <a:lnTo>
                    <a:pt x="3015" y="396"/>
                  </a:lnTo>
                  <a:lnTo>
                    <a:pt x="2971" y="402"/>
                  </a:lnTo>
                  <a:lnTo>
                    <a:pt x="2939" y="407"/>
                  </a:lnTo>
                  <a:lnTo>
                    <a:pt x="2917" y="410"/>
                  </a:lnTo>
                  <a:lnTo>
                    <a:pt x="2910" y="411"/>
                  </a:lnTo>
                  <a:lnTo>
                    <a:pt x="2910" y="5219"/>
                  </a:lnTo>
                  <a:lnTo>
                    <a:pt x="4548" y="5219"/>
                  </a:lnTo>
                  <a:lnTo>
                    <a:pt x="4575" y="5218"/>
                  </a:lnTo>
                  <a:lnTo>
                    <a:pt x="4601" y="5217"/>
                  </a:lnTo>
                  <a:lnTo>
                    <a:pt x="4627" y="5214"/>
                  </a:lnTo>
                  <a:lnTo>
                    <a:pt x="4651" y="5211"/>
                  </a:lnTo>
                  <a:lnTo>
                    <a:pt x="4676" y="5205"/>
                  </a:lnTo>
                  <a:lnTo>
                    <a:pt x="4700" y="5199"/>
                  </a:lnTo>
                  <a:lnTo>
                    <a:pt x="4724" y="5191"/>
                  </a:lnTo>
                  <a:lnTo>
                    <a:pt x="4746" y="5181"/>
                  </a:lnTo>
                  <a:lnTo>
                    <a:pt x="4768" y="5170"/>
                  </a:lnTo>
                  <a:lnTo>
                    <a:pt x="4790" y="5157"/>
                  </a:lnTo>
                  <a:lnTo>
                    <a:pt x="4811" y="5141"/>
                  </a:lnTo>
                  <a:lnTo>
                    <a:pt x="4832" y="5124"/>
                  </a:lnTo>
                  <a:lnTo>
                    <a:pt x="4852" y="5105"/>
                  </a:lnTo>
                  <a:lnTo>
                    <a:pt x="4871" y="5083"/>
                  </a:lnTo>
                  <a:lnTo>
                    <a:pt x="4891" y="5059"/>
                  </a:lnTo>
                  <a:lnTo>
                    <a:pt x="4909" y="5032"/>
                  </a:lnTo>
                  <a:lnTo>
                    <a:pt x="4927" y="5003"/>
                  </a:lnTo>
                  <a:lnTo>
                    <a:pt x="4945" y="4971"/>
                  </a:lnTo>
                  <a:lnTo>
                    <a:pt x="4961" y="4937"/>
                  </a:lnTo>
                  <a:lnTo>
                    <a:pt x="4977" y="4899"/>
                  </a:lnTo>
                  <a:lnTo>
                    <a:pt x="4994" y="4859"/>
                  </a:lnTo>
                  <a:lnTo>
                    <a:pt x="5008" y="4815"/>
                  </a:lnTo>
                  <a:lnTo>
                    <a:pt x="5023" y="4768"/>
                  </a:lnTo>
                  <a:lnTo>
                    <a:pt x="5037" y="4718"/>
                  </a:lnTo>
                  <a:lnTo>
                    <a:pt x="5051" y="4664"/>
                  </a:lnTo>
                  <a:lnTo>
                    <a:pt x="5064" y="4607"/>
                  </a:lnTo>
                  <a:lnTo>
                    <a:pt x="5076" y="4546"/>
                  </a:lnTo>
                  <a:lnTo>
                    <a:pt x="5088" y="4481"/>
                  </a:lnTo>
                  <a:lnTo>
                    <a:pt x="5100" y="4413"/>
                  </a:lnTo>
                  <a:lnTo>
                    <a:pt x="5110" y="4340"/>
                  </a:lnTo>
                  <a:lnTo>
                    <a:pt x="5120" y="4264"/>
                  </a:lnTo>
                  <a:lnTo>
                    <a:pt x="5130" y="4183"/>
                  </a:lnTo>
                  <a:lnTo>
                    <a:pt x="5132" y="4171"/>
                  </a:lnTo>
                  <a:lnTo>
                    <a:pt x="5134" y="4160"/>
                  </a:lnTo>
                  <a:lnTo>
                    <a:pt x="5137" y="4149"/>
                  </a:lnTo>
                  <a:lnTo>
                    <a:pt x="5141" y="4140"/>
                  </a:lnTo>
                  <a:lnTo>
                    <a:pt x="5146" y="4132"/>
                  </a:lnTo>
                  <a:lnTo>
                    <a:pt x="5152" y="4124"/>
                  </a:lnTo>
                  <a:lnTo>
                    <a:pt x="5158" y="4117"/>
                  </a:lnTo>
                  <a:lnTo>
                    <a:pt x="5164" y="4112"/>
                  </a:lnTo>
                  <a:lnTo>
                    <a:pt x="5171" y="4107"/>
                  </a:lnTo>
                  <a:lnTo>
                    <a:pt x="5179" y="4102"/>
                  </a:lnTo>
                  <a:lnTo>
                    <a:pt x="5187" y="4099"/>
                  </a:lnTo>
                  <a:lnTo>
                    <a:pt x="5196" y="4096"/>
                  </a:lnTo>
                  <a:lnTo>
                    <a:pt x="5207" y="4094"/>
                  </a:lnTo>
                  <a:lnTo>
                    <a:pt x="5217" y="4092"/>
                  </a:lnTo>
                  <a:lnTo>
                    <a:pt x="5227" y="4092"/>
                  </a:lnTo>
                  <a:lnTo>
                    <a:pt x="5238" y="4091"/>
                  </a:lnTo>
                  <a:lnTo>
                    <a:pt x="5433" y="4091"/>
                  </a:lnTo>
                  <a:lnTo>
                    <a:pt x="5433" y="5623"/>
                  </a:lnTo>
                  <a:lnTo>
                    <a:pt x="0" y="5623"/>
                  </a:lnTo>
                  <a:lnTo>
                    <a:pt x="0" y="5440"/>
                  </a:lnTo>
                  <a:lnTo>
                    <a:pt x="0" y="5428"/>
                  </a:lnTo>
                  <a:lnTo>
                    <a:pt x="2" y="5416"/>
                  </a:lnTo>
                  <a:lnTo>
                    <a:pt x="3" y="5406"/>
                  </a:lnTo>
                  <a:lnTo>
                    <a:pt x="6" y="5396"/>
                  </a:lnTo>
                  <a:lnTo>
                    <a:pt x="10" y="5387"/>
                  </a:lnTo>
                  <a:lnTo>
                    <a:pt x="14" y="5378"/>
                  </a:lnTo>
                  <a:lnTo>
                    <a:pt x="20" y="5370"/>
                  </a:lnTo>
                  <a:lnTo>
                    <a:pt x="27" y="5363"/>
                  </a:lnTo>
                  <a:lnTo>
                    <a:pt x="34" y="5357"/>
                  </a:lnTo>
                  <a:lnTo>
                    <a:pt x="44" y="5351"/>
                  </a:lnTo>
                  <a:lnTo>
                    <a:pt x="54" y="5346"/>
                  </a:lnTo>
                  <a:lnTo>
                    <a:pt x="65" y="5341"/>
                  </a:lnTo>
                  <a:lnTo>
                    <a:pt x="78" y="5336"/>
                  </a:lnTo>
                  <a:lnTo>
                    <a:pt x="91" y="5333"/>
                  </a:lnTo>
                  <a:lnTo>
                    <a:pt x="107" y="5329"/>
                  </a:lnTo>
                  <a:lnTo>
                    <a:pt x="124" y="5326"/>
                  </a:lnTo>
                  <a:lnTo>
                    <a:pt x="148" y="5323"/>
                  </a:lnTo>
                  <a:lnTo>
                    <a:pt x="185" y="5317"/>
                  </a:lnTo>
                  <a:lnTo>
                    <a:pt x="230" y="5311"/>
                  </a:lnTo>
                  <a:lnTo>
                    <a:pt x="283" y="5304"/>
                  </a:lnTo>
                  <a:lnTo>
                    <a:pt x="342" y="5296"/>
                  </a:lnTo>
                  <a:lnTo>
                    <a:pt x="404" y="5288"/>
                  </a:lnTo>
                  <a:lnTo>
                    <a:pt x="469" y="5279"/>
                  </a:lnTo>
                  <a:lnTo>
                    <a:pt x="535" y="5271"/>
                  </a:lnTo>
                  <a:lnTo>
                    <a:pt x="599" y="5262"/>
                  </a:lnTo>
                  <a:lnTo>
                    <a:pt x="660" y="5254"/>
                  </a:lnTo>
                  <a:lnTo>
                    <a:pt x="717" y="5247"/>
                  </a:lnTo>
                  <a:lnTo>
                    <a:pt x="767" y="5240"/>
                  </a:lnTo>
                  <a:lnTo>
                    <a:pt x="810" y="5235"/>
                  </a:lnTo>
                  <a:lnTo>
                    <a:pt x="841" y="5231"/>
                  </a:lnTo>
                  <a:lnTo>
                    <a:pt x="863" y="5228"/>
                  </a:lnTo>
                  <a:lnTo>
                    <a:pt x="870" y="5227"/>
                  </a:lnTo>
                  <a:lnTo>
                    <a:pt x="870" y="411"/>
                  </a:lnTo>
                  <a:close/>
                </a:path>
              </a:pathLst>
            </a:custGeom>
            <a:solidFill>
              <a:srgbClr val="171312"/>
            </a:solidFill>
            <a:ln w="9525">
              <a:noFill/>
              <a:round/>
              <a:headEnd/>
              <a:tailEnd/>
            </a:ln>
          </p:spPr>
          <p:txBody>
            <a:bodyPr/>
            <a:lstStyle/>
            <a:p>
              <a:endParaRPr lang="da-DK">
                <a:solidFill>
                  <a:srgbClr val="000000"/>
                </a:solidFill>
              </a:endParaRPr>
            </a:p>
          </p:txBody>
        </p:sp>
      </p:grpSp>
      <p:sp>
        <p:nvSpPr>
          <p:cNvPr id="18" name="Title 1"/>
          <p:cNvSpPr>
            <a:spLocks noGrp="1"/>
          </p:cNvSpPr>
          <p:nvPr>
            <p:ph type="title"/>
          </p:nvPr>
        </p:nvSpPr>
        <p:spPr>
          <a:xfrm>
            <a:off x="395289" y="353700"/>
            <a:ext cx="8341094" cy="675000"/>
          </a:xfrm>
        </p:spPr>
        <p:txBody>
          <a:bodyPr/>
          <a:lstStyle/>
          <a:p>
            <a:r>
              <a:rPr lang="da-DK"/>
              <a:t>Klik for at redigere i master</a:t>
            </a:r>
            <a:endParaRPr lang="da-DK" dirty="0"/>
          </a:p>
        </p:txBody>
      </p:sp>
      <p:sp>
        <p:nvSpPr>
          <p:cNvPr id="22" name="Pladsholder til billede 3"/>
          <p:cNvSpPr>
            <a:spLocks noGrp="1"/>
          </p:cNvSpPr>
          <p:nvPr>
            <p:ph type="pic" sz="quarter" idx="16" hasCustomPrompt="1"/>
          </p:nvPr>
        </p:nvSpPr>
        <p:spPr>
          <a:xfrm>
            <a:off x="1691680" y="1203325"/>
            <a:ext cx="2735858" cy="3240088"/>
          </a:xfrm>
        </p:spPr>
        <p:txBody>
          <a:bodyPr anchor="b"/>
          <a:lstStyle>
            <a:lvl1pPr algn="r">
              <a:defRPr/>
            </a:lvl1pPr>
          </a:lstStyle>
          <a:p>
            <a:r>
              <a:rPr lang="da-DK" dirty="0"/>
              <a:t>Indsæt foto</a:t>
            </a:r>
            <a:br>
              <a:rPr lang="da-DK" dirty="0"/>
            </a:br>
            <a:br>
              <a:rPr lang="da-DK" dirty="0"/>
            </a:br>
            <a:endParaRPr lang="da-DK" dirty="0"/>
          </a:p>
        </p:txBody>
      </p:sp>
      <p:sp>
        <p:nvSpPr>
          <p:cNvPr id="23" name="Rektangel 22"/>
          <p:cNvSpPr/>
          <p:nvPr userDrawn="1"/>
        </p:nvSpPr>
        <p:spPr>
          <a:xfrm>
            <a:off x="1691680" y="4217823"/>
            <a:ext cx="2736304" cy="230124"/>
          </a:xfrm>
          <a:prstGeom prst="rect">
            <a:avLst/>
          </a:prstGeom>
          <a:gradFill flip="none" rotWithShape="1">
            <a:gsLst>
              <a:gs pos="100000">
                <a:schemeClr val="accent1">
                  <a:alpha val="0"/>
                </a:schemeClr>
              </a:gs>
              <a:gs pos="40000">
                <a:schemeClr val="accent3"/>
              </a:gs>
              <a:gs pos="1111">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FFFFFF"/>
              </a:solidFill>
            </a:endParaRPr>
          </a:p>
        </p:txBody>
      </p:sp>
      <p:sp>
        <p:nvSpPr>
          <p:cNvPr id="15" name="Pladsholder til billede 4"/>
          <p:cNvSpPr>
            <a:spLocks noGrp="1"/>
          </p:cNvSpPr>
          <p:nvPr>
            <p:ph type="pic" sz="quarter" idx="15" hasCustomPrompt="1"/>
          </p:nvPr>
        </p:nvSpPr>
        <p:spPr>
          <a:xfrm>
            <a:off x="179512" y="4720348"/>
            <a:ext cx="864096" cy="288230"/>
          </a:xfrm>
        </p:spPr>
        <p:txBody>
          <a:bodyPr anchor="b"/>
          <a:lstStyle>
            <a:lvl1pPr marL="0" indent="0">
              <a:buNone/>
              <a:defRPr sz="1200"/>
            </a:lvl1pPr>
          </a:lstStyle>
          <a:p>
            <a:r>
              <a:rPr lang="da-DK" dirty="0"/>
              <a:t>Kundelogo</a:t>
            </a:r>
          </a:p>
        </p:txBody>
      </p:sp>
      <p:sp>
        <p:nvSpPr>
          <p:cNvPr id="16" name="Footer Placeholder 4"/>
          <p:cNvSpPr>
            <a:spLocks noGrp="1"/>
          </p:cNvSpPr>
          <p:nvPr>
            <p:ph type="ftr" sz="quarter" idx="3"/>
          </p:nvPr>
        </p:nvSpPr>
        <p:spPr>
          <a:xfrm>
            <a:off x="5736330" y="136800"/>
            <a:ext cx="2995200" cy="180000"/>
          </a:xfrm>
          <a:prstGeom prst="rect">
            <a:avLst/>
          </a:prstGeom>
        </p:spPr>
        <p:txBody>
          <a:bodyPr vert="horz" lIns="0" tIns="0" rIns="0" bIns="0" rtlCol="0" anchor="t" anchorCtr="0"/>
          <a:lstStyle>
            <a:lvl1pPr algn="r">
              <a:defRPr sz="900">
                <a:solidFill>
                  <a:schemeClr val="tx1"/>
                </a:solidFill>
              </a:defRPr>
            </a:lvl1pPr>
          </a:lstStyle>
          <a:p>
            <a:endParaRPr lang="da-DK" dirty="0">
              <a:solidFill>
                <a:srgbClr val="000000"/>
              </a:solidFill>
            </a:endParaRPr>
          </a:p>
        </p:txBody>
      </p:sp>
      <p:sp>
        <p:nvSpPr>
          <p:cNvPr id="17" name="Slide Number Placeholder 5"/>
          <p:cNvSpPr>
            <a:spLocks noGrp="1"/>
          </p:cNvSpPr>
          <p:nvPr>
            <p:ph type="sldNum" sz="quarter" idx="4"/>
          </p:nvPr>
        </p:nvSpPr>
        <p:spPr>
          <a:xfrm>
            <a:off x="3347864" y="4776713"/>
            <a:ext cx="2520280" cy="315317"/>
          </a:xfrm>
          <a:prstGeom prst="rect">
            <a:avLst/>
          </a:prstGeom>
        </p:spPr>
        <p:txBody>
          <a:bodyPr/>
          <a:lstStyle>
            <a:lvl1pPr algn="ctr">
              <a:defRPr sz="900"/>
            </a:lvl1pPr>
          </a:lstStyle>
          <a:p>
            <a:fld id="{BFF3CFDD-2D56-4519-B779-BFFEF2995BE6}" type="slidenum">
              <a:rPr lang="da-DK" smtClean="0">
                <a:solidFill>
                  <a:srgbClr val="000000"/>
                </a:solidFill>
              </a:rPr>
              <a:pPr/>
              <a:t>‹nr.›</a:t>
            </a:fld>
            <a:endParaRPr lang="da-DK" dirty="0">
              <a:solidFill>
                <a:srgbClr val="000000"/>
              </a:solidFill>
            </a:endParaRPr>
          </a:p>
        </p:txBody>
      </p:sp>
    </p:spTree>
    <p:extLst>
      <p:ext uri="{BB962C8B-B14F-4D97-AF65-F5344CB8AC3E}">
        <p14:creationId xmlns:p14="http://schemas.microsoft.com/office/powerpoint/2010/main" val="19898859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reaker">
    <p:spTree>
      <p:nvGrpSpPr>
        <p:cNvPr id="1" name=""/>
        <p:cNvGrpSpPr/>
        <p:nvPr/>
      </p:nvGrpSpPr>
      <p:grpSpPr>
        <a:xfrm>
          <a:off x="0" y="0"/>
          <a:ext cx="0" cy="0"/>
          <a:chOff x="0" y="0"/>
          <a:chExt cx="0" cy="0"/>
        </a:xfrm>
      </p:grpSpPr>
      <p:sp>
        <p:nvSpPr>
          <p:cNvPr id="9" name="Rektangel 8"/>
          <p:cNvSpPr/>
          <p:nvPr userDrawn="1"/>
        </p:nvSpPr>
        <p:spPr>
          <a:xfrm>
            <a:off x="-9858" y="3050862"/>
            <a:ext cx="9153857" cy="2105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FFFFFF"/>
              </a:solidFill>
            </a:endParaRPr>
          </a:p>
        </p:txBody>
      </p:sp>
      <p:sp>
        <p:nvSpPr>
          <p:cNvPr id="18" name="Title 1"/>
          <p:cNvSpPr>
            <a:spLocks noGrp="1"/>
          </p:cNvSpPr>
          <p:nvPr>
            <p:ph type="ctrTitle"/>
          </p:nvPr>
        </p:nvSpPr>
        <p:spPr>
          <a:xfrm>
            <a:off x="395536" y="3211318"/>
            <a:ext cx="4172864" cy="1404000"/>
          </a:xfrm>
        </p:spPr>
        <p:txBody>
          <a:bodyPr lIns="180000" tIns="360000" rIns="180000">
            <a:normAutofit/>
          </a:bodyPr>
          <a:lstStyle>
            <a:lvl1pPr algn="l">
              <a:spcBef>
                <a:spcPts val="200"/>
              </a:spcBef>
              <a:spcAft>
                <a:spcPts val="200"/>
              </a:spcAft>
              <a:defRPr sz="2200" b="0">
                <a:solidFill>
                  <a:schemeClr val="bg1"/>
                </a:solidFill>
              </a:defRPr>
            </a:lvl1pPr>
          </a:lstStyle>
          <a:p>
            <a:r>
              <a:rPr lang="da-DK" dirty="0"/>
              <a:t>Klik for at redigere i master</a:t>
            </a:r>
          </a:p>
        </p:txBody>
      </p:sp>
      <p:sp>
        <p:nvSpPr>
          <p:cNvPr id="19" name="Subtitle 2"/>
          <p:cNvSpPr>
            <a:spLocks noGrp="1"/>
          </p:cNvSpPr>
          <p:nvPr>
            <p:ph type="subTitle" idx="1"/>
          </p:nvPr>
        </p:nvSpPr>
        <p:spPr>
          <a:xfrm>
            <a:off x="395536" y="4668106"/>
            <a:ext cx="4172864" cy="207900"/>
          </a:xfrm>
          <a:noFill/>
        </p:spPr>
        <p:txBody>
          <a:bodyPr lIns="180000" tIns="46800" rIns="90000" bIns="46800">
            <a:normAutofit/>
          </a:bodyPr>
          <a:lstStyle>
            <a:lvl1pPr marL="0" indent="0" algn="l">
              <a:buNone/>
              <a:defRPr sz="1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i master</a:t>
            </a:r>
            <a:endParaRPr lang="da-DK" dirty="0"/>
          </a:p>
        </p:txBody>
      </p:sp>
      <p:sp>
        <p:nvSpPr>
          <p:cNvPr id="20" name="Rektangel 19"/>
          <p:cNvSpPr/>
          <p:nvPr userDrawn="1"/>
        </p:nvSpPr>
        <p:spPr>
          <a:xfrm>
            <a:off x="1421" y="2824125"/>
            <a:ext cx="9144000" cy="230124"/>
          </a:xfrm>
          <a:prstGeom prst="rect">
            <a:avLst/>
          </a:prstGeom>
          <a:gradFill flip="none" rotWithShape="1">
            <a:gsLst>
              <a:gs pos="100000">
                <a:schemeClr val="accent1">
                  <a:alpha val="0"/>
                </a:schemeClr>
              </a:gs>
              <a:gs pos="40000">
                <a:schemeClr val="accent3"/>
              </a:gs>
              <a:gs pos="1111">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FFFFFF"/>
              </a:solidFill>
            </a:endParaRPr>
          </a:p>
        </p:txBody>
      </p:sp>
    </p:spTree>
    <p:extLst>
      <p:ext uri="{BB962C8B-B14F-4D97-AF65-F5344CB8AC3E}">
        <p14:creationId xmlns:p14="http://schemas.microsoft.com/office/powerpoint/2010/main" val="36587030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lut side">
    <p:spTree>
      <p:nvGrpSpPr>
        <p:cNvPr id="1" name=""/>
        <p:cNvGrpSpPr/>
        <p:nvPr/>
      </p:nvGrpSpPr>
      <p:grpSpPr>
        <a:xfrm>
          <a:off x="0" y="0"/>
          <a:ext cx="0" cy="0"/>
          <a:chOff x="0" y="0"/>
          <a:chExt cx="0" cy="0"/>
        </a:xfrm>
      </p:grpSpPr>
      <p:pic>
        <p:nvPicPr>
          <p:cNvPr id="10" name="Billede 9"/>
          <p:cNvPicPr>
            <a:picLocks noChangeAspect="1"/>
          </p:cNvPicPr>
          <p:nvPr userDrawn="1"/>
        </p:nvPicPr>
        <p:blipFill rotWithShape="1">
          <a:blip r:embed="rId2" cstate="print">
            <a:extLst>
              <a:ext uri="{28A0092B-C50C-407E-A947-70E740481C1C}">
                <a14:useLocalDpi xmlns:a14="http://schemas.microsoft.com/office/drawing/2010/main" val="0"/>
              </a:ext>
            </a:extLst>
          </a:blip>
          <a:srcRect t="21372" b="44252"/>
          <a:stretch/>
        </p:blipFill>
        <p:spPr>
          <a:xfrm>
            <a:off x="0" y="3047910"/>
            <a:ext cx="9144000" cy="2095590"/>
          </a:xfrm>
          <a:prstGeom prst="rect">
            <a:avLst/>
          </a:prstGeom>
        </p:spPr>
      </p:pic>
      <p:sp>
        <p:nvSpPr>
          <p:cNvPr id="7" name="Rektangel 6"/>
          <p:cNvSpPr/>
          <p:nvPr userDrawn="1"/>
        </p:nvSpPr>
        <p:spPr>
          <a:xfrm>
            <a:off x="1421" y="3047910"/>
            <a:ext cx="9144000" cy="2095591"/>
          </a:xfrm>
          <a:prstGeom prst="rect">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rgbClr val="FFFFFF"/>
                </a:solidFill>
              </a:rPr>
              <a:t> </a:t>
            </a:r>
          </a:p>
        </p:txBody>
      </p:sp>
      <p:pic>
        <p:nvPicPr>
          <p:cNvPr id="3" name="Billed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0" y="987574"/>
            <a:ext cx="1252327" cy="1039598"/>
          </a:xfrm>
          <a:prstGeom prst="rect">
            <a:avLst/>
          </a:prstGeom>
        </p:spPr>
      </p:pic>
      <p:sp>
        <p:nvSpPr>
          <p:cNvPr id="9" name="Rektangel 8"/>
          <p:cNvSpPr/>
          <p:nvPr userDrawn="1"/>
        </p:nvSpPr>
        <p:spPr>
          <a:xfrm>
            <a:off x="1421" y="2824125"/>
            <a:ext cx="9144000" cy="230124"/>
          </a:xfrm>
          <a:prstGeom prst="rect">
            <a:avLst/>
          </a:prstGeom>
          <a:gradFill flip="none" rotWithShape="1">
            <a:gsLst>
              <a:gs pos="100000">
                <a:schemeClr val="accent1">
                  <a:alpha val="0"/>
                </a:schemeClr>
              </a:gs>
              <a:gs pos="40000">
                <a:schemeClr val="accent3"/>
              </a:gs>
              <a:gs pos="1111">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FFFFFF"/>
              </a:solidFill>
            </a:endParaRPr>
          </a:p>
        </p:txBody>
      </p:sp>
    </p:spTree>
    <p:extLst>
      <p:ext uri="{BB962C8B-B14F-4D97-AF65-F5344CB8AC3E}">
        <p14:creationId xmlns:p14="http://schemas.microsoft.com/office/powerpoint/2010/main" val="960885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spalte">
    <p:spTree>
      <p:nvGrpSpPr>
        <p:cNvPr id="1" name=""/>
        <p:cNvGrpSpPr/>
        <p:nvPr/>
      </p:nvGrpSpPr>
      <p:grpSpPr>
        <a:xfrm>
          <a:off x="0" y="0"/>
          <a:ext cx="0" cy="0"/>
          <a:chOff x="0" y="0"/>
          <a:chExt cx="0" cy="0"/>
        </a:xfrm>
      </p:grpSpPr>
      <p:sp>
        <p:nvSpPr>
          <p:cNvPr id="2" name="Title 1"/>
          <p:cNvSpPr>
            <a:spLocks noGrp="1"/>
          </p:cNvSpPr>
          <p:nvPr>
            <p:ph type="title"/>
          </p:nvPr>
        </p:nvSpPr>
        <p:spPr>
          <a:xfrm>
            <a:off x="395287" y="353700"/>
            <a:ext cx="8341095" cy="675000"/>
          </a:xfrm>
        </p:spPr>
        <p:txBody>
          <a:bodyPr/>
          <a:lstStyle/>
          <a:p>
            <a:r>
              <a:rPr lang="da-DK" dirty="0"/>
              <a:t>Klik for at redigere i master</a:t>
            </a:r>
          </a:p>
        </p:txBody>
      </p:sp>
      <p:sp>
        <p:nvSpPr>
          <p:cNvPr id="12" name="Content Placeholder 2"/>
          <p:cNvSpPr>
            <a:spLocks noGrp="1"/>
          </p:cNvSpPr>
          <p:nvPr>
            <p:ph idx="13"/>
          </p:nvPr>
        </p:nvSpPr>
        <p:spPr>
          <a:xfrm>
            <a:off x="1979612" y="1203325"/>
            <a:ext cx="5184775" cy="3411548"/>
          </a:xfrm>
          <a:noFill/>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grpSp>
        <p:nvGrpSpPr>
          <p:cNvPr id="19" name="Group 24"/>
          <p:cNvGrpSpPr>
            <a:grpSpLocks noChangeAspect="1"/>
          </p:cNvGrpSpPr>
          <p:nvPr userDrawn="1"/>
        </p:nvGrpSpPr>
        <p:grpSpPr bwMode="auto">
          <a:xfrm>
            <a:off x="8460432" y="4718612"/>
            <a:ext cx="565787" cy="333374"/>
            <a:chOff x="2744" y="3974"/>
            <a:chExt cx="326" cy="192"/>
          </a:xfrm>
        </p:grpSpPr>
        <p:sp>
          <p:nvSpPr>
            <p:cNvPr id="20" name="AutoShape 19"/>
            <p:cNvSpPr>
              <a:spLocks noChangeAspect="1" noChangeArrowheads="1" noTextEdit="1"/>
            </p:cNvSpPr>
            <p:nvPr userDrawn="1"/>
          </p:nvSpPr>
          <p:spPr bwMode="auto">
            <a:xfrm>
              <a:off x="2744" y="3974"/>
              <a:ext cx="326" cy="192"/>
            </a:xfrm>
            <a:prstGeom prst="rect">
              <a:avLst/>
            </a:prstGeom>
            <a:noFill/>
            <a:ln w="9525">
              <a:noFill/>
              <a:miter lim="800000"/>
              <a:headEnd/>
              <a:tailEnd/>
            </a:ln>
          </p:spPr>
          <p:txBody>
            <a:bodyPr/>
            <a:lstStyle/>
            <a:p>
              <a:endParaRPr lang="da-DK"/>
            </a:p>
          </p:txBody>
        </p:sp>
        <p:sp>
          <p:nvSpPr>
            <p:cNvPr id="21" name="Freeform 21"/>
            <p:cNvSpPr>
              <a:spLocks noChangeAspect="1"/>
            </p:cNvSpPr>
            <p:nvPr userDrawn="1"/>
          </p:nvSpPr>
          <p:spPr bwMode="auto">
            <a:xfrm>
              <a:off x="2746" y="4026"/>
              <a:ext cx="103" cy="116"/>
            </a:xfrm>
            <a:custGeom>
              <a:avLst/>
              <a:gdLst/>
              <a:ahLst/>
              <a:cxnLst>
                <a:cxn ang="0">
                  <a:pos x="4998" y="201"/>
                </a:cxn>
                <a:cxn ang="0">
                  <a:pos x="4503" y="92"/>
                </a:cxn>
                <a:cxn ang="0">
                  <a:pos x="4067" y="30"/>
                </a:cxn>
                <a:cxn ang="0">
                  <a:pos x="3790" y="8"/>
                </a:cxn>
                <a:cxn ang="0">
                  <a:pos x="3517" y="0"/>
                </a:cxn>
                <a:cxn ang="0">
                  <a:pos x="2449" y="84"/>
                </a:cxn>
                <a:cxn ang="0">
                  <a:pos x="1590" y="328"/>
                </a:cxn>
                <a:cxn ang="0">
                  <a:pos x="928" y="713"/>
                </a:cxn>
                <a:cxn ang="0">
                  <a:pos x="452" y="1223"/>
                </a:cxn>
                <a:cxn ang="0">
                  <a:pos x="151" y="1841"/>
                </a:cxn>
                <a:cxn ang="0">
                  <a:pos x="12" y="2552"/>
                </a:cxn>
                <a:cxn ang="0">
                  <a:pos x="25" y="3275"/>
                </a:cxn>
                <a:cxn ang="0">
                  <a:pos x="184" y="3938"/>
                </a:cxn>
                <a:cxn ang="0">
                  <a:pos x="504" y="4534"/>
                </a:cxn>
                <a:cxn ang="0">
                  <a:pos x="1003" y="5038"/>
                </a:cxn>
                <a:cxn ang="0">
                  <a:pos x="1699" y="5420"/>
                </a:cxn>
                <a:cxn ang="0">
                  <a:pos x="2608" y="5654"/>
                </a:cxn>
                <a:cxn ang="0">
                  <a:pos x="3589" y="5714"/>
                </a:cxn>
                <a:cxn ang="0">
                  <a:pos x="4004" y="5692"/>
                </a:cxn>
                <a:cxn ang="0">
                  <a:pos x="4371" y="5646"/>
                </a:cxn>
                <a:cxn ang="0">
                  <a:pos x="4678" y="5589"/>
                </a:cxn>
                <a:cxn ang="0">
                  <a:pos x="5075" y="5487"/>
                </a:cxn>
                <a:cxn ang="0">
                  <a:pos x="5145" y="5133"/>
                </a:cxn>
                <a:cxn ang="0">
                  <a:pos x="5131" y="5094"/>
                </a:cxn>
                <a:cxn ang="0">
                  <a:pos x="5099" y="5080"/>
                </a:cxn>
                <a:cxn ang="0">
                  <a:pos x="5054" y="5090"/>
                </a:cxn>
                <a:cxn ang="0">
                  <a:pos x="4808" y="5174"/>
                </a:cxn>
                <a:cxn ang="0">
                  <a:pos x="4613" y="5221"/>
                </a:cxn>
                <a:cxn ang="0">
                  <a:pos x="4371" y="5263"/>
                </a:cxn>
                <a:cxn ang="0">
                  <a:pos x="4084" y="5296"/>
                </a:cxn>
                <a:cxn ang="0">
                  <a:pos x="3749" y="5316"/>
                </a:cxn>
                <a:cxn ang="0">
                  <a:pos x="3382" y="5315"/>
                </a:cxn>
                <a:cxn ang="0">
                  <a:pos x="3073" y="5277"/>
                </a:cxn>
                <a:cxn ang="0">
                  <a:pos x="2824" y="5201"/>
                </a:cxn>
                <a:cxn ang="0">
                  <a:pos x="2627" y="5093"/>
                </a:cxn>
                <a:cxn ang="0">
                  <a:pos x="2476" y="4960"/>
                </a:cxn>
                <a:cxn ang="0">
                  <a:pos x="2366" y="4807"/>
                </a:cxn>
                <a:cxn ang="0">
                  <a:pos x="2290" y="4640"/>
                </a:cxn>
                <a:cxn ang="0">
                  <a:pos x="2237" y="4454"/>
                </a:cxn>
                <a:cxn ang="0">
                  <a:pos x="2193" y="4222"/>
                </a:cxn>
                <a:cxn ang="0">
                  <a:pos x="2143" y="3777"/>
                </a:cxn>
                <a:cxn ang="0">
                  <a:pos x="2114" y="3143"/>
                </a:cxn>
                <a:cxn ang="0">
                  <a:pos x="2117" y="2491"/>
                </a:cxn>
                <a:cxn ang="0">
                  <a:pos x="2151" y="1888"/>
                </a:cxn>
                <a:cxn ang="0">
                  <a:pos x="2207" y="1434"/>
                </a:cxn>
                <a:cxn ang="0">
                  <a:pos x="2248" y="1233"/>
                </a:cxn>
                <a:cxn ang="0">
                  <a:pos x="2315" y="1017"/>
                </a:cxn>
                <a:cxn ang="0">
                  <a:pos x="2415" y="808"/>
                </a:cxn>
                <a:cxn ang="0">
                  <a:pos x="2547" y="643"/>
                </a:cxn>
                <a:cxn ang="0">
                  <a:pos x="2720" y="520"/>
                </a:cxn>
                <a:cxn ang="0">
                  <a:pos x="2947" y="437"/>
                </a:cxn>
                <a:cxn ang="0">
                  <a:pos x="3238" y="391"/>
                </a:cxn>
                <a:cxn ang="0">
                  <a:pos x="3635" y="381"/>
                </a:cxn>
                <a:cxn ang="0">
                  <a:pos x="4089" y="402"/>
                </a:cxn>
                <a:cxn ang="0">
                  <a:pos x="4401" y="466"/>
                </a:cxn>
                <a:cxn ang="0">
                  <a:pos x="4601" y="586"/>
                </a:cxn>
                <a:cxn ang="0">
                  <a:pos x="4721" y="778"/>
                </a:cxn>
                <a:cxn ang="0">
                  <a:pos x="4790" y="1056"/>
                </a:cxn>
                <a:cxn ang="0">
                  <a:pos x="4853" y="1538"/>
                </a:cxn>
                <a:cxn ang="0">
                  <a:pos x="4873" y="1593"/>
                </a:cxn>
                <a:cxn ang="0">
                  <a:pos x="4911" y="1627"/>
                </a:cxn>
                <a:cxn ang="0">
                  <a:pos x="4967" y="1638"/>
                </a:cxn>
              </a:cxnLst>
              <a:rect l="0" t="0" r="r" b="b"/>
              <a:pathLst>
                <a:path w="5170" h="5715">
                  <a:moveTo>
                    <a:pt x="4967" y="1638"/>
                  </a:moveTo>
                  <a:lnTo>
                    <a:pt x="5170" y="1638"/>
                  </a:lnTo>
                  <a:lnTo>
                    <a:pt x="5170" y="251"/>
                  </a:lnTo>
                  <a:lnTo>
                    <a:pt x="5086" y="226"/>
                  </a:lnTo>
                  <a:lnTo>
                    <a:pt x="4998" y="201"/>
                  </a:lnTo>
                  <a:lnTo>
                    <a:pt x="4905" y="177"/>
                  </a:lnTo>
                  <a:lnTo>
                    <a:pt x="4809" y="154"/>
                  </a:lnTo>
                  <a:lnTo>
                    <a:pt x="4709" y="132"/>
                  </a:lnTo>
                  <a:lnTo>
                    <a:pt x="4608" y="111"/>
                  </a:lnTo>
                  <a:lnTo>
                    <a:pt x="4503" y="92"/>
                  </a:lnTo>
                  <a:lnTo>
                    <a:pt x="4396" y="74"/>
                  </a:lnTo>
                  <a:lnTo>
                    <a:pt x="4287" y="58"/>
                  </a:lnTo>
                  <a:lnTo>
                    <a:pt x="4178" y="43"/>
                  </a:lnTo>
                  <a:lnTo>
                    <a:pt x="4122" y="36"/>
                  </a:lnTo>
                  <a:lnTo>
                    <a:pt x="4067" y="30"/>
                  </a:lnTo>
                  <a:lnTo>
                    <a:pt x="4012" y="25"/>
                  </a:lnTo>
                  <a:lnTo>
                    <a:pt x="3956" y="20"/>
                  </a:lnTo>
                  <a:lnTo>
                    <a:pt x="3901" y="15"/>
                  </a:lnTo>
                  <a:lnTo>
                    <a:pt x="3845" y="11"/>
                  </a:lnTo>
                  <a:lnTo>
                    <a:pt x="3790" y="8"/>
                  </a:lnTo>
                  <a:lnTo>
                    <a:pt x="3735" y="5"/>
                  </a:lnTo>
                  <a:lnTo>
                    <a:pt x="3680" y="2"/>
                  </a:lnTo>
                  <a:lnTo>
                    <a:pt x="3624" y="1"/>
                  </a:lnTo>
                  <a:lnTo>
                    <a:pt x="3571" y="0"/>
                  </a:lnTo>
                  <a:lnTo>
                    <a:pt x="3517" y="0"/>
                  </a:lnTo>
                  <a:lnTo>
                    <a:pt x="3285" y="3"/>
                  </a:lnTo>
                  <a:lnTo>
                    <a:pt x="3063" y="13"/>
                  </a:lnTo>
                  <a:lnTo>
                    <a:pt x="2850" y="30"/>
                  </a:lnTo>
                  <a:lnTo>
                    <a:pt x="2645" y="54"/>
                  </a:lnTo>
                  <a:lnTo>
                    <a:pt x="2449" y="84"/>
                  </a:lnTo>
                  <a:lnTo>
                    <a:pt x="2261" y="121"/>
                  </a:lnTo>
                  <a:lnTo>
                    <a:pt x="2081" y="164"/>
                  </a:lnTo>
                  <a:lnTo>
                    <a:pt x="1909" y="212"/>
                  </a:lnTo>
                  <a:lnTo>
                    <a:pt x="1746" y="267"/>
                  </a:lnTo>
                  <a:lnTo>
                    <a:pt x="1590" y="328"/>
                  </a:lnTo>
                  <a:lnTo>
                    <a:pt x="1442" y="394"/>
                  </a:lnTo>
                  <a:lnTo>
                    <a:pt x="1302" y="465"/>
                  </a:lnTo>
                  <a:lnTo>
                    <a:pt x="1170" y="543"/>
                  </a:lnTo>
                  <a:lnTo>
                    <a:pt x="1045" y="625"/>
                  </a:lnTo>
                  <a:lnTo>
                    <a:pt x="928" y="713"/>
                  </a:lnTo>
                  <a:lnTo>
                    <a:pt x="818" y="805"/>
                  </a:lnTo>
                  <a:lnTo>
                    <a:pt x="716" y="903"/>
                  </a:lnTo>
                  <a:lnTo>
                    <a:pt x="621" y="1005"/>
                  </a:lnTo>
                  <a:lnTo>
                    <a:pt x="533" y="1112"/>
                  </a:lnTo>
                  <a:lnTo>
                    <a:pt x="452" y="1223"/>
                  </a:lnTo>
                  <a:lnTo>
                    <a:pt x="378" y="1338"/>
                  </a:lnTo>
                  <a:lnTo>
                    <a:pt x="311" y="1458"/>
                  </a:lnTo>
                  <a:lnTo>
                    <a:pt x="250" y="1582"/>
                  </a:lnTo>
                  <a:lnTo>
                    <a:pt x="197" y="1710"/>
                  </a:lnTo>
                  <a:lnTo>
                    <a:pt x="151" y="1841"/>
                  </a:lnTo>
                  <a:lnTo>
                    <a:pt x="110" y="1976"/>
                  </a:lnTo>
                  <a:lnTo>
                    <a:pt x="76" y="2115"/>
                  </a:lnTo>
                  <a:lnTo>
                    <a:pt x="49" y="2258"/>
                  </a:lnTo>
                  <a:lnTo>
                    <a:pt x="27" y="2404"/>
                  </a:lnTo>
                  <a:lnTo>
                    <a:pt x="12" y="2552"/>
                  </a:lnTo>
                  <a:lnTo>
                    <a:pt x="3" y="2704"/>
                  </a:lnTo>
                  <a:lnTo>
                    <a:pt x="0" y="2858"/>
                  </a:lnTo>
                  <a:lnTo>
                    <a:pt x="3" y="2998"/>
                  </a:lnTo>
                  <a:lnTo>
                    <a:pt x="11" y="3137"/>
                  </a:lnTo>
                  <a:lnTo>
                    <a:pt x="25" y="3275"/>
                  </a:lnTo>
                  <a:lnTo>
                    <a:pt x="45" y="3412"/>
                  </a:lnTo>
                  <a:lnTo>
                    <a:pt x="70" y="3546"/>
                  </a:lnTo>
                  <a:lnTo>
                    <a:pt x="102" y="3679"/>
                  </a:lnTo>
                  <a:lnTo>
                    <a:pt x="139" y="3810"/>
                  </a:lnTo>
                  <a:lnTo>
                    <a:pt x="184" y="3938"/>
                  </a:lnTo>
                  <a:lnTo>
                    <a:pt x="234" y="4063"/>
                  </a:lnTo>
                  <a:lnTo>
                    <a:pt x="291" y="4186"/>
                  </a:lnTo>
                  <a:lnTo>
                    <a:pt x="355" y="4305"/>
                  </a:lnTo>
                  <a:lnTo>
                    <a:pt x="427" y="4421"/>
                  </a:lnTo>
                  <a:lnTo>
                    <a:pt x="504" y="4534"/>
                  </a:lnTo>
                  <a:lnTo>
                    <a:pt x="590" y="4643"/>
                  </a:lnTo>
                  <a:lnTo>
                    <a:pt x="681" y="4748"/>
                  </a:lnTo>
                  <a:lnTo>
                    <a:pt x="781" y="4849"/>
                  </a:lnTo>
                  <a:lnTo>
                    <a:pt x="888" y="4946"/>
                  </a:lnTo>
                  <a:lnTo>
                    <a:pt x="1003" y="5038"/>
                  </a:lnTo>
                  <a:lnTo>
                    <a:pt x="1127" y="5125"/>
                  </a:lnTo>
                  <a:lnTo>
                    <a:pt x="1257" y="5207"/>
                  </a:lnTo>
                  <a:lnTo>
                    <a:pt x="1396" y="5283"/>
                  </a:lnTo>
                  <a:lnTo>
                    <a:pt x="1543" y="5355"/>
                  </a:lnTo>
                  <a:lnTo>
                    <a:pt x="1699" y="5420"/>
                  </a:lnTo>
                  <a:lnTo>
                    <a:pt x="1863" y="5480"/>
                  </a:lnTo>
                  <a:lnTo>
                    <a:pt x="2036" y="5533"/>
                  </a:lnTo>
                  <a:lnTo>
                    <a:pt x="2218" y="5580"/>
                  </a:lnTo>
                  <a:lnTo>
                    <a:pt x="2408" y="5620"/>
                  </a:lnTo>
                  <a:lnTo>
                    <a:pt x="2608" y="5654"/>
                  </a:lnTo>
                  <a:lnTo>
                    <a:pt x="2817" y="5680"/>
                  </a:lnTo>
                  <a:lnTo>
                    <a:pt x="3036" y="5699"/>
                  </a:lnTo>
                  <a:lnTo>
                    <a:pt x="3263" y="5711"/>
                  </a:lnTo>
                  <a:lnTo>
                    <a:pt x="3500" y="5715"/>
                  </a:lnTo>
                  <a:lnTo>
                    <a:pt x="3589" y="5714"/>
                  </a:lnTo>
                  <a:lnTo>
                    <a:pt x="3675" y="5712"/>
                  </a:lnTo>
                  <a:lnTo>
                    <a:pt x="3760" y="5709"/>
                  </a:lnTo>
                  <a:lnTo>
                    <a:pt x="3844" y="5704"/>
                  </a:lnTo>
                  <a:lnTo>
                    <a:pt x="3925" y="5698"/>
                  </a:lnTo>
                  <a:lnTo>
                    <a:pt x="4004" y="5692"/>
                  </a:lnTo>
                  <a:lnTo>
                    <a:pt x="4082" y="5684"/>
                  </a:lnTo>
                  <a:lnTo>
                    <a:pt x="4157" y="5676"/>
                  </a:lnTo>
                  <a:lnTo>
                    <a:pt x="4231" y="5666"/>
                  </a:lnTo>
                  <a:lnTo>
                    <a:pt x="4302" y="5657"/>
                  </a:lnTo>
                  <a:lnTo>
                    <a:pt x="4371" y="5646"/>
                  </a:lnTo>
                  <a:lnTo>
                    <a:pt x="4437" y="5635"/>
                  </a:lnTo>
                  <a:lnTo>
                    <a:pt x="4502" y="5624"/>
                  </a:lnTo>
                  <a:lnTo>
                    <a:pt x="4563" y="5613"/>
                  </a:lnTo>
                  <a:lnTo>
                    <a:pt x="4622" y="5601"/>
                  </a:lnTo>
                  <a:lnTo>
                    <a:pt x="4678" y="5589"/>
                  </a:lnTo>
                  <a:lnTo>
                    <a:pt x="4783" y="5566"/>
                  </a:lnTo>
                  <a:lnTo>
                    <a:pt x="4876" y="5543"/>
                  </a:lnTo>
                  <a:lnTo>
                    <a:pt x="4955" y="5522"/>
                  </a:lnTo>
                  <a:lnTo>
                    <a:pt x="5022" y="5503"/>
                  </a:lnTo>
                  <a:lnTo>
                    <a:pt x="5075" y="5487"/>
                  </a:lnTo>
                  <a:lnTo>
                    <a:pt x="5114" y="5474"/>
                  </a:lnTo>
                  <a:lnTo>
                    <a:pt x="5138" y="5466"/>
                  </a:lnTo>
                  <a:lnTo>
                    <a:pt x="5145" y="5463"/>
                  </a:lnTo>
                  <a:lnTo>
                    <a:pt x="5147" y="5144"/>
                  </a:lnTo>
                  <a:lnTo>
                    <a:pt x="5145" y="5133"/>
                  </a:lnTo>
                  <a:lnTo>
                    <a:pt x="5144" y="5123"/>
                  </a:lnTo>
                  <a:lnTo>
                    <a:pt x="5142" y="5114"/>
                  </a:lnTo>
                  <a:lnTo>
                    <a:pt x="5139" y="5106"/>
                  </a:lnTo>
                  <a:lnTo>
                    <a:pt x="5135" y="5100"/>
                  </a:lnTo>
                  <a:lnTo>
                    <a:pt x="5131" y="5094"/>
                  </a:lnTo>
                  <a:lnTo>
                    <a:pt x="5126" y="5089"/>
                  </a:lnTo>
                  <a:lnTo>
                    <a:pt x="5120" y="5086"/>
                  </a:lnTo>
                  <a:lnTo>
                    <a:pt x="5114" y="5083"/>
                  </a:lnTo>
                  <a:lnTo>
                    <a:pt x="5107" y="5081"/>
                  </a:lnTo>
                  <a:lnTo>
                    <a:pt x="5099" y="5080"/>
                  </a:lnTo>
                  <a:lnTo>
                    <a:pt x="5090" y="5080"/>
                  </a:lnTo>
                  <a:lnTo>
                    <a:pt x="5082" y="5082"/>
                  </a:lnTo>
                  <a:lnTo>
                    <a:pt x="5073" y="5084"/>
                  </a:lnTo>
                  <a:lnTo>
                    <a:pt x="5063" y="5087"/>
                  </a:lnTo>
                  <a:lnTo>
                    <a:pt x="5054" y="5090"/>
                  </a:lnTo>
                  <a:lnTo>
                    <a:pt x="5011" y="5108"/>
                  </a:lnTo>
                  <a:lnTo>
                    <a:pt x="4961" y="5126"/>
                  </a:lnTo>
                  <a:lnTo>
                    <a:pt x="4905" y="5145"/>
                  </a:lnTo>
                  <a:lnTo>
                    <a:pt x="4843" y="5165"/>
                  </a:lnTo>
                  <a:lnTo>
                    <a:pt x="4808" y="5174"/>
                  </a:lnTo>
                  <a:lnTo>
                    <a:pt x="4773" y="5184"/>
                  </a:lnTo>
                  <a:lnTo>
                    <a:pt x="4735" y="5193"/>
                  </a:lnTo>
                  <a:lnTo>
                    <a:pt x="4696" y="5203"/>
                  </a:lnTo>
                  <a:lnTo>
                    <a:pt x="4655" y="5212"/>
                  </a:lnTo>
                  <a:lnTo>
                    <a:pt x="4613" y="5221"/>
                  </a:lnTo>
                  <a:lnTo>
                    <a:pt x="4568" y="5230"/>
                  </a:lnTo>
                  <a:lnTo>
                    <a:pt x="4521" y="5239"/>
                  </a:lnTo>
                  <a:lnTo>
                    <a:pt x="4473" y="5247"/>
                  </a:lnTo>
                  <a:lnTo>
                    <a:pt x="4423" y="5255"/>
                  </a:lnTo>
                  <a:lnTo>
                    <a:pt x="4371" y="5263"/>
                  </a:lnTo>
                  <a:lnTo>
                    <a:pt x="4317" y="5271"/>
                  </a:lnTo>
                  <a:lnTo>
                    <a:pt x="4262" y="5278"/>
                  </a:lnTo>
                  <a:lnTo>
                    <a:pt x="4204" y="5284"/>
                  </a:lnTo>
                  <a:lnTo>
                    <a:pt x="4145" y="5290"/>
                  </a:lnTo>
                  <a:lnTo>
                    <a:pt x="4084" y="5296"/>
                  </a:lnTo>
                  <a:lnTo>
                    <a:pt x="4021" y="5301"/>
                  </a:lnTo>
                  <a:lnTo>
                    <a:pt x="3956" y="5306"/>
                  </a:lnTo>
                  <a:lnTo>
                    <a:pt x="3888" y="5310"/>
                  </a:lnTo>
                  <a:lnTo>
                    <a:pt x="3820" y="5313"/>
                  </a:lnTo>
                  <a:lnTo>
                    <a:pt x="3749" y="5316"/>
                  </a:lnTo>
                  <a:lnTo>
                    <a:pt x="3675" y="5317"/>
                  </a:lnTo>
                  <a:lnTo>
                    <a:pt x="3601" y="5319"/>
                  </a:lnTo>
                  <a:lnTo>
                    <a:pt x="3524" y="5319"/>
                  </a:lnTo>
                  <a:lnTo>
                    <a:pt x="3452" y="5318"/>
                  </a:lnTo>
                  <a:lnTo>
                    <a:pt x="3382" y="5315"/>
                  </a:lnTo>
                  <a:lnTo>
                    <a:pt x="3316" y="5311"/>
                  </a:lnTo>
                  <a:lnTo>
                    <a:pt x="3252" y="5305"/>
                  </a:lnTo>
                  <a:lnTo>
                    <a:pt x="3189" y="5297"/>
                  </a:lnTo>
                  <a:lnTo>
                    <a:pt x="3130" y="5288"/>
                  </a:lnTo>
                  <a:lnTo>
                    <a:pt x="3073" y="5277"/>
                  </a:lnTo>
                  <a:lnTo>
                    <a:pt x="3019" y="5264"/>
                  </a:lnTo>
                  <a:lnTo>
                    <a:pt x="2967" y="5251"/>
                  </a:lnTo>
                  <a:lnTo>
                    <a:pt x="2917" y="5235"/>
                  </a:lnTo>
                  <a:lnTo>
                    <a:pt x="2870" y="5219"/>
                  </a:lnTo>
                  <a:lnTo>
                    <a:pt x="2824" y="5201"/>
                  </a:lnTo>
                  <a:lnTo>
                    <a:pt x="2780" y="5182"/>
                  </a:lnTo>
                  <a:lnTo>
                    <a:pt x="2739" y="5161"/>
                  </a:lnTo>
                  <a:lnTo>
                    <a:pt x="2699" y="5140"/>
                  </a:lnTo>
                  <a:lnTo>
                    <a:pt x="2663" y="5117"/>
                  </a:lnTo>
                  <a:lnTo>
                    <a:pt x="2627" y="5093"/>
                  </a:lnTo>
                  <a:lnTo>
                    <a:pt x="2594" y="5068"/>
                  </a:lnTo>
                  <a:lnTo>
                    <a:pt x="2562" y="5043"/>
                  </a:lnTo>
                  <a:lnTo>
                    <a:pt x="2531" y="5016"/>
                  </a:lnTo>
                  <a:lnTo>
                    <a:pt x="2503" y="4988"/>
                  </a:lnTo>
                  <a:lnTo>
                    <a:pt x="2476" y="4960"/>
                  </a:lnTo>
                  <a:lnTo>
                    <a:pt x="2452" y="4931"/>
                  </a:lnTo>
                  <a:lnTo>
                    <a:pt x="2428" y="4901"/>
                  </a:lnTo>
                  <a:lnTo>
                    <a:pt x="2406" y="4870"/>
                  </a:lnTo>
                  <a:lnTo>
                    <a:pt x="2386" y="4839"/>
                  </a:lnTo>
                  <a:lnTo>
                    <a:pt x="2366" y="4807"/>
                  </a:lnTo>
                  <a:lnTo>
                    <a:pt x="2349" y="4775"/>
                  </a:lnTo>
                  <a:lnTo>
                    <a:pt x="2333" y="4742"/>
                  </a:lnTo>
                  <a:lnTo>
                    <a:pt x="2317" y="4708"/>
                  </a:lnTo>
                  <a:lnTo>
                    <a:pt x="2303" y="4675"/>
                  </a:lnTo>
                  <a:lnTo>
                    <a:pt x="2290" y="4640"/>
                  </a:lnTo>
                  <a:lnTo>
                    <a:pt x="2279" y="4607"/>
                  </a:lnTo>
                  <a:lnTo>
                    <a:pt x="2268" y="4572"/>
                  </a:lnTo>
                  <a:lnTo>
                    <a:pt x="2257" y="4535"/>
                  </a:lnTo>
                  <a:lnTo>
                    <a:pt x="2247" y="4495"/>
                  </a:lnTo>
                  <a:lnTo>
                    <a:pt x="2237" y="4454"/>
                  </a:lnTo>
                  <a:lnTo>
                    <a:pt x="2228" y="4411"/>
                  </a:lnTo>
                  <a:lnTo>
                    <a:pt x="2219" y="4366"/>
                  </a:lnTo>
                  <a:lnTo>
                    <a:pt x="2209" y="4319"/>
                  </a:lnTo>
                  <a:lnTo>
                    <a:pt x="2201" y="4271"/>
                  </a:lnTo>
                  <a:lnTo>
                    <a:pt x="2193" y="4222"/>
                  </a:lnTo>
                  <a:lnTo>
                    <a:pt x="2186" y="4170"/>
                  </a:lnTo>
                  <a:lnTo>
                    <a:pt x="2179" y="4118"/>
                  </a:lnTo>
                  <a:lnTo>
                    <a:pt x="2166" y="4009"/>
                  </a:lnTo>
                  <a:lnTo>
                    <a:pt x="2154" y="3895"/>
                  </a:lnTo>
                  <a:lnTo>
                    <a:pt x="2143" y="3777"/>
                  </a:lnTo>
                  <a:lnTo>
                    <a:pt x="2135" y="3655"/>
                  </a:lnTo>
                  <a:lnTo>
                    <a:pt x="2128" y="3530"/>
                  </a:lnTo>
                  <a:lnTo>
                    <a:pt x="2122" y="3403"/>
                  </a:lnTo>
                  <a:lnTo>
                    <a:pt x="2117" y="3274"/>
                  </a:lnTo>
                  <a:lnTo>
                    <a:pt x="2114" y="3143"/>
                  </a:lnTo>
                  <a:lnTo>
                    <a:pt x="2112" y="3012"/>
                  </a:lnTo>
                  <a:lnTo>
                    <a:pt x="2112" y="2881"/>
                  </a:lnTo>
                  <a:lnTo>
                    <a:pt x="2112" y="2750"/>
                  </a:lnTo>
                  <a:lnTo>
                    <a:pt x="2114" y="2620"/>
                  </a:lnTo>
                  <a:lnTo>
                    <a:pt x="2117" y="2491"/>
                  </a:lnTo>
                  <a:lnTo>
                    <a:pt x="2122" y="2365"/>
                  </a:lnTo>
                  <a:lnTo>
                    <a:pt x="2127" y="2242"/>
                  </a:lnTo>
                  <a:lnTo>
                    <a:pt x="2134" y="2120"/>
                  </a:lnTo>
                  <a:lnTo>
                    <a:pt x="2142" y="2002"/>
                  </a:lnTo>
                  <a:lnTo>
                    <a:pt x="2151" y="1888"/>
                  </a:lnTo>
                  <a:lnTo>
                    <a:pt x="2162" y="1779"/>
                  </a:lnTo>
                  <a:lnTo>
                    <a:pt x="2173" y="1674"/>
                  </a:lnTo>
                  <a:lnTo>
                    <a:pt x="2186" y="1574"/>
                  </a:lnTo>
                  <a:lnTo>
                    <a:pt x="2199" y="1479"/>
                  </a:lnTo>
                  <a:lnTo>
                    <a:pt x="2207" y="1434"/>
                  </a:lnTo>
                  <a:lnTo>
                    <a:pt x="2215" y="1391"/>
                  </a:lnTo>
                  <a:lnTo>
                    <a:pt x="2223" y="1349"/>
                  </a:lnTo>
                  <a:lnTo>
                    <a:pt x="2231" y="1309"/>
                  </a:lnTo>
                  <a:lnTo>
                    <a:pt x="2239" y="1270"/>
                  </a:lnTo>
                  <a:lnTo>
                    <a:pt x="2248" y="1233"/>
                  </a:lnTo>
                  <a:lnTo>
                    <a:pt x="2257" y="1198"/>
                  </a:lnTo>
                  <a:lnTo>
                    <a:pt x="2267" y="1165"/>
                  </a:lnTo>
                  <a:lnTo>
                    <a:pt x="2282" y="1114"/>
                  </a:lnTo>
                  <a:lnTo>
                    <a:pt x="2298" y="1065"/>
                  </a:lnTo>
                  <a:lnTo>
                    <a:pt x="2315" y="1017"/>
                  </a:lnTo>
                  <a:lnTo>
                    <a:pt x="2334" y="972"/>
                  </a:lnTo>
                  <a:lnTo>
                    <a:pt x="2352" y="928"/>
                  </a:lnTo>
                  <a:lnTo>
                    <a:pt x="2372" y="886"/>
                  </a:lnTo>
                  <a:lnTo>
                    <a:pt x="2393" y="846"/>
                  </a:lnTo>
                  <a:lnTo>
                    <a:pt x="2415" y="808"/>
                  </a:lnTo>
                  <a:lnTo>
                    <a:pt x="2439" y="772"/>
                  </a:lnTo>
                  <a:lnTo>
                    <a:pt x="2463" y="737"/>
                  </a:lnTo>
                  <a:lnTo>
                    <a:pt x="2490" y="704"/>
                  </a:lnTo>
                  <a:lnTo>
                    <a:pt x="2517" y="673"/>
                  </a:lnTo>
                  <a:lnTo>
                    <a:pt x="2547" y="643"/>
                  </a:lnTo>
                  <a:lnTo>
                    <a:pt x="2577" y="615"/>
                  </a:lnTo>
                  <a:lnTo>
                    <a:pt x="2610" y="589"/>
                  </a:lnTo>
                  <a:lnTo>
                    <a:pt x="2644" y="564"/>
                  </a:lnTo>
                  <a:lnTo>
                    <a:pt x="2681" y="541"/>
                  </a:lnTo>
                  <a:lnTo>
                    <a:pt x="2720" y="520"/>
                  </a:lnTo>
                  <a:lnTo>
                    <a:pt x="2761" y="500"/>
                  </a:lnTo>
                  <a:lnTo>
                    <a:pt x="2804" y="482"/>
                  </a:lnTo>
                  <a:lnTo>
                    <a:pt x="2849" y="466"/>
                  </a:lnTo>
                  <a:lnTo>
                    <a:pt x="2897" y="451"/>
                  </a:lnTo>
                  <a:lnTo>
                    <a:pt x="2947" y="437"/>
                  </a:lnTo>
                  <a:lnTo>
                    <a:pt x="3000" y="425"/>
                  </a:lnTo>
                  <a:lnTo>
                    <a:pt x="3056" y="414"/>
                  </a:lnTo>
                  <a:lnTo>
                    <a:pt x="3114" y="405"/>
                  </a:lnTo>
                  <a:lnTo>
                    <a:pt x="3174" y="398"/>
                  </a:lnTo>
                  <a:lnTo>
                    <a:pt x="3238" y="391"/>
                  </a:lnTo>
                  <a:lnTo>
                    <a:pt x="3305" y="387"/>
                  </a:lnTo>
                  <a:lnTo>
                    <a:pt x="3375" y="383"/>
                  </a:lnTo>
                  <a:lnTo>
                    <a:pt x="3448" y="381"/>
                  </a:lnTo>
                  <a:lnTo>
                    <a:pt x="3524" y="381"/>
                  </a:lnTo>
                  <a:lnTo>
                    <a:pt x="3635" y="381"/>
                  </a:lnTo>
                  <a:lnTo>
                    <a:pt x="3739" y="383"/>
                  </a:lnTo>
                  <a:lnTo>
                    <a:pt x="3835" y="386"/>
                  </a:lnTo>
                  <a:lnTo>
                    <a:pt x="3926" y="390"/>
                  </a:lnTo>
                  <a:lnTo>
                    <a:pt x="4011" y="395"/>
                  </a:lnTo>
                  <a:lnTo>
                    <a:pt x="4089" y="402"/>
                  </a:lnTo>
                  <a:lnTo>
                    <a:pt x="4161" y="411"/>
                  </a:lnTo>
                  <a:lnTo>
                    <a:pt x="4229" y="422"/>
                  </a:lnTo>
                  <a:lnTo>
                    <a:pt x="4291" y="435"/>
                  </a:lnTo>
                  <a:lnTo>
                    <a:pt x="4349" y="449"/>
                  </a:lnTo>
                  <a:lnTo>
                    <a:pt x="4401" y="466"/>
                  </a:lnTo>
                  <a:lnTo>
                    <a:pt x="4449" y="485"/>
                  </a:lnTo>
                  <a:lnTo>
                    <a:pt x="4492" y="507"/>
                  </a:lnTo>
                  <a:lnTo>
                    <a:pt x="4532" y="531"/>
                  </a:lnTo>
                  <a:lnTo>
                    <a:pt x="4569" y="557"/>
                  </a:lnTo>
                  <a:lnTo>
                    <a:pt x="4601" y="586"/>
                  </a:lnTo>
                  <a:lnTo>
                    <a:pt x="4630" y="619"/>
                  </a:lnTo>
                  <a:lnTo>
                    <a:pt x="4656" y="654"/>
                  </a:lnTo>
                  <a:lnTo>
                    <a:pt x="4680" y="692"/>
                  </a:lnTo>
                  <a:lnTo>
                    <a:pt x="4701" y="733"/>
                  </a:lnTo>
                  <a:lnTo>
                    <a:pt x="4721" y="778"/>
                  </a:lnTo>
                  <a:lnTo>
                    <a:pt x="4737" y="827"/>
                  </a:lnTo>
                  <a:lnTo>
                    <a:pt x="4752" y="878"/>
                  </a:lnTo>
                  <a:lnTo>
                    <a:pt x="4767" y="934"/>
                  </a:lnTo>
                  <a:lnTo>
                    <a:pt x="4779" y="993"/>
                  </a:lnTo>
                  <a:lnTo>
                    <a:pt x="4790" y="1056"/>
                  </a:lnTo>
                  <a:lnTo>
                    <a:pt x="4801" y="1123"/>
                  </a:lnTo>
                  <a:lnTo>
                    <a:pt x="4810" y="1195"/>
                  </a:lnTo>
                  <a:lnTo>
                    <a:pt x="4831" y="1350"/>
                  </a:lnTo>
                  <a:lnTo>
                    <a:pt x="4851" y="1524"/>
                  </a:lnTo>
                  <a:lnTo>
                    <a:pt x="4853" y="1538"/>
                  </a:lnTo>
                  <a:lnTo>
                    <a:pt x="4855" y="1550"/>
                  </a:lnTo>
                  <a:lnTo>
                    <a:pt x="4859" y="1563"/>
                  </a:lnTo>
                  <a:lnTo>
                    <a:pt x="4863" y="1574"/>
                  </a:lnTo>
                  <a:lnTo>
                    <a:pt x="4867" y="1584"/>
                  </a:lnTo>
                  <a:lnTo>
                    <a:pt x="4873" y="1593"/>
                  </a:lnTo>
                  <a:lnTo>
                    <a:pt x="4880" y="1602"/>
                  </a:lnTo>
                  <a:lnTo>
                    <a:pt x="4886" y="1609"/>
                  </a:lnTo>
                  <a:lnTo>
                    <a:pt x="4894" y="1616"/>
                  </a:lnTo>
                  <a:lnTo>
                    <a:pt x="4902" y="1622"/>
                  </a:lnTo>
                  <a:lnTo>
                    <a:pt x="4911" y="1627"/>
                  </a:lnTo>
                  <a:lnTo>
                    <a:pt x="4921" y="1631"/>
                  </a:lnTo>
                  <a:lnTo>
                    <a:pt x="4932" y="1634"/>
                  </a:lnTo>
                  <a:lnTo>
                    <a:pt x="4943" y="1636"/>
                  </a:lnTo>
                  <a:lnTo>
                    <a:pt x="4955" y="1637"/>
                  </a:lnTo>
                  <a:lnTo>
                    <a:pt x="4967" y="1638"/>
                  </a:lnTo>
                  <a:close/>
                </a:path>
              </a:pathLst>
            </a:custGeom>
            <a:solidFill>
              <a:srgbClr val="171312"/>
            </a:solidFill>
            <a:ln w="9525">
              <a:noFill/>
              <a:round/>
              <a:headEnd/>
              <a:tailEnd/>
            </a:ln>
          </p:spPr>
          <p:txBody>
            <a:bodyPr/>
            <a:lstStyle/>
            <a:p>
              <a:endParaRPr lang="da-DK"/>
            </a:p>
          </p:txBody>
        </p:sp>
        <p:sp>
          <p:nvSpPr>
            <p:cNvPr id="22" name="Freeform 22"/>
            <p:cNvSpPr>
              <a:spLocks noChangeAspect="1"/>
            </p:cNvSpPr>
            <p:nvPr userDrawn="1"/>
          </p:nvSpPr>
          <p:spPr bwMode="auto">
            <a:xfrm>
              <a:off x="2857" y="3975"/>
              <a:ext cx="92" cy="166"/>
            </a:xfrm>
            <a:custGeom>
              <a:avLst/>
              <a:gdLst/>
              <a:ahLst/>
              <a:cxnLst>
                <a:cxn ang="0">
                  <a:pos x="4436" y="154"/>
                </a:cxn>
                <a:cxn ang="0">
                  <a:pos x="4099" y="67"/>
                </a:cxn>
                <a:cxn ang="0">
                  <a:pos x="3839" y="25"/>
                </a:cxn>
                <a:cxn ang="0">
                  <a:pos x="3594" y="4"/>
                </a:cxn>
                <a:cxn ang="0">
                  <a:pos x="3168" y="8"/>
                </a:cxn>
                <a:cxn ang="0">
                  <a:pos x="2540" y="103"/>
                </a:cxn>
                <a:cxn ang="0">
                  <a:pos x="1991" y="308"/>
                </a:cxn>
                <a:cxn ang="0">
                  <a:pos x="1537" y="629"/>
                </a:cxn>
                <a:cxn ang="0">
                  <a:pos x="1194" y="1071"/>
                </a:cxn>
                <a:cxn ang="0">
                  <a:pos x="977" y="1639"/>
                </a:cxn>
                <a:cxn ang="0">
                  <a:pos x="902" y="2339"/>
                </a:cxn>
                <a:cxn ang="0">
                  <a:pos x="2" y="2717"/>
                </a:cxn>
                <a:cxn ang="0">
                  <a:pos x="26" y="2771"/>
                </a:cxn>
                <a:cxn ang="0">
                  <a:pos x="75" y="2806"/>
                </a:cxn>
                <a:cxn ang="0">
                  <a:pos x="160" y="2823"/>
                </a:cxn>
                <a:cxn ang="0">
                  <a:pos x="427" y="2852"/>
                </a:cxn>
                <a:cxn ang="0">
                  <a:pos x="747" y="2886"/>
                </a:cxn>
                <a:cxn ang="0">
                  <a:pos x="902" y="2903"/>
                </a:cxn>
                <a:cxn ang="0">
                  <a:pos x="801" y="7741"/>
                </a:cxn>
                <a:cxn ang="0">
                  <a:pos x="501" y="7785"/>
                </a:cxn>
                <a:cxn ang="0">
                  <a:pos x="201" y="7830"/>
                </a:cxn>
                <a:cxn ang="0">
                  <a:pos x="81" y="7853"/>
                </a:cxn>
                <a:cxn ang="0">
                  <a:pos x="30" y="7887"/>
                </a:cxn>
                <a:cxn ang="0">
                  <a:pos x="4" y="7938"/>
                </a:cxn>
                <a:cxn ang="0">
                  <a:pos x="3470" y="8138"/>
                </a:cxn>
                <a:cxn ang="0">
                  <a:pos x="3463" y="7933"/>
                </a:cxn>
                <a:cxn ang="0">
                  <a:pos x="3432" y="7883"/>
                </a:cxn>
                <a:cxn ang="0">
                  <a:pos x="3367" y="7849"/>
                </a:cxn>
                <a:cxn ang="0">
                  <a:pos x="3213" y="7822"/>
                </a:cxn>
                <a:cxn ang="0">
                  <a:pos x="2912" y="7775"/>
                </a:cxn>
                <a:cxn ang="0">
                  <a:pos x="2650" y="7735"/>
                </a:cxn>
                <a:cxn ang="0">
                  <a:pos x="2600" y="2902"/>
                </a:cxn>
                <a:cxn ang="0">
                  <a:pos x="2804" y="2877"/>
                </a:cxn>
                <a:cxn ang="0">
                  <a:pos x="3130" y="2837"/>
                </a:cxn>
                <a:cxn ang="0">
                  <a:pos x="3368" y="2804"/>
                </a:cxn>
                <a:cxn ang="0">
                  <a:pos x="3431" y="2779"/>
                </a:cxn>
                <a:cxn ang="0">
                  <a:pos x="3466" y="2738"/>
                </a:cxn>
                <a:cxn ang="0">
                  <a:pos x="3477" y="2686"/>
                </a:cxn>
                <a:cxn ang="0">
                  <a:pos x="2593" y="1542"/>
                </a:cxn>
                <a:cxn ang="0">
                  <a:pos x="2615" y="1157"/>
                </a:cxn>
                <a:cxn ang="0">
                  <a:pos x="2672" y="862"/>
                </a:cxn>
                <a:cxn ang="0">
                  <a:pos x="2773" y="647"/>
                </a:cxn>
                <a:cxn ang="0">
                  <a:pos x="2922" y="503"/>
                </a:cxn>
                <a:cxn ang="0">
                  <a:pos x="3126" y="420"/>
                </a:cxn>
                <a:cxn ang="0">
                  <a:pos x="3392" y="389"/>
                </a:cxn>
                <a:cxn ang="0">
                  <a:pos x="3677" y="401"/>
                </a:cxn>
                <a:cxn ang="0">
                  <a:pos x="3891" y="452"/>
                </a:cxn>
                <a:cxn ang="0">
                  <a:pos x="4044" y="547"/>
                </a:cxn>
                <a:cxn ang="0">
                  <a:pos x="4150" y="688"/>
                </a:cxn>
                <a:cxn ang="0">
                  <a:pos x="4222" y="881"/>
                </a:cxn>
                <a:cxn ang="0">
                  <a:pos x="4270" y="1127"/>
                </a:cxn>
                <a:cxn ang="0">
                  <a:pos x="4296" y="1332"/>
                </a:cxn>
                <a:cxn ang="0">
                  <a:pos x="4315" y="1387"/>
                </a:cxn>
                <a:cxn ang="0">
                  <a:pos x="4349" y="1418"/>
                </a:cxn>
                <a:cxn ang="0">
                  <a:pos x="4596" y="1425"/>
                </a:cxn>
              </a:cxnLst>
              <a:rect l="0" t="0" r="r" b="b"/>
              <a:pathLst>
                <a:path w="4596" h="8138">
                  <a:moveTo>
                    <a:pt x="4596" y="213"/>
                  </a:moveTo>
                  <a:lnTo>
                    <a:pt x="4565" y="201"/>
                  </a:lnTo>
                  <a:lnTo>
                    <a:pt x="4528" y="187"/>
                  </a:lnTo>
                  <a:lnTo>
                    <a:pt x="4485" y="171"/>
                  </a:lnTo>
                  <a:lnTo>
                    <a:pt x="4436" y="154"/>
                  </a:lnTo>
                  <a:lnTo>
                    <a:pt x="4380" y="137"/>
                  </a:lnTo>
                  <a:lnTo>
                    <a:pt x="4317" y="119"/>
                  </a:lnTo>
                  <a:lnTo>
                    <a:pt x="4250" y="101"/>
                  </a:lnTo>
                  <a:lnTo>
                    <a:pt x="4177" y="84"/>
                  </a:lnTo>
                  <a:lnTo>
                    <a:pt x="4099" y="67"/>
                  </a:lnTo>
                  <a:lnTo>
                    <a:pt x="4017" y="52"/>
                  </a:lnTo>
                  <a:lnTo>
                    <a:pt x="3974" y="44"/>
                  </a:lnTo>
                  <a:lnTo>
                    <a:pt x="3929" y="37"/>
                  </a:lnTo>
                  <a:lnTo>
                    <a:pt x="3884" y="31"/>
                  </a:lnTo>
                  <a:lnTo>
                    <a:pt x="3839" y="25"/>
                  </a:lnTo>
                  <a:lnTo>
                    <a:pt x="3792" y="20"/>
                  </a:lnTo>
                  <a:lnTo>
                    <a:pt x="3744" y="15"/>
                  </a:lnTo>
                  <a:lnTo>
                    <a:pt x="3695" y="10"/>
                  </a:lnTo>
                  <a:lnTo>
                    <a:pt x="3645" y="7"/>
                  </a:lnTo>
                  <a:lnTo>
                    <a:pt x="3594" y="4"/>
                  </a:lnTo>
                  <a:lnTo>
                    <a:pt x="3543" y="2"/>
                  </a:lnTo>
                  <a:lnTo>
                    <a:pt x="3491" y="1"/>
                  </a:lnTo>
                  <a:lnTo>
                    <a:pt x="3438" y="0"/>
                  </a:lnTo>
                  <a:lnTo>
                    <a:pt x="3302" y="2"/>
                  </a:lnTo>
                  <a:lnTo>
                    <a:pt x="3168" y="8"/>
                  </a:lnTo>
                  <a:lnTo>
                    <a:pt x="3037" y="19"/>
                  </a:lnTo>
                  <a:lnTo>
                    <a:pt x="2908" y="34"/>
                  </a:lnTo>
                  <a:lnTo>
                    <a:pt x="2782" y="52"/>
                  </a:lnTo>
                  <a:lnTo>
                    <a:pt x="2660" y="76"/>
                  </a:lnTo>
                  <a:lnTo>
                    <a:pt x="2540" y="103"/>
                  </a:lnTo>
                  <a:lnTo>
                    <a:pt x="2424" y="135"/>
                  </a:lnTo>
                  <a:lnTo>
                    <a:pt x="2309" y="172"/>
                  </a:lnTo>
                  <a:lnTo>
                    <a:pt x="2200" y="213"/>
                  </a:lnTo>
                  <a:lnTo>
                    <a:pt x="2093" y="258"/>
                  </a:lnTo>
                  <a:lnTo>
                    <a:pt x="1991" y="308"/>
                  </a:lnTo>
                  <a:lnTo>
                    <a:pt x="1892" y="363"/>
                  </a:lnTo>
                  <a:lnTo>
                    <a:pt x="1797" y="422"/>
                  </a:lnTo>
                  <a:lnTo>
                    <a:pt x="1706" y="487"/>
                  </a:lnTo>
                  <a:lnTo>
                    <a:pt x="1620" y="555"/>
                  </a:lnTo>
                  <a:lnTo>
                    <a:pt x="1537" y="629"/>
                  </a:lnTo>
                  <a:lnTo>
                    <a:pt x="1460" y="708"/>
                  </a:lnTo>
                  <a:lnTo>
                    <a:pt x="1386" y="791"/>
                  </a:lnTo>
                  <a:lnTo>
                    <a:pt x="1317" y="879"/>
                  </a:lnTo>
                  <a:lnTo>
                    <a:pt x="1253" y="972"/>
                  </a:lnTo>
                  <a:lnTo>
                    <a:pt x="1194" y="1071"/>
                  </a:lnTo>
                  <a:lnTo>
                    <a:pt x="1140" y="1174"/>
                  </a:lnTo>
                  <a:lnTo>
                    <a:pt x="1091" y="1282"/>
                  </a:lnTo>
                  <a:lnTo>
                    <a:pt x="1047" y="1396"/>
                  </a:lnTo>
                  <a:lnTo>
                    <a:pt x="1010" y="1515"/>
                  </a:lnTo>
                  <a:lnTo>
                    <a:pt x="977" y="1639"/>
                  </a:lnTo>
                  <a:lnTo>
                    <a:pt x="950" y="1768"/>
                  </a:lnTo>
                  <a:lnTo>
                    <a:pt x="929" y="1903"/>
                  </a:lnTo>
                  <a:lnTo>
                    <a:pt x="914" y="2043"/>
                  </a:lnTo>
                  <a:lnTo>
                    <a:pt x="905" y="2188"/>
                  </a:lnTo>
                  <a:lnTo>
                    <a:pt x="902" y="2339"/>
                  </a:lnTo>
                  <a:lnTo>
                    <a:pt x="902" y="2515"/>
                  </a:lnTo>
                  <a:lnTo>
                    <a:pt x="0" y="2515"/>
                  </a:lnTo>
                  <a:lnTo>
                    <a:pt x="0" y="2690"/>
                  </a:lnTo>
                  <a:lnTo>
                    <a:pt x="1" y="2704"/>
                  </a:lnTo>
                  <a:lnTo>
                    <a:pt x="2" y="2717"/>
                  </a:lnTo>
                  <a:lnTo>
                    <a:pt x="5" y="2729"/>
                  </a:lnTo>
                  <a:lnTo>
                    <a:pt x="9" y="2741"/>
                  </a:lnTo>
                  <a:lnTo>
                    <a:pt x="13" y="2752"/>
                  </a:lnTo>
                  <a:lnTo>
                    <a:pt x="19" y="2762"/>
                  </a:lnTo>
                  <a:lnTo>
                    <a:pt x="26" y="2771"/>
                  </a:lnTo>
                  <a:lnTo>
                    <a:pt x="34" y="2780"/>
                  </a:lnTo>
                  <a:lnTo>
                    <a:pt x="43" y="2788"/>
                  </a:lnTo>
                  <a:lnTo>
                    <a:pt x="53" y="2795"/>
                  </a:lnTo>
                  <a:lnTo>
                    <a:pt x="63" y="2801"/>
                  </a:lnTo>
                  <a:lnTo>
                    <a:pt x="75" y="2806"/>
                  </a:lnTo>
                  <a:lnTo>
                    <a:pt x="88" y="2811"/>
                  </a:lnTo>
                  <a:lnTo>
                    <a:pt x="102" y="2815"/>
                  </a:lnTo>
                  <a:lnTo>
                    <a:pt x="116" y="2817"/>
                  </a:lnTo>
                  <a:lnTo>
                    <a:pt x="132" y="2819"/>
                  </a:lnTo>
                  <a:lnTo>
                    <a:pt x="160" y="2823"/>
                  </a:lnTo>
                  <a:lnTo>
                    <a:pt x="199" y="2827"/>
                  </a:lnTo>
                  <a:lnTo>
                    <a:pt x="246" y="2832"/>
                  </a:lnTo>
                  <a:lnTo>
                    <a:pt x="301" y="2839"/>
                  </a:lnTo>
                  <a:lnTo>
                    <a:pt x="362" y="2845"/>
                  </a:lnTo>
                  <a:lnTo>
                    <a:pt x="427" y="2852"/>
                  </a:lnTo>
                  <a:lnTo>
                    <a:pt x="493" y="2859"/>
                  </a:lnTo>
                  <a:lnTo>
                    <a:pt x="560" y="2867"/>
                  </a:lnTo>
                  <a:lnTo>
                    <a:pt x="626" y="2874"/>
                  </a:lnTo>
                  <a:lnTo>
                    <a:pt x="689" y="2880"/>
                  </a:lnTo>
                  <a:lnTo>
                    <a:pt x="747" y="2886"/>
                  </a:lnTo>
                  <a:lnTo>
                    <a:pt x="798" y="2892"/>
                  </a:lnTo>
                  <a:lnTo>
                    <a:pt x="840" y="2896"/>
                  </a:lnTo>
                  <a:lnTo>
                    <a:pt x="873" y="2900"/>
                  </a:lnTo>
                  <a:lnTo>
                    <a:pt x="893" y="2902"/>
                  </a:lnTo>
                  <a:lnTo>
                    <a:pt x="902" y="2903"/>
                  </a:lnTo>
                  <a:lnTo>
                    <a:pt x="902" y="7727"/>
                  </a:lnTo>
                  <a:lnTo>
                    <a:pt x="894" y="7728"/>
                  </a:lnTo>
                  <a:lnTo>
                    <a:pt x="874" y="7731"/>
                  </a:lnTo>
                  <a:lnTo>
                    <a:pt x="842" y="7735"/>
                  </a:lnTo>
                  <a:lnTo>
                    <a:pt x="801" y="7741"/>
                  </a:lnTo>
                  <a:lnTo>
                    <a:pt x="751" y="7748"/>
                  </a:lnTo>
                  <a:lnTo>
                    <a:pt x="695" y="7757"/>
                  </a:lnTo>
                  <a:lnTo>
                    <a:pt x="633" y="7766"/>
                  </a:lnTo>
                  <a:lnTo>
                    <a:pt x="568" y="7775"/>
                  </a:lnTo>
                  <a:lnTo>
                    <a:pt x="501" y="7785"/>
                  </a:lnTo>
                  <a:lnTo>
                    <a:pt x="435" y="7795"/>
                  </a:lnTo>
                  <a:lnTo>
                    <a:pt x="370" y="7804"/>
                  </a:lnTo>
                  <a:lnTo>
                    <a:pt x="308" y="7813"/>
                  </a:lnTo>
                  <a:lnTo>
                    <a:pt x="251" y="7822"/>
                  </a:lnTo>
                  <a:lnTo>
                    <a:pt x="201" y="7830"/>
                  </a:lnTo>
                  <a:lnTo>
                    <a:pt x="158" y="7836"/>
                  </a:lnTo>
                  <a:lnTo>
                    <a:pt x="124" y="7841"/>
                  </a:lnTo>
                  <a:lnTo>
                    <a:pt x="109" y="7844"/>
                  </a:lnTo>
                  <a:lnTo>
                    <a:pt x="95" y="7848"/>
                  </a:lnTo>
                  <a:lnTo>
                    <a:pt x="81" y="7853"/>
                  </a:lnTo>
                  <a:lnTo>
                    <a:pt x="69" y="7858"/>
                  </a:lnTo>
                  <a:lnTo>
                    <a:pt x="58" y="7864"/>
                  </a:lnTo>
                  <a:lnTo>
                    <a:pt x="48" y="7871"/>
                  </a:lnTo>
                  <a:lnTo>
                    <a:pt x="39" y="7878"/>
                  </a:lnTo>
                  <a:lnTo>
                    <a:pt x="30" y="7887"/>
                  </a:lnTo>
                  <a:lnTo>
                    <a:pt x="23" y="7895"/>
                  </a:lnTo>
                  <a:lnTo>
                    <a:pt x="17" y="7905"/>
                  </a:lnTo>
                  <a:lnTo>
                    <a:pt x="12" y="7915"/>
                  </a:lnTo>
                  <a:lnTo>
                    <a:pt x="7" y="7926"/>
                  </a:lnTo>
                  <a:lnTo>
                    <a:pt x="4" y="7938"/>
                  </a:lnTo>
                  <a:lnTo>
                    <a:pt x="2" y="7951"/>
                  </a:lnTo>
                  <a:lnTo>
                    <a:pt x="1" y="7964"/>
                  </a:lnTo>
                  <a:lnTo>
                    <a:pt x="0" y="7978"/>
                  </a:lnTo>
                  <a:lnTo>
                    <a:pt x="0" y="8138"/>
                  </a:lnTo>
                  <a:lnTo>
                    <a:pt x="3470" y="8138"/>
                  </a:lnTo>
                  <a:lnTo>
                    <a:pt x="3470" y="7978"/>
                  </a:lnTo>
                  <a:lnTo>
                    <a:pt x="3470" y="7966"/>
                  </a:lnTo>
                  <a:lnTo>
                    <a:pt x="3468" y="7955"/>
                  </a:lnTo>
                  <a:lnTo>
                    <a:pt x="3466" y="7944"/>
                  </a:lnTo>
                  <a:lnTo>
                    <a:pt x="3463" y="7933"/>
                  </a:lnTo>
                  <a:lnTo>
                    <a:pt x="3460" y="7922"/>
                  </a:lnTo>
                  <a:lnTo>
                    <a:pt x="3455" y="7912"/>
                  </a:lnTo>
                  <a:lnTo>
                    <a:pt x="3447" y="7902"/>
                  </a:lnTo>
                  <a:lnTo>
                    <a:pt x="3440" y="7892"/>
                  </a:lnTo>
                  <a:lnTo>
                    <a:pt x="3432" y="7883"/>
                  </a:lnTo>
                  <a:lnTo>
                    <a:pt x="3422" y="7875"/>
                  </a:lnTo>
                  <a:lnTo>
                    <a:pt x="3411" y="7867"/>
                  </a:lnTo>
                  <a:lnTo>
                    <a:pt x="3397" y="7860"/>
                  </a:lnTo>
                  <a:lnTo>
                    <a:pt x="3383" y="7854"/>
                  </a:lnTo>
                  <a:lnTo>
                    <a:pt x="3367" y="7849"/>
                  </a:lnTo>
                  <a:lnTo>
                    <a:pt x="3350" y="7845"/>
                  </a:lnTo>
                  <a:lnTo>
                    <a:pt x="3330" y="7841"/>
                  </a:lnTo>
                  <a:lnTo>
                    <a:pt x="3300" y="7836"/>
                  </a:lnTo>
                  <a:lnTo>
                    <a:pt x="3261" y="7830"/>
                  </a:lnTo>
                  <a:lnTo>
                    <a:pt x="3213" y="7822"/>
                  </a:lnTo>
                  <a:lnTo>
                    <a:pt x="3159" y="7813"/>
                  </a:lnTo>
                  <a:lnTo>
                    <a:pt x="3101" y="7804"/>
                  </a:lnTo>
                  <a:lnTo>
                    <a:pt x="3039" y="7795"/>
                  </a:lnTo>
                  <a:lnTo>
                    <a:pt x="2976" y="7785"/>
                  </a:lnTo>
                  <a:lnTo>
                    <a:pt x="2912" y="7775"/>
                  </a:lnTo>
                  <a:lnTo>
                    <a:pt x="2849" y="7766"/>
                  </a:lnTo>
                  <a:lnTo>
                    <a:pt x="2791" y="7757"/>
                  </a:lnTo>
                  <a:lnTo>
                    <a:pt x="2737" y="7749"/>
                  </a:lnTo>
                  <a:lnTo>
                    <a:pt x="2689" y="7741"/>
                  </a:lnTo>
                  <a:lnTo>
                    <a:pt x="2650" y="7735"/>
                  </a:lnTo>
                  <a:lnTo>
                    <a:pt x="2619" y="7731"/>
                  </a:lnTo>
                  <a:lnTo>
                    <a:pt x="2599" y="7728"/>
                  </a:lnTo>
                  <a:lnTo>
                    <a:pt x="2593" y="7727"/>
                  </a:lnTo>
                  <a:lnTo>
                    <a:pt x="2593" y="2903"/>
                  </a:lnTo>
                  <a:lnTo>
                    <a:pt x="2600" y="2902"/>
                  </a:lnTo>
                  <a:lnTo>
                    <a:pt x="2620" y="2899"/>
                  </a:lnTo>
                  <a:lnTo>
                    <a:pt x="2653" y="2896"/>
                  </a:lnTo>
                  <a:lnTo>
                    <a:pt x="2696" y="2890"/>
                  </a:lnTo>
                  <a:lnTo>
                    <a:pt x="2745" y="2884"/>
                  </a:lnTo>
                  <a:lnTo>
                    <a:pt x="2804" y="2877"/>
                  </a:lnTo>
                  <a:lnTo>
                    <a:pt x="2866" y="2870"/>
                  </a:lnTo>
                  <a:lnTo>
                    <a:pt x="2931" y="2862"/>
                  </a:lnTo>
                  <a:lnTo>
                    <a:pt x="2998" y="2854"/>
                  </a:lnTo>
                  <a:lnTo>
                    <a:pt x="3065" y="2845"/>
                  </a:lnTo>
                  <a:lnTo>
                    <a:pt x="3130" y="2837"/>
                  </a:lnTo>
                  <a:lnTo>
                    <a:pt x="3192" y="2829"/>
                  </a:lnTo>
                  <a:lnTo>
                    <a:pt x="3248" y="2821"/>
                  </a:lnTo>
                  <a:lnTo>
                    <a:pt x="3297" y="2815"/>
                  </a:lnTo>
                  <a:lnTo>
                    <a:pt x="3337" y="2809"/>
                  </a:lnTo>
                  <a:lnTo>
                    <a:pt x="3368" y="2804"/>
                  </a:lnTo>
                  <a:lnTo>
                    <a:pt x="3383" y="2801"/>
                  </a:lnTo>
                  <a:lnTo>
                    <a:pt x="3397" y="2796"/>
                  </a:lnTo>
                  <a:lnTo>
                    <a:pt x="3410" y="2791"/>
                  </a:lnTo>
                  <a:lnTo>
                    <a:pt x="3421" y="2786"/>
                  </a:lnTo>
                  <a:lnTo>
                    <a:pt x="3431" y="2779"/>
                  </a:lnTo>
                  <a:lnTo>
                    <a:pt x="3440" y="2772"/>
                  </a:lnTo>
                  <a:lnTo>
                    <a:pt x="3448" y="2764"/>
                  </a:lnTo>
                  <a:lnTo>
                    <a:pt x="3455" y="2756"/>
                  </a:lnTo>
                  <a:lnTo>
                    <a:pt x="3461" y="2747"/>
                  </a:lnTo>
                  <a:lnTo>
                    <a:pt x="3466" y="2738"/>
                  </a:lnTo>
                  <a:lnTo>
                    <a:pt x="3469" y="2728"/>
                  </a:lnTo>
                  <a:lnTo>
                    <a:pt x="3472" y="2718"/>
                  </a:lnTo>
                  <a:lnTo>
                    <a:pt x="3475" y="2708"/>
                  </a:lnTo>
                  <a:lnTo>
                    <a:pt x="3476" y="2697"/>
                  </a:lnTo>
                  <a:lnTo>
                    <a:pt x="3477" y="2686"/>
                  </a:lnTo>
                  <a:lnTo>
                    <a:pt x="3477" y="2675"/>
                  </a:lnTo>
                  <a:lnTo>
                    <a:pt x="3477" y="2515"/>
                  </a:lnTo>
                  <a:lnTo>
                    <a:pt x="2593" y="2515"/>
                  </a:lnTo>
                  <a:lnTo>
                    <a:pt x="2593" y="1631"/>
                  </a:lnTo>
                  <a:lnTo>
                    <a:pt x="2593" y="1542"/>
                  </a:lnTo>
                  <a:lnTo>
                    <a:pt x="2595" y="1457"/>
                  </a:lnTo>
                  <a:lnTo>
                    <a:pt x="2598" y="1376"/>
                  </a:lnTo>
                  <a:lnTo>
                    <a:pt x="2602" y="1299"/>
                  </a:lnTo>
                  <a:lnTo>
                    <a:pt x="2608" y="1226"/>
                  </a:lnTo>
                  <a:lnTo>
                    <a:pt x="2615" y="1157"/>
                  </a:lnTo>
                  <a:lnTo>
                    <a:pt x="2623" y="1091"/>
                  </a:lnTo>
                  <a:lnTo>
                    <a:pt x="2633" y="1028"/>
                  </a:lnTo>
                  <a:lnTo>
                    <a:pt x="2645" y="969"/>
                  </a:lnTo>
                  <a:lnTo>
                    <a:pt x="2658" y="914"/>
                  </a:lnTo>
                  <a:lnTo>
                    <a:pt x="2672" y="862"/>
                  </a:lnTo>
                  <a:lnTo>
                    <a:pt x="2689" y="812"/>
                  </a:lnTo>
                  <a:lnTo>
                    <a:pt x="2707" y="767"/>
                  </a:lnTo>
                  <a:lnTo>
                    <a:pt x="2727" y="724"/>
                  </a:lnTo>
                  <a:lnTo>
                    <a:pt x="2750" y="684"/>
                  </a:lnTo>
                  <a:lnTo>
                    <a:pt x="2773" y="647"/>
                  </a:lnTo>
                  <a:lnTo>
                    <a:pt x="2798" y="613"/>
                  </a:lnTo>
                  <a:lnTo>
                    <a:pt x="2826" y="581"/>
                  </a:lnTo>
                  <a:lnTo>
                    <a:pt x="2857" y="553"/>
                  </a:lnTo>
                  <a:lnTo>
                    <a:pt x="2888" y="527"/>
                  </a:lnTo>
                  <a:lnTo>
                    <a:pt x="2922" y="503"/>
                  </a:lnTo>
                  <a:lnTo>
                    <a:pt x="2958" y="482"/>
                  </a:lnTo>
                  <a:lnTo>
                    <a:pt x="2997" y="463"/>
                  </a:lnTo>
                  <a:lnTo>
                    <a:pt x="3038" y="447"/>
                  </a:lnTo>
                  <a:lnTo>
                    <a:pt x="3081" y="433"/>
                  </a:lnTo>
                  <a:lnTo>
                    <a:pt x="3126" y="420"/>
                  </a:lnTo>
                  <a:lnTo>
                    <a:pt x="3174" y="410"/>
                  </a:lnTo>
                  <a:lnTo>
                    <a:pt x="3225" y="402"/>
                  </a:lnTo>
                  <a:lnTo>
                    <a:pt x="3278" y="396"/>
                  </a:lnTo>
                  <a:lnTo>
                    <a:pt x="3334" y="392"/>
                  </a:lnTo>
                  <a:lnTo>
                    <a:pt x="3392" y="389"/>
                  </a:lnTo>
                  <a:lnTo>
                    <a:pt x="3453" y="389"/>
                  </a:lnTo>
                  <a:lnTo>
                    <a:pt x="3514" y="389"/>
                  </a:lnTo>
                  <a:lnTo>
                    <a:pt x="3571" y="392"/>
                  </a:lnTo>
                  <a:lnTo>
                    <a:pt x="3625" y="395"/>
                  </a:lnTo>
                  <a:lnTo>
                    <a:pt x="3677" y="401"/>
                  </a:lnTo>
                  <a:lnTo>
                    <a:pt x="3724" y="408"/>
                  </a:lnTo>
                  <a:lnTo>
                    <a:pt x="3769" y="416"/>
                  </a:lnTo>
                  <a:lnTo>
                    <a:pt x="3812" y="427"/>
                  </a:lnTo>
                  <a:lnTo>
                    <a:pt x="3853" y="438"/>
                  </a:lnTo>
                  <a:lnTo>
                    <a:pt x="3891" y="452"/>
                  </a:lnTo>
                  <a:lnTo>
                    <a:pt x="3925" y="467"/>
                  </a:lnTo>
                  <a:lnTo>
                    <a:pt x="3958" y="484"/>
                  </a:lnTo>
                  <a:lnTo>
                    <a:pt x="3989" y="503"/>
                  </a:lnTo>
                  <a:lnTo>
                    <a:pt x="4018" y="524"/>
                  </a:lnTo>
                  <a:lnTo>
                    <a:pt x="4044" y="547"/>
                  </a:lnTo>
                  <a:lnTo>
                    <a:pt x="4069" y="571"/>
                  </a:lnTo>
                  <a:lnTo>
                    <a:pt x="4091" y="597"/>
                  </a:lnTo>
                  <a:lnTo>
                    <a:pt x="4113" y="626"/>
                  </a:lnTo>
                  <a:lnTo>
                    <a:pt x="4132" y="656"/>
                  </a:lnTo>
                  <a:lnTo>
                    <a:pt x="4150" y="688"/>
                  </a:lnTo>
                  <a:lnTo>
                    <a:pt x="4167" y="723"/>
                  </a:lnTo>
                  <a:lnTo>
                    <a:pt x="4182" y="759"/>
                  </a:lnTo>
                  <a:lnTo>
                    <a:pt x="4196" y="797"/>
                  </a:lnTo>
                  <a:lnTo>
                    <a:pt x="4209" y="838"/>
                  </a:lnTo>
                  <a:lnTo>
                    <a:pt x="4222" y="881"/>
                  </a:lnTo>
                  <a:lnTo>
                    <a:pt x="4233" y="925"/>
                  </a:lnTo>
                  <a:lnTo>
                    <a:pt x="4243" y="973"/>
                  </a:lnTo>
                  <a:lnTo>
                    <a:pt x="4252" y="1022"/>
                  </a:lnTo>
                  <a:lnTo>
                    <a:pt x="4261" y="1073"/>
                  </a:lnTo>
                  <a:lnTo>
                    <a:pt x="4270" y="1127"/>
                  </a:lnTo>
                  <a:lnTo>
                    <a:pt x="4278" y="1183"/>
                  </a:lnTo>
                  <a:lnTo>
                    <a:pt x="4285" y="1242"/>
                  </a:lnTo>
                  <a:lnTo>
                    <a:pt x="4292" y="1303"/>
                  </a:lnTo>
                  <a:lnTo>
                    <a:pt x="4294" y="1318"/>
                  </a:lnTo>
                  <a:lnTo>
                    <a:pt x="4296" y="1332"/>
                  </a:lnTo>
                  <a:lnTo>
                    <a:pt x="4299" y="1345"/>
                  </a:lnTo>
                  <a:lnTo>
                    <a:pt x="4302" y="1357"/>
                  </a:lnTo>
                  <a:lnTo>
                    <a:pt x="4306" y="1368"/>
                  </a:lnTo>
                  <a:lnTo>
                    <a:pt x="4311" y="1378"/>
                  </a:lnTo>
                  <a:lnTo>
                    <a:pt x="4315" y="1387"/>
                  </a:lnTo>
                  <a:lnTo>
                    <a:pt x="4321" y="1395"/>
                  </a:lnTo>
                  <a:lnTo>
                    <a:pt x="4328" y="1402"/>
                  </a:lnTo>
                  <a:lnTo>
                    <a:pt x="4334" y="1408"/>
                  </a:lnTo>
                  <a:lnTo>
                    <a:pt x="4341" y="1413"/>
                  </a:lnTo>
                  <a:lnTo>
                    <a:pt x="4349" y="1418"/>
                  </a:lnTo>
                  <a:lnTo>
                    <a:pt x="4357" y="1421"/>
                  </a:lnTo>
                  <a:lnTo>
                    <a:pt x="4366" y="1423"/>
                  </a:lnTo>
                  <a:lnTo>
                    <a:pt x="4375" y="1424"/>
                  </a:lnTo>
                  <a:lnTo>
                    <a:pt x="4385" y="1425"/>
                  </a:lnTo>
                  <a:lnTo>
                    <a:pt x="4596" y="1425"/>
                  </a:lnTo>
                  <a:lnTo>
                    <a:pt x="4596" y="213"/>
                  </a:lnTo>
                  <a:close/>
                </a:path>
              </a:pathLst>
            </a:custGeom>
            <a:solidFill>
              <a:srgbClr val="171312"/>
            </a:solidFill>
            <a:ln w="9525">
              <a:noFill/>
              <a:round/>
              <a:headEnd/>
              <a:tailEnd/>
            </a:ln>
          </p:spPr>
          <p:txBody>
            <a:bodyPr/>
            <a:lstStyle/>
            <a:p>
              <a:endParaRPr lang="da-DK"/>
            </a:p>
          </p:txBody>
        </p:sp>
        <p:sp>
          <p:nvSpPr>
            <p:cNvPr id="23" name="Freeform 23"/>
            <p:cNvSpPr>
              <a:spLocks noChangeAspect="1"/>
            </p:cNvSpPr>
            <p:nvPr userDrawn="1"/>
          </p:nvSpPr>
          <p:spPr bwMode="auto">
            <a:xfrm>
              <a:off x="2936" y="4027"/>
              <a:ext cx="109" cy="114"/>
            </a:xfrm>
            <a:custGeom>
              <a:avLst/>
              <a:gdLst/>
              <a:ahLst/>
              <a:cxnLst>
                <a:cxn ang="0">
                  <a:pos x="841" y="407"/>
                </a:cxn>
                <a:cxn ang="0">
                  <a:pos x="716" y="389"/>
                </a:cxn>
                <a:cxn ang="0">
                  <a:pos x="532" y="362"/>
                </a:cxn>
                <a:cxn ang="0">
                  <a:pos x="334" y="333"/>
                </a:cxn>
                <a:cxn ang="0">
                  <a:pos x="169" y="308"/>
                </a:cxn>
                <a:cxn ang="0">
                  <a:pos x="86" y="294"/>
                </a:cxn>
                <a:cxn ang="0">
                  <a:pos x="52" y="281"/>
                </a:cxn>
                <a:cxn ang="0">
                  <a:pos x="27" y="264"/>
                </a:cxn>
                <a:cxn ang="0">
                  <a:pos x="11" y="241"/>
                </a:cxn>
                <a:cxn ang="0">
                  <a:pos x="3" y="214"/>
                </a:cxn>
                <a:cxn ang="0">
                  <a:pos x="0" y="182"/>
                </a:cxn>
                <a:cxn ang="0">
                  <a:pos x="3772" y="182"/>
                </a:cxn>
                <a:cxn ang="0">
                  <a:pos x="3770" y="215"/>
                </a:cxn>
                <a:cxn ang="0">
                  <a:pos x="3762" y="244"/>
                </a:cxn>
                <a:cxn ang="0">
                  <a:pos x="3748" y="268"/>
                </a:cxn>
                <a:cxn ang="0">
                  <a:pos x="3722" y="287"/>
                </a:cxn>
                <a:cxn ang="0">
                  <a:pos x="3687" y="301"/>
                </a:cxn>
                <a:cxn ang="0">
                  <a:pos x="3609" y="313"/>
                </a:cxn>
                <a:cxn ang="0">
                  <a:pos x="3450" y="335"/>
                </a:cxn>
                <a:cxn ang="0">
                  <a:pos x="3253" y="363"/>
                </a:cxn>
                <a:cxn ang="0">
                  <a:pos x="3066" y="389"/>
                </a:cxn>
                <a:cxn ang="0">
                  <a:pos x="2939" y="407"/>
                </a:cxn>
                <a:cxn ang="0">
                  <a:pos x="2910" y="5219"/>
                </a:cxn>
                <a:cxn ang="0">
                  <a:pos x="4601" y="5217"/>
                </a:cxn>
                <a:cxn ang="0">
                  <a:pos x="4676" y="5205"/>
                </a:cxn>
                <a:cxn ang="0">
                  <a:pos x="4746" y="5181"/>
                </a:cxn>
                <a:cxn ang="0">
                  <a:pos x="4811" y="5141"/>
                </a:cxn>
                <a:cxn ang="0">
                  <a:pos x="4871" y="5083"/>
                </a:cxn>
                <a:cxn ang="0">
                  <a:pos x="4927" y="5003"/>
                </a:cxn>
                <a:cxn ang="0">
                  <a:pos x="4977" y="4899"/>
                </a:cxn>
                <a:cxn ang="0">
                  <a:pos x="5023" y="4768"/>
                </a:cxn>
                <a:cxn ang="0">
                  <a:pos x="5064" y="4607"/>
                </a:cxn>
                <a:cxn ang="0">
                  <a:pos x="5100" y="4413"/>
                </a:cxn>
                <a:cxn ang="0">
                  <a:pos x="5130" y="4183"/>
                </a:cxn>
                <a:cxn ang="0">
                  <a:pos x="5137" y="4149"/>
                </a:cxn>
                <a:cxn ang="0">
                  <a:pos x="5152" y="4124"/>
                </a:cxn>
                <a:cxn ang="0">
                  <a:pos x="5171" y="4107"/>
                </a:cxn>
                <a:cxn ang="0">
                  <a:pos x="5196" y="4096"/>
                </a:cxn>
                <a:cxn ang="0">
                  <a:pos x="5227" y="4092"/>
                </a:cxn>
                <a:cxn ang="0">
                  <a:pos x="5433" y="5623"/>
                </a:cxn>
                <a:cxn ang="0">
                  <a:pos x="0" y="5428"/>
                </a:cxn>
                <a:cxn ang="0">
                  <a:pos x="6" y="5396"/>
                </a:cxn>
                <a:cxn ang="0">
                  <a:pos x="20" y="5370"/>
                </a:cxn>
                <a:cxn ang="0">
                  <a:pos x="44" y="5351"/>
                </a:cxn>
                <a:cxn ang="0">
                  <a:pos x="78" y="5336"/>
                </a:cxn>
                <a:cxn ang="0">
                  <a:pos x="124" y="5326"/>
                </a:cxn>
                <a:cxn ang="0">
                  <a:pos x="230" y="5311"/>
                </a:cxn>
                <a:cxn ang="0">
                  <a:pos x="404" y="5288"/>
                </a:cxn>
                <a:cxn ang="0">
                  <a:pos x="599" y="5262"/>
                </a:cxn>
                <a:cxn ang="0">
                  <a:pos x="767" y="5240"/>
                </a:cxn>
                <a:cxn ang="0">
                  <a:pos x="863" y="5228"/>
                </a:cxn>
              </a:cxnLst>
              <a:rect l="0" t="0" r="r" b="b"/>
              <a:pathLst>
                <a:path w="5433" h="5623">
                  <a:moveTo>
                    <a:pt x="870" y="411"/>
                  </a:moveTo>
                  <a:lnTo>
                    <a:pt x="863" y="410"/>
                  </a:lnTo>
                  <a:lnTo>
                    <a:pt x="841" y="407"/>
                  </a:lnTo>
                  <a:lnTo>
                    <a:pt x="810" y="402"/>
                  </a:lnTo>
                  <a:lnTo>
                    <a:pt x="767" y="396"/>
                  </a:lnTo>
                  <a:lnTo>
                    <a:pt x="716" y="389"/>
                  </a:lnTo>
                  <a:lnTo>
                    <a:pt x="659" y="381"/>
                  </a:lnTo>
                  <a:lnTo>
                    <a:pt x="597" y="372"/>
                  </a:lnTo>
                  <a:lnTo>
                    <a:pt x="532" y="362"/>
                  </a:lnTo>
                  <a:lnTo>
                    <a:pt x="465" y="352"/>
                  </a:lnTo>
                  <a:lnTo>
                    <a:pt x="398" y="343"/>
                  </a:lnTo>
                  <a:lnTo>
                    <a:pt x="334" y="333"/>
                  </a:lnTo>
                  <a:lnTo>
                    <a:pt x="273" y="324"/>
                  </a:lnTo>
                  <a:lnTo>
                    <a:pt x="218" y="316"/>
                  </a:lnTo>
                  <a:lnTo>
                    <a:pt x="169" y="308"/>
                  </a:lnTo>
                  <a:lnTo>
                    <a:pt x="129" y="302"/>
                  </a:lnTo>
                  <a:lnTo>
                    <a:pt x="101" y="297"/>
                  </a:lnTo>
                  <a:lnTo>
                    <a:pt x="86" y="294"/>
                  </a:lnTo>
                  <a:lnTo>
                    <a:pt x="74" y="290"/>
                  </a:lnTo>
                  <a:lnTo>
                    <a:pt x="62" y="286"/>
                  </a:lnTo>
                  <a:lnTo>
                    <a:pt x="52" y="281"/>
                  </a:lnTo>
                  <a:lnTo>
                    <a:pt x="43" y="276"/>
                  </a:lnTo>
                  <a:lnTo>
                    <a:pt x="34" y="270"/>
                  </a:lnTo>
                  <a:lnTo>
                    <a:pt x="27" y="264"/>
                  </a:lnTo>
                  <a:lnTo>
                    <a:pt x="21" y="257"/>
                  </a:lnTo>
                  <a:lnTo>
                    <a:pt x="16" y="249"/>
                  </a:lnTo>
                  <a:lnTo>
                    <a:pt x="11" y="241"/>
                  </a:lnTo>
                  <a:lnTo>
                    <a:pt x="8" y="233"/>
                  </a:lnTo>
                  <a:lnTo>
                    <a:pt x="5" y="224"/>
                  </a:lnTo>
                  <a:lnTo>
                    <a:pt x="3" y="214"/>
                  </a:lnTo>
                  <a:lnTo>
                    <a:pt x="1" y="204"/>
                  </a:lnTo>
                  <a:lnTo>
                    <a:pt x="0" y="194"/>
                  </a:lnTo>
                  <a:lnTo>
                    <a:pt x="0" y="182"/>
                  </a:lnTo>
                  <a:lnTo>
                    <a:pt x="0" y="0"/>
                  </a:lnTo>
                  <a:lnTo>
                    <a:pt x="3772" y="0"/>
                  </a:lnTo>
                  <a:lnTo>
                    <a:pt x="3772" y="182"/>
                  </a:lnTo>
                  <a:lnTo>
                    <a:pt x="3771" y="194"/>
                  </a:lnTo>
                  <a:lnTo>
                    <a:pt x="3771" y="204"/>
                  </a:lnTo>
                  <a:lnTo>
                    <a:pt x="3770" y="215"/>
                  </a:lnTo>
                  <a:lnTo>
                    <a:pt x="3768" y="225"/>
                  </a:lnTo>
                  <a:lnTo>
                    <a:pt x="3766" y="234"/>
                  </a:lnTo>
                  <a:lnTo>
                    <a:pt x="3762" y="244"/>
                  </a:lnTo>
                  <a:lnTo>
                    <a:pt x="3758" y="252"/>
                  </a:lnTo>
                  <a:lnTo>
                    <a:pt x="3754" y="260"/>
                  </a:lnTo>
                  <a:lnTo>
                    <a:pt x="3748" y="268"/>
                  </a:lnTo>
                  <a:lnTo>
                    <a:pt x="3741" y="275"/>
                  </a:lnTo>
                  <a:lnTo>
                    <a:pt x="3732" y="281"/>
                  </a:lnTo>
                  <a:lnTo>
                    <a:pt x="3722" y="287"/>
                  </a:lnTo>
                  <a:lnTo>
                    <a:pt x="3712" y="292"/>
                  </a:lnTo>
                  <a:lnTo>
                    <a:pt x="3700" y="297"/>
                  </a:lnTo>
                  <a:lnTo>
                    <a:pt x="3687" y="301"/>
                  </a:lnTo>
                  <a:lnTo>
                    <a:pt x="3671" y="304"/>
                  </a:lnTo>
                  <a:lnTo>
                    <a:pt x="3646" y="308"/>
                  </a:lnTo>
                  <a:lnTo>
                    <a:pt x="3609" y="313"/>
                  </a:lnTo>
                  <a:lnTo>
                    <a:pt x="3563" y="319"/>
                  </a:lnTo>
                  <a:lnTo>
                    <a:pt x="3509" y="327"/>
                  </a:lnTo>
                  <a:lnTo>
                    <a:pt x="3450" y="335"/>
                  </a:lnTo>
                  <a:lnTo>
                    <a:pt x="3386" y="344"/>
                  </a:lnTo>
                  <a:lnTo>
                    <a:pt x="3320" y="354"/>
                  </a:lnTo>
                  <a:lnTo>
                    <a:pt x="3253" y="363"/>
                  </a:lnTo>
                  <a:lnTo>
                    <a:pt x="3187" y="372"/>
                  </a:lnTo>
                  <a:lnTo>
                    <a:pt x="3124" y="381"/>
                  </a:lnTo>
                  <a:lnTo>
                    <a:pt x="3066" y="389"/>
                  </a:lnTo>
                  <a:lnTo>
                    <a:pt x="3015" y="396"/>
                  </a:lnTo>
                  <a:lnTo>
                    <a:pt x="2971" y="402"/>
                  </a:lnTo>
                  <a:lnTo>
                    <a:pt x="2939" y="407"/>
                  </a:lnTo>
                  <a:lnTo>
                    <a:pt x="2917" y="410"/>
                  </a:lnTo>
                  <a:lnTo>
                    <a:pt x="2910" y="411"/>
                  </a:lnTo>
                  <a:lnTo>
                    <a:pt x="2910" y="5219"/>
                  </a:lnTo>
                  <a:lnTo>
                    <a:pt x="4548" y="5219"/>
                  </a:lnTo>
                  <a:lnTo>
                    <a:pt x="4575" y="5218"/>
                  </a:lnTo>
                  <a:lnTo>
                    <a:pt x="4601" y="5217"/>
                  </a:lnTo>
                  <a:lnTo>
                    <a:pt x="4627" y="5214"/>
                  </a:lnTo>
                  <a:lnTo>
                    <a:pt x="4651" y="5211"/>
                  </a:lnTo>
                  <a:lnTo>
                    <a:pt x="4676" y="5205"/>
                  </a:lnTo>
                  <a:lnTo>
                    <a:pt x="4700" y="5199"/>
                  </a:lnTo>
                  <a:lnTo>
                    <a:pt x="4724" y="5191"/>
                  </a:lnTo>
                  <a:lnTo>
                    <a:pt x="4746" y="5181"/>
                  </a:lnTo>
                  <a:lnTo>
                    <a:pt x="4768" y="5170"/>
                  </a:lnTo>
                  <a:lnTo>
                    <a:pt x="4790" y="5157"/>
                  </a:lnTo>
                  <a:lnTo>
                    <a:pt x="4811" y="5141"/>
                  </a:lnTo>
                  <a:lnTo>
                    <a:pt x="4832" y="5124"/>
                  </a:lnTo>
                  <a:lnTo>
                    <a:pt x="4852" y="5105"/>
                  </a:lnTo>
                  <a:lnTo>
                    <a:pt x="4871" y="5083"/>
                  </a:lnTo>
                  <a:lnTo>
                    <a:pt x="4891" y="5059"/>
                  </a:lnTo>
                  <a:lnTo>
                    <a:pt x="4909" y="5032"/>
                  </a:lnTo>
                  <a:lnTo>
                    <a:pt x="4927" y="5003"/>
                  </a:lnTo>
                  <a:lnTo>
                    <a:pt x="4945" y="4971"/>
                  </a:lnTo>
                  <a:lnTo>
                    <a:pt x="4961" y="4937"/>
                  </a:lnTo>
                  <a:lnTo>
                    <a:pt x="4977" y="4899"/>
                  </a:lnTo>
                  <a:lnTo>
                    <a:pt x="4994" y="4859"/>
                  </a:lnTo>
                  <a:lnTo>
                    <a:pt x="5008" y="4815"/>
                  </a:lnTo>
                  <a:lnTo>
                    <a:pt x="5023" y="4768"/>
                  </a:lnTo>
                  <a:lnTo>
                    <a:pt x="5037" y="4718"/>
                  </a:lnTo>
                  <a:lnTo>
                    <a:pt x="5051" y="4664"/>
                  </a:lnTo>
                  <a:lnTo>
                    <a:pt x="5064" y="4607"/>
                  </a:lnTo>
                  <a:lnTo>
                    <a:pt x="5076" y="4546"/>
                  </a:lnTo>
                  <a:lnTo>
                    <a:pt x="5088" y="4481"/>
                  </a:lnTo>
                  <a:lnTo>
                    <a:pt x="5100" y="4413"/>
                  </a:lnTo>
                  <a:lnTo>
                    <a:pt x="5110" y="4340"/>
                  </a:lnTo>
                  <a:lnTo>
                    <a:pt x="5120" y="4264"/>
                  </a:lnTo>
                  <a:lnTo>
                    <a:pt x="5130" y="4183"/>
                  </a:lnTo>
                  <a:lnTo>
                    <a:pt x="5132" y="4171"/>
                  </a:lnTo>
                  <a:lnTo>
                    <a:pt x="5134" y="4160"/>
                  </a:lnTo>
                  <a:lnTo>
                    <a:pt x="5137" y="4149"/>
                  </a:lnTo>
                  <a:lnTo>
                    <a:pt x="5141" y="4140"/>
                  </a:lnTo>
                  <a:lnTo>
                    <a:pt x="5146" y="4132"/>
                  </a:lnTo>
                  <a:lnTo>
                    <a:pt x="5152" y="4124"/>
                  </a:lnTo>
                  <a:lnTo>
                    <a:pt x="5158" y="4117"/>
                  </a:lnTo>
                  <a:lnTo>
                    <a:pt x="5164" y="4112"/>
                  </a:lnTo>
                  <a:lnTo>
                    <a:pt x="5171" y="4107"/>
                  </a:lnTo>
                  <a:lnTo>
                    <a:pt x="5179" y="4102"/>
                  </a:lnTo>
                  <a:lnTo>
                    <a:pt x="5187" y="4099"/>
                  </a:lnTo>
                  <a:lnTo>
                    <a:pt x="5196" y="4096"/>
                  </a:lnTo>
                  <a:lnTo>
                    <a:pt x="5207" y="4094"/>
                  </a:lnTo>
                  <a:lnTo>
                    <a:pt x="5217" y="4092"/>
                  </a:lnTo>
                  <a:lnTo>
                    <a:pt x="5227" y="4092"/>
                  </a:lnTo>
                  <a:lnTo>
                    <a:pt x="5238" y="4091"/>
                  </a:lnTo>
                  <a:lnTo>
                    <a:pt x="5433" y="4091"/>
                  </a:lnTo>
                  <a:lnTo>
                    <a:pt x="5433" y="5623"/>
                  </a:lnTo>
                  <a:lnTo>
                    <a:pt x="0" y="5623"/>
                  </a:lnTo>
                  <a:lnTo>
                    <a:pt x="0" y="5440"/>
                  </a:lnTo>
                  <a:lnTo>
                    <a:pt x="0" y="5428"/>
                  </a:lnTo>
                  <a:lnTo>
                    <a:pt x="2" y="5416"/>
                  </a:lnTo>
                  <a:lnTo>
                    <a:pt x="3" y="5406"/>
                  </a:lnTo>
                  <a:lnTo>
                    <a:pt x="6" y="5396"/>
                  </a:lnTo>
                  <a:lnTo>
                    <a:pt x="10" y="5387"/>
                  </a:lnTo>
                  <a:lnTo>
                    <a:pt x="14" y="5378"/>
                  </a:lnTo>
                  <a:lnTo>
                    <a:pt x="20" y="5370"/>
                  </a:lnTo>
                  <a:lnTo>
                    <a:pt x="27" y="5363"/>
                  </a:lnTo>
                  <a:lnTo>
                    <a:pt x="34" y="5357"/>
                  </a:lnTo>
                  <a:lnTo>
                    <a:pt x="44" y="5351"/>
                  </a:lnTo>
                  <a:lnTo>
                    <a:pt x="54" y="5346"/>
                  </a:lnTo>
                  <a:lnTo>
                    <a:pt x="65" y="5341"/>
                  </a:lnTo>
                  <a:lnTo>
                    <a:pt x="78" y="5336"/>
                  </a:lnTo>
                  <a:lnTo>
                    <a:pt x="91" y="5333"/>
                  </a:lnTo>
                  <a:lnTo>
                    <a:pt x="107" y="5329"/>
                  </a:lnTo>
                  <a:lnTo>
                    <a:pt x="124" y="5326"/>
                  </a:lnTo>
                  <a:lnTo>
                    <a:pt x="148" y="5323"/>
                  </a:lnTo>
                  <a:lnTo>
                    <a:pt x="185" y="5317"/>
                  </a:lnTo>
                  <a:lnTo>
                    <a:pt x="230" y="5311"/>
                  </a:lnTo>
                  <a:lnTo>
                    <a:pt x="283" y="5304"/>
                  </a:lnTo>
                  <a:lnTo>
                    <a:pt x="342" y="5296"/>
                  </a:lnTo>
                  <a:lnTo>
                    <a:pt x="404" y="5288"/>
                  </a:lnTo>
                  <a:lnTo>
                    <a:pt x="469" y="5279"/>
                  </a:lnTo>
                  <a:lnTo>
                    <a:pt x="535" y="5271"/>
                  </a:lnTo>
                  <a:lnTo>
                    <a:pt x="599" y="5262"/>
                  </a:lnTo>
                  <a:lnTo>
                    <a:pt x="660" y="5254"/>
                  </a:lnTo>
                  <a:lnTo>
                    <a:pt x="717" y="5247"/>
                  </a:lnTo>
                  <a:lnTo>
                    <a:pt x="767" y="5240"/>
                  </a:lnTo>
                  <a:lnTo>
                    <a:pt x="810" y="5235"/>
                  </a:lnTo>
                  <a:lnTo>
                    <a:pt x="841" y="5231"/>
                  </a:lnTo>
                  <a:lnTo>
                    <a:pt x="863" y="5228"/>
                  </a:lnTo>
                  <a:lnTo>
                    <a:pt x="870" y="5227"/>
                  </a:lnTo>
                  <a:lnTo>
                    <a:pt x="870" y="411"/>
                  </a:lnTo>
                  <a:close/>
                </a:path>
              </a:pathLst>
            </a:custGeom>
            <a:solidFill>
              <a:srgbClr val="171312"/>
            </a:solidFill>
            <a:ln w="9525">
              <a:noFill/>
              <a:round/>
              <a:headEnd/>
              <a:tailEnd/>
            </a:ln>
          </p:spPr>
          <p:txBody>
            <a:bodyPr/>
            <a:lstStyle/>
            <a:p>
              <a:endParaRPr lang="da-DK"/>
            </a:p>
          </p:txBody>
        </p:sp>
      </p:grpSp>
      <p:sp>
        <p:nvSpPr>
          <p:cNvPr id="10" name="Pladsholder til billede 4"/>
          <p:cNvSpPr>
            <a:spLocks noGrp="1"/>
          </p:cNvSpPr>
          <p:nvPr>
            <p:ph type="pic" sz="quarter" idx="15" hasCustomPrompt="1"/>
          </p:nvPr>
        </p:nvSpPr>
        <p:spPr>
          <a:xfrm>
            <a:off x="179512" y="4720348"/>
            <a:ext cx="864096" cy="288230"/>
          </a:xfrm>
        </p:spPr>
        <p:txBody>
          <a:bodyPr anchor="b"/>
          <a:lstStyle>
            <a:lvl1pPr marL="0" indent="0">
              <a:buNone/>
              <a:defRPr sz="1200"/>
            </a:lvl1pPr>
          </a:lstStyle>
          <a:p>
            <a:r>
              <a:rPr lang="da-DK" dirty="0"/>
              <a:t>Kundelogo</a:t>
            </a:r>
          </a:p>
        </p:txBody>
      </p:sp>
      <p:sp>
        <p:nvSpPr>
          <p:cNvPr id="11" name="Footer Placeholder 4"/>
          <p:cNvSpPr>
            <a:spLocks noGrp="1"/>
          </p:cNvSpPr>
          <p:nvPr>
            <p:ph type="ftr" sz="quarter" idx="3"/>
          </p:nvPr>
        </p:nvSpPr>
        <p:spPr>
          <a:xfrm>
            <a:off x="5736330" y="136800"/>
            <a:ext cx="2995200" cy="180000"/>
          </a:xfrm>
          <a:prstGeom prst="rect">
            <a:avLst/>
          </a:prstGeom>
        </p:spPr>
        <p:txBody>
          <a:bodyPr vert="horz" lIns="0" tIns="0" rIns="0" bIns="0" rtlCol="0" anchor="t" anchorCtr="0"/>
          <a:lstStyle>
            <a:lvl1pPr algn="r">
              <a:defRPr sz="900">
                <a:solidFill>
                  <a:schemeClr val="tx1"/>
                </a:solidFill>
              </a:defRPr>
            </a:lvl1pPr>
          </a:lstStyle>
          <a:p>
            <a:endParaRPr lang="da-DK" dirty="0"/>
          </a:p>
        </p:txBody>
      </p:sp>
      <p:sp>
        <p:nvSpPr>
          <p:cNvPr id="13" name="Slide Number Placeholder 5"/>
          <p:cNvSpPr>
            <a:spLocks noGrp="1"/>
          </p:cNvSpPr>
          <p:nvPr>
            <p:ph type="sldNum" sz="quarter" idx="4"/>
          </p:nvPr>
        </p:nvSpPr>
        <p:spPr>
          <a:xfrm>
            <a:off x="3347864" y="4776713"/>
            <a:ext cx="2520280" cy="315317"/>
          </a:xfrm>
          <a:prstGeom prst="rect">
            <a:avLst/>
          </a:prstGeom>
        </p:spPr>
        <p:txBody>
          <a:bodyPr/>
          <a:lstStyle>
            <a:lvl1pPr algn="ctr">
              <a:defRPr sz="900"/>
            </a:lvl1pPr>
          </a:lstStyle>
          <a:p>
            <a:fld id="{BFF3CFDD-2D56-4519-B779-BFFEF2995BE6}" type="slidenum">
              <a:rPr lang="da-DK" smtClean="0"/>
              <a:pPr/>
              <a:t>‹nr.›</a:t>
            </a:fld>
            <a:endParaRPr lang="da-DK" dirty="0"/>
          </a:p>
        </p:txBody>
      </p:sp>
    </p:spTree>
    <p:extLst>
      <p:ext uri="{BB962C8B-B14F-4D97-AF65-F5344CB8AC3E}">
        <p14:creationId xmlns:p14="http://schemas.microsoft.com/office/powerpoint/2010/main" val="742915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spalte i fuld bredde">
    <p:spTree>
      <p:nvGrpSpPr>
        <p:cNvPr id="1" name=""/>
        <p:cNvGrpSpPr/>
        <p:nvPr/>
      </p:nvGrpSpPr>
      <p:grpSpPr>
        <a:xfrm>
          <a:off x="0" y="0"/>
          <a:ext cx="0" cy="0"/>
          <a:chOff x="0" y="0"/>
          <a:chExt cx="0" cy="0"/>
        </a:xfrm>
      </p:grpSpPr>
      <p:sp>
        <p:nvSpPr>
          <p:cNvPr id="2" name="Title 1"/>
          <p:cNvSpPr>
            <a:spLocks noGrp="1"/>
          </p:cNvSpPr>
          <p:nvPr>
            <p:ph type="title"/>
          </p:nvPr>
        </p:nvSpPr>
        <p:spPr>
          <a:xfrm>
            <a:off x="395287" y="353700"/>
            <a:ext cx="8341095" cy="675000"/>
          </a:xfrm>
        </p:spPr>
        <p:txBody>
          <a:bodyPr/>
          <a:lstStyle/>
          <a:p>
            <a:r>
              <a:rPr lang="da-DK" dirty="0"/>
              <a:t>Klik for at redigere i master</a:t>
            </a:r>
          </a:p>
        </p:txBody>
      </p:sp>
      <p:sp>
        <p:nvSpPr>
          <p:cNvPr id="3" name="Content Placeholder 2"/>
          <p:cNvSpPr>
            <a:spLocks noGrp="1"/>
          </p:cNvSpPr>
          <p:nvPr>
            <p:ph idx="1"/>
          </p:nvPr>
        </p:nvSpPr>
        <p:spPr>
          <a:xfrm>
            <a:off x="395288" y="1203325"/>
            <a:ext cx="8341096" cy="3411548"/>
          </a:xfrm>
          <a:noFill/>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grpSp>
        <p:nvGrpSpPr>
          <p:cNvPr id="18" name="Group 24"/>
          <p:cNvGrpSpPr>
            <a:grpSpLocks noChangeAspect="1"/>
          </p:cNvGrpSpPr>
          <p:nvPr userDrawn="1"/>
        </p:nvGrpSpPr>
        <p:grpSpPr bwMode="auto">
          <a:xfrm>
            <a:off x="8460432" y="4718612"/>
            <a:ext cx="565787" cy="333374"/>
            <a:chOff x="2744" y="3974"/>
            <a:chExt cx="326" cy="192"/>
          </a:xfrm>
        </p:grpSpPr>
        <p:sp>
          <p:nvSpPr>
            <p:cNvPr id="19" name="AutoShape 19"/>
            <p:cNvSpPr>
              <a:spLocks noChangeAspect="1" noChangeArrowheads="1" noTextEdit="1"/>
            </p:cNvSpPr>
            <p:nvPr userDrawn="1"/>
          </p:nvSpPr>
          <p:spPr bwMode="auto">
            <a:xfrm>
              <a:off x="2744" y="3974"/>
              <a:ext cx="326" cy="192"/>
            </a:xfrm>
            <a:prstGeom prst="rect">
              <a:avLst/>
            </a:prstGeom>
            <a:noFill/>
            <a:ln w="9525">
              <a:noFill/>
              <a:miter lim="800000"/>
              <a:headEnd/>
              <a:tailEnd/>
            </a:ln>
          </p:spPr>
          <p:txBody>
            <a:bodyPr/>
            <a:lstStyle/>
            <a:p>
              <a:endParaRPr lang="da-DK"/>
            </a:p>
          </p:txBody>
        </p:sp>
        <p:sp>
          <p:nvSpPr>
            <p:cNvPr id="20" name="Freeform 21"/>
            <p:cNvSpPr>
              <a:spLocks noChangeAspect="1"/>
            </p:cNvSpPr>
            <p:nvPr userDrawn="1"/>
          </p:nvSpPr>
          <p:spPr bwMode="auto">
            <a:xfrm>
              <a:off x="2746" y="4026"/>
              <a:ext cx="103" cy="116"/>
            </a:xfrm>
            <a:custGeom>
              <a:avLst/>
              <a:gdLst/>
              <a:ahLst/>
              <a:cxnLst>
                <a:cxn ang="0">
                  <a:pos x="4998" y="201"/>
                </a:cxn>
                <a:cxn ang="0">
                  <a:pos x="4503" y="92"/>
                </a:cxn>
                <a:cxn ang="0">
                  <a:pos x="4067" y="30"/>
                </a:cxn>
                <a:cxn ang="0">
                  <a:pos x="3790" y="8"/>
                </a:cxn>
                <a:cxn ang="0">
                  <a:pos x="3517" y="0"/>
                </a:cxn>
                <a:cxn ang="0">
                  <a:pos x="2449" y="84"/>
                </a:cxn>
                <a:cxn ang="0">
                  <a:pos x="1590" y="328"/>
                </a:cxn>
                <a:cxn ang="0">
                  <a:pos x="928" y="713"/>
                </a:cxn>
                <a:cxn ang="0">
                  <a:pos x="452" y="1223"/>
                </a:cxn>
                <a:cxn ang="0">
                  <a:pos x="151" y="1841"/>
                </a:cxn>
                <a:cxn ang="0">
                  <a:pos x="12" y="2552"/>
                </a:cxn>
                <a:cxn ang="0">
                  <a:pos x="25" y="3275"/>
                </a:cxn>
                <a:cxn ang="0">
                  <a:pos x="184" y="3938"/>
                </a:cxn>
                <a:cxn ang="0">
                  <a:pos x="504" y="4534"/>
                </a:cxn>
                <a:cxn ang="0">
                  <a:pos x="1003" y="5038"/>
                </a:cxn>
                <a:cxn ang="0">
                  <a:pos x="1699" y="5420"/>
                </a:cxn>
                <a:cxn ang="0">
                  <a:pos x="2608" y="5654"/>
                </a:cxn>
                <a:cxn ang="0">
                  <a:pos x="3589" y="5714"/>
                </a:cxn>
                <a:cxn ang="0">
                  <a:pos x="4004" y="5692"/>
                </a:cxn>
                <a:cxn ang="0">
                  <a:pos x="4371" y="5646"/>
                </a:cxn>
                <a:cxn ang="0">
                  <a:pos x="4678" y="5589"/>
                </a:cxn>
                <a:cxn ang="0">
                  <a:pos x="5075" y="5487"/>
                </a:cxn>
                <a:cxn ang="0">
                  <a:pos x="5145" y="5133"/>
                </a:cxn>
                <a:cxn ang="0">
                  <a:pos x="5131" y="5094"/>
                </a:cxn>
                <a:cxn ang="0">
                  <a:pos x="5099" y="5080"/>
                </a:cxn>
                <a:cxn ang="0">
                  <a:pos x="5054" y="5090"/>
                </a:cxn>
                <a:cxn ang="0">
                  <a:pos x="4808" y="5174"/>
                </a:cxn>
                <a:cxn ang="0">
                  <a:pos x="4613" y="5221"/>
                </a:cxn>
                <a:cxn ang="0">
                  <a:pos x="4371" y="5263"/>
                </a:cxn>
                <a:cxn ang="0">
                  <a:pos x="4084" y="5296"/>
                </a:cxn>
                <a:cxn ang="0">
                  <a:pos x="3749" y="5316"/>
                </a:cxn>
                <a:cxn ang="0">
                  <a:pos x="3382" y="5315"/>
                </a:cxn>
                <a:cxn ang="0">
                  <a:pos x="3073" y="5277"/>
                </a:cxn>
                <a:cxn ang="0">
                  <a:pos x="2824" y="5201"/>
                </a:cxn>
                <a:cxn ang="0">
                  <a:pos x="2627" y="5093"/>
                </a:cxn>
                <a:cxn ang="0">
                  <a:pos x="2476" y="4960"/>
                </a:cxn>
                <a:cxn ang="0">
                  <a:pos x="2366" y="4807"/>
                </a:cxn>
                <a:cxn ang="0">
                  <a:pos x="2290" y="4640"/>
                </a:cxn>
                <a:cxn ang="0">
                  <a:pos x="2237" y="4454"/>
                </a:cxn>
                <a:cxn ang="0">
                  <a:pos x="2193" y="4222"/>
                </a:cxn>
                <a:cxn ang="0">
                  <a:pos x="2143" y="3777"/>
                </a:cxn>
                <a:cxn ang="0">
                  <a:pos x="2114" y="3143"/>
                </a:cxn>
                <a:cxn ang="0">
                  <a:pos x="2117" y="2491"/>
                </a:cxn>
                <a:cxn ang="0">
                  <a:pos x="2151" y="1888"/>
                </a:cxn>
                <a:cxn ang="0">
                  <a:pos x="2207" y="1434"/>
                </a:cxn>
                <a:cxn ang="0">
                  <a:pos x="2248" y="1233"/>
                </a:cxn>
                <a:cxn ang="0">
                  <a:pos x="2315" y="1017"/>
                </a:cxn>
                <a:cxn ang="0">
                  <a:pos x="2415" y="808"/>
                </a:cxn>
                <a:cxn ang="0">
                  <a:pos x="2547" y="643"/>
                </a:cxn>
                <a:cxn ang="0">
                  <a:pos x="2720" y="520"/>
                </a:cxn>
                <a:cxn ang="0">
                  <a:pos x="2947" y="437"/>
                </a:cxn>
                <a:cxn ang="0">
                  <a:pos x="3238" y="391"/>
                </a:cxn>
                <a:cxn ang="0">
                  <a:pos x="3635" y="381"/>
                </a:cxn>
                <a:cxn ang="0">
                  <a:pos x="4089" y="402"/>
                </a:cxn>
                <a:cxn ang="0">
                  <a:pos x="4401" y="466"/>
                </a:cxn>
                <a:cxn ang="0">
                  <a:pos x="4601" y="586"/>
                </a:cxn>
                <a:cxn ang="0">
                  <a:pos x="4721" y="778"/>
                </a:cxn>
                <a:cxn ang="0">
                  <a:pos x="4790" y="1056"/>
                </a:cxn>
                <a:cxn ang="0">
                  <a:pos x="4853" y="1538"/>
                </a:cxn>
                <a:cxn ang="0">
                  <a:pos x="4873" y="1593"/>
                </a:cxn>
                <a:cxn ang="0">
                  <a:pos x="4911" y="1627"/>
                </a:cxn>
                <a:cxn ang="0">
                  <a:pos x="4967" y="1638"/>
                </a:cxn>
              </a:cxnLst>
              <a:rect l="0" t="0" r="r" b="b"/>
              <a:pathLst>
                <a:path w="5170" h="5715">
                  <a:moveTo>
                    <a:pt x="4967" y="1638"/>
                  </a:moveTo>
                  <a:lnTo>
                    <a:pt x="5170" y="1638"/>
                  </a:lnTo>
                  <a:lnTo>
                    <a:pt x="5170" y="251"/>
                  </a:lnTo>
                  <a:lnTo>
                    <a:pt x="5086" y="226"/>
                  </a:lnTo>
                  <a:lnTo>
                    <a:pt x="4998" y="201"/>
                  </a:lnTo>
                  <a:lnTo>
                    <a:pt x="4905" y="177"/>
                  </a:lnTo>
                  <a:lnTo>
                    <a:pt x="4809" y="154"/>
                  </a:lnTo>
                  <a:lnTo>
                    <a:pt x="4709" y="132"/>
                  </a:lnTo>
                  <a:lnTo>
                    <a:pt x="4608" y="111"/>
                  </a:lnTo>
                  <a:lnTo>
                    <a:pt x="4503" y="92"/>
                  </a:lnTo>
                  <a:lnTo>
                    <a:pt x="4396" y="74"/>
                  </a:lnTo>
                  <a:lnTo>
                    <a:pt x="4287" y="58"/>
                  </a:lnTo>
                  <a:lnTo>
                    <a:pt x="4178" y="43"/>
                  </a:lnTo>
                  <a:lnTo>
                    <a:pt x="4122" y="36"/>
                  </a:lnTo>
                  <a:lnTo>
                    <a:pt x="4067" y="30"/>
                  </a:lnTo>
                  <a:lnTo>
                    <a:pt x="4012" y="25"/>
                  </a:lnTo>
                  <a:lnTo>
                    <a:pt x="3956" y="20"/>
                  </a:lnTo>
                  <a:lnTo>
                    <a:pt x="3901" y="15"/>
                  </a:lnTo>
                  <a:lnTo>
                    <a:pt x="3845" y="11"/>
                  </a:lnTo>
                  <a:lnTo>
                    <a:pt x="3790" y="8"/>
                  </a:lnTo>
                  <a:lnTo>
                    <a:pt x="3735" y="5"/>
                  </a:lnTo>
                  <a:lnTo>
                    <a:pt x="3680" y="2"/>
                  </a:lnTo>
                  <a:lnTo>
                    <a:pt x="3624" y="1"/>
                  </a:lnTo>
                  <a:lnTo>
                    <a:pt x="3571" y="0"/>
                  </a:lnTo>
                  <a:lnTo>
                    <a:pt x="3517" y="0"/>
                  </a:lnTo>
                  <a:lnTo>
                    <a:pt x="3285" y="3"/>
                  </a:lnTo>
                  <a:lnTo>
                    <a:pt x="3063" y="13"/>
                  </a:lnTo>
                  <a:lnTo>
                    <a:pt x="2850" y="30"/>
                  </a:lnTo>
                  <a:lnTo>
                    <a:pt x="2645" y="54"/>
                  </a:lnTo>
                  <a:lnTo>
                    <a:pt x="2449" y="84"/>
                  </a:lnTo>
                  <a:lnTo>
                    <a:pt x="2261" y="121"/>
                  </a:lnTo>
                  <a:lnTo>
                    <a:pt x="2081" y="164"/>
                  </a:lnTo>
                  <a:lnTo>
                    <a:pt x="1909" y="212"/>
                  </a:lnTo>
                  <a:lnTo>
                    <a:pt x="1746" y="267"/>
                  </a:lnTo>
                  <a:lnTo>
                    <a:pt x="1590" y="328"/>
                  </a:lnTo>
                  <a:lnTo>
                    <a:pt x="1442" y="394"/>
                  </a:lnTo>
                  <a:lnTo>
                    <a:pt x="1302" y="465"/>
                  </a:lnTo>
                  <a:lnTo>
                    <a:pt x="1170" y="543"/>
                  </a:lnTo>
                  <a:lnTo>
                    <a:pt x="1045" y="625"/>
                  </a:lnTo>
                  <a:lnTo>
                    <a:pt x="928" y="713"/>
                  </a:lnTo>
                  <a:lnTo>
                    <a:pt x="818" y="805"/>
                  </a:lnTo>
                  <a:lnTo>
                    <a:pt x="716" y="903"/>
                  </a:lnTo>
                  <a:lnTo>
                    <a:pt x="621" y="1005"/>
                  </a:lnTo>
                  <a:lnTo>
                    <a:pt x="533" y="1112"/>
                  </a:lnTo>
                  <a:lnTo>
                    <a:pt x="452" y="1223"/>
                  </a:lnTo>
                  <a:lnTo>
                    <a:pt x="378" y="1338"/>
                  </a:lnTo>
                  <a:lnTo>
                    <a:pt x="311" y="1458"/>
                  </a:lnTo>
                  <a:lnTo>
                    <a:pt x="250" y="1582"/>
                  </a:lnTo>
                  <a:lnTo>
                    <a:pt x="197" y="1710"/>
                  </a:lnTo>
                  <a:lnTo>
                    <a:pt x="151" y="1841"/>
                  </a:lnTo>
                  <a:lnTo>
                    <a:pt x="110" y="1976"/>
                  </a:lnTo>
                  <a:lnTo>
                    <a:pt x="76" y="2115"/>
                  </a:lnTo>
                  <a:lnTo>
                    <a:pt x="49" y="2258"/>
                  </a:lnTo>
                  <a:lnTo>
                    <a:pt x="27" y="2404"/>
                  </a:lnTo>
                  <a:lnTo>
                    <a:pt x="12" y="2552"/>
                  </a:lnTo>
                  <a:lnTo>
                    <a:pt x="3" y="2704"/>
                  </a:lnTo>
                  <a:lnTo>
                    <a:pt x="0" y="2858"/>
                  </a:lnTo>
                  <a:lnTo>
                    <a:pt x="3" y="2998"/>
                  </a:lnTo>
                  <a:lnTo>
                    <a:pt x="11" y="3137"/>
                  </a:lnTo>
                  <a:lnTo>
                    <a:pt x="25" y="3275"/>
                  </a:lnTo>
                  <a:lnTo>
                    <a:pt x="45" y="3412"/>
                  </a:lnTo>
                  <a:lnTo>
                    <a:pt x="70" y="3546"/>
                  </a:lnTo>
                  <a:lnTo>
                    <a:pt x="102" y="3679"/>
                  </a:lnTo>
                  <a:lnTo>
                    <a:pt x="139" y="3810"/>
                  </a:lnTo>
                  <a:lnTo>
                    <a:pt x="184" y="3938"/>
                  </a:lnTo>
                  <a:lnTo>
                    <a:pt x="234" y="4063"/>
                  </a:lnTo>
                  <a:lnTo>
                    <a:pt x="291" y="4186"/>
                  </a:lnTo>
                  <a:lnTo>
                    <a:pt x="355" y="4305"/>
                  </a:lnTo>
                  <a:lnTo>
                    <a:pt x="427" y="4421"/>
                  </a:lnTo>
                  <a:lnTo>
                    <a:pt x="504" y="4534"/>
                  </a:lnTo>
                  <a:lnTo>
                    <a:pt x="590" y="4643"/>
                  </a:lnTo>
                  <a:lnTo>
                    <a:pt x="681" y="4748"/>
                  </a:lnTo>
                  <a:lnTo>
                    <a:pt x="781" y="4849"/>
                  </a:lnTo>
                  <a:lnTo>
                    <a:pt x="888" y="4946"/>
                  </a:lnTo>
                  <a:lnTo>
                    <a:pt x="1003" y="5038"/>
                  </a:lnTo>
                  <a:lnTo>
                    <a:pt x="1127" y="5125"/>
                  </a:lnTo>
                  <a:lnTo>
                    <a:pt x="1257" y="5207"/>
                  </a:lnTo>
                  <a:lnTo>
                    <a:pt x="1396" y="5283"/>
                  </a:lnTo>
                  <a:lnTo>
                    <a:pt x="1543" y="5355"/>
                  </a:lnTo>
                  <a:lnTo>
                    <a:pt x="1699" y="5420"/>
                  </a:lnTo>
                  <a:lnTo>
                    <a:pt x="1863" y="5480"/>
                  </a:lnTo>
                  <a:lnTo>
                    <a:pt x="2036" y="5533"/>
                  </a:lnTo>
                  <a:lnTo>
                    <a:pt x="2218" y="5580"/>
                  </a:lnTo>
                  <a:lnTo>
                    <a:pt x="2408" y="5620"/>
                  </a:lnTo>
                  <a:lnTo>
                    <a:pt x="2608" y="5654"/>
                  </a:lnTo>
                  <a:lnTo>
                    <a:pt x="2817" y="5680"/>
                  </a:lnTo>
                  <a:lnTo>
                    <a:pt x="3036" y="5699"/>
                  </a:lnTo>
                  <a:lnTo>
                    <a:pt x="3263" y="5711"/>
                  </a:lnTo>
                  <a:lnTo>
                    <a:pt x="3500" y="5715"/>
                  </a:lnTo>
                  <a:lnTo>
                    <a:pt x="3589" y="5714"/>
                  </a:lnTo>
                  <a:lnTo>
                    <a:pt x="3675" y="5712"/>
                  </a:lnTo>
                  <a:lnTo>
                    <a:pt x="3760" y="5709"/>
                  </a:lnTo>
                  <a:lnTo>
                    <a:pt x="3844" y="5704"/>
                  </a:lnTo>
                  <a:lnTo>
                    <a:pt x="3925" y="5698"/>
                  </a:lnTo>
                  <a:lnTo>
                    <a:pt x="4004" y="5692"/>
                  </a:lnTo>
                  <a:lnTo>
                    <a:pt x="4082" y="5684"/>
                  </a:lnTo>
                  <a:lnTo>
                    <a:pt x="4157" y="5676"/>
                  </a:lnTo>
                  <a:lnTo>
                    <a:pt x="4231" y="5666"/>
                  </a:lnTo>
                  <a:lnTo>
                    <a:pt x="4302" y="5657"/>
                  </a:lnTo>
                  <a:lnTo>
                    <a:pt x="4371" y="5646"/>
                  </a:lnTo>
                  <a:lnTo>
                    <a:pt x="4437" y="5635"/>
                  </a:lnTo>
                  <a:lnTo>
                    <a:pt x="4502" y="5624"/>
                  </a:lnTo>
                  <a:lnTo>
                    <a:pt x="4563" y="5613"/>
                  </a:lnTo>
                  <a:lnTo>
                    <a:pt x="4622" y="5601"/>
                  </a:lnTo>
                  <a:lnTo>
                    <a:pt x="4678" y="5589"/>
                  </a:lnTo>
                  <a:lnTo>
                    <a:pt x="4783" y="5566"/>
                  </a:lnTo>
                  <a:lnTo>
                    <a:pt x="4876" y="5543"/>
                  </a:lnTo>
                  <a:lnTo>
                    <a:pt x="4955" y="5522"/>
                  </a:lnTo>
                  <a:lnTo>
                    <a:pt x="5022" y="5503"/>
                  </a:lnTo>
                  <a:lnTo>
                    <a:pt x="5075" y="5487"/>
                  </a:lnTo>
                  <a:lnTo>
                    <a:pt x="5114" y="5474"/>
                  </a:lnTo>
                  <a:lnTo>
                    <a:pt x="5138" y="5466"/>
                  </a:lnTo>
                  <a:lnTo>
                    <a:pt x="5145" y="5463"/>
                  </a:lnTo>
                  <a:lnTo>
                    <a:pt x="5147" y="5144"/>
                  </a:lnTo>
                  <a:lnTo>
                    <a:pt x="5145" y="5133"/>
                  </a:lnTo>
                  <a:lnTo>
                    <a:pt x="5144" y="5123"/>
                  </a:lnTo>
                  <a:lnTo>
                    <a:pt x="5142" y="5114"/>
                  </a:lnTo>
                  <a:lnTo>
                    <a:pt x="5139" y="5106"/>
                  </a:lnTo>
                  <a:lnTo>
                    <a:pt x="5135" y="5100"/>
                  </a:lnTo>
                  <a:lnTo>
                    <a:pt x="5131" y="5094"/>
                  </a:lnTo>
                  <a:lnTo>
                    <a:pt x="5126" y="5089"/>
                  </a:lnTo>
                  <a:lnTo>
                    <a:pt x="5120" y="5086"/>
                  </a:lnTo>
                  <a:lnTo>
                    <a:pt x="5114" y="5083"/>
                  </a:lnTo>
                  <a:lnTo>
                    <a:pt x="5107" y="5081"/>
                  </a:lnTo>
                  <a:lnTo>
                    <a:pt x="5099" y="5080"/>
                  </a:lnTo>
                  <a:lnTo>
                    <a:pt x="5090" y="5080"/>
                  </a:lnTo>
                  <a:lnTo>
                    <a:pt x="5082" y="5082"/>
                  </a:lnTo>
                  <a:lnTo>
                    <a:pt x="5073" y="5084"/>
                  </a:lnTo>
                  <a:lnTo>
                    <a:pt x="5063" y="5087"/>
                  </a:lnTo>
                  <a:lnTo>
                    <a:pt x="5054" y="5090"/>
                  </a:lnTo>
                  <a:lnTo>
                    <a:pt x="5011" y="5108"/>
                  </a:lnTo>
                  <a:lnTo>
                    <a:pt x="4961" y="5126"/>
                  </a:lnTo>
                  <a:lnTo>
                    <a:pt x="4905" y="5145"/>
                  </a:lnTo>
                  <a:lnTo>
                    <a:pt x="4843" y="5165"/>
                  </a:lnTo>
                  <a:lnTo>
                    <a:pt x="4808" y="5174"/>
                  </a:lnTo>
                  <a:lnTo>
                    <a:pt x="4773" y="5184"/>
                  </a:lnTo>
                  <a:lnTo>
                    <a:pt x="4735" y="5193"/>
                  </a:lnTo>
                  <a:lnTo>
                    <a:pt x="4696" y="5203"/>
                  </a:lnTo>
                  <a:lnTo>
                    <a:pt x="4655" y="5212"/>
                  </a:lnTo>
                  <a:lnTo>
                    <a:pt x="4613" y="5221"/>
                  </a:lnTo>
                  <a:lnTo>
                    <a:pt x="4568" y="5230"/>
                  </a:lnTo>
                  <a:lnTo>
                    <a:pt x="4521" y="5239"/>
                  </a:lnTo>
                  <a:lnTo>
                    <a:pt x="4473" y="5247"/>
                  </a:lnTo>
                  <a:lnTo>
                    <a:pt x="4423" y="5255"/>
                  </a:lnTo>
                  <a:lnTo>
                    <a:pt x="4371" y="5263"/>
                  </a:lnTo>
                  <a:lnTo>
                    <a:pt x="4317" y="5271"/>
                  </a:lnTo>
                  <a:lnTo>
                    <a:pt x="4262" y="5278"/>
                  </a:lnTo>
                  <a:lnTo>
                    <a:pt x="4204" y="5284"/>
                  </a:lnTo>
                  <a:lnTo>
                    <a:pt x="4145" y="5290"/>
                  </a:lnTo>
                  <a:lnTo>
                    <a:pt x="4084" y="5296"/>
                  </a:lnTo>
                  <a:lnTo>
                    <a:pt x="4021" y="5301"/>
                  </a:lnTo>
                  <a:lnTo>
                    <a:pt x="3956" y="5306"/>
                  </a:lnTo>
                  <a:lnTo>
                    <a:pt x="3888" y="5310"/>
                  </a:lnTo>
                  <a:lnTo>
                    <a:pt x="3820" y="5313"/>
                  </a:lnTo>
                  <a:lnTo>
                    <a:pt x="3749" y="5316"/>
                  </a:lnTo>
                  <a:lnTo>
                    <a:pt x="3675" y="5317"/>
                  </a:lnTo>
                  <a:lnTo>
                    <a:pt x="3601" y="5319"/>
                  </a:lnTo>
                  <a:lnTo>
                    <a:pt x="3524" y="5319"/>
                  </a:lnTo>
                  <a:lnTo>
                    <a:pt x="3452" y="5318"/>
                  </a:lnTo>
                  <a:lnTo>
                    <a:pt x="3382" y="5315"/>
                  </a:lnTo>
                  <a:lnTo>
                    <a:pt x="3316" y="5311"/>
                  </a:lnTo>
                  <a:lnTo>
                    <a:pt x="3252" y="5305"/>
                  </a:lnTo>
                  <a:lnTo>
                    <a:pt x="3189" y="5297"/>
                  </a:lnTo>
                  <a:lnTo>
                    <a:pt x="3130" y="5288"/>
                  </a:lnTo>
                  <a:lnTo>
                    <a:pt x="3073" y="5277"/>
                  </a:lnTo>
                  <a:lnTo>
                    <a:pt x="3019" y="5264"/>
                  </a:lnTo>
                  <a:lnTo>
                    <a:pt x="2967" y="5251"/>
                  </a:lnTo>
                  <a:lnTo>
                    <a:pt x="2917" y="5235"/>
                  </a:lnTo>
                  <a:lnTo>
                    <a:pt x="2870" y="5219"/>
                  </a:lnTo>
                  <a:lnTo>
                    <a:pt x="2824" y="5201"/>
                  </a:lnTo>
                  <a:lnTo>
                    <a:pt x="2780" y="5182"/>
                  </a:lnTo>
                  <a:lnTo>
                    <a:pt x="2739" y="5161"/>
                  </a:lnTo>
                  <a:lnTo>
                    <a:pt x="2699" y="5140"/>
                  </a:lnTo>
                  <a:lnTo>
                    <a:pt x="2663" y="5117"/>
                  </a:lnTo>
                  <a:lnTo>
                    <a:pt x="2627" y="5093"/>
                  </a:lnTo>
                  <a:lnTo>
                    <a:pt x="2594" y="5068"/>
                  </a:lnTo>
                  <a:lnTo>
                    <a:pt x="2562" y="5043"/>
                  </a:lnTo>
                  <a:lnTo>
                    <a:pt x="2531" y="5016"/>
                  </a:lnTo>
                  <a:lnTo>
                    <a:pt x="2503" y="4988"/>
                  </a:lnTo>
                  <a:lnTo>
                    <a:pt x="2476" y="4960"/>
                  </a:lnTo>
                  <a:lnTo>
                    <a:pt x="2452" y="4931"/>
                  </a:lnTo>
                  <a:lnTo>
                    <a:pt x="2428" y="4901"/>
                  </a:lnTo>
                  <a:lnTo>
                    <a:pt x="2406" y="4870"/>
                  </a:lnTo>
                  <a:lnTo>
                    <a:pt x="2386" y="4839"/>
                  </a:lnTo>
                  <a:lnTo>
                    <a:pt x="2366" y="4807"/>
                  </a:lnTo>
                  <a:lnTo>
                    <a:pt x="2349" y="4775"/>
                  </a:lnTo>
                  <a:lnTo>
                    <a:pt x="2333" y="4742"/>
                  </a:lnTo>
                  <a:lnTo>
                    <a:pt x="2317" y="4708"/>
                  </a:lnTo>
                  <a:lnTo>
                    <a:pt x="2303" y="4675"/>
                  </a:lnTo>
                  <a:lnTo>
                    <a:pt x="2290" y="4640"/>
                  </a:lnTo>
                  <a:lnTo>
                    <a:pt x="2279" y="4607"/>
                  </a:lnTo>
                  <a:lnTo>
                    <a:pt x="2268" y="4572"/>
                  </a:lnTo>
                  <a:lnTo>
                    <a:pt x="2257" y="4535"/>
                  </a:lnTo>
                  <a:lnTo>
                    <a:pt x="2247" y="4495"/>
                  </a:lnTo>
                  <a:lnTo>
                    <a:pt x="2237" y="4454"/>
                  </a:lnTo>
                  <a:lnTo>
                    <a:pt x="2228" y="4411"/>
                  </a:lnTo>
                  <a:lnTo>
                    <a:pt x="2219" y="4366"/>
                  </a:lnTo>
                  <a:lnTo>
                    <a:pt x="2209" y="4319"/>
                  </a:lnTo>
                  <a:lnTo>
                    <a:pt x="2201" y="4271"/>
                  </a:lnTo>
                  <a:lnTo>
                    <a:pt x="2193" y="4222"/>
                  </a:lnTo>
                  <a:lnTo>
                    <a:pt x="2186" y="4170"/>
                  </a:lnTo>
                  <a:lnTo>
                    <a:pt x="2179" y="4118"/>
                  </a:lnTo>
                  <a:lnTo>
                    <a:pt x="2166" y="4009"/>
                  </a:lnTo>
                  <a:lnTo>
                    <a:pt x="2154" y="3895"/>
                  </a:lnTo>
                  <a:lnTo>
                    <a:pt x="2143" y="3777"/>
                  </a:lnTo>
                  <a:lnTo>
                    <a:pt x="2135" y="3655"/>
                  </a:lnTo>
                  <a:lnTo>
                    <a:pt x="2128" y="3530"/>
                  </a:lnTo>
                  <a:lnTo>
                    <a:pt x="2122" y="3403"/>
                  </a:lnTo>
                  <a:lnTo>
                    <a:pt x="2117" y="3274"/>
                  </a:lnTo>
                  <a:lnTo>
                    <a:pt x="2114" y="3143"/>
                  </a:lnTo>
                  <a:lnTo>
                    <a:pt x="2112" y="3012"/>
                  </a:lnTo>
                  <a:lnTo>
                    <a:pt x="2112" y="2881"/>
                  </a:lnTo>
                  <a:lnTo>
                    <a:pt x="2112" y="2750"/>
                  </a:lnTo>
                  <a:lnTo>
                    <a:pt x="2114" y="2620"/>
                  </a:lnTo>
                  <a:lnTo>
                    <a:pt x="2117" y="2491"/>
                  </a:lnTo>
                  <a:lnTo>
                    <a:pt x="2122" y="2365"/>
                  </a:lnTo>
                  <a:lnTo>
                    <a:pt x="2127" y="2242"/>
                  </a:lnTo>
                  <a:lnTo>
                    <a:pt x="2134" y="2120"/>
                  </a:lnTo>
                  <a:lnTo>
                    <a:pt x="2142" y="2002"/>
                  </a:lnTo>
                  <a:lnTo>
                    <a:pt x="2151" y="1888"/>
                  </a:lnTo>
                  <a:lnTo>
                    <a:pt x="2162" y="1779"/>
                  </a:lnTo>
                  <a:lnTo>
                    <a:pt x="2173" y="1674"/>
                  </a:lnTo>
                  <a:lnTo>
                    <a:pt x="2186" y="1574"/>
                  </a:lnTo>
                  <a:lnTo>
                    <a:pt x="2199" y="1479"/>
                  </a:lnTo>
                  <a:lnTo>
                    <a:pt x="2207" y="1434"/>
                  </a:lnTo>
                  <a:lnTo>
                    <a:pt x="2215" y="1391"/>
                  </a:lnTo>
                  <a:lnTo>
                    <a:pt x="2223" y="1349"/>
                  </a:lnTo>
                  <a:lnTo>
                    <a:pt x="2231" y="1309"/>
                  </a:lnTo>
                  <a:lnTo>
                    <a:pt x="2239" y="1270"/>
                  </a:lnTo>
                  <a:lnTo>
                    <a:pt x="2248" y="1233"/>
                  </a:lnTo>
                  <a:lnTo>
                    <a:pt x="2257" y="1198"/>
                  </a:lnTo>
                  <a:lnTo>
                    <a:pt x="2267" y="1165"/>
                  </a:lnTo>
                  <a:lnTo>
                    <a:pt x="2282" y="1114"/>
                  </a:lnTo>
                  <a:lnTo>
                    <a:pt x="2298" y="1065"/>
                  </a:lnTo>
                  <a:lnTo>
                    <a:pt x="2315" y="1017"/>
                  </a:lnTo>
                  <a:lnTo>
                    <a:pt x="2334" y="972"/>
                  </a:lnTo>
                  <a:lnTo>
                    <a:pt x="2352" y="928"/>
                  </a:lnTo>
                  <a:lnTo>
                    <a:pt x="2372" y="886"/>
                  </a:lnTo>
                  <a:lnTo>
                    <a:pt x="2393" y="846"/>
                  </a:lnTo>
                  <a:lnTo>
                    <a:pt x="2415" y="808"/>
                  </a:lnTo>
                  <a:lnTo>
                    <a:pt x="2439" y="772"/>
                  </a:lnTo>
                  <a:lnTo>
                    <a:pt x="2463" y="737"/>
                  </a:lnTo>
                  <a:lnTo>
                    <a:pt x="2490" y="704"/>
                  </a:lnTo>
                  <a:lnTo>
                    <a:pt x="2517" y="673"/>
                  </a:lnTo>
                  <a:lnTo>
                    <a:pt x="2547" y="643"/>
                  </a:lnTo>
                  <a:lnTo>
                    <a:pt x="2577" y="615"/>
                  </a:lnTo>
                  <a:lnTo>
                    <a:pt x="2610" y="589"/>
                  </a:lnTo>
                  <a:lnTo>
                    <a:pt x="2644" y="564"/>
                  </a:lnTo>
                  <a:lnTo>
                    <a:pt x="2681" y="541"/>
                  </a:lnTo>
                  <a:lnTo>
                    <a:pt x="2720" y="520"/>
                  </a:lnTo>
                  <a:lnTo>
                    <a:pt x="2761" y="500"/>
                  </a:lnTo>
                  <a:lnTo>
                    <a:pt x="2804" y="482"/>
                  </a:lnTo>
                  <a:lnTo>
                    <a:pt x="2849" y="466"/>
                  </a:lnTo>
                  <a:lnTo>
                    <a:pt x="2897" y="451"/>
                  </a:lnTo>
                  <a:lnTo>
                    <a:pt x="2947" y="437"/>
                  </a:lnTo>
                  <a:lnTo>
                    <a:pt x="3000" y="425"/>
                  </a:lnTo>
                  <a:lnTo>
                    <a:pt x="3056" y="414"/>
                  </a:lnTo>
                  <a:lnTo>
                    <a:pt x="3114" y="405"/>
                  </a:lnTo>
                  <a:lnTo>
                    <a:pt x="3174" y="398"/>
                  </a:lnTo>
                  <a:lnTo>
                    <a:pt x="3238" y="391"/>
                  </a:lnTo>
                  <a:lnTo>
                    <a:pt x="3305" y="387"/>
                  </a:lnTo>
                  <a:lnTo>
                    <a:pt x="3375" y="383"/>
                  </a:lnTo>
                  <a:lnTo>
                    <a:pt x="3448" y="381"/>
                  </a:lnTo>
                  <a:lnTo>
                    <a:pt x="3524" y="381"/>
                  </a:lnTo>
                  <a:lnTo>
                    <a:pt x="3635" y="381"/>
                  </a:lnTo>
                  <a:lnTo>
                    <a:pt x="3739" y="383"/>
                  </a:lnTo>
                  <a:lnTo>
                    <a:pt x="3835" y="386"/>
                  </a:lnTo>
                  <a:lnTo>
                    <a:pt x="3926" y="390"/>
                  </a:lnTo>
                  <a:lnTo>
                    <a:pt x="4011" y="395"/>
                  </a:lnTo>
                  <a:lnTo>
                    <a:pt x="4089" y="402"/>
                  </a:lnTo>
                  <a:lnTo>
                    <a:pt x="4161" y="411"/>
                  </a:lnTo>
                  <a:lnTo>
                    <a:pt x="4229" y="422"/>
                  </a:lnTo>
                  <a:lnTo>
                    <a:pt x="4291" y="435"/>
                  </a:lnTo>
                  <a:lnTo>
                    <a:pt x="4349" y="449"/>
                  </a:lnTo>
                  <a:lnTo>
                    <a:pt x="4401" y="466"/>
                  </a:lnTo>
                  <a:lnTo>
                    <a:pt x="4449" y="485"/>
                  </a:lnTo>
                  <a:lnTo>
                    <a:pt x="4492" y="507"/>
                  </a:lnTo>
                  <a:lnTo>
                    <a:pt x="4532" y="531"/>
                  </a:lnTo>
                  <a:lnTo>
                    <a:pt x="4569" y="557"/>
                  </a:lnTo>
                  <a:lnTo>
                    <a:pt x="4601" y="586"/>
                  </a:lnTo>
                  <a:lnTo>
                    <a:pt x="4630" y="619"/>
                  </a:lnTo>
                  <a:lnTo>
                    <a:pt x="4656" y="654"/>
                  </a:lnTo>
                  <a:lnTo>
                    <a:pt x="4680" y="692"/>
                  </a:lnTo>
                  <a:lnTo>
                    <a:pt x="4701" y="733"/>
                  </a:lnTo>
                  <a:lnTo>
                    <a:pt x="4721" y="778"/>
                  </a:lnTo>
                  <a:lnTo>
                    <a:pt x="4737" y="827"/>
                  </a:lnTo>
                  <a:lnTo>
                    <a:pt x="4752" y="878"/>
                  </a:lnTo>
                  <a:lnTo>
                    <a:pt x="4767" y="934"/>
                  </a:lnTo>
                  <a:lnTo>
                    <a:pt x="4779" y="993"/>
                  </a:lnTo>
                  <a:lnTo>
                    <a:pt x="4790" y="1056"/>
                  </a:lnTo>
                  <a:lnTo>
                    <a:pt x="4801" y="1123"/>
                  </a:lnTo>
                  <a:lnTo>
                    <a:pt x="4810" y="1195"/>
                  </a:lnTo>
                  <a:lnTo>
                    <a:pt x="4831" y="1350"/>
                  </a:lnTo>
                  <a:lnTo>
                    <a:pt x="4851" y="1524"/>
                  </a:lnTo>
                  <a:lnTo>
                    <a:pt x="4853" y="1538"/>
                  </a:lnTo>
                  <a:lnTo>
                    <a:pt x="4855" y="1550"/>
                  </a:lnTo>
                  <a:lnTo>
                    <a:pt x="4859" y="1563"/>
                  </a:lnTo>
                  <a:lnTo>
                    <a:pt x="4863" y="1574"/>
                  </a:lnTo>
                  <a:lnTo>
                    <a:pt x="4867" y="1584"/>
                  </a:lnTo>
                  <a:lnTo>
                    <a:pt x="4873" y="1593"/>
                  </a:lnTo>
                  <a:lnTo>
                    <a:pt x="4880" y="1602"/>
                  </a:lnTo>
                  <a:lnTo>
                    <a:pt x="4886" y="1609"/>
                  </a:lnTo>
                  <a:lnTo>
                    <a:pt x="4894" y="1616"/>
                  </a:lnTo>
                  <a:lnTo>
                    <a:pt x="4902" y="1622"/>
                  </a:lnTo>
                  <a:lnTo>
                    <a:pt x="4911" y="1627"/>
                  </a:lnTo>
                  <a:lnTo>
                    <a:pt x="4921" y="1631"/>
                  </a:lnTo>
                  <a:lnTo>
                    <a:pt x="4932" y="1634"/>
                  </a:lnTo>
                  <a:lnTo>
                    <a:pt x="4943" y="1636"/>
                  </a:lnTo>
                  <a:lnTo>
                    <a:pt x="4955" y="1637"/>
                  </a:lnTo>
                  <a:lnTo>
                    <a:pt x="4967" y="1638"/>
                  </a:lnTo>
                  <a:close/>
                </a:path>
              </a:pathLst>
            </a:custGeom>
            <a:solidFill>
              <a:srgbClr val="171312"/>
            </a:solidFill>
            <a:ln w="9525">
              <a:noFill/>
              <a:round/>
              <a:headEnd/>
              <a:tailEnd/>
            </a:ln>
          </p:spPr>
          <p:txBody>
            <a:bodyPr/>
            <a:lstStyle/>
            <a:p>
              <a:endParaRPr lang="da-DK"/>
            </a:p>
          </p:txBody>
        </p:sp>
        <p:sp>
          <p:nvSpPr>
            <p:cNvPr id="21" name="Freeform 22"/>
            <p:cNvSpPr>
              <a:spLocks noChangeAspect="1"/>
            </p:cNvSpPr>
            <p:nvPr userDrawn="1"/>
          </p:nvSpPr>
          <p:spPr bwMode="auto">
            <a:xfrm>
              <a:off x="2857" y="3975"/>
              <a:ext cx="92" cy="166"/>
            </a:xfrm>
            <a:custGeom>
              <a:avLst/>
              <a:gdLst/>
              <a:ahLst/>
              <a:cxnLst>
                <a:cxn ang="0">
                  <a:pos x="4436" y="154"/>
                </a:cxn>
                <a:cxn ang="0">
                  <a:pos x="4099" y="67"/>
                </a:cxn>
                <a:cxn ang="0">
                  <a:pos x="3839" y="25"/>
                </a:cxn>
                <a:cxn ang="0">
                  <a:pos x="3594" y="4"/>
                </a:cxn>
                <a:cxn ang="0">
                  <a:pos x="3168" y="8"/>
                </a:cxn>
                <a:cxn ang="0">
                  <a:pos x="2540" y="103"/>
                </a:cxn>
                <a:cxn ang="0">
                  <a:pos x="1991" y="308"/>
                </a:cxn>
                <a:cxn ang="0">
                  <a:pos x="1537" y="629"/>
                </a:cxn>
                <a:cxn ang="0">
                  <a:pos x="1194" y="1071"/>
                </a:cxn>
                <a:cxn ang="0">
                  <a:pos x="977" y="1639"/>
                </a:cxn>
                <a:cxn ang="0">
                  <a:pos x="902" y="2339"/>
                </a:cxn>
                <a:cxn ang="0">
                  <a:pos x="2" y="2717"/>
                </a:cxn>
                <a:cxn ang="0">
                  <a:pos x="26" y="2771"/>
                </a:cxn>
                <a:cxn ang="0">
                  <a:pos x="75" y="2806"/>
                </a:cxn>
                <a:cxn ang="0">
                  <a:pos x="160" y="2823"/>
                </a:cxn>
                <a:cxn ang="0">
                  <a:pos x="427" y="2852"/>
                </a:cxn>
                <a:cxn ang="0">
                  <a:pos x="747" y="2886"/>
                </a:cxn>
                <a:cxn ang="0">
                  <a:pos x="902" y="2903"/>
                </a:cxn>
                <a:cxn ang="0">
                  <a:pos x="801" y="7741"/>
                </a:cxn>
                <a:cxn ang="0">
                  <a:pos x="501" y="7785"/>
                </a:cxn>
                <a:cxn ang="0">
                  <a:pos x="201" y="7830"/>
                </a:cxn>
                <a:cxn ang="0">
                  <a:pos x="81" y="7853"/>
                </a:cxn>
                <a:cxn ang="0">
                  <a:pos x="30" y="7887"/>
                </a:cxn>
                <a:cxn ang="0">
                  <a:pos x="4" y="7938"/>
                </a:cxn>
                <a:cxn ang="0">
                  <a:pos x="3470" y="8138"/>
                </a:cxn>
                <a:cxn ang="0">
                  <a:pos x="3463" y="7933"/>
                </a:cxn>
                <a:cxn ang="0">
                  <a:pos x="3432" y="7883"/>
                </a:cxn>
                <a:cxn ang="0">
                  <a:pos x="3367" y="7849"/>
                </a:cxn>
                <a:cxn ang="0">
                  <a:pos x="3213" y="7822"/>
                </a:cxn>
                <a:cxn ang="0">
                  <a:pos x="2912" y="7775"/>
                </a:cxn>
                <a:cxn ang="0">
                  <a:pos x="2650" y="7735"/>
                </a:cxn>
                <a:cxn ang="0">
                  <a:pos x="2600" y="2902"/>
                </a:cxn>
                <a:cxn ang="0">
                  <a:pos x="2804" y="2877"/>
                </a:cxn>
                <a:cxn ang="0">
                  <a:pos x="3130" y="2837"/>
                </a:cxn>
                <a:cxn ang="0">
                  <a:pos x="3368" y="2804"/>
                </a:cxn>
                <a:cxn ang="0">
                  <a:pos x="3431" y="2779"/>
                </a:cxn>
                <a:cxn ang="0">
                  <a:pos x="3466" y="2738"/>
                </a:cxn>
                <a:cxn ang="0">
                  <a:pos x="3477" y="2686"/>
                </a:cxn>
                <a:cxn ang="0">
                  <a:pos x="2593" y="1542"/>
                </a:cxn>
                <a:cxn ang="0">
                  <a:pos x="2615" y="1157"/>
                </a:cxn>
                <a:cxn ang="0">
                  <a:pos x="2672" y="862"/>
                </a:cxn>
                <a:cxn ang="0">
                  <a:pos x="2773" y="647"/>
                </a:cxn>
                <a:cxn ang="0">
                  <a:pos x="2922" y="503"/>
                </a:cxn>
                <a:cxn ang="0">
                  <a:pos x="3126" y="420"/>
                </a:cxn>
                <a:cxn ang="0">
                  <a:pos x="3392" y="389"/>
                </a:cxn>
                <a:cxn ang="0">
                  <a:pos x="3677" y="401"/>
                </a:cxn>
                <a:cxn ang="0">
                  <a:pos x="3891" y="452"/>
                </a:cxn>
                <a:cxn ang="0">
                  <a:pos x="4044" y="547"/>
                </a:cxn>
                <a:cxn ang="0">
                  <a:pos x="4150" y="688"/>
                </a:cxn>
                <a:cxn ang="0">
                  <a:pos x="4222" y="881"/>
                </a:cxn>
                <a:cxn ang="0">
                  <a:pos x="4270" y="1127"/>
                </a:cxn>
                <a:cxn ang="0">
                  <a:pos x="4296" y="1332"/>
                </a:cxn>
                <a:cxn ang="0">
                  <a:pos x="4315" y="1387"/>
                </a:cxn>
                <a:cxn ang="0">
                  <a:pos x="4349" y="1418"/>
                </a:cxn>
                <a:cxn ang="0">
                  <a:pos x="4596" y="1425"/>
                </a:cxn>
              </a:cxnLst>
              <a:rect l="0" t="0" r="r" b="b"/>
              <a:pathLst>
                <a:path w="4596" h="8138">
                  <a:moveTo>
                    <a:pt x="4596" y="213"/>
                  </a:moveTo>
                  <a:lnTo>
                    <a:pt x="4565" y="201"/>
                  </a:lnTo>
                  <a:lnTo>
                    <a:pt x="4528" y="187"/>
                  </a:lnTo>
                  <a:lnTo>
                    <a:pt x="4485" y="171"/>
                  </a:lnTo>
                  <a:lnTo>
                    <a:pt x="4436" y="154"/>
                  </a:lnTo>
                  <a:lnTo>
                    <a:pt x="4380" y="137"/>
                  </a:lnTo>
                  <a:lnTo>
                    <a:pt x="4317" y="119"/>
                  </a:lnTo>
                  <a:lnTo>
                    <a:pt x="4250" y="101"/>
                  </a:lnTo>
                  <a:lnTo>
                    <a:pt x="4177" y="84"/>
                  </a:lnTo>
                  <a:lnTo>
                    <a:pt x="4099" y="67"/>
                  </a:lnTo>
                  <a:lnTo>
                    <a:pt x="4017" y="52"/>
                  </a:lnTo>
                  <a:lnTo>
                    <a:pt x="3974" y="44"/>
                  </a:lnTo>
                  <a:lnTo>
                    <a:pt x="3929" y="37"/>
                  </a:lnTo>
                  <a:lnTo>
                    <a:pt x="3884" y="31"/>
                  </a:lnTo>
                  <a:lnTo>
                    <a:pt x="3839" y="25"/>
                  </a:lnTo>
                  <a:lnTo>
                    <a:pt x="3792" y="20"/>
                  </a:lnTo>
                  <a:lnTo>
                    <a:pt x="3744" y="15"/>
                  </a:lnTo>
                  <a:lnTo>
                    <a:pt x="3695" y="10"/>
                  </a:lnTo>
                  <a:lnTo>
                    <a:pt x="3645" y="7"/>
                  </a:lnTo>
                  <a:lnTo>
                    <a:pt x="3594" y="4"/>
                  </a:lnTo>
                  <a:lnTo>
                    <a:pt x="3543" y="2"/>
                  </a:lnTo>
                  <a:lnTo>
                    <a:pt x="3491" y="1"/>
                  </a:lnTo>
                  <a:lnTo>
                    <a:pt x="3438" y="0"/>
                  </a:lnTo>
                  <a:lnTo>
                    <a:pt x="3302" y="2"/>
                  </a:lnTo>
                  <a:lnTo>
                    <a:pt x="3168" y="8"/>
                  </a:lnTo>
                  <a:lnTo>
                    <a:pt x="3037" y="19"/>
                  </a:lnTo>
                  <a:lnTo>
                    <a:pt x="2908" y="34"/>
                  </a:lnTo>
                  <a:lnTo>
                    <a:pt x="2782" y="52"/>
                  </a:lnTo>
                  <a:lnTo>
                    <a:pt x="2660" y="76"/>
                  </a:lnTo>
                  <a:lnTo>
                    <a:pt x="2540" y="103"/>
                  </a:lnTo>
                  <a:lnTo>
                    <a:pt x="2424" y="135"/>
                  </a:lnTo>
                  <a:lnTo>
                    <a:pt x="2309" y="172"/>
                  </a:lnTo>
                  <a:lnTo>
                    <a:pt x="2200" y="213"/>
                  </a:lnTo>
                  <a:lnTo>
                    <a:pt x="2093" y="258"/>
                  </a:lnTo>
                  <a:lnTo>
                    <a:pt x="1991" y="308"/>
                  </a:lnTo>
                  <a:lnTo>
                    <a:pt x="1892" y="363"/>
                  </a:lnTo>
                  <a:lnTo>
                    <a:pt x="1797" y="422"/>
                  </a:lnTo>
                  <a:lnTo>
                    <a:pt x="1706" y="487"/>
                  </a:lnTo>
                  <a:lnTo>
                    <a:pt x="1620" y="555"/>
                  </a:lnTo>
                  <a:lnTo>
                    <a:pt x="1537" y="629"/>
                  </a:lnTo>
                  <a:lnTo>
                    <a:pt x="1460" y="708"/>
                  </a:lnTo>
                  <a:lnTo>
                    <a:pt x="1386" y="791"/>
                  </a:lnTo>
                  <a:lnTo>
                    <a:pt x="1317" y="879"/>
                  </a:lnTo>
                  <a:lnTo>
                    <a:pt x="1253" y="972"/>
                  </a:lnTo>
                  <a:lnTo>
                    <a:pt x="1194" y="1071"/>
                  </a:lnTo>
                  <a:lnTo>
                    <a:pt x="1140" y="1174"/>
                  </a:lnTo>
                  <a:lnTo>
                    <a:pt x="1091" y="1282"/>
                  </a:lnTo>
                  <a:lnTo>
                    <a:pt x="1047" y="1396"/>
                  </a:lnTo>
                  <a:lnTo>
                    <a:pt x="1010" y="1515"/>
                  </a:lnTo>
                  <a:lnTo>
                    <a:pt x="977" y="1639"/>
                  </a:lnTo>
                  <a:lnTo>
                    <a:pt x="950" y="1768"/>
                  </a:lnTo>
                  <a:lnTo>
                    <a:pt x="929" y="1903"/>
                  </a:lnTo>
                  <a:lnTo>
                    <a:pt x="914" y="2043"/>
                  </a:lnTo>
                  <a:lnTo>
                    <a:pt x="905" y="2188"/>
                  </a:lnTo>
                  <a:lnTo>
                    <a:pt x="902" y="2339"/>
                  </a:lnTo>
                  <a:lnTo>
                    <a:pt x="902" y="2515"/>
                  </a:lnTo>
                  <a:lnTo>
                    <a:pt x="0" y="2515"/>
                  </a:lnTo>
                  <a:lnTo>
                    <a:pt x="0" y="2690"/>
                  </a:lnTo>
                  <a:lnTo>
                    <a:pt x="1" y="2704"/>
                  </a:lnTo>
                  <a:lnTo>
                    <a:pt x="2" y="2717"/>
                  </a:lnTo>
                  <a:lnTo>
                    <a:pt x="5" y="2729"/>
                  </a:lnTo>
                  <a:lnTo>
                    <a:pt x="9" y="2741"/>
                  </a:lnTo>
                  <a:lnTo>
                    <a:pt x="13" y="2752"/>
                  </a:lnTo>
                  <a:lnTo>
                    <a:pt x="19" y="2762"/>
                  </a:lnTo>
                  <a:lnTo>
                    <a:pt x="26" y="2771"/>
                  </a:lnTo>
                  <a:lnTo>
                    <a:pt x="34" y="2780"/>
                  </a:lnTo>
                  <a:lnTo>
                    <a:pt x="43" y="2788"/>
                  </a:lnTo>
                  <a:lnTo>
                    <a:pt x="53" y="2795"/>
                  </a:lnTo>
                  <a:lnTo>
                    <a:pt x="63" y="2801"/>
                  </a:lnTo>
                  <a:lnTo>
                    <a:pt x="75" y="2806"/>
                  </a:lnTo>
                  <a:lnTo>
                    <a:pt x="88" y="2811"/>
                  </a:lnTo>
                  <a:lnTo>
                    <a:pt x="102" y="2815"/>
                  </a:lnTo>
                  <a:lnTo>
                    <a:pt x="116" y="2817"/>
                  </a:lnTo>
                  <a:lnTo>
                    <a:pt x="132" y="2819"/>
                  </a:lnTo>
                  <a:lnTo>
                    <a:pt x="160" y="2823"/>
                  </a:lnTo>
                  <a:lnTo>
                    <a:pt x="199" y="2827"/>
                  </a:lnTo>
                  <a:lnTo>
                    <a:pt x="246" y="2832"/>
                  </a:lnTo>
                  <a:lnTo>
                    <a:pt x="301" y="2839"/>
                  </a:lnTo>
                  <a:lnTo>
                    <a:pt x="362" y="2845"/>
                  </a:lnTo>
                  <a:lnTo>
                    <a:pt x="427" y="2852"/>
                  </a:lnTo>
                  <a:lnTo>
                    <a:pt x="493" y="2859"/>
                  </a:lnTo>
                  <a:lnTo>
                    <a:pt x="560" y="2867"/>
                  </a:lnTo>
                  <a:lnTo>
                    <a:pt x="626" y="2874"/>
                  </a:lnTo>
                  <a:lnTo>
                    <a:pt x="689" y="2880"/>
                  </a:lnTo>
                  <a:lnTo>
                    <a:pt x="747" y="2886"/>
                  </a:lnTo>
                  <a:lnTo>
                    <a:pt x="798" y="2892"/>
                  </a:lnTo>
                  <a:lnTo>
                    <a:pt x="840" y="2896"/>
                  </a:lnTo>
                  <a:lnTo>
                    <a:pt x="873" y="2900"/>
                  </a:lnTo>
                  <a:lnTo>
                    <a:pt x="893" y="2902"/>
                  </a:lnTo>
                  <a:lnTo>
                    <a:pt x="902" y="2903"/>
                  </a:lnTo>
                  <a:lnTo>
                    <a:pt x="902" y="7727"/>
                  </a:lnTo>
                  <a:lnTo>
                    <a:pt x="894" y="7728"/>
                  </a:lnTo>
                  <a:lnTo>
                    <a:pt x="874" y="7731"/>
                  </a:lnTo>
                  <a:lnTo>
                    <a:pt x="842" y="7735"/>
                  </a:lnTo>
                  <a:lnTo>
                    <a:pt x="801" y="7741"/>
                  </a:lnTo>
                  <a:lnTo>
                    <a:pt x="751" y="7748"/>
                  </a:lnTo>
                  <a:lnTo>
                    <a:pt x="695" y="7757"/>
                  </a:lnTo>
                  <a:lnTo>
                    <a:pt x="633" y="7766"/>
                  </a:lnTo>
                  <a:lnTo>
                    <a:pt x="568" y="7775"/>
                  </a:lnTo>
                  <a:lnTo>
                    <a:pt x="501" y="7785"/>
                  </a:lnTo>
                  <a:lnTo>
                    <a:pt x="435" y="7795"/>
                  </a:lnTo>
                  <a:lnTo>
                    <a:pt x="370" y="7804"/>
                  </a:lnTo>
                  <a:lnTo>
                    <a:pt x="308" y="7813"/>
                  </a:lnTo>
                  <a:lnTo>
                    <a:pt x="251" y="7822"/>
                  </a:lnTo>
                  <a:lnTo>
                    <a:pt x="201" y="7830"/>
                  </a:lnTo>
                  <a:lnTo>
                    <a:pt x="158" y="7836"/>
                  </a:lnTo>
                  <a:lnTo>
                    <a:pt x="124" y="7841"/>
                  </a:lnTo>
                  <a:lnTo>
                    <a:pt x="109" y="7844"/>
                  </a:lnTo>
                  <a:lnTo>
                    <a:pt x="95" y="7848"/>
                  </a:lnTo>
                  <a:lnTo>
                    <a:pt x="81" y="7853"/>
                  </a:lnTo>
                  <a:lnTo>
                    <a:pt x="69" y="7858"/>
                  </a:lnTo>
                  <a:lnTo>
                    <a:pt x="58" y="7864"/>
                  </a:lnTo>
                  <a:lnTo>
                    <a:pt x="48" y="7871"/>
                  </a:lnTo>
                  <a:lnTo>
                    <a:pt x="39" y="7878"/>
                  </a:lnTo>
                  <a:lnTo>
                    <a:pt x="30" y="7887"/>
                  </a:lnTo>
                  <a:lnTo>
                    <a:pt x="23" y="7895"/>
                  </a:lnTo>
                  <a:lnTo>
                    <a:pt x="17" y="7905"/>
                  </a:lnTo>
                  <a:lnTo>
                    <a:pt x="12" y="7915"/>
                  </a:lnTo>
                  <a:lnTo>
                    <a:pt x="7" y="7926"/>
                  </a:lnTo>
                  <a:lnTo>
                    <a:pt x="4" y="7938"/>
                  </a:lnTo>
                  <a:lnTo>
                    <a:pt x="2" y="7951"/>
                  </a:lnTo>
                  <a:lnTo>
                    <a:pt x="1" y="7964"/>
                  </a:lnTo>
                  <a:lnTo>
                    <a:pt x="0" y="7978"/>
                  </a:lnTo>
                  <a:lnTo>
                    <a:pt x="0" y="8138"/>
                  </a:lnTo>
                  <a:lnTo>
                    <a:pt x="3470" y="8138"/>
                  </a:lnTo>
                  <a:lnTo>
                    <a:pt x="3470" y="7978"/>
                  </a:lnTo>
                  <a:lnTo>
                    <a:pt x="3470" y="7966"/>
                  </a:lnTo>
                  <a:lnTo>
                    <a:pt x="3468" y="7955"/>
                  </a:lnTo>
                  <a:lnTo>
                    <a:pt x="3466" y="7944"/>
                  </a:lnTo>
                  <a:lnTo>
                    <a:pt x="3463" y="7933"/>
                  </a:lnTo>
                  <a:lnTo>
                    <a:pt x="3460" y="7922"/>
                  </a:lnTo>
                  <a:lnTo>
                    <a:pt x="3455" y="7912"/>
                  </a:lnTo>
                  <a:lnTo>
                    <a:pt x="3447" y="7902"/>
                  </a:lnTo>
                  <a:lnTo>
                    <a:pt x="3440" y="7892"/>
                  </a:lnTo>
                  <a:lnTo>
                    <a:pt x="3432" y="7883"/>
                  </a:lnTo>
                  <a:lnTo>
                    <a:pt x="3422" y="7875"/>
                  </a:lnTo>
                  <a:lnTo>
                    <a:pt x="3411" y="7867"/>
                  </a:lnTo>
                  <a:lnTo>
                    <a:pt x="3397" y="7860"/>
                  </a:lnTo>
                  <a:lnTo>
                    <a:pt x="3383" y="7854"/>
                  </a:lnTo>
                  <a:lnTo>
                    <a:pt x="3367" y="7849"/>
                  </a:lnTo>
                  <a:lnTo>
                    <a:pt x="3350" y="7845"/>
                  </a:lnTo>
                  <a:lnTo>
                    <a:pt x="3330" y="7841"/>
                  </a:lnTo>
                  <a:lnTo>
                    <a:pt x="3300" y="7836"/>
                  </a:lnTo>
                  <a:lnTo>
                    <a:pt x="3261" y="7830"/>
                  </a:lnTo>
                  <a:lnTo>
                    <a:pt x="3213" y="7822"/>
                  </a:lnTo>
                  <a:lnTo>
                    <a:pt x="3159" y="7813"/>
                  </a:lnTo>
                  <a:lnTo>
                    <a:pt x="3101" y="7804"/>
                  </a:lnTo>
                  <a:lnTo>
                    <a:pt x="3039" y="7795"/>
                  </a:lnTo>
                  <a:lnTo>
                    <a:pt x="2976" y="7785"/>
                  </a:lnTo>
                  <a:lnTo>
                    <a:pt x="2912" y="7775"/>
                  </a:lnTo>
                  <a:lnTo>
                    <a:pt x="2849" y="7766"/>
                  </a:lnTo>
                  <a:lnTo>
                    <a:pt x="2791" y="7757"/>
                  </a:lnTo>
                  <a:lnTo>
                    <a:pt x="2737" y="7749"/>
                  </a:lnTo>
                  <a:lnTo>
                    <a:pt x="2689" y="7741"/>
                  </a:lnTo>
                  <a:lnTo>
                    <a:pt x="2650" y="7735"/>
                  </a:lnTo>
                  <a:lnTo>
                    <a:pt x="2619" y="7731"/>
                  </a:lnTo>
                  <a:lnTo>
                    <a:pt x="2599" y="7728"/>
                  </a:lnTo>
                  <a:lnTo>
                    <a:pt x="2593" y="7727"/>
                  </a:lnTo>
                  <a:lnTo>
                    <a:pt x="2593" y="2903"/>
                  </a:lnTo>
                  <a:lnTo>
                    <a:pt x="2600" y="2902"/>
                  </a:lnTo>
                  <a:lnTo>
                    <a:pt x="2620" y="2899"/>
                  </a:lnTo>
                  <a:lnTo>
                    <a:pt x="2653" y="2896"/>
                  </a:lnTo>
                  <a:lnTo>
                    <a:pt x="2696" y="2890"/>
                  </a:lnTo>
                  <a:lnTo>
                    <a:pt x="2745" y="2884"/>
                  </a:lnTo>
                  <a:lnTo>
                    <a:pt x="2804" y="2877"/>
                  </a:lnTo>
                  <a:lnTo>
                    <a:pt x="2866" y="2870"/>
                  </a:lnTo>
                  <a:lnTo>
                    <a:pt x="2931" y="2862"/>
                  </a:lnTo>
                  <a:lnTo>
                    <a:pt x="2998" y="2854"/>
                  </a:lnTo>
                  <a:lnTo>
                    <a:pt x="3065" y="2845"/>
                  </a:lnTo>
                  <a:lnTo>
                    <a:pt x="3130" y="2837"/>
                  </a:lnTo>
                  <a:lnTo>
                    <a:pt x="3192" y="2829"/>
                  </a:lnTo>
                  <a:lnTo>
                    <a:pt x="3248" y="2821"/>
                  </a:lnTo>
                  <a:lnTo>
                    <a:pt x="3297" y="2815"/>
                  </a:lnTo>
                  <a:lnTo>
                    <a:pt x="3337" y="2809"/>
                  </a:lnTo>
                  <a:lnTo>
                    <a:pt x="3368" y="2804"/>
                  </a:lnTo>
                  <a:lnTo>
                    <a:pt x="3383" y="2801"/>
                  </a:lnTo>
                  <a:lnTo>
                    <a:pt x="3397" y="2796"/>
                  </a:lnTo>
                  <a:lnTo>
                    <a:pt x="3410" y="2791"/>
                  </a:lnTo>
                  <a:lnTo>
                    <a:pt x="3421" y="2786"/>
                  </a:lnTo>
                  <a:lnTo>
                    <a:pt x="3431" y="2779"/>
                  </a:lnTo>
                  <a:lnTo>
                    <a:pt x="3440" y="2772"/>
                  </a:lnTo>
                  <a:lnTo>
                    <a:pt x="3448" y="2764"/>
                  </a:lnTo>
                  <a:lnTo>
                    <a:pt x="3455" y="2756"/>
                  </a:lnTo>
                  <a:lnTo>
                    <a:pt x="3461" y="2747"/>
                  </a:lnTo>
                  <a:lnTo>
                    <a:pt x="3466" y="2738"/>
                  </a:lnTo>
                  <a:lnTo>
                    <a:pt x="3469" y="2728"/>
                  </a:lnTo>
                  <a:lnTo>
                    <a:pt x="3472" y="2718"/>
                  </a:lnTo>
                  <a:lnTo>
                    <a:pt x="3475" y="2708"/>
                  </a:lnTo>
                  <a:lnTo>
                    <a:pt x="3476" y="2697"/>
                  </a:lnTo>
                  <a:lnTo>
                    <a:pt x="3477" y="2686"/>
                  </a:lnTo>
                  <a:lnTo>
                    <a:pt x="3477" y="2675"/>
                  </a:lnTo>
                  <a:lnTo>
                    <a:pt x="3477" y="2515"/>
                  </a:lnTo>
                  <a:lnTo>
                    <a:pt x="2593" y="2515"/>
                  </a:lnTo>
                  <a:lnTo>
                    <a:pt x="2593" y="1631"/>
                  </a:lnTo>
                  <a:lnTo>
                    <a:pt x="2593" y="1542"/>
                  </a:lnTo>
                  <a:lnTo>
                    <a:pt x="2595" y="1457"/>
                  </a:lnTo>
                  <a:lnTo>
                    <a:pt x="2598" y="1376"/>
                  </a:lnTo>
                  <a:lnTo>
                    <a:pt x="2602" y="1299"/>
                  </a:lnTo>
                  <a:lnTo>
                    <a:pt x="2608" y="1226"/>
                  </a:lnTo>
                  <a:lnTo>
                    <a:pt x="2615" y="1157"/>
                  </a:lnTo>
                  <a:lnTo>
                    <a:pt x="2623" y="1091"/>
                  </a:lnTo>
                  <a:lnTo>
                    <a:pt x="2633" y="1028"/>
                  </a:lnTo>
                  <a:lnTo>
                    <a:pt x="2645" y="969"/>
                  </a:lnTo>
                  <a:lnTo>
                    <a:pt x="2658" y="914"/>
                  </a:lnTo>
                  <a:lnTo>
                    <a:pt x="2672" y="862"/>
                  </a:lnTo>
                  <a:lnTo>
                    <a:pt x="2689" y="812"/>
                  </a:lnTo>
                  <a:lnTo>
                    <a:pt x="2707" y="767"/>
                  </a:lnTo>
                  <a:lnTo>
                    <a:pt x="2727" y="724"/>
                  </a:lnTo>
                  <a:lnTo>
                    <a:pt x="2750" y="684"/>
                  </a:lnTo>
                  <a:lnTo>
                    <a:pt x="2773" y="647"/>
                  </a:lnTo>
                  <a:lnTo>
                    <a:pt x="2798" y="613"/>
                  </a:lnTo>
                  <a:lnTo>
                    <a:pt x="2826" y="581"/>
                  </a:lnTo>
                  <a:lnTo>
                    <a:pt x="2857" y="553"/>
                  </a:lnTo>
                  <a:lnTo>
                    <a:pt x="2888" y="527"/>
                  </a:lnTo>
                  <a:lnTo>
                    <a:pt x="2922" y="503"/>
                  </a:lnTo>
                  <a:lnTo>
                    <a:pt x="2958" y="482"/>
                  </a:lnTo>
                  <a:lnTo>
                    <a:pt x="2997" y="463"/>
                  </a:lnTo>
                  <a:lnTo>
                    <a:pt x="3038" y="447"/>
                  </a:lnTo>
                  <a:lnTo>
                    <a:pt x="3081" y="433"/>
                  </a:lnTo>
                  <a:lnTo>
                    <a:pt x="3126" y="420"/>
                  </a:lnTo>
                  <a:lnTo>
                    <a:pt x="3174" y="410"/>
                  </a:lnTo>
                  <a:lnTo>
                    <a:pt x="3225" y="402"/>
                  </a:lnTo>
                  <a:lnTo>
                    <a:pt x="3278" y="396"/>
                  </a:lnTo>
                  <a:lnTo>
                    <a:pt x="3334" y="392"/>
                  </a:lnTo>
                  <a:lnTo>
                    <a:pt x="3392" y="389"/>
                  </a:lnTo>
                  <a:lnTo>
                    <a:pt x="3453" y="389"/>
                  </a:lnTo>
                  <a:lnTo>
                    <a:pt x="3514" y="389"/>
                  </a:lnTo>
                  <a:lnTo>
                    <a:pt x="3571" y="392"/>
                  </a:lnTo>
                  <a:lnTo>
                    <a:pt x="3625" y="395"/>
                  </a:lnTo>
                  <a:lnTo>
                    <a:pt x="3677" y="401"/>
                  </a:lnTo>
                  <a:lnTo>
                    <a:pt x="3724" y="408"/>
                  </a:lnTo>
                  <a:lnTo>
                    <a:pt x="3769" y="416"/>
                  </a:lnTo>
                  <a:lnTo>
                    <a:pt x="3812" y="427"/>
                  </a:lnTo>
                  <a:lnTo>
                    <a:pt x="3853" y="438"/>
                  </a:lnTo>
                  <a:lnTo>
                    <a:pt x="3891" y="452"/>
                  </a:lnTo>
                  <a:lnTo>
                    <a:pt x="3925" y="467"/>
                  </a:lnTo>
                  <a:lnTo>
                    <a:pt x="3958" y="484"/>
                  </a:lnTo>
                  <a:lnTo>
                    <a:pt x="3989" y="503"/>
                  </a:lnTo>
                  <a:lnTo>
                    <a:pt x="4018" y="524"/>
                  </a:lnTo>
                  <a:lnTo>
                    <a:pt x="4044" y="547"/>
                  </a:lnTo>
                  <a:lnTo>
                    <a:pt x="4069" y="571"/>
                  </a:lnTo>
                  <a:lnTo>
                    <a:pt x="4091" y="597"/>
                  </a:lnTo>
                  <a:lnTo>
                    <a:pt x="4113" y="626"/>
                  </a:lnTo>
                  <a:lnTo>
                    <a:pt x="4132" y="656"/>
                  </a:lnTo>
                  <a:lnTo>
                    <a:pt x="4150" y="688"/>
                  </a:lnTo>
                  <a:lnTo>
                    <a:pt x="4167" y="723"/>
                  </a:lnTo>
                  <a:lnTo>
                    <a:pt x="4182" y="759"/>
                  </a:lnTo>
                  <a:lnTo>
                    <a:pt x="4196" y="797"/>
                  </a:lnTo>
                  <a:lnTo>
                    <a:pt x="4209" y="838"/>
                  </a:lnTo>
                  <a:lnTo>
                    <a:pt x="4222" y="881"/>
                  </a:lnTo>
                  <a:lnTo>
                    <a:pt x="4233" y="925"/>
                  </a:lnTo>
                  <a:lnTo>
                    <a:pt x="4243" y="973"/>
                  </a:lnTo>
                  <a:lnTo>
                    <a:pt x="4252" y="1022"/>
                  </a:lnTo>
                  <a:lnTo>
                    <a:pt x="4261" y="1073"/>
                  </a:lnTo>
                  <a:lnTo>
                    <a:pt x="4270" y="1127"/>
                  </a:lnTo>
                  <a:lnTo>
                    <a:pt x="4278" y="1183"/>
                  </a:lnTo>
                  <a:lnTo>
                    <a:pt x="4285" y="1242"/>
                  </a:lnTo>
                  <a:lnTo>
                    <a:pt x="4292" y="1303"/>
                  </a:lnTo>
                  <a:lnTo>
                    <a:pt x="4294" y="1318"/>
                  </a:lnTo>
                  <a:lnTo>
                    <a:pt x="4296" y="1332"/>
                  </a:lnTo>
                  <a:lnTo>
                    <a:pt x="4299" y="1345"/>
                  </a:lnTo>
                  <a:lnTo>
                    <a:pt x="4302" y="1357"/>
                  </a:lnTo>
                  <a:lnTo>
                    <a:pt x="4306" y="1368"/>
                  </a:lnTo>
                  <a:lnTo>
                    <a:pt x="4311" y="1378"/>
                  </a:lnTo>
                  <a:lnTo>
                    <a:pt x="4315" y="1387"/>
                  </a:lnTo>
                  <a:lnTo>
                    <a:pt x="4321" y="1395"/>
                  </a:lnTo>
                  <a:lnTo>
                    <a:pt x="4328" y="1402"/>
                  </a:lnTo>
                  <a:lnTo>
                    <a:pt x="4334" y="1408"/>
                  </a:lnTo>
                  <a:lnTo>
                    <a:pt x="4341" y="1413"/>
                  </a:lnTo>
                  <a:lnTo>
                    <a:pt x="4349" y="1418"/>
                  </a:lnTo>
                  <a:lnTo>
                    <a:pt x="4357" y="1421"/>
                  </a:lnTo>
                  <a:lnTo>
                    <a:pt x="4366" y="1423"/>
                  </a:lnTo>
                  <a:lnTo>
                    <a:pt x="4375" y="1424"/>
                  </a:lnTo>
                  <a:lnTo>
                    <a:pt x="4385" y="1425"/>
                  </a:lnTo>
                  <a:lnTo>
                    <a:pt x="4596" y="1425"/>
                  </a:lnTo>
                  <a:lnTo>
                    <a:pt x="4596" y="213"/>
                  </a:lnTo>
                  <a:close/>
                </a:path>
              </a:pathLst>
            </a:custGeom>
            <a:solidFill>
              <a:srgbClr val="171312"/>
            </a:solidFill>
            <a:ln w="9525">
              <a:noFill/>
              <a:round/>
              <a:headEnd/>
              <a:tailEnd/>
            </a:ln>
          </p:spPr>
          <p:txBody>
            <a:bodyPr/>
            <a:lstStyle/>
            <a:p>
              <a:endParaRPr lang="da-DK"/>
            </a:p>
          </p:txBody>
        </p:sp>
        <p:sp>
          <p:nvSpPr>
            <p:cNvPr id="22" name="Freeform 23"/>
            <p:cNvSpPr>
              <a:spLocks noChangeAspect="1"/>
            </p:cNvSpPr>
            <p:nvPr userDrawn="1"/>
          </p:nvSpPr>
          <p:spPr bwMode="auto">
            <a:xfrm>
              <a:off x="2936" y="4027"/>
              <a:ext cx="109" cy="114"/>
            </a:xfrm>
            <a:custGeom>
              <a:avLst/>
              <a:gdLst/>
              <a:ahLst/>
              <a:cxnLst>
                <a:cxn ang="0">
                  <a:pos x="841" y="407"/>
                </a:cxn>
                <a:cxn ang="0">
                  <a:pos x="716" y="389"/>
                </a:cxn>
                <a:cxn ang="0">
                  <a:pos x="532" y="362"/>
                </a:cxn>
                <a:cxn ang="0">
                  <a:pos x="334" y="333"/>
                </a:cxn>
                <a:cxn ang="0">
                  <a:pos x="169" y="308"/>
                </a:cxn>
                <a:cxn ang="0">
                  <a:pos x="86" y="294"/>
                </a:cxn>
                <a:cxn ang="0">
                  <a:pos x="52" y="281"/>
                </a:cxn>
                <a:cxn ang="0">
                  <a:pos x="27" y="264"/>
                </a:cxn>
                <a:cxn ang="0">
                  <a:pos x="11" y="241"/>
                </a:cxn>
                <a:cxn ang="0">
                  <a:pos x="3" y="214"/>
                </a:cxn>
                <a:cxn ang="0">
                  <a:pos x="0" y="182"/>
                </a:cxn>
                <a:cxn ang="0">
                  <a:pos x="3772" y="182"/>
                </a:cxn>
                <a:cxn ang="0">
                  <a:pos x="3770" y="215"/>
                </a:cxn>
                <a:cxn ang="0">
                  <a:pos x="3762" y="244"/>
                </a:cxn>
                <a:cxn ang="0">
                  <a:pos x="3748" y="268"/>
                </a:cxn>
                <a:cxn ang="0">
                  <a:pos x="3722" y="287"/>
                </a:cxn>
                <a:cxn ang="0">
                  <a:pos x="3687" y="301"/>
                </a:cxn>
                <a:cxn ang="0">
                  <a:pos x="3609" y="313"/>
                </a:cxn>
                <a:cxn ang="0">
                  <a:pos x="3450" y="335"/>
                </a:cxn>
                <a:cxn ang="0">
                  <a:pos x="3253" y="363"/>
                </a:cxn>
                <a:cxn ang="0">
                  <a:pos x="3066" y="389"/>
                </a:cxn>
                <a:cxn ang="0">
                  <a:pos x="2939" y="407"/>
                </a:cxn>
                <a:cxn ang="0">
                  <a:pos x="2910" y="5219"/>
                </a:cxn>
                <a:cxn ang="0">
                  <a:pos x="4601" y="5217"/>
                </a:cxn>
                <a:cxn ang="0">
                  <a:pos x="4676" y="5205"/>
                </a:cxn>
                <a:cxn ang="0">
                  <a:pos x="4746" y="5181"/>
                </a:cxn>
                <a:cxn ang="0">
                  <a:pos x="4811" y="5141"/>
                </a:cxn>
                <a:cxn ang="0">
                  <a:pos x="4871" y="5083"/>
                </a:cxn>
                <a:cxn ang="0">
                  <a:pos x="4927" y="5003"/>
                </a:cxn>
                <a:cxn ang="0">
                  <a:pos x="4977" y="4899"/>
                </a:cxn>
                <a:cxn ang="0">
                  <a:pos x="5023" y="4768"/>
                </a:cxn>
                <a:cxn ang="0">
                  <a:pos x="5064" y="4607"/>
                </a:cxn>
                <a:cxn ang="0">
                  <a:pos x="5100" y="4413"/>
                </a:cxn>
                <a:cxn ang="0">
                  <a:pos x="5130" y="4183"/>
                </a:cxn>
                <a:cxn ang="0">
                  <a:pos x="5137" y="4149"/>
                </a:cxn>
                <a:cxn ang="0">
                  <a:pos x="5152" y="4124"/>
                </a:cxn>
                <a:cxn ang="0">
                  <a:pos x="5171" y="4107"/>
                </a:cxn>
                <a:cxn ang="0">
                  <a:pos x="5196" y="4096"/>
                </a:cxn>
                <a:cxn ang="0">
                  <a:pos x="5227" y="4092"/>
                </a:cxn>
                <a:cxn ang="0">
                  <a:pos x="5433" y="5623"/>
                </a:cxn>
                <a:cxn ang="0">
                  <a:pos x="0" y="5428"/>
                </a:cxn>
                <a:cxn ang="0">
                  <a:pos x="6" y="5396"/>
                </a:cxn>
                <a:cxn ang="0">
                  <a:pos x="20" y="5370"/>
                </a:cxn>
                <a:cxn ang="0">
                  <a:pos x="44" y="5351"/>
                </a:cxn>
                <a:cxn ang="0">
                  <a:pos x="78" y="5336"/>
                </a:cxn>
                <a:cxn ang="0">
                  <a:pos x="124" y="5326"/>
                </a:cxn>
                <a:cxn ang="0">
                  <a:pos x="230" y="5311"/>
                </a:cxn>
                <a:cxn ang="0">
                  <a:pos x="404" y="5288"/>
                </a:cxn>
                <a:cxn ang="0">
                  <a:pos x="599" y="5262"/>
                </a:cxn>
                <a:cxn ang="0">
                  <a:pos x="767" y="5240"/>
                </a:cxn>
                <a:cxn ang="0">
                  <a:pos x="863" y="5228"/>
                </a:cxn>
              </a:cxnLst>
              <a:rect l="0" t="0" r="r" b="b"/>
              <a:pathLst>
                <a:path w="5433" h="5623">
                  <a:moveTo>
                    <a:pt x="870" y="411"/>
                  </a:moveTo>
                  <a:lnTo>
                    <a:pt x="863" y="410"/>
                  </a:lnTo>
                  <a:lnTo>
                    <a:pt x="841" y="407"/>
                  </a:lnTo>
                  <a:lnTo>
                    <a:pt x="810" y="402"/>
                  </a:lnTo>
                  <a:lnTo>
                    <a:pt x="767" y="396"/>
                  </a:lnTo>
                  <a:lnTo>
                    <a:pt x="716" y="389"/>
                  </a:lnTo>
                  <a:lnTo>
                    <a:pt x="659" y="381"/>
                  </a:lnTo>
                  <a:lnTo>
                    <a:pt x="597" y="372"/>
                  </a:lnTo>
                  <a:lnTo>
                    <a:pt x="532" y="362"/>
                  </a:lnTo>
                  <a:lnTo>
                    <a:pt x="465" y="352"/>
                  </a:lnTo>
                  <a:lnTo>
                    <a:pt x="398" y="343"/>
                  </a:lnTo>
                  <a:lnTo>
                    <a:pt x="334" y="333"/>
                  </a:lnTo>
                  <a:lnTo>
                    <a:pt x="273" y="324"/>
                  </a:lnTo>
                  <a:lnTo>
                    <a:pt x="218" y="316"/>
                  </a:lnTo>
                  <a:lnTo>
                    <a:pt x="169" y="308"/>
                  </a:lnTo>
                  <a:lnTo>
                    <a:pt x="129" y="302"/>
                  </a:lnTo>
                  <a:lnTo>
                    <a:pt x="101" y="297"/>
                  </a:lnTo>
                  <a:lnTo>
                    <a:pt x="86" y="294"/>
                  </a:lnTo>
                  <a:lnTo>
                    <a:pt x="74" y="290"/>
                  </a:lnTo>
                  <a:lnTo>
                    <a:pt x="62" y="286"/>
                  </a:lnTo>
                  <a:lnTo>
                    <a:pt x="52" y="281"/>
                  </a:lnTo>
                  <a:lnTo>
                    <a:pt x="43" y="276"/>
                  </a:lnTo>
                  <a:lnTo>
                    <a:pt x="34" y="270"/>
                  </a:lnTo>
                  <a:lnTo>
                    <a:pt x="27" y="264"/>
                  </a:lnTo>
                  <a:lnTo>
                    <a:pt x="21" y="257"/>
                  </a:lnTo>
                  <a:lnTo>
                    <a:pt x="16" y="249"/>
                  </a:lnTo>
                  <a:lnTo>
                    <a:pt x="11" y="241"/>
                  </a:lnTo>
                  <a:lnTo>
                    <a:pt x="8" y="233"/>
                  </a:lnTo>
                  <a:lnTo>
                    <a:pt x="5" y="224"/>
                  </a:lnTo>
                  <a:lnTo>
                    <a:pt x="3" y="214"/>
                  </a:lnTo>
                  <a:lnTo>
                    <a:pt x="1" y="204"/>
                  </a:lnTo>
                  <a:lnTo>
                    <a:pt x="0" y="194"/>
                  </a:lnTo>
                  <a:lnTo>
                    <a:pt x="0" y="182"/>
                  </a:lnTo>
                  <a:lnTo>
                    <a:pt x="0" y="0"/>
                  </a:lnTo>
                  <a:lnTo>
                    <a:pt x="3772" y="0"/>
                  </a:lnTo>
                  <a:lnTo>
                    <a:pt x="3772" y="182"/>
                  </a:lnTo>
                  <a:lnTo>
                    <a:pt x="3771" y="194"/>
                  </a:lnTo>
                  <a:lnTo>
                    <a:pt x="3771" y="204"/>
                  </a:lnTo>
                  <a:lnTo>
                    <a:pt x="3770" y="215"/>
                  </a:lnTo>
                  <a:lnTo>
                    <a:pt x="3768" y="225"/>
                  </a:lnTo>
                  <a:lnTo>
                    <a:pt x="3766" y="234"/>
                  </a:lnTo>
                  <a:lnTo>
                    <a:pt x="3762" y="244"/>
                  </a:lnTo>
                  <a:lnTo>
                    <a:pt x="3758" y="252"/>
                  </a:lnTo>
                  <a:lnTo>
                    <a:pt x="3754" y="260"/>
                  </a:lnTo>
                  <a:lnTo>
                    <a:pt x="3748" y="268"/>
                  </a:lnTo>
                  <a:lnTo>
                    <a:pt x="3741" y="275"/>
                  </a:lnTo>
                  <a:lnTo>
                    <a:pt x="3732" y="281"/>
                  </a:lnTo>
                  <a:lnTo>
                    <a:pt x="3722" y="287"/>
                  </a:lnTo>
                  <a:lnTo>
                    <a:pt x="3712" y="292"/>
                  </a:lnTo>
                  <a:lnTo>
                    <a:pt x="3700" y="297"/>
                  </a:lnTo>
                  <a:lnTo>
                    <a:pt x="3687" y="301"/>
                  </a:lnTo>
                  <a:lnTo>
                    <a:pt x="3671" y="304"/>
                  </a:lnTo>
                  <a:lnTo>
                    <a:pt x="3646" y="308"/>
                  </a:lnTo>
                  <a:lnTo>
                    <a:pt x="3609" y="313"/>
                  </a:lnTo>
                  <a:lnTo>
                    <a:pt x="3563" y="319"/>
                  </a:lnTo>
                  <a:lnTo>
                    <a:pt x="3509" y="327"/>
                  </a:lnTo>
                  <a:lnTo>
                    <a:pt x="3450" y="335"/>
                  </a:lnTo>
                  <a:lnTo>
                    <a:pt x="3386" y="344"/>
                  </a:lnTo>
                  <a:lnTo>
                    <a:pt x="3320" y="354"/>
                  </a:lnTo>
                  <a:lnTo>
                    <a:pt x="3253" y="363"/>
                  </a:lnTo>
                  <a:lnTo>
                    <a:pt x="3187" y="372"/>
                  </a:lnTo>
                  <a:lnTo>
                    <a:pt x="3124" y="381"/>
                  </a:lnTo>
                  <a:lnTo>
                    <a:pt x="3066" y="389"/>
                  </a:lnTo>
                  <a:lnTo>
                    <a:pt x="3015" y="396"/>
                  </a:lnTo>
                  <a:lnTo>
                    <a:pt x="2971" y="402"/>
                  </a:lnTo>
                  <a:lnTo>
                    <a:pt x="2939" y="407"/>
                  </a:lnTo>
                  <a:lnTo>
                    <a:pt x="2917" y="410"/>
                  </a:lnTo>
                  <a:lnTo>
                    <a:pt x="2910" y="411"/>
                  </a:lnTo>
                  <a:lnTo>
                    <a:pt x="2910" y="5219"/>
                  </a:lnTo>
                  <a:lnTo>
                    <a:pt x="4548" y="5219"/>
                  </a:lnTo>
                  <a:lnTo>
                    <a:pt x="4575" y="5218"/>
                  </a:lnTo>
                  <a:lnTo>
                    <a:pt x="4601" y="5217"/>
                  </a:lnTo>
                  <a:lnTo>
                    <a:pt x="4627" y="5214"/>
                  </a:lnTo>
                  <a:lnTo>
                    <a:pt x="4651" y="5211"/>
                  </a:lnTo>
                  <a:lnTo>
                    <a:pt x="4676" y="5205"/>
                  </a:lnTo>
                  <a:lnTo>
                    <a:pt x="4700" y="5199"/>
                  </a:lnTo>
                  <a:lnTo>
                    <a:pt x="4724" y="5191"/>
                  </a:lnTo>
                  <a:lnTo>
                    <a:pt x="4746" y="5181"/>
                  </a:lnTo>
                  <a:lnTo>
                    <a:pt x="4768" y="5170"/>
                  </a:lnTo>
                  <a:lnTo>
                    <a:pt x="4790" y="5157"/>
                  </a:lnTo>
                  <a:lnTo>
                    <a:pt x="4811" y="5141"/>
                  </a:lnTo>
                  <a:lnTo>
                    <a:pt x="4832" y="5124"/>
                  </a:lnTo>
                  <a:lnTo>
                    <a:pt x="4852" y="5105"/>
                  </a:lnTo>
                  <a:lnTo>
                    <a:pt x="4871" y="5083"/>
                  </a:lnTo>
                  <a:lnTo>
                    <a:pt x="4891" y="5059"/>
                  </a:lnTo>
                  <a:lnTo>
                    <a:pt x="4909" y="5032"/>
                  </a:lnTo>
                  <a:lnTo>
                    <a:pt x="4927" y="5003"/>
                  </a:lnTo>
                  <a:lnTo>
                    <a:pt x="4945" y="4971"/>
                  </a:lnTo>
                  <a:lnTo>
                    <a:pt x="4961" y="4937"/>
                  </a:lnTo>
                  <a:lnTo>
                    <a:pt x="4977" y="4899"/>
                  </a:lnTo>
                  <a:lnTo>
                    <a:pt x="4994" y="4859"/>
                  </a:lnTo>
                  <a:lnTo>
                    <a:pt x="5008" y="4815"/>
                  </a:lnTo>
                  <a:lnTo>
                    <a:pt x="5023" y="4768"/>
                  </a:lnTo>
                  <a:lnTo>
                    <a:pt x="5037" y="4718"/>
                  </a:lnTo>
                  <a:lnTo>
                    <a:pt x="5051" y="4664"/>
                  </a:lnTo>
                  <a:lnTo>
                    <a:pt x="5064" y="4607"/>
                  </a:lnTo>
                  <a:lnTo>
                    <a:pt x="5076" y="4546"/>
                  </a:lnTo>
                  <a:lnTo>
                    <a:pt x="5088" y="4481"/>
                  </a:lnTo>
                  <a:lnTo>
                    <a:pt x="5100" y="4413"/>
                  </a:lnTo>
                  <a:lnTo>
                    <a:pt x="5110" y="4340"/>
                  </a:lnTo>
                  <a:lnTo>
                    <a:pt x="5120" y="4264"/>
                  </a:lnTo>
                  <a:lnTo>
                    <a:pt x="5130" y="4183"/>
                  </a:lnTo>
                  <a:lnTo>
                    <a:pt x="5132" y="4171"/>
                  </a:lnTo>
                  <a:lnTo>
                    <a:pt x="5134" y="4160"/>
                  </a:lnTo>
                  <a:lnTo>
                    <a:pt x="5137" y="4149"/>
                  </a:lnTo>
                  <a:lnTo>
                    <a:pt x="5141" y="4140"/>
                  </a:lnTo>
                  <a:lnTo>
                    <a:pt x="5146" y="4132"/>
                  </a:lnTo>
                  <a:lnTo>
                    <a:pt x="5152" y="4124"/>
                  </a:lnTo>
                  <a:lnTo>
                    <a:pt x="5158" y="4117"/>
                  </a:lnTo>
                  <a:lnTo>
                    <a:pt x="5164" y="4112"/>
                  </a:lnTo>
                  <a:lnTo>
                    <a:pt x="5171" y="4107"/>
                  </a:lnTo>
                  <a:lnTo>
                    <a:pt x="5179" y="4102"/>
                  </a:lnTo>
                  <a:lnTo>
                    <a:pt x="5187" y="4099"/>
                  </a:lnTo>
                  <a:lnTo>
                    <a:pt x="5196" y="4096"/>
                  </a:lnTo>
                  <a:lnTo>
                    <a:pt x="5207" y="4094"/>
                  </a:lnTo>
                  <a:lnTo>
                    <a:pt x="5217" y="4092"/>
                  </a:lnTo>
                  <a:lnTo>
                    <a:pt x="5227" y="4092"/>
                  </a:lnTo>
                  <a:lnTo>
                    <a:pt x="5238" y="4091"/>
                  </a:lnTo>
                  <a:lnTo>
                    <a:pt x="5433" y="4091"/>
                  </a:lnTo>
                  <a:lnTo>
                    <a:pt x="5433" y="5623"/>
                  </a:lnTo>
                  <a:lnTo>
                    <a:pt x="0" y="5623"/>
                  </a:lnTo>
                  <a:lnTo>
                    <a:pt x="0" y="5440"/>
                  </a:lnTo>
                  <a:lnTo>
                    <a:pt x="0" y="5428"/>
                  </a:lnTo>
                  <a:lnTo>
                    <a:pt x="2" y="5416"/>
                  </a:lnTo>
                  <a:lnTo>
                    <a:pt x="3" y="5406"/>
                  </a:lnTo>
                  <a:lnTo>
                    <a:pt x="6" y="5396"/>
                  </a:lnTo>
                  <a:lnTo>
                    <a:pt x="10" y="5387"/>
                  </a:lnTo>
                  <a:lnTo>
                    <a:pt x="14" y="5378"/>
                  </a:lnTo>
                  <a:lnTo>
                    <a:pt x="20" y="5370"/>
                  </a:lnTo>
                  <a:lnTo>
                    <a:pt x="27" y="5363"/>
                  </a:lnTo>
                  <a:lnTo>
                    <a:pt x="34" y="5357"/>
                  </a:lnTo>
                  <a:lnTo>
                    <a:pt x="44" y="5351"/>
                  </a:lnTo>
                  <a:lnTo>
                    <a:pt x="54" y="5346"/>
                  </a:lnTo>
                  <a:lnTo>
                    <a:pt x="65" y="5341"/>
                  </a:lnTo>
                  <a:lnTo>
                    <a:pt x="78" y="5336"/>
                  </a:lnTo>
                  <a:lnTo>
                    <a:pt x="91" y="5333"/>
                  </a:lnTo>
                  <a:lnTo>
                    <a:pt x="107" y="5329"/>
                  </a:lnTo>
                  <a:lnTo>
                    <a:pt x="124" y="5326"/>
                  </a:lnTo>
                  <a:lnTo>
                    <a:pt x="148" y="5323"/>
                  </a:lnTo>
                  <a:lnTo>
                    <a:pt x="185" y="5317"/>
                  </a:lnTo>
                  <a:lnTo>
                    <a:pt x="230" y="5311"/>
                  </a:lnTo>
                  <a:lnTo>
                    <a:pt x="283" y="5304"/>
                  </a:lnTo>
                  <a:lnTo>
                    <a:pt x="342" y="5296"/>
                  </a:lnTo>
                  <a:lnTo>
                    <a:pt x="404" y="5288"/>
                  </a:lnTo>
                  <a:lnTo>
                    <a:pt x="469" y="5279"/>
                  </a:lnTo>
                  <a:lnTo>
                    <a:pt x="535" y="5271"/>
                  </a:lnTo>
                  <a:lnTo>
                    <a:pt x="599" y="5262"/>
                  </a:lnTo>
                  <a:lnTo>
                    <a:pt x="660" y="5254"/>
                  </a:lnTo>
                  <a:lnTo>
                    <a:pt x="717" y="5247"/>
                  </a:lnTo>
                  <a:lnTo>
                    <a:pt x="767" y="5240"/>
                  </a:lnTo>
                  <a:lnTo>
                    <a:pt x="810" y="5235"/>
                  </a:lnTo>
                  <a:lnTo>
                    <a:pt x="841" y="5231"/>
                  </a:lnTo>
                  <a:lnTo>
                    <a:pt x="863" y="5228"/>
                  </a:lnTo>
                  <a:lnTo>
                    <a:pt x="870" y="5227"/>
                  </a:lnTo>
                  <a:lnTo>
                    <a:pt x="870" y="411"/>
                  </a:lnTo>
                  <a:close/>
                </a:path>
              </a:pathLst>
            </a:custGeom>
            <a:solidFill>
              <a:srgbClr val="171312"/>
            </a:solidFill>
            <a:ln w="9525">
              <a:noFill/>
              <a:round/>
              <a:headEnd/>
              <a:tailEnd/>
            </a:ln>
          </p:spPr>
          <p:txBody>
            <a:bodyPr/>
            <a:lstStyle/>
            <a:p>
              <a:endParaRPr lang="da-DK"/>
            </a:p>
          </p:txBody>
        </p:sp>
      </p:grpSp>
      <p:sp>
        <p:nvSpPr>
          <p:cNvPr id="10" name="Pladsholder til billede 4"/>
          <p:cNvSpPr>
            <a:spLocks noGrp="1"/>
          </p:cNvSpPr>
          <p:nvPr>
            <p:ph type="pic" sz="quarter" idx="15" hasCustomPrompt="1"/>
          </p:nvPr>
        </p:nvSpPr>
        <p:spPr>
          <a:xfrm>
            <a:off x="179512" y="4720348"/>
            <a:ext cx="864096" cy="288230"/>
          </a:xfrm>
        </p:spPr>
        <p:txBody>
          <a:bodyPr anchor="b"/>
          <a:lstStyle>
            <a:lvl1pPr marL="0" indent="0">
              <a:buNone/>
              <a:defRPr sz="1200"/>
            </a:lvl1pPr>
          </a:lstStyle>
          <a:p>
            <a:r>
              <a:rPr lang="da-DK" dirty="0"/>
              <a:t>Kundelogo</a:t>
            </a:r>
          </a:p>
        </p:txBody>
      </p:sp>
      <p:sp>
        <p:nvSpPr>
          <p:cNvPr id="11" name="Footer Placeholder 4"/>
          <p:cNvSpPr>
            <a:spLocks noGrp="1"/>
          </p:cNvSpPr>
          <p:nvPr>
            <p:ph type="ftr" sz="quarter" idx="3"/>
          </p:nvPr>
        </p:nvSpPr>
        <p:spPr>
          <a:xfrm>
            <a:off x="5736330" y="136800"/>
            <a:ext cx="2995200" cy="180000"/>
          </a:xfrm>
          <a:prstGeom prst="rect">
            <a:avLst/>
          </a:prstGeom>
        </p:spPr>
        <p:txBody>
          <a:bodyPr vert="horz" lIns="0" tIns="0" rIns="0" bIns="0" rtlCol="0" anchor="t" anchorCtr="0"/>
          <a:lstStyle>
            <a:lvl1pPr algn="r">
              <a:defRPr sz="900">
                <a:solidFill>
                  <a:schemeClr val="tx1"/>
                </a:solidFill>
              </a:defRPr>
            </a:lvl1pPr>
          </a:lstStyle>
          <a:p>
            <a:endParaRPr lang="da-DK" dirty="0"/>
          </a:p>
        </p:txBody>
      </p:sp>
      <p:sp>
        <p:nvSpPr>
          <p:cNvPr id="12" name="Slide Number Placeholder 5"/>
          <p:cNvSpPr>
            <a:spLocks noGrp="1"/>
          </p:cNvSpPr>
          <p:nvPr>
            <p:ph type="sldNum" sz="quarter" idx="4"/>
          </p:nvPr>
        </p:nvSpPr>
        <p:spPr>
          <a:xfrm>
            <a:off x="3347864" y="4776713"/>
            <a:ext cx="2520280" cy="315317"/>
          </a:xfrm>
          <a:prstGeom prst="rect">
            <a:avLst/>
          </a:prstGeom>
        </p:spPr>
        <p:txBody>
          <a:bodyPr/>
          <a:lstStyle>
            <a:lvl1pPr algn="ctr">
              <a:defRPr sz="900"/>
            </a:lvl1pPr>
          </a:lstStyle>
          <a:p>
            <a:fld id="{BFF3CFDD-2D56-4519-B779-BFFEF2995BE6}" type="slidenum">
              <a:rPr lang="da-DK" smtClean="0"/>
              <a:pPr/>
              <a:t>‹nr.›</a:t>
            </a:fld>
            <a:endParaRPr lang="da-DK" dirty="0"/>
          </a:p>
        </p:txBody>
      </p:sp>
    </p:spTree>
    <p:extLst>
      <p:ext uri="{BB962C8B-B14F-4D97-AF65-F5344CB8AC3E}">
        <p14:creationId xmlns:p14="http://schemas.microsoft.com/office/powerpoint/2010/main" val="456954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un overskrift">
    <p:spTree>
      <p:nvGrpSpPr>
        <p:cNvPr id="1" name=""/>
        <p:cNvGrpSpPr/>
        <p:nvPr/>
      </p:nvGrpSpPr>
      <p:grpSpPr>
        <a:xfrm>
          <a:off x="0" y="0"/>
          <a:ext cx="0" cy="0"/>
          <a:chOff x="0" y="0"/>
          <a:chExt cx="0" cy="0"/>
        </a:xfrm>
      </p:grpSpPr>
      <p:sp>
        <p:nvSpPr>
          <p:cNvPr id="2" name="Title 1"/>
          <p:cNvSpPr>
            <a:spLocks noGrp="1"/>
          </p:cNvSpPr>
          <p:nvPr>
            <p:ph type="title"/>
          </p:nvPr>
        </p:nvSpPr>
        <p:spPr>
          <a:xfrm>
            <a:off x="395288" y="353700"/>
            <a:ext cx="8341096" cy="675000"/>
          </a:xfrm>
        </p:spPr>
        <p:txBody>
          <a:bodyPr/>
          <a:lstStyle/>
          <a:p>
            <a:r>
              <a:rPr lang="da-DK" dirty="0"/>
              <a:t>Klik for at redigere i master</a:t>
            </a:r>
          </a:p>
        </p:txBody>
      </p:sp>
      <p:grpSp>
        <p:nvGrpSpPr>
          <p:cNvPr id="17" name="Group 24"/>
          <p:cNvGrpSpPr>
            <a:grpSpLocks noChangeAspect="1"/>
          </p:cNvGrpSpPr>
          <p:nvPr userDrawn="1"/>
        </p:nvGrpSpPr>
        <p:grpSpPr bwMode="auto">
          <a:xfrm>
            <a:off x="8460432" y="4718612"/>
            <a:ext cx="565787" cy="333374"/>
            <a:chOff x="2744" y="3974"/>
            <a:chExt cx="326" cy="192"/>
          </a:xfrm>
        </p:grpSpPr>
        <p:sp>
          <p:nvSpPr>
            <p:cNvPr id="18" name="AutoShape 19"/>
            <p:cNvSpPr>
              <a:spLocks noChangeAspect="1" noChangeArrowheads="1" noTextEdit="1"/>
            </p:cNvSpPr>
            <p:nvPr userDrawn="1"/>
          </p:nvSpPr>
          <p:spPr bwMode="auto">
            <a:xfrm>
              <a:off x="2744" y="3974"/>
              <a:ext cx="326" cy="192"/>
            </a:xfrm>
            <a:prstGeom prst="rect">
              <a:avLst/>
            </a:prstGeom>
            <a:noFill/>
            <a:ln w="9525">
              <a:noFill/>
              <a:miter lim="800000"/>
              <a:headEnd/>
              <a:tailEnd/>
            </a:ln>
          </p:spPr>
          <p:txBody>
            <a:bodyPr/>
            <a:lstStyle/>
            <a:p>
              <a:endParaRPr lang="da-DK"/>
            </a:p>
          </p:txBody>
        </p:sp>
        <p:sp>
          <p:nvSpPr>
            <p:cNvPr id="19" name="Freeform 21"/>
            <p:cNvSpPr>
              <a:spLocks noChangeAspect="1"/>
            </p:cNvSpPr>
            <p:nvPr userDrawn="1"/>
          </p:nvSpPr>
          <p:spPr bwMode="auto">
            <a:xfrm>
              <a:off x="2746" y="4026"/>
              <a:ext cx="103" cy="116"/>
            </a:xfrm>
            <a:custGeom>
              <a:avLst/>
              <a:gdLst/>
              <a:ahLst/>
              <a:cxnLst>
                <a:cxn ang="0">
                  <a:pos x="4998" y="201"/>
                </a:cxn>
                <a:cxn ang="0">
                  <a:pos x="4503" y="92"/>
                </a:cxn>
                <a:cxn ang="0">
                  <a:pos x="4067" y="30"/>
                </a:cxn>
                <a:cxn ang="0">
                  <a:pos x="3790" y="8"/>
                </a:cxn>
                <a:cxn ang="0">
                  <a:pos x="3517" y="0"/>
                </a:cxn>
                <a:cxn ang="0">
                  <a:pos x="2449" y="84"/>
                </a:cxn>
                <a:cxn ang="0">
                  <a:pos x="1590" y="328"/>
                </a:cxn>
                <a:cxn ang="0">
                  <a:pos x="928" y="713"/>
                </a:cxn>
                <a:cxn ang="0">
                  <a:pos x="452" y="1223"/>
                </a:cxn>
                <a:cxn ang="0">
                  <a:pos x="151" y="1841"/>
                </a:cxn>
                <a:cxn ang="0">
                  <a:pos x="12" y="2552"/>
                </a:cxn>
                <a:cxn ang="0">
                  <a:pos x="25" y="3275"/>
                </a:cxn>
                <a:cxn ang="0">
                  <a:pos x="184" y="3938"/>
                </a:cxn>
                <a:cxn ang="0">
                  <a:pos x="504" y="4534"/>
                </a:cxn>
                <a:cxn ang="0">
                  <a:pos x="1003" y="5038"/>
                </a:cxn>
                <a:cxn ang="0">
                  <a:pos x="1699" y="5420"/>
                </a:cxn>
                <a:cxn ang="0">
                  <a:pos x="2608" y="5654"/>
                </a:cxn>
                <a:cxn ang="0">
                  <a:pos x="3589" y="5714"/>
                </a:cxn>
                <a:cxn ang="0">
                  <a:pos x="4004" y="5692"/>
                </a:cxn>
                <a:cxn ang="0">
                  <a:pos x="4371" y="5646"/>
                </a:cxn>
                <a:cxn ang="0">
                  <a:pos x="4678" y="5589"/>
                </a:cxn>
                <a:cxn ang="0">
                  <a:pos x="5075" y="5487"/>
                </a:cxn>
                <a:cxn ang="0">
                  <a:pos x="5145" y="5133"/>
                </a:cxn>
                <a:cxn ang="0">
                  <a:pos x="5131" y="5094"/>
                </a:cxn>
                <a:cxn ang="0">
                  <a:pos x="5099" y="5080"/>
                </a:cxn>
                <a:cxn ang="0">
                  <a:pos x="5054" y="5090"/>
                </a:cxn>
                <a:cxn ang="0">
                  <a:pos x="4808" y="5174"/>
                </a:cxn>
                <a:cxn ang="0">
                  <a:pos x="4613" y="5221"/>
                </a:cxn>
                <a:cxn ang="0">
                  <a:pos x="4371" y="5263"/>
                </a:cxn>
                <a:cxn ang="0">
                  <a:pos x="4084" y="5296"/>
                </a:cxn>
                <a:cxn ang="0">
                  <a:pos x="3749" y="5316"/>
                </a:cxn>
                <a:cxn ang="0">
                  <a:pos x="3382" y="5315"/>
                </a:cxn>
                <a:cxn ang="0">
                  <a:pos x="3073" y="5277"/>
                </a:cxn>
                <a:cxn ang="0">
                  <a:pos x="2824" y="5201"/>
                </a:cxn>
                <a:cxn ang="0">
                  <a:pos x="2627" y="5093"/>
                </a:cxn>
                <a:cxn ang="0">
                  <a:pos x="2476" y="4960"/>
                </a:cxn>
                <a:cxn ang="0">
                  <a:pos x="2366" y="4807"/>
                </a:cxn>
                <a:cxn ang="0">
                  <a:pos x="2290" y="4640"/>
                </a:cxn>
                <a:cxn ang="0">
                  <a:pos x="2237" y="4454"/>
                </a:cxn>
                <a:cxn ang="0">
                  <a:pos x="2193" y="4222"/>
                </a:cxn>
                <a:cxn ang="0">
                  <a:pos x="2143" y="3777"/>
                </a:cxn>
                <a:cxn ang="0">
                  <a:pos x="2114" y="3143"/>
                </a:cxn>
                <a:cxn ang="0">
                  <a:pos x="2117" y="2491"/>
                </a:cxn>
                <a:cxn ang="0">
                  <a:pos x="2151" y="1888"/>
                </a:cxn>
                <a:cxn ang="0">
                  <a:pos x="2207" y="1434"/>
                </a:cxn>
                <a:cxn ang="0">
                  <a:pos x="2248" y="1233"/>
                </a:cxn>
                <a:cxn ang="0">
                  <a:pos x="2315" y="1017"/>
                </a:cxn>
                <a:cxn ang="0">
                  <a:pos x="2415" y="808"/>
                </a:cxn>
                <a:cxn ang="0">
                  <a:pos x="2547" y="643"/>
                </a:cxn>
                <a:cxn ang="0">
                  <a:pos x="2720" y="520"/>
                </a:cxn>
                <a:cxn ang="0">
                  <a:pos x="2947" y="437"/>
                </a:cxn>
                <a:cxn ang="0">
                  <a:pos x="3238" y="391"/>
                </a:cxn>
                <a:cxn ang="0">
                  <a:pos x="3635" y="381"/>
                </a:cxn>
                <a:cxn ang="0">
                  <a:pos x="4089" y="402"/>
                </a:cxn>
                <a:cxn ang="0">
                  <a:pos x="4401" y="466"/>
                </a:cxn>
                <a:cxn ang="0">
                  <a:pos x="4601" y="586"/>
                </a:cxn>
                <a:cxn ang="0">
                  <a:pos x="4721" y="778"/>
                </a:cxn>
                <a:cxn ang="0">
                  <a:pos x="4790" y="1056"/>
                </a:cxn>
                <a:cxn ang="0">
                  <a:pos x="4853" y="1538"/>
                </a:cxn>
                <a:cxn ang="0">
                  <a:pos x="4873" y="1593"/>
                </a:cxn>
                <a:cxn ang="0">
                  <a:pos x="4911" y="1627"/>
                </a:cxn>
                <a:cxn ang="0">
                  <a:pos x="4967" y="1638"/>
                </a:cxn>
              </a:cxnLst>
              <a:rect l="0" t="0" r="r" b="b"/>
              <a:pathLst>
                <a:path w="5170" h="5715">
                  <a:moveTo>
                    <a:pt x="4967" y="1638"/>
                  </a:moveTo>
                  <a:lnTo>
                    <a:pt x="5170" y="1638"/>
                  </a:lnTo>
                  <a:lnTo>
                    <a:pt x="5170" y="251"/>
                  </a:lnTo>
                  <a:lnTo>
                    <a:pt x="5086" y="226"/>
                  </a:lnTo>
                  <a:lnTo>
                    <a:pt x="4998" y="201"/>
                  </a:lnTo>
                  <a:lnTo>
                    <a:pt x="4905" y="177"/>
                  </a:lnTo>
                  <a:lnTo>
                    <a:pt x="4809" y="154"/>
                  </a:lnTo>
                  <a:lnTo>
                    <a:pt x="4709" y="132"/>
                  </a:lnTo>
                  <a:lnTo>
                    <a:pt x="4608" y="111"/>
                  </a:lnTo>
                  <a:lnTo>
                    <a:pt x="4503" y="92"/>
                  </a:lnTo>
                  <a:lnTo>
                    <a:pt x="4396" y="74"/>
                  </a:lnTo>
                  <a:lnTo>
                    <a:pt x="4287" y="58"/>
                  </a:lnTo>
                  <a:lnTo>
                    <a:pt x="4178" y="43"/>
                  </a:lnTo>
                  <a:lnTo>
                    <a:pt x="4122" y="36"/>
                  </a:lnTo>
                  <a:lnTo>
                    <a:pt x="4067" y="30"/>
                  </a:lnTo>
                  <a:lnTo>
                    <a:pt x="4012" y="25"/>
                  </a:lnTo>
                  <a:lnTo>
                    <a:pt x="3956" y="20"/>
                  </a:lnTo>
                  <a:lnTo>
                    <a:pt x="3901" y="15"/>
                  </a:lnTo>
                  <a:lnTo>
                    <a:pt x="3845" y="11"/>
                  </a:lnTo>
                  <a:lnTo>
                    <a:pt x="3790" y="8"/>
                  </a:lnTo>
                  <a:lnTo>
                    <a:pt x="3735" y="5"/>
                  </a:lnTo>
                  <a:lnTo>
                    <a:pt x="3680" y="2"/>
                  </a:lnTo>
                  <a:lnTo>
                    <a:pt x="3624" y="1"/>
                  </a:lnTo>
                  <a:lnTo>
                    <a:pt x="3571" y="0"/>
                  </a:lnTo>
                  <a:lnTo>
                    <a:pt x="3517" y="0"/>
                  </a:lnTo>
                  <a:lnTo>
                    <a:pt x="3285" y="3"/>
                  </a:lnTo>
                  <a:lnTo>
                    <a:pt x="3063" y="13"/>
                  </a:lnTo>
                  <a:lnTo>
                    <a:pt x="2850" y="30"/>
                  </a:lnTo>
                  <a:lnTo>
                    <a:pt x="2645" y="54"/>
                  </a:lnTo>
                  <a:lnTo>
                    <a:pt x="2449" y="84"/>
                  </a:lnTo>
                  <a:lnTo>
                    <a:pt x="2261" y="121"/>
                  </a:lnTo>
                  <a:lnTo>
                    <a:pt x="2081" y="164"/>
                  </a:lnTo>
                  <a:lnTo>
                    <a:pt x="1909" y="212"/>
                  </a:lnTo>
                  <a:lnTo>
                    <a:pt x="1746" y="267"/>
                  </a:lnTo>
                  <a:lnTo>
                    <a:pt x="1590" y="328"/>
                  </a:lnTo>
                  <a:lnTo>
                    <a:pt x="1442" y="394"/>
                  </a:lnTo>
                  <a:lnTo>
                    <a:pt x="1302" y="465"/>
                  </a:lnTo>
                  <a:lnTo>
                    <a:pt x="1170" y="543"/>
                  </a:lnTo>
                  <a:lnTo>
                    <a:pt x="1045" y="625"/>
                  </a:lnTo>
                  <a:lnTo>
                    <a:pt x="928" y="713"/>
                  </a:lnTo>
                  <a:lnTo>
                    <a:pt x="818" y="805"/>
                  </a:lnTo>
                  <a:lnTo>
                    <a:pt x="716" y="903"/>
                  </a:lnTo>
                  <a:lnTo>
                    <a:pt x="621" y="1005"/>
                  </a:lnTo>
                  <a:lnTo>
                    <a:pt x="533" y="1112"/>
                  </a:lnTo>
                  <a:lnTo>
                    <a:pt x="452" y="1223"/>
                  </a:lnTo>
                  <a:lnTo>
                    <a:pt x="378" y="1338"/>
                  </a:lnTo>
                  <a:lnTo>
                    <a:pt x="311" y="1458"/>
                  </a:lnTo>
                  <a:lnTo>
                    <a:pt x="250" y="1582"/>
                  </a:lnTo>
                  <a:lnTo>
                    <a:pt x="197" y="1710"/>
                  </a:lnTo>
                  <a:lnTo>
                    <a:pt x="151" y="1841"/>
                  </a:lnTo>
                  <a:lnTo>
                    <a:pt x="110" y="1976"/>
                  </a:lnTo>
                  <a:lnTo>
                    <a:pt x="76" y="2115"/>
                  </a:lnTo>
                  <a:lnTo>
                    <a:pt x="49" y="2258"/>
                  </a:lnTo>
                  <a:lnTo>
                    <a:pt x="27" y="2404"/>
                  </a:lnTo>
                  <a:lnTo>
                    <a:pt x="12" y="2552"/>
                  </a:lnTo>
                  <a:lnTo>
                    <a:pt x="3" y="2704"/>
                  </a:lnTo>
                  <a:lnTo>
                    <a:pt x="0" y="2858"/>
                  </a:lnTo>
                  <a:lnTo>
                    <a:pt x="3" y="2998"/>
                  </a:lnTo>
                  <a:lnTo>
                    <a:pt x="11" y="3137"/>
                  </a:lnTo>
                  <a:lnTo>
                    <a:pt x="25" y="3275"/>
                  </a:lnTo>
                  <a:lnTo>
                    <a:pt x="45" y="3412"/>
                  </a:lnTo>
                  <a:lnTo>
                    <a:pt x="70" y="3546"/>
                  </a:lnTo>
                  <a:lnTo>
                    <a:pt x="102" y="3679"/>
                  </a:lnTo>
                  <a:lnTo>
                    <a:pt x="139" y="3810"/>
                  </a:lnTo>
                  <a:lnTo>
                    <a:pt x="184" y="3938"/>
                  </a:lnTo>
                  <a:lnTo>
                    <a:pt x="234" y="4063"/>
                  </a:lnTo>
                  <a:lnTo>
                    <a:pt x="291" y="4186"/>
                  </a:lnTo>
                  <a:lnTo>
                    <a:pt x="355" y="4305"/>
                  </a:lnTo>
                  <a:lnTo>
                    <a:pt x="427" y="4421"/>
                  </a:lnTo>
                  <a:lnTo>
                    <a:pt x="504" y="4534"/>
                  </a:lnTo>
                  <a:lnTo>
                    <a:pt x="590" y="4643"/>
                  </a:lnTo>
                  <a:lnTo>
                    <a:pt x="681" y="4748"/>
                  </a:lnTo>
                  <a:lnTo>
                    <a:pt x="781" y="4849"/>
                  </a:lnTo>
                  <a:lnTo>
                    <a:pt x="888" y="4946"/>
                  </a:lnTo>
                  <a:lnTo>
                    <a:pt x="1003" y="5038"/>
                  </a:lnTo>
                  <a:lnTo>
                    <a:pt x="1127" y="5125"/>
                  </a:lnTo>
                  <a:lnTo>
                    <a:pt x="1257" y="5207"/>
                  </a:lnTo>
                  <a:lnTo>
                    <a:pt x="1396" y="5283"/>
                  </a:lnTo>
                  <a:lnTo>
                    <a:pt x="1543" y="5355"/>
                  </a:lnTo>
                  <a:lnTo>
                    <a:pt x="1699" y="5420"/>
                  </a:lnTo>
                  <a:lnTo>
                    <a:pt x="1863" y="5480"/>
                  </a:lnTo>
                  <a:lnTo>
                    <a:pt x="2036" y="5533"/>
                  </a:lnTo>
                  <a:lnTo>
                    <a:pt x="2218" y="5580"/>
                  </a:lnTo>
                  <a:lnTo>
                    <a:pt x="2408" y="5620"/>
                  </a:lnTo>
                  <a:lnTo>
                    <a:pt x="2608" y="5654"/>
                  </a:lnTo>
                  <a:lnTo>
                    <a:pt x="2817" y="5680"/>
                  </a:lnTo>
                  <a:lnTo>
                    <a:pt x="3036" y="5699"/>
                  </a:lnTo>
                  <a:lnTo>
                    <a:pt x="3263" y="5711"/>
                  </a:lnTo>
                  <a:lnTo>
                    <a:pt x="3500" y="5715"/>
                  </a:lnTo>
                  <a:lnTo>
                    <a:pt x="3589" y="5714"/>
                  </a:lnTo>
                  <a:lnTo>
                    <a:pt x="3675" y="5712"/>
                  </a:lnTo>
                  <a:lnTo>
                    <a:pt x="3760" y="5709"/>
                  </a:lnTo>
                  <a:lnTo>
                    <a:pt x="3844" y="5704"/>
                  </a:lnTo>
                  <a:lnTo>
                    <a:pt x="3925" y="5698"/>
                  </a:lnTo>
                  <a:lnTo>
                    <a:pt x="4004" y="5692"/>
                  </a:lnTo>
                  <a:lnTo>
                    <a:pt x="4082" y="5684"/>
                  </a:lnTo>
                  <a:lnTo>
                    <a:pt x="4157" y="5676"/>
                  </a:lnTo>
                  <a:lnTo>
                    <a:pt x="4231" y="5666"/>
                  </a:lnTo>
                  <a:lnTo>
                    <a:pt x="4302" y="5657"/>
                  </a:lnTo>
                  <a:lnTo>
                    <a:pt x="4371" y="5646"/>
                  </a:lnTo>
                  <a:lnTo>
                    <a:pt x="4437" y="5635"/>
                  </a:lnTo>
                  <a:lnTo>
                    <a:pt x="4502" y="5624"/>
                  </a:lnTo>
                  <a:lnTo>
                    <a:pt x="4563" y="5613"/>
                  </a:lnTo>
                  <a:lnTo>
                    <a:pt x="4622" y="5601"/>
                  </a:lnTo>
                  <a:lnTo>
                    <a:pt x="4678" y="5589"/>
                  </a:lnTo>
                  <a:lnTo>
                    <a:pt x="4783" y="5566"/>
                  </a:lnTo>
                  <a:lnTo>
                    <a:pt x="4876" y="5543"/>
                  </a:lnTo>
                  <a:lnTo>
                    <a:pt x="4955" y="5522"/>
                  </a:lnTo>
                  <a:lnTo>
                    <a:pt x="5022" y="5503"/>
                  </a:lnTo>
                  <a:lnTo>
                    <a:pt x="5075" y="5487"/>
                  </a:lnTo>
                  <a:lnTo>
                    <a:pt x="5114" y="5474"/>
                  </a:lnTo>
                  <a:lnTo>
                    <a:pt x="5138" y="5466"/>
                  </a:lnTo>
                  <a:lnTo>
                    <a:pt x="5145" y="5463"/>
                  </a:lnTo>
                  <a:lnTo>
                    <a:pt x="5147" y="5144"/>
                  </a:lnTo>
                  <a:lnTo>
                    <a:pt x="5145" y="5133"/>
                  </a:lnTo>
                  <a:lnTo>
                    <a:pt x="5144" y="5123"/>
                  </a:lnTo>
                  <a:lnTo>
                    <a:pt x="5142" y="5114"/>
                  </a:lnTo>
                  <a:lnTo>
                    <a:pt x="5139" y="5106"/>
                  </a:lnTo>
                  <a:lnTo>
                    <a:pt x="5135" y="5100"/>
                  </a:lnTo>
                  <a:lnTo>
                    <a:pt x="5131" y="5094"/>
                  </a:lnTo>
                  <a:lnTo>
                    <a:pt x="5126" y="5089"/>
                  </a:lnTo>
                  <a:lnTo>
                    <a:pt x="5120" y="5086"/>
                  </a:lnTo>
                  <a:lnTo>
                    <a:pt x="5114" y="5083"/>
                  </a:lnTo>
                  <a:lnTo>
                    <a:pt x="5107" y="5081"/>
                  </a:lnTo>
                  <a:lnTo>
                    <a:pt x="5099" y="5080"/>
                  </a:lnTo>
                  <a:lnTo>
                    <a:pt x="5090" y="5080"/>
                  </a:lnTo>
                  <a:lnTo>
                    <a:pt x="5082" y="5082"/>
                  </a:lnTo>
                  <a:lnTo>
                    <a:pt x="5073" y="5084"/>
                  </a:lnTo>
                  <a:lnTo>
                    <a:pt x="5063" y="5087"/>
                  </a:lnTo>
                  <a:lnTo>
                    <a:pt x="5054" y="5090"/>
                  </a:lnTo>
                  <a:lnTo>
                    <a:pt x="5011" y="5108"/>
                  </a:lnTo>
                  <a:lnTo>
                    <a:pt x="4961" y="5126"/>
                  </a:lnTo>
                  <a:lnTo>
                    <a:pt x="4905" y="5145"/>
                  </a:lnTo>
                  <a:lnTo>
                    <a:pt x="4843" y="5165"/>
                  </a:lnTo>
                  <a:lnTo>
                    <a:pt x="4808" y="5174"/>
                  </a:lnTo>
                  <a:lnTo>
                    <a:pt x="4773" y="5184"/>
                  </a:lnTo>
                  <a:lnTo>
                    <a:pt x="4735" y="5193"/>
                  </a:lnTo>
                  <a:lnTo>
                    <a:pt x="4696" y="5203"/>
                  </a:lnTo>
                  <a:lnTo>
                    <a:pt x="4655" y="5212"/>
                  </a:lnTo>
                  <a:lnTo>
                    <a:pt x="4613" y="5221"/>
                  </a:lnTo>
                  <a:lnTo>
                    <a:pt x="4568" y="5230"/>
                  </a:lnTo>
                  <a:lnTo>
                    <a:pt x="4521" y="5239"/>
                  </a:lnTo>
                  <a:lnTo>
                    <a:pt x="4473" y="5247"/>
                  </a:lnTo>
                  <a:lnTo>
                    <a:pt x="4423" y="5255"/>
                  </a:lnTo>
                  <a:lnTo>
                    <a:pt x="4371" y="5263"/>
                  </a:lnTo>
                  <a:lnTo>
                    <a:pt x="4317" y="5271"/>
                  </a:lnTo>
                  <a:lnTo>
                    <a:pt x="4262" y="5278"/>
                  </a:lnTo>
                  <a:lnTo>
                    <a:pt x="4204" y="5284"/>
                  </a:lnTo>
                  <a:lnTo>
                    <a:pt x="4145" y="5290"/>
                  </a:lnTo>
                  <a:lnTo>
                    <a:pt x="4084" y="5296"/>
                  </a:lnTo>
                  <a:lnTo>
                    <a:pt x="4021" y="5301"/>
                  </a:lnTo>
                  <a:lnTo>
                    <a:pt x="3956" y="5306"/>
                  </a:lnTo>
                  <a:lnTo>
                    <a:pt x="3888" y="5310"/>
                  </a:lnTo>
                  <a:lnTo>
                    <a:pt x="3820" y="5313"/>
                  </a:lnTo>
                  <a:lnTo>
                    <a:pt x="3749" y="5316"/>
                  </a:lnTo>
                  <a:lnTo>
                    <a:pt x="3675" y="5317"/>
                  </a:lnTo>
                  <a:lnTo>
                    <a:pt x="3601" y="5319"/>
                  </a:lnTo>
                  <a:lnTo>
                    <a:pt x="3524" y="5319"/>
                  </a:lnTo>
                  <a:lnTo>
                    <a:pt x="3452" y="5318"/>
                  </a:lnTo>
                  <a:lnTo>
                    <a:pt x="3382" y="5315"/>
                  </a:lnTo>
                  <a:lnTo>
                    <a:pt x="3316" y="5311"/>
                  </a:lnTo>
                  <a:lnTo>
                    <a:pt x="3252" y="5305"/>
                  </a:lnTo>
                  <a:lnTo>
                    <a:pt x="3189" y="5297"/>
                  </a:lnTo>
                  <a:lnTo>
                    <a:pt x="3130" y="5288"/>
                  </a:lnTo>
                  <a:lnTo>
                    <a:pt x="3073" y="5277"/>
                  </a:lnTo>
                  <a:lnTo>
                    <a:pt x="3019" y="5264"/>
                  </a:lnTo>
                  <a:lnTo>
                    <a:pt x="2967" y="5251"/>
                  </a:lnTo>
                  <a:lnTo>
                    <a:pt x="2917" y="5235"/>
                  </a:lnTo>
                  <a:lnTo>
                    <a:pt x="2870" y="5219"/>
                  </a:lnTo>
                  <a:lnTo>
                    <a:pt x="2824" y="5201"/>
                  </a:lnTo>
                  <a:lnTo>
                    <a:pt x="2780" y="5182"/>
                  </a:lnTo>
                  <a:lnTo>
                    <a:pt x="2739" y="5161"/>
                  </a:lnTo>
                  <a:lnTo>
                    <a:pt x="2699" y="5140"/>
                  </a:lnTo>
                  <a:lnTo>
                    <a:pt x="2663" y="5117"/>
                  </a:lnTo>
                  <a:lnTo>
                    <a:pt x="2627" y="5093"/>
                  </a:lnTo>
                  <a:lnTo>
                    <a:pt x="2594" y="5068"/>
                  </a:lnTo>
                  <a:lnTo>
                    <a:pt x="2562" y="5043"/>
                  </a:lnTo>
                  <a:lnTo>
                    <a:pt x="2531" y="5016"/>
                  </a:lnTo>
                  <a:lnTo>
                    <a:pt x="2503" y="4988"/>
                  </a:lnTo>
                  <a:lnTo>
                    <a:pt x="2476" y="4960"/>
                  </a:lnTo>
                  <a:lnTo>
                    <a:pt x="2452" y="4931"/>
                  </a:lnTo>
                  <a:lnTo>
                    <a:pt x="2428" y="4901"/>
                  </a:lnTo>
                  <a:lnTo>
                    <a:pt x="2406" y="4870"/>
                  </a:lnTo>
                  <a:lnTo>
                    <a:pt x="2386" y="4839"/>
                  </a:lnTo>
                  <a:lnTo>
                    <a:pt x="2366" y="4807"/>
                  </a:lnTo>
                  <a:lnTo>
                    <a:pt x="2349" y="4775"/>
                  </a:lnTo>
                  <a:lnTo>
                    <a:pt x="2333" y="4742"/>
                  </a:lnTo>
                  <a:lnTo>
                    <a:pt x="2317" y="4708"/>
                  </a:lnTo>
                  <a:lnTo>
                    <a:pt x="2303" y="4675"/>
                  </a:lnTo>
                  <a:lnTo>
                    <a:pt x="2290" y="4640"/>
                  </a:lnTo>
                  <a:lnTo>
                    <a:pt x="2279" y="4607"/>
                  </a:lnTo>
                  <a:lnTo>
                    <a:pt x="2268" y="4572"/>
                  </a:lnTo>
                  <a:lnTo>
                    <a:pt x="2257" y="4535"/>
                  </a:lnTo>
                  <a:lnTo>
                    <a:pt x="2247" y="4495"/>
                  </a:lnTo>
                  <a:lnTo>
                    <a:pt x="2237" y="4454"/>
                  </a:lnTo>
                  <a:lnTo>
                    <a:pt x="2228" y="4411"/>
                  </a:lnTo>
                  <a:lnTo>
                    <a:pt x="2219" y="4366"/>
                  </a:lnTo>
                  <a:lnTo>
                    <a:pt x="2209" y="4319"/>
                  </a:lnTo>
                  <a:lnTo>
                    <a:pt x="2201" y="4271"/>
                  </a:lnTo>
                  <a:lnTo>
                    <a:pt x="2193" y="4222"/>
                  </a:lnTo>
                  <a:lnTo>
                    <a:pt x="2186" y="4170"/>
                  </a:lnTo>
                  <a:lnTo>
                    <a:pt x="2179" y="4118"/>
                  </a:lnTo>
                  <a:lnTo>
                    <a:pt x="2166" y="4009"/>
                  </a:lnTo>
                  <a:lnTo>
                    <a:pt x="2154" y="3895"/>
                  </a:lnTo>
                  <a:lnTo>
                    <a:pt x="2143" y="3777"/>
                  </a:lnTo>
                  <a:lnTo>
                    <a:pt x="2135" y="3655"/>
                  </a:lnTo>
                  <a:lnTo>
                    <a:pt x="2128" y="3530"/>
                  </a:lnTo>
                  <a:lnTo>
                    <a:pt x="2122" y="3403"/>
                  </a:lnTo>
                  <a:lnTo>
                    <a:pt x="2117" y="3274"/>
                  </a:lnTo>
                  <a:lnTo>
                    <a:pt x="2114" y="3143"/>
                  </a:lnTo>
                  <a:lnTo>
                    <a:pt x="2112" y="3012"/>
                  </a:lnTo>
                  <a:lnTo>
                    <a:pt x="2112" y="2881"/>
                  </a:lnTo>
                  <a:lnTo>
                    <a:pt x="2112" y="2750"/>
                  </a:lnTo>
                  <a:lnTo>
                    <a:pt x="2114" y="2620"/>
                  </a:lnTo>
                  <a:lnTo>
                    <a:pt x="2117" y="2491"/>
                  </a:lnTo>
                  <a:lnTo>
                    <a:pt x="2122" y="2365"/>
                  </a:lnTo>
                  <a:lnTo>
                    <a:pt x="2127" y="2242"/>
                  </a:lnTo>
                  <a:lnTo>
                    <a:pt x="2134" y="2120"/>
                  </a:lnTo>
                  <a:lnTo>
                    <a:pt x="2142" y="2002"/>
                  </a:lnTo>
                  <a:lnTo>
                    <a:pt x="2151" y="1888"/>
                  </a:lnTo>
                  <a:lnTo>
                    <a:pt x="2162" y="1779"/>
                  </a:lnTo>
                  <a:lnTo>
                    <a:pt x="2173" y="1674"/>
                  </a:lnTo>
                  <a:lnTo>
                    <a:pt x="2186" y="1574"/>
                  </a:lnTo>
                  <a:lnTo>
                    <a:pt x="2199" y="1479"/>
                  </a:lnTo>
                  <a:lnTo>
                    <a:pt x="2207" y="1434"/>
                  </a:lnTo>
                  <a:lnTo>
                    <a:pt x="2215" y="1391"/>
                  </a:lnTo>
                  <a:lnTo>
                    <a:pt x="2223" y="1349"/>
                  </a:lnTo>
                  <a:lnTo>
                    <a:pt x="2231" y="1309"/>
                  </a:lnTo>
                  <a:lnTo>
                    <a:pt x="2239" y="1270"/>
                  </a:lnTo>
                  <a:lnTo>
                    <a:pt x="2248" y="1233"/>
                  </a:lnTo>
                  <a:lnTo>
                    <a:pt x="2257" y="1198"/>
                  </a:lnTo>
                  <a:lnTo>
                    <a:pt x="2267" y="1165"/>
                  </a:lnTo>
                  <a:lnTo>
                    <a:pt x="2282" y="1114"/>
                  </a:lnTo>
                  <a:lnTo>
                    <a:pt x="2298" y="1065"/>
                  </a:lnTo>
                  <a:lnTo>
                    <a:pt x="2315" y="1017"/>
                  </a:lnTo>
                  <a:lnTo>
                    <a:pt x="2334" y="972"/>
                  </a:lnTo>
                  <a:lnTo>
                    <a:pt x="2352" y="928"/>
                  </a:lnTo>
                  <a:lnTo>
                    <a:pt x="2372" y="886"/>
                  </a:lnTo>
                  <a:lnTo>
                    <a:pt x="2393" y="846"/>
                  </a:lnTo>
                  <a:lnTo>
                    <a:pt x="2415" y="808"/>
                  </a:lnTo>
                  <a:lnTo>
                    <a:pt x="2439" y="772"/>
                  </a:lnTo>
                  <a:lnTo>
                    <a:pt x="2463" y="737"/>
                  </a:lnTo>
                  <a:lnTo>
                    <a:pt x="2490" y="704"/>
                  </a:lnTo>
                  <a:lnTo>
                    <a:pt x="2517" y="673"/>
                  </a:lnTo>
                  <a:lnTo>
                    <a:pt x="2547" y="643"/>
                  </a:lnTo>
                  <a:lnTo>
                    <a:pt x="2577" y="615"/>
                  </a:lnTo>
                  <a:lnTo>
                    <a:pt x="2610" y="589"/>
                  </a:lnTo>
                  <a:lnTo>
                    <a:pt x="2644" y="564"/>
                  </a:lnTo>
                  <a:lnTo>
                    <a:pt x="2681" y="541"/>
                  </a:lnTo>
                  <a:lnTo>
                    <a:pt x="2720" y="520"/>
                  </a:lnTo>
                  <a:lnTo>
                    <a:pt x="2761" y="500"/>
                  </a:lnTo>
                  <a:lnTo>
                    <a:pt x="2804" y="482"/>
                  </a:lnTo>
                  <a:lnTo>
                    <a:pt x="2849" y="466"/>
                  </a:lnTo>
                  <a:lnTo>
                    <a:pt x="2897" y="451"/>
                  </a:lnTo>
                  <a:lnTo>
                    <a:pt x="2947" y="437"/>
                  </a:lnTo>
                  <a:lnTo>
                    <a:pt x="3000" y="425"/>
                  </a:lnTo>
                  <a:lnTo>
                    <a:pt x="3056" y="414"/>
                  </a:lnTo>
                  <a:lnTo>
                    <a:pt x="3114" y="405"/>
                  </a:lnTo>
                  <a:lnTo>
                    <a:pt x="3174" y="398"/>
                  </a:lnTo>
                  <a:lnTo>
                    <a:pt x="3238" y="391"/>
                  </a:lnTo>
                  <a:lnTo>
                    <a:pt x="3305" y="387"/>
                  </a:lnTo>
                  <a:lnTo>
                    <a:pt x="3375" y="383"/>
                  </a:lnTo>
                  <a:lnTo>
                    <a:pt x="3448" y="381"/>
                  </a:lnTo>
                  <a:lnTo>
                    <a:pt x="3524" y="381"/>
                  </a:lnTo>
                  <a:lnTo>
                    <a:pt x="3635" y="381"/>
                  </a:lnTo>
                  <a:lnTo>
                    <a:pt x="3739" y="383"/>
                  </a:lnTo>
                  <a:lnTo>
                    <a:pt x="3835" y="386"/>
                  </a:lnTo>
                  <a:lnTo>
                    <a:pt x="3926" y="390"/>
                  </a:lnTo>
                  <a:lnTo>
                    <a:pt x="4011" y="395"/>
                  </a:lnTo>
                  <a:lnTo>
                    <a:pt x="4089" y="402"/>
                  </a:lnTo>
                  <a:lnTo>
                    <a:pt x="4161" y="411"/>
                  </a:lnTo>
                  <a:lnTo>
                    <a:pt x="4229" y="422"/>
                  </a:lnTo>
                  <a:lnTo>
                    <a:pt x="4291" y="435"/>
                  </a:lnTo>
                  <a:lnTo>
                    <a:pt x="4349" y="449"/>
                  </a:lnTo>
                  <a:lnTo>
                    <a:pt x="4401" y="466"/>
                  </a:lnTo>
                  <a:lnTo>
                    <a:pt x="4449" y="485"/>
                  </a:lnTo>
                  <a:lnTo>
                    <a:pt x="4492" y="507"/>
                  </a:lnTo>
                  <a:lnTo>
                    <a:pt x="4532" y="531"/>
                  </a:lnTo>
                  <a:lnTo>
                    <a:pt x="4569" y="557"/>
                  </a:lnTo>
                  <a:lnTo>
                    <a:pt x="4601" y="586"/>
                  </a:lnTo>
                  <a:lnTo>
                    <a:pt x="4630" y="619"/>
                  </a:lnTo>
                  <a:lnTo>
                    <a:pt x="4656" y="654"/>
                  </a:lnTo>
                  <a:lnTo>
                    <a:pt x="4680" y="692"/>
                  </a:lnTo>
                  <a:lnTo>
                    <a:pt x="4701" y="733"/>
                  </a:lnTo>
                  <a:lnTo>
                    <a:pt x="4721" y="778"/>
                  </a:lnTo>
                  <a:lnTo>
                    <a:pt x="4737" y="827"/>
                  </a:lnTo>
                  <a:lnTo>
                    <a:pt x="4752" y="878"/>
                  </a:lnTo>
                  <a:lnTo>
                    <a:pt x="4767" y="934"/>
                  </a:lnTo>
                  <a:lnTo>
                    <a:pt x="4779" y="993"/>
                  </a:lnTo>
                  <a:lnTo>
                    <a:pt x="4790" y="1056"/>
                  </a:lnTo>
                  <a:lnTo>
                    <a:pt x="4801" y="1123"/>
                  </a:lnTo>
                  <a:lnTo>
                    <a:pt x="4810" y="1195"/>
                  </a:lnTo>
                  <a:lnTo>
                    <a:pt x="4831" y="1350"/>
                  </a:lnTo>
                  <a:lnTo>
                    <a:pt x="4851" y="1524"/>
                  </a:lnTo>
                  <a:lnTo>
                    <a:pt x="4853" y="1538"/>
                  </a:lnTo>
                  <a:lnTo>
                    <a:pt x="4855" y="1550"/>
                  </a:lnTo>
                  <a:lnTo>
                    <a:pt x="4859" y="1563"/>
                  </a:lnTo>
                  <a:lnTo>
                    <a:pt x="4863" y="1574"/>
                  </a:lnTo>
                  <a:lnTo>
                    <a:pt x="4867" y="1584"/>
                  </a:lnTo>
                  <a:lnTo>
                    <a:pt x="4873" y="1593"/>
                  </a:lnTo>
                  <a:lnTo>
                    <a:pt x="4880" y="1602"/>
                  </a:lnTo>
                  <a:lnTo>
                    <a:pt x="4886" y="1609"/>
                  </a:lnTo>
                  <a:lnTo>
                    <a:pt x="4894" y="1616"/>
                  </a:lnTo>
                  <a:lnTo>
                    <a:pt x="4902" y="1622"/>
                  </a:lnTo>
                  <a:lnTo>
                    <a:pt x="4911" y="1627"/>
                  </a:lnTo>
                  <a:lnTo>
                    <a:pt x="4921" y="1631"/>
                  </a:lnTo>
                  <a:lnTo>
                    <a:pt x="4932" y="1634"/>
                  </a:lnTo>
                  <a:lnTo>
                    <a:pt x="4943" y="1636"/>
                  </a:lnTo>
                  <a:lnTo>
                    <a:pt x="4955" y="1637"/>
                  </a:lnTo>
                  <a:lnTo>
                    <a:pt x="4967" y="1638"/>
                  </a:lnTo>
                  <a:close/>
                </a:path>
              </a:pathLst>
            </a:custGeom>
            <a:solidFill>
              <a:srgbClr val="171312"/>
            </a:solidFill>
            <a:ln w="9525">
              <a:noFill/>
              <a:round/>
              <a:headEnd/>
              <a:tailEnd/>
            </a:ln>
          </p:spPr>
          <p:txBody>
            <a:bodyPr/>
            <a:lstStyle/>
            <a:p>
              <a:endParaRPr lang="da-DK"/>
            </a:p>
          </p:txBody>
        </p:sp>
        <p:sp>
          <p:nvSpPr>
            <p:cNvPr id="20" name="Freeform 22"/>
            <p:cNvSpPr>
              <a:spLocks noChangeAspect="1"/>
            </p:cNvSpPr>
            <p:nvPr userDrawn="1"/>
          </p:nvSpPr>
          <p:spPr bwMode="auto">
            <a:xfrm>
              <a:off x="2857" y="3975"/>
              <a:ext cx="92" cy="166"/>
            </a:xfrm>
            <a:custGeom>
              <a:avLst/>
              <a:gdLst/>
              <a:ahLst/>
              <a:cxnLst>
                <a:cxn ang="0">
                  <a:pos x="4436" y="154"/>
                </a:cxn>
                <a:cxn ang="0">
                  <a:pos x="4099" y="67"/>
                </a:cxn>
                <a:cxn ang="0">
                  <a:pos x="3839" y="25"/>
                </a:cxn>
                <a:cxn ang="0">
                  <a:pos x="3594" y="4"/>
                </a:cxn>
                <a:cxn ang="0">
                  <a:pos x="3168" y="8"/>
                </a:cxn>
                <a:cxn ang="0">
                  <a:pos x="2540" y="103"/>
                </a:cxn>
                <a:cxn ang="0">
                  <a:pos x="1991" y="308"/>
                </a:cxn>
                <a:cxn ang="0">
                  <a:pos x="1537" y="629"/>
                </a:cxn>
                <a:cxn ang="0">
                  <a:pos x="1194" y="1071"/>
                </a:cxn>
                <a:cxn ang="0">
                  <a:pos x="977" y="1639"/>
                </a:cxn>
                <a:cxn ang="0">
                  <a:pos x="902" y="2339"/>
                </a:cxn>
                <a:cxn ang="0">
                  <a:pos x="2" y="2717"/>
                </a:cxn>
                <a:cxn ang="0">
                  <a:pos x="26" y="2771"/>
                </a:cxn>
                <a:cxn ang="0">
                  <a:pos x="75" y="2806"/>
                </a:cxn>
                <a:cxn ang="0">
                  <a:pos x="160" y="2823"/>
                </a:cxn>
                <a:cxn ang="0">
                  <a:pos x="427" y="2852"/>
                </a:cxn>
                <a:cxn ang="0">
                  <a:pos x="747" y="2886"/>
                </a:cxn>
                <a:cxn ang="0">
                  <a:pos x="902" y="2903"/>
                </a:cxn>
                <a:cxn ang="0">
                  <a:pos x="801" y="7741"/>
                </a:cxn>
                <a:cxn ang="0">
                  <a:pos x="501" y="7785"/>
                </a:cxn>
                <a:cxn ang="0">
                  <a:pos x="201" y="7830"/>
                </a:cxn>
                <a:cxn ang="0">
                  <a:pos x="81" y="7853"/>
                </a:cxn>
                <a:cxn ang="0">
                  <a:pos x="30" y="7887"/>
                </a:cxn>
                <a:cxn ang="0">
                  <a:pos x="4" y="7938"/>
                </a:cxn>
                <a:cxn ang="0">
                  <a:pos x="3470" y="8138"/>
                </a:cxn>
                <a:cxn ang="0">
                  <a:pos x="3463" y="7933"/>
                </a:cxn>
                <a:cxn ang="0">
                  <a:pos x="3432" y="7883"/>
                </a:cxn>
                <a:cxn ang="0">
                  <a:pos x="3367" y="7849"/>
                </a:cxn>
                <a:cxn ang="0">
                  <a:pos x="3213" y="7822"/>
                </a:cxn>
                <a:cxn ang="0">
                  <a:pos x="2912" y="7775"/>
                </a:cxn>
                <a:cxn ang="0">
                  <a:pos x="2650" y="7735"/>
                </a:cxn>
                <a:cxn ang="0">
                  <a:pos x="2600" y="2902"/>
                </a:cxn>
                <a:cxn ang="0">
                  <a:pos x="2804" y="2877"/>
                </a:cxn>
                <a:cxn ang="0">
                  <a:pos x="3130" y="2837"/>
                </a:cxn>
                <a:cxn ang="0">
                  <a:pos x="3368" y="2804"/>
                </a:cxn>
                <a:cxn ang="0">
                  <a:pos x="3431" y="2779"/>
                </a:cxn>
                <a:cxn ang="0">
                  <a:pos x="3466" y="2738"/>
                </a:cxn>
                <a:cxn ang="0">
                  <a:pos x="3477" y="2686"/>
                </a:cxn>
                <a:cxn ang="0">
                  <a:pos x="2593" y="1542"/>
                </a:cxn>
                <a:cxn ang="0">
                  <a:pos x="2615" y="1157"/>
                </a:cxn>
                <a:cxn ang="0">
                  <a:pos x="2672" y="862"/>
                </a:cxn>
                <a:cxn ang="0">
                  <a:pos x="2773" y="647"/>
                </a:cxn>
                <a:cxn ang="0">
                  <a:pos x="2922" y="503"/>
                </a:cxn>
                <a:cxn ang="0">
                  <a:pos x="3126" y="420"/>
                </a:cxn>
                <a:cxn ang="0">
                  <a:pos x="3392" y="389"/>
                </a:cxn>
                <a:cxn ang="0">
                  <a:pos x="3677" y="401"/>
                </a:cxn>
                <a:cxn ang="0">
                  <a:pos x="3891" y="452"/>
                </a:cxn>
                <a:cxn ang="0">
                  <a:pos x="4044" y="547"/>
                </a:cxn>
                <a:cxn ang="0">
                  <a:pos x="4150" y="688"/>
                </a:cxn>
                <a:cxn ang="0">
                  <a:pos x="4222" y="881"/>
                </a:cxn>
                <a:cxn ang="0">
                  <a:pos x="4270" y="1127"/>
                </a:cxn>
                <a:cxn ang="0">
                  <a:pos x="4296" y="1332"/>
                </a:cxn>
                <a:cxn ang="0">
                  <a:pos x="4315" y="1387"/>
                </a:cxn>
                <a:cxn ang="0">
                  <a:pos x="4349" y="1418"/>
                </a:cxn>
                <a:cxn ang="0">
                  <a:pos x="4596" y="1425"/>
                </a:cxn>
              </a:cxnLst>
              <a:rect l="0" t="0" r="r" b="b"/>
              <a:pathLst>
                <a:path w="4596" h="8138">
                  <a:moveTo>
                    <a:pt x="4596" y="213"/>
                  </a:moveTo>
                  <a:lnTo>
                    <a:pt x="4565" y="201"/>
                  </a:lnTo>
                  <a:lnTo>
                    <a:pt x="4528" y="187"/>
                  </a:lnTo>
                  <a:lnTo>
                    <a:pt x="4485" y="171"/>
                  </a:lnTo>
                  <a:lnTo>
                    <a:pt x="4436" y="154"/>
                  </a:lnTo>
                  <a:lnTo>
                    <a:pt x="4380" y="137"/>
                  </a:lnTo>
                  <a:lnTo>
                    <a:pt x="4317" y="119"/>
                  </a:lnTo>
                  <a:lnTo>
                    <a:pt x="4250" y="101"/>
                  </a:lnTo>
                  <a:lnTo>
                    <a:pt x="4177" y="84"/>
                  </a:lnTo>
                  <a:lnTo>
                    <a:pt x="4099" y="67"/>
                  </a:lnTo>
                  <a:lnTo>
                    <a:pt x="4017" y="52"/>
                  </a:lnTo>
                  <a:lnTo>
                    <a:pt x="3974" y="44"/>
                  </a:lnTo>
                  <a:lnTo>
                    <a:pt x="3929" y="37"/>
                  </a:lnTo>
                  <a:lnTo>
                    <a:pt x="3884" y="31"/>
                  </a:lnTo>
                  <a:lnTo>
                    <a:pt x="3839" y="25"/>
                  </a:lnTo>
                  <a:lnTo>
                    <a:pt x="3792" y="20"/>
                  </a:lnTo>
                  <a:lnTo>
                    <a:pt x="3744" y="15"/>
                  </a:lnTo>
                  <a:lnTo>
                    <a:pt x="3695" y="10"/>
                  </a:lnTo>
                  <a:lnTo>
                    <a:pt x="3645" y="7"/>
                  </a:lnTo>
                  <a:lnTo>
                    <a:pt x="3594" y="4"/>
                  </a:lnTo>
                  <a:lnTo>
                    <a:pt x="3543" y="2"/>
                  </a:lnTo>
                  <a:lnTo>
                    <a:pt x="3491" y="1"/>
                  </a:lnTo>
                  <a:lnTo>
                    <a:pt x="3438" y="0"/>
                  </a:lnTo>
                  <a:lnTo>
                    <a:pt x="3302" y="2"/>
                  </a:lnTo>
                  <a:lnTo>
                    <a:pt x="3168" y="8"/>
                  </a:lnTo>
                  <a:lnTo>
                    <a:pt x="3037" y="19"/>
                  </a:lnTo>
                  <a:lnTo>
                    <a:pt x="2908" y="34"/>
                  </a:lnTo>
                  <a:lnTo>
                    <a:pt x="2782" y="52"/>
                  </a:lnTo>
                  <a:lnTo>
                    <a:pt x="2660" y="76"/>
                  </a:lnTo>
                  <a:lnTo>
                    <a:pt x="2540" y="103"/>
                  </a:lnTo>
                  <a:lnTo>
                    <a:pt x="2424" y="135"/>
                  </a:lnTo>
                  <a:lnTo>
                    <a:pt x="2309" y="172"/>
                  </a:lnTo>
                  <a:lnTo>
                    <a:pt x="2200" y="213"/>
                  </a:lnTo>
                  <a:lnTo>
                    <a:pt x="2093" y="258"/>
                  </a:lnTo>
                  <a:lnTo>
                    <a:pt x="1991" y="308"/>
                  </a:lnTo>
                  <a:lnTo>
                    <a:pt x="1892" y="363"/>
                  </a:lnTo>
                  <a:lnTo>
                    <a:pt x="1797" y="422"/>
                  </a:lnTo>
                  <a:lnTo>
                    <a:pt x="1706" y="487"/>
                  </a:lnTo>
                  <a:lnTo>
                    <a:pt x="1620" y="555"/>
                  </a:lnTo>
                  <a:lnTo>
                    <a:pt x="1537" y="629"/>
                  </a:lnTo>
                  <a:lnTo>
                    <a:pt x="1460" y="708"/>
                  </a:lnTo>
                  <a:lnTo>
                    <a:pt x="1386" y="791"/>
                  </a:lnTo>
                  <a:lnTo>
                    <a:pt x="1317" y="879"/>
                  </a:lnTo>
                  <a:lnTo>
                    <a:pt x="1253" y="972"/>
                  </a:lnTo>
                  <a:lnTo>
                    <a:pt x="1194" y="1071"/>
                  </a:lnTo>
                  <a:lnTo>
                    <a:pt x="1140" y="1174"/>
                  </a:lnTo>
                  <a:lnTo>
                    <a:pt x="1091" y="1282"/>
                  </a:lnTo>
                  <a:lnTo>
                    <a:pt x="1047" y="1396"/>
                  </a:lnTo>
                  <a:lnTo>
                    <a:pt x="1010" y="1515"/>
                  </a:lnTo>
                  <a:lnTo>
                    <a:pt x="977" y="1639"/>
                  </a:lnTo>
                  <a:lnTo>
                    <a:pt x="950" y="1768"/>
                  </a:lnTo>
                  <a:lnTo>
                    <a:pt x="929" y="1903"/>
                  </a:lnTo>
                  <a:lnTo>
                    <a:pt x="914" y="2043"/>
                  </a:lnTo>
                  <a:lnTo>
                    <a:pt x="905" y="2188"/>
                  </a:lnTo>
                  <a:lnTo>
                    <a:pt x="902" y="2339"/>
                  </a:lnTo>
                  <a:lnTo>
                    <a:pt x="902" y="2515"/>
                  </a:lnTo>
                  <a:lnTo>
                    <a:pt x="0" y="2515"/>
                  </a:lnTo>
                  <a:lnTo>
                    <a:pt x="0" y="2690"/>
                  </a:lnTo>
                  <a:lnTo>
                    <a:pt x="1" y="2704"/>
                  </a:lnTo>
                  <a:lnTo>
                    <a:pt x="2" y="2717"/>
                  </a:lnTo>
                  <a:lnTo>
                    <a:pt x="5" y="2729"/>
                  </a:lnTo>
                  <a:lnTo>
                    <a:pt x="9" y="2741"/>
                  </a:lnTo>
                  <a:lnTo>
                    <a:pt x="13" y="2752"/>
                  </a:lnTo>
                  <a:lnTo>
                    <a:pt x="19" y="2762"/>
                  </a:lnTo>
                  <a:lnTo>
                    <a:pt x="26" y="2771"/>
                  </a:lnTo>
                  <a:lnTo>
                    <a:pt x="34" y="2780"/>
                  </a:lnTo>
                  <a:lnTo>
                    <a:pt x="43" y="2788"/>
                  </a:lnTo>
                  <a:lnTo>
                    <a:pt x="53" y="2795"/>
                  </a:lnTo>
                  <a:lnTo>
                    <a:pt x="63" y="2801"/>
                  </a:lnTo>
                  <a:lnTo>
                    <a:pt x="75" y="2806"/>
                  </a:lnTo>
                  <a:lnTo>
                    <a:pt x="88" y="2811"/>
                  </a:lnTo>
                  <a:lnTo>
                    <a:pt x="102" y="2815"/>
                  </a:lnTo>
                  <a:lnTo>
                    <a:pt x="116" y="2817"/>
                  </a:lnTo>
                  <a:lnTo>
                    <a:pt x="132" y="2819"/>
                  </a:lnTo>
                  <a:lnTo>
                    <a:pt x="160" y="2823"/>
                  </a:lnTo>
                  <a:lnTo>
                    <a:pt x="199" y="2827"/>
                  </a:lnTo>
                  <a:lnTo>
                    <a:pt x="246" y="2832"/>
                  </a:lnTo>
                  <a:lnTo>
                    <a:pt x="301" y="2839"/>
                  </a:lnTo>
                  <a:lnTo>
                    <a:pt x="362" y="2845"/>
                  </a:lnTo>
                  <a:lnTo>
                    <a:pt x="427" y="2852"/>
                  </a:lnTo>
                  <a:lnTo>
                    <a:pt x="493" y="2859"/>
                  </a:lnTo>
                  <a:lnTo>
                    <a:pt x="560" y="2867"/>
                  </a:lnTo>
                  <a:lnTo>
                    <a:pt x="626" y="2874"/>
                  </a:lnTo>
                  <a:lnTo>
                    <a:pt x="689" y="2880"/>
                  </a:lnTo>
                  <a:lnTo>
                    <a:pt x="747" y="2886"/>
                  </a:lnTo>
                  <a:lnTo>
                    <a:pt x="798" y="2892"/>
                  </a:lnTo>
                  <a:lnTo>
                    <a:pt x="840" y="2896"/>
                  </a:lnTo>
                  <a:lnTo>
                    <a:pt x="873" y="2900"/>
                  </a:lnTo>
                  <a:lnTo>
                    <a:pt x="893" y="2902"/>
                  </a:lnTo>
                  <a:lnTo>
                    <a:pt x="902" y="2903"/>
                  </a:lnTo>
                  <a:lnTo>
                    <a:pt x="902" y="7727"/>
                  </a:lnTo>
                  <a:lnTo>
                    <a:pt x="894" y="7728"/>
                  </a:lnTo>
                  <a:lnTo>
                    <a:pt x="874" y="7731"/>
                  </a:lnTo>
                  <a:lnTo>
                    <a:pt x="842" y="7735"/>
                  </a:lnTo>
                  <a:lnTo>
                    <a:pt x="801" y="7741"/>
                  </a:lnTo>
                  <a:lnTo>
                    <a:pt x="751" y="7748"/>
                  </a:lnTo>
                  <a:lnTo>
                    <a:pt x="695" y="7757"/>
                  </a:lnTo>
                  <a:lnTo>
                    <a:pt x="633" y="7766"/>
                  </a:lnTo>
                  <a:lnTo>
                    <a:pt x="568" y="7775"/>
                  </a:lnTo>
                  <a:lnTo>
                    <a:pt x="501" y="7785"/>
                  </a:lnTo>
                  <a:lnTo>
                    <a:pt x="435" y="7795"/>
                  </a:lnTo>
                  <a:lnTo>
                    <a:pt x="370" y="7804"/>
                  </a:lnTo>
                  <a:lnTo>
                    <a:pt x="308" y="7813"/>
                  </a:lnTo>
                  <a:lnTo>
                    <a:pt x="251" y="7822"/>
                  </a:lnTo>
                  <a:lnTo>
                    <a:pt x="201" y="7830"/>
                  </a:lnTo>
                  <a:lnTo>
                    <a:pt x="158" y="7836"/>
                  </a:lnTo>
                  <a:lnTo>
                    <a:pt x="124" y="7841"/>
                  </a:lnTo>
                  <a:lnTo>
                    <a:pt x="109" y="7844"/>
                  </a:lnTo>
                  <a:lnTo>
                    <a:pt x="95" y="7848"/>
                  </a:lnTo>
                  <a:lnTo>
                    <a:pt x="81" y="7853"/>
                  </a:lnTo>
                  <a:lnTo>
                    <a:pt x="69" y="7858"/>
                  </a:lnTo>
                  <a:lnTo>
                    <a:pt x="58" y="7864"/>
                  </a:lnTo>
                  <a:lnTo>
                    <a:pt x="48" y="7871"/>
                  </a:lnTo>
                  <a:lnTo>
                    <a:pt x="39" y="7878"/>
                  </a:lnTo>
                  <a:lnTo>
                    <a:pt x="30" y="7887"/>
                  </a:lnTo>
                  <a:lnTo>
                    <a:pt x="23" y="7895"/>
                  </a:lnTo>
                  <a:lnTo>
                    <a:pt x="17" y="7905"/>
                  </a:lnTo>
                  <a:lnTo>
                    <a:pt x="12" y="7915"/>
                  </a:lnTo>
                  <a:lnTo>
                    <a:pt x="7" y="7926"/>
                  </a:lnTo>
                  <a:lnTo>
                    <a:pt x="4" y="7938"/>
                  </a:lnTo>
                  <a:lnTo>
                    <a:pt x="2" y="7951"/>
                  </a:lnTo>
                  <a:lnTo>
                    <a:pt x="1" y="7964"/>
                  </a:lnTo>
                  <a:lnTo>
                    <a:pt x="0" y="7978"/>
                  </a:lnTo>
                  <a:lnTo>
                    <a:pt x="0" y="8138"/>
                  </a:lnTo>
                  <a:lnTo>
                    <a:pt x="3470" y="8138"/>
                  </a:lnTo>
                  <a:lnTo>
                    <a:pt x="3470" y="7978"/>
                  </a:lnTo>
                  <a:lnTo>
                    <a:pt x="3470" y="7966"/>
                  </a:lnTo>
                  <a:lnTo>
                    <a:pt x="3468" y="7955"/>
                  </a:lnTo>
                  <a:lnTo>
                    <a:pt x="3466" y="7944"/>
                  </a:lnTo>
                  <a:lnTo>
                    <a:pt x="3463" y="7933"/>
                  </a:lnTo>
                  <a:lnTo>
                    <a:pt x="3460" y="7922"/>
                  </a:lnTo>
                  <a:lnTo>
                    <a:pt x="3455" y="7912"/>
                  </a:lnTo>
                  <a:lnTo>
                    <a:pt x="3447" y="7902"/>
                  </a:lnTo>
                  <a:lnTo>
                    <a:pt x="3440" y="7892"/>
                  </a:lnTo>
                  <a:lnTo>
                    <a:pt x="3432" y="7883"/>
                  </a:lnTo>
                  <a:lnTo>
                    <a:pt x="3422" y="7875"/>
                  </a:lnTo>
                  <a:lnTo>
                    <a:pt x="3411" y="7867"/>
                  </a:lnTo>
                  <a:lnTo>
                    <a:pt x="3397" y="7860"/>
                  </a:lnTo>
                  <a:lnTo>
                    <a:pt x="3383" y="7854"/>
                  </a:lnTo>
                  <a:lnTo>
                    <a:pt x="3367" y="7849"/>
                  </a:lnTo>
                  <a:lnTo>
                    <a:pt x="3350" y="7845"/>
                  </a:lnTo>
                  <a:lnTo>
                    <a:pt x="3330" y="7841"/>
                  </a:lnTo>
                  <a:lnTo>
                    <a:pt x="3300" y="7836"/>
                  </a:lnTo>
                  <a:lnTo>
                    <a:pt x="3261" y="7830"/>
                  </a:lnTo>
                  <a:lnTo>
                    <a:pt x="3213" y="7822"/>
                  </a:lnTo>
                  <a:lnTo>
                    <a:pt x="3159" y="7813"/>
                  </a:lnTo>
                  <a:lnTo>
                    <a:pt x="3101" y="7804"/>
                  </a:lnTo>
                  <a:lnTo>
                    <a:pt x="3039" y="7795"/>
                  </a:lnTo>
                  <a:lnTo>
                    <a:pt x="2976" y="7785"/>
                  </a:lnTo>
                  <a:lnTo>
                    <a:pt x="2912" y="7775"/>
                  </a:lnTo>
                  <a:lnTo>
                    <a:pt x="2849" y="7766"/>
                  </a:lnTo>
                  <a:lnTo>
                    <a:pt x="2791" y="7757"/>
                  </a:lnTo>
                  <a:lnTo>
                    <a:pt x="2737" y="7749"/>
                  </a:lnTo>
                  <a:lnTo>
                    <a:pt x="2689" y="7741"/>
                  </a:lnTo>
                  <a:lnTo>
                    <a:pt x="2650" y="7735"/>
                  </a:lnTo>
                  <a:lnTo>
                    <a:pt x="2619" y="7731"/>
                  </a:lnTo>
                  <a:lnTo>
                    <a:pt x="2599" y="7728"/>
                  </a:lnTo>
                  <a:lnTo>
                    <a:pt x="2593" y="7727"/>
                  </a:lnTo>
                  <a:lnTo>
                    <a:pt x="2593" y="2903"/>
                  </a:lnTo>
                  <a:lnTo>
                    <a:pt x="2600" y="2902"/>
                  </a:lnTo>
                  <a:lnTo>
                    <a:pt x="2620" y="2899"/>
                  </a:lnTo>
                  <a:lnTo>
                    <a:pt x="2653" y="2896"/>
                  </a:lnTo>
                  <a:lnTo>
                    <a:pt x="2696" y="2890"/>
                  </a:lnTo>
                  <a:lnTo>
                    <a:pt x="2745" y="2884"/>
                  </a:lnTo>
                  <a:lnTo>
                    <a:pt x="2804" y="2877"/>
                  </a:lnTo>
                  <a:lnTo>
                    <a:pt x="2866" y="2870"/>
                  </a:lnTo>
                  <a:lnTo>
                    <a:pt x="2931" y="2862"/>
                  </a:lnTo>
                  <a:lnTo>
                    <a:pt x="2998" y="2854"/>
                  </a:lnTo>
                  <a:lnTo>
                    <a:pt x="3065" y="2845"/>
                  </a:lnTo>
                  <a:lnTo>
                    <a:pt x="3130" y="2837"/>
                  </a:lnTo>
                  <a:lnTo>
                    <a:pt x="3192" y="2829"/>
                  </a:lnTo>
                  <a:lnTo>
                    <a:pt x="3248" y="2821"/>
                  </a:lnTo>
                  <a:lnTo>
                    <a:pt x="3297" y="2815"/>
                  </a:lnTo>
                  <a:lnTo>
                    <a:pt x="3337" y="2809"/>
                  </a:lnTo>
                  <a:lnTo>
                    <a:pt x="3368" y="2804"/>
                  </a:lnTo>
                  <a:lnTo>
                    <a:pt x="3383" y="2801"/>
                  </a:lnTo>
                  <a:lnTo>
                    <a:pt x="3397" y="2796"/>
                  </a:lnTo>
                  <a:lnTo>
                    <a:pt x="3410" y="2791"/>
                  </a:lnTo>
                  <a:lnTo>
                    <a:pt x="3421" y="2786"/>
                  </a:lnTo>
                  <a:lnTo>
                    <a:pt x="3431" y="2779"/>
                  </a:lnTo>
                  <a:lnTo>
                    <a:pt x="3440" y="2772"/>
                  </a:lnTo>
                  <a:lnTo>
                    <a:pt x="3448" y="2764"/>
                  </a:lnTo>
                  <a:lnTo>
                    <a:pt x="3455" y="2756"/>
                  </a:lnTo>
                  <a:lnTo>
                    <a:pt x="3461" y="2747"/>
                  </a:lnTo>
                  <a:lnTo>
                    <a:pt x="3466" y="2738"/>
                  </a:lnTo>
                  <a:lnTo>
                    <a:pt x="3469" y="2728"/>
                  </a:lnTo>
                  <a:lnTo>
                    <a:pt x="3472" y="2718"/>
                  </a:lnTo>
                  <a:lnTo>
                    <a:pt x="3475" y="2708"/>
                  </a:lnTo>
                  <a:lnTo>
                    <a:pt x="3476" y="2697"/>
                  </a:lnTo>
                  <a:lnTo>
                    <a:pt x="3477" y="2686"/>
                  </a:lnTo>
                  <a:lnTo>
                    <a:pt x="3477" y="2675"/>
                  </a:lnTo>
                  <a:lnTo>
                    <a:pt x="3477" y="2515"/>
                  </a:lnTo>
                  <a:lnTo>
                    <a:pt x="2593" y="2515"/>
                  </a:lnTo>
                  <a:lnTo>
                    <a:pt x="2593" y="1631"/>
                  </a:lnTo>
                  <a:lnTo>
                    <a:pt x="2593" y="1542"/>
                  </a:lnTo>
                  <a:lnTo>
                    <a:pt x="2595" y="1457"/>
                  </a:lnTo>
                  <a:lnTo>
                    <a:pt x="2598" y="1376"/>
                  </a:lnTo>
                  <a:lnTo>
                    <a:pt x="2602" y="1299"/>
                  </a:lnTo>
                  <a:lnTo>
                    <a:pt x="2608" y="1226"/>
                  </a:lnTo>
                  <a:lnTo>
                    <a:pt x="2615" y="1157"/>
                  </a:lnTo>
                  <a:lnTo>
                    <a:pt x="2623" y="1091"/>
                  </a:lnTo>
                  <a:lnTo>
                    <a:pt x="2633" y="1028"/>
                  </a:lnTo>
                  <a:lnTo>
                    <a:pt x="2645" y="969"/>
                  </a:lnTo>
                  <a:lnTo>
                    <a:pt x="2658" y="914"/>
                  </a:lnTo>
                  <a:lnTo>
                    <a:pt x="2672" y="862"/>
                  </a:lnTo>
                  <a:lnTo>
                    <a:pt x="2689" y="812"/>
                  </a:lnTo>
                  <a:lnTo>
                    <a:pt x="2707" y="767"/>
                  </a:lnTo>
                  <a:lnTo>
                    <a:pt x="2727" y="724"/>
                  </a:lnTo>
                  <a:lnTo>
                    <a:pt x="2750" y="684"/>
                  </a:lnTo>
                  <a:lnTo>
                    <a:pt x="2773" y="647"/>
                  </a:lnTo>
                  <a:lnTo>
                    <a:pt x="2798" y="613"/>
                  </a:lnTo>
                  <a:lnTo>
                    <a:pt x="2826" y="581"/>
                  </a:lnTo>
                  <a:lnTo>
                    <a:pt x="2857" y="553"/>
                  </a:lnTo>
                  <a:lnTo>
                    <a:pt x="2888" y="527"/>
                  </a:lnTo>
                  <a:lnTo>
                    <a:pt x="2922" y="503"/>
                  </a:lnTo>
                  <a:lnTo>
                    <a:pt x="2958" y="482"/>
                  </a:lnTo>
                  <a:lnTo>
                    <a:pt x="2997" y="463"/>
                  </a:lnTo>
                  <a:lnTo>
                    <a:pt x="3038" y="447"/>
                  </a:lnTo>
                  <a:lnTo>
                    <a:pt x="3081" y="433"/>
                  </a:lnTo>
                  <a:lnTo>
                    <a:pt x="3126" y="420"/>
                  </a:lnTo>
                  <a:lnTo>
                    <a:pt x="3174" y="410"/>
                  </a:lnTo>
                  <a:lnTo>
                    <a:pt x="3225" y="402"/>
                  </a:lnTo>
                  <a:lnTo>
                    <a:pt x="3278" y="396"/>
                  </a:lnTo>
                  <a:lnTo>
                    <a:pt x="3334" y="392"/>
                  </a:lnTo>
                  <a:lnTo>
                    <a:pt x="3392" y="389"/>
                  </a:lnTo>
                  <a:lnTo>
                    <a:pt x="3453" y="389"/>
                  </a:lnTo>
                  <a:lnTo>
                    <a:pt x="3514" y="389"/>
                  </a:lnTo>
                  <a:lnTo>
                    <a:pt x="3571" y="392"/>
                  </a:lnTo>
                  <a:lnTo>
                    <a:pt x="3625" y="395"/>
                  </a:lnTo>
                  <a:lnTo>
                    <a:pt x="3677" y="401"/>
                  </a:lnTo>
                  <a:lnTo>
                    <a:pt x="3724" y="408"/>
                  </a:lnTo>
                  <a:lnTo>
                    <a:pt x="3769" y="416"/>
                  </a:lnTo>
                  <a:lnTo>
                    <a:pt x="3812" y="427"/>
                  </a:lnTo>
                  <a:lnTo>
                    <a:pt x="3853" y="438"/>
                  </a:lnTo>
                  <a:lnTo>
                    <a:pt x="3891" y="452"/>
                  </a:lnTo>
                  <a:lnTo>
                    <a:pt x="3925" y="467"/>
                  </a:lnTo>
                  <a:lnTo>
                    <a:pt x="3958" y="484"/>
                  </a:lnTo>
                  <a:lnTo>
                    <a:pt x="3989" y="503"/>
                  </a:lnTo>
                  <a:lnTo>
                    <a:pt x="4018" y="524"/>
                  </a:lnTo>
                  <a:lnTo>
                    <a:pt x="4044" y="547"/>
                  </a:lnTo>
                  <a:lnTo>
                    <a:pt x="4069" y="571"/>
                  </a:lnTo>
                  <a:lnTo>
                    <a:pt x="4091" y="597"/>
                  </a:lnTo>
                  <a:lnTo>
                    <a:pt x="4113" y="626"/>
                  </a:lnTo>
                  <a:lnTo>
                    <a:pt x="4132" y="656"/>
                  </a:lnTo>
                  <a:lnTo>
                    <a:pt x="4150" y="688"/>
                  </a:lnTo>
                  <a:lnTo>
                    <a:pt x="4167" y="723"/>
                  </a:lnTo>
                  <a:lnTo>
                    <a:pt x="4182" y="759"/>
                  </a:lnTo>
                  <a:lnTo>
                    <a:pt x="4196" y="797"/>
                  </a:lnTo>
                  <a:lnTo>
                    <a:pt x="4209" y="838"/>
                  </a:lnTo>
                  <a:lnTo>
                    <a:pt x="4222" y="881"/>
                  </a:lnTo>
                  <a:lnTo>
                    <a:pt x="4233" y="925"/>
                  </a:lnTo>
                  <a:lnTo>
                    <a:pt x="4243" y="973"/>
                  </a:lnTo>
                  <a:lnTo>
                    <a:pt x="4252" y="1022"/>
                  </a:lnTo>
                  <a:lnTo>
                    <a:pt x="4261" y="1073"/>
                  </a:lnTo>
                  <a:lnTo>
                    <a:pt x="4270" y="1127"/>
                  </a:lnTo>
                  <a:lnTo>
                    <a:pt x="4278" y="1183"/>
                  </a:lnTo>
                  <a:lnTo>
                    <a:pt x="4285" y="1242"/>
                  </a:lnTo>
                  <a:lnTo>
                    <a:pt x="4292" y="1303"/>
                  </a:lnTo>
                  <a:lnTo>
                    <a:pt x="4294" y="1318"/>
                  </a:lnTo>
                  <a:lnTo>
                    <a:pt x="4296" y="1332"/>
                  </a:lnTo>
                  <a:lnTo>
                    <a:pt x="4299" y="1345"/>
                  </a:lnTo>
                  <a:lnTo>
                    <a:pt x="4302" y="1357"/>
                  </a:lnTo>
                  <a:lnTo>
                    <a:pt x="4306" y="1368"/>
                  </a:lnTo>
                  <a:lnTo>
                    <a:pt x="4311" y="1378"/>
                  </a:lnTo>
                  <a:lnTo>
                    <a:pt x="4315" y="1387"/>
                  </a:lnTo>
                  <a:lnTo>
                    <a:pt x="4321" y="1395"/>
                  </a:lnTo>
                  <a:lnTo>
                    <a:pt x="4328" y="1402"/>
                  </a:lnTo>
                  <a:lnTo>
                    <a:pt x="4334" y="1408"/>
                  </a:lnTo>
                  <a:lnTo>
                    <a:pt x="4341" y="1413"/>
                  </a:lnTo>
                  <a:lnTo>
                    <a:pt x="4349" y="1418"/>
                  </a:lnTo>
                  <a:lnTo>
                    <a:pt x="4357" y="1421"/>
                  </a:lnTo>
                  <a:lnTo>
                    <a:pt x="4366" y="1423"/>
                  </a:lnTo>
                  <a:lnTo>
                    <a:pt x="4375" y="1424"/>
                  </a:lnTo>
                  <a:lnTo>
                    <a:pt x="4385" y="1425"/>
                  </a:lnTo>
                  <a:lnTo>
                    <a:pt x="4596" y="1425"/>
                  </a:lnTo>
                  <a:lnTo>
                    <a:pt x="4596" y="213"/>
                  </a:lnTo>
                  <a:close/>
                </a:path>
              </a:pathLst>
            </a:custGeom>
            <a:solidFill>
              <a:srgbClr val="171312"/>
            </a:solidFill>
            <a:ln w="9525">
              <a:noFill/>
              <a:round/>
              <a:headEnd/>
              <a:tailEnd/>
            </a:ln>
          </p:spPr>
          <p:txBody>
            <a:bodyPr/>
            <a:lstStyle/>
            <a:p>
              <a:endParaRPr lang="da-DK"/>
            </a:p>
          </p:txBody>
        </p:sp>
        <p:sp>
          <p:nvSpPr>
            <p:cNvPr id="21" name="Freeform 23"/>
            <p:cNvSpPr>
              <a:spLocks noChangeAspect="1"/>
            </p:cNvSpPr>
            <p:nvPr userDrawn="1"/>
          </p:nvSpPr>
          <p:spPr bwMode="auto">
            <a:xfrm>
              <a:off x="2936" y="4027"/>
              <a:ext cx="109" cy="114"/>
            </a:xfrm>
            <a:custGeom>
              <a:avLst/>
              <a:gdLst/>
              <a:ahLst/>
              <a:cxnLst>
                <a:cxn ang="0">
                  <a:pos x="841" y="407"/>
                </a:cxn>
                <a:cxn ang="0">
                  <a:pos x="716" y="389"/>
                </a:cxn>
                <a:cxn ang="0">
                  <a:pos x="532" y="362"/>
                </a:cxn>
                <a:cxn ang="0">
                  <a:pos x="334" y="333"/>
                </a:cxn>
                <a:cxn ang="0">
                  <a:pos x="169" y="308"/>
                </a:cxn>
                <a:cxn ang="0">
                  <a:pos x="86" y="294"/>
                </a:cxn>
                <a:cxn ang="0">
                  <a:pos x="52" y="281"/>
                </a:cxn>
                <a:cxn ang="0">
                  <a:pos x="27" y="264"/>
                </a:cxn>
                <a:cxn ang="0">
                  <a:pos x="11" y="241"/>
                </a:cxn>
                <a:cxn ang="0">
                  <a:pos x="3" y="214"/>
                </a:cxn>
                <a:cxn ang="0">
                  <a:pos x="0" y="182"/>
                </a:cxn>
                <a:cxn ang="0">
                  <a:pos x="3772" y="182"/>
                </a:cxn>
                <a:cxn ang="0">
                  <a:pos x="3770" y="215"/>
                </a:cxn>
                <a:cxn ang="0">
                  <a:pos x="3762" y="244"/>
                </a:cxn>
                <a:cxn ang="0">
                  <a:pos x="3748" y="268"/>
                </a:cxn>
                <a:cxn ang="0">
                  <a:pos x="3722" y="287"/>
                </a:cxn>
                <a:cxn ang="0">
                  <a:pos x="3687" y="301"/>
                </a:cxn>
                <a:cxn ang="0">
                  <a:pos x="3609" y="313"/>
                </a:cxn>
                <a:cxn ang="0">
                  <a:pos x="3450" y="335"/>
                </a:cxn>
                <a:cxn ang="0">
                  <a:pos x="3253" y="363"/>
                </a:cxn>
                <a:cxn ang="0">
                  <a:pos x="3066" y="389"/>
                </a:cxn>
                <a:cxn ang="0">
                  <a:pos x="2939" y="407"/>
                </a:cxn>
                <a:cxn ang="0">
                  <a:pos x="2910" y="5219"/>
                </a:cxn>
                <a:cxn ang="0">
                  <a:pos x="4601" y="5217"/>
                </a:cxn>
                <a:cxn ang="0">
                  <a:pos x="4676" y="5205"/>
                </a:cxn>
                <a:cxn ang="0">
                  <a:pos x="4746" y="5181"/>
                </a:cxn>
                <a:cxn ang="0">
                  <a:pos x="4811" y="5141"/>
                </a:cxn>
                <a:cxn ang="0">
                  <a:pos x="4871" y="5083"/>
                </a:cxn>
                <a:cxn ang="0">
                  <a:pos x="4927" y="5003"/>
                </a:cxn>
                <a:cxn ang="0">
                  <a:pos x="4977" y="4899"/>
                </a:cxn>
                <a:cxn ang="0">
                  <a:pos x="5023" y="4768"/>
                </a:cxn>
                <a:cxn ang="0">
                  <a:pos x="5064" y="4607"/>
                </a:cxn>
                <a:cxn ang="0">
                  <a:pos x="5100" y="4413"/>
                </a:cxn>
                <a:cxn ang="0">
                  <a:pos x="5130" y="4183"/>
                </a:cxn>
                <a:cxn ang="0">
                  <a:pos x="5137" y="4149"/>
                </a:cxn>
                <a:cxn ang="0">
                  <a:pos x="5152" y="4124"/>
                </a:cxn>
                <a:cxn ang="0">
                  <a:pos x="5171" y="4107"/>
                </a:cxn>
                <a:cxn ang="0">
                  <a:pos x="5196" y="4096"/>
                </a:cxn>
                <a:cxn ang="0">
                  <a:pos x="5227" y="4092"/>
                </a:cxn>
                <a:cxn ang="0">
                  <a:pos x="5433" y="5623"/>
                </a:cxn>
                <a:cxn ang="0">
                  <a:pos x="0" y="5428"/>
                </a:cxn>
                <a:cxn ang="0">
                  <a:pos x="6" y="5396"/>
                </a:cxn>
                <a:cxn ang="0">
                  <a:pos x="20" y="5370"/>
                </a:cxn>
                <a:cxn ang="0">
                  <a:pos x="44" y="5351"/>
                </a:cxn>
                <a:cxn ang="0">
                  <a:pos x="78" y="5336"/>
                </a:cxn>
                <a:cxn ang="0">
                  <a:pos x="124" y="5326"/>
                </a:cxn>
                <a:cxn ang="0">
                  <a:pos x="230" y="5311"/>
                </a:cxn>
                <a:cxn ang="0">
                  <a:pos x="404" y="5288"/>
                </a:cxn>
                <a:cxn ang="0">
                  <a:pos x="599" y="5262"/>
                </a:cxn>
                <a:cxn ang="0">
                  <a:pos x="767" y="5240"/>
                </a:cxn>
                <a:cxn ang="0">
                  <a:pos x="863" y="5228"/>
                </a:cxn>
              </a:cxnLst>
              <a:rect l="0" t="0" r="r" b="b"/>
              <a:pathLst>
                <a:path w="5433" h="5623">
                  <a:moveTo>
                    <a:pt x="870" y="411"/>
                  </a:moveTo>
                  <a:lnTo>
                    <a:pt x="863" y="410"/>
                  </a:lnTo>
                  <a:lnTo>
                    <a:pt x="841" y="407"/>
                  </a:lnTo>
                  <a:lnTo>
                    <a:pt x="810" y="402"/>
                  </a:lnTo>
                  <a:lnTo>
                    <a:pt x="767" y="396"/>
                  </a:lnTo>
                  <a:lnTo>
                    <a:pt x="716" y="389"/>
                  </a:lnTo>
                  <a:lnTo>
                    <a:pt x="659" y="381"/>
                  </a:lnTo>
                  <a:lnTo>
                    <a:pt x="597" y="372"/>
                  </a:lnTo>
                  <a:lnTo>
                    <a:pt x="532" y="362"/>
                  </a:lnTo>
                  <a:lnTo>
                    <a:pt x="465" y="352"/>
                  </a:lnTo>
                  <a:lnTo>
                    <a:pt x="398" y="343"/>
                  </a:lnTo>
                  <a:lnTo>
                    <a:pt x="334" y="333"/>
                  </a:lnTo>
                  <a:lnTo>
                    <a:pt x="273" y="324"/>
                  </a:lnTo>
                  <a:lnTo>
                    <a:pt x="218" y="316"/>
                  </a:lnTo>
                  <a:lnTo>
                    <a:pt x="169" y="308"/>
                  </a:lnTo>
                  <a:lnTo>
                    <a:pt x="129" y="302"/>
                  </a:lnTo>
                  <a:lnTo>
                    <a:pt x="101" y="297"/>
                  </a:lnTo>
                  <a:lnTo>
                    <a:pt x="86" y="294"/>
                  </a:lnTo>
                  <a:lnTo>
                    <a:pt x="74" y="290"/>
                  </a:lnTo>
                  <a:lnTo>
                    <a:pt x="62" y="286"/>
                  </a:lnTo>
                  <a:lnTo>
                    <a:pt x="52" y="281"/>
                  </a:lnTo>
                  <a:lnTo>
                    <a:pt x="43" y="276"/>
                  </a:lnTo>
                  <a:lnTo>
                    <a:pt x="34" y="270"/>
                  </a:lnTo>
                  <a:lnTo>
                    <a:pt x="27" y="264"/>
                  </a:lnTo>
                  <a:lnTo>
                    <a:pt x="21" y="257"/>
                  </a:lnTo>
                  <a:lnTo>
                    <a:pt x="16" y="249"/>
                  </a:lnTo>
                  <a:lnTo>
                    <a:pt x="11" y="241"/>
                  </a:lnTo>
                  <a:lnTo>
                    <a:pt x="8" y="233"/>
                  </a:lnTo>
                  <a:lnTo>
                    <a:pt x="5" y="224"/>
                  </a:lnTo>
                  <a:lnTo>
                    <a:pt x="3" y="214"/>
                  </a:lnTo>
                  <a:lnTo>
                    <a:pt x="1" y="204"/>
                  </a:lnTo>
                  <a:lnTo>
                    <a:pt x="0" y="194"/>
                  </a:lnTo>
                  <a:lnTo>
                    <a:pt x="0" y="182"/>
                  </a:lnTo>
                  <a:lnTo>
                    <a:pt x="0" y="0"/>
                  </a:lnTo>
                  <a:lnTo>
                    <a:pt x="3772" y="0"/>
                  </a:lnTo>
                  <a:lnTo>
                    <a:pt x="3772" y="182"/>
                  </a:lnTo>
                  <a:lnTo>
                    <a:pt x="3771" y="194"/>
                  </a:lnTo>
                  <a:lnTo>
                    <a:pt x="3771" y="204"/>
                  </a:lnTo>
                  <a:lnTo>
                    <a:pt x="3770" y="215"/>
                  </a:lnTo>
                  <a:lnTo>
                    <a:pt x="3768" y="225"/>
                  </a:lnTo>
                  <a:lnTo>
                    <a:pt x="3766" y="234"/>
                  </a:lnTo>
                  <a:lnTo>
                    <a:pt x="3762" y="244"/>
                  </a:lnTo>
                  <a:lnTo>
                    <a:pt x="3758" y="252"/>
                  </a:lnTo>
                  <a:lnTo>
                    <a:pt x="3754" y="260"/>
                  </a:lnTo>
                  <a:lnTo>
                    <a:pt x="3748" y="268"/>
                  </a:lnTo>
                  <a:lnTo>
                    <a:pt x="3741" y="275"/>
                  </a:lnTo>
                  <a:lnTo>
                    <a:pt x="3732" y="281"/>
                  </a:lnTo>
                  <a:lnTo>
                    <a:pt x="3722" y="287"/>
                  </a:lnTo>
                  <a:lnTo>
                    <a:pt x="3712" y="292"/>
                  </a:lnTo>
                  <a:lnTo>
                    <a:pt x="3700" y="297"/>
                  </a:lnTo>
                  <a:lnTo>
                    <a:pt x="3687" y="301"/>
                  </a:lnTo>
                  <a:lnTo>
                    <a:pt x="3671" y="304"/>
                  </a:lnTo>
                  <a:lnTo>
                    <a:pt x="3646" y="308"/>
                  </a:lnTo>
                  <a:lnTo>
                    <a:pt x="3609" y="313"/>
                  </a:lnTo>
                  <a:lnTo>
                    <a:pt x="3563" y="319"/>
                  </a:lnTo>
                  <a:lnTo>
                    <a:pt x="3509" y="327"/>
                  </a:lnTo>
                  <a:lnTo>
                    <a:pt x="3450" y="335"/>
                  </a:lnTo>
                  <a:lnTo>
                    <a:pt x="3386" y="344"/>
                  </a:lnTo>
                  <a:lnTo>
                    <a:pt x="3320" y="354"/>
                  </a:lnTo>
                  <a:lnTo>
                    <a:pt x="3253" y="363"/>
                  </a:lnTo>
                  <a:lnTo>
                    <a:pt x="3187" y="372"/>
                  </a:lnTo>
                  <a:lnTo>
                    <a:pt x="3124" y="381"/>
                  </a:lnTo>
                  <a:lnTo>
                    <a:pt x="3066" y="389"/>
                  </a:lnTo>
                  <a:lnTo>
                    <a:pt x="3015" y="396"/>
                  </a:lnTo>
                  <a:lnTo>
                    <a:pt x="2971" y="402"/>
                  </a:lnTo>
                  <a:lnTo>
                    <a:pt x="2939" y="407"/>
                  </a:lnTo>
                  <a:lnTo>
                    <a:pt x="2917" y="410"/>
                  </a:lnTo>
                  <a:lnTo>
                    <a:pt x="2910" y="411"/>
                  </a:lnTo>
                  <a:lnTo>
                    <a:pt x="2910" y="5219"/>
                  </a:lnTo>
                  <a:lnTo>
                    <a:pt x="4548" y="5219"/>
                  </a:lnTo>
                  <a:lnTo>
                    <a:pt x="4575" y="5218"/>
                  </a:lnTo>
                  <a:lnTo>
                    <a:pt x="4601" y="5217"/>
                  </a:lnTo>
                  <a:lnTo>
                    <a:pt x="4627" y="5214"/>
                  </a:lnTo>
                  <a:lnTo>
                    <a:pt x="4651" y="5211"/>
                  </a:lnTo>
                  <a:lnTo>
                    <a:pt x="4676" y="5205"/>
                  </a:lnTo>
                  <a:lnTo>
                    <a:pt x="4700" y="5199"/>
                  </a:lnTo>
                  <a:lnTo>
                    <a:pt x="4724" y="5191"/>
                  </a:lnTo>
                  <a:lnTo>
                    <a:pt x="4746" y="5181"/>
                  </a:lnTo>
                  <a:lnTo>
                    <a:pt x="4768" y="5170"/>
                  </a:lnTo>
                  <a:lnTo>
                    <a:pt x="4790" y="5157"/>
                  </a:lnTo>
                  <a:lnTo>
                    <a:pt x="4811" y="5141"/>
                  </a:lnTo>
                  <a:lnTo>
                    <a:pt x="4832" y="5124"/>
                  </a:lnTo>
                  <a:lnTo>
                    <a:pt x="4852" y="5105"/>
                  </a:lnTo>
                  <a:lnTo>
                    <a:pt x="4871" y="5083"/>
                  </a:lnTo>
                  <a:lnTo>
                    <a:pt x="4891" y="5059"/>
                  </a:lnTo>
                  <a:lnTo>
                    <a:pt x="4909" y="5032"/>
                  </a:lnTo>
                  <a:lnTo>
                    <a:pt x="4927" y="5003"/>
                  </a:lnTo>
                  <a:lnTo>
                    <a:pt x="4945" y="4971"/>
                  </a:lnTo>
                  <a:lnTo>
                    <a:pt x="4961" y="4937"/>
                  </a:lnTo>
                  <a:lnTo>
                    <a:pt x="4977" y="4899"/>
                  </a:lnTo>
                  <a:lnTo>
                    <a:pt x="4994" y="4859"/>
                  </a:lnTo>
                  <a:lnTo>
                    <a:pt x="5008" y="4815"/>
                  </a:lnTo>
                  <a:lnTo>
                    <a:pt x="5023" y="4768"/>
                  </a:lnTo>
                  <a:lnTo>
                    <a:pt x="5037" y="4718"/>
                  </a:lnTo>
                  <a:lnTo>
                    <a:pt x="5051" y="4664"/>
                  </a:lnTo>
                  <a:lnTo>
                    <a:pt x="5064" y="4607"/>
                  </a:lnTo>
                  <a:lnTo>
                    <a:pt x="5076" y="4546"/>
                  </a:lnTo>
                  <a:lnTo>
                    <a:pt x="5088" y="4481"/>
                  </a:lnTo>
                  <a:lnTo>
                    <a:pt x="5100" y="4413"/>
                  </a:lnTo>
                  <a:lnTo>
                    <a:pt x="5110" y="4340"/>
                  </a:lnTo>
                  <a:lnTo>
                    <a:pt x="5120" y="4264"/>
                  </a:lnTo>
                  <a:lnTo>
                    <a:pt x="5130" y="4183"/>
                  </a:lnTo>
                  <a:lnTo>
                    <a:pt x="5132" y="4171"/>
                  </a:lnTo>
                  <a:lnTo>
                    <a:pt x="5134" y="4160"/>
                  </a:lnTo>
                  <a:lnTo>
                    <a:pt x="5137" y="4149"/>
                  </a:lnTo>
                  <a:lnTo>
                    <a:pt x="5141" y="4140"/>
                  </a:lnTo>
                  <a:lnTo>
                    <a:pt x="5146" y="4132"/>
                  </a:lnTo>
                  <a:lnTo>
                    <a:pt x="5152" y="4124"/>
                  </a:lnTo>
                  <a:lnTo>
                    <a:pt x="5158" y="4117"/>
                  </a:lnTo>
                  <a:lnTo>
                    <a:pt x="5164" y="4112"/>
                  </a:lnTo>
                  <a:lnTo>
                    <a:pt x="5171" y="4107"/>
                  </a:lnTo>
                  <a:lnTo>
                    <a:pt x="5179" y="4102"/>
                  </a:lnTo>
                  <a:lnTo>
                    <a:pt x="5187" y="4099"/>
                  </a:lnTo>
                  <a:lnTo>
                    <a:pt x="5196" y="4096"/>
                  </a:lnTo>
                  <a:lnTo>
                    <a:pt x="5207" y="4094"/>
                  </a:lnTo>
                  <a:lnTo>
                    <a:pt x="5217" y="4092"/>
                  </a:lnTo>
                  <a:lnTo>
                    <a:pt x="5227" y="4092"/>
                  </a:lnTo>
                  <a:lnTo>
                    <a:pt x="5238" y="4091"/>
                  </a:lnTo>
                  <a:lnTo>
                    <a:pt x="5433" y="4091"/>
                  </a:lnTo>
                  <a:lnTo>
                    <a:pt x="5433" y="5623"/>
                  </a:lnTo>
                  <a:lnTo>
                    <a:pt x="0" y="5623"/>
                  </a:lnTo>
                  <a:lnTo>
                    <a:pt x="0" y="5440"/>
                  </a:lnTo>
                  <a:lnTo>
                    <a:pt x="0" y="5428"/>
                  </a:lnTo>
                  <a:lnTo>
                    <a:pt x="2" y="5416"/>
                  </a:lnTo>
                  <a:lnTo>
                    <a:pt x="3" y="5406"/>
                  </a:lnTo>
                  <a:lnTo>
                    <a:pt x="6" y="5396"/>
                  </a:lnTo>
                  <a:lnTo>
                    <a:pt x="10" y="5387"/>
                  </a:lnTo>
                  <a:lnTo>
                    <a:pt x="14" y="5378"/>
                  </a:lnTo>
                  <a:lnTo>
                    <a:pt x="20" y="5370"/>
                  </a:lnTo>
                  <a:lnTo>
                    <a:pt x="27" y="5363"/>
                  </a:lnTo>
                  <a:lnTo>
                    <a:pt x="34" y="5357"/>
                  </a:lnTo>
                  <a:lnTo>
                    <a:pt x="44" y="5351"/>
                  </a:lnTo>
                  <a:lnTo>
                    <a:pt x="54" y="5346"/>
                  </a:lnTo>
                  <a:lnTo>
                    <a:pt x="65" y="5341"/>
                  </a:lnTo>
                  <a:lnTo>
                    <a:pt x="78" y="5336"/>
                  </a:lnTo>
                  <a:lnTo>
                    <a:pt x="91" y="5333"/>
                  </a:lnTo>
                  <a:lnTo>
                    <a:pt x="107" y="5329"/>
                  </a:lnTo>
                  <a:lnTo>
                    <a:pt x="124" y="5326"/>
                  </a:lnTo>
                  <a:lnTo>
                    <a:pt x="148" y="5323"/>
                  </a:lnTo>
                  <a:lnTo>
                    <a:pt x="185" y="5317"/>
                  </a:lnTo>
                  <a:lnTo>
                    <a:pt x="230" y="5311"/>
                  </a:lnTo>
                  <a:lnTo>
                    <a:pt x="283" y="5304"/>
                  </a:lnTo>
                  <a:lnTo>
                    <a:pt x="342" y="5296"/>
                  </a:lnTo>
                  <a:lnTo>
                    <a:pt x="404" y="5288"/>
                  </a:lnTo>
                  <a:lnTo>
                    <a:pt x="469" y="5279"/>
                  </a:lnTo>
                  <a:lnTo>
                    <a:pt x="535" y="5271"/>
                  </a:lnTo>
                  <a:lnTo>
                    <a:pt x="599" y="5262"/>
                  </a:lnTo>
                  <a:lnTo>
                    <a:pt x="660" y="5254"/>
                  </a:lnTo>
                  <a:lnTo>
                    <a:pt x="717" y="5247"/>
                  </a:lnTo>
                  <a:lnTo>
                    <a:pt x="767" y="5240"/>
                  </a:lnTo>
                  <a:lnTo>
                    <a:pt x="810" y="5235"/>
                  </a:lnTo>
                  <a:lnTo>
                    <a:pt x="841" y="5231"/>
                  </a:lnTo>
                  <a:lnTo>
                    <a:pt x="863" y="5228"/>
                  </a:lnTo>
                  <a:lnTo>
                    <a:pt x="870" y="5227"/>
                  </a:lnTo>
                  <a:lnTo>
                    <a:pt x="870" y="411"/>
                  </a:lnTo>
                  <a:close/>
                </a:path>
              </a:pathLst>
            </a:custGeom>
            <a:solidFill>
              <a:srgbClr val="171312"/>
            </a:solidFill>
            <a:ln w="9525">
              <a:noFill/>
              <a:round/>
              <a:headEnd/>
              <a:tailEnd/>
            </a:ln>
          </p:spPr>
          <p:txBody>
            <a:bodyPr/>
            <a:lstStyle/>
            <a:p>
              <a:endParaRPr lang="da-DK"/>
            </a:p>
          </p:txBody>
        </p:sp>
      </p:grpSp>
      <p:sp>
        <p:nvSpPr>
          <p:cNvPr id="9" name="Pladsholder til billede 4"/>
          <p:cNvSpPr>
            <a:spLocks noGrp="1"/>
          </p:cNvSpPr>
          <p:nvPr>
            <p:ph type="pic" sz="quarter" idx="15" hasCustomPrompt="1"/>
          </p:nvPr>
        </p:nvSpPr>
        <p:spPr>
          <a:xfrm>
            <a:off x="179512" y="4720348"/>
            <a:ext cx="864096" cy="288230"/>
          </a:xfrm>
        </p:spPr>
        <p:txBody>
          <a:bodyPr anchor="b"/>
          <a:lstStyle>
            <a:lvl1pPr marL="0" indent="0">
              <a:buNone/>
              <a:defRPr sz="1200"/>
            </a:lvl1pPr>
          </a:lstStyle>
          <a:p>
            <a:r>
              <a:rPr lang="da-DK" dirty="0"/>
              <a:t>Kundelogo</a:t>
            </a:r>
          </a:p>
        </p:txBody>
      </p:sp>
      <p:sp>
        <p:nvSpPr>
          <p:cNvPr id="10" name="Footer Placeholder 4"/>
          <p:cNvSpPr>
            <a:spLocks noGrp="1"/>
          </p:cNvSpPr>
          <p:nvPr>
            <p:ph type="ftr" sz="quarter" idx="3"/>
          </p:nvPr>
        </p:nvSpPr>
        <p:spPr>
          <a:xfrm>
            <a:off x="5736330" y="136800"/>
            <a:ext cx="2995200" cy="180000"/>
          </a:xfrm>
          <a:prstGeom prst="rect">
            <a:avLst/>
          </a:prstGeom>
        </p:spPr>
        <p:txBody>
          <a:bodyPr vert="horz" lIns="0" tIns="0" rIns="0" bIns="0" rtlCol="0" anchor="t" anchorCtr="0"/>
          <a:lstStyle>
            <a:lvl1pPr algn="r">
              <a:defRPr sz="900">
                <a:solidFill>
                  <a:schemeClr val="tx1"/>
                </a:solidFill>
              </a:defRPr>
            </a:lvl1pPr>
          </a:lstStyle>
          <a:p>
            <a:endParaRPr lang="da-DK" dirty="0"/>
          </a:p>
        </p:txBody>
      </p:sp>
      <p:sp>
        <p:nvSpPr>
          <p:cNvPr id="11" name="Slide Number Placeholder 5"/>
          <p:cNvSpPr>
            <a:spLocks noGrp="1"/>
          </p:cNvSpPr>
          <p:nvPr>
            <p:ph type="sldNum" sz="quarter" idx="4"/>
          </p:nvPr>
        </p:nvSpPr>
        <p:spPr>
          <a:xfrm>
            <a:off x="3347864" y="4776713"/>
            <a:ext cx="2520280" cy="315317"/>
          </a:xfrm>
          <a:prstGeom prst="rect">
            <a:avLst/>
          </a:prstGeom>
        </p:spPr>
        <p:txBody>
          <a:bodyPr/>
          <a:lstStyle>
            <a:lvl1pPr algn="ctr">
              <a:defRPr sz="900"/>
            </a:lvl1pPr>
          </a:lstStyle>
          <a:p>
            <a:fld id="{BFF3CFDD-2D56-4519-B779-BFFEF2995BE6}" type="slidenum">
              <a:rPr lang="da-DK" smtClean="0"/>
              <a:pPr/>
              <a:t>‹nr.›</a:t>
            </a:fld>
            <a:endParaRPr lang="da-DK" dirty="0"/>
          </a:p>
        </p:txBody>
      </p:sp>
    </p:spTree>
    <p:extLst>
      <p:ext uri="{BB962C8B-B14F-4D97-AF65-F5344CB8AC3E}">
        <p14:creationId xmlns:p14="http://schemas.microsoft.com/office/powerpoint/2010/main" val="3982917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ontaktdata side">
    <p:spTree>
      <p:nvGrpSpPr>
        <p:cNvPr id="1" name=""/>
        <p:cNvGrpSpPr/>
        <p:nvPr/>
      </p:nvGrpSpPr>
      <p:grpSpPr>
        <a:xfrm>
          <a:off x="0" y="0"/>
          <a:ext cx="0" cy="0"/>
          <a:chOff x="0" y="0"/>
          <a:chExt cx="0" cy="0"/>
        </a:xfrm>
      </p:grpSpPr>
      <p:sp>
        <p:nvSpPr>
          <p:cNvPr id="6" name="Titel 1"/>
          <p:cNvSpPr txBox="1">
            <a:spLocks/>
          </p:cNvSpPr>
          <p:nvPr userDrawn="1"/>
        </p:nvSpPr>
        <p:spPr>
          <a:xfrm>
            <a:off x="-3799800" y="-1460698"/>
            <a:ext cx="7599600" cy="900000"/>
          </a:xfrm>
          <a:prstGeom prst="rect">
            <a:avLst/>
          </a:prstGeom>
        </p:spPr>
        <p:txBody>
          <a:bodyPr vert="horz" lIns="0" tIns="0" rIns="0" bIns="0" rtlCol="0" anchor="b" anchorCtr="0">
            <a:no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endParaRPr lang="da-DK" dirty="0"/>
          </a:p>
        </p:txBody>
      </p:sp>
      <p:sp>
        <p:nvSpPr>
          <p:cNvPr id="8" name="Pladsholder til indhold 3"/>
          <p:cNvSpPr>
            <a:spLocks noGrp="1"/>
          </p:cNvSpPr>
          <p:nvPr>
            <p:ph sz="quarter" idx="13" hasCustomPrompt="1"/>
          </p:nvPr>
        </p:nvSpPr>
        <p:spPr>
          <a:xfrm>
            <a:off x="4716423" y="1203325"/>
            <a:ext cx="4019959" cy="3240634"/>
          </a:xfrm>
        </p:spPr>
        <p:txBody>
          <a:bodyPr anchor="b"/>
          <a:lstStyle>
            <a:lvl1pPr marL="0" indent="0">
              <a:buNone/>
              <a:defRPr sz="1800" b="0" i="0" u="none"/>
            </a:lvl1pPr>
            <a:lvl2pPr>
              <a:defRPr b="0" i="0" u="none"/>
            </a:lvl2pPr>
            <a:lvl3pPr>
              <a:defRPr b="0" i="0" u="none"/>
            </a:lvl3pPr>
            <a:lvl4pPr>
              <a:defRPr b="0" i="0" u="none"/>
            </a:lvl4pPr>
            <a:lvl5pPr>
              <a:defRPr b="0" i="0" u="none"/>
            </a:lvl5pPr>
          </a:lstStyle>
          <a:p>
            <a:pPr lvl="0"/>
            <a:r>
              <a:rPr lang="en-US" dirty="0"/>
              <a:t>[</a:t>
            </a:r>
            <a:r>
              <a:rPr lang="en-US" dirty="0" err="1"/>
              <a:t>Navn</a:t>
            </a:r>
            <a:r>
              <a:rPr lang="en-US" dirty="0"/>
              <a:t>]</a:t>
            </a:r>
            <a:br>
              <a:rPr lang="en-US" dirty="0"/>
            </a:br>
            <a:r>
              <a:rPr lang="en-US" dirty="0"/>
              <a:t>[Title]</a:t>
            </a:r>
            <a:br>
              <a:rPr lang="en-US" dirty="0"/>
            </a:br>
            <a:r>
              <a:rPr lang="en-US" dirty="0"/>
              <a:t>[</a:t>
            </a:r>
            <a:r>
              <a:rPr lang="en-US" dirty="0" err="1"/>
              <a:t>Telefon</a:t>
            </a:r>
            <a:r>
              <a:rPr lang="en-US" dirty="0"/>
              <a:t> </a:t>
            </a:r>
            <a:r>
              <a:rPr lang="en-US" dirty="0" err="1"/>
              <a:t>nummer</a:t>
            </a:r>
            <a:r>
              <a:rPr lang="en-US" dirty="0"/>
              <a:t>]</a:t>
            </a:r>
            <a:br>
              <a:rPr lang="en-US" dirty="0"/>
            </a:br>
            <a:r>
              <a:rPr lang="en-US" dirty="0"/>
              <a:t>[E-mail]</a:t>
            </a:r>
          </a:p>
        </p:txBody>
      </p:sp>
      <p:grpSp>
        <p:nvGrpSpPr>
          <p:cNvPr id="10" name="Group 24"/>
          <p:cNvGrpSpPr>
            <a:grpSpLocks noChangeAspect="1"/>
          </p:cNvGrpSpPr>
          <p:nvPr userDrawn="1"/>
        </p:nvGrpSpPr>
        <p:grpSpPr bwMode="auto">
          <a:xfrm>
            <a:off x="8460432" y="4718612"/>
            <a:ext cx="565787" cy="333374"/>
            <a:chOff x="2744" y="3974"/>
            <a:chExt cx="326" cy="192"/>
          </a:xfrm>
        </p:grpSpPr>
        <p:sp>
          <p:nvSpPr>
            <p:cNvPr id="11" name="AutoShape 19"/>
            <p:cNvSpPr>
              <a:spLocks noChangeAspect="1" noChangeArrowheads="1" noTextEdit="1"/>
            </p:cNvSpPr>
            <p:nvPr userDrawn="1"/>
          </p:nvSpPr>
          <p:spPr bwMode="auto">
            <a:xfrm>
              <a:off x="2744" y="3974"/>
              <a:ext cx="326" cy="192"/>
            </a:xfrm>
            <a:prstGeom prst="rect">
              <a:avLst/>
            </a:prstGeom>
            <a:noFill/>
            <a:ln w="9525">
              <a:noFill/>
              <a:miter lim="800000"/>
              <a:headEnd/>
              <a:tailEnd/>
            </a:ln>
          </p:spPr>
          <p:txBody>
            <a:bodyPr/>
            <a:lstStyle/>
            <a:p>
              <a:endParaRPr lang="da-DK"/>
            </a:p>
          </p:txBody>
        </p:sp>
        <p:sp>
          <p:nvSpPr>
            <p:cNvPr id="12" name="Freeform 21"/>
            <p:cNvSpPr>
              <a:spLocks noChangeAspect="1"/>
            </p:cNvSpPr>
            <p:nvPr userDrawn="1"/>
          </p:nvSpPr>
          <p:spPr bwMode="auto">
            <a:xfrm>
              <a:off x="2746" y="4026"/>
              <a:ext cx="103" cy="116"/>
            </a:xfrm>
            <a:custGeom>
              <a:avLst/>
              <a:gdLst/>
              <a:ahLst/>
              <a:cxnLst>
                <a:cxn ang="0">
                  <a:pos x="4998" y="201"/>
                </a:cxn>
                <a:cxn ang="0">
                  <a:pos x="4503" y="92"/>
                </a:cxn>
                <a:cxn ang="0">
                  <a:pos x="4067" y="30"/>
                </a:cxn>
                <a:cxn ang="0">
                  <a:pos x="3790" y="8"/>
                </a:cxn>
                <a:cxn ang="0">
                  <a:pos x="3517" y="0"/>
                </a:cxn>
                <a:cxn ang="0">
                  <a:pos x="2449" y="84"/>
                </a:cxn>
                <a:cxn ang="0">
                  <a:pos x="1590" y="328"/>
                </a:cxn>
                <a:cxn ang="0">
                  <a:pos x="928" y="713"/>
                </a:cxn>
                <a:cxn ang="0">
                  <a:pos x="452" y="1223"/>
                </a:cxn>
                <a:cxn ang="0">
                  <a:pos x="151" y="1841"/>
                </a:cxn>
                <a:cxn ang="0">
                  <a:pos x="12" y="2552"/>
                </a:cxn>
                <a:cxn ang="0">
                  <a:pos x="25" y="3275"/>
                </a:cxn>
                <a:cxn ang="0">
                  <a:pos x="184" y="3938"/>
                </a:cxn>
                <a:cxn ang="0">
                  <a:pos x="504" y="4534"/>
                </a:cxn>
                <a:cxn ang="0">
                  <a:pos x="1003" y="5038"/>
                </a:cxn>
                <a:cxn ang="0">
                  <a:pos x="1699" y="5420"/>
                </a:cxn>
                <a:cxn ang="0">
                  <a:pos x="2608" y="5654"/>
                </a:cxn>
                <a:cxn ang="0">
                  <a:pos x="3589" y="5714"/>
                </a:cxn>
                <a:cxn ang="0">
                  <a:pos x="4004" y="5692"/>
                </a:cxn>
                <a:cxn ang="0">
                  <a:pos x="4371" y="5646"/>
                </a:cxn>
                <a:cxn ang="0">
                  <a:pos x="4678" y="5589"/>
                </a:cxn>
                <a:cxn ang="0">
                  <a:pos x="5075" y="5487"/>
                </a:cxn>
                <a:cxn ang="0">
                  <a:pos x="5145" y="5133"/>
                </a:cxn>
                <a:cxn ang="0">
                  <a:pos x="5131" y="5094"/>
                </a:cxn>
                <a:cxn ang="0">
                  <a:pos x="5099" y="5080"/>
                </a:cxn>
                <a:cxn ang="0">
                  <a:pos x="5054" y="5090"/>
                </a:cxn>
                <a:cxn ang="0">
                  <a:pos x="4808" y="5174"/>
                </a:cxn>
                <a:cxn ang="0">
                  <a:pos x="4613" y="5221"/>
                </a:cxn>
                <a:cxn ang="0">
                  <a:pos x="4371" y="5263"/>
                </a:cxn>
                <a:cxn ang="0">
                  <a:pos x="4084" y="5296"/>
                </a:cxn>
                <a:cxn ang="0">
                  <a:pos x="3749" y="5316"/>
                </a:cxn>
                <a:cxn ang="0">
                  <a:pos x="3382" y="5315"/>
                </a:cxn>
                <a:cxn ang="0">
                  <a:pos x="3073" y="5277"/>
                </a:cxn>
                <a:cxn ang="0">
                  <a:pos x="2824" y="5201"/>
                </a:cxn>
                <a:cxn ang="0">
                  <a:pos x="2627" y="5093"/>
                </a:cxn>
                <a:cxn ang="0">
                  <a:pos x="2476" y="4960"/>
                </a:cxn>
                <a:cxn ang="0">
                  <a:pos x="2366" y="4807"/>
                </a:cxn>
                <a:cxn ang="0">
                  <a:pos x="2290" y="4640"/>
                </a:cxn>
                <a:cxn ang="0">
                  <a:pos x="2237" y="4454"/>
                </a:cxn>
                <a:cxn ang="0">
                  <a:pos x="2193" y="4222"/>
                </a:cxn>
                <a:cxn ang="0">
                  <a:pos x="2143" y="3777"/>
                </a:cxn>
                <a:cxn ang="0">
                  <a:pos x="2114" y="3143"/>
                </a:cxn>
                <a:cxn ang="0">
                  <a:pos x="2117" y="2491"/>
                </a:cxn>
                <a:cxn ang="0">
                  <a:pos x="2151" y="1888"/>
                </a:cxn>
                <a:cxn ang="0">
                  <a:pos x="2207" y="1434"/>
                </a:cxn>
                <a:cxn ang="0">
                  <a:pos x="2248" y="1233"/>
                </a:cxn>
                <a:cxn ang="0">
                  <a:pos x="2315" y="1017"/>
                </a:cxn>
                <a:cxn ang="0">
                  <a:pos x="2415" y="808"/>
                </a:cxn>
                <a:cxn ang="0">
                  <a:pos x="2547" y="643"/>
                </a:cxn>
                <a:cxn ang="0">
                  <a:pos x="2720" y="520"/>
                </a:cxn>
                <a:cxn ang="0">
                  <a:pos x="2947" y="437"/>
                </a:cxn>
                <a:cxn ang="0">
                  <a:pos x="3238" y="391"/>
                </a:cxn>
                <a:cxn ang="0">
                  <a:pos x="3635" y="381"/>
                </a:cxn>
                <a:cxn ang="0">
                  <a:pos x="4089" y="402"/>
                </a:cxn>
                <a:cxn ang="0">
                  <a:pos x="4401" y="466"/>
                </a:cxn>
                <a:cxn ang="0">
                  <a:pos x="4601" y="586"/>
                </a:cxn>
                <a:cxn ang="0">
                  <a:pos x="4721" y="778"/>
                </a:cxn>
                <a:cxn ang="0">
                  <a:pos x="4790" y="1056"/>
                </a:cxn>
                <a:cxn ang="0">
                  <a:pos x="4853" y="1538"/>
                </a:cxn>
                <a:cxn ang="0">
                  <a:pos x="4873" y="1593"/>
                </a:cxn>
                <a:cxn ang="0">
                  <a:pos x="4911" y="1627"/>
                </a:cxn>
                <a:cxn ang="0">
                  <a:pos x="4967" y="1638"/>
                </a:cxn>
              </a:cxnLst>
              <a:rect l="0" t="0" r="r" b="b"/>
              <a:pathLst>
                <a:path w="5170" h="5715">
                  <a:moveTo>
                    <a:pt x="4967" y="1638"/>
                  </a:moveTo>
                  <a:lnTo>
                    <a:pt x="5170" y="1638"/>
                  </a:lnTo>
                  <a:lnTo>
                    <a:pt x="5170" y="251"/>
                  </a:lnTo>
                  <a:lnTo>
                    <a:pt x="5086" y="226"/>
                  </a:lnTo>
                  <a:lnTo>
                    <a:pt x="4998" y="201"/>
                  </a:lnTo>
                  <a:lnTo>
                    <a:pt x="4905" y="177"/>
                  </a:lnTo>
                  <a:lnTo>
                    <a:pt x="4809" y="154"/>
                  </a:lnTo>
                  <a:lnTo>
                    <a:pt x="4709" y="132"/>
                  </a:lnTo>
                  <a:lnTo>
                    <a:pt x="4608" y="111"/>
                  </a:lnTo>
                  <a:lnTo>
                    <a:pt x="4503" y="92"/>
                  </a:lnTo>
                  <a:lnTo>
                    <a:pt x="4396" y="74"/>
                  </a:lnTo>
                  <a:lnTo>
                    <a:pt x="4287" y="58"/>
                  </a:lnTo>
                  <a:lnTo>
                    <a:pt x="4178" y="43"/>
                  </a:lnTo>
                  <a:lnTo>
                    <a:pt x="4122" y="36"/>
                  </a:lnTo>
                  <a:lnTo>
                    <a:pt x="4067" y="30"/>
                  </a:lnTo>
                  <a:lnTo>
                    <a:pt x="4012" y="25"/>
                  </a:lnTo>
                  <a:lnTo>
                    <a:pt x="3956" y="20"/>
                  </a:lnTo>
                  <a:lnTo>
                    <a:pt x="3901" y="15"/>
                  </a:lnTo>
                  <a:lnTo>
                    <a:pt x="3845" y="11"/>
                  </a:lnTo>
                  <a:lnTo>
                    <a:pt x="3790" y="8"/>
                  </a:lnTo>
                  <a:lnTo>
                    <a:pt x="3735" y="5"/>
                  </a:lnTo>
                  <a:lnTo>
                    <a:pt x="3680" y="2"/>
                  </a:lnTo>
                  <a:lnTo>
                    <a:pt x="3624" y="1"/>
                  </a:lnTo>
                  <a:lnTo>
                    <a:pt x="3571" y="0"/>
                  </a:lnTo>
                  <a:lnTo>
                    <a:pt x="3517" y="0"/>
                  </a:lnTo>
                  <a:lnTo>
                    <a:pt x="3285" y="3"/>
                  </a:lnTo>
                  <a:lnTo>
                    <a:pt x="3063" y="13"/>
                  </a:lnTo>
                  <a:lnTo>
                    <a:pt x="2850" y="30"/>
                  </a:lnTo>
                  <a:lnTo>
                    <a:pt x="2645" y="54"/>
                  </a:lnTo>
                  <a:lnTo>
                    <a:pt x="2449" y="84"/>
                  </a:lnTo>
                  <a:lnTo>
                    <a:pt x="2261" y="121"/>
                  </a:lnTo>
                  <a:lnTo>
                    <a:pt x="2081" y="164"/>
                  </a:lnTo>
                  <a:lnTo>
                    <a:pt x="1909" y="212"/>
                  </a:lnTo>
                  <a:lnTo>
                    <a:pt x="1746" y="267"/>
                  </a:lnTo>
                  <a:lnTo>
                    <a:pt x="1590" y="328"/>
                  </a:lnTo>
                  <a:lnTo>
                    <a:pt x="1442" y="394"/>
                  </a:lnTo>
                  <a:lnTo>
                    <a:pt x="1302" y="465"/>
                  </a:lnTo>
                  <a:lnTo>
                    <a:pt x="1170" y="543"/>
                  </a:lnTo>
                  <a:lnTo>
                    <a:pt x="1045" y="625"/>
                  </a:lnTo>
                  <a:lnTo>
                    <a:pt x="928" y="713"/>
                  </a:lnTo>
                  <a:lnTo>
                    <a:pt x="818" y="805"/>
                  </a:lnTo>
                  <a:lnTo>
                    <a:pt x="716" y="903"/>
                  </a:lnTo>
                  <a:lnTo>
                    <a:pt x="621" y="1005"/>
                  </a:lnTo>
                  <a:lnTo>
                    <a:pt x="533" y="1112"/>
                  </a:lnTo>
                  <a:lnTo>
                    <a:pt x="452" y="1223"/>
                  </a:lnTo>
                  <a:lnTo>
                    <a:pt x="378" y="1338"/>
                  </a:lnTo>
                  <a:lnTo>
                    <a:pt x="311" y="1458"/>
                  </a:lnTo>
                  <a:lnTo>
                    <a:pt x="250" y="1582"/>
                  </a:lnTo>
                  <a:lnTo>
                    <a:pt x="197" y="1710"/>
                  </a:lnTo>
                  <a:lnTo>
                    <a:pt x="151" y="1841"/>
                  </a:lnTo>
                  <a:lnTo>
                    <a:pt x="110" y="1976"/>
                  </a:lnTo>
                  <a:lnTo>
                    <a:pt x="76" y="2115"/>
                  </a:lnTo>
                  <a:lnTo>
                    <a:pt x="49" y="2258"/>
                  </a:lnTo>
                  <a:lnTo>
                    <a:pt x="27" y="2404"/>
                  </a:lnTo>
                  <a:lnTo>
                    <a:pt x="12" y="2552"/>
                  </a:lnTo>
                  <a:lnTo>
                    <a:pt x="3" y="2704"/>
                  </a:lnTo>
                  <a:lnTo>
                    <a:pt x="0" y="2858"/>
                  </a:lnTo>
                  <a:lnTo>
                    <a:pt x="3" y="2998"/>
                  </a:lnTo>
                  <a:lnTo>
                    <a:pt x="11" y="3137"/>
                  </a:lnTo>
                  <a:lnTo>
                    <a:pt x="25" y="3275"/>
                  </a:lnTo>
                  <a:lnTo>
                    <a:pt x="45" y="3412"/>
                  </a:lnTo>
                  <a:lnTo>
                    <a:pt x="70" y="3546"/>
                  </a:lnTo>
                  <a:lnTo>
                    <a:pt x="102" y="3679"/>
                  </a:lnTo>
                  <a:lnTo>
                    <a:pt x="139" y="3810"/>
                  </a:lnTo>
                  <a:lnTo>
                    <a:pt x="184" y="3938"/>
                  </a:lnTo>
                  <a:lnTo>
                    <a:pt x="234" y="4063"/>
                  </a:lnTo>
                  <a:lnTo>
                    <a:pt x="291" y="4186"/>
                  </a:lnTo>
                  <a:lnTo>
                    <a:pt x="355" y="4305"/>
                  </a:lnTo>
                  <a:lnTo>
                    <a:pt x="427" y="4421"/>
                  </a:lnTo>
                  <a:lnTo>
                    <a:pt x="504" y="4534"/>
                  </a:lnTo>
                  <a:lnTo>
                    <a:pt x="590" y="4643"/>
                  </a:lnTo>
                  <a:lnTo>
                    <a:pt x="681" y="4748"/>
                  </a:lnTo>
                  <a:lnTo>
                    <a:pt x="781" y="4849"/>
                  </a:lnTo>
                  <a:lnTo>
                    <a:pt x="888" y="4946"/>
                  </a:lnTo>
                  <a:lnTo>
                    <a:pt x="1003" y="5038"/>
                  </a:lnTo>
                  <a:lnTo>
                    <a:pt x="1127" y="5125"/>
                  </a:lnTo>
                  <a:lnTo>
                    <a:pt x="1257" y="5207"/>
                  </a:lnTo>
                  <a:lnTo>
                    <a:pt x="1396" y="5283"/>
                  </a:lnTo>
                  <a:lnTo>
                    <a:pt x="1543" y="5355"/>
                  </a:lnTo>
                  <a:lnTo>
                    <a:pt x="1699" y="5420"/>
                  </a:lnTo>
                  <a:lnTo>
                    <a:pt x="1863" y="5480"/>
                  </a:lnTo>
                  <a:lnTo>
                    <a:pt x="2036" y="5533"/>
                  </a:lnTo>
                  <a:lnTo>
                    <a:pt x="2218" y="5580"/>
                  </a:lnTo>
                  <a:lnTo>
                    <a:pt x="2408" y="5620"/>
                  </a:lnTo>
                  <a:lnTo>
                    <a:pt x="2608" y="5654"/>
                  </a:lnTo>
                  <a:lnTo>
                    <a:pt x="2817" y="5680"/>
                  </a:lnTo>
                  <a:lnTo>
                    <a:pt x="3036" y="5699"/>
                  </a:lnTo>
                  <a:lnTo>
                    <a:pt x="3263" y="5711"/>
                  </a:lnTo>
                  <a:lnTo>
                    <a:pt x="3500" y="5715"/>
                  </a:lnTo>
                  <a:lnTo>
                    <a:pt x="3589" y="5714"/>
                  </a:lnTo>
                  <a:lnTo>
                    <a:pt x="3675" y="5712"/>
                  </a:lnTo>
                  <a:lnTo>
                    <a:pt x="3760" y="5709"/>
                  </a:lnTo>
                  <a:lnTo>
                    <a:pt x="3844" y="5704"/>
                  </a:lnTo>
                  <a:lnTo>
                    <a:pt x="3925" y="5698"/>
                  </a:lnTo>
                  <a:lnTo>
                    <a:pt x="4004" y="5692"/>
                  </a:lnTo>
                  <a:lnTo>
                    <a:pt x="4082" y="5684"/>
                  </a:lnTo>
                  <a:lnTo>
                    <a:pt x="4157" y="5676"/>
                  </a:lnTo>
                  <a:lnTo>
                    <a:pt x="4231" y="5666"/>
                  </a:lnTo>
                  <a:lnTo>
                    <a:pt x="4302" y="5657"/>
                  </a:lnTo>
                  <a:lnTo>
                    <a:pt x="4371" y="5646"/>
                  </a:lnTo>
                  <a:lnTo>
                    <a:pt x="4437" y="5635"/>
                  </a:lnTo>
                  <a:lnTo>
                    <a:pt x="4502" y="5624"/>
                  </a:lnTo>
                  <a:lnTo>
                    <a:pt x="4563" y="5613"/>
                  </a:lnTo>
                  <a:lnTo>
                    <a:pt x="4622" y="5601"/>
                  </a:lnTo>
                  <a:lnTo>
                    <a:pt x="4678" y="5589"/>
                  </a:lnTo>
                  <a:lnTo>
                    <a:pt x="4783" y="5566"/>
                  </a:lnTo>
                  <a:lnTo>
                    <a:pt x="4876" y="5543"/>
                  </a:lnTo>
                  <a:lnTo>
                    <a:pt x="4955" y="5522"/>
                  </a:lnTo>
                  <a:lnTo>
                    <a:pt x="5022" y="5503"/>
                  </a:lnTo>
                  <a:lnTo>
                    <a:pt x="5075" y="5487"/>
                  </a:lnTo>
                  <a:lnTo>
                    <a:pt x="5114" y="5474"/>
                  </a:lnTo>
                  <a:lnTo>
                    <a:pt x="5138" y="5466"/>
                  </a:lnTo>
                  <a:lnTo>
                    <a:pt x="5145" y="5463"/>
                  </a:lnTo>
                  <a:lnTo>
                    <a:pt x="5147" y="5144"/>
                  </a:lnTo>
                  <a:lnTo>
                    <a:pt x="5145" y="5133"/>
                  </a:lnTo>
                  <a:lnTo>
                    <a:pt x="5144" y="5123"/>
                  </a:lnTo>
                  <a:lnTo>
                    <a:pt x="5142" y="5114"/>
                  </a:lnTo>
                  <a:lnTo>
                    <a:pt x="5139" y="5106"/>
                  </a:lnTo>
                  <a:lnTo>
                    <a:pt x="5135" y="5100"/>
                  </a:lnTo>
                  <a:lnTo>
                    <a:pt x="5131" y="5094"/>
                  </a:lnTo>
                  <a:lnTo>
                    <a:pt x="5126" y="5089"/>
                  </a:lnTo>
                  <a:lnTo>
                    <a:pt x="5120" y="5086"/>
                  </a:lnTo>
                  <a:lnTo>
                    <a:pt x="5114" y="5083"/>
                  </a:lnTo>
                  <a:lnTo>
                    <a:pt x="5107" y="5081"/>
                  </a:lnTo>
                  <a:lnTo>
                    <a:pt x="5099" y="5080"/>
                  </a:lnTo>
                  <a:lnTo>
                    <a:pt x="5090" y="5080"/>
                  </a:lnTo>
                  <a:lnTo>
                    <a:pt x="5082" y="5082"/>
                  </a:lnTo>
                  <a:lnTo>
                    <a:pt x="5073" y="5084"/>
                  </a:lnTo>
                  <a:lnTo>
                    <a:pt x="5063" y="5087"/>
                  </a:lnTo>
                  <a:lnTo>
                    <a:pt x="5054" y="5090"/>
                  </a:lnTo>
                  <a:lnTo>
                    <a:pt x="5011" y="5108"/>
                  </a:lnTo>
                  <a:lnTo>
                    <a:pt x="4961" y="5126"/>
                  </a:lnTo>
                  <a:lnTo>
                    <a:pt x="4905" y="5145"/>
                  </a:lnTo>
                  <a:lnTo>
                    <a:pt x="4843" y="5165"/>
                  </a:lnTo>
                  <a:lnTo>
                    <a:pt x="4808" y="5174"/>
                  </a:lnTo>
                  <a:lnTo>
                    <a:pt x="4773" y="5184"/>
                  </a:lnTo>
                  <a:lnTo>
                    <a:pt x="4735" y="5193"/>
                  </a:lnTo>
                  <a:lnTo>
                    <a:pt x="4696" y="5203"/>
                  </a:lnTo>
                  <a:lnTo>
                    <a:pt x="4655" y="5212"/>
                  </a:lnTo>
                  <a:lnTo>
                    <a:pt x="4613" y="5221"/>
                  </a:lnTo>
                  <a:lnTo>
                    <a:pt x="4568" y="5230"/>
                  </a:lnTo>
                  <a:lnTo>
                    <a:pt x="4521" y="5239"/>
                  </a:lnTo>
                  <a:lnTo>
                    <a:pt x="4473" y="5247"/>
                  </a:lnTo>
                  <a:lnTo>
                    <a:pt x="4423" y="5255"/>
                  </a:lnTo>
                  <a:lnTo>
                    <a:pt x="4371" y="5263"/>
                  </a:lnTo>
                  <a:lnTo>
                    <a:pt x="4317" y="5271"/>
                  </a:lnTo>
                  <a:lnTo>
                    <a:pt x="4262" y="5278"/>
                  </a:lnTo>
                  <a:lnTo>
                    <a:pt x="4204" y="5284"/>
                  </a:lnTo>
                  <a:lnTo>
                    <a:pt x="4145" y="5290"/>
                  </a:lnTo>
                  <a:lnTo>
                    <a:pt x="4084" y="5296"/>
                  </a:lnTo>
                  <a:lnTo>
                    <a:pt x="4021" y="5301"/>
                  </a:lnTo>
                  <a:lnTo>
                    <a:pt x="3956" y="5306"/>
                  </a:lnTo>
                  <a:lnTo>
                    <a:pt x="3888" y="5310"/>
                  </a:lnTo>
                  <a:lnTo>
                    <a:pt x="3820" y="5313"/>
                  </a:lnTo>
                  <a:lnTo>
                    <a:pt x="3749" y="5316"/>
                  </a:lnTo>
                  <a:lnTo>
                    <a:pt x="3675" y="5317"/>
                  </a:lnTo>
                  <a:lnTo>
                    <a:pt x="3601" y="5319"/>
                  </a:lnTo>
                  <a:lnTo>
                    <a:pt x="3524" y="5319"/>
                  </a:lnTo>
                  <a:lnTo>
                    <a:pt x="3452" y="5318"/>
                  </a:lnTo>
                  <a:lnTo>
                    <a:pt x="3382" y="5315"/>
                  </a:lnTo>
                  <a:lnTo>
                    <a:pt x="3316" y="5311"/>
                  </a:lnTo>
                  <a:lnTo>
                    <a:pt x="3252" y="5305"/>
                  </a:lnTo>
                  <a:lnTo>
                    <a:pt x="3189" y="5297"/>
                  </a:lnTo>
                  <a:lnTo>
                    <a:pt x="3130" y="5288"/>
                  </a:lnTo>
                  <a:lnTo>
                    <a:pt x="3073" y="5277"/>
                  </a:lnTo>
                  <a:lnTo>
                    <a:pt x="3019" y="5264"/>
                  </a:lnTo>
                  <a:lnTo>
                    <a:pt x="2967" y="5251"/>
                  </a:lnTo>
                  <a:lnTo>
                    <a:pt x="2917" y="5235"/>
                  </a:lnTo>
                  <a:lnTo>
                    <a:pt x="2870" y="5219"/>
                  </a:lnTo>
                  <a:lnTo>
                    <a:pt x="2824" y="5201"/>
                  </a:lnTo>
                  <a:lnTo>
                    <a:pt x="2780" y="5182"/>
                  </a:lnTo>
                  <a:lnTo>
                    <a:pt x="2739" y="5161"/>
                  </a:lnTo>
                  <a:lnTo>
                    <a:pt x="2699" y="5140"/>
                  </a:lnTo>
                  <a:lnTo>
                    <a:pt x="2663" y="5117"/>
                  </a:lnTo>
                  <a:lnTo>
                    <a:pt x="2627" y="5093"/>
                  </a:lnTo>
                  <a:lnTo>
                    <a:pt x="2594" y="5068"/>
                  </a:lnTo>
                  <a:lnTo>
                    <a:pt x="2562" y="5043"/>
                  </a:lnTo>
                  <a:lnTo>
                    <a:pt x="2531" y="5016"/>
                  </a:lnTo>
                  <a:lnTo>
                    <a:pt x="2503" y="4988"/>
                  </a:lnTo>
                  <a:lnTo>
                    <a:pt x="2476" y="4960"/>
                  </a:lnTo>
                  <a:lnTo>
                    <a:pt x="2452" y="4931"/>
                  </a:lnTo>
                  <a:lnTo>
                    <a:pt x="2428" y="4901"/>
                  </a:lnTo>
                  <a:lnTo>
                    <a:pt x="2406" y="4870"/>
                  </a:lnTo>
                  <a:lnTo>
                    <a:pt x="2386" y="4839"/>
                  </a:lnTo>
                  <a:lnTo>
                    <a:pt x="2366" y="4807"/>
                  </a:lnTo>
                  <a:lnTo>
                    <a:pt x="2349" y="4775"/>
                  </a:lnTo>
                  <a:lnTo>
                    <a:pt x="2333" y="4742"/>
                  </a:lnTo>
                  <a:lnTo>
                    <a:pt x="2317" y="4708"/>
                  </a:lnTo>
                  <a:lnTo>
                    <a:pt x="2303" y="4675"/>
                  </a:lnTo>
                  <a:lnTo>
                    <a:pt x="2290" y="4640"/>
                  </a:lnTo>
                  <a:lnTo>
                    <a:pt x="2279" y="4607"/>
                  </a:lnTo>
                  <a:lnTo>
                    <a:pt x="2268" y="4572"/>
                  </a:lnTo>
                  <a:lnTo>
                    <a:pt x="2257" y="4535"/>
                  </a:lnTo>
                  <a:lnTo>
                    <a:pt x="2247" y="4495"/>
                  </a:lnTo>
                  <a:lnTo>
                    <a:pt x="2237" y="4454"/>
                  </a:lnTo>
                  <a:lnTo>
                    <a:pt x="2228" y="4411"/>
                  </a:lnTo>
                  <a:lnTo>
                    <a:pt x="2219" y="4366"/>
                  </a:lnTo>
                  <a:lnTo>
                    <a:pt x="2209" y="4319"/>
                  </a:lnTo>
                  <a:lnTo>
                    <a:pt x="2201" y="4271"/>
                  </a:lnTo>
                  <a:lnTo>
                    <a:pt x="2193" y="4222"/>
                  </a:lnTo>
                  <a:lnTo>
                    <a:pt x="2186" y="4170"/>
                  </a:lnTo>
                  <a:lnTo>
                    <a:pt x="2179" y="4118"/>
                  </a:lnTo>
                  <a:lnTo>
                    <a:pt x="2166" y="4009"/>
                  </a:lnTo>
                  <a:lnTo>
                    <a:pt x="2154" y="3895"/>
                  </a:lnTo>
                  <a:lnTo>
                    <a:pt x="2143" y="3777"/>
                  </a:lnTo>
                  <a:lnTo>
                    <a:pt x="2135" y="3655"/>
                  </a:lnTo>
                  <a:lnTo>
                    <a:pt x="2128" y="3530"/>
                  </a:lnTo>
                  <a:lnTo>
                    <a:pt x="2122" y="3403"/>
                  </a:lnTo>
                  <a:lnTo>
                    <a:pt x="2117" y="3274"/>
                  </a:lnTo>
                  <a:lnTo>
                    <a:pt x="2114" y="3143"/>
                  </a:lnTo>
                  <a:lnTo>
                    <a:pt x="2112" y="3012"/>
                  </a:lnTo>
                  <a:lnTo>
                    <a:pt x="2112" y="2881"/>
                  </a:lnTo>
                  <a:lnTo>
                    <a:pt x="2112" y="2750"/>
                  </a:lnTo>
                  <a:lnTo>
                    <a:pt x="2114" y="2620"/>
                  </a:lnTo>
                  <a:lnTo>
                    <a:pt x="2117" y="2491"/>
                  </a:lnTo>
                  <a:lnTo>
                    <a:pt x="2122" y="2365"/>
                  </a:lnTo>
                  <a:lnTo>
                    <a:pt x="2127" y="2242"/>
                  </a:lnTo>
                  <a:lnTo>
                    <a:pt x="2134" y="2120"/>
                  </a:lnTo>
                  <a:lnTo>
                    <a:pt x="2142" y="2002"/>
                  </a:lnTo>
                  <a:lnTo>
                    <a:pt x="2151" y="1888"/>
                  </a:lnTo>
                  <a:lnTo>
                    <a:pt x="2162" y="1779"/>
                  </a:lnTo>
                  <a:lnTo>
                    <a:pt x="2173" y="1674"/>
                  </a:lnTo>
                  <a:lnTo>
                    <a:pt x="2186" y="1574"/>
                  </a:lnTo>
                  <a:lnTo>
                    <a:pt x="2199" y="1479"/>
                  </a:lnTo>
                  <a:lnTo>
                    <a:pt x="2207" y="1434"/>
                  </a:lnTo>
                  <a:lnTo>
                    <a:pt x="2215" y="1391"/>
                  </a:lnTo>
                  <a:lnTo>
                    <a:pt x="2223" y="1349"/>
                  </a:lnTo>
                  <a:lnTo>
                    <a:pt x="2231" y="1309"/>
                  </a:lnTo>
                  <a:lnTo>
                    <a:pt x="2239" y="1270"/>
                  </a:lnTo>
                  <a:lnTo>
                    <a:pt x="2248" y="1233"/>
                  </a:lnTo>
                  <a:lnTo>
                    <a:pt x="2257" y="1198"/>
                  </a:lnTo>
                  <a:lnTo>
                    <a:pt x="2267" y="1165"/>
                  </a:lnTo>
                  <a:lnTo>
                    <a:pt x="2282" y="1114"/>
                  </a:lnTo>
                  <a:lnTo>
                    <a:pt x="2298" y="1065"/>
                  </a:lnTo>
                  <a:lnTo>
                    <a:pt x="2315" y="1017"/>
                  </a:lnTo>
                  <a:lnTo>
                    <a:pt x="2334" y="972"/>
                  </a:lnTo>
                  <a:lnTo>
                    <a:pt x="2352" y="928"/>
                  </a:lnTo>
                  <a:lnTo>
                    <a:pt x="2372" y="886"/>
                  </a:lnTo>
                  <a:lnTo>
                    <a:pt x="2393" y="846"/>
                  </a:lnTo>
                  <a:lnTo>
                    <a:pt x="2415" y="808"/>
                  </a:lnTo>
                  <a:lnTo>
                    <a:pt x="2439" y="772"/>
                  </a:lnTo>
                  <a:lnTo>
                    <a:pt x="2463" y="737"/>
                  </a:lnTo>
                  <a:lnTo>
                    <a:pt x="2490" y="704"/>
                  </a:lnTo>
                  <a:lnTo>
                    <a:pt x="2517" y="673"/>
                  </a:lnTo>
                  <a:lnTo>
                    <a:pt x="2547" y="643"/>
                  </a:lnTo>
                  <a:lnTo>
                    <a:pt x="2577" y="615"/>
                  </a:lnTo>
                  <a:lnTo>
                    <a:pt x="2610" y="589"/>
                  </a:lnTo>
                  <a:lnTo>
                    <a:pt x="2644" y="564"/>
                  </a:lnTo>
                  <a:lnTo>
                    <a:pt x="2681" y="541"/>
                  </a:lnTo>
                  <a:lnTo>
                    <a:pt x="2720" y="520"/>
                  </a:lnTo>
                  <a:lnTo>
                    <a:pt x="2761" y="500"/>
                  </a:lnTo>
                  <a:lnTo>
                    <a:pt x="2804" y="482"/>
                  </a:lnTo>
                  <a:lnTo>
                    <a:pt x="2849" y="466"/>
                  </a:lnTo>
                  <a:lnTo>
                    <a:pt x="2897" y="451"/>
                  </a:lnTo>
                  <a:lnTo>
                    <a:pt x="2947" y="437"/>
                  </a:lnTo>
                  <a:lnTo>
                    <a:pt x="3000" y="425"/>
                  </a:lnTo>
                  <a:lnTo>
                    <a:pt x="3056" y="414"/>
                  </a:lnTo>
                  <a:lnTo>
                    <a:pt x="3114" y="405"/>
                  </a:lnTo>
                  <a:lnTo>
                    <a:pt x="3174" y="398"/>
                  </a:lnTo>
                  <a:lnTo>
                    <a:pt x="3238" y="391"/>
                  </a:lnTo>
                  <a:lnTo>
                    <a:pt x="3305" y="387"/>
                  </a:lnTo>
                  <a:lnTo>
                    <a:pt x="3375" y="383"/>
                  </a:lnTo>
                  <a:lnTo>
                    <a:pt x="3448" y="381"/>
                  </a:lnTo>
                  <a:lnTo>
                    <a:pt x="3524" y="381"/>
                  </a:lnTo>
                  <a:lnTo>
                    <a:pt x="3635" y="381"/>
                  </a:lnTo>
                  <a:lnTo>
                    <a:pt x="3739" y="383"/>
                  </a:lnTo>
                  <a:lnTo>
                    <a:pt x="3835" y="386"/>
                  </a:lnTo>
                  <a:lnTo>
                    <a:pt x="3926" y="390"/>
                  </a:lnTo>
                  <a:lnTo>
                    <a:pt x="4011" y="395"/>
                  </a:lnTo>
                  <a:lnTo>
                    <a:pt x="4089" y="402"/>
                  </a:lnTo>
                  <a:lnTo>
                    <a:pt x="4161" y="411"/>
                  </a:lnTo>
                  <a:lnTo>
                    <a:pt x="4229" y="422"/>
                  </a:lnTo>
                  <a:lnTo>
                    <a:pt x="4291" y="435"/>
                  </a:lnTo>
                  <a:lnTo>
                    <a:pt x="4349" y="449"/>
                  </a:lnTo>
                  <a:lnTo>
                    <a:pt x="4401" y="466"/>
                  </a:lnTo>
                  <a:lnTo>
                    <a:pt x="4449" y="485"/>
                  </a:lnTo>
                  <a:lnTo>
                    <a:pt x="4492" y="507"/>
                  </a:lnTo>
                  <a:lnTo>
                    <a:pt x="4532" y="531"/>
                  </a:lnTo>
                  <a:lnTo>
                    <a:pt x="4569" y="557"/>
                  </a:lnTo>
                  <a:lnTo>
                    <a:pt x="4601" y="586"/>
                  </a:lnTo>
                  <a:lnTo>
                    <a:pt x="4630" y="619"/>
                  </a:lnTo>
                  <a:lnTo>
                    <a:pt x="4656" y="654"/>
                  </a:lnTo>
                  <a:lnTo>
                    <a:pt x="4680" y="692"/>
                  </a:lnTo>
                  <a:lnTo>
                    <a:pt x="4701" y="733"/>
                  </a:lnTo>
                  <a:lnTo>
                    <a:pt x="4721" y="778"/>
                  </a:lnTo>
                  <a:lnTo>
                    <a:pt x="4737" y="827"/>
                  </a:lnTo>
                  <a:lnTo>
                    <a:pt x="4752" y="878"/>
                  </a:lnTo>
                  <a:lnTo>
                    <a:pt x="4767" y="934"/>
                  </a:lnTo>
                  <a:lnTo>
                    <a:pt x="4779" y="993"/>
                  </a:lnTo>
                  <a:lnTo>
                    <a:pt x="4790" y="1056"/>
                  </a:lnTo>
                  <a:lnTo>
                    <a:pt x="4801" y="1123"/>
                  </a:lnTo>
                  <a:lnTo>
                    <a:pt x="4810" y="1195"/>
                  </a:lnTo>
                  <a:lnTo>
                    <a:pt x="4831" y="1350"/>
                  </a:lnTo>
                  <a:lnTo>
                    <a:pt x="4851" y="1524"/>
                  </a:lnTo>
                  <a:lnTo>
                    <a:pt x="4853" y="1538"/>
                  </a:lnTo>
                  <a:lnTo>
                    <a:pt x="4855" y="1550"/>
                  </a:lnTo>
                  <a:lnTo>
                    <a:pt x="4859" y="1563"/>
                  </a:lnTo>
                  <a:lnTo>
                    <a:pt x="4863" y="1574"/>
                  </a:lnTo>
                  <a:lnTo>
                    <a:pt x="4867" y="1584"/>
                  </a:lnTo>
                  <a:lnTo>
                    <a:pt x="4873" y="1593"/>
                  </a:lnTo>
                  <a:lnTo>
                    <a:pt x="4880" y="1602"/>
                  </a:lnTo>
                  <a:lnTo>
                    <a:pt x="4886" y="1609"/>
                  </a:lnTo>
                  <a:lnTo>
                    <a:pt x="4894" y="1616"/>
                  </a:lnTo>
                  <a:lnTo>
                    <a:pt x="4902" y="1622"/>
                  </a:lnTo>
                  <a:lnTo>
                    <a:pt x="4911" y="1627"/>
                  </a:lnTo>
                  <a:lnTo>
                    <a:pt x="4921" y="1631"/>
                  </a:lnTo>
                  <a:lnTo>
                    <a:pt x="4932" y="1634"/>
                  </a:lnTo>
                  <a:lnTo>
                    <a:pt x="4943" y="1636"/>
                  </a:lnTo>
                  <a:lnTo>
                    <a:pt x="4955" y="1637"/>
                  </a:lnTo>
                  <a:lnTo>
                    <a:pt x="4967" y="1638"/>
                  </a:lnTo>
                  <a:close/>
                </a:path>
              </a:pathLst>
            </a:custGeom>
            <a:solidFill>
              <a:srgbClr val="171312"/>
            </a:solidFill>
            <a:ln w="9525">
              <a:noFill/>
              <a:round/>
              <a:headEnd/>
              <a:tailEnd/>
            </a:ln>
          </p:spPr>
          <p:txBody>
            <a:bodyPr/>
            <a:lstStyle/>
            <a:p>
              <a:endParaRPr lang="da-DK"/>
            </a:p>
          </p:txBody>
        </p:sp>
        <p:sp>
          <p:nvSpPr>
            <p:cNvPr id="13" name="Freeform 22"/>
            <p:cNvSpPr>
              <a:spLocks noChangeAspect="1"/>
            </p:cNvSpPr>
            <p:nvPr userDrawn="1"/>
          </p:nvSpPr>
          <p:spPr bwMode="auto">
            <a:xfrm>
              <a:off x="2857" y="3975"/>
              <a:ext cx="92" cy="166"/>
            </a:xfrm>
            <a:custGeom>
              <a:avLst/>
              <a:gdLst/>
              <a:ahLst/>
              <a:cxnLst>
                <a:cxn ang="0">
                  <a:pos x="4436" y="154"/>
                </a:cxn>
                <a:cxn ang="0">
                  <a:pos x="4099" y="67"/>
                </a:cxn>
                <a:cxn ang="0">
                  <a:pos x="3839" y="25"/>
                </a:cxn>
                <a:cxn ang="0">
                  <a:pos x="3594" y="4"/>
                </a:cxn>
                <a:cxn ang="0">
                  <a:pos x="3168" y="8"/>
                </a:cxn>
                <a:cxn ang="0">
                  <a:pos x="2540" y="103"/>
                </a:cxn>
                <a:cxn ang="0">
                  <a:pos x="1991" y="308"/>
                </a:cxn>
                <a:cxn ang="0">
                  <a:pos x="1537" y="629"/>
                </a:cxn>
                <a:cxn ang="0">
                  <a:pos x="1194" y="1071"/>
                </a:cxn>
                <a:cxn ang="0">
                  <a:pos x="977" y="1639"/>
                </a:cxn>
                <a:cxn ang="0">
                  <a:pos x="902" y="2339"/>
                </a:cxn>
                <a:cxn ang="0">
                  <a:pos x="2" y="2717"/>
                </a:cxn>
                <a:cxn ang="0">
                  <a:pos x="26" y="2771"/>
                </a:cxn>
                <a:cxn ang="0">
                  <a:pos x="75" y="2806"/>
                </a:cxn>
                <a:cxn ang="0">
                  <a:pos x="160" y="2823"/>
                </a:cxn>
                <a:cxn ang="0">
                  <a:pos x="427" y="2852"/>
                </a:cxn>
                <a:cxn ang="0">
                  <a:pos x="747" y="2886"/>
                </a:cxn>
                <a:cxn ang="0">
                  <a:pos x="902" y="2903"/>
                </a:cxn>
                <a:cxn ang="0">
                  <a:pos x="801" y="7741"/>
                </a:cxn>
                <a:cxn ang="0">
                  <a:pos x="501" y="7785"/>
                </a:cxn>
                <a:cxn ang="0">
                  <a:pos x="201" y="7830"/>
                </a:cxn>
                <a:cxn ang="0">
                  <a:pos x="81" y="7853"/>
                </a:cxn>
                <a:cxn ang="0">
                  <a:pos x="30" y="7887"/>
                </a:cxn>
                <a:cxn ang="0">
                  <a:pos x="4" y="7938"/>
                </a:cxn>
                <a:cxn ang="0">
                  <a:pos x="3470" y="8138"/>
                </a:cxn>
                <a:cxn ang="0">
                  <a:pos x="3463" y="7933"/>
                </a:cxn>
                <a:cxn ang="0">
                  <a:pos x="3432" y="7883"/>
                </a:cxn>
                <a:cxn ang="0">
                  <a:pos x="3367" y="7849"/>
                </a:cxn>
                <a:cxn ang="0">
                  <a:pos x="3213" y="7822"/>
                </a:cxn>
                <a:cxn ang="0">
                  <a:pos x="2912" y="7775"/>
                </a:cxn>
                <a:cxn ang="0">
                  <a:pos x="2650" y="7735"/>
                </a:cxn>
                <a:cxn ang="0">
                  <a:pos x="2600" y="2902"/>
                </a:cxn>
                <a:cxn ang="0">
                  <a:pos x="2804" y="2877"/>
                </a:cxn>
                <a:cxn ang="0">
                  <a:pos x="3130" y="2837"/>
                </a:cxn>
                <a:cxn ang="0">
                  <a:pos x="3368" y="2804"/>
                </a:cxn>
                <a:cxn ang="0">
                  <a:pos x="3431" y="2779"/>
                </a:cxn>
                <a:cxn ang="0">
                  <a:pos x="3466" y="2738"/>
                </a:cxn>
                <a:cxn ang="0">
                  <a:pos x="3477" y="2686"/>
                </a:cxn>
                <a:cxn ang="0">
                  <a:pos x="2593" y="1542"/>
                </a:cxn>
                <a:cxn ang="0">
                  <a:pos x="2615" y="1157"/>
                </a:cxn>
                <a:cxn ang="0">
                  <a:pos x="2672" y="862"/>
                </a:cxn>
                <a:cxn ang="0">
                  <a:pos x="2773" y="647"/>
                </a:cxn>
                <a:cxn ang="0">
                  <a:pos x="2922" y="503"/>
                </a:cxn>
                <a:cxn ang="0">
                  <a:pos x="3126" y="420"/>
                </a:cxn>
                <a:cxn ang="0">
                  <a:pos x="3392" y="389"/>
                </a:cxn>
                <a:cxn ang="0">
                  <a:pos x="3677" y="401"/>
                </a:cxn>
                <a:cxn ang="0">
                  <a:pos x="3891" y="452"/>
                </a:cxn>
                <a:cxn ang="0">
                  <a:pos x="4044" y="547"/>
                </a:cxn>
                <a:cxn ang="0">
                  <a:pos x="4150" y="688"/>
                </a:cxn>
                <a:cxn ang="0">
                  <a:pos x="4222" y="881"/>
                </a:cxn>
                <a:cxn ang="0">
                  <a:pos x="4270" y="1127"/>
                </a:cxn>
                <a:cxn ang="0">
                  <a:pos x="4296" y="1332"/>
                </a:cxn>
                <a:cxn ang="0">
                  <a:pos x="4315" y="1387"/>
                </a:cxn>
                <a:cxn ang="0">
                  <a:pos x="4349" y="1418"/>
                </a:cxn>
                <a:cxn ang="0">
                  <a:pos x="4596" y="1425"/>
                </a:cxn>
              </a:cxnLst>
              <a:rect l="0" t="0" r="r" b="b"/>
              <a:pathLst>
                <a:path w="4596" h="8138">
                  <a:moveTo>
                    <a:pt x="4596" y="213"/>
                  </a:moveTo>
                  <a:lnTo>
                    <a:pt x="4565" y="201"/>
                  </a:lnTo>
                  <a:lnTo>
                    <a:pt x="4528" y="187"/>
                  </a:lnTo>
                  <a:lnTo>
                    <a:pt x="4485" y="171"/>
                  </a:lnTo>
                  <a:lnTo>
                    <a:pt x="4436" y="154"/>
                  </a:lnTo>
                  <a:lnTo>
                    <a:pt x="4380" y="137"/>
                  </a:lnTo>
                  <a:lnTo>
                    <a:pt x="4317" y="119"/>
                  </a:lnTo>
                  <a:lnTo>
                    <a:pt x="4250" y="101"/>
                  </a:lnTo>
                  <a:lnTo>
                    <a:pt x="4177" y="84"/>
                  </a:lnTo>
                  <a:lnTo>
                    <a:pt x="4099" y="67"/>
                  </a:lnTo>
                  <a:lnTo>
                    <a:pt x="4017" y="52"/>
                  </a:lnTo>
                  <a:lnTo>
                    <a:pt x="3974" y="44"/>
                  </a:lnTo>
                  <a:lnTo>
                    <a:pt x="3929" y="37"/>
                  </a:lnTo>
                  <a:lnTo>
                    <a:pt x="3884" y="31"/>
                  </a:lnTo>
                  <a:lnTo>
                    <a:pt x="3839" y="25"/>
                  </a:lnTo>
                  <a:lnTo>
                    <a:pt x="3792" y="20"/>
                  </a:lnTo>
                  <a:lnTo>
                    <a:pt x="3744" y="15"/>
                  </a:lnTo>
                  <a:lnTo>
                    <a:pt x="3695" y="10"/>
                  </a:lnTo>
                  <a:lnTo>
                    <a:pt x="3645" y="7"/>
                  </a:lnTo>
                  <a:lnTo>
                    <a:pt x="3594" y="4"/>
                  </a:lnTo>
                  <a:lnTo>
                    <a:pt x="3543" y="2"/>
                  </a:lnTo>
                  <a:lnTo>
                    <a:pt x="3491" y="1"/>
                  </a:lnTo>
                  <a:lnTo>
                    <a:pt x="3438" y="0"/>
                  </a:lnTo>
                  <a:lnTo>
                    <a:pt x="3302" y="2"/>
                  </a:lnTo>
                  <a:lnTo>
                    <a:pt x="3168" y="8"/>
                  </a:lnTo>
                  <a:lnTo>
                    <a:pt x="3037" y="19"/>
                  </a:lnTo>
                  <a:lnTo>
                    <a:pt x="2908" y="34"/>
                  </a:lnTo>
                  <a:lnTo>
                    <a:pt x="2782" y="52"/>
                  </a:lnTo>
                  <a:lnTo>
                    <a:pt x="2660" y="76"/>
                  </a:lnTo>
                  <a:lnTo>
                    <a:pt x="2540" y="103"/>
                  </a:lnTo>
                  <a:lnTo>
                    <a:pt x="2424" y="135"/>
                  </a:lnTo>
                  <a:lnTo>
                    <a:pt x="2309" y="172"/>
                  </a:lnTo>
                  <a:lnTo>
                    <a:pt x="2200" y="213"/>
                  </a:lnTo>
                  <a:lnTo>
                    <a:pt x="2093" y="258"/>
                  </a:lnTo>
                  <a:lnTo>
                    <a:pt x="1991" y="308"/>
                  </a:lnTo>
                  <a:lnTo>
                    <a:pt x="1892" y="363"/>
                  </a:lnTo>
                  <a:lnTo>
                    <a:pt x="1797" y="422"/>
                  </a:lnTo>
                  <a:lnTo>
                    <a:pt x="1706" y="487"/>
                  </a:lnTo>
                  <a:lnTo>
                    <a:pt x="1620" y="555"/>
                  </a:lnTo>
                  <a:lnTo>
                    <a:pt x="1537" y="629"/>
                  </a:lnTo>
                  <a:lnTo>
                    <a:pt x="1460" y="708"/>
                  </a:lnTo>
                  <a:lnTo>
                    <a:pt x="1386" y="791"/>
                  </a:lnTo>
                  <a:lnTo>
                    <a:pt x="1317" y="879"/>
                  </a:lnTo>
                  <a:lnTo>
                    <a:pt x="1253" y="972"/>
                  </a:lnTo>
                  <a:lnTo>
                    <a:pt x="1194" y="1071"/>
                  </a:lnTo>
                  <a:lnTo>
                    <a:pt x="1140" y="1174"/>
                  </a:lnTo>
                  <a:lnTo>
                    <a:pt x="1091" y="1282"/>
                  </a:lnTo>
                  <a:lnTo>
                    <a:pt x="1047" y="1396"/>
                  </a:lnTo>
                  <a:lnTo>
                    <a:pt x="1010" y="1515"/>
                  </a:lnTo>
                  <a:lnTo>
                    <a:pt x="977" y="1639"/>
                  </a:lnTo>
                  <a:lnTo>
                    <a:pt x="950" y="1768"/>
                  </a:lnTo>
                  <a:lnTo>
                    <a:pt x="929" y="1903"/>
                  </a:lnTo>
                  <a:lnTo>
                    <a:pt x="914" y="2043"/>
                  </a:lnTo>
                  <a:lnTo>
                    <a:pt x="905" y="2188"/>
                  </a:lnTo>
                  <a:lnTo>
                    <a:pt x="902" y="2339"/>
                  </a:lnTo>
                  <a:lnTo>
                    <a:pt x="902" y="2515"/>
                  </a:lnTo>
                  <a:lnTo>
                    <a:pt x="0" y="2515"/>
                  </a:lnTo>
                  <a:lnTo>
                    <a:pt x="0" y="2690"/>
                  </a:lnTo>
                  <a:lnTo>
                    <a:pt x="1" y="2704"/>
                  </a:lnTo>
                  <a:lnTo>
                    <a:pt x="2" y="2717"/>
                  </a:lnTo>
                  <a:lnTo>
                    <a:pt x="5" y="2729"/>
                  </a:lnTo>
                  <a:lnTo>
                    <a:pt x="9" y="2741"/>
                  </a:lnTo>
                  <a:lnTo>
                    <a:pt x="13" y="2752"/>
                  </a:lnTo>
                  <a:lnTo>
                    <a:pt x="19" y="2762"/>
                  </a:lnTo>
                  <a:lnTo>
                    <a:pt x="26" y="2771"/>
                  </a:lnTo>
                  <a:lnTo>
                    <a:pt x="34" y="2780"/>
                  </a:lnTo>
                  <a:lnTo>
                    <a:pt x="43" y="2788"/>
                  </a:lnTo>
                  <a:lnTo>
                    <a:pt x="53" y="2795"/>
                  </a:lnTo>
                  <a:lnTo>
                    <a:pt x="63" y="2801"/>
                  </a:lnTo>
                  <a:lnTo>
                    <a:pt x="75" y="2806"/>
                  </a:lnTo>
                  <a:lnTo>
                    <a:pt x="88" y="2811"/>
                  </a:lnTo>
                  <a:lnTo>
                    <a:pt x="102" y="2815"/>
                  </a:lnTo>
                  <a:lnTo>
                    <a:pt x="116" y="2817"/>
                  </a:lnTo>
                  <a:lnTo>
                    <a:pt x="132" y="2819"/>
                  </a:lnTo>
                  <a:lnTo>
                    <a:pt x="160" y="2823"/>
                  </a:lnTo>
                  <a:lnTo>
                    <a:pt x="199" y="2827"/>
                  </a:lnTo>
                  <a:lnTo>
                    <a:pt x="246" y="2832"/>
                  </a:lnTo>
                  <a:lnTo>
                    <a:pt x="301" y="2839"/>
                  </a:lnTo>
                  <a:lnTo>
                    <a:pt x="362" y="2845"/>
                  </a:lnTo>
                  <a:lnTo>
                    <a:pt x="427" y="2852"/>
                  </a:lnTo>
                  <a:lnTo>
                    <a:pt x="493" y="2859"/>
                  </a:lnTo>
                  <a:lnTo>
                    <a:pt x="560" y="2867"/>
                  </a:lnTo>
                  <a:lnTo>
                    <a:pt x="626" y="2874"/>
                  </a:lnTo>
                  <a:lnTo>
                    <a:pt x="689" y="2880"/>
                  </a:lnTo>
                  <a:lnTo>
                    <a:pt x="747" y="2886"/>
                  </a:lnTo>
                  <a:lnTo>
                    <a:pt x="798" y="2892"/>
                  </a:lnTo>
                  <a:lnTo>
                    <a:pt x="840" y="2896"/>
                  </a:lnTo>
                  <a:lnTo>
                    <a:pt x="873" y="2900"/>
                  </a:lnTo>
                  <a:lnTo>
                    <a:pt x="893" y="2902"/>
                  </a:lnTo>
                  <a:lnTo>
                    <a:pt x="902" y="2903"/>
                  </a:lnTo>
                  <a:lnTo>
                    <a:pt x="902" y="7727"/>
                  </a:lnTo>
                  <a:lnTo>
                    <a:pt x="894" y="7728"/>
                  </a:lnTo>
                  <a:lnTo>
                    <a:pt x="874" y="7731"/>
                  </a:lnTo>
                  <a:lnTo>
                    <a:pt x="842" y="7735"/>
                  </a:lnTo>
                  <a:lnTo>
                    <a:pt x="801" y="7741"/>
                  </a:lnTo>
                  <a:lnTo>
                    <a:pt x="751" y="7748"/>
                  </a:lnTo>
                  <a:lnTo>
                    <a:pt x="695" y="7757"/>
                  </a:lnTo>
                  <a:lnTo>
                    <a:pt x="633" y="7766"/>
                  </a:lnTo>
                  <a:lnTo>
                    <a:pt x="568" y="7775"/>
                  </a:lnTo>
                  <a:lnTo>
                    <a:pt x="501" y="7785"/>
                  </a:lnTo>
                  <a:lnTo>
                    <a:pt x="435" y="7795"/>
                  </a:lnTo>
                  <a:lnTo>
                    <a:pt x="370" y="7804"/>
                  </a:lnTo>
                  <a:lnTo>
                    <a:pt x="308" y="7813"/>
                  </a:lnTo>
                  <a:lnTo>
                    <a:pt x="251" y="7822"/>
                  </a:lnTo>
                  <a:lnTo>
                    <a:pt x="201" y="7830"/>
                  </a:lnTo>
                  <a:lnTo>
                    <a:pt x="158" y="7836"/>
                  </a:lnTo>
                  <a:lnTo>
                    <a:pt x="124" y="7841"/>
                  </a:lnTo>
                  <a:lnTo>
                    <a:pt x="109" y="7844"/>
                  </a:lnTo>
                  <a:lnTo>
                    <a:pt x="95" y="7848"/>
                  </a:lnTo>
                  <a:lnTo>
                    <a:pt x="81" y="7853"/>
                  </a:lnTo>
                  <a:lnTo>
                    <a:pt x="69" y="7858"/>
                  </a:lnTo>
                  <a:lnTo>
                    <a:pt x="58" y="7864"/>
                  </a:lnTo>
                  <a:lnTo>
                    <a:pt x="48" y="7871"/>
                  </a:lnTo>
                  <a:lnTo>
                    <a:pt x="39" y="7878"/>
                  </a:lnTo>
                  <a:lnTo>
                    <a:pt x="30" y="7887"/>
                  </a:lnTo>
                  <a:lnTo>
                    <a:pt x="23" y="7895"/>
                  </a:lnTo>
                  <a:lnTo>
                    <a:pt x="17" y="7905"/>
                  </a:lnTo>
                  <a:lnTo>
                    <a:pt x="12" y="7915"/>
                  </a:lnTo>
                  <a:lnTo>
                    <a:pt x="7" y="7926"/>
                  </a:lnTo>
                  <a:lnTo>
                    <a:pt x="4" y="7938"/>
                  </a:lnTo>
                  <a:lnTo>
                    <a:pt x="2" y="7951"/>
                  </a:lnTo>
                  <a:lnTo>
                    <a:pt x="1" y="7964"/>
                  </a:lnTo>
                  <a:lnTo>
                    <a:pt x="0" y="7978"/>
                  </a:lnTo>
                  <a:lnTo>
                    <a:pt x="0" y="8138"/>
                  </a:lnTo>
                  <a:lnTo>
                    <a:pt x="3470" y="8138"/>
                  </a:lnTo>
                  <a:lnTo>
                    <a:pt x="3470" y="7978"/>
                  </a:lnTo>
                  <a:lnTo>
                    <a:pt x="3470" y="7966"/>
                  </a:lnTo>
                  <a:lnTo>
                    <a:pt x="3468" y="7955"/>
                  </a:lnTo>
                  <a:lnTo>
                    <a:pt x="3466" y="7944"/>
                  </a:lnTo>
                  <a:lnTo>
                    <a:pt x="3463" y="7933"/>
                  </a:lnTo>
                  <a:lnTo>
                    <a:pt x="3460" y="7922"/>
                  </a:lnTo>
                  <a:lnTo>
                    <a:pt x="3455" y="7912"/>
                  </a:lnTo>
                  <a:lnTo>
                    <a:pt x="3447" y="7902"/>
                  </a:lnTo>
                  <a:lnTo>
                    <a:pt x="3440" y="7892"/>
                  </a:lnTo>
                  <a:lnTo>
                    <a:pt x="3432" y="7883"/>
                  </a:lnTo>
                  <a:lnTo>
                    <a:pt x="3422" y="7875"/>
                  </a:lnTo>
                  <a:lnTo>
                    <a:pt x="3411" y="7867"/>
                  </a:lnTo>
                  <a:lnTo>
                    <a:pt x="3397" y="7860"/>
                  </a:lnTo>
                  <a:lnTo>
                    <a:pt x="3383" y="7854"/>
                  </a:lnTo>
                  <a:lnTo>
                    <a:pt x="3367" y="7849"/>
                  </a:lnTo>
                  <a:lnTo>
                    <a:pt x="3350" y="7845"/>
                  </a:lnTo>
                  <a:lnTo>
                    <a:pt x="3330" y="7841"/>
                  </a:lnTo>
                  <a:lnTo>
                    <a:pt x="3300" y="7836"/>
                  </a:lnTo>
                  <a:lnTo>
                    <a:pt x="3261" y="7830"/>
                  </a:lnTo>
                  <a:lnTo>
                    <a:pt x="3213" y="7822"/>
                  </a:lnTo>
                  <a:lnTo>
                    <a:pt x="3159" y="7813"/>
                  </a:lnTo>
                  <a:lnTo>
                    <a:pt x="3101" y="7804"/>
                  </a:lnTo>
                  <a:lnTo>
                    <a:pt x="3039" y="7795"/>
                  </a:lnTo>
                  <a:lnTo>
                    <a:pt x="2976" y="7785"/>
                  </a:lnTo>
                  <a:lnTo>
                    <a:pt x="2912" y="7775"/>
                  </a:lnTo>
                  <a:lnTo>
                    <a:pt x="2849" y="7766"/>
                  </a:lnTo>
                  <a:lnTo>
                    <a:pt x="2791" y="7757"/>
                  </a:lnTo>
                  <a:lnTo>
                    <a:pt x="2737" y="7749"/>
                  </a:lnTo>
                  <a:lnTo>
                    <a:pt x="2689" y="7741"/>
                  </a:lnTo>
                  <a:lnTo>
                    <a:pt x="2650" y="7735"/>
                  </a:lnTo>
                  <a:lnTo>
                    <a:pt x="2619" y="7731"/>
                  </a:lnTo>
                  <a:lnTo>
                    <a:pt x="2599" y="7728"/>
                  </a:lnTo>
                  <a:lnTo>
                    <a:pt x="2593" y="7727"/>
                  </a:lnTo>
                  <a:lnTo>
                    <a:pt x="2593" y="2903"/>
                  </a:lnTo>
                  <a:lnTo>
                    <a:pt x="2600" y="2902"/>
                  </a:lnTo>
                  <a:lnTo>
                    <a:pt x="2620" y="2899"/>
                  </a:lnTo>
                  <a:lnTo>
                    <a:pt x="2653" y="2896"/>
                  </a:lnTo>
                  <a:lnTo>
                    <a:pt x="2696" y="2890"/>
                  </a:lnTo>
                  <a:lnTo>
                    <a:pt x="2745" y="2884"/>
                  </a:lnTo>
                  <a:lnTo>
                    <a:pt x="2804" y="2877"/>
                  </a:lnTo>
                  <a:lnTo>
                    <a:pt x="2866" y="2870"/>
                  </a:lnTo>
                  <a:lnTo>
                    <a:pt x="2931" y="2862"/>
                  </a:lnTo>
                  <a:lnTo>
                    <a:pt x="2998" y="2854"/>
                  </a:lnTo>
                  <a:lnTo>
                    <a:pt x="3065" y="2845"/>
                  </a:lnTo>
                  <a:lnTo>
                    <a:pt x="3130" y="2837"/>
                  </a:lnTo>
                  <a:lnTo>
                    <a:pt x="3192" y="2829"/>
                  </a:lnTo>
                  <a:lnTo>
                    <a:pt x="3248" y="2821"/>
                  </a:lnTo>
                  <a:lnTo>
                    <a:pt x="3297" y="2815"/>
                  </a:lnTo>
                  <a:lnTo>
                    <a:pt x="3337" y="2809"/>
                  </a:lnTo>
                  <a:lnTo>
                    <a:pt x="3368" y="2804"/>
                  </a:lnTo>
                  <a:lnTo>
                    <a:pt x="3383" y="2801"/>
                  </a:lnTo>
                  <a:lnTo>
                    <a:pt x="3397" y="2796"/>
                  </a:lnTo>
                  <a:lnTo>
                    <a:pt x="3410" y="2791"/>
                  </a:lnTo>
                  <a:lnTo>
                    <a:pt x="3421" y="2786"/>
                  </a:lnTo>
                  <a:lnTo>
                    <a:pt x="3431" y="2779"/>
                  </a:lnTo>
                  <a:lnTo>
                    <a:pt x="3440" y="2772"/>
                  </a:lnTo>
                  <a:lnTo>
                    <a:pt x="3448" y="2764"/>
                  </a:lnTo>
                  <a:lnTo>
                    <a:pt x="3455" y="2756"/>
                  </a:lnTo>
                  <a:lnTo>
                    <a:pt x="3461" y="2747"/>
                  </a:lnTo>
                  <a:lnTo>
                    <a:pt x="3466" y="2738"/>
                  </a:lnTo>
                  <a:lnTo>
                    <a:pt x="3469" y="2728"/>
                  </a:lnTo>
                  <a:lnTo>
                    <a:pt x="3472" y="2718"/>
                  </a:lnTo>
                  <a:lnTo>
                    <a:pt x="3475" y="2708"/>
                  </a:lnTo>
                  <a:lnTo>
                    <a:pt x="3476" y="2697"/>
                  </a:lnTo>
                  <a:lnTo>
                    <a:pt x="3477" y="2686"/>
                  </a:lnTo>
                  <a:lnTo>
                    <a:pt x="3477" y="2675"/>
                  </a:lnTo>
                  <a:lnTo>
                    <a:pt x="3477" y="2515"/>
                  </a:lnTo>
                  <a:lnTo>
                    <a:pt x="2593" y="2515"/>
                  </a:lnTo>
                  <a:lnTo>
                    <a:pt x="2593" y="1631"/>
                  </a:lnTo>
                  <a:lnTo>
                    <a:pt x="2593" y="1542"/>
                  </a:lnTo>
                  <a:lnTo>
                    <a:pt x="2595" y="1457"/>
                  </a:lnTo>
                  <a:lnTo>
                    <a:pt x="2598" y="1376"/>
                  </a:lnTo>
                  <a:lnTo>
                    <a:pt x="2602" y="1299"/>
                  </a:lnTo>
                  <a:lnTo>
                    <a:pt x="2608" y="1226"/>
                  </a:lnTo>
                  <a:lnTo>
                    <a:pt x="2615" y="1157"/>
                  </a:lnTo>
                  <a:lnTo>
                    <a:pt x="2623" y="1091"/>
                  </a:lnTo>
                  <a:lnTo>
                    <a:pt x="2633" y="1028"/>
                  </a:lnTo>
                  <a:lnTo>
                    <a:pt x="2645" y="969"/>
                  </a:lnTo>
                  <a:lnTo>
                    <a:pt x="2658" y="914"/>
                  </a:lnTo>
                  <a:lnTo>
                    <a:pt x="2672" y="862"/>
                  </a:lnTo>
                  <a:lnTo>
                    <a:pt x="2689" y="812"/>
                  </a:lnTo>
                  <a:lnTo>
                    <a:pt x="2707" y="767"/>
                  </a:lnTo>
                  <a:lnTo>
                    <a:pt x="2727" y="724"/>
                  </a:lnTo>
                  <a:lnTo>
                    <a:pt x="2750" y="684"/>
                  </a:lnTo>
                  <a:lnTo>
                    <a:pt x="2773" y="647"/>
                  </a:lnTo>
                  <a:lnTo>
                    <a:pt x="2798" y="613"/>
                  </a:lnTo>
                  <a:lnTo>
                    <a:pt x="2826" y="581"/>
                  </a:lnTo>
                  <a:lnTo>
                    <a:pt x="2857" y="553"/>
                  </a:lnTo>
                  <a:lnTo>
                    <a:pt x="2888" y="527"/>
                  </a:lnTo>
                  <a:lnTo>
                    <a:pt x="2922" y="503"/>
                  </a:lnTo>
                  <a:lnTo>
                    <a:pt x="2958" y="482"/>
                  </a:lnTo>
                  <a:lnTo>
                    <a:pt x="2997" y="463"/>
                  </a:lnTo>
                  <a:lnTo>
                    <a:pt x="3038" y="447"/>
                  </a:lnTo>
                  <a:lnTo>
                    <a:pt x="3081" y="433"/>
                  </a:lnTo>
                  <a:lnTo>
                    <a:pt x="3126" y="420"/>
                  </a:lnTo>
                  <a:lnTo>
                    <a:pt x="3174" y="410"/>
                  </a:lnTo>
                  <a:lnTo>
                    <a:pt x="3225" y="402"/>
                  </a:lnTo>
                  <a:lnTo>
                    <a:pt x="3278" y="396"/>
                  </a:lnTo>
                  <a:lnTo>
                    <a:pt x="3334" y="392"/>
                  </a:lnTo>
                  <a:lnTo>
                    <a:pt x="3392" y="389"/>
                  </a:lnTo>
                  <a:lnTo>
                    <a:pt x="3453" y="389"/>
                  </a:lnTo>
                  <a:lnTo>
                    <a:pt x="3514" y="389"/>
                  </a:lnTo>
                  <a:lnTo>
                    <a:pt x="3571" y="392"/>
                  </a:lnTo>
                  <a:lnTo>
                    <a:pt x="3625" y="395"/>
                  </a:lnTo>
                  <a:lnTo>
                    <a:pt x="3677" y="401"/>
                  </a:lnTo>
                  <a:lnTo>
                    <a:pt x="3724" y="408"/>
                  </a:lnTo>
                  <a:lnTo>
                    <a:pt x="3769" y="416"/>
                  </a:lnTo>
                  <a:lnTo>
                    <a:pt x="3812" y="427"/>
                  </a:lnTo>
                  <a:lnTo>
                    <a:pt x="3853" y="438"/>
                  </a:lnTo>
                  <a:lnTo>
                    <a:pt x="3891" y="452"/>
                  </a:lnTo>
                  <a:lnTo>
                    <a:pt x="3925" y="467"/>
                  </a:lnTo>
                  <a:lnTo>
                    <a:pt x="3958" y="484"/>
                  </a:lnTo>
                  <a:lnTo>
                    <a:pt x="3989" y="503"/>
                  </a:lnTo>
                  <a:lnTo>
                    <a:pt x="4018" y="524"/>
                  </a:lnTo>
                  <a:lnTo>
                    <a:pt x="4044" y="547"/>
                  </a:lnTo>
                  <a:lnTo>
                    <a:pt x="4069" y="571"/>
                  </a:lnTo>
                  <a:lnTo>
                    <a:pt x="4091" y="597"/>
                  </a:lnTo>
                  <a:lnTo>
                    <a:pt x="4113" y="626"/>
                  </a:lnTo>
                  <a:lnTo>
                    <a:pt x="4132" y="656"/>
                  </a:lnTo>
                  <a:lnTo>
                    <a:pt x="4150" y="688"/>
                  </a:lnTo>
                  <a:lnTo>
                    <a:pt x="4167" y="723"/>
                  </a:lnTo>
                  <a:lnTo>
                    <a:pt x="4182" y="759"/>
                  </a:lnTo>
                  <a:lnTo>
                    <a:pt x="4196" y="797"/>
                  </a:lnTo>
                  <a:lnTo>
                    <a:pt x="4209" y="838"/>
                  </a:lnTo>
                  <a:lnTo>
                    <a:pt x="4222" y="881"/>
                  </a:lnTo>
                  <a:lnTo>
                    <a:pt x="4233" y="925"/>
                  </a:lnTo>
                  <a:lnTo>
                    <a:pt x="4243" y="973"/>
                  </a:lnTo>
                  <a:lnTo>
                    <a:pt x="4252" y="1022"/>
                  </a:lnTo>
                  <a:lnTo>
                    <a:pt x="4261" y="1073"/>
                  </a:lnTo>
                  <a:lnTo>
                    <a:pt x="4270" y="1127"/>
                  </a:lnTo>
                  <a:lnTo>
                    <a:pt x="4278" y="1183"/>
                  </a:lnTo>
                  <a:lnTo>
                    <a:pt x="4285" y="1242"/>
                  </a:lnTo>
                  <a:lnTo>
                    <a:pt x="4292" y="1303"/>
                  </a:lnTo>
                  <a:lnTo>
                    <a:pt x="4294" y="1318"/>
                  </a:lnTo>
                  <a:lnTo>
                    <a:pt x="4296" y="1332"/>
                  </a:lnTo>
                  <a:lnTo>
                    <a:pt x="4299" y="1345"/>
                  </a:lnTo>
                  <a:lnTo>
                    <a:pt x="4302" y="1357"/>
                  </a:lnTo>
                  <a:lnTo>
                    <a:pt x="4306" y="1368"/>
                  </a:lnTo>
                  <a:lnTo>
                    <a:pt x="4311" y="1378"/>
                  </a:lnTo>
                  <a:lnTo>
                    <a:pt x="4315" y="1387"/>
                  </a:lnTo>
                  <a:lnTo>
                    <a:pt x="4321" y="1395"/>
                  </a:lnTo>
                  <a:lnTo>
                    <a:pt x="4328" y="1402"/>
                  </a:lnTo>
                  <a:lnTo>
                    <a:pt x="4334" y="1408"/>
                  </a:lnTo>
                  <a:lnTo>
                    <a:pt x="4341" y="1413"/>
                  </a:lnTo>
                  <a:lnTo>
                    <a:pt x="4349" y="1418"/>
                  </a:lnTo>
                  <a:lnTo>
                    <a:pt x="4357" y="1421"/>
                  </a:lnTo>
                  <a:lnTo>
                    <a:pt x="4366" y="1423"/>
                  </a:lnTo>
                  <a:lnTo>
                    <a:pt x="4375" y="1424"/>
                  </a:lnTo>
                  <a:lnTo>
                    <a:pt x="4385" y="1425"/>
                  </a:lnTo>
                  <a:lnTo>
                    <a:pt x="4596" y="1425"/>
                  </a:lnTo>
                  <a:lnTo>
                    <a:pt x="4596" y="213"/>
                  </a:lnTo>
                  <a:close/>
                </a:path>
              </a:pathLst>
            </a:custGeom>
            <a:solidFill>
              <a:srgbClr val="171312"/>
            </a:solidFill>
            <a:ln w="9525">
              <a:noFill/>
              <a:round/>
              <a:headEnd/>
              <a:tailEnd/>
            </a:ln>
          </p:spPr>
          <p:txBody>
            <a:bodyPr/>
            <a:lstStyle/>
            <a:p>
              <a:endParaRPr lang="da-DK"/>
            </a:p>
          </p:txBody>
        </p:sp>
        <p:sp>
          <p:nvSpPr>
            <p:cNvPr id="14" name="Freeform 23"/>
            <p:cNvSpPr>
              <a:spLocks noChangeAspect="1"/>
            </p:cNvSpPr>
            <p:nvPr userDrawn="1"/>
          </p:nvSpPr>
          <p:spPr bwMode="auto">
            <a:xfrm>
              <a:off x="2936" y="4027"/>
              <a:ext cx="109" cy="114"/>
            </a:xfrm>
            <a:custGeom>
              <a:avLst/>
              <a:gdLst/>
              <a:ahLst/>
              <a:cxnLst>
                <a:cxn ang="0">
                  <a:pos x="841" y="407"/>
                </a:cxn>
                <a:cxn ang="0">
                  <a:pos x="716" y="389"/>
                </a:cxn>
                <a:cxn ang="0">
                  <a:pos x="532" y="362"/>
                </a:cxn>
                <a:cxn ang="0">
                  <a:pos x="334" y="333"/>
                </a:cxn>
                <a:cxn ang="0">
                  <a:pos x="169" y="308"/>
                </a:cxn>
                <a:cxn ang="0">
                  <a:pos x="86" y="294"/>
                </a:cxn>
                <a:cxn ang="0">
                  <a:pos x="52" y="281"/>
                </a:cxn>
                <a:cxn ang="0">
                  <a:pos x="27" y="264"/>
                </a:cxn>
                <a:cxn ang="0">
                  <a:pos x="11" y="241"/>
                </a:cxn>
                <a:cxn ang="0">
                  <a:pos x="3" y="214"/>
                </a:cxn>
                <a:cxn ang="0">
                  <a:pos x="0" y="182"/>
                </a:cxn>
                <a:cxn ang="0">
                  <a:pos x="3772" y="182"/>
                </a:cxn>
                <a:cxn ang="0">
                  <a:pos x="3770" y="215"/>
                </a:cxn>
                <a:cxn ang="0">
                  <a:pos x="3762" y="244"/>
                </a:cxn>
                <a:cxn ang="0">
                  <a:pos x="3748" y="268"/>
                </a:cxn>
                <a:cxn ang="0">
                  <a:pos x="3722" y="287"/>
                </a:cxn>
                <a:cxn ang="0">
                  <a:pos x="3687" y="301"/>
                </a:cxn>
                <a:cxn ang="0">
                  <a:pos x="3609" y="313"/>
                </a:cxn>
                <a:cxn ang="0">
                  <a:pos x="3450" y="335"/>
                </a:cxn>
                <a:cxn ang="0">
                  <a:pos x="3253" y="363"/>
                </a:cxn>
                <a:cxn ang="0">
                  <a:pos x="3066" y="389"/>
                </a:cxn>
                <a:cxn ang="0">
                  <a:pos x="2939" y="407"/>
                </a:cxn>
                <a:cxn ang="0">
                  <a:pos x="2910" y="5219"/>
                </a:cxn>
                <a:cxn ang="0">
                  <a:pos x="4601" y="5217"/>
                </a:cxn>
                <a:cxn ang="0">
                  <a:pos x="4676" y="5205"/>
                </a:cxn>
                <a:cxn ang="0">
                  <a:pos x="4746" y="5181"/>
                </a:cxn>
                <a:cxn ang="0">
                  <a:pos x="4811" y="5141"/>
                </a:cxn>
                <a:cxn ang="0">
                  <a:pos x="4871" y="5083"/>
                </a:cxn>
                <a:cxn ang="0">
                  <a:pos x="4927" y="5003"/>
                </a:cxn>
                <a:cxn ang="0">
                  <a:pos x="4977" y="4899"/>
                </a:cxn>
                <a:cxn ang="0">
                  <a:pos x="5023" y="4768"/>
                </a:cxn>
                <a:cxn ang="0">
                  <a:pos x="5064" y="4607"/>
                </a:cxn>
                <a:cxn ang="0">
                  <a:pos x="5100" y="4413"/>
                </a:cxn>
                <a:cxn ang="0">
                  <a:pos x="5130" y="4183"/>
                </a:cxn>
                <a:cxn ang="0">
                  <a:pos x="5137" y="4149"/>
                </a:cxn>
                <a:cxn ang="0">
                  <a:pos x="5152" y="4124"/>
                </a:cxn>
                <a:cxn ang="0">
                  <a:pos x="5171" y="4107"/>
                </a:cxn>
                <a:cxn ang="0">
                  <a:pos x="5196" y="4096"/>
                </a:cxn>
                <a:cxn ang="0">
                  <a:pos x="5227" y="4092"/>
                </a:cxn>
                <a:cxn ang="0">
                  <a:pos x="5433" y="5623"/>
                </a:cxn>
                <a:cxn ang="0">
                  <a:pos x="0" y="5428"/>
                </a:cxn>
                <a:cxn ang="0">
                  <a:pos x="6" y="5396"/>
                </a:cxn>
                <a:cxn ang="0">
                  <a:pos x="20" y="5370"/>
                </a:cxn>
                <a:cxn ang="0">
                  <a:pos x="44" y="5351"/>
                </a:cxn>
                <a:cxn ang="0">
                  <a:pos x="78" y="5336"/>
                </a:cxn>
                <a:cxn ang="0">
                  <a:pos x="124" y="5326"/>
                </a:cxn>
                <a:cxn ang="0">
                  <a:pos x="230" y="5311"/>
                </a:cxn>
                <a:cxn ang="0">
                  <a:pos x="404" y="5288"/>
                </a:cxn>
                <a:cxn ang="0">
                  <a:pos x="599" y="5262"/>
                </a:cxn>
                <a:cxn ang="0">
                  <a:pos x="767" y="5240"/>
                </a:cxn>
                <a:cxn ang="0">
                  <a:pos x="863" y="5228"/>
                </a:cxn>
              </a:cxnLst>
              <a:rect l="0" t="0" r="r" b="b"/>
              <a:pathLst>
                <a:path w="5433" h="5623">
                  <a:moveTo>
                    <a:pt x="870" y="411"/>
                  </a:moveTo>
                  <a:lnTo>
                    <a:pt x="863" y="410"/>
                  </a:lnTo>
                  <a:lnTo>
                    <a:pt x="841" y="407"/>
                  </a:lnTo>
                  <a:lnTo>
                    <a:pt x="810" y="402"/>
                  </a:lnTo>
                  <a:lnTo>
                    <a:pt x="767" y="396"/>
                  </a:lnTo>
                  <a:lnTo>
                    <a:pt x="716" y="389"/>
                  </a:lnTo>
                  <a:lnTo>
                    <a:pt x="659" y="381"/>
                  </a:lnTo>
                  <a:lnTo>
                    <a:pt x="597" y="372"/>
                  </a:lnTo>
                  <a:lnTo>
                    <a:pt x="532" y="362"/>
                  </a:lnTo>
                  <a:lnTo>
                    <a:pt x="465" y="352"/>
                  </a:lnTo>
                  <a:lnTo>
                    <a:pt x="398" y="343"/>
                  </a:lnTo>
                  <a:lnTo>
                    <a:pt x="334" y="333"/>
                  </a:lnTo>
                  <a:lnTo>
                    <a:pt x="273" y="324"/>
                  </a:lnTo>
                  <a:lnTo>
                    <a:pt x="218" y="316"/>
                  </a:lnTo>
                  <a:lnTo>
                    <a:pt x="169" y="308"/>
                  </a:lnTo>
                  <a:lnTo>
                    <a:pt x="129" y="302"/>
                  </a:lnTo>
                  <a:lnTo>
                    <a:pt x="101" y="297"/>
                  </a:lnTo>
                  <a:lnTo>
                    <a:pt x="86" y="294"/>
                  </a:lnTo>
                  <a:lnTo>
                    <a:pt x="74" y="290"/>
                  </a:lnTo>
                  <a:lnTo>
                    <a:pt x="62" y="286"/>
                  </a:lnTo>
                  <a:lnTo>
                    <a:pt x="52" y="281"/>
                  </a:lnTo>
                  <a:lnTo>
                    <a:pt x="43" y="276"/>
                  </a:lnTo>
                  <a:lnTo>
                    <a:pt x="34" y="270"/>
                  </a:lnTo>
                  <a:lnTo>
                    <a:pt x="27" y="264"/>
                  </a:lnTo>
                  <a:lnTo>
                    <a:pt x="21" y="257"/>
                  </a:lnTo>
                  <a:lnTo>
                    <a:pt x="16" y="249"/>
                  </a:lnTo>
                  <a:lnTo>
                    <a:pt x="11" y="241"/>
                  </a:lnTo>
                  <a:lnTo>
                    <a:pt x="8" y="233"/>
                  </a:lnTo>
                  <a:lnTo>
                    <a:pt x="5" y="224"/>
                  </a:lnTo>
                  <a:lnTo>
                    <a:pt x="3" y="214"/>
                  </a:lnTo>
                  <a:lnTo>
                    <a:pt x="1" y="204"/>
                  </a:lnTo>
                  <a:lnTo>
                    <a:pt x="0" y="194"/>
                  </a:lnTo>
                  <a:lnTo>
                    <a:pt x="0" y="182"/>
                  </a:lnTo>
                  <a:lnTo>
                    <a:pt x="0" y="0"/>
                  </a:lnTo>
                  <a:lnTo>
                    <a:pt x="3772" y="0"/>
                  </a:lnTo>
                  <a:lnTo>
                    <a:pt x="3772" y="182"/>
                  </a:lnTo>
                  <a:lnTo>
                    <a:pt x="3771" y="194"/>
                  </a:lnTo>
                  <a:lnTo>
                    <a:pt x="3771" y="204"/>
                  </a:lnTo>
                  <a:lnTo>
                    <a:pt x="3770" y="215"/>
                  </a:lnTo>
                  <a:lnTo>
                    <a:pt x="3768" y="225"/>
                  </a:lnTo>
                  <a:lnTo>
                    <a:pt x="3766" y="234"/>
                  </a:lnTo>
                  <a:lnTo>
                    <a:pt x="3762" y="244"/>
                  </a:lnTo>
                  <a:lnTo>
                    <a:pt x="3758" y="252"/>
                  </a:lnTo>
                  <a:lnTo>
                    <a:pt x="3754" y="260"/>
                  </a:lnTo>
                  <a:lnTo>
                    <a:pt x="3748" y="268"/>
                  </a:lnTo>
                  <a:lnTo>
                    <a:pt x="3741" y="275"/>
                  </a:lnTo>
                  <a:lnTo>
                    <a:pt x="3732" y="281"/>
                  </a:lnTo>
                  <a:lnTo>
                    <a:pt x="3722" y="287"/>
                  </a:lnTo>
                  <a:lnTo>
                    <a:pt x="3712" y="292"/>
                  </a:lnTo>
                  <a:lnTo>
                    <a:pt x="3700" y="297"/>
                  </a:lnTo>
                  <a:lnTo>
                    <a:pt x="3687" y="301"/>
                  </a:lnTo>
                  <a:lnTo>
                    <a:pt x="3671" y="304"/>
                  </a:lnTo>
                  <a:lnTo>
                    <a:pt x="3646" y="308"/>
                  </a:lnTo>
                  <a:lnTo>
                    <a:pt x="3609" y="313"/>
                  </a:lnTo>
                  <a:lnTo>
                    <a:pt x="3563" y="319"/>
                  </a:lnTo>
                  <a:lnTo>
                    <a:pt x="3509" y="327"/>
                  </a:lnTo>
                  <a:lnTo>
                    <a:pt x="3450" y="335"/>
                  </a:lnTo>
                  <a:lnTo>
                    <a:pt x="3386" y="344"/>
                  </a:lnTo>
                  <a:lnTo>
                    <a:pt x="3320" y="354"/>
                  </a:lnTo>
                  <a:lnTo>
                    <a:pt x="3253" y="363"/>
                  </a:lnTo>
                  <a:lnTo>
                    <a:pt x="3187" y="372"/>
                  </a:lnTo>
                  <a:lnTo>
                    <a:pt x="3124" y="381"/>
                  </a:lnTo>
                  <a:lnTo>
                    <a:pt x="3066" y="389"/>
                  </a:lnTo>
                  <a:lnTo>
                    <a:pt x="3015" y="396"/>
                  </a:lnTo>
                  <a:lnTo>
                    <a:pt x="2971" y="402"/>
                  </a:lnTo>
                  <a:lnTo>
                    <a:pt x="2939" y="407"/>
                  </a:lnTo>
                  <a:lnTo>
                    <a:pt x="2917" y="410"/>
                  </a:lnTo>
                  <a:lnTo>
                    <a:pt x="2910" y="411"/>
                  </a:lnTo>
                  <a:lnTo>
                    <a:pt x="2910" y="5219"/>
                  </a:lnTo>
                  <a:lnTo>
                    <a:pt x="4548" y="5219"/>
                  </a:lnTo>
                  <a:lnTo>
                    <a:pt x="4575" y="5218"/>
                  </a:lnTo>
                  <a:lnTo>
                    <a:pt x="4601" y="5217"/>
                  </a:lnTo>
                  <a:lnTo>
                    <a:pt x="4627" y="5214"/>
                  </a:lnTo>
                  <a:lnTo>
                    <a:pt x="4651" y="5211"/>
                  </a:lnTo>
                  <a:lnTo>
                    <a:pt x="4676" y="5205"/>
                  </a:lnTo>
                  <a:lnTo>
                    <a:pt x="4700" y="5199"/>
                  </a:lnTo>
                  <a:lnTo>
                    <a:pt x="4724" y="5191"/>
                  </a:lnTo>
                  <a:lnTo>
                    <a:pt x="4746" y="5181"/>
                  </a:lnTo>
                  <a:lnTo>
                    <a:pt x="4768" y="5170"/>
                  </a:lnTo>
                  <a:lnTo>
                    <a:pt x="4790" y="5157"/>
                  </a:lnTo>
                  <a:lnTo>
                    <a:pt x="4811" y="5141"/>
                  </a:lnTo>
                  <a:lnTo>
                    <a:pt x="4832" y="5124"/>
                  </a:lnTo>
                  <a:lnTo>
                    <a:pt x="4852" y="5105"/>
                  </a:lnTo>
                  <a:lnTo>
                    <a:pt x="4871" y="5083"/>
                  </a:lnTo>
                  <a:lnTo>
                    <a:pt x="4891" y="5059"/>
                  </a:lnTo>
                  <a:lnTo>
                    <a:pt x="4909" y="5032"/>
                  </a:lnTo>
                  <a:lnTo>
                    <a:pt x="4927" y="5003"/>
                  </a:lnTo>
                  <a:lnTo>
                    <a:pt x="4945" y="4971"/>
                  </a:lnTo>
                  <a:lnTo>
                    <a:pt x="4961" y="4937"/>
                  </a:lnTo>
                  <a:lnTo>
                    <a:pt x="4977" y="4899"/>
                  </a:lnTo>
                  <a:lnTo>
                    <a:pt x="4994" y="4859"/>
                  </a:lnTo>
                  <a:lnTo>
                    <a:pt x="5008" y="4815"/>
                  </a:lnTo>
                  <a:lnTo>
                    <a:pt x="5023" y="4768"/>
                  </a:lnTo>
                  <a:lnTo>
                    <a:pt x="5037" y="4718"/>
                  </a:lnTo>
                  <a:lnTo>
                    <a:pt x="5051" y="4664"/>
                  </a:lnTo>
                  <a:lnTo>
                    <a:pt x="5064" y="4607"/>
                  </a:lnTo>
                  <a:lnTo>
                    <a:pt x="5076" y="4546"/>
                  </a:lnTo>
                  <a:lnTo>
                    <a:pt x="5088" y="4481"/>
                  </a:lnTo>
                  <a:lnTo>
                    <a:pt x="5100" y="4413"/>
                  </a:lnTo>
                  <a:lnTo>
                    <a:pt x="5110" y="4340"/>
                  </a:lnTo>
                  <a:lnTo>
                    <a:pt x="5120" y="4264"/>
                  </a:lnTo>
                  <a:lnTo>
                    <a:pt x="5130" y="4183"/>
                  </a:lnTo>
                  <a:lnTo>
                    <a:pt x="5132" y="4171"/>
                  </a:lnTo>
                  <a:lnTo>
                    <a:pt x="5134" y="4160"/>
                  </a:lnTo>
                  <a:lnTo>
                    <a:pt x="5137" y="4149"/>
                  </a:lnTo>
                  <a:lnTo>
                    <a:pt x="5141" y="4140"/>
                  </a:lnTo>
                  <a:lnTo>
                    <a:pt x="5146" y="4132"/>
                  </a:lnTo>
                  <a:lnTo>
                    <a:pt x="5152" y="4124"/>
                  </a:lnTo>
                  <a:lnTo>
                    <a:pt x="5158" y="4117"/>
                  </a:lnTo>
                  <a:lnTo>
                    <a:pt x="5164" y="4112"/>
                  </a:lnTo>
                  <a:lnTo>
                    <a:pt x="5171" y="4107"/>
                  </a:lnTo>
                  <a:lnTo>
                    <a:pt x="5179" y="4102"/>
                  </a:lnTo>
                  <a:lnTo>
                    <a:pt x="5187" y="4099"/>
                  </a:lnTo>
                  <a:lnTo>
                    <a:pt x="5196" y="4096"/>
                  </a:lnTo>
                  <a:lnTo>
                    <a:pt x="5207" y="4094"/>
                  </a:lnTo>
                  <a:lnTo>
                    <a:pt x="5217" y="4092"/>
                  </a:lnTo>
                  <a:lnTo>
                    <a:pt x="5227" y="4092"/>
                  </a:lnTo>
                  <a:lnTo>
                    <a:pt x="5238" y="4091"/>
                  </a:lnTo>
                  <a:lnTo>
                    <a:pt x="5433" y="4091"/>
                  </a:lnTo>
                  <a:lnTo>
                    <a:pt x="5433" y="5623"/>
                  </a:lnTo>
                  <a:lnTo>
                    <a:pt x="0" y="5623"/>
                  </a:lnTo>
                  <a:lnTo>
                    <a:pt x="0" y="5440"/>
                  </a:lnTo>
                  <a:lnTo>
                    <a:pt x="0" y="5428"/>
                  </a:lnTo>
                  <a:lnTo>
                    <a:pt x="2" y="5416"/>
                  </a:lnTo>
                  <a:lnTo>
                    <a:pt x="3" y="5406"/>
                  </a:lnTo>
                  <a:lnTo>
                    <a:pt x="6" y="5396"/>
                  </a:lnTo>
                  <a:lnTo>
                    <a:pt x="10" y="5387"/>
                  </a:lnTo>
                  <a:lnTo>
                    <a:pt x="14" y="5378"/>
                  </a:lnTo>
                  <a:lnTo>
                    <a:pt x="20" y="5370"/>
                  </a:lnTo>
                  <a:lnTo>
                    <a:pt x="27" y="5363"/>
                  </a:lnTo>
                  <a:lnTo>
                    <a:pt x="34" y="5357"/>
                  </a:lnTo>
                  <a:lnTo>
                    <a:pt x="44" y="5351"/>
                  </a:lnTo>
                  <a:lnTo>
                    <a:pt x="54" y="5346"/>
                  </a:lnTo>
                  <a:lnTo>
                    <a:pt x="65" y="5341"/>
                  </a:lnTo>
                  <a:lnTo>
                    <a:pt x="78" y="5336"/>
                  </a:lnTo>
                  <a:lnTo>
                    <a:pt x="91" y="5333"/>
                  </a:lnTo>
                  <a:lnTo>
                    <a:pt x="107" y="5329"/>
                  </a:lnTo>
                  <a:lnTo>
                    <a:pt x="124" y="5326"/>
                  </a:lnTo>
                  <a:lnTo>
                    <a:pt x="148" y="5323"/>
                  </a:lnTo>
                  <a:lnTo>
                    <a:pt x="185" y="5317"/>
                  </a:lnTo>
                  <a:lnTo>
                    <a:pt x="230" y="5311"/>
                  </a:lnTo>
                  <a:lnTo>
                    <a:pt x="283" y="5304"/>
                  </a:lnTo>
                  <a:lnTo>
                    <a:pt x="342" y="5296"/>
                  </a:lnTo>
                  <a:lnTo>
                    <a:pt x="404" y="5288"/>
                  </a:lnTo>
                  <a:lnTo>
                    <a:pt x="469" y="5279"/>
                  </a:lnTo>
                  <a:lnTo>
                    <a:pt x="535" y="5271"/>
                  </a:lnTo>
                  <a:lnTo>
                    <a:pt x="599" y="5262"/>
                  </a:lnTo>
                  <a:lnTo>
                    <a:pt x="660" y="5254"/>
                  </a:lnTo>
                  <a:lnTo>
                    <a:pt x="717" y="5247"/>
                  </a:lnTo>
                  <a:lnTo>
                    <a:pt x="767" y="5240"/>
                  </a:lnTo>
                  <a:lnTo>
                    <a:pt x="810" y="5235"/>
                  </a:lnTo>
                  <a:lnTo>
                    <a:pt x="841" y="5231"/>
                  </a:lnTo>
                  <a:lnTo>
                    <a:pt x="863" y="5228"/>
                  </a:lnTo>
                  <a:lnTo>
                    <a:pt x="870" y="5227"/>
                  </a:lnTo>
                  <a:lnTo>
                    <a:pt x="870" y="411"/>
                  </a:lnTo>
                  <a:close/>
                </a:path>
              </a:pathLst>
            </a:custGeom>
            <a:solidFill>
              <a:srgbClr val="171312"/>
            </a:solidFill>
            <a:ln w="9525">
              <a:noFill/>
              <a:round/>
              <a:headEnd/>
              <a:tailEnd/>
            </a:ln>
          </p:spPr>
          <p:txBody>
            <a:bodyPr/>
            <a:lstStyle/>
            <a:p>
              <a:endParaRPr lang="da-DK"/>
            </a:p>
          </p:txBody>
        </p:sp>
      </p:grpSp>
      <p:sp>
        <p:nvSpPr>
          <p:cNvPr id="18" name="Title 1"/>
          <p:cNvSpPr>
            <a:spLocks noGrp="1"/>
          </p:cNvSpPr>
          <p:nvPr>
            <p:ph type="title"/>
          </p:nvPr>
        </p:nvSpPr>
        <p:spPr>
          <a:xfrm>
            <a:off x="395289" y="353700"/>
            <a:ext cx="8341094" cy="675000"/>
          </a:xfrm>
        </p:spPr>
        <p:txBody>
          <a:bodyPr/>
          <a:lstStyle/>
          <a:p>
            <a:r>
              <a:rPr lang="da-DK"/>
              <a:t>Klik for at redigere i master</a:t>
            </a:r>
            <a:endParaRPr lang="da-DK" dirty="0"/>
          </a:p>
        </p:txBody>
      </p:sp>
      <p:sp>
        <p:nvSpPr>
          <p:cNvPr id="22" name="Pladsholder til billede 3"/>
          <p:cNvSpPr>
            <a:spLocks noGrp="1"/>
          </p:cNvSpPr>
          <p:nvPr>
            <p:ph type="pic" sz="quarter" idx="16" hasCustomPrompt="1"/>
          </p:nvPr>
        </p:nvSpPr>
        <p:spPr>
          <a:xfrm>
            <a:off x="1691680" y="1203325"/>
            <a:ext cx="2735858" cy="3240088"/>
          </a:xfrm>
        </p:spPr>
        <p:txBody>
          <a:bodyPr anchor="b"/>
          <a:lstStyle>
            <a:lvl1pPr algn="r">
              <a:defRPr/>
            </a:lvl1pPr>
          </a:lstStyle>
          <a:p>
            <a:r>
              <a:rPr lang="da-DK" dirty="0"/>
              <a:t>Indsæt foto</a:t>
            </a:r>
            <a:br>
              <a:rPr lang="da-DK" dirty="0"/>
            </a:br>
            <a:br>
              <a:rPr lang="da-DK" dirty="0"/>
            </a:br>
            <a:endParaRPr lang="da-DK" dirty="0"/>
          </a:p>
        </p:txBody>
      </p:sp>
      <p:sp>
        <p:nvSpPr>
          <p:cNvPr id="23" name="Rektangel 22"/>
          <p:cNvSpPr/>
          <p:nvPr userDrawn="1"/>
        </p:nvSpPr>
        <p:spPr>
          <a:xfrm>
            <a:off x="1691680" y="4217823"/>
            <a:ext cx="2736304" cy="230124"/>
          </a:xfrm>
          <a:prstGeom prst="rect">
            <a:avLst/>
          </a:prstGeom>
          <a:gradFill flip="none" rotWithShape="1">
            <a:gsLst>
              <a:gs pos="100000">
                <a:schemeClr val="accent1">
                  <a:alpha val="0"/>
                </a:schemeClr>
              </a:gs>
              <a:gs pos="40000">
                <a:schemeClr val="accent3"/>
              </a:gs>
              <a:gs pos="1111">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Pladsholder til billede 4"/>
          <p:cNvSpPr>
            <a:spLocks noGrp="1"/>
          </p:cNvSpPr>
          <p:nvPr>
            <p:ph type="pic" sz="quarter" idx="15" hasCustomPrompt="1"/>
          </p:nvPr>
        </p:nvSpPr>
        <p:spPr>
          <a:xfrm>
            <a:off x="179512" y="4720348"/>
            <a:ext cx="864096" cy="288230"/>
          </a:xfrm>
        </p:spPr>
        <p:txBody>
          <a:bodyPr anchor="b"/>
          <a:lstStyle>
            <a:lvl1pPr marL="0" indent="0">
              <a:buNone/>
              <a:defRPr sz="1200"/>
            </a:lvl1pPr>
          </a:lstStyle>
          <a:p>
            <a:r>
              <a:rPr lang="da-DK" dirty="0"/>
              <a:t>Kundelogo</a:t>
            </a:r>
          </a:p>
        </p:txBody>
      </p:sp>
      <p:sp>
        <p:nvSpPr>
          <p:cNvPr id="16" name="Footer Placeholder 4"/>
          <p:cNvSpPr>
            <a:spLocks noGrp="1"/>
          </p:cNvSpPr>
          <p:nvPr>
            <p:ph type="ftr" sz="quarter" idx="3"/>
          </p:nvPr>
        </p:nvSpPr>
        <p:spPr>
          <a:xfrm>
            <a:off x="5736330" y="136800"/>
            <a:ext cx="2995200" cy="180000"/>
          </a:xfrm>
          <a:prstGeom prst="rect">
            <a:avLst/>
          </a:prstGeom>
        </p:spPr>
        <p:txBody>
          <a:bodyPr vert="horz" lIns="0" tIns="0" rIns="0" bIns="0" rtlCol="0" anchor="t" anchorCtr="0"/>
          <a:lstStyle>
            <a:lvl1pPr algn="r">
              <a:defRPr sz="900">
                <a:solidFill>
                  <a:schemeClr val="tx1"/>
                </a:solidFill>
              </a:defRPr>
            </a:lvl1pPr>
          </a:lstStyle>
          <a:p>
            <a:endParaRPr lang="da-DK" dirty="0"/>
          </a:p>
        </p:txBody>
      </p:sp>
      <p:sp>
        <p:nvSpPr>
          <p:cNvPr id="17" name="Slide Number Placeholder 5"/>
          <p:cNvSpPr>
            <a:spLocks noGrp="1"/>
          </p:cNvSpPr>
          <p:nvPr>
            <p:ph type="sldNum" sz="quarter" idx="4"/>
          </p:nvPr>
        </p:nvSpPr>
        <p:spPr>
          <a:xfrm>
            <a:off x="3347864" y="4776713"/>
            <a:ext cx="2520280" cy="315317"/>
          </a:xfrm>
          <a:prstGeom prst="rect">
            <a:avLst/>
          </a:prstGeom>
        </p:spPr>
        <p:txBody>
          <a:bodyPr/>
          <a:lstStyle>
            <a:lvl1pPr algn="ctr">
              <a:defRPr sz="900"/>
            </a:lvl1pPr>
          </a:lstStyle>
          <a:p>
            <a:fld id="{BFF3CFDD-2D56-4519-B779-BFFEF2995BE6}" type="slidenum">
              <a:rPr lang="da-DK" smtClean="0"/>
              <a:pPr/>
              <a:t>‹nr.›</a:t>
            </a:fld>
            <a:endParaRPr lang="da-DK" dirty="0"/>
          </a:p>
        </p:txBody>
      </p:sp>
    </p:spTree>
    <p:extLst>
      <p:ext uri="{BB962C8B-B14F-4D97-AF65-F5344CB8AC3E}">
        <p14:creationId xmlns:p14="http://schemas.microsoft.com/office/powerpoint/2010/main" val="3035822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eaker">
    <p:spTree>
      <p:nvGrpSpPr>
        <p:cNvPr id="1" name=""/>
        <p:cNvGrpSpPr/>
        <p:nvPr/>
      </p:nvGrpSpPr>
      <p:grpSpPr>
        <a:xfrm>
          <a:off x="0" y="0"/>
          <a:ext cx="0" cy="0"/>
          <a:chOff x="0" y="0"/>
          <a:chExt cx="0" cy="0"/>
        </a:xfrm>
      </p:grpSpPr>
      <p:sp>
        <p:nvSpPr>
          <p:cNvPr id="9" name="Rektangel 8"/>
          <p:cNvSpPr/>
          <p:nvPr userDrawn="1"/>
        </p:nvSpPr>
        <p:spPr>
          <a:xfrm>
            <a:off x="-9858" y="3050862"/>
            <a:ext cx="9153857" cy="2105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Title 1"/>
          <p:cNvSpPr>
            <a:spLocks noGrp="1"/>
          </p:cNvSpPr>
          <p:nvPr>
            <p:ph type="ctrTitle"/>
          </p:nvPr>
        </p:nvSpPr>
        <p:spPr>
          <a:xfrm>
            <a:off x="395536" y="3211318"/>
            <a:ext cx="4172864" cy="1404000"/>
          </a:xfrm>
        </p:spPr>
        <p:txBody>
          <a:bodyPr lIns="180000" tIns="360000" rIns="180000">
            <a:normAutofit/>
          </a:bodyPr>
          <a:lstStyle>
            <a:lvl1pPr algn="l">
              <a:spcBef>
                <a:spcPts val="200"/>
              </a:spcBef>
              <a:spcAft>
                <a:spcPts val="200"/>
              </a:spcAft>
              <a:defRPr sz="2200" b="0">
                <a:solidFill>
                  <a:schemeClr val="bg1"/>
                </a:solidFill>
              </a:defRPr>
            </a:lvl1pPr>
          </a:lstStyle>
          <a:p>
            <a:r>
              <a:rPr lang="da-DK" dirty="0"/>
              <a:t>Klik for at redigere i master</a:t>
            </a:r>
          </a:p>
        </p:txBody>
      </p:sp>
      <p:sp>
        <p:nvSpPr>
          <p:cNvPr id="19" name="Subtitle 2"/>
          <p:cNvSpPr>
            <a:spLocks noGrp="1"/>
          </p:cNvSpPr>
          <p:nvPr>
            <p:ph type="subTitle" idx="1"/>
          </p:nvPr>
        </p:nvSpPr>
        <p:spPr>
          <a:xfrm>
            <a:off x="395536" y="4668106"/>
            <a:ext cx="4172864" cy="207900"/>
          </a:xfrm>
          <a:noFill/>
        </p:spPr>
        <p:txBody>
          <a:bodyPr lIns="180000" tIns="46800" rIns="90000" bIns="46800">
            <a:normAutofit/>
          </a:bodyPr>
          <a:lstStyle>
            <a:lvl1pPr marL="0" indent="0" algn="l">
              <a:buNone/>
              <a:defRPr sz="1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i master</a:t>
            </a:r>
            <a:endParaRPr lang="da-DK" dirty="0"/>
          </a:p>
        </p:txBody>
      </p:sp>
      <p:sp>
        <p:nvSpPr>
          <p:cNvPr id="20" name="Rektangel 19"/>
          <p:cNvSpPr/>
          <p:nvPr userDrawn="1"/>
        </p:nvSpPr>
        <p:spPr>
          <a:xfrm>
            <a:off x="1421" y="2824125"/>
            <a:ext cx="9144000" cy="230124"/>
          </a:xfrm>
          <a:prstGeom prst="rect">
            <a:avLst/>
          </a:prstGeom>
          <a:gradFill flip="none" rotWithShape="1">
            <a:gsLst>
              <a:gs pos="100000">
                <a:schemeClr val="accent1">
                  <a:alpha val="0"/>
                </a:schemeClr>
              </a:gs>
              <a:gs pos="40000">
                <a:schemeClr val="accent3"/>
              </a:gs>
              <a:gs pos="1111">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593697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ut side">
    <p:spTree>
      <p:nvGrpSpPr>
        <p:cNvPr id="1" name=""/>
        <p:cNvGrpSpPr/>
        <p:nvPr/>
      </p:nvGrpSpPr>
      <p:grpSpPr>
        <a:xfrm>
          <a:off x="0" y="0"/>
          <a:ext cx="0" cy="0"/>
          <a:chOff x="0" y="0"/>
          <a:chExt cx="0" cy="0"/>
        </a:xfrm>
      </p:grpSpPr>
      <p:pic>
        <p:nvPicPr>
          <p:cNvPr id="10" name="Billede 9"/>
          <p:cNvPicPr>
            <a:picLocks noChangeAspect="1"/>
          </p:cNvPicPr>
          <p:nvPr userDrawn="1"/>
        </p:nvPicPr>
        <p:blipFill rotWithShape="1">
          <a:blip r:embed="rId2" cstate="print">
            <a:extLst>
              <a:ext uri="{28A0092B-C50C-407E-A947-70E740481C1C}">
                <a14:useLocalDpi xmlns:a14="http://schemas.microsoft.com/office/drawing/2010/main" val="0"/>
              </a:ext>
            </a:extLst>
          </a:blip>
          <a:srcRect t="21372" b="44252"/>
          <a:stretch/>
        </p:blipFill>
        <p:spPr>
          <a:xfrm>
            <a:off x="0" y="3047910"/>
            <a:ext cx="9144000" cy="2095590"/>
          </a:xfrm>
          <a:prstGeom prst="rect">
            <a:avLst/>
          </a:prstGeom>
        </p:spPr>
      </p:pic>
      <p:sp>
        <p:nvSpPr>
          <p:cNvPr id="7" name="Rektangel 6"/>
          <p:cNvSpPr/>
          <p:nvPr userDrawn="1"/>
        </p:nvSpPr>
        <p:spPr>
          <a:xfrm>
            <a:off x="1421" y="3047910"/>
            <a:ext cx="9144000" cy="2095591"/>
          </a:xfrm>
          <a:prstGeom prst="rect">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 </a:t>
            </a:r>
          </a:p>
        </p:txBody>
      </p:sp>
      <p:pic>
        <p:nvPicPr>
          <p:cNvPr id="3" name="Billed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0" y="987574"/>
            <a:ext cx="1252327" cy="1039598"/>
          </a:xfrm>
          <a:prstGeom prst="rect">
            <a:avLst/>
          </a:prstGeom>
        </p:spPr>
      </p:pic>
      <p:sp>
        <p:nvSpPr>
          <p:cNvPr id="9" name="Rektangel 8"/>
          <p:cNvSpPr/>
          <p:nvPr userDrawn="1"/>
        </p:nvSpPr>
        <p:spPr>
          <a:xfrm>
            <a:off x="1421" y="2824125"/>
            <a:ext cx="9144000" cy="230124"/>
          </a:xfrm>
          <a:prstGeom prst="rect">
            <a:avLst/>
          </a:prstGeom>
          <a:gradFill flip="none" rotWithShape="1">
            <a:gsLst>
              <a:gs pos="100000">
                <a:schemeClr val="accent1">
                  <a:alpha val="0"/>
                </a:schemeClr>
              </a:gs>
              <a:gs pos="40000">
                <a:schemeClr val="accent3"/>
              </a:gs>
              <a:gs pos="1111">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794124240"/>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theme" Target="../theme/theme4.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5289" y="353700"/>
            <a:ext cx="8353424" cy="675000"/>
          </a:xfrm>
          <a:prstGeom prst="rect">
            <a:avLst/>
          </a:prstGeom>
        </p:spPr>
        <p:txBody>
          <a:bodyPr vert="horz" lIns="0" tIns="0" rIns="0" bIns="0" rtlCol="0" anchor="t" anchorCtr="0">
            <a:noAutofit/>
          </a:bodyPr>
          <a:lstStyle/>
          <a:p>
            <a:r>
              <a:rPr lang="da-DK" dirty="0"/>
              <a:t>Klik for at redigere i master</a:t>
            </a:r>
          </a:p>
        </p:txBody>
      </p:sp>
      <p:sp>
        <p:nvSpPr>
          <p:cNvPr id="3" name="Text Placeholder 2"/>
          <p:cNvSpPr>
            <a:spLocks noGrp="1"/>
          </p:cNvSpPr>
          <p:nvPr>
            <p:ph type="body" idx="1"/>
          </p:nvPr>
        </p:nvSpPr>
        <p:spPr>
          <a:xfrm>
            <a:off x="395288" y="1203325"/>
            <a:ext cx="8353425" cy="3411548"/>
          </a:xfrm>
          <a:prstGeom prst="rect">
            <a:avLst/>
          </a:prstGeom>
          <a:noFill/>
        </p:spPr>
        <p:txBody>
          <a:bodyPr vert="horz" lIns="0" tIns="0" rIns="0" bIns="0" rtlCol="0">
            <a:no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Footer Placeholder 4"/>
          <p:cNvSpPr>
            <a:spLocks noGrp="1"/>
          </p:cNvSpPr>
          <p:nvPr>
            <p:ph type="ftr" sz="quarter" idx="3"/>
          </p:nvPr>
        </p:nvSpPr>
        <p:spPr>
          <a:xfrm>
            <a:off x="5736330" y="136800"/>
            <a:ext cx="2995200" cy="180000"/>
          </a:xfrm>
          <a:prstGeom prst="rect">
            <a:avLst/>
          </a:prstGeom>
        </p:spPr>
        <p:txBody>
          <a:bodyPr vert="horz" lIns="0" tIns="0" rIns="0" bIns="0" rtlCol="0" anchor="t" anchorCtr="0"/>
          <a:lstStyle>
            <a:lvl1pPr algn="r">
              <a:defRPr sz="900">
                <a:solidFill>
                  <a:schemeClr val="tx1"/>
                </a:solidFill>
              </a:defRPr>
            </a:lvl1pPr>
          </a:lstStyle>
          <a:p>
            <a:endParaRPr lang="da-DK" dirty="0"/>
          </a:p>
        </p:txBody>
      </p:sp>
      <p:sp>
        <p:nvSpPr>
          <p:cNvPr id="7" name="Slide Number Placeholder 5"/>
          <p:cNvSpPr>
            <a:spLocks noGrp="1"/>
          </p:cNvSpPr>
          <p:nvPr>
            <p:ph type="sldNum" sz="quarter" idx="4"/>
          </p:nvPr>
        </p:nvSpPr>
        <p:spPr>
          <a:xfrm>
            <a:off x="3347864" y="4776713"/>
            <a:ext cx="2520280" cy="315317"/>
          </a:xfrm>
          <a:prstGeom prst="rect">
            <a:avLst/>
          </a:prstGeom>
        </p:spPr>
        <p:txBody>
          <a:bodyPr/>
          <a:lstStyle>
            <a:lvl1pPr algn="ctr">
              <a:defRPr sz="900"/>
            </a:lvl1pPr>
          </a:lstStyle>
          <a:p>
            <a:fld id="{BFF3CFDD-2D56-4519-B779-BFFEF2995BE6}" type="slidenum">
              <a:rPr lang="da-DK" smtClean="0"/>
              <a:pPr/>
              <a:t>‹nr.›</a:t>
            </a:fld>
            <a:endParaRPr lang="da-DK" dirty="0"/>
          </a:p>
        </p:txBody>
      </p:sp>
    </p:spTree>
    <p:extLst>
      <p:ext uri="{BB962C8B-B14F-4D97-AF65-F5344CB8AC3E}">
        <p14:creationId xmlns:p14="http://schemas.microsoft.com/office/powerpoint/2010/main" val="1099938564"/>
      </p:ext>
    </p:extLst>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spcBef>
          <a:spcPts val="200"/>
        </a:spcBef>
        <a:spcAft>
          <a:spcPts val="200"/>
        </a:spcAft>
        <a:buClr>
          <a:schemeClr val="accent1"/>
        </a:buClr>
        <a:buFont typeface="Wingdings" pitchFamily="2" charset="2"/>
        <a:buNone/>
        <a:defRPr sz="1800" kern="1200">
          <a:solidFill>
            <a:schemeClr val="tx1"/>
          </a:solidFill>
          <a:latin typeface="+mn-lt"/>
          <a:ea typeface="+mn-ea"/>
          <a:cs typeface="+mn-cs"/>
        </a:defRPr>
      </a:lvl1pPr>
      <a:lvl2pPr marL="53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2pPr>
      <a:lvl3pPr marL="896400" indent="-1872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3pPr>
      <a:lvl4pPr marL="1260000" indent="-1800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4pPr>
      <a:lvl5pPr marL="161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5287" y="353700"/>
            <a:ext cx="8353425" cy="675000"/>
          </a:xfrm>
          <a:prstGeom prst="rect">
            <a:avLst/>
          </a:prstGeom>
        </p:spPr>
        <p:txBody>
          <a:bodyPr vert="horz" lIns="0" tIns="0" rIns="0" bIns="0" rtlCol="0" anchor="t" anchorCtr="0">
            <a:noAutofit/>
          </a:bodyPr>
          <a:lstStyle/>
          <a:p>
            <a:r>
              <a:rPr lang="da-DK" dirty="0"/>
              <a:t>Klik for at redigere i master</a:t>
            </a:r>
          </a:p>
        </p:txBody>
      </p:sp>
      <p:sp>
        <p:nvSpPr>
          <p:cNvPr id="3" name="Text Placeholder 2"/>
          <p:cNvSpPr>
            <a:spLocks noGrp="1"/>
          </p:cNvSpPr>
          <p:nvPr>
            <p:ph type="body" idx="1"/>
          </p:nvPr>
        </p:nvSpPr>
        <p:spPr>
          <a:xfrm>
            <a:off x="395287" y="1203325"/>
            <a:ext cx="8353425" cy="3411548"/>
          </a:xfrm>
          <a:prstGeom prst="rect">
            <a:avLst/>
          </a:prstGeom>
          <a:noFill/>
        </p:spPr>
        <p:txBody>
          <a:bodyPr vert="horz" lIns="0" tIns="0" rIns="0" bIns="0" rtlCol="0">
            <a:no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Footer Placeholder 4"/>
          <p:cNvSpPr>
            <a:spLocks noGrp="1"/>
          </p:cNvSpPr>
          <p:nvPr>
            <p:ph type="ftr" sz="quarter" idx="3"/>
          </p:nvPr>
        </p:nvSpPr>
        <p:spPr>
          <a:xfrm>
            <a:off x="5736330" y="136800"/>
            <a:ext cx="2995200" cy="180000"/>
          </a:xfrm>
          <a:prstGeom prst="rect">
            <a:avLst/>
          </a:prstGeom>
        </p:spPr>
        <p:txBody>
          <a:bodyPr vert="horz" lIns="0" tIns="0" rIns="0" bIns="0" rtlCol="0" anchor="t" anchorCtr="0"/>
          <a:lstStyle>
            <a:lvl1pPr algn="r">
              <a:defRPr sz="900">
                <a:solidFill>
                  <a:schemeClr val="tx1"/>
                </a:solidFill>
              </a:defRPr>
            </a:lvl1pPr>
          </a:lstStyle>
          <a:p>
            <a:endParaRPr lang="da-DK" dirty="0"/>
          </a:p>
        </p:txBody>
      </p:sp>
      <p:sp>
        <p:nvSpPr>
          <p:cNvPr id="7" name="Slide Number Placeholder 5"/>
          <p:cNvSpPr>
            <a:spLocks noGrp="1"/>
          </p:cNvSpPr>
          <p:nvPr>
            <p:ph type="sldNum" sz="quarter" idx="4"/>
          </p:nvPr>
        </p:nvSpPr>
        <p:spPr>
          <a:xfrm>
            <a:off x="3347864" y="4776713"/>
            <a:ext cx="2520280" cy="315317"/>
          </a:xfrm>
          <a:prstGeom prst="rect">
            <a:avLst/>
          </a:prstGeom>
        </p:spPr>
        <p:txBody>
          <a:bodyPr/>
          <a:lstStyle>
            <a:lvl1pPr algn="ctr">
              <a:defRPr sz="900"/>
            </a:lvl1pPr>
          </a:lstStyle>
          <a:p>
            <a:fld id="{BFF3CFDD-2D56-4519-B779-BFFEF2995BE6}" type="slidenum">
              <a:rPr lang="da-DK" smtClean="0"/>
              <a:pPr/>
              <a:t>‹nr.›</a:t>
            </a:fld>
            <a:endParaRPr lang="da-DK" dirty="0"/>
          </a:p>
        </p:txBody>
      </p:sp>
    </p:spTree>
    <p:extLst>
      <p:ext uri="{BB962C8B-B14F-4D97-AF65-F5344CB8AC3E}">
        <p14:creationId xmlns:p14="http://schemas.microsoft.com/office/powerpoint/2010/main" val="690989014"/>
      </p:ext>
    </p:extLst>
  </p:cSld>
  <p:clrMap bg1="lt1" tx1="dk1" bg2="lt2" tx2="dk2" accent1="accent1" accent2="accent2" accent3="accent3" accent4="accent4" accent5="accent5" accent6="accent6" hlink="hlink" folHlink="folHlink"/>
  <p:sldLayoutIdLst>
    <p:sldLayoutId id="2147483753" r:id="rId1"/>
    <p:sldLayoutId id="2147483784" r:id="rId2"/>
    <p:sldLayoutId id="2147483677" r:id="rId3"/>
    <p:sldLayoutId id="2147483742" r:id="rId4"/>
    <p:sldLayoutId id="2147483676" r:id="rId5"/>
    <p:sldLayoutId id="2147483678" r:id="rId6"/>
    <p:sldLayoutId id="2147483758" r:id="rId7"/>
    <p:sldLayoutId id="2147483759" r:id="rId8"/>
    <p:sldLayoutId id="2147483760" r:id="rId9"/>
    <p:sldLayoutId id="2147483795"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18" r:id="rId21"/>
    <p:sldLayoutId id="2147483819" r:id="rId22"/>
    <p:sldLayoutId id="2147483820" r:id="rId23"/>
  </p:sldLayoutIdLst>
  <p:hf hdr="0" ftr="0" dt="0"/>
  <p:txStyles>
    <p:titleStyle>
      <a:lvl1pPr algn="ctr"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spcBef>
          <a:spcPts val="200"/>
        </a:spcBef>
        <a:spcAft>
          <a:spcPts val="200"/>
        </a:spcAft>
        <a:buClr>
          <a:schemeClr val="accent1"/>
        </a:buClr>
        <a:buFont typeface="Wingdings" pitchFamily="2" charset="2"/>
        <a:buNone/>
        <a:defRPr sz="1800" kern="1200">
          <a:solidFill>
            <a:schemeClr val="tx1"/>
          </a:solidFill>
          <a:latin typeface="+mn-lt"/>
          <a:ea typeface="+mn-ea"/>
          <a:cs typeface="+mn-cs"/>
        </a:defRPr>
      </a:lvl1pPr>
      <a:lvl2pPr marL="53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2pPr>
      <a:lvl3pPr marL="896400" indent="-1872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3pPr>
      <a:lvl4pPr marL="1260000" indent="-1800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4pPr>
      <a:lvl5pPr marL="161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5287" y="353700"/>
            <a:ext cx="8353426" cy="675000"/>
          </a:xfrm>
          <a:prstGeom prst="rect">
            <a:avLst/>
          </a:prstGeom>
        </p:spPr>
        <p:txBody>
          <a:bodyPr vert="horz" lIns="0" tIns="0" rIns="0" bIns="0" rtlCol="0" anchor="t" anchorCtr="0">
            <a:noAutofit/>
          </a:bodyPr>
          <a:lstStyle/>
          <a:p>
            <a:r>
              <a:rPr lang="da-DK" dirty="0"/>
              <a:t>Klik for at redigere i master</a:t>
            </a:r>
          </a:p>
        </p:txBody>
      </p:sp>
      <p:sp>
        <p:nvSpPr>
          <p:cNvPr id="3" name="Text Placeholder 2"/>
          <p:cNvSpPr>
            <a:spLocks noGrp="1"/>
          </p:cNvSpPr>
          <p:nvPr>
            <p:ph type="body" idx="1"/>
          </p:nvPr>
        </p:nvSpPr>
        <p:spPr>
          <a:xfrm>
            <a:off x="395287" y="1203325"/>
            <a:ext cx="8353426" cy="3411548"/>
          </a:xfrm>
          <a:prstGeom prst="rect">
            <a:avLst/>
          </a:prstGeom>
          <a:noFill/>
        </p:spPr>
        <p:txBody>
          <a:bodyPr vert="horz" lIns="0" tIns="0" rIns="0" bIns="0" rtlCol="0">
            <a:no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Footer Placeholder 4"/>
          <p:cNvSpPr>
            <a:spLocks noGrp="1"/>
          </p:cNvSpPr>
          <p:nvPr>
            <p:ph type="ftr" sz="quarter" idx="3"/>
          </p:nvPr>
        </p:nvSpPr>
        <p:spPr>
          <a:xfrm>
            <a:off x="5736330" y="136800"/>
            <a:ext cx="2995200" cy="180000"/>
          </a:xfrm>
          <a:prstGeom prst="rect">
            <a:avLst/>
          </a:prstGeom>
        </p:spPr>
        <p:txBody>
          <a:bodyPr vert="horz" lIns="0" tIns="0" rIns="0" bIns="0" rtlCol="0" anchor="t" anchorCtr="0"/>
          <a:lstStyle>
            <a:lvl1pPr algn="r">
              <a:defRPr sz="900">
                <a:solidFill>
                  <a:schemeClr val="tx1"/>
                </a:solidFill>
              </a:defRPr>
            </a:lvl1pPr>
          </a:lstStyle>
          <a:p>
            <a:endParaRPr lang="da-DK" dirty="0"/>
          </a:p>
        </p:txBody>
      </p:sp>
      <p:sp>
        <p:nvSpPr>
          <p:cNvPr id="5" name="Slide Number Placeholder 5"/>
          <p:cNvSpPr>
            <a:spLocks noGrp="1"/>
          </p:cNvSpPr>
          <p:nvPr>
            <p:ph type="sldNum" sz="quarter" idx="4"/>
          </p:nvPr>
        </p:nvSpPr>
        <p:spPr>
          <a:xfrm>
            <a:off x="3347864" y="4776713"/>
            <a:ext cx="2520280" cy="315317"/>
          </a:xfrm>
          <a:prstGeom prst="rect">
            <a:avLst/>
          </a:prstGeom>
        </p:spPr>
        <p:txBody>
          <a:bodyPr/>
          <a:lstStyle>
            <a:lvl1pPr algn="ctr">
              <a:defRPr sz="900"/>
            </a:lvl1pPr>
          </a:lstStyle>
          <a:p>
            <a:fld id="{BFF3CFDD-2D56-4519-B779-BFFEF2995BE6}" type="slidenum">
              <a:rPr lang="da-DK" smtClean="0"/>
              <a:pPr/>
              <a:t>‹nr.›</a:t>
            </a:fld>
            <a:endParaRPr lang="da-DK" dirty="0"/>
          </a:p>
        </p:txBody>
      </p:sp>
    </p:spTree>
    <p:extLst>
      <p:ext uri="{BB962C8B-B14F-4D97-AF65-F5344CB8AC3E}">
        <p14:creationId xmlns:p14="http://schemas.microsoft.com/office/powerpoint/2010/main" val="2451802118"/>
      </p:ext>
    </p:extLst>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spcBef>
          <a:spcPts val="200"/>
        </a:spcBef>
        <a:spcAft>
          <a:spcPts val="200"/>
        </a:spcAft>
        <a:buClr>
          <a:schemeClr val="accent1"/>
        </a:buClr>
        <a:buFont typeface="Wingdings" pitchFamily="2" charset="2"/>
        <a:buNone/>
        <a:defRPr sz="1800" kern="1200">
          <a:solidFill>
            <a:schemeClr val="tx1"/>
          </a:solidFill>
          <a:latin typeface="+mn-lt"/>
          <a:ea typeface="+mn-ea"/>
          <a:cs typeface="+mn-cs"/>
        </a:defRPr>
      </a:lvl1pPr>
      <a:lvl2pPr marL="53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2pPr>
      <a:lvl3pPr marL="896400" indent="-1872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3pPr>
      <a:lvl4pPr marL="1260000" indent="-1800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4pPr>
      <a:lvl5pPr marL="161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5287" y="353700"/>
            <a:ext cx="8353425" cy="675000"/>
          </a:xfrm>
          <a:prstGeom prst="rect">
            <a:avLst/>
          </a:prstGeom>
        </p:spPr>
        <p:txBody>
          <a:bodyPr vert="horz" lIns="0" tIns="0" rIns="0" bIns="0" rtlCol="0" anchor="t" anchorCtr="0">
            <a:noAutofit/>
          </a:bodyPr>
          <a:lstStyle/>
          <a:p>
            <a:r>
              <a:rPr lang="da-DK" dirty="0"/>
              <a:t>Klik for at redigere i master</a:t>
            </a:r>
          </a:p>
        </p:txBody>
      </p:sp>
      <p:sp>
        <p:nvSpPr>
          <p:cNvPr id="3" name="Text Placeholder 2"/>
          <p:cNvSpPr>
            <a:spLocks noGrp="1"/>
          </p:cNvSpPr>
          <p:nvPr>
            <p:ph type="body" idx="1"/>
          </p:nvPr>
        </p:nvSpPr>
        <p:spPr>
          <a:xfrm>
            <a:off x="395287" y="1203325"/>
            <a:ext cx="8353425" cy="3411548"/>
          </a:xfrm>
          <a:prstGeom prst="rect">
            <a:avLst/>
          </a:prstGeom>
          <a:noFill/>
        </p:spPr>
        <p:txBody>
          <a:bodyPr vert="horz" lIns="0" tIns="0" rIns="0" bIns="0" rtlCol="0">
            <a:no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Footer Placeholder 4"/>
          <p:cNvSpPr>
            <a:spLocks noGrp="1"/>
          </p:cNvSpPr>
          <p:nvPr>
            <p:ph type="ftr" sz="quarter" idx="3"/>
          </p:nvPr>
        </p:nvSpPr>
        <p:spPr>
          <a:xfrm>
            <a:off x="5736330" y="136800"/>
            <a:ext cx="2995200" cy="180000"/>
          </a:xfrm>
          <a:prstGeom prst="rect">
            <a:avLst/>
          </a:prstGeom>
        </p:spPr>
        <p:txBody>
          <a:bodyPr vert="horz" lIns="0" tIns="0" rIns="0" bIns="0" rtlCol="0" anchor="t" anchorCtr="0"/>
          <a:lstStyle>
            <a:lvl1pPr algn="r">
              <a:defRPr sz="900">
                <a:solidFill>
                  <a:schemeClr val="tx1"/>
                </a:solidFill>
              </a:defRPr>
            </a:lvl1pPr>
          </a:lstStyle>
          <a:p>
            <a:endParaRPr lang="da-DK" dirty="0">
              <a:solidFill>
                <a:srgbClr val="000000"/>
              </a:solidFill>
            </a:endParaRPr>
          </a:p>
        </p:txBody>
      </p:sp>
      <p:sp>
        <p:nvSpPr>
          <p:cNvPr id="7" name="Slide Number Placeholder 5"/>
          <p:cNvSpPr>
            <a:spLocks noGrp="1"/>
          </p:cNvSpPr>
          <p:nvPr>
            <p:ph type="sldNum" sz="quarter" idx="4"/>
          </p:nvPr>
        </p:nvSpPr>
        <p:spPr>
          <a:xfrm>
            <a:off x="3347864" y="4776713"/>
            <a:ext cx="2520280" cy="315317"/>
          </a:xfrm>
          <a:prstGeom prst="rect">
            <a:avLst/>
          </a:prstGeom>
        </p:spPr>
        <p:txBody>
          <a:bodyPr/>
          <a:lstStyle>
            <a:lvl1pPr algn="ctr">
              <a:defRPr sz="900"/>
            </a:lvl1pPr>
          </a:lstStyle>
          <a:p>
            <a:fld id="{BFF3CFDD-2D56-4519-B779-BFFEF2995BE6}" type="slidenum">
              <a:rPr lang="da-DK" smtClean="0">
                <a:solidFill>
                  <a:srgbClr val="000000"/>
                </a:solidFill>
              </a:rPr>
              <a:pPr/>
              <a:t>‹nr.›</a:t>
            </a:fld>
            <a:endParaRPr lang="da-DK" dirty="0">
              <a:solidFill>
                <a:srgbClr val="000000"/>
              </a:solidFill>
            </a:endParaRPr>
          </a:p>
        </p:txBody>
      </p:sp>
    </p:spTree>
    <p:extLst>
      <p:ext uri="{BB962C8B-B14F-4D97-AF65-F5344CB8AC3E}">
        <p14:creationId xmlns:p14="http://schemas.microsoft.com/office/powerpoint/2010/main" val="223621826"/>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Lst>
  <p:hf hdr="0" ftr="0" dt="0"/>
  <p:txStyles>
    <p:titleStyle>
      <a:lvl1pPr algn="ctr"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spcBef>
          <a:spcPts val="200"/>
        </a:spcBef>
        <a:spcAft>
          <a:spcPts val="200"/>
        </a:spcAft>
        <a:buClr>
          <a:schemeClr val="accent1"/>
        </a:buClr>
        <a:buFont typeface="Wingdings" pitchFamily="2" charset="2"/>
        <a:buNone/>
        <a:defRPr sz="1800" kern="1200">
          <a:solidFill>
            <a:schemeClr val="tx1"/>
          </a:solidFill>
          <a:latin typeface="+mn-lt"/>
          <a:ea typeface="+mn-ea"/>
          <a:cs typeface="+mn-cs"/>
        </a:defRPr>
      </a:lvl1pPr>
      <a:lvl2pPr marL="53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2pPr>
      <a:lvl3pPr marL="896400" indent="-1872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3pPr>
      <a:lvl4pPr marL="1260000" indent="-1800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4pPr>
      <a:lvl5pPr marL="161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9.xml"/><Relationship Id="rId1" Type="http://schemas.openxmlformats.org/officeDocument/2006/relationships/slideLayout" Target="../slideLayouts/slideLayout12.xml"/><Relationship Id="rId5" Type="http://schemas.openxmlformats.org/officeDocument/2006/relationships/image" Target="../media/image103.png"/><Relationship Id="rId4" Type="http://schemas.openxmlformats.org/officeDocument/2006/relationships/image" Target="../media/image102.png"/></Relationships>
</file>

<file path=ppt/slides/_rels/slide10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60.xml"/><Relationship Id="rId1" Type="http://schemas.openxmlformats.org/officeDocument/2006/relationships/slideLayout" Target="../slideLayouts/slideLayout1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10.jpeg"/></Relationships>
</file>

<file path=ppt/slides/_rels/slide10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4.xml"/><Relationship Id="rId1" Type="http://schemas.openxmlformats.org/officeDocument/2006/relationships/slideLayout" Target="../slideLayouts/slideLayout12.xml"/><Relationship Id="rId5" Type="http://schemas.openxmlformats.org/officeDocument/2006/relationships/image" Target="../media/image117.png"/><Relationship Id="rId4" Type="http://schemas.openxmlformats.org/officeDocument/2006/relationships/image" Target="../media/image116.pn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127.jpeg"/><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6.xml"/><Relationship Id="rId1" Type="http://schemas.openxmlformats.org/officeDocument/2006/relationships/slideLayout" Target="../slideLayouts/slideLayout21.xml"/></Relationships>
</file>

<file path=ppt/slides/_rels/slide128.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notesSlide" Target="../notesSlides/notesSlide77.xml"/><Relationship Id="rId1" Type="http://schemas.openxmlformats.org/officeDocument/2006/relationships/slideLayout" Target="../slideLayouts/slideLayout17.xml"/><Relationship Id="rId6" Type="http://schemas.openxmlformats.org/officeDocument/2006/relationships/image" Target="../media/image134.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pn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7.xml"/></Relationships>
</file>

<file path=ppt/slides/_rels/slide131.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80.xml"/><Relationship Id="rId1" Type="http://schemas.openxmlformats.org/officeDocument/2006/relationships/slideLayout" Target="../slideLayouts/slideLayout2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1.png"/><Relationship Id="rId7" Type="http://schemas.openxmlformats.org/officeDocument/2006/relationships/diagramColors" Target="../diagrams/colors1.xml"/><Relationship Id="rId2" Type="http://schemas.openxmlformats.org/officeDocument/2006/relationships/notesSlide" Target="../notesSlides/notesSlide82.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42.pn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4.xml"/><Relationship Id="rId1" Type="http://schemas.openxmlformats.org/officeDocument/2006/relationships/slideLayout" Target="../slideLayouts/slideLayout5.xml"/><Relationship Id="rId4" Type="http://schemas.openxmlformats.org/officeDocument/2006/relationships/image" Target="../media/image144.pn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6.xml"/><Relationship Id="rId1" Type="http://schemas.openxmlformats.org/officeDocument/2006/relationships/slideLayout" Target="../slideLayouts/slideLayout5.xml"/><Relationship Id="rId4" Type="http://schemas.openxmlformats.org/officeDocument/2006/relationships/image" Target="../media/image146.pn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14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88.xml"/><Relationship Id="rId1" Type="http://schemas.openxmlformats.org/officeDocument/2006/relationships/slideLayout" Target="../slideLayouts/slideLayout5.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91.xml"/><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3" Type="http://schemas.openxmlformats.org/officeDocument/2006/relationships/hyperlink" Target="Social%20Conformity%20-%20Brain%20Games.mp4" TargetMode="External"/><Relationship Id="rId2" Type="http://schemas.openxmlformats.org/officeDocument/2006/relationships/notesSlide" Target="../notesSlides/notesSlide92.xml"/><Relationship Id="rId1" Type="http://schemas.openxmlformats.org/officeDocument/2006/relationships/slideLayout" Target="../slideLayouts/slideLayout10.xml"/><Relationship Id="rId4" Type="http://schemas.openxmlformats.org/officeDocument/2006/relationships/image" Target="../media/image152.png"/></Relationships>
</file>

<file path=ppt/slides/_rels/slide146.xml.rels><?xml version="1.0" encoding="UTF-8" standalone="yes"?>
<Relationships xmlns="http://schemas.openxmlformats.org/package/2006/relationships"><Relationship Id="rId3" Type="http://schemas.openxmlformats.org/officeDocument/2006/relationships/image" Target="../media/image153.gif"/><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94.xml"/><Relationship Id="rId1" Type="http://schemas.openxmlformats.org/officeDocument/2006/relationships/slideLayout" Target="../slideLayouts/slideLayout16.xml"/></Relationships>
</file>

<file path=ppt/slides/_rels/slide14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5.xml"/><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50.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97.xml"/><Relationship Id="rId1" Type="http://schemas.openxmlformats.org/officeDocument/2006/relationships/slideLayout" Target="../slideLayouts/slideLayout16.xml"/></Relationships>
</file>

<file path=ppt/slides/_rels/slide15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98.xml"/><Relationship Id="rId1" Type="http://schemas.openxmlformats.org/officeDocument/2006/relationships/slideLayout" Target="../slideLayouts/slideLayout16.xml"/><Relationship Id="rId4" Type="http://schemas.openxmlformats.org/officeDocument/2006/relationships/image" Target="../media/image159.svg"/></Relationships>
</file>

<file path=ppt/slides/_rels/slide15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9.xml"/><Relationship Id="rId1" Type="http://schemas.openxmlformats.org/officeDocument/2006/relationships/slideLayout" Target="../slideLayouts/slideLayout16.xml"/><Relationship Id="rId4" Type="http://schemas.openxmlformats.org/officeDocument/2006/relationships/image" Target="../media/image161.pn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6.xml"/></Relationships>
</file>

<file path=ppt/slides/_rels/slide154.xml.rels><?xml version="1.0" encoding="UTF-8" standalone="yes"?>
<Relationships xmlns="http://schemas.openxmlformats.org/package/2006/relationships"><Relationship Id="rId3" Type="http://schemas.openxmlformats.org/officeDocument/2006/relationships/hyperlink" Target="https://www.youtube.com/watch?v=LF1253YhEc8" TargetMode="External"/><Relationship Id="rId2" Type="http://schemas.openxmlformats.org/officeDocument/2006/relationships/notesSlide" Target="../notesSlides/notesSlide101.xml"/><Relationship Id="rId1" Type="http://schemas.openxmlformats.org/officeDocument/2006/relationships/slideLayout" Target="../slideLayouts/slideLayout16.xml"/><Relationship Id="rId4" Type="http://schemas.openxmlformats.org/officeDocument/2006/relationships/image" Target="../media/image162.jpeg"/></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03.xml"/><Relationship Id="rId1" Type="http://schemas.openxmlformats.org/officeDocument/2006/relationships/slideLayout" Target="../slideLayouts/slideLayout12.xml"/><Relationship Id="rId5" Type="http://schemas.openxmlformats.org/officeDocument/2006/relationships/image" Target="../media/image165.png"/><Relationship Id="rId4" Type="http://schemas.openxmlformats.org/officeDocument/2006/relationships/image" Target="../media/image164.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8.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8.xml"/></Relationships>
</file>

<file path=ppt/slides/_rels/slide159.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3" Type="http://schemas.openxmlformats.org/officeDocument/2006/relationships/hyperlink" Target="https://www.ted.com/talks/amy_edmondson_how_to_turn_a_group_of_strangers_into_a_team" TargetMode="External"/><Relationship Id="rId2" Type="http://schemas.openxmlformats.org/officeDocument/2006/relationships/hyperlink" Target="https://www.youtube.com/watch?v=LhoLuui9gX8" TargetMode="External"/><Relationship Id="rId1" Type="http://schemas.openxmlformats.org/officeDocument/2006/relationships/slideLayout" Target="../slideLayouts/slideLayout5.xml"/><Relationship Id="rId5" Type="http://schemas.openxmlformats.org/officeDocument/2006/relationships/hyperlink" Target="https://implementconsultinggroup.com/media/6638/psykologisk-tryghed.pdf" TargetMode="External"/><Relationship Id="rId4" Type="http://schemas.openxmlformats.org/officeDocument/2006/relationships/hyperlink" Target="https://www.rigshospitalet.dk/afdelinger-og-klinikker/administrationen/forbedringsafdelingen/Documents/psykologsisk-tryghed-guide-0320-web.pdf" TargetMode="Externa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8.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09.xml"/><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11.xml"/><Relationship Id="rId1" Type="http://schemas.openxmlformats.org/officeDocument/2006/relationships/slideLayout" Target="../slideLayouts/slideLayout3.xml"/><Relationship Id="rId4" Type="http://schemas.openxmlformats.org/officeDocument/2006/relationships/image" Target="../media/image168.png"/></Relationships>
</file>

<file path=ppt/slides/_rels/slide169.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0.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3.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chart" Target="../charts/chart5.xml"/><Relationship Id="rId5" Type="http://schemas.openxmlformats.org/officeDocument/2006/relationships/chart" Target="../charts/chart4.xml"/><Relationship Id="rId10" Type="http://schemas.openxmlformats.org/officeDocument/2006/relationships/chart" Target="../charts/chart9.xml"/><Relationship Id="rId4" Type="http://schemas.openxmlformats.org/officeDocument/2006/relationships/chart" Target="../charts/chart3.xml"/><Relationship Id="rId9" Type="http://schemas.openxmlformats.org/officeDocument/2006/relationships/chart" Target="../charts/char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21.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hyperlink" Target="https://www.cfl.dk/raadgivning" TargetMode="External"/><Relationship Id="rId2" Type="http://schemas.openxmlformats.org/officeDocument/2006/relationships/hyperlink" Target="https://www.cfl.dk/cfl-hvem-er-vi" TargetMode="External"/><Relationship Id="rId1" Type="http://schemas.openxmlformats.org/officeDocument/2006/relationships/slideLayout" Target="../slideLayouts/slideLayout5.xml"/><Relationship Id="rId6" Type="http://schemas.openxmlformats.org/officeDocument/2006/relationships/hyperlink" Target="https://www.cfl.dk/netvaerk" TargetMode="External"/><Relationship Id="rId5" Type="http://schemas.openxmlformats.org/officeDocument/2006/relationships/hyperlink" Target="https://www.cfl.dk/testvaerktoejer" TargetMode="External"/><Relationship Id="rId4" Type="http://schemas.openxmlformats.org/officeDocument/2006/relationships/hyperlink" Target="https://www.cfl.dk/kompetenceudvikling"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71.tiff"/></Relationships>
</file>

<file path=ppt/slides/_rels/slide7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0.xml"/><Relationship Id="rId1" Type="http://schemas.openxmlformats.org/officeDocument/2006/relationships/slideLayout" Target="../slideLayouts/slideLayout10.xml"/><Relationship Id="rId4" Type="http://schemas.openxmlformats.org/officeDocument/2006/relationships/image" Target="../media/image73.png"/></Relationships>
</file>

<file path=ppt/slides/_rels/slide7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41.xml"/><Relationship Id="rId1" Type="http://schemas.openxmlformats.org/officeDocument/2006/relationships/slideLayout" Target="../slideLayouts/slideLayout10.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85.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0.xml"/><Relationship Id="rId4" Type="http://schemas.openxmlformats.org/officeDocument/2006/relationships/image" Target="../media/image89.jpeg"/></Relationships>
</file>

<file path=ppt/slides/_rels/slide8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95.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ctrTitle"/>
          </p:nvPr>
        </p:nvSpPr>
        <p:spPr/>
        <p:txBody>
          <a:bodyPr/>
          <a:lstStyle/>
          <a:p>
            <a:r>
              <a:rPr lang="da-DK" dirty="0"/>
              <a:t>Velkommen til modul 1</a:t>
            </a:r>
            <a:br>
              <a:rPr lang="da-DK" dirty="0"/>
            </a:br>
            <a:br>
              <a:rPr lang="da-DK" dirty="0"/>
            </a:br>
            <a:endParaRPr lang="da-DK" dirty="0"/>
          </a:p>
        </p:txBody>
      </p:sp>
      <p:sp>
        <p:nvSpPr>
          <p:cNvPr id="9" name="Undertitel 8"/>
          <p:cNvSpPr>
            <a:spLocks noGrp="1"/>
          </p:cNvSpPr>
          <p:nvPr>
            <p:ph type="subTitle" idx="1"/>
          </p:nvPr>
        </p:nvSpPr>
        <p:spPr/>
        <p:txBody>
          <a:bodyPr>
            <a:noAutofit/>
          </a:bodyPr>
          <a:lstStyle/>
          <a:p>
            <a:r>
              <a:rPr lang="da-DK" dirty="0"/>
              <a:t>Udvikling af ledergruppen</a:t>
            </a:r>
          </a:p>
        </p:txBody>
      </p:sp>
      <p:sp>
        <p:nvSpPr>
          <p:cNvPr id="10" name="Pladsholder til billede 9"/>
          <p:cNvSpPr>
            <a:spLocks noGrp="1"/>
          </p:cNvSpPr>
          <p:nvPr>
            <p:ph type="pic" sz="quarter" idx="15"/>
          </p:nvPr>
        </p:nvSpPr>
        <p:spPr/>
      </p:sp>
    </p:spTree>
    <p:extLst>
      <p:ext uri="{BB962C8B-B14F-4D97-AF65-F5344CB8AC3E}">
        <p14:creationId xmlns:p14="http://schemas.microsoft.com/office/powerpoint/2010/main" val="3392747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el 20"/>
          <p:cNvSpPr>
            <a:spLocks noGrp="1"/>
          </p:cNvSpPr>
          <p:nvPr>
            <p:ph type="title"/>
          </p:nvPr>
        </p:nvSpPr>
        <p:spPr/>
        <p:txBody>
          <a:bodyPr/>
          <a:lstStyle/>
          <a:p>
            <a:r>
              <a:rPr lang="da-DK" dirty="0"/>
              <a:t>Præsentationsrunde - Hvem er du?</a:t>
            </a: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676" r="16664"/>
          <a:stretch/>
        </p:blipFill>
        <p:spPr bwMode="auto">
          <a:xfrm>
            <a:off x="1907704" y="915566"/>
            <a:ext cx="4427984" cy="3973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55403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1026"/>
          <p:cNvSpPr>
            <a:spLocks noGrp="1" noChangeArrowheads="1"/>
          </p:cNvSpPr>
          <p:nvPr>
            <p:ph type="title"/>
          </p:nvPr>
        </p:nvSpPr>
        <p:spPr/>
        <p:txBody>
          <a:bodyPr/>
          <a:lstStyle/>
          <a:p>
            <a:pPr algn="ctr" eaLnBrk="1" hangingPunct="1"/>
            <a:r>
              <a:rPr lang="da-DK" altLang="en-US" sz="2200" b="1" dirty="0"/>
              <a:t>Vurdering/beslutninger</a:t>
            </a:r>
          </a:p>
        </p:txBody>
      </p:sp>
      <p:sp>
        <p:nvSpPr>
          <p:cNvPr id="295939" name="Pladsholder til indhold 40"/>
          <p:cNvSpPr>
            <a:spLocks noGrp="1"/>
          </p:cNvSpPr>
          <p:nvPr>
            <p:ph idx="1"/>
          </p:nvPr>
        </p:nvSpPr>
        <p:spPr/>
        <p:txBody>
          <a:bodyPr/>
          <a:lstStyle/>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r>
              <a:rPr lang="da-DK" altLang="en-US" sz="2550" b="1" dirty="0">
                <a:solidFill>
                  <a:schemeClr val="accent1"/>
                </a:solidFill>
              </a:rPr>
              <a:t>T</a:t>
            </a:r>
          </a:p>
          <a:p>
            <a:pPr algn="ctr" eaLnBrk="1" hangingPunct="1">
              <a:buFont typeface="Wingdings" pitchFamily="2" charset="2"/>
              <a:buNone/>
            </a:pPr>
            <a:endParaRPr lang="da-DK" altLang="en-US" sz="1350" dirty="0"/>
          </a:p>
          <a:p>
            <a:pPr algn="ctr" eaLnBrk="1" hangingPunct="1">
              <a:buFont typeface="Wingdings" pitchFamily="2" charset="2"/>
              <a:buNone/>
            </a:pPr>
            <a:r>
              <a:rPr lang="da-DK" altLang="en-US" sz="1600" dirty="0"/>
              <a:t>Fokus på logisk og ulogisk</a:t>
            </a:r>
          </a:p>
          <a:p>
            <a:pPr algn="ctr" eaLnBrk="1" hangingPunct="1">
              <a:buFont typeface="Wingdings" pitchFamily="2" charset="2"/>
              <a:buNone/>
            </a:pPr>
            <a:r>
              <a:rPr lang="da-DK" altLang="en-US" sz="1600" dirty="0"/>
              <a:t>Objektiv</a:t>
            </a:r>
          </a:p>
          <a:p>
            <a:pPr algn="ctr" eaLnBrk="1" hangingPunct="1">
              <a:buFont typeface="Wingdings" pitchFamily="2" charset="2"/>
              <a:buNone/>
            </a:pPr>
            <a:r>
              <a:rPr lang="da-DK" altLang="en-US" sz="1600" dirty="0"/>
              <a:t>Tankesystem</a:t>
            </a:r>
          </a:p>
          <a:p>
            <a:pPr algn="ctr" eaLnBrk="1" hangingPunct="1">
              <a:buFont typeface="Wingdings" pitchFamily="2" charset="2"/>
              <a:buNone/>
            </a:pPr>
            <a:r>
              <a:rPr lang="da-DK" altLang="en-US" sz="1600" dirty="0"/>
              <a:t>Retfærdighed og regler</a:t>
            </a:r>
          </a:p>
        </p:txBody>
      </p:sp>
      <p:sp>
        <p:nvSpPr>
          <p:cNvPr id="295940" name="Pladsholder til indhold 41"/>
          <p:cNvSpPr>
            <a:spLocks noGrp="1"/>
          </p:cNvSpPr>
          <p:nvPr>
            <p:ph sz="quarter" idx="13"/>
          </p:nvPr>
        </p:nvSpPr>
        <p:spPr/>
        <p:txBody>
          <a:bodyPr/>
          <a:lstStyle/>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r>
              <a:rPr lang="da-DK" altLang="en-US" sz="2550" b="1" dirty="0">
                <a:solidFill>
                  <a:schemeClr val="accent1"/>
                </a:solidFill>
              </a:rPr>
              <a:t>F</a:t>
            </a:r>
          </a:p>
          <a:p>
            <a:pPr algn="ctr" eaLnBrk="1" hangingPunct="1">
              <a:buFont typeface="Wingdings" pitchFamily="2" charset="2"/>
              <a:buNone/>
            </a:pPr>
            <a:endParaRPr lang="da-DK" altLang="en-US" sz="1350" dirty="0"/>
          </a:p>
          <a:p>
            <a:pPr algn="ctr" eaLnBrk="1" hangingPunct="1">
              <a:buFont typeface="Wingdings" pitchFamily="2" charset="2"/>
              <a:buNone/>
            </a:pPr>
            <a:r>
              <a:rPr lang="da-DK" altLang="en-US" sz="1600" dirty="0"/>
              <a:t>Fokus på rigtigt og forkert</a:t>
            </a:r>
          </a:p>
          <a:p>
            <a:pPr algn="ctr" eaLnBrk="1" hangingPunct="1">
              <a:buFont typeface="Wingdings" pitchFamily="2" charset="2"/>
              <a:buNone/>
            </a:pPr>
            <a:r>
              <a:rPr lang="da-DK" altLang="en-US" sz="1600" dirty="0"/>
              <a:t>Personlig</a:t>
            </a:r>
          </a:p>
          <a:p>
            <a:pPr algn="ctr" eaLnBrk="1" hangingPunct="1">
              <a:buFont typeface="Wingdings" pitchFamily="2" charset="2"/>
              <a:buNone/>
            </a:pPr>
            <a:r>
              <a:rPr lang="da-DK" altLang="en-US" sz="1600" dirty="0"/>
              <a:t>Værdisystem</a:t>
            </a:r>
          </a:p>
          <a:p>
            <a:pPr algn="ctr" eaLnBrk="1" hangingPunct="1">
              <a:buFont typeface="Wingdings" pitchFamily="2" charset="2"/>
              <a:buNone/>
            </a:pPr>
            <a:r>
              <a:rPr lang="da-DK" altLang="en-US" sz="1600" dirty="0"/>
              <a:t>Principper og værdimålestok</a:t>
            </a:r>
          </a:p>
        </p:txBody>
      </p:sp>
      <p:grpSp>
        <p:nvGrpSpPr>
          <p:cNvPr id="7" name="Gruppe 4">
            <a:extLst>
              <a:ext uri="{FF2B5EF4-FFF2-40B4-BE49-F238E27FC236}">
                <a16:creationId xmlns:a16="http://schemas.microsoft.com/office/drawing/2014/main" id="{93CEFDCF-B6BE-FC4B-ABF4-E82FCE5035B3}"/>
              </a:ext>
            </a:extLst>
          </p:cNvPr>
          <p:cNvGrpSpPr/>
          <p:nvPr/>
        </p:nvGrpSpPr>
        <p:grpSpPr>
          <a:xfrm>
            <a:off x="5926378" y="1203598"/>
            <a:ext cx="1237910" cy="1406118"/>
            <a:chOff x="5657735" y="1700809"/>
            <a:chExt cx="1747319" cy="1984746"/>
          </a:xfrm>
        </p:grpSpPr>
        <p:pic>
          <p:nvPicPr>
            <p:cNvPr id="8" name="Billede 1">
              <a:extLst>
                <a:ext uri="{FF2B5EF4-FFF2-40B4-BE49-F238E27FC236}">
                  <a16:creationId xmlns:a16="http://schemas.microsoft.com/office/drawing/2014/main" id="{B5F7CBA6-0F5A-C947-9D14-2D4EA5DD4A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7735" y="1853936"/>
              <a:ext cx="1747319" cy="1831619"/>
            </a:xfrm>
            <a:prstGeom prst="rect">
              <a:avLst/>
            </a:prstGeom>
          </p:spPr>
        </p:pic>
        <p:pic>
          <p:nvPicPr>
            <p:cNvPr id="9" name="Billede 2">
              <a:extLst>
                <a:ext uri="{FF2B5EF4-FFF2-40B4-BE49-F238E27FC236}">
                  <a16:creationId xmlns:a16="http://schemas.microsoft.com/office/drawing/2014/main" id="{A3C4852D-00BD-7C48-9A6A-DEEECD2398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5792" y="1700809"/>
              <a:ext cx="681411" cy="720080"/>
            </a:xfrm>
            <a:prstGeom prst="rect">
              <a:avLst/>
            </a:prstGeom>
          </p:spPr>
        </p:pic>
      </p:grpSp>
      <p:pic>
        <p:nvPicPr>
          <p:cNvPr id="10" name="Billede 33">
            <a:extLst>
              <a:ext uri="{FF2B5EF4-FFF2-40B4-BE49-F238E27FC236}">
                <a16:creationId xmlns:a16="http://schemas.microsoft.com/office/drawing/2014/main" id="{D4579145-6516-F645-9F87-E941910332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907704" y="1335733"/>
            <a:ext cx="1807001" cy="1377469"/>
          </a:xfrm>
          <a:prstGeom prst="rect">
            <a:avLst/>
          </a:prstGeom>
        </p:spPr>
      </p:pic>
    </p:spTree>
    <p:extLst>
      <p:ext uri="{BB962C8B-B14F-4D97-AF65-F5344CB8AC3E}">
        <p14:creationId xmlns:p14="http://schemas.microsoft.com/office/powerpoint/2010/main" val="3190528100"/>
      </p:ext>
    </p:extLst>
  </p:cSld>
  <p:clrMapOvr>
    <a:masterClrMapping/>
  </p:clrMapOvr>
  <p:transition>
    <p:cut/>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0" y="330576"/>
            <a:ext cx="9144000" cy="675000"/>
          </a:xfrm>
        </p:spPr>
        <p:txBody>
          <a:bodyPr/>
          <a:lstStyle/>
          <a:p>
            <a:pPr algn="ctr" eaLnBrk="1" hangingPunct="1"/>
            <a:r>
              <a:rPr lang="da-DK" altLang="da-DK" sz="2475" b="1" dirty="0"/>
              <a:t>I JTI-sammenhæng er FØLE </a:t>
            </a:r>
            <a:br>
              <a:rPr lang="da-DK" altLang="da-DK" sz="2475" b="1" dirty="0"/>
            </a:br>
            <a:r>
              <a:rPr lang="da-DK" altLang="da-DK" sz="2475" b="1" dirty="0"/>
              <a:t>en vurderingsmetode</a:t>
            </a:r>
          </a:p>
        </p:txBody>
      </p:sp>
      <p:sp>
        <p:nvSpPr>
          <p:cNvPr id="299011" name="Rectangle 3"/>
          <p:cNvSpPr>
            <a:spLocks noGrp="1" noChangeArrowheads="1"/>
          </p:cNvSpPr>
          <p:nvPr>
            <p:ph idx="1"/>
          </p:nvPr>
        </p:nvSpPr>
        <p:spPr>
          <a:xfrm>
            <a:off x="1943374" y="1409527"/>
            <a:ext cx="2196578" cy="3394472"/>
          </a:xfrm>
        </p:spPr>
        <p:txBody>
          <a:bodyPr/>
          <a:lstStyle/>
          <a:p>
            <a:pPr>
              <a:spcBef>
                <a:spcPts val="900"/>
              </a:spcBef>
              <a:buClr>
                <a:schemeClr val="bg2"/>
              </a:buClr>
            </a:pPr>
            <a:r>
              <a:rPr lang="da-DK" altLang="da-DK" sz="1400" b="1" dirty="0"/>
              <a:t>… IKKE emotioner: </a:t>
            </a:r>
            <a:br>
              <a:rPr lang="da-DK" altLang="da-DK" sz="1400" dirty="0"/>
            </a:br>
            <a:r>
              <a:rPr lang="da-DK" altLang="da-DK" sz="1400" dirty="0"/>
              <a:t>”Jeg føler mig vred, lykkelig, usikker.”</a:t>
            </a:r>
          </a:p>
          <a:p>
            <a:pPr>
              <a:spcBef>
                <a:spcPts val="900"/>
              </a:spcBef>
              <a:buClr>
                <a:schemeClr val="bg2"/>
              </a:buClr>
            </a:pPr>
            <a:r>
              <a:rPr lang="da-DK" altLang="da-DK" sz="1400" b="1" dirty="0"/>
              <a:t>… og IKKE sansning: </a:t>
            </a:r>
            <a:r>
              <a:rPr lang="da-DK" altLang="da-DK" sz="1400" dirty="0"/>
              <a:t>”Jeg føler, at der er meget varmt.”, ”Det føles blødt.”</a:t>
            </a:r>
          </a:p>
          <a:p>
            <a:pPr>
              <a:spcBef>
                <a:spcPts val="900"/>
              </a:spcBef>
              <a:buClr>
                <a:schemeClr val="bg2"/>
              </a:buClr>
            </a:pPr>
            <a:r>
              <a:rPr lang="da-DK" altLang="da-DK" sz="1400" b="1" dirty="0"/>
              <a:t>… og IKKE intuition:</a:t>
            </a:r>
            <a:r>
              <a:rPr lang="da-DK" altLang="da-DK" sz="1400" dirty="0"/>
              <a:t> ”Jeg føler, der er noget i anmarch.”, ”Jeg føler, det hænger sådan sammen.”</a:t>
            </a:r>
          </a:p>
          <a:p>
            <a:pPr>
              <a:spcBef>
                <a:spcPts val="900"/>
              </a:spcBef>
              <a:buClr>
                <a:schemeClr val="bg2"/>
              </a:buClr>
            </a:pPr>
            <a:endParaRPr lang="en-GB" altLang="da-DK" sz="1400" dirty="0"/>
          </a:p>
        </p:txBody>
      </p:sp>
      <p:sp>
        <p:nvSpPr>
          <p:cNvPr id="299012" name="Rectangle 4"/>
          <p:cNvSpPr>
            <a:spLocks noGrp="1" noChangeArrowheads="1"/>
          </p:cNvSpPr>
          <p:nvPr>
            <p:ph sz="quarter" idx="13"/>
          </p:nvPr>
        </p:nvSpPr>
        <p:spPr>
          <a:xfrm>
            <a:off x="4572001" y="1383618"/>
            <a:ext cx="3721940" cy="3348372"/>
          </a:xfrm>
          <a:ln w="25400">
            <a:solidFill>
              <a:schemeClr val="tx1"/>
            </a:solidFill>
            <a:miter lim="800000"/>
            <a:headEnd/>
            <a:tailEnd/>
          </a:ln>
        </p:spPr>
        <p:txBody>
          <a:bodyPr vert="horz" wrap="square" lIns="108000" tIns="108000" rIns="0" bIns="0" numCol="1" rtlCol="0" anchor="t" anchorCtr="0" compatLnSpc="1">
            <a:prstTxWarp prst="textNoShape">
              <a:avLst/>
            </a:prstTxWarp>
            <a:noAutofit/>
          </a:bodyPr>
          <a:lstStyle/>
          <a:p>
            <a:pPr>
              <a:spcBef>
                <a:spcPts val="900"/>
              </a:spcBef>
              <a:buClr>
                <a:schemeClr val="bg2"/>
              </a:buClr>
            </a:pPr>
            <a:r>
              <a:rPr lang="da-DK" altLang="da-DK" b="1" dirty="0"/>
              <a:t>…MEN vurdering:</a:t>
            </a:r>
          </a:p>
          <a:p>
            <a:pPr>
              <a:spcBef>
                <a:spcPts val="900"/>
              </a:spcBef>
              <a:buClr>
                <a:schemeClr val="bg2"/>
              </a:buClr>
            </a:pPr>
            <a:r>
              <a:rPr lang="da-DK" altLang="da-DK" dirty="0"/>
              <a:t>”Jeg føler mig tiltrukket af …”</a:t>
            </a:r>
          </a:p>
          <a:p>
            <a:pPr>
              <a:spcBef>
                <a:spcPts val="900"/>
              </a:spcBef>
              <a:buClr>
                <a:schemeClr val="bg2"/>
              </a:buClr>
            </a:pPr>
            <a:r>
              <a:rPr lang="da-DK" altLang="da-DK" dirty="0"/>
              <a:t>”Jeg foretrækker …”</a:t>
            </a:r>
          </a:p>
          <a:p>
            <a:pPr>
              <a:spcBef>
                <a:spcPts val="900"/>
              </a:spcBef>
              <a:buClr>
                <a:schemeClr val="bg2"/>
              </a:buClr>
            </a:pPr>
            <a:r>
              <a:rPr lang="da-DK" altLang="da-DK" dirty="0"/>
              <a:t>”Jeg kan bedst lide …”</a:t>
            </a:r>
          </a:p>
          <a:p>
            <a:pPr>
              <a:spcBef>
                <a:spcPts val="900"/>
              </a:spcBef>
              <a:buClr>
                <a:schemeClr val="bg2"/>
              </a:buClr>
            </a:pPr>
            <a:r>
              <a:rPr lang="da-DK" altLang="da-DK" dirty="0"/>
              <a:t>”Jeg føler, at det </a:t>
            </a:r>
            <a:br>
              <a:rPr lang="da-DK" altLang="da-DK" dirty="0"/>
            </a:br>
            <a:r>
              <a:rPr lang="da-DK" altLang="da-DK" dirty="0"/>
              <a:t>er forkert, </a:t>
            </a:r>
            <a:br>
              <a:rPr lang="da-DK" altLang="da-DK" dirty="0"/>
            </a:br>
            <a:r>
              <a:rPr lang="da-DK" altLang="da-DK" dirty="0"/>
              <a:t>amoralsk, </a:t>
            </a:r>
            <a:br>
              <a:rPr lang="da-DK" altLang="da-DK" dirty="0"/>
            </a:br>
            <a:r>
              <a:rPr lang="da-DK" altLang="da-DK" dirty="0"/>
              <a:t>modigt, </a:t>
            </a:r>
            <a:br>
              <a:rPr lang="da-DK" altLang="da-DK" dirty="0"/>
            </a:br>
            <a:r>
              <a:rPr lang="da-DK" altLang="da-DK" dirty="0"/>
              <a:t>banalt, smukt”</a:t>
            </a:r>
            <a:endParaRPr lang="en-GB" altLang="da-DK" dirty="0"/>
          </a:p>
        </p:txBody>
      </p:sp>
      <p:sp>
        <p:nvSpPr>
          <p:cNvPr id="299013" name="Rectangle 5"/>
          <p:cNvSpPr>
            <a:spLocks noChangeArrowheads="1"/>
          </p:cNvSpPr>
          <p:nvPr/>
        </p:nvSpPr>
        <p:spPr bwMode="auto">
          <a:xfrm>
            <a:off x="3855244" y="3202782"/>
            <a:ext cx="11222"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100">
                <a:solidFill>
                  <a:schemeClr val="tx1"/>
                </a:solidFill>
                <a:latin typeface="Arial" charset="0"/>
                <a:cs typeface="Arial" charset="0"/>
              </a:defRPr>
            </a:lvl1pPr>
            <a:lvl2pPr marL="742950" indent="-285750">
              <a:defRPr sz="1100">
                <a:solidFill>
                  <a:schemeClr val="tx1"/>
                </a:solidFill>
                <a:latin typeface="Arial" charset="0"/>
                <a:cs typeface="Arial" charset="0"/>
              </a:defRPr>
            </a:lvl2pPr>
            <a:lvl3pPr marL="1143000" indent="-228600">
              <a:defRPr sz="1100">
                <a:solidFill>
                  <a:schemeClr val="tx1"/>
                </a:solidFill>
                <a:latin typeface="Arial" charset="0"/>
                <a:cs typeface="Arial" charset="0"/>
              </a:defRPr>
            </a:lvl3pPr>
            <a:lvl4pPr marL="1600200" indent="-228600">
              <a:defRPr sz="1100">
                <a:solidFill>
                  <a:schemeClr val="tx1"/>
                </a:solidFill>
                <a:latin typeface="Arial" charset="0"/>
                <a:cs typeface="Arial" charset="0"/>
              </a:defRPr>
            </a:lvl4pPr>
            <a:lvl5pPr marL="2057400" indent="-22860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r>
              <a:rPr lang="da-DK" altLang="da-DK" sz="300">
                <a:solidFill>
                  <a:srgbClr val="000000"/>
                </a:solidFill>
              </a:rPr>
              <a:t> </a:t>
            </a:r>
            <a:endParaRPr lang="da-DK" altLang="da-DK" sz="1800">
              <a:solidFill>
                <a:srgbClr val="000066"/>
              </a:solidFill>
            </a:endParaRPr>
          </a:p>
        </p:txBody>
      </p:sp>
      <p:sp>
        <p:nvSpPr>
          <p:cNvPr id="299014" name="Rectangle 6"/>
          <p:cNvSpPr>
            <a:spLocks noChangeArrowheads="1"/>
          </p:cNvSpPr>
          <p:nvPr/>
        </p:nvSpPr>
        <p:spPr bwMode="auto">
          <a:xfrm>
            <a:off x="4998244" y="3202782"/>
            <a:ext cx="11222"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100">
                <a:solidFill>
                  <a:schemeClr val="tx1"/>
                </a:solidFill>
                <a:latin typeface="Arial" charset="0"/>
                <a:cs typeface="Arial" charset="0"/>
              </a:defRPr>
            </a:lvl1pPr>
            <a:lvl2pPr marL="742950" indent="-285750">
              <a:defRPr sz="1100">
                <a:solidFill>
                  <a:schemeClr val="tx1"/>
                </a:solidFill>
                <a:latin typeface="Arial" charset="0"/>
                <a:cs typeface="Arial" charset="0"/>
              </a:defRPr>
            </a:lvl2pPr>
            <a:lvl3pPr marL="1143000" indent="-228600">
              <a:defRPr sz="1100">
                <a:solidFill>
                  <a:schemeClr val="tx1"/>
                </a:solidFill>
                <a:latin typeface="Arial" charset="0"/>
                <a:cs typeface="Arial" charset="0"/>
              </a:defRPr>
            </a:lvl3pPr>
            <a:lvl4pPr marL="1600200" indent="-228600">
              <a:defRPr sz="1100">
                <a:solidFill>
                  <a:schemeClr val="tx1"/>
                </a:solidFill>
                <a:latin typeface="Arial" charset="0"/>
                <a:cs typeface="Arial" charset="0"/>
              </a:defRPr>
            </a:lvl4pPr>
            <a:lvl5pPr marL="2057400" indent="-22860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r>
              <a:rPr lang="da-DK" altLang="da-DK" sz="300">
                <a:solidFill>
                  <a:srgbClr val="000000"/>
                </a:solidFill>
              </a:rPr>
              <a:t> </a:t>
            </a:r>
            <a:endParaRPr lang="da-DK" altLang="da-DK" sz="1800">
              <a:solidFill>
                <a:srgbClr val="000066"/>
              </a:solidFill>
            </a:endParaRPr>
          </a:p>
        </p:txBody>
      </p:sp>
      <p:sp>
        <p:nvSpPr>
          <p:cNvPr id="299015" name="Text Box 7"/>
          <p:cNvSpPr txBox="1">
            <a:spLocks noChangeArrowheads="1"/>
          </p:cNvSpPr>
          <p:nvPr/>
        </p:nvSpPr>
        <p:spPr bwMode="auto">
          <a:xfrm>
            <a:off x="3086607" y="1885950"/>
            <a:ext cx="18473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100">
                <a:solidFill>
                  <a:schemeClr val="tx1"/>
                </a:solidFill>
                <a:latin typeface="Arial" charset="0"/>
                <a:cs typeface="Arial" charset="0"/>
              </a:defRPr>
            </a:lvl1pPr>
            <a:lvl2pPr marL="742950" indent="-285750">
              <a:defRPr sz="1100">
                <a:solidFill>
                  <a:schemeClr val="tx1"/>
                </a:solidFill>
                <a:latin typeface="Arial" charset="0"/>
                <a:cs typeface="Arial" charset="0"/>
              </a:defRPr>
            </a:lvl2pPr>
            <a:lvl3pPr marL="1143000" indent="-228600">
              <a:defRPr sz="1100">
                <a:solidFill>
                  <a:schemeClr val="tx1"/>
                </a:solidFill>
                <a:latin typeface="Arial" charset="0"/>
                <a:cs typeface="Arial" charset="0"/>
              </a:defRPr>
            </a:lvl3pPr>
            <a:lvl4pPr marL="1600200" indent="-228600">
              <a:defRPr sz="1100">
                <a:solidFill>
                  <a:schemeClr val="tx1"/>
                </a:solidFill>
                <a:latin typeface="Arial" charset="0"/>
                <a:cs typeface="Arial" charset="0"/>
              </a:defRPr>
            </a:lvl4pPr>
            <a:lvl5pPr marL="2057400" indent="-22860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pPr algn="ctr"/>
            <a:endParaRPr kumimoji="1" lang="da-DK" altLang="da-DK" sz="1050"/>
          </a:p>
          <a:p>
            <a:pPr algn="ctr"/>
            <a:endParaRPr kumimoji="1" lang="da-DK" altLang="da-DK" sz="1050"/>
          </a:p>
        </p:txBody>
      </p:sp>
      <p:grpSp>
        <p:nvGrpSpPr>
          <p:cNvPr id="8" name="Gruppe 21">
            <a:extLst>
              <a:ext uri="{FF2B5EF4-FFF2-40B4-BE49-F238E27FC236}">
                <a16:creationId xmlns:a16="http://schemas.microsoft.com/office/drawing/2014/main" id="{4A8A479F-E72C-0246-8724-326793CAF46E}"/>
              </a:ext>
            </a:extLst>
          </p:cNvPr>
          <p:cNvGrpSpPr>
            <a:grpSpLocks/>
          </p:cNvGrpSpPr>
          <p:nvPr/>
        </p:nvGrpSpPr>
        <p:grpSpPr bwMode="auto">
          <a:xfrm>
            <a:off x="751239" y="1353787"/>
            <a:ext cx="794612" cy="795524"/>
            <a:chOff x="5608815" y="1844824"/>
            <a:chExt cx="1843505" cy="1846173"/>
          </a:xfrm>
        </p:grpSpPr>
        <p:pic>
          <p:nvPicPr>
            <p:cNvPr id="9" name="Billede 22">
              <a:extLst>
                <a:ext uri="{FF2B5EF4-FFF2-40B4-BE49-F238E27FC236}">
                  <a16:creationId xmlns:a16="http://schemas.microsoft.com/office/drawing/2014/main" id="{C8618149-82B9-8B41-A850-6DA7577E7CF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8815" y="1844824"/>
              <a:ext cx="1843505" cy="182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lede 23">
              <a:extLst>
                <a:ext uri="{FF2B5EF4-FFF2-40B4-BE49-F238E27FC236}">
                  <a16:creationId xmlns:a16="http://schemas.microsoft.com/office/drawing/2014/main" id="{7266B5FC-8F6F-7D47-ABA7-0E75B852015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200" y="2712773"/>
              <a:ext cx="318390" cy="97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uppe 1">
            <a:extLst>
              <a:ext uri="{FF2B5EF4-FFF2-40B4-BE49-F238E27FC236}">
                <a16:creationId xmlns:a16="http://schemas.microsoft.com/office/drawing/2014/main" id="{3C6EE40C-BB53-5845-8FBA-0039B2B2EB61}"/>
              </a:ext>
            </a:extLst>
          </p:cNvPr>
          <p:cNvGrpSpPr>
            <a:grpSpLocks/>
          </p:cNvGrpSpPr>
          <p:nvPr/>
        </p:nvGrpSpPr>
        <p:grpSpPr bwMode="auto">
          <a:xfrm>
            <a:off x="751239" y="2370307"/>
            <a:ext cx="801965" cy="921524"/>
            <a:chOff x="6997348" y="1483306"/>
            <a:chExt cx="1846317" cy="2119488"/>
          </a:xfrm>
        </p:grpSpPr>
        <p:pic>
          <p:nvPicPr>
            <p:cNvPr id="12" name="Billede 12">
              <a:extLst>
                <a:ext uri="{FF2B5EF4-FFF2-40B4-BE49-F238E27FC236}">
                  <a16:creationId xmlns:a16="http://schemas.microsoft.com/office/drawing/2014/main" id="{FFF0AECA-EA1A-7447-B8C7-0B85B148084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61088">
              <a:off x="6997348" y="1483306"/>
              <a:ext cx="1846317" cy="211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Billede 13">
              <a:extLst>
                <a:ext uri="{FF2B5EF4-FFF2-40B4-BE49-F238E27FC236}">
                  <a16:creationId xmlns:a16="http://schemas.microsoft.com/office/drawing/2014/main" id="{DB278FB7-C6DB-2F49-9FC7-2D2176E9543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38030" y="2440703"/>
              <a:ext cx="318390" cy="97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uppe 18">
            <a:extLst>
              <a:ext uri="{FF2B5EF4-FFF2-40B4-BE49-F238E27FC236}">
                <a16:creationId xmlns:a16="http://schemas.microsoft.com/office/drawing/2014/main" id="{A2523FD5-671C-744C-AFB7-6994A4176A43}"/>
              </a:ext>
            </a:extLst>
          </p:cNvPr>
          <p:cNvGrpSpPr>
            <a:grpSpLocks/>
          </p:cNvGrpSpPr>
          <p:nvPr/>
        </p:nvGrpSpPr>
        <p:grpSpPr bwMode="auto">
          <a:xfrm>
            <a:off x="747306" y="3444851"/>
            <a:ext cx="796141" cy="720807"/>
            <a:chOff x="5526210" y="1908349"/>
            <a:chExt cx="1968799" cy="1782648"/>
          </a:xfrm>
        </p:grpSpPr>
        <p:pic>
          <p:nvPicPr>
            <p:cNvPr id="15" name="Billede 19">
              <a:extLst>
                <a:ext uri="{FF2B5EF4-FFF2-40B4-BE49-F238E27FC236}">
                  <a16:creationId xmlns:a16="http://schemas.microsoft.com/office/drawing/2014/main" id="{17E58840-2FB2-E444-AEE1-8CB9421DFF1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26210" y="1908349"/>
              <a:ext cx="1968799" cy="1750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illede 20">
              <a:extLst>
                <a:ext uri="{FF2B5EF4-FFF2-40B4-BE49-F238E27FC236}">
                  <a16:creationId xmlns:a16="http://schemas.microsoft.com/office/drawing/2014/main" id="{1CA021D2-E5D2-5C4C-B61A-C65793D2832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72200" y="2712773"/>
              <a:ext cx="318390" cy="97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 name="Picture 5" descr="K:\sannes billeder\Sticky-Følen-[Converted].jpg">
            <a:extLst>
              <a:ext uri="{FF2B5EF4-FFF2-40B4-BE49-F238E27FC236}">
                <a16:creationId xmlns:a16="http://schemas.microsoft.com/office/drawing/2014/main" id="{57E8A4D9-F5C7-DB46-B865-564119EDFC28}"/>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941" b="1622"/>
          <a:stretch/>
        </p:blipFill>
        <p:spPr bwMode="auto">
          <a:xfrm>
            <a:off x="6643466" y="3105212"/>
            <a:ext cx="2196578" cy="1788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3995307"/>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K:\sannes billeder\Tænkning-[Convert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5889" y="1221601"/>
            <a:ext cx="4424363" cy="3374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1" name="Gruppe 2"/>
          <p:cNvGrpSpPr>
            <a:grpSpLocks/>
          </p:cNvGrpSpPr>
          <p:nvPr/>
        </p:nvGrpSpPr>
        <p:grpSpPr bwMode="auto">
          <a:xfrm>
            <a:off x="1385646" y="1005576"/>
            <a:ext cx="2716033" cy="3630481"/>
            <a:chOff x="490440" y="1945860"/>
            <a:chExt cx="3619464" cy="4841721"/>
          </a:xfrm>
        </p:grpSpPr>
        <p:sp>
          <p:nvSpPr>
            <p:cNvPr id="27652" name="Rektangel 3"/>
            <p:cNvSpPr>
              <a:spLocks noChangeArrowheads="1"/>
            </p:cNvSpPr>
            <p:nvPr/>
          </p:nvSpPr>
          <p:spPr bwMode="auto">
            <a:xfrm>
              <a:off x="3390900" y="2132856"/>
              <a:ext cx="389012" cy="648072"/>
            </a:xfrm>
            <a:prstGeom prst="rect">
              <a:avLst/>
            </a:prstGeom>
            <a:solidFill>
              <a:schemeClr val="bg2"/>
            </a:solidFill>
            <a:ln w="9525" algn="ctr">
              <a:solidFill>
                <a:schemeClr val="bg2"/>
              </a:solidFill>
              <a:round/>
              <a:headEnd/>
              <a:tailEnd/>
            </a:ln>
          </p:spPr>
          <p:txBody>
            <a:bodyPr wrap="none" lIns="0" tIns="0" rIns="0" bIns="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endParaRPr lang="da-DK" altLang="da-DK" sz="1500">
                <a:solidFill>
                  <a:srgbClr val="000000"/>
                </a:solidFill>
                <a:latin typeface="Verdana" pitchFamily="34" charset="0"/>
              </a:endParaRPr>
            </a:p>
          </p:txBody>
        </p:sp>
        <p:sp>
          <p:nvSpPr>
            <p:cNvPr id="5" name="Rektangel 4"/>
            <p:cNvSpPr/>
            <p:nvPr/>
          </p:nvSpPr>
          <p:spPr>
            <a:xfrm>
              <a:off x="490440" y="1945860"/>
              <a:ext cx="3619464" cy="4841721"/>
            </a:xfrm>
            <a:prstGeom prst="rect">
              <a:avLst/>
            </a:prstGeom>
            <a:solidFill>
              <a:schemeClr val="bg2"/>
            </a:solidFill>
          </p:spPr>
          <p:txBody>
            <a:bodyPr wrap="square">
              <a:spAutoFit/>
            </a:bodyPr>
            <a:lstStyle/>
            <a:p>
              <a:pPr algn="ctr">
                <a:defRPr/>
              </a:pPr>
              <a:endParaRPr lang="da-DK" sz="1500" dirty="0">
                <a:solidFill>
                  <a:srgbClr val="000000"/>
                </a:solidFill>
                <a:latin typeface="Verdana"/>
              </a:endParaRPr>
            </a:p>
            <a:p>
              <a:pPr algn="ctr">
                <a:defRPr/>
              </a:pPr>
              <a:endParaRPr lang="da-DK" sz="1500" dirty="0">
                <a:solidFill>
                  <a:srgbClr val="000000"/>
                </a:solidFill>
                <a:latin typeface="Verdana"/>
              </a:endParaRPr>
            </a:p>
            <a:p>
              <a:pPr algn="ctr">
                <a:defRPr/>
              </a:pPr>
              <a:r>
                <a:rPr lang="da-DK" sz="1650" b="1" dirty="0">
                  <a:solidFill>
                    <a:srgbClr val="000000"/>
                  </a:solidFill>
                  <a:latin typeface="Verdana"/>
                </a:rPr>
                <a:t>Tænkning</a:t>
              </a:r>
            </a:p>
            <a:p>
              <a:pPr algn="ctr">
                <a:spcBef>
                  <a:spcPts val="900"/>
                </a:spcBef>
                <a:defRPr/>
              </a:pPr>
              <a:r>
                <a:rPr lang="da-DK" sz="1650" dirty="0">
                  <a:solidFill>
                    <a:srgbClr val="000000"/>
                  </a:solidFill>
                  <a:latin typeface="Verdana"/>
                </a:rPr>
                <a:t>Logik</a:t>
              </a:r>
            </a:p>
            <a:p>
              <a:pPr algn="ctr">
                <a:spcBef>
                  <a:spcPts val="900"/>
                </a:spcBef>
                <a:defRPr/>
              </a:pPr>
              <a:r>
                <a:rPr lang="da-DK" sz="1650" dirty="0">
                  <a:solidFill>
                    <a:srgbClr val="000000"/>
                  </a:solidFill>
                  <a:latin typeface="Verdana"/>
                </a:rPr>
                <a:t>Objektiv</a:t>
              </a:r>
            </a:p>
            <a:p>
              <a:pPr algn="ctr">
                <a:spcBef>
                  <a:spcPts val="900"/>
                </a:spcBef>
                <a:defRPr/>
              </a:pPr>
              <a:r>
                <a:rPr lang="da-DK" sz="1650" dirty="0">
                  <a:solidFill>
                    <a:srgbClr val="000000"/>
                  </a:solidFill>
                  <a:latin typeface="Verdana"/>
                </a:rPr>
                <a:t>Upersonlig</a:t>
              </a:r>
            </a:p>
            <a:p>
              <a:pPr algn="ctr">
                <a:spcBef>
                  <a:spcPts val="900"/>
                </a:spcBef>
                <a:defRPr/>
              </a:pPr>
              <a:r>
                <a:rPr lang="da-DK" sz="1650" dirty="0">
                  <a:solidFill>
                    <a:srgbClr val="000000"/>
                  </a:solidFill>
                  <a:latin typeface="Verdana"/>
                </a:rPr>
                <a:t>Principper</a:t>
              </a:r>
            </a:p>
            <a:p>
              <a:pPr algn="ctr">
                <a:spcBef>
                  <a:spcPts val="900"/>
                </a:spcBef>
                <a:defRPr/>
              </a:pPr>
              <a:r>
                <a:rPr lang="da-DK" sz="1650" dirty="0">
                  <a:solidFill>
                    <a:srgbClr val="000000"/>
                  </a:solidFill>
                  <a:latin typeface="Verdana"/>
                </a:rPr>
                <a:t>Analysere</a:t>
              </a:r>
            </a:p>
            <a:p>
              <a:pPr algn="ctr">
                <a:spcBef>
                  <a:spcPts val="900"/>
                </a:spcBef>
                <a:defRPr/>
              </a:pPr>
              <a:r>
                <a:rPr lang="da-DK" sz="1650" dirty="0">
                  <a:solidFill>
                    <a:srgbClr val="000000"/>
                  </a:solidFill>
                  <a:latin typeface="Verdana"/>
                </a:rPr>
                <a:t>Lighed for loven</a:t>
              </a:r>
            </a:p>
            <a:p>
              <a:pPr algn="ctr">
                <a:spcBef>
                  <a:spcPts val="900"/>
                </a:spcBef>
                <a:defRPr/>
              </a:pPr>
              <a:r>
                <a:rPr lang="da-DK" sz="1650" dirty="0">
                  <a:solidFill>
                    <a:srgbClr val="000000"/>
                  </a:solidFill>
                  <a:latin typeface="Verdana"/>
                </a:rPr>
                <a:t>Distanceret</a:t>
              </a:r>
            </a:p>
            <a:p>
              <a:pPr algn="ctr">
                <a:spcBef>
                  <a:spcPts val="450"/>
                </a:spcBef>
                <a:defRPr/>
              </a:pPr>
              <a:endParaRPr lang="da-DK" sz="1125" dirty="0">
                <a:solidFill>
                  <a:srgbClr val="000000"/>
                </a:solidFill>
                <a:latin typeface="Verdana"/>
              </a:endParaRPr>
            </a:p>
          </p:txBody>
        </p:sp>
      </p:grpSp>
      <p:sp>
        <p:nvSpPr>
          <p:cNvPr id="2" name="Pladsholder til diasnummer 1"/>
          <p:cNvSpPr>
            <a:spLocks noGrp="1"/>
          </p:cNvSpPr>
          <p:nvPr>
            <p:ph type="sldNum" sz="quarter" idx="12"/>
          </p:nvPr>
        </p:nvSpPr>
        <p:spPr/>
        <p:txBody>
          <a:bodyPr/>
          <a:lstStyle/>
          <a:p>
            <a:pPr>
              <a:defRPr/>
            </a:pPr>
            <a:r>
              <a:rPr lang="da-DK">
                <a:solidFill>
                  <a:srgbClr val="000000"/>
                </a:solidFill>
              </a:rPr>
              <a:t> </a:t>
            </a:r>
            <a:r>
              <a:rPr lang="da-DK" sz="750">
                <a:solidFill>
                  <a:srgbClr val="82C2BF"/>
                </a:solidFill>
              </a:rPr>
              <a:t> </a:t>
            </a:r>
            <a:fld id="{D8C42749-CBC9-43A3-A7E6-6A5E3B4F1938}" type="slidenum">
              <a:rPr lang="da-DK" sz="750" b="1">
                <a:solidFill>
                  <a:srgbClr val="000000"/>
                </a:solidFill>
              </a:rPr>
              <a:pPr>
                <a:defRPr/>
              </a:pPr>
              <a:t>102</a:t>
            </a:fld>
            <a:endParaRPr lang="da-DK" sz="750" b="1">
              <a:solidFill>
                <a:srgbClr val="000000"/>
              </a:solidFill>
            </a:endParaRPr>
          </a:p>
        </p:txBody>
      </p:sp>
      <p:sp>
        <p:nvSpPr>
          <p:cNvPr id="8" name="Rectangle 2">
            <a:extLst>
              <a:ext uri="{FF2B5EF4-FFF2-40B4-BE49-F238E27FC236}">
                <a16:creationId xmlns:a16="http://schemas.microsoft.com/office/drawing/2014/main" id="{1F6F8784-2916-0A48-BB7F-0618F833F79B}"/>
              </a:ext>
            </a:extLst>
          </p:cNvPr>
          <p:cNvSpPr txBox="1">
            <a:spLocks noChangeArrowheads="1"/>
          </p:cNvSpPr>
          <p:nvPr/>
        </p:nvSpPr>
        <p:spPr>
          <a:xfrm>
            <a:off x="0" y="249492"/>
            <a:ext cx="9144000" cy="675000"/>
          </a:xfrm>
          <a:prstGeom prst="rect">
            <a:avLst/>
          </a:prstGeom>
        </p:spPr>
        <p:txBody>
          <a:bodyPr/>
          <a:lstStyle>
            <a:lvl1pPr algn="l" rtl="0" eaLnBrk="0" fontAlgn="base" hangingPunct="0">
              <a:spcBef>
                <a:spcPct val="0"/>
              </a:spcBef>
              <a:spcAft>
                <a:spcPct val="0"/>
              </a:spcAft>
              <a:defRPr sz="2800" kern="1200">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Verdana" pitchFamily="34" charset="0"/>
              </a:defRPr>
            </a:lvl2pPr>
            <a:lvl3pPr algn="l" rtl="0" eaLnBrk="0" fontAlgn="base" hangingPunct="0">
              <a:spcBef>
                <a:spcPct val="0"/>
              </a:spcBef>
              <a:spcAft>
                <a:spcPct val="0"/>
              </a:spcAft>
              <a:defRPr sz="2800">
                <a:solidFill>
                  <a:schemeClr val="tx1"/>
                </a:solidFill>
                <a:latin typeface="Verdana" pitchFamily="34" charset="0"/>
              </a:defRPr>
            </a:lvl3pPr>
            <a:lvl4pPr algn="l" rtl="0" eaLnBrk="0" fontAlgn="base" hangingPunct="0">
              <a:spcBef>
                <a:spcPct val="0"/>
              </a:spcBef>
              <a:spcAft>
                <a:spcPct val="0"/>
              </a:spcAft>
              <a:defRPr sz="2800">
                <a:solidFill>
                  <a:schemeClr val="tx1"/>
                </a:solidFill>
                <a:latin typeface="Verdana" pitchFamily="34" charset="0"/>
              </a:defRPr>
            </a:lvl4pPr>
            <a:lvl5pPr algn="l" rtl="0" eaLnBrk="0" fontAlgn="base" hangingPunct="0">
              <a:spcBef>
                <a:spcPct val="0"/>
              </a:spcBef>
              <a:spcAft>
                <a:spcPct val="0"/>
              </a:spcAft>
              <a:defRPr sz="2800">
                <a:solidFill>
                  <a:schemeClr val="tx1"/>
                </a:solidFill>
                <a:latin typeface="Verdana" pitchFamily="34" charset="0"/>
              </a:defRPr>
            </a:lvl5pPr>
            <a:lvl6pPr marL="457200" algn="l" rtl="0" fontAlgn="base">
              <a:spcBef>
                <a:spcPct val="0"/>
              </a:spcBef>
              <a:spcAft>
                <a:spcPct val="0"/>
              </a:spcAft>
              <a:defRPr sz="2800">
                <a:solidFill>
                  <a:schemeClr val="tx1"/>
                </a:solidFill>
                <a:latin typeface="Verdana" pitchFamily="34" charset="0"/>
              </a:defRPr>
            </a:lvl6pPr>
            <a:lvl7pPr marL="914400" algn="l" rtl="0" fontAlgn="base">
              <a:spcBef>
                <a:spcPct val="0"/>
              </a:spcBef>
              <a:spcAft>
                <a:spcPct val="0"/>
              </a:spcAft>
              <a:defRPr sz="2800">
                <a:solidFill>
                  <a:schemeClr val="tx1"/>
                </a:solidFill>
                <a:latin typeface="Verdana" pitchFamily="34" charset="0"/>
              </a:defRPr>
            </a:lvl7pPr>
            <a:lvl8pPr marL="1371600" algn="l" rtl="0" fontAlgn="base">
              <a:spcBef>
                <a:spcPct val="0"/>
              </a:spcBef>
              <a:spcAft>
                <a:spcPct val="0"/>
              </a:spcAft>
              <a:defRPr sz="2800">
                <a:solidFill>
                  <a:schemeClr val="tx1"/>
                </a:solidFill>
                <a:latin typeface="Verdana" pitchFamily="34" charset="0"/>
              </a:defRPr>
            </a:lvl8pPr>
            <a:lvl9pPr marL="1828800" algn="l" rtl="0" fontAlgn="base">
              <a:spcBef>
                <a:spcPct val="0"/>
              </a:spcBef>
              <a:spcAft>
                <a:spcPct val="0"/>
              </a:spcAft>
              <a:defRPr sz="2800">
                <a:solidFill>
                  <a:schemeClr val="tx1"/>
                </a:solidFill>
                <a:latin typeface="Verdana" pitchFamily="34" charset="0"/>
              </a:defRPr>
            </a:lvl9pPr>
          </a:lstStyle>
          <a:p>
            <a:pPr algn="ctr" eaLnBrk="1" hangingPunct="1"/>
            <a:r>
              <a:rPr lang="da-DK" altLang="da-DK" sz="2475" b="1" dirty="0"/>
              <a:t>I JTI-sammenhæng er TÆNKE </a:t>
            </a:r>
            <a:br>
              <a:rPr lang="da-DK" altLang="da-DK" sz="2475" b="1" dirty="0"/>
            </a:br>
            <a:r>
              <a:rPr lang="da-DK" altLang="da-DK" sz="2475" b="1" dirty="0"/>
              <a:t>en vurderingsmetode</a:t>
            </a:r>
          </a:p>
        </p:txBody>
      </p:sp>
    </p:spTree>
    <p:extLst>
      <p:ext uri="{BB962C8B-B14F-4D97-AF65-F5344CB8AC3E}">
        <p14:creationId xmlns:p14="http://schemas.microsoft.com/office/powerpoint/2010/main" val="2913174515"/>
      </p:ext>
    </p:extLst>
  </p:cSld>
  <p:clrMapOvr>
    <a:masterClrMapping/>
  </p:clrMapOvr>
  <mc:AlternateContent xmlns:mc="http://schemas.openxmlformats.org/markup-compatibility/2006" xmlns:p14="http://schemas.microsoft.com/office/powerpoint/2010/main">
    <mc:Choice Requires="p14">
      <p:transition p14:dur="0"/>
    </mc:Choice>
    <mc:Fallback xmlns="">
      <p:transition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059"/>
          <p:cNvSpPr>
            <a:spLocks noGrp="1" noChangeArrowheads="1"/>
          </p:cNvSpPr>
          <p:nvPr>
            <p:ph type="title"/>
          </p:nvPr>
        </p:nvSpPr>
        <p:spPr/>
        <p:txBody>
          <a:bodyPr/>
          <a:lstStyle/>
          <a:p>
            <a:pPr algn="ctr" eaLnBrk="1" hangingPunct="1">
              <a:buClr>
                <a:schemeClr val="bg2"/>
              </a:buClr>
            </a:pPr>
            <a:r>
              <a:rPr lang="da-DK" altLang="da-DK" sz="2200" b="1" dirty="0"/>
              <a:t>Vurderefunktionerne</a:t>
            </a:r>
          </a:p>
        </p:txBody>
      </p:sp>
      <p:grpSp>
        <p:nvGrpSpPr>
          <p:cNvPr id="296965" name="Gruppe 29"/>
          <p:cNvGrpSpPr>
            <a:grpSpLocks/>
          </p:cNvGrpSpPr>
          <p:nvPr/>
        </p:nvGrpSpPr>
        <p:grpSpPr bwMode="auto">
          <a:xfrm>
            <a:off x="1444327" y="1285874"/>
            <a:ext cx="6296025" cy="622786"/>
            <a:chOff x="785786" y="2015471"/>
            <a:chExt cx="7572428" cy="829845"/>
          </a:xfrm>
        </p:grpSpPr>
        <p:sp>
          <p:nvSpPr>
            <p:cNvPr id="22" name="Tekstboks 21"/>
            <p:cNvSpPr txBox="1"/>
            <p:nvPr/>
          </p:nvSpPr>
          <p:spPr>
            <a:xfrm>
              <a:off x="785786" y="2045615"/>
              <a:ext cx="1584336" cy="799701"/>
            </a:xfrm>
            <a:prstGeom prst="rect">
              <a:avLst/>
            </a:prstGeom>
            <a:noFill/>
          </p:spPr>
          <p:txBody>
            <a:bodyPr>
              <a:spAutoFit/>
            </a:bodyPr>
            <a:lstStyle/>
            <a:p>
              <a:pPr>
                <a:defRPr/>
              </a:pPr>
              <a:r>
                <a:rPr kumimoji="1" lang="da-DK" sz="1650" dirty="0">
                  <a:latin typeface="+mj-lt"/>
                </a:rPr>
                <a:t>Tænkning</a:t>
              </a:r>
              <a:endParaRPr lang="da-DK" sz="1650" dirty="0">
                <a:latin typeface="+mj-lt"/>
              </a:endParaRPr>
            </a:p>
          </p:txBody>
        </p:sp>
        <p:sp>
          <p:nvSpPr>
            <p:cNvPr id="23" name="Tekstboks 22"/>
            <p:cNvSpPr txBox="1"/>
            <p:nvPr/>
          </p:nvSpPr>
          <p:spPr>
            <a:xfrm>
              <a:off x="6858015" y="2045616"/>
              <a:ext cx="1500199" cy="461367"/>
            </a:xfrm>
            <a:prstGeom prst="rect">
              <a:avLst/>
            </a:prstGeom>
            <a:noFill/>
          </p:spPr>
          <p:txBody>
            <a:bodyPr>
              <a:spAutoFit/>
            </a:bodyPr>
            <a:lstStyle/>
            <a:p>
              <a:pPr>
                <a:defRPr/>
              </a:pPr>
              <a:r>
                <a:rPr kumimoji="1" lang="da-DK" sz="1650" dirty="0" err="1">
                  <a:latin typeface="+mj-lt"/>
                </a:rPr>
                <a:t>Følen</a:t>
              </a:r>
              <a:endParaRPr lang="da-DK" sz="1650" dirty="0">
                <a:latin typeface="+mj-lt"/>
              </a:endParaRPr>
            </a:p>
          </p:txBody>
        </p:sp>
        <p:sp>
          <p:nvSpPr>
            <p:cNvPr id="24" name="Tekstboks 23"/>
            <p:cNvSpPr txBox="1"/>
            <p:nvPr/>
          </p:nvSpPr>
          <p:spPr>
            <a:xfrm>
              <a:off x="2246296" y="2015471"/>
              <a:ext cx="357189" cy="492125"/>
            </a:xfrm>
            <a:prstGeom prst="rect">
              <a:avLst/>
            </a:prstGeom>
            <a:noFill/>
          </p:spPr>
          <p:txBody>
            <a:bodyPr>
              <a:spAutoFit/>
            </a:bodyPr>
            <a:lstStyle/>
            <a:p>
              <a:pPr>
                <a:defRPr/>
              </a:pPr>
              <a:r>
                <a:rPr lang="da-DK" b="1" dirty="0">
                  <a:latin typeface="+mj-lt"/>
                </a:rPr>
                <a:t>T</a:t>
              </a:r>
            </a:p>
          </p:txBody>
        </p:sp>
        <p:sp>
          <p:nvSpPr>
            <p:cNvPr id="25" name="Tekstboks 24"/>
            <p:cNvSpPr txBox="1"/>
            <p:nvPr/>
          </p:nvSpPr>
          <p:spPr>
            <a:xfrm>
              <a:off x="6500826" y="2015471"/>
              <a:ext cx="357189" cy="492125"/>
            </a:xfrm>
            <a:prstGeom prst="rect">
              <a:avLst/>
            </a:prstGeom>
            <a:noFill/>
          </p:spPr>
          <p:txBody>
            <a:bodyPr>
              <a:spAutoFit/>
            </a:bodyPr>
            <a:lstStyle/>
            <a:p>
              <a:pPr>
                <a:defRPr/>
              </a:pPr>
              <a:r>
                <a:rPr lang="da-DK" b="1" dirty="0">
                  <a:latin typeface="+mj-lt"/>
                </a:rPr>
                <a:t>F</a:t>
              </a:r>
            </a:p>
          </p:txBody>
        </p:sp>
        <p:cxnSp>
          <p:nvCxnSpPr>
            <p:cNvPr id="29" name="Lige forbindelse 28"/>
            <p:cNvCxnSpPr/>
            <p:nvPr/>
          </p:nvCxnSpPr>
          <p:spPr>
            <a:xfrm rot="5400000">
              <a:off x="4408580" y="2272480"/>
              <a:ext cx="287153" cy="1587"/>
            </a:xfrm>
            <a:prstGeom prst="line">
              <a:avLst/>
            </a:prstGeom>
          </p:spPr>
          <p:style>
            <a:lnRef idx="1">
              <a:schemeClr val="accent1"/>
            </a:lnRef>
            <a:fillRef idx="0">
              <a:schemeClr val="accent1"/>
            </a:fillRef>
            <a:effectRef idx="0">
              <a:schemeClr val="accent1"/>
            </a:effectRef>
            <a:fontRef idx="minor">
              <a:schemeClr val="tx1"/>
            </a:fontRef>
          </p:style>
        </p:cxnSp>
      </p:grpSp>
      <p:sp>
        <p:nvSpPr>
          <p:cNvPr id="12" name="Line 2053"/>
          <p:cNvSpPr>
            <a:spLocks noChangeShapeType="1"/>
          </p:cNvSpPr>
          <p:nvPr/>
        </p:nvSpPr>
        <p:spPr bwMode="auto">
          <a:xfrm>
            <a:off x="3216452" y="1470852"/>
            <a:ext cx="26289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da-DK" sz="1350"/>
          </a:p>
        </p:txBody>
      </p:sp>
      <p:sp>
        <p:nvSpPr>
          <p:cNvPr id="13" name="Line 2054"/>
          <p:cNvSpPr>
            <a:spLocks noChangeShapeType="1"/>
          </p:cNvSpPr>
          <p:nvPr/>
        </p:nvSpPr>
        <p:spPr bwMode="auto">
          <a:xfrm>
            <a:off x="4559477" y="1356552"/>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a-DK" sz="1350"/>
          </a:p>
        </p:txBody>
      </p:sp>
      <p:sp>
        <p:nvSpPr>
          <p:cNvPr id="14" name="Pladsholder til indhold 20">
            <a:extLst>
              <a:ext uri="{FF2B5EF4-FFF2-40B4-BE49-F238E27FC236}">
                <a16:creationId xmlns:a16="http://schemas.microsoft.com/office/drawing/2014/main" id="{446101A6-2394-1A42-85FF-3AD92549D0EA}"/>
              </a:ext>
            </a:extLst>
          </p:cNvPr>
          <p:cNvSpPr txBox="1">
            <a:spLocks/>
          </p:cNvSpPr>
          <p:nvPr/>
        </p:nvSpPr>
        <p:spPr>
          <a:xfrm>
            <a:off x="4464294" y="2058170"/>
            <a:ext cx="4284170" cy="3393900"/>
          </a:xfrm>
          <a:prstGeom prst="rect">
            <a:avLst/>
          </a:prstGeom>
        </p:spPr>
        <p:txBody>
          <a:bodyPr/>
          <a:lstStyle>
            <a:lvl1pPr marL="0" indent="0" algn="l" defTabSz="914400" rtl="0" eaLnBrk="1" latinLnBrk="0" hangingPunct="1">
              <a:spcBef>
                <a:spcPts val="0"/>
              </a:spcBef>
              <a:spcAft>
                <a:spcPts val="0"/>
              </a:spcAft>
              <a:buClr>
                <a:schemeClr val="accent1"/>
              </a:buClr>
              <a:buFont typeface="Wingdings" pitchFamily="2" charset="2"/>
              <a:buNone/>
              <a:defRPr sz="1200" kern="1200">
                <a:solidFill>
                  <a:schemeClr val="tx1"/>
                </a:solidFill>
                <a:latin typeface="+mn-lt"/>
                <a:ea typeface="+mn-ea"/>
                <a:cs typeface="+mn-cs"/>
              </a:defRPr>
            </a:lvl1pPr>
            <a:lvl2pPr marL="532800" indent="-172800" algn="l" defTabSz="914400" rtl="0" eaLnBrk="1" latinLnBrk="0" hangingPunct="1">
              <a:spcBef>
                <a:spcPts val="300"/>
              </a:spcBef>
              <a:spcAft>
                <a:spcPts val="600"/>
              </a:spcAft>
              <a:buClr>
                <a:schemeClr val="accent1"/>
              </a:buClr>
              <a:buFont typeface="Wingdings" pitchFamily="2" charset="2"/>
              <a:buChar char="§"/>
              <a:defRPr sz="1000" kern="1200">
                <a:solidFill>
                  <a:schemeClr val="tx1"/>
                </a:solidFill>
                <a:latin typeface="+mn-lt"/>
                <a:ea typeface="+mn-ea"/>
                <a:cs typeface="+mn-cs"/>
              </a:defRPr>
            </a:lvl2pPr>
            <a:lvl3pPr marL="896400" indent="-187200" algn="l" defTabSz="914400" rtl="0" eaLnBrk="1" latinLnBrk="0" hangingPunct="1">
              <a:spcBef>
                <a:spcPts val="300"/>
              </a:spcBef>
              <a:spcAft>
                <a:spcPts val="600"/>
              </a:spcAft>
              <a:buClr>
                <a:schemeClr val="accent1"/>
              </a:buClr>
              <a:buFont typeface="Wingdings" pitchFamily="2" charset="2"/>
              <a:buChar char="§"/>
              <a:defRPr sz="1000" kern="1200">
                <a:solidFill>
                  <a:schemeClr val="tx1"/>
                </a:solidFill>
                <a:latin typeface="+mn-lt"/>
                <a:ea typeface="+mn-ea"/>
                <a:cs typeface="+mn-cs"/>
              </a:defRPr>
            </a:lvl3pPr>
            <a:lvl4pPr marL="1260000" indent="-180000" algn="l" defTabSz="914400" rtl="0" eaLnBrk="1" latinLnBrk="0" hangingPunct="1">
              <a:spcBef>
                <a:spcPct val="20000"/>
              </a:spcBef>
              <a:buClr>
                <a:schemeClr val="accent1"/>
              </a:buClr>
              <a:buFont typeface="Wingdings" pitchFamily="2" charset="2"/>
              <a:buChar char="§"/>
              <a:defRPr sz="1000" kern="1200">
                <a:solidFill>
                  <a:schemeClr val="tx1"/>
                </a:solidFill>
                <a:latin typeface="+mn-lt"/>
                <a:ea typeface="+mn-ea"/>
                <a:cs typeface="+mn-cs"/>
              </a:defRPr>
            </a:lvl4pPr>
            <a:lvl5pPr marL="1612800" indent="-172800" algn="l" defTabSz="914400" rtl="0" eaLnBrk="1" latinLnBrk="0" hangingPunct="1">
              <a:spcBef>
                <a:spcPct val="20000"/>
              </a:spcBef>
              <a:buClr>
                <a:schemeClr val="accent1"/>
              </a:buClr>
              <a:buFont typeface="Wingdings" pitchFamily="2" charset="2"/>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285750">
              <a:lnSpc>
                <a:spcPct val="120000"/>
              </a:lnSpc>
              <a:buFont typeface="Arial" panose="020B0604020202020204" pitchFamily="34" charset="0"/>
              <a:buChar char="•"/>
              <a:defRPr/>
            </a:pPr>
            <a:r>
              <a:rPr kumimoji="1" lang="da-DK" altLang="da-DK" sz="1500" dirty="0"/>
              <a:t>Afgør</a:t>
            </a:r>
          </a:p>
          <a:p>
            <a:pPr indent="-285750">
              <a:lnSpc>
                <a:spcPct val="120000"/>
              </a:lnSpc>
              <a:buFont typeface="Arial" panose="020B0604020202020204" pitchFamily="34" charset="0"/>
              <a:buChar char="•"/>
              <a:defRPr/>
            </a:pPr>
            <a:r>
              <a:rPr kumimoji="1" lang="da-DK" altLang="da-DK" sz="1500" dirty="0"/>
              <a:t>Tager stilling umiddelbart</a:t>
            </a:r>
          </a:p>
          <a:p>
            <a:pPr indent="-285750">
              <a:lnSpc>
                <a:spcPct val="120000"/>
              </a:lnSpc>
              <a:buFont typeface="Arial" panose="020B0604020202020204" pitchFamily="34" charset="0"/>
              <a:buChar char="•"/>
              <a:defRPr/>
            </a:pPr>
            <a:r>
              <a:rPr kumimoji="1" lang="da-DK" altLang="da-DK" sz="1500" dirty="0"/>
              <a:t>Subjektiv</a:t>
            </a:r>
          </a:p>
          <a:p>
            <a:pPr indent="-285750">
              <a:lnSpc>
                <a:spcPct val="120000"/>
              </a:lnSpc>
              <a:buFont typeface="Arial" panose="020B0604020202020204" pitchFamily="34" charset="0"/>
              <a:buChar char="•"/>
              <a:defRPr/>
            </a:pPr>
            <a:r>
              <a:rPr kumimoji="1" lang="da-DK" altLang="da-DK" sz="1500" dirty="0"/>
              <a:t>Det rigtige ud fra normer og værdier</a:t>
            </a:r>
          </a:p>
          <a:p>
            <a:pPr indent="-285750">
              <a:lnSpc>
                <a:spcPct val="120000"/>
              </a:lnSpc>
              <a:buFont typeface="Arial" panose="020B0604020202020204" pitchFamily="34" charset="0"/>
              <a:buChar char="•"/>
              <a:defRPr/>
            </a:pPr>
            <a:r>
              <a:rPr kumimoji="1" lang="da-DK" altLang="da-DK" sz="1500" dirty="0"/>
              <a:t>Orden i norm- og værdisystem</a:t>
            </a:r>
          </a:p>
          <a:p>
            <a:pPr indent="-285750">
              <a:lnSpc>
                <a:spcPct val="120000"/>
              </a:lnSpc>
              <a:buFont typeface="Arial" panose="020B0604020202020204" pitchFamily="34" charset="0"/>
              <a:buChar char="•"/>
              <a:defRPr/>
            </a:pPr>
            <a:r>
              <a:rPr kumimoji="1" lang="da-DK" altLang="da-DK" sz="1500" dirty="0"/>
              <a:t>Personlig involveret</a:t>
            </a:r>
          </a:p>
          <a:p>
            <a:pPr indent="-285750">
              <a:lnSpc>
                <a:spcPct val="120000"/>
              </a:lnSpc>
              <a:buFont typeface="Arial" panose="020B0604020202020204" pitchFamily="34" charset="0"/>
              <a:buChar char="•"/>
              <a:defRPr/>
            </a:pPr>
            <a:r>
              <a:rPr kumimoji="1" lang="da-DK" altLang="da-DK" sz="1500" dirty="0"/>
              <a:t>Utilbøjelig til analyse i dybden</a:t>
            </a:r>
          </a:p>
          <a:p>
            <a:pPr indent="-285750">
              <a:lnSpc>
                <a:spcPct val="120000"/>
              </a:lnSpc>
              <a:buFont typeface="Arial" panose="020B0604020202020204" pitchFamily="34" charset="0"/>
              <a:buChar char="•"/>
              <a:defRPr/>
            </a:pPr>
            <a:endParaRPr kumimoji="1" lang="da-DK" altLang="da-DK" sz="1500" dirty="0"/>
          </a:p>
        </p:txBody>
      </p:sp>
      <p:sp>
        <p:nvSpPr>
          <p:cNvPr id="16" name="Pladsholder til indhold 20">
            <a:extLst>
              <a:ext uri="{FF2B5EF4-FFF2-40B4-BE49-F238E27FC236}">
                <a16:creationId xmlns:a16="http://schemas.microsoft.com/office/drawing/2014/main" id="{F814CB7D-78A3-014A-BB19-26001A869B56}"/>
              </a:ext>
            </a:extLst>
          </p:cNvPr>
          <p:cNvSpPr txBox="1">
            <a:spLocks/>
          </p:cNvSpPr>
          <p:nvPr/>
        </p:nvSpPr>
        <p:spPr>
          <a:xfrm>
            <a:off x="179512" y="2050972"/>
            <a:ext cx="4284170" cy="3393900"/>
          </a:xfrm>
          <a:prstGeom prst="rect">
            <a:avLst/>
          </a:prstGeom>
        </p:spPr>
        <p:txBody>
          <a:bodyPr/>
          <a:lstStyle>
            <a:lvl1pPr marL="0" indent="0" algn="l" defTabSz="914400" rtl="0" eaLnBrk="1" latinLnBrk="0" hangingPunct="1">
              <a:spcBef>
                <a:spcPts val="0"/>
              </a:spcBef>
              <a:spcAft>
                <a:spcPts val="0"/>
              </a:spcAft>
              <a:buClr>
                <a:schemeClr val="accent1"/>
              </a:buClr>
              <a:buFont typeface="Wingdings" pitchFamily="2" charset="2"/>
              <a:buNone/>
              <a:defRPr sz="1200" kern="1200">
                <a:solidFill>
                  <a:schemeClr val="tx1"/>
                </a:solidFill>
                <a:latin typeface="+mn-lt"/>
                <a:ea typeface="+mn-ea"/>
                <a:cs typeface="+mn-cs"/>
              </a:defRPr>
            </a:lvl1pPr>
            <a:lvl2pPr marL="532800" indent="-172800" algn="l" defTabSz="914400" rtl="0" eaLnBrk="1" latinLnBrk="0" hangingPunct="1">
              <a:spcBef>
                <a:spcPts val="300"/>
              </a:spcBef>
              <a:spcAft>
                <a:spcPts val="600"/>
              </a:spcAft>
              <a:buClr>
                <a:schemeClr val="accent1"/>
              </a:buClr>
              <a:buFont typeface="Wingdings" pitchFamily="2" charset="2"/>
              <a:buChar char="§"/>
              <a:defRPr sz="1000" kern="1200">
                <a:solidFill>
                  <a:schemeClr val="tx1"/>
                </a:solidFill>
                <a:latin typeface="+mn-lt"/>
                <a:ea typeface="+mn-ea"/>
                <a:cs typeface="+mn-cs"/>
              </a:defRPr>
            </a:lvl2pPr>
            <a:lvl3pPr marL="896400" indent="-187200" algn="l" defTabSz="914400" rtl="0" eaLnBrk="1" latinLnBrk="0" hangingPunct="1">
              <a:spcBef>
                <a:spcPts val="300"/>
              </a:spcBef>
              <a:spcAft>
                <a:spcPts val="600"/>
              </a:spcAft>
              <a:buClr>
                <a:schemeClr val="accent1"/>
              </a:buClr>
              <a:buFont typeface="Wingdings" pitchFamily="2" charset="2"/>
              <a:buChar char="§"/>
              <a:defRPr sz="1000" kern="1200">
                <a:solidFill>
                  <a:schemeClr val="tx1"/>
                </a:solidFill>
                <a:latin typeface="+mn-lt"/>
                <a:ea typeface="+mn-ea"/>
                <a:cs typeface="+mn-cs"/>
              </a:defRPr>
            </a:lvl3pPr>
            <a:lvl4pPr marL="1260000" indent="-180000" algn="l" defTabSz="914400" rtl="0" eaLnBrk="1" latinLnBrk="0" hangingPunct="1">
              <a:spcBef>
                <a:spcPct val="20000"/>
              </a:spcBef>
              <a:buClr>
                <a:schemeClr val="accent1"/>
              </a:buClr>
              <a:buFont typeface="Wingdings" pitchFamily="2" charset="2"/>
              <a:buChar char="§"/>
              <a:defRPr sz="1000" kern="1200">
                <a:solidFill>
                  <a:schemeClr val="tx1"/>
                </a:solidFill>
                <a:latin typeface="+mn-lt"/>
                <a:ea typeface="+mn-ea"/>
                <a:cs typeface="+mn-cs"/>
              </a:defRPr>
            </a:lvl4pPr>
            <a:lvl5pPr marL="1612800" indent="-172800" algn="l" defTabSz="914400" rtl="0" eaLnBrk="1" latinLnBrk="0" hangingPunct="1">
              <a:spcBef>
                <a:spcPct val="20000"/>
              </a:spcBef>
              <a:buClr>
                <a:schemeClr val="accent1"/>
              </a:buClr>
              <a:buFont typeface="Wingdings" pitchFamily="2" charset="2"/>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lnSpc>
                <a:spcPct val="120000"/>
              </a:lnSpc>
              <a:defRPr/>
            </a:pPr>
            <a:r>
              <a:rPr kumimoji="1" lang="da-DK" altLang="da-DK" sz="1500" dirty="0"/>
              <a:t>Udreder, analyserer, ræsonnerer</a:t>
            </a:r>
          </a:p>
          <a:p>
            <a:pPr algn="r">
              <a:lnSpc>
                <a:spcPct val="120000"/>
              </a:lnSpc>
              <a:defRPr/>
            </a:pPr>
            <a:r>
              <a:rPr kumimoji="1" lang="da-DK" altLang="da-DK" sz="1500" dirty="0"/>
              <a:t>Ser årsag og virkning</a:t>
            </a:r>
          </a:p>
          <a:p>
            <a:pPr algn="r">
              <a:lnSpc>
                <a:spcPct val="120000"/>
              </a:lnSpc>
              <a:defRPr/>
            </a:pPr>
            <a:r>
              <a:rPr kumimoji="1" lang="da-DK" altLang="da-DK" sz="1500" dirty="0"/>
              <a:t>Objektiv</a:t>
            </a:r>
          </a:p>
          <a:p>
            <a:pPr algn="r">
              <a:lnSpc>
                <a:spcPct val="120000"/>
              </a:lnSpc>
              <a:defRPr/>
            </a:pPr>
            <a:r>
              <a:rPr kumimoji="1" lang="da-DK" altLang="da-DK" sz="1500" dirty="0"/>
              <a:t>Det underbyggende ud fra kriterier</a:t>
            </a:r>
          </a:p>
          <a:p>
            <a:pPr algn="r">
              <a:lnSpc>
                <a:spcPct val="120000"/>
              </a:lnSpc>
              <a:defRPr/>
            </a:pPr>
            <a:r>
              <a:rPr kumimoji="1" lang="da-DK" altLang="da-DK" sz="1500" dirty="0"/>
              <a:t>Orden i tankesystem</a:t>
            </a:r>
          </a:p>
          <a:p>
            <a:pPr algn="r">
              <a:lnSpc>
                <a:spcPct val="120000"/>
              </a:lnSpc>
              <a:defRPr/>
            </a:pPr>
            <a:r>
              <a:rPr kumimoji="1" lang="da-DK" altLang="da-DK" sz="1500" dirty="0"/>
              <a:t>Saglig og neutral</a:t>
            </a:r>
          </a:p>
          <a:p>
            <a:pPr algn="r">
              <a:lnSpc>
                <a:spcPct val="120000"/>
              </a:lnSpc>
              <a:defRPr/>
            </a:pPr>
            <a:r>
              <a:rPr kumimoji="1" lang="da-DK" altLang="da-DK" sz="1500" dirty="0"/>
              <a:t>Utilbøjelig til personlig stillingtagen</a:t>
            </a:r>
          </a:p>
          <a:p>
            <a:pPr algn="r">
              <a:lnSpc>
                <a:spcPct val="120000"/>
              </a:lnSpc>
              <a:defRPr/>
            </a:pPr>
            <a:endParaRPr kumimoji="1" lang="da-DK" altLang="da-DK" sz="1500" dirty="0"/>
          </a:p>
        </p:txBody>
      </p:sp>
    </p:spTree>
    <p:extLst>
      <p:ext uri="{BB962C8B-B14F-4D97-AF65-F5344CB8AC3E}">
        <p14:creationId xmlns:p14="http://schemas.microsoft.com/office/powerpoint/2010/main" val="1110297238"/>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K:\sannes billeder\Sticky-T-Fix.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00350" y="642939"/>
            <a:ext cx="3438525" cy="348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ktangel 5"/>
          <p:cNvSpPr/>
          <p:nvPr/>
        </p:nvSpPr>
        <p:spPr>
          <a:xfrm>
            <a:off x="2844404" y="1416844"/>
            <a:ext cx="1457325" cy="438582"/>
          </a:xfrm>
          <a:prstGeom prst="rect">
            <a:avLst/>
          </a:prstGeom>
          <a:solidFill>
            <a:schemeClr val="bg2"/>
          </a:solidFill>
        </p:spPr>
        <p:txBody>
          <a:bodyPr>
            <a:spAutoFit/>
          </a:bodyPr>
          <a:lstStyle/>
          <a:p>
            <a:pPr algn="ctr">
              <a:defRPr/>
            </a:pPr>
            <a:r>
              <a:rPr lang="da-DK" sz="750" dirty="0">
                <a:solidFill>
                  <a:srgbClr val="000000"/>
                </a:solidFill>
                <a:latin typeface="Verdana"/>
              </a:rPr>
              <a:t>Træffer beslutninger ud fra</a:t>
            </a:r>
            <a:br>
              <a:rPr lang="da-DK" sz="750" dirty="0">
                <a:solidFill>
                  <a:srgbClr val="000000"/>
                </a:solidFill>
                <a:latin typeface="Verdana"/>
              </a:rPr>
            </a:br>
            <a:r>
              <a:rPr lang="da-DK" sz="750" dirty="0">
                <a:solidFill>
                  <a:srgbClr val="000000"/>
                </a:solidFill>
                <a:latin typeface="Verdana"/>
              </a:rPr>
              <a:t>objektiv analyse</a:t>
            </a:r>
          </a:p>
        </p:txBody>
      </p:sp>
      <p:grpSp>
        <p:nvGrpSpPr>
          <p:cNvPr id="29700" name="Gruppe 8"/>
          <p:cNvGrpSpPr>
            <a:grpSpLocks/>
          </p:cNvGrpSpPr>
          <p:nvPr/>
        </p:nvGrpSpPr>
        <p:grpSpPr bwMode="auto">
          <a:xfrm>
            <a:off x="4275535" y="1400175"/>
            <a:ext cx="837009" cy="1200329"/>
            <a:chOff x="4175956" y="1867352"/>
            <a:chExt cx="1116124" cy="1600053"/>
          </a:xfrm>
        </p:grpSpPr>
        <p:sp>
          <p:nvSpPr>
            <p:cNvPr id="29706" name="Rektangel 7"/>
            <p:cNvSpPr>
              <a:spLocks noChangeArrowheads="1"/>
            </p:cNvSpPr>
            <p:nvPr/>
          </p:nvSpPr>
          <p:spPr bwMode="auto">
            <a:xfrm>
              <a:off x="4175956" y="2060848"/>
              <a:ext cx="1116124" cy="864096"/>
            </a:xfrm>
            <a:prstGeom prst="rect">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endParaRPr lang="da-DK" altLang="da-DK" sz="1500">
                <a:solidFill>
                  <a:srgbClr val="000000"/>
                </a:solidFill>
                <a:latin typeface="Verdana" pitchFamily="34" charset="0"/>
              </a:endParaRPr>
            </a:p>
          </p:txBody>
        </p:sp>
        <p:sp>
          <p:nvSpPr>
            <p:cNvPr id="5" name="Text Box 28"/>
            <p:cNvSpPr txBox="1">
              <a:spLocks noChangeArrowheads="1"/>
            </p:cNvSpPr>
            <p:nvPr/>
          </p:nvSpPr>
          <p:spPr bwMode="auto">
            <a:xfrm>
              <a:off x="4175956" y="1867352"/>
              <a:ext cx="792241" cy="1600053"/>
            </a:xfrm>
            <a:prstGeom prst="rect">
              <a:avLst/>
            </a:prstGeom>
            <a:noFill/>
            <a:ln w="9525">
              <a:noFill/>
              <a:miter lim="800000"/>
              <a:headEnd/>
              <a:tailEnd/>
            </a:ln>
            <a:effectLst/>
          </p:spPr>
          <p:txBody>
            <a:bodyPr>
              <a:spAutoFit/>
            </a:bodyPr>
            <a:lstStyle/>
            <a:p>
              <a:pPr eaLnBrk="0" hangingPunct="0">
                <a:defRPr/>
              </a:pPr>
              <a:r>
                <a:rPr lang="da-DK" sz="7200" b="1" dirty="0">
                  <a:solidFill>
                    <a:srgbClr val="E3A51A"/>
                  </a:solidFill>
                  <a:latin typeface="Verdana"/>
                </a:rPr>
                <a:t>T</a:t>
              </a:r>
            </a:p>
          </p:txBody>
        </p:sp>
      </p:grpSp>
      <p:sp>
        <p:nvSpPr>
          <p:cNvPr id="11" name="Rektangel 10"/>
          <p:cNvSpPr/>
          <p:nvPr/>
        </p:nvSpPr>
        <p:spPr>
          <a:xfrm>
            <a:off x="4618436" y="1306116"/>
            <a:ext cx="1829990" cy="323165"/>
          </a:xfrm>
          <a:prstGeom prst="rect">
            <a:avLst/>
          </a:prstGeom>
          <a:solidFill>
            <a:schemeClr val="bg2"/>
          </a:solidFill>
        </p:spPr>
        <p:txBody>
          <a:bodyPr>
            <a:spAutoFit/>
          </a:bodyPr>
          <a:lstStyle/>
          <a:p>
            <a:pPr algn="ctr">
              <a:defRPr/>
            </a:pPr>
            <a:r>
              <a:rPr lang="da-DK" sz="750" dirty="0">
                <a:solidFill>
                  <a:srgbClr val="000000"/>
                </a:solidFill>
                <a:latin typeface="Verdana"/>
              </a:rPr>
              <a:t>Optaget af, hvordan tingene</a:t>
            </a:r>
            <a:br>
              <a:rPr lang="da-DK" sz="750" dirty="0">
                <a:solidFill>
                  <a:srgbClr val="000000"/>
                </a:solidFill>
                <a:latin typeface="Verdana"/>
              </a:rPr>
            </a:br>
            <a:r>
              <a:rPr lang="da-DK" sz="750" dirty="0">
                <a:solidFill>
                  <a:srgbClr val="000000"/>
                </a:solidFill>
                <a:latin typeface="Verdana"/>
              </a:rPr>
              <a:t>hænger sammen</a:t>
            </a:r>
          </a:p>
        </p:txBody>
      </p:sp>
      <p:sp>
        <p:nvSpPr>
          <p:cNvPr id="12" name="Rektangel 11"/>
          <p:cNvSpPr/>
          <p:nvPr/>
        </p:nvSpPr>
        <p:spPr>
          <a:xfrm>
            <a:off x="4976814" y="2847975"/>
            <a:ext cx="1460897" cy="323165"/>
          </a:xfrm>
          <a:prstGeom prst="rect">
            <a:avLst/>
          </a:prstGeom>
          <a:solidFill>
            <a:schemeClr val="bg2"/>
          </a:solidFill>
        </p:spPr>
        <p:txBody>
          <a:bodyPr>
            <a:spAutoFit/>
          </a:bodyPr>
          <a:lstStyle/>
          <a:p>
            <a:pPr algn="ctr">
              <a:defRPr/>
            </a:pPr>
            <a:r>
              <a:rPr lang="da-DK" sz="750" dirty="0">
                <a:solidFill>
                  <a:srgbClr val="000000"/>
                </a:solidFill>
                <a:latin typeface="Verdana"/>
              </a:rPr>
              <a:t>Stræber efter at </a:t>
            </a:r>
            <a:br>
              <a:rPr lang="da-DK" sz="750" dirty="0">
                <a:solidFill>
                  <a:srgbClr val="000000"/>
                </a:solidFill>
                <a:latin typeface="Verdana"/>
              </a:rPr>
            </a:br>
            <a:r>
              <a:rPr lang="da-DK" sz="750" dirty="0">
                <a:solidFill>
                  <a:srgbClr val="000000"/>
                </a:solidFill>
                <a:latin typeface="Verdana"/>
              </a:rPr>
              <a:t>bevare overblikket</a:t>
            </a:r>
          </a:p>
        </p:txBody>
      </p:sp>
      <p:sp>
        <p:nvSpPr>
          <p:cNvPr id="13" name="Rektangel 12"/>
          <p:cNvSpPr/>
          <p:nvPr/>
        </p:nvSpPr>
        <p:spPr>
          <a:xfrm>
            <a:off x="2574131" y="3131344"/>
            <a:ext cx="1701404" cy="323165"/>
          </a:xfrm>
          <a:prstGeom prst="rect">
            <a:avLst/>
          </a:prstGeom>
          <a:solidFill>
            <a:schemeClr val="bg2"/>
          </a:solidFill>
        </p:spPr>
        <p:txBody>
          <a:bodyPr>
            <a:spAutoFit/>
          </a:bodyPr>
          <a:lstStyle/>
          <a:p>
            <a:pPr algn="ctr">
              <a:defRPr/>
            </a:pPr>
            <a:r>
              <a:rPr lang="da-DK" sz="750" dirty="0">
                <a:solidFill>
                  <a:srgbClr val="000000"/>
                </a:solidFill>
                <a:latin typeface="Verdana"/>
              </a:rPr>
              <a:t>Vurderer begivenheder udefra,</a:t>
            </a:r>
            <a:br>
              <a:rPr lang="da-DK" sz="750" dirty="0">
                <a:solidFill>
                  <a:srgbClr val="000000"/>
                </a:solidFill>
                <a:latin typeface="Verdana"/>
              </a:rPr>
            </a:br>
            <a:r>
              <a:rPr lang="da-DK" sz="750" dirty="0">
                <a:solidFill>
                  <a:srgbClr val="000000"/>
                </a:solidFill>
                <a:latin typeface="Verdana"/>
              </a:rPr>
              <a:t>som tilskuer</a:t>
            </a:r>
          </a:p>
        </p:txBody>
      </p:sp>
      <p:sp>
        <p:nvSpPr>
          <p:cNvPr id="14" name="Rektangel 13"/>
          <p:cNvSpPr/>
          <p:nvPr/>
        </p:nvSpPr>
        <p:spPr>
          <a:xfrm>
            <a:off x="4814887" y="2843213"/>
            <a:ext cx="1701404" cy="323165"/>
          </a:xfrm>
          <a:prstGeom prst="rect">
            <a:avLst/>
          </a:prstGeom>
          <a:solidFill>
            <a:schemeClr val="bg2"/>
          </a:solidFill>
        </p:spPr>
        <p:txBody>
          <a:bodyPr>
            <a:spAutoFit/>
          </a:bodyPr>
          <a:lstStyle/>
          <a:p>
            <a:pPr algn="ctr">
              <a:defRPr/>
            </a:pPr>
            <a:r>
              <a:rPr lang="da-DK" sz="750" dirty="0">
                <a:solidFill>
                  <a:srgbClr val="000000"/>
                </a:solidFill>
                <a:latin typeface="Verdana"/>
              </a:rPr>
              <a:t>Stræber efter at</a:t>
            </a:r>
            <a:br>
              <a:rPr lang="da-DK" sz="750" dirty="0">
                <a:solidFill>
                  <a:srgbClr val="000000"/>
                </a:solidFill>
                <a:latin typeface="Verdana"/>
              </a:rPr>
            </a:br>
            <a:r>
              <a:rPr lang="da-DK" sz="750" dirty="0">
                <a:solidFill>
                  <a:srgbClr val="000000"/>
                </a:solidFill>
                <a:latin typeface="Verdana"/>
              </a:rPr>
              <a:t>bevare overblikket</a:t>
            </a:r>
          </a:p>
        </p:txBody>
      </p:sp>
      <p:sp>
        <p:nvSpPr>
          <p:cNvPr id="15" name="Rektangel 14"/>
          <p:cNvSpPr/>
          <p:nvPr/>
        </p:nvSpPr>
        <p:spPr>
          <a:xfrm>
            <a:off x="4248150" y="4013598"/>
            <a:ext cx="1701404" cy="323165"/>
          </a:xfrm>
          <a:prstGeom prst="rect">
            <a:avLst/>
          </a:prstGeom>
          <a:solidFill>
            <a:schemeClr val="bg2"/>
          </a:solidFill>
        </p:spPr>
        <p:txBody>
          <a:bodyPr>
            <a:spAutoFit/>
          </a:bodyPr>
          <a:lstStyle/>
          <a:p>
            <a:pPr algn="ctr">
              <a:defRPr/>
            </a:pPr>
            <a:r>
              <a:rPr lang="da-DK" sz="750" dirty="0">
                <a:solidFill>
                  <a:srgbClr val="000000"/>
                </a:solidFill>
                <a:latin typeface="Verdana"/>
              </a:rPr>
              <a:t>Værdsætter sandhed og</a:t>
            </a:r>
            <a:br>
              <a:rPr lang="da-DK" sz="750" dirty="0">
                <a:solidFill>
                  <a:srgbClr val="000000"/>
                </a:solidFill>
                <a:latin typeface="Verdana"/>
              </a:rPr>
            </a:br>
            <a:r>
              <a:rPr lang="da-DK" sz="750" dirty="0">
                <a:solidFill>
                  <a:srgbClr val="000000"/>
                </a:solidFill>
                <a:latin typeface="Verdana"/>
              </a:rPr>
              <a:t>retfærdighed højt</a:t>
            </a:r>
          </a:p>
        </p:txBody>
      </p:sp>
      <p:sp>
        <p:nvSpPr>
          <p:cNvPr id="2" name="Pladsholder til diasnummer 1"/>
          <p:cNvSpPr>
            <a:spLocks noGrp="1"/>
          </p:cNvSpPr>
          <p:nvPr>
            <p:ph type="sldNum" sz="quarter" idx="12"/>
          </p:nvPr>
        </p:nvSpPr>
        <p:spPr/>
        <p:txBody>
          <a:bodyPr/>
          <a:lstStyle/>
          <a:p>
            <a:pPr>
              <a:defRPr/>
            </a:pPr>
            <a:r>
              <a:rPr lang="da-DK"/>
              <a:t> </a:t>
            </a:r>
            <a:r>
              <a:rPr lang="da-DK" sz="750">
                <a:solidFill>
                  <a:srgbClr val="82C2BF"/>
                </a:solidFill>
              </a:rPr>
              <a:t> </a:t>
            </a:r>
            <a:fld id="{444C5D5C-53FB-492A-B2EC-7F77448B9E4F}" type="slidenum">
              <a:rPr lang="da-DK" sz="750" b="1">
                <a:solidFill>
                  <a:schemeClr val="tx2"/>
                </a:solidFill>
              </a:rPr>
              <a:pPr>
                <a:defRPr/>
              </a:pPr>
              <a:t>104</a:t>
            </a:fld>
            <a:endParaRPr lang="da-DK" sz="750" b="1">
              <a:solidFill>
                <a:schemeClr val="tx2"/>
              </a:solidFill>
            </a:endParaRPr>
          </a:p>
        </p:txBody>
      </p:sp>
    </p:spTree>
    <p:extLst>
      <p:ext uri="{BB962C8B-B14F-4D97-AF65-F5344CB8AC3E}">
        <p14:creationId xmlns:p14="http://schemas.microsoft.com/office/powerpoint/2010/main" val="33600437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K:\sannes billeder\Sticky-F-Fix.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1" y="589360"/>
            <a:ext cx="3564731"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3" name="Gruppe 2"/>
          <p:cNvGrpSpPr>
            <a:grpSpLocks/>
          </p:cNvGrpSpPr>
          <p:nvPr/>
        </p:nvGrpSpPr>
        <p:grpSpPr bwMode="auto">
          <a:xfrm>
            <a:off x="4329112" y="1400176"/>
            <a:ext cx="890588" cy="1200329"/>
            <a:chOff x="4175956" y="1867352"/>
            <a:chExt cx="1188132" cy="1600053"/>
          </a:xfrm>
        </p:grpSpPr>
        <p:sp>
          <p:nvSpPr>
            <p:cNvPr id="30730" name="Rektangel 3"/>
            <p:cNvSpPr>
              <a:spLocks noChangeArrowheads="1"/>
            </p:cNvSpPr>
            <p:nvPr/>
          </p:nvSpPr>
          <p:spPr bwMode="auto">
            <a:xfrm>
              <a:off x="4175956" y="2060847"/>
              <a:ext cx="1188132" cy="1163365"/>
            </a:xfrm>
            <a:prstGeom prst="rect">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endParaRPr lang="da-DK" altLang="da-DK" sz="1500">
                <a:solidFill>
                  <a:srgbClr val="000000"/>
                </a:solidFill>
                <a:latin typeface="Verdana" pitchFamily="34" charset="0"/>
              </a:endParaRPr>
            </a:p>
          </p:txBody>
        </p:sp>
        <p:sp>
          <p:nvSpPr>
            <p:cNvPr id="5" name="Text Box 28"/>
            <p:cNvSpPr txBox="1">
              <a:spLocks noChangeArrowheads="1"/>
            </p:cNvSpPr>
            <p:nvPr/>
          </p:nvSpPr>
          <p:spPr bwMode="auto">
            <a:xfrm>
              <a:off x="4175956" y="1867352"/>
              <a:ext cx="792619" cy="1600053"/>
            </a:xfrm>
            <a:prstGeom prst="rect">
              <a:avLst/>
            </a:prstGeom>
            <a:noFill/>
            <a:ln w="9525">
              <a:noFill/>
              <a:miter lim="800000"/>
              <a:headEnd/>
              <a:tailEnd/>
            </a:ln>
            <a:effectLst/>
          </p:spPr>
          <p:txBody>
            <a:bodyPr>
              <a:spAutoFit/>
            </a:bodyPr>
            <a:lstStyle/>
            <a:p>
              <a:pPr eaLnBrk="0" hangingPunct="0">
                <a:defRPr/>
              </a:pPr>
              <a:r>
                <a:rPr lang="da-DK" sz="7200" b="1" dirty="0">
                  <a:solidFill>
                    <a:srgbClr val="E3A51A"/>
                  </a:solidFill>
                  <a:latin typeface="Verdana"/>
                </a:rPr>
                <a:t>F</a:t>
              </a:r>
            </a:p>
          </p:txBody>
        </p:sp>
      </p:grpSp>
      <p:sp>
        <p:nvSpPr>
          <p:cNvPr id="6" name="Rektangel 5"/>
          <p:cNvSpPr/>
          <p:nvPr/>
        </p:nvSpPr>
        <p:spPr>
          <a:xfrm>
            <a:off x="2769394" y="1396604"/>
            <a:ext cx="1701404" cy="323165"/>
          </a:xfrm>
          <a:prstGeom prst="rect">
            <a:avLst/>
          </a:prstGeom>
          <a:solidFill>
            <a:schemeClr val="bg2"/>
          </a:solidFill>
        </p:spPr>
        <p:txBody>
          <a:bodyPr>
            <a:spAutoFit/>
          </a:bodyPr>
          <a:lstStyle/>
          <a:p>
            <a:pPr algn="ctr">
              <a:defRPr/>
            </a:pPr>
            <a:r>
              <a:rPr lang="da-DK" sz="750" dirty="0">
                <a:solidFill>
                  <a:srgbClr val="000000"/>
                </a:solidFill>
                <a:latin typeface="Verdana"/>
              </a:rPr>
              <a:t>Værdsætter relationer</a:t>
            </a:r>
            <a:br>
              <a:rPr lang="da-DK" sz="750" dirty="0">
                <a:solidFill>
                  <a:srgbClr val="000000"/>
                </a:solidFill>
                <a:latin typeface="Verdana"/>
              </a:rPr>
            </a:br>
            <a:r>
              <a:rPr lang="da-DK" sz="750" dirty="0">
                <a:solidFill>
                  <a:srgbClr val="000000"/>
                </a:solidFill>
                <a:latin typeface="Verdana"/>
              </a:rPr>
              <a:t>og harmoni højt</a:t>
            </a:r>
          </a:p>
        </p:txBody>
      </p:sp>
      <p:sp>
        <p:nvSpPr>
          <p:cNvPr id="9" name="Rektangel 8"/>
          <p:cNvSpPr/>
          <p:nvPr/>
        </p:nvSpPr>
        <p:spPr>
          <a:xfrm>
            <a:off x="4761311" y="1344216"/>
            <a:ext cx="1701403" cy="207749"/>
          </a:xfrm>
          <a:prstGeom prst="rect">
            <a:avLst/>
          </a:prstGeom>
          <a:solidFill>
            <a:schemeClr val="bg2"/>
          </a:solidFill>
        </p:spPr>
        <p:txBody>
          <a:bodyPr>
            <a:spAutoFit/>
          </a:bodyPr>
          <a:lstStyle/>
          <a:p>
            <a:pPr algn="ctr">
              <a:defRPr/>
            </a:pPr>
            <a:r>
              <a:rPr lang="da-DK" sz="750" dirty="0">
                <a:solidFill>
                  <a:srgbClr val="000000"/>
                </a:solidFill>
                <a:latin typeface="Verdana"/>
              </a:rPr>
              <a:t>Følger sin egen overbevisning</a:t>
            </a:r>
          </a:p>
        </p:txBody>
      </p:sp>
      <p:sp>
        <p:nvSpPr>
          <p:cNvPr id="10" name="Rektangel 9"/>
          <p:cNvSpPr/>
          <p:nvPr/>
        </p:nvSpPr>
        <p:spPr>
          <a:xfrm>
            <a:off x="2903936" y="2862264"/>
            <a:ext cx="2072878" cy="207749"/>
          </a:xfrm>
          <a:prstGeom prst="rect">
            <a:avLst/>
          </a:prstGeom>
          <a:solidFill>
            <a:schemeClr val="bg2"/>
          </a:solidFill>
        </p:spPr>
        <p:txBody>
          <a:bodyPr>
            <a:spAutoFit/>
          </a:bodyPr>
          <a:lstStyle/>
          <a:p>
            <a:pPr algn="ctr">
              <a:defRPr/>
            </a:pPr>
            <a:r>
              <a:rPr lang="da-DK" sz="750" dirty="0">
                <a:solidFill>
                  <a:srgbClr val="000000"/>
                </a:solidFill>
                <a:latin typeface="Verdana"/>
              </a:rPr>
              <a:t>Optaget af menneskers bevæggrunde</a:t>
            </a:r>
          </a:p>
        </p:txBody>
      </p:sp>
      <p:sp>
        <p:nvSpPr>
          <p:cNvPr id="11" name="Rektangel 10"/>
          <p:cNvSpPr/>
          <p:nvPr/>
        </p:nvSpPr>
        <p:spPr>
          <a:xfrm>
            <a:off x="4889898" y="2601516"/>
            <a:ext cx="2072878" cy="323165"/>
          </a:xfrm>
          <a:prstGeom prst="rect">
            <a:avLst/>
          </a:prstGeom>
          <a:solidFill>
            <a:schemeClr val="bg2"/>
          </a:solidFill>
        </p:spPr>
        <p:txBody>
          <a:bodyPr>
            <a:spAutoFit/>
          </a:bodyPr>
          <a:lstStyle/>
          <a:p>
            <a:pPr algn="ctr">
              <a:defRPr/>
            </a:pPr>
            <a:r>
              <a:rPr lang="da-DK" sz="750" dirty="0">
                <a:solidFill>
                  <a:srgbClr val="000000"/>
                </a:solidFill>
                <a:latin typeface="Verdana"/>
              </a:rPr>
              <a:t>Træffer beslutninger ud fra </a:t>
            </a:r>
            <a:br>
              <a:rPr lang="da-DK" sz="750" dirty="0">
                <a:solidFill>
                  <a:srgbClr val="000000"/>
                </a:solidFill>
                <a:latin typeface="Verdana"/>
              </a:rPr>
            </a:br>
            <a:r>
              <a:rPr lang="da-DK" sz="750" dirty="0">
                <a:solidFill>
                  <a:srgbClr val="000000"/>
                </a:solidFill>
                <a:latin typeface="Verdana"/>
              </a:rPr>
              <a:t>subjektive værdier</a:t>
            </a:r>
          </a:p>
        </p:txBody>
      </p:sp>
      <p:sp>
        <p:nvSpPr>
          <p:cNvPr id="12" name="Rektangel 11"/>
          <p:cNvSpPr/>
          <p:nvPr/>
        </p:nvSpPr>
        <p:spPr>
          <a:xfrm>
            <a:off x="5078016" y="3932635"/>
            <a:ext cx="1533525" cy="323165"/>
          </a:xfrm>
          <a:prstGeom prst="rect">
            <a:avLst/>
          </a:prstGeom>
          <a:solidFill>
            <a:schemeClr val="bg2"/>
          </a:solidFill>
        </p:spPr>
        <p:txBody>
          <a:bodyPr>
            <a:spAutoFit/>
          </a:bodyPr>
          <a:lstStyle/>
          <a:p>
            <a:pPr algn="ctr">
              <a:defRPr/>
            </a:pPr>
            <a:r>
              <a:rPr lang="da-DK" sz="750" dirty="0">
                <a:solidFill>
                  <a:srgbClr val="000000"/>
                </a:solidFill>
                <a:latin typeface="Verdana"/>
              </a:rPr>
              <a:t>Vurderer begivenheder</a:t>
            </a:r>
            <a:br>
              <a:rPr lang="da-DK" sz="750" dirty="0">
                <a:solidFill>
                  <a:srgbClr val="000000"/>
                </a:solidFill>
                <a:latin typeface="Verdana"/>
              </a:rPr>
            </a:br>
            <a:r>
              <a:rPr lang="da-DK" sz="750" dirty="0">
                <a:solidFill>
                  <a:srgbClr val="000000"/>
                </a:solidFill>
                <a:latin typeface="Verdana"/>
              </a:rPr>
              <a:t>indefra, som deltager</a:t>
            </a:r>
          </a:p>
        </p:txBody>
      </p:sp>
      <p:sp>
        <p:nvSpPr>
          <p:cNvPr id="13" name="Rektangel 12"/>
          <p:cNvSpPr/>
          <p:nvPr/>
        </p:nvSpPr>
        <p:spPr>
          <a:xfrm>
            <a:off x="2844404" y="4100514"/>
            <a:ext cx="2132409" cy="207749"/>
          </a:xfrm>
          <a:prstGeom prst="rect">
            <a:avLst/>
          </a:prstGeom>
          <a:solidFill>
            <a:schemeClr val="bg2"/>
          </a:solidFill>
        </p:spPr>
        <p:txBody>
          <a:bodyPr>
            <a:spAutoFit/>
          </a:bodyPr>
          <a:lstStyle/>
          <a:p>
            <a:pPr algn="ctr">
              <a:defRPr/>
            </a:pPr>
            <a:r>
              <a:rPr lang="da-DK" sz="750" dirty="0">
                <a:solidFill>
                  <a:srgbClr val="000000"/>
                </a:solidFill>
                <a:latin typeface="Verdana"/>
              </a:rPr>
              <a:t>Stræber efter et personligt standpunkt</a:t>
            </a:r>
          </a:p>
        </p:txBody>
      </p:sp>
      <p:sp>
        <p:nvSpPr>
          <p:cNvPr id="2" name="Pladsholder til diasnummer 1"/>
          <p:cNvSpPr>
            <a:spLocks noGrp="1"/>
          </p:cNvSpPr>
          <p:nvPr>
            <p:ph type="sldNum" sz="quarter" idx="12"/>
          </p:nvPr>
        </p:nvSpPr>
        <p:spPr/>
        <p:txBody>
          <a:bodyPr/>
          <a:lstStyle/>
          <a:p>
            <a:pPr>
              <a:defRPr/>
            </a:pPr>
            <a:r>
              <a:rPr lang="da-DK"/>
              <a:t> </a:t>
            </a:r>
            <a:r>
              <a:rPr lang="da-DK" sz="750">
                <a:solidFill>
                  <a:srgbClr val="82C2BF"/>
                </a:solidFill>
              </a:rPr>
              <a:t> </a:t>
            </a:r>
            <a:fld id="{444C5D5C-53FB-492A-B2EC-7F77448B9E4F}" type="slidenum">
              <a:rPr lang="da-DK" sz="750" b="1">
                <a:solidFill>
                  <a:schemeClr val="tx2"/>
                </a:solidFill>
              </a:rPr>
              <a:pPr>
                <a:defRPr/>
              </a:pPr>
              <a:t>105</a:t>
            </a:fld>
            <a:endParaRPr lang="da-DK" sz="750" b="1">
              <a:solidFill>
                <a:schemeClr val="tx2"/>
              </a:solidFill>
            </a:endParaRPr>
          </a:p>
        </p:txBody>
      </p:sp>
    </p:spTree>
    <p:extLst>
      <p:ext uri="{BB962C8B-B14F-4D97-AF65-F5344CB8AC3E}">
        <p14:creationId xmlns:p14="http://schemas.microsoft.com/office/powerpoint/2010/main" val="108343189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K:\Kurser\Åbne kurser\Test\JTI\JTI - drift\Sannes billeder\Sticky-Tænkning---følen-[C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3100" y="750094"/>
            <a:ext cx="5233988" cy="3373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ktangel 2"/>
          <p:cNvSpPr/>
          <p:nvPr/>
        </p:nvSpPr>
        <p:spPr>
          <a:xfrm>
            <a:off x="1980011" y="573882"/>
            <a:ext cx="2106215" cy="692497"/>
          </a:xfrm>
          <a:prstGeom prst="rect">
            <a:avLst/>
          </a:prstGeom>
          <a:solidFill>
            <a:schemeClr val="bg2"/>
          </a:solidFill>
        </p:spPr>
        <p:txBody>
          <a:bodyPr>
            <a:spAutoFit/>
          </a:bodyPr>
          <a:lstStyle/>
          <a:p>
            <a:pPr algn="ctr">
              <a:defRPr/>
            </a:pPr>
            <a:r>
              <a:rPr lang="da-DK" sz="1500" b="1" dirty="0">
                <a:solidFill>
                  <a:srgbClr val="E3A51A"/>
                </a:solidFill>
                <a:latin typeface="Verdana"/>
              </a:rPr>
              <a:t>Tænkning</a:t>
            </a:r>
          </a:p>
          <a:p>
            <a:pPr algn="ctr">
              <a:defRPr/>
            </a:pPr>
            <a:r>
              <a:rPr lang="da-DK" sz="2400" b="1" dirty="0">
                <a:solidFill>
                  <a:srgbClr val="E3A51A"/>
                </a:solidFill>
                <a:latin typeface="Verdana"/>
              </a:rPr>
              <a:t>T</a:t>
            </a:r>
          </a:p>
        </p:txBody>
      </p:sp>
      <p:sp>
        <p:nvSpPr>
          <p:cNvPr id="4" name="Rektangel 3"/>
          <p:cNvSpPr/>
          <p:nvPr/>
        </p:nvSpPr>
        <p:spPr>
          <a:xfrm>
            <a:off x="1626395" y="3675460"/>
            <a:ext cx="2675335" cy="438582"/>
          </a:xfrm>
          <a:prstGeom prst="rect">
            <a:avLst/>
          </a:prstGeom>
          <a:solidFill>
            <a:schemeClr val="bg2"/>
          </a:solidFill>
        </p:spPr>
        <p:txBody>
          <a:bodyPr>
            <a:spAutoFit/>
          </a:bodyPr>
          <a:lstStyle/>
          <a:p>
            <a:pPr algn="ctr">
              <a:defRPr/>
            </a:pPr>
            <a:r>
              <a:rPr lang="da-DK" sz="1125" dirty="0" err="1">
                <a:solidFill>
                  <a:srgbClr val="000000"/>
                </a:solidFill>
                <a:latin typeface="Verdana"/>
              </a:rPr>
              <a:t>F’ere</a:t>
            </a:r>
            <a:r>
              <a:rPr lang="da-DK" sz="1125" dirty="0">
                <a:solidFill>
                  <a:srgbClr val="000000"/>
                </a:solidFill>
                <a:latin typeface="Verdana"/>
              </a:rPr>
              <a:t> kan synes at </a:t>
            </a:r>
            <a:r>
              <a:rPr lang="da-DK" sz="1125" dirty="0" err="1">
                <a:solidFill>
                  <a:srgbClr val="000000"/>
                </a:solidFill>
                <a:latin typeface="Verdana"/>
              </a:rPr>
              <a:t>T’ere</a:t>
            </a:r>
            <a:br>
              <a:rPr lang="da-DK" sz="1125" dirty="0">
                <a:solidFill>
                  <a:srgbClr val="000000"/>
                </a:solidFill>
                <a:latin typeface="Verdana"/>
              </a:rPr>
            </a:br>
            <a:r>
              <a:rPr lang="da-DK" sz="1125" dirty="0">
                <a:solidFill>
                  <a:srgbClr val="000000"/>
                </a:solidFill>
                <a:latin typeface="Verdana"/>
              </a:rPr>
              <a:t>er kritiske og negative</a:t>
            </a:r>
          </a:p>
        </p:txBody>
      </p:sp>
      <p:sp>
        <p:nvSpPr>
          <p:cNvPr id="7" name="Rektangel 6"/>
          <p:cNvSpPr/>
          <p:nvPr/>
        </p:nvSpPr>
        <p:spPr>
          <a:xfrm>
            <a:off x="4511280" y="3759994"/>
            <a:ext cx="3053953" cy="438582"/>
          </a:xfrm>
          <a:prstGeom prst="rect">
            <a:avLst/>
          </a:prstGeom>
          <a:solidFill>
            <a:schemeClr val="bg2"/>
          </a:solidFill>
        </p:spPr>
        <p:txBody>
          <a:bodyPr>
            <a:spAutoFit/>
          </a:bodyPr>
          <a:lstStyle/>
          <a:p>
            <a:pPr algn="ctr">
              <a:defRPr/>
            </a:pPr>
            <a:r>
              <a:rPr lang="da-DK" sz="1125" dirty="0" err="1">
                <a:solidFill>
                  <a:srgbClr val="000000"/>
                </a:solidFill>
                <a:latin typeface="Verdana"/>
              </a:rPr>
              <a:t>T’ere</a:t>
            </a:r>
            <a:r>
              <a:rPr lang="da-DK" sz="1125" dirty="0">
                <a:solidFill>
                  <a:srgbClr val="000000"/>
                </a:solidFill>
                <a:latin typeface="Verdana"/>
              </a:rPr>
              <a:t> kan synes at </a:t>
            </a:r>
            <a:r>
              <a:rPr lang="da-DK" sz="1125" dirty="0" err="1">
                <a:solidFill>
                  <a:srgbClr val="000000"/>
                </a:solidFill>
                <a:latin typeface="Verdana"/>
              </a:rPr>
              <a:t>F’ere</a:t>
            </a:r>
            <a:r>
              <a:rPr lang="da-DK" sz="1125" dirty="0">
                <a:solidFill>
                  <a:srgbClr val="000000"/>
                </a:solidFill>
                <a:latin typeface="Verdana"/>
              </a:rPr>
              <a:t> er </a:t>
            </a:r>
            <a:br>
              <a:rPr lang="da-DK" sz="1125" dirty="0">
                <a:solidFill>
                  <a:srgbClr val="000000"/>
                </a:solidFill>
                <a:latin typeface="Verdana"/>
              </a:rPr>
            </a:br>
            <a:r>
              <a:rPr lang="da-DK" sz="1125" dirty="0" err="1">
                <a:solidFill>
                  <a:srgbClr val="000000"/>
                </a:solidFill>
                <a:latin typeface="Verdana"/>
              </a:rPr>
              <a:t>ureflekterende</a:t>
            </a:r>
            <a:r>
              <a:rPr lang="da-DK" sz="1125" dirty="0">
                <a:solidFill>
                  <a:srgbClr val="000000"/>
                </a:solidFill>
                <a:latin typeface="Verdana"/>
              </a:rPr>
              <a:t> og følelsesladede</a:t>
            </a:r>
          </a:p>
        </p:txBody>
      </p:sp>
      <p:sp>
        <p:nvSpPr>
          <p:cNvPr id="8" name="Rektangel 7"/>
          <p:cNvSpPr/>
          <p:nvPr/>
        </p:nvSpPr>
        <p:spPr>
          <a:xfrm>
            <a:off x="4842274" y="573882"/>
            <a:ext cx="2106215" cy="692497"/>
          </a:xfrm>
          <a:prstGeom prst="rect">
            <a:avLst/>
          </a:prstGeom>
          <a:solidFill>
            <a:schemeClr val="bg2"/>
          </a:solidFill>
        </p:spPr>
        <p:txBody>
          <a:bodyPr>
            <a:spAutoFit/>
          </a:bodyPr>
          <a:lstStyle/>
          <a:p>
            <a:pPr algn="ctr">
              <a:defRPr/>
            </a:pPr>
            <a:r>
              <a:rPr lang="da-DK" sz="1500" b="1" dirty="0" err="1">
                <a:solidFill>
                  <a:srgbClr val="E3A51A"/>
                </a:solidFill>
                <a:latin typeface="Verdana"/>
              </a:rPr>
              <a:t>Følen</a:t>
            </a:r>
            <a:endParaRPr lang="da-DK" sz="1500" b="1" dirty="0">
              <a:solidFill>
                <a:srgbClr val="E3A51A"/>
              </a:solidFill>
              <a:latin typeface="Verdana"/>
            </a:endParaRPr>
          </a:p>
          <a:p>
            <a:pPr algn="ctr">
              <a:defRPr/>
            </a:pPr>
            <a:r>
              <a:rPr lang="da-DK" sz="2400" b="1" dirty="0">
                <a:solidFill>
                  <a:srgbClr val="E3A51A"/>
                </a:solidFill>
                <a:latin typeface="Verdana"/>
              </a:rPr>
              <a:t>F</a:t>
            </a:r>
          </a:p>
        </p:txBody>
      </p:sp>
      <p:sp>
        <p:nvSpPr>
          <p:cNvPr id="2" name="Pladsholder til diasnummer 1"/>
          <p:cNvSpPr>
            <a:spLocks noGrp="1"/>
          </p:cNvSpPr>
          <p:nvPr>
            <p:ph type="sldNum" sz="quarter" idx="12"/>
          </p:nvPr>
        </p:nvSpPr>
        <p:spPr/>
        <p:txBody>
          <a:bodyPr/>
          <a:lstStyle/>
          <a:p>
            <a:pPr>
              <a:defRPr/>
            </a:pPr>
            <a:r>
              <a:rPr lang="da-DK"/>
              <a:t> </a:t>
            </a:r>
            <a:r>
              <a:rPr lang="da-DK" sz="750">
                <a:solidFill>
                  <a:srgbClr val="82C2BF"/>
                </a:solidFill>
              </a:rPr>
              <a:t> </a:t>
            </a:r>
            <a:fld id="{444C5D5C-53FB-492A-B2EC-7F77448B9E4F}" type="slidenum">
              <a:rPr lang="da-DK" sz="750" b="1">
                <a:solidFill>
                  <a:schemeClr val="tx2"/>
                </a:solidFill>
              </a:rPr>
              <a:pPr>
                <a:defRPr/>
              </a:pPr>
              <a:t>106</a:t>
            </a:fld>
            <a:endParaRPr lang="da-DK" sz="750" b="1">
              <a:solidFill>
                <a:schemeClr val="tx2"/>
              </a:solidFill>
            </a:endParaRPr>
          </a:p>
        </p:txBody>
      </p:sp>
    </p:spTree>
    <p:extLst>
      <p:ext uri="{BB962C8B-B14F-4D97-AF65-F5344CB8AC3E}">
        <p14:creationId xmlns:p14="http://schemas.microsoft.com/office/powerpoint/2010/main" val="78347057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p:txBody>
          <a:bodyPr/>
          <a:lstStyle/>
          <a:p>
            <a:pPr algn="ctr" eaLnBrk="1" hangingPunct="1"/>
            <a:r>
              <a:rPr lang="da-DK" altLang="da-DK" sz="2200" b="1" dirty="0"/>
              <a:t>Sæt et kryds på </a:t>
            </a:r>
            <a:r>
              <a:rPr lang="da-DK" altLang="da-DK" sz="2200" b="1" dirty="0">
                <a:solidFill>
                  <a:srgbClr val="FF0000"/>
                </a:solidFill>
              </a:rPr>
              <a:t>T-F </a:t>
            </a:r>
            <a:r>
              <a:rPr lang="da-DK" altLang="da-DK" sz="2200" b="1" dirty="0"/>
              <a:t>dimensionen</a:t>
            </a:r>
          </a:p>
        </p:txBody>
      </p:sp>
      <p:grpSp>
        <p:nvGrpSpPr>
          <p:cNvPr id="300035" name="Group 3"/>
          <p:cNvGrpSpPr>
            <a:grpSpLocks noGrp="1"/>
          </p:cNvGrpSpPr>
          <p:nvPr/>
        </p:nvGrpSpPr>
        <p:grpSpPr bwMode="auto">
          <a:xfrm>
            <a:off x="1472804" y="1221581"/>
            <a:ext cx="6385310" cy="3540562"/>
            <a:chOff x="-155" y="1090"/>
            <a:chExt cx="6258" cy="2868"/>
          </a:xfrm>
        </p:grpSpPr>
        <p:sp>
          <p:nvSpPr>
            <p:cNvPr id="49157" name="Text Box 4"/>
            <p:cNvSpPr txBox="1">
              <a:spLocks noChangeArrowheads="1"/>
            </p:cNvSpPr>
            <p:nvPr/>
          </p:nvSpPr>
          <p:spPr bwMode="auto">
            <a:xfrm>
              <a:off x="2187" y="1090"/>
              <a:ext cx="1585" cy="228"/>
            </a:xfrm>
            <a:prstGeom prst="rect">
              <a:avLst/>
            </a:prstGeom>
            <a:noFill/>
            <a:ln w="9525">
              <a:noFill/>
              <a:miter lim="800000"/>
              <a:headEnd/>
              <a:tailEnd/>
            </a:ln>
          </p:spPr>
          <p:txBody>
            <a:bodyPr wrap="none" lIns="40500" tIns="27000">
              <a:spAutoFit/>
            </a:bodyPr>
            <a:lstStyle/>
            <a:p>
              <a:pPr>
                <a:defRPr/>
              </a:pPr>
              <a:r>
                <a:rPr lang="en-GB" sz="1350" dirty="0" err="1">
                  <a:latin typeface="+mj-lt"/>
                </a:rPr>
                <a:t>Indstilling</a:t>
              </a:r>
              <a:r>
                <a:rPr lang="en-GB" sz="1350" dirty="0">
                  <a:latin typeface="+mj-lt"/>
                </a:rPr>
                <a:t>/</a:t>
              </a:r>
              <a:r>
                <a:rPr lang="en-GB" sz="1350" dirty="0" err="1">
                  <a:latin typeface="+mj-lt"/>
                </a:rPr>
                <a:t>Energi</a:t>
              </a:r>
              <a:endParaRPr lang="en-GB" sz="1350" dirty="0">
                <a:latin typeface="+mj-lt"/>
              </a:endParaRPr>
            </a:p>
          </p:txBody>
        </p:sp>
        <p:sp>
          <p:nvSpPr>
            <p:cNvPr id="49158" name="Rectangle 5"/>
            <p:cNvSpPr>
              <a:spLocks noChangeArrowheads="1"/>
            </p:cNvSpPr>
            <p:nvPr/>
          </p:nvSpPr>
          <p:spPr bwMode="auto">
            <a:xfrm>
              <a:off x="2326" y="2258"/>
              <a:ext cx="13" cy="37"/>
            </a:xfrm>
            <a:prstGeom prst="rect">
              <a:avLst/>
            </a:prstGeom>
            <a:noFill/>
            <a:ln w="9525">
              <a:noFill/>
              <a:miter lim="800000"/>
              <a:headEnd/>
              <a:tailEnd/>
            </a:ln>
          </p:spPr>
          <p:txBody>
            <a:bodyPr wrap="none" lIns="0" tIns="0" rIns="0" bIns="0">
              <a:spAutoFit/>
            </a:bodyPr>
            <a:lstStyle/>
            <a:p>
              <a:pPr>
                <a:defRPr/>
              </a:pPr>
              <a:r>
                <a:rPr lang="da-DK" sz="300">
                  <a:solidFill>
                    <a:srgbClr val="000000"/>
                  </a:solidFill>
                  <a:latin typeface="+mj-lt"/>
                </a:rPr>
                <a:t> </a:t>
              </a:r>
              <a:endParaRPr lang="da-DK">
                <a:solidFill>
                  <a:srgbClr val="000066"/>
                </a:solidFill>
                <a:latin typeface="+mj-lt"/>
              </a:endParaRPr>
            </a:p>
          </p:txBody>
        </p:sp>
        <p:sp>
          <p:nvSpPr>
            <p:cNvPr id="49159" name="Rectangle 6"/>
            <p:cNvSpPr>
              <a:spLocks noChangeArrowheads="1"/>
            </p:cNvSpPr>
            <p:nvPr/>
          </p:nvSpPr>
          <p:spPr bwMode="auto">
            <a:xfrm>
              <a:off x="3286" y="2258"/>
              <a:ext cx="13" cy="37"/>
            </a:xfrm>
            <a:prstGeom prst="rect">
              <a:avLst/>
            </a:prstGeom>
            <a:noFill/>
            <a:ln w="9525">
              <a:noFill/>
              <a:miter lim="800000"/>
              <a:headEnd/>
              <a:tailEnd/>
            </a:ln>
          </p:spPr>
          <p:txBody>
            <a:bodyPr wrap="none" lIns="0" tIns="0" rIns="0" bIns="0">
              <a:spAutoFit/>
            </a:bodyPr>
            <a:lstStyle/>
            <a:p>
              <a:pPr>
                <a:defRPr/>
              </a:pPr>
              <a:r>
                <a:rPr lang="da-DK" sz="300">
                  <a:solidFill>
                    <a:srgbClr val="000000"/>
                  </a:solidFill>
                  <a:latin typeface="+mj-lt"/>
                </a:rPr>
                <a:t> </a:t>
              </a:r>
              <a:endParaRPr lang="da-DK">
                <a:solidFill>
                  <a:srgbClr val="000066"/>
                </a:solidFill>
                <a:latin typeface="+mj-lt"/>
              </a:endParaRPr>
            </a:p>
          </p:txBody>
        </p:sp>
        <p:grpSp>
          <p:nvGrpSpPr>
            <p:cNvPr id="300039" name="Group 7"/>
            <p:cNvGrpSpPr>
              <a:grpSpLocks/>
            </p:cNvGrpSpPr>
            <p:nvPr/>
          </p:nvGrpSpPr>
          <p:grpSpPr bwMode="auto">
            <a:xfrm>
              <a:off x="1083" y="3531"/>
              <a:ext cx="3258" cy="159"/>
              <a:chOff x="1055" y="3653"/>
              <a:chExt cx="3258" cy="159"/>
            </a:xfrm>
          </p:grpSpPr>
          <p:sp>
            <p:nvSpPr>
              <p:cNvPr id="49188" name="Text Box 8"/>
              <p:cNvSpPr txBox="1">
                <a:spLocks noChangeArrowheads="1"/>
              </p:cNvSpPr>
              <p:nvPr/>
            </p:nvSpPr>
            <p:spPr bwMode="auto">
              <a:xfrm>
                <a:off x="1055" y="3653"/>
                <a:ext cx="1670" cy="159"/>
              </a:xfrm>
              <a:prstGeom prst="rect">
                <a:avLst/>
              </a:prstGeom>
              <a:noFill/>
              <a:ln w="9525">
                <a:noFill/>
                <a:miter lim="800000"/>
                <a:headEnd/>
                <a:tailEnd/>
              </a:ln>
            </p:spPr>
            <p:txBody>
              <a:bodyPr wrap="none">
                <a:spAutoFit/>
              </a:bodyPr>
              <a:lstStyle/>
              <a:p>
                <a:pPr>
                  <a:defRPr/>
                </a:pPr>
                <a:r>
                  <a:rPr lang="da-DK" sz="675" dirty="0">
                    <a:latin typeface="+mj-lt"/>
                  </a:rPr>
                  <a:t>meget klar - klar - moderat - uklar</a:t>
                </a:r>
              </a:p>
            </p:txBody>
          </p:sp>
          <p:sp>
            <p:nvSpPr>
              <p:cNvPr id="49189" name="Text Box 9"/>
              <p:cNvSpPr txBox="1">
                <a:spLocks noChangeArrowheads="1"/>
              </p:cNvSpPr>
              <p:nvPr/>
            </p:nvSpPr>
            <p:spPr bwMode="auto">
              <a:xfrm>
                <a:off x="2643" y="3653"/>
                <a:ext cx="1670" cy="159"/>
              </a:xfrm>
              <a:prstGeom prst="rect">
                <a:avLst/>
              </a:prstGeom>
              <a:noFill/>
              <a:ln w="9525">
                <a:noFill/>
                <a:miter lim="800000"/>
                <a:headEnd/>
                <a:tailEnd/>
              </a:ln>
            </p:spPr>
            <p:txBody>
              <a:bodyPr wrap="none">
                <a:spAutoFit/>
              </a:bodyPr>
              <a:lstStyle/>
              <a:p>
                <a:pPr>
                  <a:defRPr/>
                </a:pPr>
                <a:r>
                  <a:rPr lang="da-DK" sz="675" dirty="0">
                    <a:latin typeface="+mj-lt"/>
                  </a:rPr>
                  <a:t>uklar - moderat - klar - meget klar</a:t>
                </a:r>
              </a:p>
            </p:txBody>
          </p:sp>
        </p:grpSp>
        <p:sp>
          <p:nvSpPr>
            <p:cNvPr id="49161" name="Line 10"/>
            <p:cNvSpPr>
              <a:spLocks noChangeShapeType="1"/>
            </p:cNvSpPr>
            <p:nvPr/>
          </p:nvSpPr>
          <p:spPr bwMode="auto">
            <a:xfrm>
              <a:off x="1325" y="1544"/>
              <a:ext cx="2785"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a:latin typeface="+mj-lt"/>
              </a:endParaRPr>
            </a:p>
          </p:txBody>
        </p:sp>
        <p:sp>
          <p:nvSpPr>
            <p:cNvPr id="49162" name="Line 11"/>
            <p:cNvSpPr>
              <a:spLocks noChangeShapeType="1"/>
            </p:cNvSpPr>
            <p:nvPr/>
          </p:nvSpPr>
          <p:spPr bwMode="auto">
            <a:xfrm>
              <a:off x="2669" y="1448"/>
              <a:ext cx="0" cy="192"/>
            </a:xfrm>
            <a:prstGeom prst="line">
              <a:avLst/>
            </a:prstGeom>
            <a:noFill/>
            <a:ln w="9525">
              <a:solidFill>
                <a:schemeClr val="tx1"/>
              </a:solidFill>
              <a:round/>
              <a:headEnd/>
              <a:tailEnd/>
            </a:ln>
          </p:spPr>
          <p:txBody>
            <a:bodyPr wrap="none" anchor="ctr"/>
            <a:lstStyle/>
            <a:p>
              <a:pPr>
                <a:defRPr/>
              </a:pPr>
              <a:endParaRPr lang="da-DK" sz="1350">
                <a:latin typeface="+mj-lt"/>
              </a:endParaRPr>
            </a:p>
          </p:txBody>
        </p:sp>
        <p:sp>
          <p:nvSpPr>
            <p:cNvPr id="49163" name="Line 12"/>
            <p:cNvSpPr>
              <a:spLocks noChangeShapeType="1"/>
            </p:cNvSpPr>
            <p:nvPr/>
          </p:nvSpPr>
          <p:spPr bwMode="auto">
            <a:xfrm>
              <a:off x="1325" y="2168"/>
              <a:ext cx="2785"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a:latin typeface="+mj-lt"/>
              </a:endParaRPr>
            </a:p>
          </p:txBody>
        </p:sp>
        <p:sp>
          <p:nvSpPr>
            <p:cNvPr id="49164" name="Line 13"/>
            <p:cNvSpPr>
              <a:spLocks noChangeShapeType="1"/>
            </p:cNvSpPr>
            <p:nvPr/>
          </p:nvSpPr>
          <p:spPr bwMode="auto">
            <a:xfrm>
              <a:off x="2669" y="2072"/>
              <a:ext cx="0" cy="192"/>
            </a:xfrm>
            <a:prstGeom prst="line">
              <a:avLst/>
            </a:prstGeom>
            <a:noFill/>
            <a:ln w="9525">
              <a:solidFill>
                <a:schemeClr val="tx1"/>
              </a:solidFill>
              <a:round/>
              <a:headEnd/>
              <a:tailEnd/>
            </a:ln>
          </p:spPr>
          <p:txBody>
            <a:bodyPr wrap="none" anchor="ctr"/>
            <a:lstStyle/>
            <a:p>
              <a:pPr>
                <a:defRPr/>
              </a:pPr>
              <a:endParaRPr lang="da-DK" sz="1350">
                <a:latin typeface="+mj-lt"/>
              </a:endParaRPr>
            </a:p>
          </p:txBody>
        </p:sp>
        <p:sp>
          <p:nvSpPr>
            <p:cNvPr id="49165" name="Line 14"/>
            <p:cNvSpPr>
              <a:spLocks noChangeShapeType="1"/>
            </p:cNvSpPr>
            <p:nvPr/>
          </p:nvSpPr>
          <p:spPr bwMode="auto">
            <a:xfrm>
              <a:off x="1325" y="2840"/>
              <a:ext cx="2785"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a:latin typeface="+mj-lt"/>
              </a:endParaRPr>
            </a:p>
          </p:txBody>
        </p:sp>
        <p:sp>
          <p:nvSpPr>
            <p:cNvPr id="49166" name="Line 15"/>
            <p:cNvSpPr>
              <a:spLocks noChangeShapeType="1"/>
            </p:cNvSpPr>
            <p:nvPr/>
          </p:nvSpPr>
          <p:spPr bwMode="auto">
            <a:xfrm>
              <a:off x="2669" y="2744"/>
              <a:ext cx="0" cy="192"/>
            </a:xfrm>
            <a:prstGeom prst="line">
              <a:avLst/>
            </a:prstGeom>
            <a:noFill/>
            <a:ln w="9525">
              <a:solidFill>
                <a:schemeClr val="tx1"/>
              </a:solidFill>
              <a:round/>
              <a:headEnd/>
              <a:tailEnd/>
            </a:ln>
          </p:spPr>
          <p:txBody>
            <a:bodyPr wrap="none" anchor="ctr"/>
            <a:lstStyle/>
            <a:p>
              <a:pPr>
                <a:defRPr/>
              </a:pPr>
              <a:endParaRPr lang="da-DK" sz="1350">
                <a:latin typeface="+mj-lt"/>
              </a:endParaRPr>
            </a:p>
          </p:txBody>
        </p:sp>
        <p:sp>
          <p:nvSpPr>
            <p:cNvPr id="49167" name="Line 16"/>
            <p:cNvSpPr>
              <a:spLocks noChangeShapeType="1"/>
            </p:cNvSpPr>
            <p:nvPr/>
          </p:nvSpPr>
          <p:spPr bwMode="auto">
            <a:xfrm>
              <a:off x="1325" y="3464"/>
              <a:ext cx="2785"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a:latin typeface="+mj-lt"/>
              </a:endParaRPr>
            </a:p>
          </p:txBody>
        </p:sp>
        <p:sp>
          <p:nvSpPr>
            <p:cNvPr id="49168" name="Line 17"/>
            <p:cNvSpPr>
              <a:spLocks noChangeShapeType="1"/>
            </p:cNvSpPr>
            <p:nvPr/>
          </p:nvSpPr>
          <p:spPr bwMode="auto">
            <a:xfrm>
              <a:off x="2669" y="3368"/>
              <a:ext cx="0" cy="192"/>
            </a:xfrm>
            <a:prstGeom prst="line">
              <a:avLst/>
            </a:prstGeom>
            <a:noFill/>
            <a:ln w="9525">
              <a:solidFill>
                <a:schemeClr val="tx1"/>
              </a:solidFill>
              <a:round/>
              <a:headEnd/>
              <a:tailEnd/>
            </a:ln>
          </p:spPr>
          <p:txBody>
            <a:bodyPr wrap="none" anchor="ctr"/>
            <a:lstStyle/>
            <a:p>
              <a:pPr>
                <a:defRPr/>
              </a:pPr>
              <a:endParaRPr lang="da-DK" sz="1350">
                <a:latin typeface="+mj-lt"/>
              </a:endParaRPr>
            </a:p>
          </p:txBody>
        </p:sp>
        <p:sp>
          <p:nvSpPr>
            <p:cNvPr id="49169" name="Text Box 18"/>
            <p:cNvSpPr txBox="1">
              <a:spLocks noChangeArrowheads="1"/>
            </p:cNvSpPr>
            <p:nvPr/>
          </p:nvSpPr>
          <p:spPr bwMode="auto">
            <a:xfrm>
              <a:off x="-155" y="1402"/>
              <a:ext cx="1348" cy="524"/>
            </a:xfrm>
            <a:prstGeom prst="rect">
              <a:avLst/>
            </a:prstGeom>
            <a:noFill/>
            <a:ln w="9525">
              <a:noFill/>
              <a:miter lim="800000"/>
              <a:headEnd/>
              <a:tailEnd/>
            </a:ln>
          </p:spPr>
          <p:txBody>
            <a:bodyPr wrap="none">
              <a:spAutoFit/>
            </a:bodyPr>
            <a:lstStyle/>
            <a:p>
              <a:pPr>
                <a:defRPr/>
              </a:pPr>
              <a:r>
                <a:rPr lang="da-DK" dirty="0">
                  <a:latin typeface="+mj-lt"/>
                </a:rPr>
                <a:t>Ekstrovert</a:t>
              </a:r>
              <a:endParaRPr lang="da-DK" sz="900" dirty="0">
                <a:latin typeface="+mj-lt"/>
              </a:endParaRPr>
            </a:p>
            <a:p>
              <a:pPr>
                <a:defRPr/>
              </a:pPr>
              <a:r>
                <a:rPr lang="da-DK" sz="900" dirty="0">
                  <a:latin typeface="+mj-lt"/>
                </a:rPr>
                <a:t>Får energi fra den</a:t>
              </a:r>
            </a:p>
            <a:p>
              <a:pPr>
                <a:defRPr/>
              </a:pPr>
              <a:r>
                <a:rPr lang="da-DK" sz="900" dirty="0">
                  <a:latin typeface="+mj-lt"/>
                </a:rPr>
                <a:t>ydre verden</a:t>
              </a:r>
              <a:endParaRPr lang="da-DK" dirty="0">
                <a:latin typeface="+mj-lt"/>
              </a:endParaRPr>
            </a:p>
          </p:txBody>
        </p:sp>
        <p:sp>
          <p:nvSpPr>
            <p:cNvPr id="49170" name="Text Box 19"/>
            <p:cNvSpPr txBox="1">
              <a:spLocks noChangeArrowheads="1"/>
            </p:cNvSpPr>
            <p:nvPr/>
          </p:nvSpPr>
          <p:spPr bwMode="auto">
            <a:xfrm>
              <a:off x="4494" y="1402"/>
              <a:ext cx="1204" cy="524"/>
            </a:xfrm>
            <a:prstGeom prst="rect">
              <a:avLst/>
            </a:prstGeom>
            <a:noFill/>
            <a:ln w="9525">
              <a:noFill/>
              <a:miter lim="800000"/>
              <a:headEnd/>
              <a:tailEnd/>
            </a:ln>
          </p:spPr>
          <p:txBody>
            <a:bodyPr wrap="none">
              <a:spAutoFit/>
            </a:bodyPr>
            <a:lstStyle/>
            <a:p>
              <a:pPr>
                <a:defRPr/>
              </a:pPr>
              <a:r>
                <a:rPr lang="da-DK">
                  <a:latin typeface="+mj-lt"/>
                </a:rPr>
                <a:t>Introvert</a:t>
              </a:r>
              <a:endParaRPr lang="da-DK" sz="900">
                <a:latin typeface="+mj-lt"/>
              </a:endParaRPr>
            </a:p>
            <a:p>
              <a:pPr>
                <a:defRPr/>
              </a:pPr>
              <a:r>
                <a:rPr lang="da-DK" sz="900">
                  <a:latin typeface="+mj-lt"/>
                </a:rPr>
                <a:t>Får energi fra den</a:t>
              </a:r>
            </a:p>
            <a:p>
              <a:pPr>
                <a:defRPr/>
              </a:pPr>
              <a:r>
                <a:rPr lang="da-DK" sz="900">
                  <a:latin typeface="+mj-lt"/>
                </a:rPr>
                <a:t>indre verden</a:t>
              </a:r>
              <a:endParaRPr lang="da-DK">
                <a:latin typeface="+mj-lt"/>
              </a:endParaRPr>
            </a:p>
          </p:txBody>
        </p:sp>
        <p:sp>
          <p:nvSpPr>
            <p:cNvPr id="49171" name="Text Box 20"/>
            <p:cNvSpPr txBox="1">
              <a:spLocks noChangeArrowheads="1"/>
            </p:cNvSpPr>
            <p:nvPr/>
          </p:nvSpPr>
          <p:spPr bwMode="auto">
            <a:xfrm>
              <a:off x="-155" y="2026"/>
              <a:ext cx="1221" cy="524"/>
            </a:xfrm>
            <a:prstGeom prst="rect">
              <a:avLst/>
            </a:prstGeom>
            <a:noFill/>
            <a:ln w="9525">
              <a:noFill/>
              <a:miter lim="800000"/>
              <a:headEnd/>
              <a:tailEnd/>
            </a:ln>
          </p:spPr>
          <p:txBody>
            <a:bodyPr wrap="none">
              <a:spAutoFit/>
            </a:bodyPr>
            <a:lstStyle/>
            <a:p>
              <a:pPr>
                <a:defRPr/>
              </a:pPr>
              <a:r>
                <a:rPr lang="da-DK" dirty="0">
                  <a:latin typeface="+mj-lt"/>
                </a:rPr>
                <a:t>Sansning</a:t>
              </a:r>
              <a:endParaRPr lang="da-DK" sz="900" dirty="0">
                <a:latin typeface="+mj-lt"/>
              </a:endParaRPr>
            </a:p>
            <a:p>
              <a:pPr>
                <a:defRPr/>
              </a:pPr>
              <a:r>
                <a:rPr lang="da-DK" sz="900" dirty="0">
                  <a:latin typeface="+mj-lt"/>
                </a:rPr>
                <a:t>Arbejder med</a:t>
              </a:r>
            </a:p>
            <a:p>
              <a:pPr>
                <a:defRPr/>
              </a:pPr>
              <a:r>
                <a:rPr lang="da-DK" sz="900" dirty="0">
                  <a:latin typeface="+mj-lt"/>
                </a:rPr>
                <a:t>kendte facts</a:t>
              </a:r>
              <a:endParaRPr lang="da-DK" dirty="0">
                <a:latin typeface="+mj-lt"/>
              </a:endParaRPr>
            </a:p>
          </p:txBody>
        </p:sp>
        <p:sp>
          <p:nvSpPr>
            <p:cNvPr id="49172" name="Text Box 21"/>
            <p:cNvSpPr txBox="1">
              <a:spLocks noChangeArrowheads="1"/>
            </p:cNvSpPr>
            <p:nvPr/>
          </p:nvSpPr>
          <p:spPr bwMode="auto">
            <a:xfrm>
              <a:off x="4494" y="2026"/>
              <a:ext cx="1542" cy="524"/>
            </a:xfrm>
            <a:prstGeom prst="rect">
              <a:avLst/>
            </a:prstGeom>
            <a:noFill/>
            <a:ln w="9525">
              <a:noFill/>
              <a:miter lim="800000"/>
              <a:headEnd/>
              <a:tailEnd/>
            </a:ln>
          </p:spPr>
          <p:txBody>
            <a:bodyPr wrap="none">
              <a:spAutoFit/>
            </a:bodyPr>
            <a:lstStyle/>
            <a:p>
              <a:pPr>
                <a:defRPr/>
              </a:pPr>
              <a:r>
                <a:rPr lang="da-DK">
                  <a:latin typeface="+mj-lt"/>
                </a:rPr>
                <a:t>Intuition</a:t>
              </a:r>
              <a:endParaRPr lang="da-DK" sz="900">
                <a:latin typeface="+mj-lt"/>
              </a:endParaRPr>
            </a:p>
            <a:p>
              <a:pPr>
                <a:defRPr/>
              </a:pPr>
              <a:r>
                <a:rPr lang="da-DK" sz="900">
                  <a:latin typeface="+mj-lt"/>
                </a:rPr>
                <a:t>Ser efter muligheder og</a:t>
              </a:r>
            </a:p>
            <a:p>
              <a:pPr>
                <a:defRPr/>
              </a:pPr>
              <a:r>
                <a:rPr lang="da-DK" sz="900">
                  <a:latin typeface="+mj-lt"/>
                </a:rPr>
                <a:t>sammenhænge</a:t>
              </a:r>
              <a:endParaRPr lang="da-DK">
                <a:latin typeface="+mj-lt"/>
              </a:endParaRPr>
            </a:p>
          </p:txBody>
        </p:sp>
        <p:sp>
          <p:nvSpPr>
            <p:cNvPr id="49173" name="Text Box 22"/>
            <p:cNvSpPr txBox="1">
              <a:spLocks noChangeArrowheads="1"/>
            </p:cNvSpPr>
            <p:nvPr/>
          </p:nvSpPr>
          <p:spPr bwMode="auto">
            <a:xfrm>
              <a:off x="-155" y="2650"/>
              <a:ext cx="1543" cy="636"/>
            </a:xfrm>
            <a:prstGeom prst="rect">
              <a:avLst/>
            </a:prstGeom>
            <a:noFill/>
            <a:ln w="9525">
              <a:noFill/>
              <a:miter lim="800000"/>
              <a:headEnd/>
              <a:tailEnd/>
            </a:ln>
          </p:spPr>
          <p:txBody>
            <a:bodyPr wrap="none">
              <a:spAutoFit/>
            </a:bodyPr>
            <a:lstStyle/>
            <a:p>
              <a:pPr>
                <a:defRPr/>
              </a:pPr>
              <a:r>
                <a:rPr lang="da-DK">
                  <a:latin typeface="+mj-lt"/>
                </a:rPr>
                <a:t>Tænkning</a:t>
              </a:r>
              <a:endParaRPr lang="da-DK" sz="900">
                <a:latin typeface="+mj-lt"/>
              </a:endParaRPr>
            </a:p>
            <a:p>
              <a:pPr>
                <a:defRPr/>
              </a:pPr>
              <a:r>
                <a:rPr lang="da-DK" sz="900">
                  <a:latin typeface="+mj-lt"/>
                </a:rPr>
                <a:t>Baserer beslutninger på</a:t>
              </a:r>
            </a:p>
            <a:p>
              <a:pPr>
                <a:defRPr/>
              </a:pPr>
              <a:r>
                <a:rPr lang="da-DK" sz="900">
                  <a:latin typeface="+mj-lt"/>
                </a:rPr>
                <a:t>upersonlige analyser og</a:t>
              </a:r>
            </a:p>
            <a:p>
              <a:pPr>
                <a:defRPr/>
              </a:pPr>
              <a:r>
                <a:rPr lang="da-DK" sz="900">
                  <a:latin typeface="+mj-lt"/>
                </a:rPr>
                <a:t>logik</a:t>
              </a:r>
              <a:endParaRPr lang="da-DK">
                <a:latin typeface="+mj-lt"/>
              </a:endParaRPr>
            </a:p>
          </p:txBody>
        </p:sp>
        <p:sp>
          <p:nvSpPr>
            <p:cNvPr id="49174" name="Text Box 23"/>
            <p:cNvSpPr txBox="1">
              <a:spLocks noChangeArrowheads="1"/>
            </p:cNvSpPr>
            <p:nvPr/>
          </p:nvSpPr>
          <p:spPr bwMode="auto">
            <a:xfrm>
              <a:off x="4494" y="2650"/>
              <a:ext cx="1543" cy="524"/>
            </a:xfrm>
            <a:prstGeom prst="rect">
              <a:avLst/>
            </a:prstGeom>
            <a:noFill/>
            <a:ln w="9525">
              <a:noFill/>
              <a:miter lim="800000"/>
              <a:headEnd/>
              <a:tailEnd/>
            </a:ln>
          </p:spPr>
          <p:txBody>
            <a:bodyPr wrap="none">
              <a:spAutoFit/>
            </a:bodyPr>
            <a:lstStyle/>
            <a:p>
              <a:pPr>
                <a:defRPr/>
              </a:pPr>
              <a:r>
                <a:rPr lang="da-DK">
                  <a:latin typeface="+mj-lt"/>
                </a:rPr>
                <a:t>Følen</a:t>
              </a:r>
              <a:endParaRPr lang="da-DK" sz="900">
                <a:latin typeface="+mj-lt"/>
              </a:endParaRPr>
            </a:p>
            <a:p>
              <a:pPr>
                <a:defRPr/>
              </a:pPr>
              <a:r>
                <a:rPr lang="da-DK" sz="900">
                  <a:latin typeface="+mj-lt"/>
                </a:rPr>
                <a:t>Baserer beslutninger på</a:t>
              </a:r>
            </a:p>
            <a:p>
              <a:pPr>
                <a:defRPr/>
              </a:pPr>
              <a:r>
                <a:rPr lang="da-DK" sz="900">
                  <a:latin typeface="+mj-lt"/>
                </a:rPr>
                <a:t>personlige værdier</a:t>
              </a:r>
              <a:endParaRPr lang="da-DK">
                <a:latin typeface="+mj-lt"/>
              </a:endParaRPr>
            </a:p>
          </p:txBody>
        </p:sp>
        <p:sp>
          <p:nvSpPr>
            <p:cNvPr id="49175" name="Text Box 24"/>
            <p:cNvSpPr txBox="1">
              <a:spLocks noChangeArrowheads="1"/>
            </p:cNvSpPr>
            <p:nvPr/>
          </p:nvSpPr>
          <p:spPr bwMode="auto">
            <a:xfrm>
              <a:off x="-155" y="3322"/>
              <a:ext cx="1478" cy="636"/>
            </a:xfrm>
            <a:prstGeom prst="rect">
              <a:avLst/>
            </a:prstGeom>
            <a:noFill/>
            <a:ln w="9525">
              <a:noFill/>
              <a:miter lim="800000"/>
              <a:headEnd/>
              <a:tailEnd/>
            </a:ln>
          </p:spPr>
          <p:txBody>
            <a:bodyPr>
              <a:spAutoFit/>
            </a:bodyPr>
            <a:lstStyle/>
            <a:p>
              <a:pPr>
                <a:defRPr/>
              </a:pPr>
              <a:r>
                <a:rPr lang="da-DK" dirty="0">
                  <a:latin typeface="+mj-lt"/>
                </a:rPr>
                <a:t>Vurdering</a:t>
              </a:r>
              <a:endParaRPr lang="da-DK" sz="900" dirty="0">
                <a:latin typeface="+mj-lt"/>
              </a:endParaRPr>
            </a:p>
            <a:p>
              <a:pPr>
                <a:defRPr/>
              </a:pPr>
              <a:r>
                <a:rPr lang="da-DK" sz="900" dirty="0">
                  <a:latin typeface="+mj-lt"/>
                </a:rPr>
                <a:t>Foretrækker en planlagt, ordnet</a:t>
              </a:r>
            </a:p>
            <a:p>
              <a:pPr>
                <a:defRPr/>
              </a:pPr>
              <a:r>
                <a:rPr lang="da-DK" sz="900" dirty="0">
                  <a:latin typeface="+mj-lt"/>
                </a:rPr>
                <a:t>livsstil</a:t>
              </a:r>
              <a:endParaRPr lang="da-DK" dirty="0">
                <a:latin typeface="+mj-lt"/>
              </a:endParaRPr>
            </a:p>
          </p:txBody>
        </p:sp>
        <p:sp>
          <p:nvSpPr>
            <p:cNvPr id="49176" name="Text Box 25"/>
            <p:cNvSpPr txBox="1">
              <a:spLocks noChangeArrowheads="1"/>
            </p:cNvSpPr>
            <p:nvPr/>
          </p:nvSpPr>
          <p:spPr bwMode="auto">
            <a:xfrm>
              <a:off x="4494" y="3322"/>
              <a:ext cx="1609" cy="524"/>
            </a:xfrm>
            <a:prstGeom prst="rect">
              <a:avLst/>
            </a:prstGeom>
            <a:noFill/>
            <a:ln w="9525">
              <a:noFill/>
              <a:miter lim="800000"/>
              <a:headEnd/>
              <a:tailEnd/>
            </a:ln>
          </p:spPr>
          <p:txBody>
            <a:bodyPr wrap="none">
              <a:spAutoFit/>
            </a:bodyPr>
            <a:lstStyle/>
            <a:p>
              <a:pPr>
                <a:defRPr/>
              </a:pPr>
              <a:r>
                <a:rPr lang="da-DK" dirty="0">
                  <a:latin typeface="+mj-lt"/>
                </a:rPr>
                <a:t>Opfatte</a:t>
              </a:r>
              <a:endParaRPr lang="da-DK" sz="900" dirty="0">
                <a:latin typeface="+mj-lt"/>
              </a:endParaRPr>
            </a:p>
            <a:p>
              <a:pPr>
                <a:defRPr/>
              </a:pPr>
              <a:r>
                <a:rPr lang="da-DK" sz="900" dirty="0">
                  <a:latin typeface="+mj-lt"/>
                </a:rPr>
                <a:t>Foretrækker en fleksibel,</a:t>
              </a:r>
            </a:p>
            <a:p>
              <a:pPr>
                <a:defRPr/>
              </a:pPr>
              <a:r>
                <a:rPr lang="da-DK" sz="900" dirty="0">
                  <a:latin typeface="+mj-lt"/>
                </a:rPr>
                <a:t>spontan livsstil</a:t>
              </a:r>
              <a:endParaRPr lang="da-DK" dirty="0">
                <a:latin typeface="+mj-lt"/>
              </a:endParaRPr>
            </a:p>
          </p:txBody>
        </p:sp>
        <p:sp>
          <p:nvSpPr>
            <p:cNvPr id="60" name="Text Box 26"/>
            <p:cNvSpPr txBox="1">
              <a:spLocks noChangeArrowheads="1"/>
            </p:cNvSpPr>
            <p:nvPr/>
          </p:nvSpPr>
          <p:spPr bwMode="auto">
            <a:xfrm>
              <a:off x="1021" y="1339"/>
              <a:ext cx="387" cy="374"/>
            </a:xfrm>
            <a:prstGeom prst="rect">
              <a:avLst/>
            </a:prstGeom>
            <a:noFill/>
            <a:ln w="9525">
              <a:noFill/>
              <a:miter lim="800000"/>
              <a:headEnd/>
              <a:tailEnd/>
            </a:ln>
            <a:effectLst/>
          </p:spPr>
          <p:txBody>
            <a:bodyPr wrap="none">
              <a:spAutoFit/>
            </a:bodyPr>
            <a:lstStyle/>
            <a:p>
              <a:pPr>
                <a:defRPr/>
              </a:pPr>
              <a:r>
                <a:rPr lang="da-DK" sz="2400" b="1" dirty="0">
                  <a:effectLst>
                    <a:outerShdw blurRad="38100" dist="38100" dir="2700000" algn="tl">
                      <a:srgbClr val="000000"/>
                    </a:outerShdw>
                  </a:effectLst>
                  <a:latin typeface="+mj-lt"/>
                </a:rPr>
                <a:t>E</a:t>
              </a:r>
            </a:p>
          </p:txBody>
        </p:sp>
        <p:sp>
          <p:nvSpPr>
            <p:cNvPr id="61" name="Text Box 27"/>
            <p:cNvSpPr txBox="1">
              <a:spLocks noChangeArrowheads="1"/>
            </p:cNvSpPr>
            <p:nvPr/>
          </p:nvSpPr>
          <p:spPr bwMode="auto">
            <a:xfrm>
              <a:off x="4207" y="1339"/>
              <a:ext cx="346"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I</a:t>
              </a:r>
            </a:p>
          </p:txBody>
        </p:sp>
        <p:sp>
          <p:nvSpPr>
            <p:cNvPr id="62" name="Text Box 28"/>
            <p:cNvSpPr txBox="1">
              <a:spLocks noChangeArrowheads="1"/>
            </p:cNvSpPr>
            <p:nvPr/>
          </p:nvSpPr>
          <p:spPr bwMode="auto">
            <a:xfrm>
              <a:off x="1021" y="1977"/>
              <a:ext cx="395"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S</a:t>
              </a:r>
            </a:p>
          </p:txBody>
        </p:sp>
        <p:sp>
          <p:nvSpPr>
            <p:cNvPr id="63" name="Text Box 29"/>
            <p:cNvSpPr txBox="1">
              <a:spLocks noChangeArrowheads="1"/>
            </p:cNvSpPr>
            <p:nvPr/>
          </p:nvSpPr>
          <p:spPr bwMode="auto">
            <a:xfrm>
              <a:off x="4207" y="1977"/>
              <a:ext cx="437"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N</a:t>
              </a:r>
            </a:p>
          </p:txBody>
        </p:sp>
        <p:sp>
          <p:nvSpPr>
            <p:cNvPr id="64" name="Text Box 30"/>
            <p:cNvSpPr txBox="1">
              <a:spLocks noChangeArrowheads="1"/>
            </p:cNvSpPr>
            <p:nvPr/>
          </p:nvSpPr>
          <p:spPr bwMode="auto">
            <a:xfrm>
              <a:off x="1021" y="2601"/>
              <a:ext cx="387"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T</a:t>
              </a:r>
            </a:p>
          </p:txBody>
        </p:sp>
        <p:sp>
          <p:nvSpPr>
            <p:cNvPr id="65" name="Text Box 31"/>
            <p:cNvSpPr txBox="1">
              <a:spLocks noChangeArrowheads="1"/>
            </p:cNvSpPr>
            <p:nvPr/>
          </p:nvSpPr>
          <p:spPr bwMode="auto">
            <a:xfrm>
              <a:off x="4207" y="2601"/>
              <a:ext cx="377"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F</a:t>
              </a:r>
            </a:p>
          </p:txBody>
        </p:sp>
        <p:sp>
          <p:nvSpPr>
            <p:cNvPr id="66" name="Text Box 32"/>
            <p:cNvSpPr txBox="1">
              <a:spLocks noChangeArrowheads="1"/>
            </p:cNvSpPr>
            <p:nvPr/>
          </p:nvSpPr>
          <p:spPr bwMode="auto">
            <a:xfrm>
              <a:off x="1021" y="3273"/>
              <a:ext cx="349"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J</a:t>
              </a:r>
            </a:p>
          </p:txBody>
        </p:sp>
        <p:sp>
          <p:nvSpPr>
            <p:cNvPr id="67" name="Text Box 33"/>
            <p:cNvSpPr txBox="1">
              <a:spLocks noChangeArrowheads="1"/>
            </p:cNvSpPr>
            <p:nvPr/>
          </p:nvSpPr>
          <p:spPr bwMode="auto">
            <a:xfrm>
              <a:off x="4207" y="3273"/>
              <a:ext cx="403" cy="374"/>
            </a:xfrm>
            <a:prstGeom prst="rect">
              <a:avLst/>
            </a:prstGeom>
            <a:noFill/>
            <a:ln w="9525">
              <a:noFill/>
              <a:miter lim="800000"/>
              <a:headEnd/>
              <a:tailEnd/>
            </a:ln>
            <a:effectLst/>
          </p:spPr>
          <p:txBody>
            <a:bodyPr wrap="none">
              <a:spAutoFit/>
            </a:bodyPr>
            <a:lstStyle/>
            <a:p>
              <a:pPr>
                <a:defRPr/>
              </a:pPr>
              <a:r>
                <a:rPr lang="da-DK" sz="2400" b="1" dirty="0">
                  <a:effectLst>
                    <a:outerShdw blurRad="38100" dist="38100" dir="2700000" algn="tl">
                      <a:srgbClr val="000000"/>
                    </a:outerShdw>
                  </a:effectLst>
                  <a:latin typeface="+mj-lt"/>
                </a:rPr>
                <a:t>P</a:t>
              </a:r>
            </a:p>
          </p:txBody>
        </p:sp>
        <p:sp>
          <p:nvSpPr>
            <p:cNvPr id="49185" name="Text Box 34"/>
            <p:cNvSpPr txBox="1">
              <a:spLocks noChangeArrowheads="1"/>
            </p:cNvSpPr>
            <p:nvPr/>
          </p:nvSpPr>
          <p:spPr bwMode="auto">
            <a:xfrm>
              <a:off x="2400" y="1728"/>
              <a:ext cx="767" cy="228"/>
            </a:xfrm>
            <a:prstGeom prst="rect">
              <a:avLst/>
            </a:prstGeom>
            <a:noFill/>
            <a:ln w="9525">
              <a:noFill/>
              <a:miter lim="800000"/>
              <a:headEnd/>
              <a:tailEnd/>
            </a:ln>
          </p:spPr>
          <p:txBody>
            <a:bodyPr wrap="none" lIns="40500" tIns="27000">
              <a:spAutoFit/>
            </a:bodyPr>
            <a:lstStyle/>
            <a:p>
              <a:pPr>
                <a:defRPr/>
              </a:pPr>
              <a:r>
                <a:rPr lang="en-GB" sz="1350">
                  <a:latin typeface="+mj-lt"/>
                </a:rPr>
                <a:t>Opfatte</a:t>
              </a:r>
            </a:p>
          </p:txBody>
        </p:sp>
        <p:sp>
          <p:nvSpPr>
            <p:cNvPr id="49186" name="Text Box 35"/>
            <p:cNvSpPr txBox="1">
              <a:spLocks noChangeArrowheads="1"/>
            </p:cNvSpPr>
            <p:nvPr/>
          </p:nvSpPr>
          <p:spPr bwMode="auto">
            <a:xfrm>
              <a:off x="2378" y="2338"/>
              <a:ext cx="958" cy="228"/>
            </a:xfrm>
            <a:prstGeom prst="rect">
              <a:avLst/>
            </a:prstGeom>
            <a:noFill/>
            <a:ln w="9525">
              <a:noFill/>
              <a:miter lim="800000"/>
              <a:headEnd/>
              <a:tailEnd/>
            </a:ln>
          </p:spPr>
          <p:txBody>
            <a:bodyPr wrap="none" lIns="40500" tIns="27000">
              <a:spAutoFit/>
            </a:bodyPr>
            <a:lstStyle/>
            <a:p>
              <a:pPr>
                <a:defRPr/>
              </a:pPr>
              <a:r>
                <a:rPr lang="en-GB" sz="1350">
                  <a:latin typeface="+mj-lt"/>
                </a:rPr>
                <a:t>Vurdering</a:t>
              </a:r>
            </a:p>
          </p:txBody>
        </p:sp>
        <p:sp>
          <p:nvSpPr>
            <p:cNvPr id="49187" name="Text Box 36"/>
            <p:cNvSpPr txBox="1">
              <a:spLocks noChangeArrowheads="1"/>
            </p:cNvSpPr>
            <p:nvPr/>
          </p:nvSpPr>
          <p:spPr bwMode="auto">
            <a:xfrm>
              <a:off x="2112" y="3010"/>
              <a:ext cx="1747" cy="228"/>
            </a:xfrm>
            <a:prstGeom prst="rect">
              <a:avLst/>
            </a:prstGeom>
            <a:noFill/>
            <a:ln w="9525">
              <a:noFill/>
              <a:miter lim="800000"/>
              <a:headEnd/>
              <a:tailEnd/>
            </a:ln>
          </p:spPr>
          <p:txBody>
            <a:bodyPr wrap="none" lIns="40500" tIns="27000">
              <a:spAutoFit/>
            </a:bodyPr>
            <a:lstStyle/>
            <a:p>
              <a:pPr>
                <a:defRPr/>
              </a:pPr>
              <a:r>
                <a:rPr lang="en-GB" sz="1350">
                  <a:latin typeface="+mj-lt"/>
                </a:rPr>
                <a:t>Orientering/Livsstil</a:t>
              </a:r>
            </a:p>
          </p:txBody>
        </p:sp>
      </p:grpSp>
    </p:spTree>
    <p:extLst>
      <p:ext uri="{BB962C8B-B14F-4D97-AF65-F5344CB8AC3E}">
        <p14:creationId xmlns:p14="http://schemas.microsoft.com/office/powerpoint/2010/main" val="698736978"/>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a:xfrm>
            <a:off x="107504" y="240566"/>
            <a:ext cx="8928992" cy="675000"/>
          </a:xfrm>
        </p:spPr>
        <p:txBody>
          <a:bodyPr/>
          <a:lstStyle/>
          <a:p>
            <a:pPr eaLnBrk="1" hangingPunct="1"/>
            <a:r>
              <a:rPr lang="da-DK" altLang="da-DK" sz="2200" b="1" dirty="0"/>
              <a:t>Forskellige præferencer – et eksempel</a:t>
            </a:r>
          </a:p>
        </p:txBody>
      </p:sp>
      <p:sp>
        <p:nvSpPr>
          <p:cNvPr id="301059" name="Rectangle 3"/>
          <p:cNvSpPr>
            <a:spLocks noGrp="1" noChangeArrowheads="1"/>
          </p:cNvSpPr>
          <p:nvPr>
            <p:ph idx="1"/>
          </p:nvPr>
        </p:nvSpPr>
        <p:spPr>
          <a:xfrm>
            <a:off x="1331640" y="807262"/>
            <a:ext cx="6552728" cy="4034651"/>
          </a:xfrm>
        </p:spPr>
        <p:txBody>
          <a:bodyPr/>
          <a:lstStyle/>
          <a:p>
            <a:pPr>
              <a:lnSpc>
                <a:spcPct val="90000"/>
              </a:lnSpc>
            </a:pPr>
            <a:r>
              <a:rPr lang="da-DK" altLang="da-DK" sz="1050" dirty="0"/>
              <a:t>Knut er daglig leder for en lille videns-virksomhed. Han har samlet ledergruppen for at diskutere en mulig fusion med en konkurrerende virksomhed af tilsvarende størrelse. Der er udarbejdet en konsulentrapport, som entydigt konkluderer, at en sammenlægning vil give store gevinster fagligt, markedsmæssigt og økonomisk. Knut har vist det konkluderende diagram fra konsulentrapporten og inviterer ledergruppen til at kommentere.</a:t>
            </a:r>
            <a:br>
              <a:rPr lang="da-DK" altLang="da-DK" sz="1050" dirty="0"/>
            </a:br>
            <a:endParaRPr lang="da-DK" altLang="da-DK" sz="1050" dirty="0"/>
          </a:p>
          <a:p>
            <a:pPr>
              <a:lnSpc>
                <a:spcPct val="90000"/>
              </a:lnSpc>
            </a:pPr>
            <a:r>
              <a:rPr lang="da-DK" altLang="da-DK" sz="1050" b="1" dirty="0"/>
              <a:t>Anne</a:t>
            </a:r>
            <a:r>
              <a:rPr lang="da-DK" altLang="da-DK" sz="1050" dirty="0"/>
              <a:t>: - Ja, men tror vi på dette?</a:t>
            </a:r>
          </a:p>
          <a:p>
            <a:pPr>
              <a:lnSpc>
                <a:spcPct val="90000"/>
              </a:lnSpc>
            </a:pPr>
            <a:r>
              <a:rPr lang="da-DK" altLang="da-DK" sz="1050" b="1" dirty="0"/>
              <a:t>Knut</a:t>
            </a:r>
            <a:r>
              <a:rPr lang="da-DK" altLang="da-DK" sz="1050" dirty="0"/>
              <a:t> (peger mod tallene og graferne fra projektoren): - Tja, tallenes tale er jo rimelig klar. Analyserne viser, at vi har meget at hente.</a:t>
            </a:r>
          </a:p>
          <a:p>
            <a:pPr>
              <a:lnSpc>
                <a:spcPct val="90000"/>
              </a:lnSpc>
            </a:pPr>
            <a:br>
              <a:rPr lang="da-DK" altLang="da-DK" sz="1050" b="1" dirty="0"/>
            </a:br>
            <a:r>
              <a:rPr lang="da-DK" altLang="da-DK" sz="1050" b="1" dirty="0"/>
              <a:t>Anne</a:t>
            </a:r>
            <a:r>
              <a:rPr lang="da-DK" altLang="da-DK" sz="1050" dirty="0"/>
              <a:t>: - Ja, det ser jeg. Men der er noget, der skurrer her. De er vores største konkurrent, og vi ved, at de står for noget helt andet, end vi gør. Vi har mere end én gang snakket om, hvordan det må være at arbejde der. Og nu skal vi pludselig slå os sammen – nej, jeg ved ikke . . .</a:t>
            </a:r>
          </a:p>
          <a:p>
            <a:pPr>
              <a:lnSpc>
                <a:spcPct val="90000"/>
              </a:lnSpc>
            </a:pPr>
            <a:r>
              <a:rPr lang="da-DK" altLang="da-DK" sz="1050" b="1" dirty="0"/>
              <a:t>Knut</a:t>
            </a:r>
            <a:r>
              <a:rPr lang="da-DK" altLang="da-DK" sz="1050" dirty="0"/>
              <a:t>: - Kan du begrunde din bekymring nærmere?</a:t>
            </a:r>
          </a:p>
          <a:p>
            <a:pPr>
              <a:lnSpc>
                <a:spcPct val="90000"/>
              </a:lnSpc>
            </a:pPr>
            <a:br>
              <a:rPr lang="da-DK" altLang="da-DK" sz="1050" b="1" dirty="0"/>
            </a:br>
            <a:r>
              <a:rPr lang="da-DK" altLang="da-DK" sz="1050" b="1" dirty="0"/>
              <a:t>Anne</a:t>
            </a:r>
            <a:r>
              <a:rPr lang="da-DK" altLang="da-DK" sz="1050" dirty="0"/>
              <a:t>: - Jeg er bare ikke sikker på, at jeg tror, at dette vil gå godt. Der er noget med sjælen i virksomheden, vi har opbygget, hele vores identitet – jeg er bange for, at vi vil miste noget vigtigt, hvis vi gør det her.</a:t>
            </a:r>
          </a:p>
          <a:p>
            <a:pPr>
              <a:lnSpc>
                <a:spcPct val="90000"/>
              </a:lnSpc>
            </a:pPr>
            <a:r>
              <a:rPr lang="da-DK" altLang="da-DK" sz="1050" b="1" dirty="0"/>
              <a:t>Knut</a:t>
            </a:r>
            <a:r>
              <a:rPr lang="da-DK" altLang="da-DK" sz="1050" dirty="0"/>
              <a:t>: - Jeg er fortsat ikke sikker på, at jeg forstår, hvad du mener. Konsulentrapporten viser også, hvordan vi kan designe et nyt fælles logo med en strategi for branding, så dette ser jeg ikke som et logisk argument imod fusionen.</a:t>
            </a:r>
          </a:p>
          <a:p>
            <a:pPr>
              <a:lnSpc>
                <a:spcPct val="90000"/>
              </a:lnSpc>
            </a:pPr>
            <a:br>
              <a:rPr lang="da-DK" altLang="da-DK" sz="1050" b="1" dirty="0"/>
            </a:br>
            <a:r>
              <a:rPr lang="da-DK" altLang="da-DK" sz="1050" b="1" dirty="0"/>
              <a:t>Anne</a:t>
            </a:r>
            <a:r>
              <a:rPr lang="da-DK" altLang="da-DK" sz="1050" dirty="0"/>
              <a:t>: - Ja, lad mig sige det lige ud, jeg kan ikke lide dem, og jeg har en fornemmelse af, at dette ikke er det rigtige for os at gøre.</a:t>
            </a:r>
          </a:p>
          <a:p>
            <a:pPr>
              <a:lnSpc>
                <a:spcPct val="90000"/>
              </a:lnSpc>
            </a:pPr>
            <a:r>
              <a:rPr lang="da-DK" altLang="da-DK" sz="1050" b="1" dirty="0"/>
              <a:t>Knut</a:t>
            </a:r>
            <a:r>
              <a:rPr lang="da-DK" altLang="da-DK" sz="1050" dirty="0"/>
              <a:t>: - Er der andre, der har kommentarer?</a:t>
            </a:r>
          </a:p>
          <a:p>
            <a:pPr>
              <a:lnSpc>
                <a:spcPct val="90000"/>
              </a:lnSpc>
            </a:pPr>
            <a:endParaRPr lang="da-DK" altLang="da-DK" sz="1050" i="1" dirty="0"/>
          </a:p>
        </p:txBody>
      </p:sp>
    </p:spTree>
    <p:extLst>
      <p:ext uri="{BB962C8B-B14F-4D97-AF65-F5344CB8AC3E}">
        <p14:creationId xmlns:p14="http://schemas.microsoft.com/office/powerpoint/2010/main" val="3321308695"/>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1026"/>
          <p:cNvSpPr>
            <a:spLocks noGrp="1" noChangeArrowheads="1"/>
          </p:cNvSpPr>
          <p:nvPr>
            <p:ph type="title"/>
          </p:nvPr>
        </p:nvSpPr>
        <p:spPr/>
        <p:txBody>
          <a:bodyPr/>
          <a:lstStyle/>
          <a:p>
            <a:pPr algn="ctr" eaLnBrk="1" hangingPunct="1"/>
            <a:r>
              <a:rPr lang="da-DK" altLang="en-US" sz="2200" b="1" dirty="0"/>
              <a:t>Orientering/ Livsstil </a:t>
            </a:r>
          </a:p>
        </p:txBody>
      </p:sp>
      <p:sp>
        <p:nvSpPr>
          <p:cNvPr id="302083" name="Pladsholder til indhold 40"/>
          <p:cNvSpPr>
            <a:spLocks noGrp="1"/>
          </p:cNvSpPr>
          <p:nvPr>
            <p:ph idx="1"/>
          </p:nvPr>
        </p:nvSpPr>
        <p:spPr>
          <a:xfrm>
            <a:off x="756000" y="905470"/>
            <a:ext cx="3673124" cy="3394472"/>
          </a:xfrm>
        </p:spPr>
        <p:txBody>
          <a:bodyPr/>
          <a:lstStyle/>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r>
              <a:rPr lang="da-DK" altLang="en-US" sz="2550" b="1" dirty="0">
                <a:solidFill>
                  <a:schemeClr val="accent1"/>
                </a:solidFill>
              </a:rPr>
              <a:t>J</a:t>
            </a:r>
            <a:endParaRPr lang="da-DK" altLang="en-US" sz="1350" dirty="0"/>
          </a:p>
          <a:p>
            <a:pPr algn="ctr" eaLnBrk="1" hangingPunct="1">
              <a:buFont typeface="Wingdings" pitchFamily="2" charset="2"/>
              <a:buNone/>
            </a:pPr>
            <a:r>
              <a:rPr kumimoji="1" lang="da-DK" altLang="en-US" sz="1600" dirty="0"/>
              <a:t>Klarhed/retning</a:t>
            </a:r>
          </a:p>
          <a:p>
            <a:pPr algn="ctr" eaLnBrk="1" hangingPunct="1">
              <a:buFont typeface="Wingdings" pitchFamily="2" charset="2"/>
              <a:buNone/>
            </a:pPr>
            <a:r>
              <a:rPr kumimoji="1" lang="da-DK" altLang="en-US" sz="1600" dirty="0"/>
              <a:t>Mål</a:t>
            </a:r>
          </a:p>
          <a:p>
            <a:pPr algn="ctr" eaLnBrk="1" hangingPunct="1">
              <a:buFont typeface="Wingdings" pitchFamily="2" charset="2"/>
              <a:buNone/>
            </a:pPr>
            <a:r>
              <a:rPr kumimoji="1" lang="da-DK" altLang="en-US" sz="1600" dirty="0"/>
              <a:t>Handling - NU</a:t>
            </a:r>
          </a:p>
          <a:p>
            <a:pPr algn="ctr" eaLnBrk="1" hangingPunct="1">
              <a:buFont typeface="Wingdings" pitchFamily="2" charset="2"/>
              <a:buNone/>
            </a:pPr>
            <a:r>
              <a:rPr kumimoji="1" lang="da-DK" altLang="en-US" sz="1600" dirty="0"/>
              <a:t>Tid &amp; tidsfrister</a:t>
            </a:r>
          </a:p>
          <a:p>
            <a:pPr algn="ctr" eaLnBrk="1" hangingPunct="1">
              <a:buFont typeface="Wingdings" pitchFamily="2" charset="2"/>
              <a:buNone/>
            </a:pPr>
            <a:r>
              <a:rPr kumimoji="1" lang="da-DK" altLang="en-US" sz="1600" dirty="0"/>
              <a:t>Afslutning/afklaring</a:t>
            </a:r>
          </a:p>
          <a:p>
            <a:pPr algn="ctr" eaLnBrk="1" hangingPunct="1">
              <a:buFont typeface="Wingdings" pitchFamily="2" charset="2"/>
              <a:buNone/>
            </a:pPr>
            <a:r>
              <a:rPr kumimoji="1" lang="da-DK" altLang="en-US" sz="1600" dirty="0"/>
              <a:t>Produkt</a:t>
            </a:r>
          </a:p>
        </p:txBody>
      </p:sp>
      <p:sp>
        <p:nvSpPr>
          <p:cNvPr id="302084" name="Pladsholder til indhold 41"/>
          <p:cNvSpPr>
            <a:spLocks noGrp="1"/>
          </p:cNvSpPr>
          <p:nvPr>
            <p:ph sz="quarter" idx="13"/>
          </p:nvPr>
        </p:nvSpPr>
        <p:spPr>
          <a:xfrm>
            <a:off x="4716424" y="915566"/>
            <a:ext cx="3672000" cy="3393900"/>
          </a:xfrm>
        </p:spPr>
        <p:txBody>
          <a:bodyPr/>
          <a:lstStyle/>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r>
              <a:rPr lang="da-DK" altLang="en-US" sz="2550" b="1" dirty="0">
                <a:solidFill>
                  <a:schemeClr val="accent1"/>
                </a:solidFill>
              </a:rPr>
              <a:t>P</a:t>
            </a:r>
            <a:endParaRPr lang="da-DK" altLang="en-US" sz="1350" dirty="0"/>
          </a:p>
          <a:p>
            <a:pPr algn="ctr" eaLnBrk="1" hangingPunct="1">
              <a:buFont typeface="Wingdings" pitchFamily="2" charset="2"/>
              <a:buNone/>
            </a:pPr>
            <a:r>
              <a:rPr kumimoji="1" lang="da-DK" altLang="en-US" sz="1600" dirty="0"/>
              <a:t>Informationsindsamling</a:t>
            </a:r>
          </a:p>
          <a:p>
            <a:pPr algn="ctr" eaLnBrk="1" hangingPunct="1">
              <a:buFont typeface="Wingdings" pitchFamily="2" charset="2"/>
              <a:buNone/>
            </a:pPr>
            <a:r>
              <a:rPr kumimoji="1" lang="da-DK" altLang="en-US" sz="1600" dirty="0"/>
              <a:t>Afsøgning</a:t>
            </a:r>
          </a:p>
          <a:p>
            <a:pPr algn="ctr" eaLnBrk="1" hangingPunct="1">
              <a:buFont typeface="Wingdings" pitchFamily="2" charset="2"/>
              <a:buNone/>
            </a:pPr>
            <a:r>
              <a:rPr kumimoji="1" lang="da-DK" altLang="en-US" sz="1600" dirty="0"/>
              <a:t>Fleksibilitet</a:t>
            </a:r>
          </a:p>
          <a:p>
            <a:pPr algn="ctr" eaLnBrk="1" hangingPunct="1">
              <a:buFont typeface="Wingdings" pitchFamily="2" charset="2"/>
              <a:buNone/>
            </a:pPr>
            <a:r>
              <a:rPr kumimoji="1" lang="da-DK" altLang="en-US" sz="1600" dirty="0"/>
              <a:t>Forandre planer</a:t>
            </a:r>
          </a:p>
          <a:p>
            <a:pPr algn="ctr" eaLnBrk="1" hangingPunct="1">
              <a:buFont typeface="Wingdings" pitchFamily="2" charset="2"/>
              <a:buNone/>
            </a:pPr>
            <a:r>
              <a:rPr kumimoji="1" lang="da-DK" altLang="en-US" sz="1600" dirty="0"/>
              <a:t>Spontanitet</a:t>
            </a:r>
          </a:p>
          <a:p>
            <a:pPr algn="ctr" eaLnBrk="1" hangingPunct="1">
              <a:buFont typeface="Wingdings" pitchFamily="2" charset="2"/>
              <a:buNone/>
            </a:pPr>
            <a:r>
              <a:rPr kumimoji="1" lang="da-DK" altLang="en-US" sz="1600" dirty="0"/>
              <a:t>Proces</a:t>
            </a:r>
          </a:p>
        </p:txBody>
      </p:sp>
      <p:grpSp>
        <p:nvGrpSpPr>
          <p:cNvPr id="7" name="Gruppe 7">
            <a:extLst>
              <a:ext uri="{FF2B5EF4-FFF2-40B4-BE49-F238E27FC236}">
                <a16:creationId xmlns:a16="http://schemas.microsoft.com/office/drawing/2014/main" id="{5A400B3B-76C9-6E4C-AEFA-67AD8692C59E}"/>
              </a:ext>
            </a:extLst>
          </p:cNvPr>
          <p:cNvGrpSpPr/>
          <p:nvPr/>
        </p:nvGrpSpPr>
        <p:grpSpPr>
          <a:xfrm>
            <a:off x="6084168" y="627534"/>
            <a:ext cx="1888445" cy="1828855"/>
            <a:chOff x="5508104" y="1136808"/>
            <a:chExt cx="2664296" cy="2580224"/>
          </a:xfrm>
        </p:grpSpPr>
        <p:pic>
          <p:nvPicPr>
            <p:cNvPr id="8" name="Billede 32">
              <a:extLst>
                <a:ext uri="{FF2B5EF4-FFF2-40B4-BE49-F238E27FC236}">
                  <a16:creationId xmlns:a16="http://schemas.microsoft.com/office/drawing/2014/main" id="{3B8C4F3A-A5FD-4841-A3B1-AB9E1182BC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8104" y="2420888"/>
              <a:ext cx="1296144" cy="1296144"/>
            </a:xfrm>
            <a:prstGeom prst="rect">
              <a:avLst/>
            </a:prstGeom>
          </p:spPr>
        </p:pic>
        <p:pic>
          <p:nvPicPr>
            <p:cNvPr id="9" name="Billede 6">
              <a:extLst>
                <a:ext uri="{FF2B5EF4-FFF2-40B4-BE49-F238E27FC236}">
                  <a16:creationId xmlns:a16="http://schemas.microsoft.com/office/drawing/2014/main" id="{D6F8FE8B-DAF2-044E-9BED-7D0A7B2373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6176" y="1136808"/>
              <a:ext cx="2016224" cy="1932151"/>
            </a:xfrm>
            <a:prstGeom prst="rect">
              <a:avLst/>
            </a:prstGeom>
          </p:spPr>
        </p:pic>
      </p:grpSp>
      <p:pic>
        <p:nvPicPr>
          <p:cNvPr id="10" name="Billede 30">
            <a:extLst>
              <a:ext uri="{FF2B5EF4-FFF2-40B4-BE49-F238E27FC236}">
                <a16:creationId xmlns:a16="http://schemas.microsoft.com/office/drawing/2014/main" id="{6FEAFFFB-F728-1E4A-B545-CCF908C211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3728" y="915566"/>
            <a:ext cx="1485098" cy="1525601"/>
          </a:xfrm>
          <a:prstGeom prst="rect">
            <a:avLst/>
          </a:prstGeom>
        </p:spPr>
      </p:pic>
    </p:spTree>
    <p:extLst>
      <p:ext uri="{BB962C8B-B14F-4D97-AF65-F5344CB8AC3E}">
        <p14:creationId xmlns:p14="http://schemas.microsoft.com/office/powerpoint/2010/main" val="3780353594"/>
      </p:ext>
    </p:extLst>
  </p:cSld>
  <p:clrMapOvr>
    <a:masterClrMapping/>
  </p:clrMapOvr>
  <p:transition>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25A779-959B-DD3C-9A3C-81EE5D383C4B}"/>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D9C0E0A7-808B-2C8D-C8C2-BD64EA538D47}"/>
              </a:ext>
            </a:extLst>
          </p:cNvPr>
          <p:cNvSpPr>
            <a:spLocks noGrp="1"/>
          </p:cNvSpPr>
          <p:nvPr>
            <p:ph idx="1"/>
          </p:nvPr>
        </p:nvSpPr>
        <p:spPr/>
        <p:txBody>
          <a:bodyPr/>
          <a:lstStyle/>
          <a:p>
            <a:endParaRPr lang="da-DK"/>
          </a:p>
        </p:txBody>
      </p:sp>
      <p:sp>
        <p:nvSpPr>
          <p:cNvPr id="4" name="Pladsholder til indhold 3">
            <a:extLst>
              <a:ext uri="{FF2B5EF4-FFF2-40B4-BE49-F238E27FC236}">
                <a16:creationId xmlns:a16="http://schemas.microsoft.com/office/drawing/2014/main" id="{E7793FAE-30F0-9AE3-E905-65FE94D7C753}"/>
              </a:ext>
            </a:extLst>
          </p:cNvPr>
          <p:cNvSpPr>
            <a:spLocks noGrp="1"/>
          </p:cNvSpPr>
          <p:nvPr>
            <p:ph sz="quarter" idx="13"/>
          </p:nvPr>
        </p:nvSpPr>
        <p:spPr/>
        <p:txBody>
          <a:bodyPr/>
          <a:lstStyle/>
          <a:p>
            <a:endParaRPr lang="da-DK"/>
          </a:p>
        </p:txBody>
      </p:sp>
      <p:sp>
        <p:nvSpPr>
          <p:cNvPr id="5" name="Pladsholder til billede 4">
            <a:extLst>
              <a:ext uri="{FF2B5EF4-FFF2-40B4-BE49-F238E27FC236}">
                <a16:creationId xmlns:a16="http://schemas.microsoft.com/office/drawing/2014/main" id="{88326DC3-8EA3-ACD8-CFAF-758409544C3F}"/>
              </a:ext>
            </a:extLst>
          </p:cNvPr>
          <p:cNvSpPr>
            <a:spLocks noGrp="1"/>
          </p:cNvSpPr>
          <p:nvPr>
            <p:ph type="pic" sz="quarter" idx="15"/>
          </p:nvPr>
        </p:nvSpPr>
        <p:spPr/>
      </p:sp>
      <p:sp>
        <p:nvSpPr>
          <p:cNvPr id="6" name="Pladsholder til slidenummer 5">
            <a:extLst>
              <a:ext uri="{FF2B5EF4-FFF2-40B4-BE49-F238E27FC236}">
                <a16:creationId xmlns:a16="http://schemas.microsoft.com/office/drawing/2014/main" id="{E629B16A-F77F-9846-29ED-F80F0DA66D2A}"/>
              </a:ext>
            </a:extLst>
          </p:cNvPr>
          <p:cNvSpPr>
            <a:spLocks noGrp="1"/>
          </p:cNvSpPr>
          <p:nvPr>
            <p:ph type="sldNum" sz="quarter" idx="4"/>
          </p:nvPr>
        </p:nvSpPr>
        <p:spPr/>
        <p:txBody>
          <a:bodyPr/>
          <a:lstStyle/>
          <a:p>
            <a:fld id="{BFF3CFDD-2D56-4519-B779-BFFEF2995BE6}" type="slidenum">
              <a:rPr lang="da-DK" smtClean="0"/>
              <a:pPr/>
              <a:t>11</a:t>
            </a:fld>
            <a:endParaRPr lang="da-DK" dirty="0"/>
          </a:p>
        </p:txBody>
      </p:sp>
      <p:pic>
        <p:nvPicPr>
          <p:cNvPr id="1026" name="Billede 2">
            <a:extLst>
              <a:ext uri="{FF2B5EF4-FFF2-40B4-BE49-F238E27FC236}">
                <a16:creationId xmlns:a16="http://schemas.microsoft.com/office/drawing/2014/main" id="{59E98CED-CE2D-0E55-1975-227DB9B6AA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53140"/>
            <a:ext cx="7343080" cy="455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1343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059"/>
          <p:cNvSpPr>
            <a:spLocks noGrp="1" noChangeArrowheads="1"/>
          </p:cNvSpPr>
          <p:nvPr>
            <p:ph type="title"/>
          </p:nvPr>
        </p:nvSpPr>
        <p:spPr>
          <a:xfrm>
            <a:off x="770400" y="141480"/>
            <a:ext cx="7599600" cy="675000"/>
          </a:xfrm>
        </p:spPr>
        <p:txBody>
          <a:bodyPr/>
          <a:lstStyle/>
          <a:p>
            <a:pPr algn="ctr" eaLnBrk="1" hangingPunct="1">
              <a:buClr>
                <a:schemeClr val="bg2"/>
              </a:buClr>
            </a:pPr>
            <a:r>
              <a:rPr lang="da-DK" altLang="da-DK" sz="2475" b="1" dirty="0"/>
              <a:t>Orientering</a:t>
            </a:r>
          </a:p>
        </p:txBody>
      </p:sp>
      <p:grpSp>
        <p:nvGrpSpPr>
          <p:cNvPr id="296965" name="Gruppe 29"/>
          <p:cNvGrpSpPr>
            <a:grpSpLocks/>
          </p:cNvGrpSpPr>
          <p:nvPr/>
        </p:nvGrpSpPr>
        <p:grpSpPr bwMode="auto">
          <a:xfrm>
            <a:off x="1444328" y="1285878"/>
            <a:ext cx="6296025" cy="622787"/>
            <a:chOff x="785786" y="2015471"/>
            <a:chExt cx="7572428" cy="829845"/>
          </a:xfrm>
        </p:grpSpPr>
        <p:sp>
          <p:nvSpPr>
            <p:cNvPr id="22" name="Tekstboks 21"/>
            <p:cNvSpPr txBox="1"/>
            <p:nvPr/>
          </p:nvSpPr>
          <p:spPr>
            <a:xfrm>
              <a:off x="785786" y="2045615"/>
              <a:ext cx="1584335" cy="461367"/>
            </a:xfrm>
            <a:prstGeom prst="rect">
              <a:avLst/>
            </a:prstGeom>
            <a:noFill/>
          </p:spPr>
          <p:txBody>
            <a:bodyPr>
              <a:spAutoFit/>
            </a:bodyPr>
            <a:lstStyle/>
            <a:p>
              <a:pPr>
                <a:defRPr/>
              </a:pPr>
              <a:r>
                <a:rPr kumimoji="1" lang="da-DK" sz="1650" dirty="0">
                  <a:latin typeface="+mj-lt"/>
                </a:rPr>
                <a:t>Vurdering</a:t>
              </a:r>
              <a:endParaRPr lang="da-DK" sz="1650" dirty="0">
                <a:latin typeface="+mj-lt"/>
              </a:endParaRPr>
            </a:p>
          </p:txBody>
        </p:sp>
        <p:sp>
          <p:nvSpPr>
            <p:cNvPr id="23" name="Tekstboks 22"/>
            <p:cNvSpPr txBox="1"/>
            <p:nvPr/>
          </p:nvSpPr>
          <p:spPr>
            <a:xfrm>
              <a:off x="6858014" y="2045615"/>
              <a:ext cx="1500200" cy="799701"/>
            </a:xfrm>
            <a:prstGeom prst="rect">
              <a:avLst/>
            </a:prstGeom>
            <a:noFill/>
          </p:spPr>
          <p:txBody>
            <a:bodyPr>
              <a:spAutoFit/>
            </a:bodyPr>
            <a:lstStyle/>
            <a:p>
              <a:pPr>
                <a:defRPr/>
              </a:pPr>
              <a:r>
                <a:rPr kumimoji="1" lang="da-DK" sz="1650" dirty="0">
                  <a:latin typeface="+mj-lt"/>
                </a:rPr>
                <a:t>Opfattelse</a:t>
              </a:r>
              <a:endParaRPr lang="da-DK" sz="1650" dirty="0">
                <a:latin typeface="+mj-lt"/>
              </a:endParaRPr>
            </a:p>
          </p:txBody>
        </p:sp>
        <p:sp>
          <p:nvSpPr>
            <p:cNvPr id="24" name="Tekstboks 23"/>
            <p:cNvSpPr txBox="1"/>
            <p:nvPr/>
          </p:nvSpPr>
          <p:spPr>
            <a:xfrm>
              <a:off x="2246295" y="2015471"/>
              <a:ext cx="357188" cy="451113"/>
            </a:xfrm>
            <a:prstGeom prst="rect">
              <a:avLst/>
            </a:prstGeom>
            <a:noFill/>
          </p:spPr>
          <p:txBody>
            <a:bodyPr>
              <a:spAutoFit/>
            </a:bodyPr>
            <a:lstStyle/>
            <a:p>
              <a:pPr>
                <a:defRPr/>
              </a:pPr>
              <a:r>
                <a:rPr lang="da-DK" sz="1600" b="1" dirty="0">
                  <a:latin typeface="+mj-lt"/>
                </a:rPr>
                <a:t>J</a:t>
              </a:r>
            </a:p>
          </p:txBody>
        </p:sp>
        <p:sp>
          <p:nvSpPr>
            <p:cNvPr id="25" name="Tekstboks 24"/>
            <p:cNvSpPr txBox="1"/>
            <p:nvPr/>
          </p:nvSpPr>
          <p:spPr>
            <a:xfrm>
              <a:off x="6500826" y="2015471"/>
              <a:ext cx="357188" cy="451113"/>
            </a:xfrm>
            <a:prstGeom prst="rect">
              <a:avLst/>
            </a:prstGeom>
            <a:noFill/>
          </p:spPr>
          <p:txBody>
            <a:bodyPr>
              <a:spAutoFit/>
            </a:bodyPr>
            <a:lstStyle/>
            <a:p>
              <a:pPr>
                <a:defRPr/>
              </a:pPr>
              <a:r>
                <a:rPr lang="da-DK" sz="1600" b="1" dirty="0">
                  <a:latin typeface="+mj-lt"/>
                </a:rPr>
                <a:t>P</a:t>
              </a:r>
            </a:p>
          </p:txBody>
        </p:sp>
        <p:cxnSp>
          <p:nvCxnSpPr>
            <p:cNvPr id="29" name="Lige forbindelse 28"/>
            <p:cNvCxnSpPr/>
            <p:nvPr/>
          </p:nvCxnSpPr>
          <p:spPr>
            <a:xfrm rot="5400000">
              <a:off x="4408580" y="2272480"/>
              <a:ext cx="287153" cy="1587"/>
            </a:xfrm>
            <a:prstGeom prst="line">
              <a:avLst/>
            </a:prstGeom>
          </p:spPr>
          <p:style>
            <a:lnRef idx="1">
              <a:schemeClr val="accent1"/>
            </a:lnRef>
            <a:fillRef idx="0">
              <a:schemeClr val="accent1"/>
            </a:fillRef>
            <a:effectRef idx="0">
              <a:schemeClr val="accent1"/>
            </a:effectRef>
            <a:fontRef idx="minor">
              <a:schemeClr val="tx1"/>
            </a:fontRef>
          </p:style>
        </p:cxnSp>
      </p:grpSp>
      <p:sp>
        <p:nvSpPr>
          <p:cNvPr id="12" name="Line 2053"/>
          <p:cNvSpPr>
            <a:spLocks noChangeShapeType="1"/>
          </p:cNvSpPr>
          <p:nvPr/>
        </p:nvSpPr>
        <p:spPr bwMode="auto">
          <a:xfrm>
            <a:off x="3216452" y="1470852"/>
            <a:ext cx="26289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da-DK" sz="1350"/>
          </a:p>
        </p:txBody>
      </p:sp>
      <p:sp>
        <p:nvSpPr>
          <p:cNvPr id="13" name="Line 2054"/>
          <p:cNvSpPr>
            <a:spLocks noChangeShapeType="1"/>
          </p:cNvSpPr>
          <p:nvPr/>
        </p:nvSpPr>
        <p:spPr bwMode="auto">
          <a:xfrm>
            <a:off x="4559477" y="1356552"/>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a-DK" sz="1350"/>
          </a:p>
        </p:txBody>
      </p:sp>
      <p:sp>
        <p:nvSpPr>
          <p:cNvPr id="14" name="Pladsholder til indhold 20">
            <a:extLst>
              <a:ext uri="{FF2B5EF4-FFF2-40B4-BE49-F238E27FC236}">
                <a16:creationId xmlns:a16="http://schemas.microsoft.com/office/drawing/2014/main" id="{446101A6-2394-1A42-85FF-3AD92549D0EA}"/>
              </a:ext>
            </a:extLst>
          </p:cNvPr>
          <p:cNvSpPr txBox="1">
            <a:spLocks/>
          </p:cNvSpPr>
          <p:nvPr/>
        </p:nvSpPr>
        <p:spPr>
          <a:xfrm>
            <a:off x="4464295" y="2058170"/>
            <a:ext cx="4284170" cy="3393900"/>
          </a:xfrm>
          <a:prstGeom prst="rect">
            <a:avLst/>
          </a:prstGeom>
        </p:spPr>
        <p:txBody>
          <a:bodyPr/>
          <a:lstStyle>
            <a:lvl1pPr marL="0" indent="0" algn="l" defTabSz="914400" rtl="0" eaLnBrk="1" latinLnBrk="0" hangingPunct="1">
              <a:spcBef>
                <a:spcPts val="0"/>
              </a:spcBef>
              <a:spcAft>
                <a:spcPts val="0"/>
              </a:spcAft>
              <a:buClr>
                <a:schemeClr val="accent1"/>
              </a:buClr>
              <a:buFont typeface="Wingdings" pitchFamily="2" charset="2"/>
              <a:buNone/>
              <a:defRPr sz="1200" kern="1200">
                <a:solidFill>
                  <a:schemeClr val="tx1"/>
                </a:solidFill>
                <a:latin typeface="+mn-lt"/>
                <a:ea typeface="+mn-ea"/>
                <a:cs typeface="+mn-cs"/>
              </a:defRPr>
            </a:lvl1pPr>
            <a:lvl2pPr marL="532800" indent="-172800" algn="l" defTabSz="914400" rtl="0" eaLnBrk="1" latinLnBrk="0" hangingPunct="1">
              <a:spcBef>
                <a:spcPts val="300"/>
              </a:spcBef>
              <a:spcAft>
                <a:spcPts val="600"/>
              </a:spcAft>
              <a:buClr>
                <a:schemeClr val="accent1"/>
              </a:buClr>
              <a:buFont typeface="Wingdings" pitchFamily="2" charset="2"/>
              <a:buChar char="§"/>
              <a:defRPr sz="1000" kern="1200">
                <a:solidFill>
                  <a:schemeClr val="tx1"/>
                </a:solidFill>
                <a:latin typeface="+mn-lt"/>
                <a:ea typeface="+mn-ea"/>
                <a:cs typeface="+mn-cs"/>
              </a:defRPr>
            </a:lvl2pPr>
            <a:lvl3pPr marL="896400" indent="-187200" algn="l" defTabSz="914400" rtl="0" eaLnBrk="1" latinLnBrk="0" hangingPunct="1">
              <a:spcBef>
                <a:spcPts val="300"/>
              </a:spcBef>
              <a:spcAft>
                <a:spcPts val="600"/>
              </a:spcAft>
              <a:buClr>
                <a:schemeClr val="accent1"/>
              </a:buClr>
              <a:buFont typeface="Wingdings" pitchFamily="2" charset="2"/>
              <a:buChar char="§"/>
              <a:defRPr sz="1000" kern="1200">
                <a:solidFill>
                  <a:schemeClr val="tx1"/>
                </a:solidFill>
                <a:latin typeface="+mn-lt"/>
                <a:ea typeface="+mn-ea"/>
                <a:cs typeface="+mn-cs"/>
              </a:defRPr>
            </a:lvl3pPr>
            <a:lvl4pPr marL="1260000" indent="-180000" algn="l" defTabSz="914400" rtl="0" eaLnBrk="1" latinLnBrk="0" hangingPunct="1">
              <a:spcBef>
                <a:spcPct val="20000"/>
              </a:spcBef>
              <a:buClr>
                <a:schemeClr val="accent1"/>
              </a:buClr>
              <a:buFont typeface="Wingdings" pitchFamily="2" charset="2"/>
              <a:buChar char="§"/>
              <a:defRPr sz="1000" kern="1200">
                <a:solidFill>
                  <a:schemeClr val="tx1"/>
                </a:solidFill>
                <a:latin typeface="+mn-lt"/>
                <a:ea typeface="+mn-ea"/>
                <a:cs typeface="+mn-cs"/>
              </a:defRPr>
            </a:lvl4pPr>
            <a:lvl5pPr marL="1612800" indent="-172800" algn="l" defTabSz="914400" rtl="0" eaLnBrk="1" latinLnBrk="0" hangingPunct="1">
              <a:spcBef>
                <a:spcPct val="20000"/>
              </a:spcBef>
              <a:buClr>
                <a:schemeClr val="accent1"/>
              </a:buClr>
              <a:buFont typeface="Wingdings" pitchFamily="2" charset="2"/>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7175" indent="-257175" eaLnBrk="0" fontAlgn="ctr" hangingPunct="0">
              <a:spcBef>
                <a:spcPts val="900"/>
              </a:spcBef>
              <a:buFont typeface="Arial" panose="020B0604020202020204" pitchFamily="34" charset="0"/>
              <a:buChar char="•"/>
            </a:pPr>
            <a:r>
              <a:rPr kumimoji="1" lang="da-DK" sz="1500" dirty="0"/>
              <a:t>Foretrækker frihed til at gå på opdagelse  uden grænser</a:t>
            </a:r>
            <a:endParaRPr lang="da-DK" sz="1500" dirty="0"/>
          </a:p>
          <a:p>
            <a:pPr marL="257175" indent="-257175" eaLnBrk="0" fontAlgn="ctr" hangingPunct="0">
              <a:spcBef>
                <a:spcPts val="900"/>
              </a:spcBef>
              <a:buFont typeface="Arial" panose="020B0604020202020204" pitchFamily="34" charset="0"/>
              <a:buChar char="•"/>
            </a:pPr>
            <a:r>
              <a:rPr kumimoji="1" lang="da-DK" sz="1500" dirty="0"/>
              <a:t>Kan lide at bevare muligheder åbne</a:t>
            </a:r>
            <a:endParaRPr lang="da-DK" sz="1500" dirty="0"/>
          </a:p>
          <a:p>
            <a:pPr marL="257175" indent="-257175" eaLnBrk="0" fontAlgn="ctr" hangingPunct="0">
              <a:spcBef>
                <a:spcPts val="900"/>
              </a:spcBef>
              <a:buFont typeface="Arial" panose="020B0604020202020204" pitchFamily="34" charset="0"/>
              <a:buChar char="•"/>
            </a:pPr>
            <a:r>
              <a:rPr kumimoji="1" lang="da-DK" sz="1500" dirty="0"/>
              <a:t>Foretrækker en fleksibel livsstil</a:t>
            </a:r>
            <a:endParaRPr lang="da-DK" sz="1500" dirty="0"/>
          </a:p>
          <a:p>
            <a:pPr marL="257175" indent="-257175" eaLnBrk="0" fontAlgn="ctr" hangingPunct="0">
              <a:spcBef>
                <a:spcPts val="900"/>
              </a:spcBef>
              <a:buFont typeface="Arial" panose="020B0604020202020204" pitchFamily="34" charset="0"/>
              <a:buChar char="•"/>
            </a:pPr>
            <a:r>
              <a:rPr kumimoji="1" lang="da-DK" sz="1500" dirty="0"/>
              <a:t>Kan lide at flyde med strømmen</a:t>
            </a:r>
            <a:endParaRPr lang="da-DK" sz="1500" dirty="0"/>
          </a:p>
          <a:p>
            <a:pPr marL="257175" indent="-257175" eaLnBrk="0" fontAlgn="ctr" hangingPunct="0">
              <a:spcBef>
                <a:spcPts val="900"/>
              </a:spcBef>
              <a:buFont typeface="Arial" panose="020B0604020202020204" pitchFamily="34" charset="0"/>
              <a:buChar char="•"/>
            </a:pPr>
            <a:r>
              <a:rPr kumimoji="1" lang="da-DK" sz="1500" dirty="0"/>
              <a:t>Foretrækker at opleve tingene, </a:t>
            </a:r>
            <a:br>
              <a:rPr kumimoji="1" lang="da-DK" sz="1500" dirty="0"/>
            </a:br>
            <a:r>
              <a:rPr kumimoji="1" lang="da-DK" sz="1500" dirty="0"/>
              <a:t>som de kommer</a:t>
            </a:r>
            <a:endParaRPr lang="da-DK" sz="1500" dirty="0"/>
          </a:p>
          <a:p>
            <a:pPr indent="-285743">
              <a:lnSpc>
                <a:spcPct val="120000"/>
              </a:lnSpc>
              <a:spcBef>
                <a:spcPts val="900"/>
              </a:spcBef>
              <a:buFont typeface="Arial" panose="020B0604020202020204" pitchFamily="34" charset="0"/>
              <a:buChar char="•"/>
              <a:defRPr/>
            </a:pPr>
            <a:endParaRPr kumimoji="1" lang="da-DK" altLang="da-DK" sz="1500" dirty="0"/>
          </a:p>
        </p:txBody>
      </p:sp>
      <p:sp>
        <p:nvSpPr>
          <p:cNvPr id="16" name="Pladsholder til indhold 20">
            <a:extLst>
              <a:ext uri="{FF2B5EF4-FFF2-40B4-BE49-F238E27FC236}">
                <a16:creationId xmlns:a16="http://schemas.microsoft.com/office/drawing/2014/main" id="{F814CB7D-78A3-014A-BB19-26001A869B56}"/>
              </a:ext>
            </a:extLst>
          </p:cNvPr>
          <p:cNvSpPr txBox="1">
            <a:spLocks/>
          </p:cNvSpPr>
          <p:nvPr/>
        </p:nvSpPr>
        <p:spPr>
          <a:xfrm>
            <a:off x="179512" y="2050972"/>
            <a:ext cx="4284170" cy="3393900"/>
          </a:xfrm>
          <a:prstGeom prst="rect">
            <a:avLst/>
          </a:prstGeom>
        </p:spPr>
        <p:txBody>
          <a:bodyPr/>
          <a:lstStyle>
            <a:lvl1pPr marL="0" indent="0" algn="l" defTabSz="914400" rtl="0" eaLnBrk="1" latinLnBrk="0" hangingPunct="1">
              <a:spcBef>
                <a:spcPts val="0"/>
              </a:spcBef>
              <a:spcAft>
                <a:spcPts val="0"/>
              </a:spcAft>
              <a:buClr>
                <a:schemeClr val="accent1"/>
              </a:buClr>
              <a:buFont typeface="Wingdings" pitchFamily="2" charset="2"/>
              <a:buNone/>
              <a:defRPr sz="1200" kern="1200">
                <a:solidFill>
                  <a:schemeClr val="tx1"/>
                </a:solidFill>
                <a:latin typeface="+mn-lt"/>
                <a:ea typeface="+mn-ea"/>
                <a:cs typeface="+mn-cs"/>
              </a:defRPr>
            </a:lvl1pPr>
            <a:lvl2pPr marL="532800" indent="-172800" algn="l" defTabSz="914400" rtl="0" eaLnBrk="1" latinLnBrk="0" hangingPunct="1">
              <a:spcBef>
                <a:spcPts val="300"/>
              </a:spcBef>
              <a:spcAft>
                <a:spcPts val="600"/>
              </a:spcAft>
              <a:buClr>
                <a:schemeClr val="accent1"/>
              </a:buClr>
              <a:buFont typeface="Wingdings" pitchFamily="2" charset="2"/>
              <a:buChar char="§"/>
              <a:defRPr sz="1000" kern="1200">
                <a:solidFill>
                  <a:schemeClr val="tx1"/>
                </a:solidFill>
                <a:latin typeface="+mn-lt"/>
                <a:ea typeface="+mn-ea"/>
                <a:cs typeface="+mn-cs"/>
              </a:defRPr>
            </a:lvl2pPr>
            <a:lvl3pPr marL="896400" indent="-187200" algn="l" defTabSz="914400" rtl="0" eaLnBrk="1" latinLnBrk="0" hangingPunct="1">
              <a:spcBef>
                <a:spcPts val="300"/>
              </a:spcBef>
              <a:spcAft>
                <a:spcPts val="600"/>
              </a:spcAft>
              <a:buClr>
                <a:schemeClr val="accent1"/>
              </a:buClr>
              <a:buFont typeface="Wingdings" pitchFamily="2" charset="2"/>
              <a:buChar char="§"/>
              <a:defRPr sz="1000" kern="1200">
                <a:solidFill>
                  <a:schemeClr val="tx1"/>
                </a:solidFill>
                <a:latin typeface="+mn-lt"/>
                <a:ea typeface="+mn-ea"/>
                <a:cs typeface="+mn-cs"/>
              </a:defRPr>
            </a:lvl3pPr>
            <a:lvl4pPr marL="1260000" indent="-180000" algn="l" defTabSz="914400" rtl="0" eaLnBrk="1" latinLnBrk="0" hangingPunct="1">
              <a:spcBef>
                <a:spcPct val="20000"/>
              </a:spcBef>
              <a:buClr>
                <a:schemeClr val="accent1"/>
              </a:buClr>
              <a:buFont typeface="Wingdings" pitchFamily="2" charset="2"/>
              <a:buChar char="§"/>
              <a:defRPr sz="1000" kern="1200">
                <a:solidFill>
                  <a:schemeClr val="tx1"/>
                </a:solidFill>
                <a:latin typeface="+mn-lt"/>
                <a:ea typeface="+mn-ea"/>
                <a:cs typeface="+mn-cs"/>
              </a:defRPr>
            </a:lvl4pPr>
            <a:lvl5pPr marL="1612800" indent="-172800" algn="l" defTabSz="914400" rtl="0" eaLnBrk="1" latinLnBrk="0" hangingPunct="1">
              <a:spcBef>
                <a:spcPct val="20000"/>
              </a:spcBef>
              <a:buClr>
                <a:schemeClr val="accent1"/>
              </a:buClr>
              <a:buFont typeface="Wingdings" pitchFamily="2" charset="2"/>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eaLnBrk="0" fontAlgn="ctr" hangingPunct="0">
              <a:spcBef>
                <a:spcPts val="900"/>
              </a:spcBef>
            </a:pPr>
            <a:r>
              <a:rPr kumimoji="1" lang="da-DK" sz="1500" dirty="0"/>
              <a:t>Foretrækker klare rammer og </a:t>
            </a:r>
            <a:br>
              <a:rPr kumimoji="1" lang="da-DK" sz="1500" dirty="0"/>
            </a:br>
            <a:r>
              <a:rPr kumimoji="1" lang="da-DK" sz="1500" dirty="0"/>
              <a:t>faste kategorier</a:t>
            </a:r>
            <a:endParaRPr lang="da-DK" sz="1500" dirty="0"/>
          </a:p>
          <a:p>
            <a:pPr algn="r" eaLnBrk="0" fontAlgn="ctr" hangingPunct="0">
              <a:spcBef>
                <a:spcPts val="900"/>
              </a:spcBef>
            </a:pPr>
            <a:r>
              <a:rPr kumimoji="1" lang="da-DK" sz="1500" dirty="0"/>
              <a:t>Kan lide at afslutte sager</a:t>
            </a:r>
            <a:endParaRPr lang="da-DK" sz="1500" dirty="0"/>
          </a:p>
          <a:p>
            <a:pPr algn="r" eaLnBrk="0" fontAlgn="ctr" hangingPunct="0">
              <a:spcBef>
                <a:spcPts val="900"/>
              </a:spcBef>
            </a:pPr>
            <a:r>
              <a:rPr kumimoji="1" lang="da-DK" sz="1500" dirty="0"/>
              <a:t>Foretrækker en organiseret livsstil</a:t>
            </a:r>
            <a:endParaRPr lang="da-DK" sz="1500" dirty="0"/>
          </a:p>
          <a:p>
            <a:pPr algn="r" eaLnBrk="0" fontAlgn="ctr" hangingPunct="0">
              <a:spcBef>
                <a:spcPts val="900"/>
              </a:spcBef>
            </a:pPr>
            <a:r>
              <a:rPr kumimoji="1" lang="da-DK" sz="1500" dirty="0"/>
              <a:t>Kan lide orden og struktur</a:t>
            </a:r>
            <a:endParaRPr lang="da-DK" sz="1500" dirty="0"/>
          </a:p>
          <a:p>
            <a:pPr algn="r" eaLnBrk="0" fontAlgn="ctr" hangingPunct="0">
              <a:spcBef>
                <a:spcPts val="900"/>
              </a:spcBef>
            </a:pPr>
            <a:r>
              <a:rPr kumimoji="1" lang="da-DK" sz="1500" dirty="0"/>
              <a:t>Kan lide at have </a:t>
            </a:r>
            <a:br>
              <a:rPr kumimoji="1" lang="da-DK" sz="1500" dirty="0"/>
            </a:br>
            <a:r>
              <a:rPr kumimoji="1" lang="da-DK" sz="1500" dirty="0"/>
              <a:t>styr på tingene</a:t>
            </a:r>
            <a:endParaRPr lang="da-DK" sz="1500" dirty="0"/>
          </a:p>
          <a:p>
            <a:pPr algn="r">
              <a:lnSpc>
                <a:spcPct val="120000"/>
              </a:lnSpc>
              <a:spcBef>
                <a:spcPts val="900"/>
              </a:spcBef>
              <a:defRPr/>
            </a:pPr>
            <a:endParaRPr kumimoji="1" lang="da-DK" altLang="da-DK" sz="1500" dirty="0"/>
          </a:p>
        </p:txBody>
      </p:sp>
    </p:spTree>
    <p:extLst>
      <p:ext uri="{BB962C8B-B14F-4D97-AF65-F5344CB8AC3E}">
        <p14:creationId xmlns:p14="http://schemas.microsoft.com/office/powerpoint/2010/main" val="916858681"/>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uppe 14"/>
          <p:cNvGrpSpPr>
            <a:grpSpLocks/>
          </p:cNvGrpSpPr>
          <p:nvPr/>
        </p:nvGrpSpPr>
        <p:grpSpPr bwMode="auto">
          <a:xfrm>
            <a:off x="2964656" y="589360"/>
            <a:ext cx="3392091" cy="3543300"/>
            <a:chOff x="2428875" y="785813"/>
            <a:chExt cx="4522788" cy="4724400"/>
          </a:xfrm>
        </p:grpSpPr>
        <p:grpSp>
          <p:nvGrpSpPr>
            <p:cNvPr id="35851" name="Gruppe 9"/>
            <p:cNvGrpSpPr>
              <a:grpSpLocks/>
            </p:cNvGrpSpPr>
            <p:nvPr/>
          </p:nvGrpSpPr>
          <p:grpSpPr bwMode="auto">
            <a:xfrm>
              <a:off x="2428875" y="785813"/>
              <a:ext cx="4522788" cy="4724400"/>
              <a:chOff x="2428875" y="785813"/>
              <a:chExt cx="4522788" cy="4724400"/>
            </a:xfrm>
          </p:grpSpPr>
          <p:pic>
            <p:nvPicPr>
              <p:cNvPr id="35853" name="Picture 5" descr="K:\sannes billeder\Sticky-J-Fix.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8875" y="785813"/>
                <a:ext cx="452278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4" name="Rektangel 7"/>
              <p:cNvSpPr>
                <a:spLocks noChangeArrowheads="1"/>
              </p:cNvSpPr>
              <p:nvPr/>
            </p:nvSpPr>
            <p:spPr bwMode="auto">
              <a:xfrm>
                <a:off x="5256076" y="1628800"/>
                <a:ext cx="1044116" cy="216024"/>
              </a:xfrm>
              <a:prstGeom prst="rect">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endParaRPr lang="da-DK" altLang="da-DK" sz="1500">
                  <a:latin typeface="Verdana" pitchFamily="34" charset="0"/>
                </a:endParaRPr>
              </a:p>
            </p:txBody>
          </p:sp>
        </p:grpSp>
        <p:sp>
          <p:nvSpPr>
            <p:cNvPr id="35852" name="Rektangel 10"/>
            <p:cNvSpPr>
              <a:spLocks noChangeArrowheads="1"/>
            </p:cNvSpPr>
            <p:nvPr/>
          </p:nvSpPr>
          <p:spPr bwMode="auto">
            <a:xfrm>
              <a:off x="3284066" y="5138349"/>
              <a:ext cx="1791990" cy="288032"/>
            </a:xfrm>
            <a:prstGeom prst="rect">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endParaRPr lang="da-DK" altLang="da-DK" sz="1500">
                <a:latin typeface="Verdana" pitchFamily="34" charset="0"/>
              </a:endParaRPr>
            </a:p>
          </p:txBody>
        </p:sp>
      </p:grpSp>
      <p:grpSp>
        <p:nvGrpSpPr>
          <p:cNvPr id="35843" name="Gruppe 2"/>
          <p:cNvGrpSpPr>
            <a:grpSpLocks/>
          </p:cNvGrpSpPr>
          <p:nvPr/>
        </p:nvGrpSpPr>
        <p:grpSpPr bwMode="auto">
          <a:xfrm>
            <a:off x="4193381" y="1502569"/>
            <a:ext cx="891779" cy="1200329"/>
            <a:chOff x="4175956" y="1867352"/>
            <a:chExt cx="1188132" cy="1600053"/>
          </a:xfrm>
        </p:grpSpPr>
        <p:sp>
          <p:nvSpPr>
            <p:cNvPr id="35849" name="Rektangel 3"/>
            <p:cNvSpPr>
              <a:spLocks noChangeArrowheads="1"/>
            </p:cNvSpPr>
            <p:nvPr/>
          </p:nvSpPr>
          <p:spPr bwMode="auto">
            <a:xfrm>
              <a:off x="4175956" y="2060847"/>
              <a:ext cx="1188132" cy="1163365"/>
            </a:xfrm>
            <a:prstGeom prst="rect">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endParaRPr lang="da-DK" altLang="da-DK" sz="1500">
                <a:latin typeface="Verdana" pitchFamily="34" charset="0"/>
              </a:endParaRPr>
            </a:p>
          </p:txBody>
        </p:sp>
        <p:sp>
          <p:nvSpPr>
            <p:cNvPr id="5" name="Text Box 28"/>
            <p:cNvSpPr txBox="1">
              <a:spLocks noChangeArrowheads="1"/>
            </p:cNvSpPr>
            <p:nvPr/>
          </p:nvSpPr>
          <p:spPr bwMode="auto">
            <a:xfrm>
              <a:off x="4464463" y="1867352"/>
              <a:ext cx="791559" cy="1600053"/>
            </a:xfrm>
            <a:prstGeom prst="rect">
              <a:avLst/>
            </a:prstGeom>
            <a:noFill/>
            <a:ln w="9525">
              <a:noFill/>
              <a:miter lim="800000"/>
              <a:headEnd/>
              <a:tailEnd/>
            </a:ln>
            <a:effectLst/>
          </p:spPr>
          <p:txBody>
            <a:bodyPr>
              <a:spAutoFit/>
            </a:bodyPr>
            <a:lstStyle/>
            <a:p>
              <a:pPr eaLnBrk="0" hangingPunct="0">
                <a:defRPr/>
              </a:pPr>
              <a:r>
                <a:rPr lang="da-DK" sz="7200" b="1" dirty="0">
                  <a:solidFill>
                    <a:schemeClr val="accent1"/>
                  </a:solidFill>
                  <a:latin typeface="+mj-lt"/>
                </a:rPr>
                <a:t>J</a:t>
              </a:r>
            </a:p>
          </p:txBody>
        </p:sp>
      </p:grpSp>
      <p:sp>
        <p:nvSpPr>
          <p:cNvPr id="6" name="Rektangel 5"/>
          <p:cNvSpPr/>
          <p:nvPr/>
        </p:nvSpPr>
        <p:spPr>
          <a:xfrm>
            <a:off x="3006330" y="1531144"/>
            <a:ext cx="1187053" cy="323165"/>
          </a:xfrm>
          <a:prstGeom prst="rect">
            <a:avLst/>
          </a:prstGeom>
          <a:solidFill>
            <a:schemeClr val="bg2"/>
          </a:solidFill>
        </p:spPr>
        <p:txBody>
          <a:bodyPr>
            <a:spAutoFit/>
          </a:bodyPr>
          <a:lstStyle/>
          <a:p>
            <a:pPr algn="ctr">
              <a:defRPr/>
            </a:pPr>
            <a:r>
              <a:rPr lang="da-DK" sz="750" dirty="0">
                <a:latin typeface="+mj-lt"/>
              </a:rPr>
              <a:t>Foretrækker en</a:t>
            </a:r>
            <a:br>
              <a:rPr lang="da-DK" sz="750" dirty="0">
                <a:latin typeface="+mj-lt"/>
              </a:rPr>
            </a:br>
            <a:r>
              <a:rPr lang="da-DK" sz="750" dirty="0">
                <a:latin typeface="+mj-lt"/>
              </a:rPr>
              <a:t>organiseret livsstil</a:t>
            </a:r>
          </a:p>
        </p:txBody>
      </p:sp>
      <p:sp>
        <p:nvSpPr>
          <p:cNvPr id="9" name="Rektangel 8"/>
          <p:cNvSpPr/>
          <p:nvPr/>
        </p:nvSpPr>
        <p:spPr>
          <a:xfrm>
            <a:off x="5112545" y="1313260"/>
            <a:ext cx="1403747" cy="323165"/>
          </a:xfrm>
          <a:prstGeom prst="rect">
            <a:avLst/>
          </a:prstGeom>
          <a:solidFill>
            <a:schemeClr val="bg2"/>
          </a:solidFill>
        </p:spPr>
        <p:txBody>
          <a:bodyPr>
            <a:spAutoFit/>
          </a:bodyPr>
          <a:lstStyle/>
          <a:p>
            <a:pPr algn="ctr">
              <a:defRPr/>
            </a:pPr>
            <a:r>
              <a:rPr lang="da-DK" sz="750" dirty="0">
                <a:latin typeface="+mj-lt"/>
              </a:rPr>
              <a:t>Kan lide at have</a:t>
            </a:r>
            <a:br>
              <a:rPr lang="da-DK" sz="750" dirty="0">
                <a:latin typeface="+mj-lt"/>
              </a:rPr>
            </a:br>
            <a:r>
              <a:rPr lang="da-DK" sz="750" dirty="0">
                <a:latin typeface="+mj-lt"/>
              </a:rPr>
              <a:t>styr på tingene</a:t>
            </a:r>
          </a:p>
        </p:txBody>
      </p:sp>
      <p:sp>
        <p:nvSpPr>
          <p:cNvPr id="12" name="Rektangel 11"/>
          <p:cNvSpPr/>
          <p:nvPr/>
        </p:nvSpPr>
        <p:spPr>
          <a:xfrm>
            <a:off x="2903935" y="2943226"/>
            <a:ext cx="1403747" cy="323165"/>
          </a:xfrm>
          <a:prstGeom prst="rect">
            <a:avLst/>
          </a:prstGeom>
          <a:solidFill>
            <a:schemeClr val="bg2"/>
          </a:solidFill>
        </p:spPr>
        <p:txBody>
          <a:bodyPr>
            <a:spAutoFit/>
          </a:bodyPr>
          <a:lstStyle/>
          <a:p>
            <a:pPr algn="ctr">
              <a:defRPr/>
            </a:pPr>
            <a:r>
              <a:rPr lang="da-DK" sz="750" dirty="0">
                <a:latin typeface="+mj-lt"/>
              </a:rPr>
              <a:t>Kan lide orden og struktur</a:t>
            </a:r>
          </a:p>
        </p:txBody>
      </p:sp>
      <p:sp>
        <p:nvSpPr>
          <p:cNvPr id="13" name="Rektangel 12"/>
          <p:cNvSpPr/>
          <p:nvPr/>
        </p:nvSpPr>
        <p:spPr>
          <a:xfrm>
            <a:off x="5057775" y="2993232"/>
            <a:ext cx="1404938" cy="207749"/>
          </a:xfrm>
          <a:prstGeom prst="rect">
            <a:avLst/>
          </a:prstGeom>
          <a:solidFill>
            <a:schemeClr val="bg2"/>
          </a:solidFill>
        </p:spPr>
        <p:txBody>
          <a:bodyPr>
            <a:spAutoFit/>
          </a:bodyPr>
          <a:lstStyle/>
          <a:p>
            <a:pPr algn="ctr">
              <a:defRPr/>
            </a:pPr>
            <a:r>
              <a:rPr lang="da-DK" sz="750" dirty="0">
                <a:latin typeface="+mj-lt"/>
              </a:rPr>
              <a:t>Kan lide at afslutte sager</a:t>
            </a:r>
          </a:p>
        </p:txBody>
      </p:sp>
      <p:sp>
        <p:nvSpPr>
          <p:cNvPr id="14" name="Rektangel 13"/>
          <p:cNvSpPr/>
          <p:nvPr/>
        </p:nvSpPr>
        <p:spPr>
          <a:xfrm>
            <a:off x="3783806" y="4154091"/>
            <a:ext cx="1614488" cy="323165"/>
          </a:xfrm>
          <a:prstGeom prst="rect">
            <a:avLst/>
          </a:prstGeom>
          <a:solidFill>
            <a:schemeClr val="bg2"/>
          </a:solidFill>
        </p:spPr>
        <p:txBody>
          <a:bodyPr>
            <a:spAutoFit/>
          </a:bodyPr>
          <a:lstStyle/>
          <a:p>
            <a:pPr algn="ctr">
              <a:defRPr/>
            </a:pPr>
            <a:r>
              <a:rPr lang="da-DK" sz="750" dirty="0">
                <a:latin typeface="+mj-lt"/>
              </a:rPr>
              <a:t>Foretrækker klare rammer</a:t>
            </a:r>
            <a:br>
              <a:rPr lang="da-DK" sz="750" dirty="0">
                <a:latin typeface="+mj-lt"/>
              </a:rPr>
            </a:br>
            <a:r>
              <a:rPr lang="da-DK" sz="750" dirty="0">
                <a:latin typeface="+mj-lt"/>
              </a:rPr>
              <a:t>og faste kategorier</a:t>
            </a:r>
          </a:p>
        </p:txBody>
      </p:sp>
      <p:sp>
        <p:nvSpPr>
          <p:cNvPr id="2" name="Pladsholder til diasnummer 1"/>
          <p:cNvSpPr>
            <a:spLocks noGrp="1"/>
          </p:cNvSpPr>
          <p:nvPr>
            <p:ph type="sldNum" sz="quarter" idx="12"/>
          </p:nvPr>
        </p:nvSpPr>
        <p:spPr/>
        <p:txBody>
          <a:bodyPr/>
          <a:lstStyle/>
          <a:p>
            <a:pPr>
              <a:defRPr/>
            </a:pPr>
            <a:r>
              <a:rPr lang="da-DK"/>
              <a:t> </a:t>
            </a:r>
            <a:r>
              <a:rPr lang="da-DK" sz="750">
                <a:solidFill>
                  <a:srgbClr val="82C2BF"/>
                </a:solidFill>
              </a:rPr>
              <a:t> </a:t>
            </a:r>
            <a:fld id="{444C5D5C-53FB-492A-B2EC-7F77448B9E4F}" type="slidenum">
              <a:rPr lang="da-DK" sz="750" b="1">
                <a:solidFill>
                  <a:schemeClr val="tx2"/>
                </a:solidFill>
              </a:rPr>
              <a:pPr>
                <a:defRPr/>
              </a:pPr>
              <a:t>111</a:t>
            </a:fld>
            <a:endParaRPr lang="da-DK" sz="750" b="1">
              <a:solidFill>
                <a:schemeClr val="tx2"/>
              </a:solidFill>
            </a:endParaRPr>
          </a:p>
        </p:txBody>
      </p:sp>
    </p:spTree>
    <p:extLst>
      <p:ext uri="{BB962C8B-B14F-4D97-AF65-F5344CB8AC3E}">
        <p14:creationId xmlns:p14="http://schemas.microsoft.com/office/powerpoint/2010/main" val="303938105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K:\sannes billeder\Sticky-P-Fix.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1078" y="696516"/>
            <a:ext cx="3348038"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867" name="Gruppe 2"/>
          <p:cNvGrpSpPr>
            <a:grpSpLocks/>
          </p:cNvGrpSpPr>
          <p:nvPr/>
        </p:nvGrpSpPr>
        <p:grpSpPr bwMode="auto">
          <a:xfrm>
            <a:off x="4218385" y="1502569"/>
            <a:ext cx="947738" cy="1200329"/>
            <a:chOff x="4175956" y="1867352"/>
            <a:chExt cx="1264245" cy="1600053"/>
          </a:xfrm>
        </p:grpSpPr>
        <p:sp>
          <p:nvSpPr>
            <p:cNvPr id="36873" name="Rektangel 3"/>
            <p:cNvSpPr>
              <a:spLocks noChangeArrowheads="1"/>
            </p:cNvSpPr>
            <p:nvPr/>
          </p:nvSpPr>
          <p:spPr bwMode="auto">
            <a:xfrm>
              <a:off x="4175956" y="2060847"/>
              <a:ext cx="1264245" cy="944117"/>
            </a:xfrm>
            <a:prstGeom prst="rect">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endParaRPr lang="da-DK" altLang="da-DK" sz="1500">
                <a:latin typeface="Verdana" pitchFamily="34" charset="0"/>
              </a:endParaRPr>
            </a:p>
          </p:txBody>
        </p:sp>
        <p:sp>
          <p:nvSpPr>
            <p:cNvPr id="5" name="Text Box 28"/>
            <p:cNvSpPr txBox="1">
              <a:spLocks noChangeArrowheads="1"/>
            </p:cNvSpPr>
            <p:nvPr/>
          </p:nvSpPr>
          <p:spPr bwMode="auto">
            <a:xfrm>
              <a:off x="4175956" y="1867352"/>
              <a:ext cx="792535" cy="1600053"/>
            </a:xfrm>
            <a:prstGeom prst="rect">
              <a:avLst/>
            </a:prstGeom>
            <a:noFill/>
            <a:ln w="9525">
              <a:noFill/>
              <a:miter lim="800000"/>
              <a:headEnd/>
              <a:tailEnd/>
            </a:ln>
            <a:effectLst/>
          </p:spPr>
          <p:txBody>
            <a:bodyPr>
              <a:spAutoFit/>
            </a:bodyPr>
            <a:lstStyle/>
            <a:p>
              <a:pPr eaLnBrk="0" hangingPunct="0">
                <a:defRPr/>
              </a:pPr>
              <a:r>
                <a:rPr lang="da-DK" sz="7200" b="1" dirty="0">
                  <a:solidFill>
                    <a:schemeClr val="accent1"/>
                  </a:solidFill>
                  <a:latin typeface="+mj-lt"/>
                </a:rPr>
                <a:t>P</a:t>
              </a:r>
            </a:p>
          </p:txBody>
        </p:sp>
      </p:grpSp>
      <p:sp>
        <p:nvSpPr>
          <p:cNvPr id="6" name="Rektangel 5"/>
          <p:cNvSpPr/>
          <p:nvPr/>
        </p:nvSpPr>
        <p:spPr>
          <a:xfrm>
            <a:off x="2913461" y="1368029"/>
            <a:ext cx="1188244" cy="323165"/>
          </a:xfrm>
          <a:prstGeom prst="rect">
            <a:avLst/>
          </a:prstGeom>
          <a:solidFill>
            <a:schemeClr val="bg2"/>
          </a:solidFill>
        </p:spPr>
        <p:txBody>
          <a:bodyPr>
            <a:spAutoFit/>
          </a:bodyPr>
          <a:lstStyle/>
          <a:p>
            <a:pPr algn="ctr">
              <a:defRPr/>
            </a:pPr>
            <a:r>
              <a:rPr lang="da-DK" sz="750" dirty="0">
                <a:latin typeface="+mj-lt"/>
              </a:rPr>
              <a:t>Kan lide at bevare</a:t>
            </a:r>
            <a:br>
              <a:rPr lang="da-DK" sz="750" dirty="0">
                <a:latin typeface="+mj-lt"/>
              </a:rPr>
            </a:br>
            <a:r>
              <a:rPr lang="da-DK" sz="750" dirty="0">
                <a:latin typeface="+mj-lt"/>
              </a:rPr>
              <a:t>åbne muligheder</a:t>
            </a:r>
          </a:p>
        </p:txBody>
      </p:sp>
      <p:sp>
        <p:nvSpPr>
          <p:cNvPr id="9" name="Rektangel 8"/>
          <p:cNvSpPr/>
          <p:nvPr/>
        </p:nvSpPr>
        <p:spPr>
          <a:xfrm>
            <a:off x="4950619" y="1491854"/>
            <a:ext cx="1187054" cy="323165"/>
          </a:xfrm>
          <a:prstGeom prst="rect">
            <a:avLst/>
          </a:prstGeom>
          <a:solidFill>
            <a:schemeClr val="bg2"/>
          </a:solidFill>
        </p:spPr>
        <p:txBody>
          <a:bodyPr>
            <a:spAutoFit/>
          </a:bodyPr>
          <a:lstStyle/>
          <a:p>
            <a:pPr algn="ctr">
              <a:defRPr/>
            </a:pPr>
            <a:r>
              <a:rPr lang="da-DK" sz="750" dirty="0">
                <a:latin typeface="+mj-lt"/>
              </a:rPr>
              <a:t>Foretrækker en fleksibel livsstil</a:t>
            </a:r>
          </a:p>
        </p:txBody>
      </p:sp>
      <p:sp>
        <p:nvSpPr>
          <p:cNvPr id="10" name="Rektangel 9"/>
          <p:cNvSpPr/>
          <p:nvPr/>
        </p:nvSpPr>
        <p:spPr>
          <a:xfrm>
            <a:off x="4518422" y="2680098"/>
            <a:ext cx="1937147" cy="207749"/>
          </a:xfrm>
          <a:prstGeom prst="rect">
            <a:avLst/>
          </a:prstGeom>
          <a:solidFill>
            <a:schemeClr val="bg2"/>
          </a:solidFill>
        </p:spPr>
        <p:txBody>
          <a:bodyPr>
            <a:spAutoFit/>
          </a:bodyPr>
          <a:lstStyle/>
          <a:p>
            <a:pPr algn="ctr">
              <a:defRPr/>
            </a:pPr>
            <a:r>
              <a:rPr lang="da-DK" sz="750" dirty="0">
                <a:latin typeface="+mj-lt"/>
              </a:rPr>
              <a:t>Kan lide at flyde med strømmen</a:t>
            </a:r>
          </a:p>
        </p:txBody>
      </p:sp>
      <p:sp>
        <p:nvSpPr>
          <p:cNvPr id="11" name="Rektangel 10"/>
          <p:cNvSpPr/>
          <p:nvPr/>
        </p:nvSpPr>
        <p:spPr>
          <a:xfrm>
            <a:off x="2526508" y="2895600"/>
            <a:ext cx="1937147" cy="323165"/>
          </a:xfrm>
          <a:prstGeom prst="rect">
            <a:avLst/>
          </a:prstGeom>
          <a:solidFill>
            <a:schemeClr val="bg2"/>
          </a:solidFill>
        </p:spPr>
        <p:txBody>
          <a:bodyPr>
            <a:spAutoFit/>
          </a:bodyPr>
          <a:lstStyle/>
          <a:p>
            <a:pPr algn="ctr">
              <a:defRPr/>
            </a:pPr>
            <a:r>
              <a:rPr lang="da-DK" sz="750" dirty="0">
                <a:latin typeface="+mj-lt"/>
              </a:rPr>
              <a:t>Foretrækker frihed til at gå</a:t>
            </a:r>
            <a:br>
              <a:rPr lang="da-DK" sz="750" dirty="0">
                <a:latin typeface="+mj-lt"/>
              </a:rPr>
            </a:br>
            <a:r>
              <a:rPr lang="da-DK" sz="750" dirty="0">
                <a:latin typeface="+mj-lt"/>
              </a:rPr>
              <a:t>på opdagelse uden grænser</a:t>
            </a:r>
          </a:p>
        </p:txBody>
      </p:sp>
      <p:sp>
        <p:nvSpPr>
          <p:cNvPr id="12" name="Rektangel 11"/>
          <p:cNvSpPr/>
          <p:nvPr/>
        </p:nvSpPr>
        <p:spPr>
          <a:xfrm>
            <a:off x="3821906" y="4089798"/>
            <a:ext cx="1938338" cy="323165"/>
          </a:xfrm>
          <a:prstGeom prst="rect">
            <a:avLst/>
          </a:prstGeom>
          <a:solidFill>
            <a:schemeClr val="bg2"/>
          </a:solidFill>
        </p:spPr>
        <p:txBody>
          <a:bodyPr>
            <a:spAutoFit/>
          </a:bodyPr>
          <a:lstStyle/>
          <a:p>
            <a:pPr algn="ctr">
              <a:defRPr/>
            </a:pPr>
            <a:r>
              <a:rPr lang="da-DK" sz="750" dirty="0">
                <a:latin typeface="+mj-lt"/>
              </a:rPr>
              <a:t>Foretrækker at opleve tingene</a:t>
            </a:r>
            <a:br>
              <a:rPr lang="da-DK" sz="750" dirty="0">
                <a:latin typeface="+mj-lt"/>
              </a:rPr>
            </a:br>
            <a:r>
              <a:rPr lang="da-DK" sz="750" dirty="0">
                <a:latin typeface="+mj-lt"/>
              </a:rPr>
              <a:t>som de kommer</a:t>
            </a:r>
          </a:p>
        </p:txBody>
      </p:sp>
      <p:sp>
        <p:nvSpPr>
          <p:cNvPr id="2" name="Pladsholder til diasnummer 1"/>
          <p:cNvSpPr>
            <a:spLocks noGrp="1"/>
          </p:cNvSpPr>
          <p:nvPr>
            <p:ph type="sldNum" sz="quarter" idx="12"/>
          </p:nvPr>
        </p:nvSpPr>
        <p:spPr/>
        <p:txBody>
          <a:bodyPr/>
          <a:lstStyle/>
          <a:p>
            <a:pPr>
              <a:defRPr/>
            </a:pPr>
            <a:r>
              <a:rPr lang="da-DK"/>
              <a:t> </a:t>
            </a:r>
            <a:r>
              <a:rPr lang="da-DK" sz="750">
                <a:solidFill>
                  <a:srgbClr val="82C2BF"/>
                </a:solidFill>
              </a:rPr>
              <a:t> </a:t>
            </a:r>
            <a:fld id="{444C5D5C-53FB-492A-B2EC-7F77448B9E4F}" type="slidenum">
              <a:rPr lang="da-DK" sz="750" b="1">
                <a:solidFill>
                  <a:schemeClr val="tx2"/>
                </a:solidFill>
              </a:rPr>
              <a:pPr>
                <a:defRPr/>
              </a:pPr>
              <a:t>112</a:t>
            </a:fld>
            <a:endParaRPr lang="da-DK" sz="750" b="1">
              <a:solidFill>
                <a:schemeClr val="tx2"/>
              </a:solidFill>
            </a:endParaRPr>
          </a:p>
        </p:txBody>
      </p:sp>
    </p:spTree>
    <p:extLst>
      <p:ext uri="{BB962C8B-B14F-4D97-AF65-F5344CB8AC3E}">
        <p14:creationId xmlns:p14="http://schemas.microsoft.com/office/powerpoint/2010/main" val="246664213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C:\Documents and Settings\jgj\Dokumenter\Igangværende\P - J kopi.jpg"/>
          <p:cNvPicPr>
            <a:picLocks noChangeAspect="1" noChangeArrowheads="1"/>
          </p:cNvPicPr>
          <p:nvPr/>
        </p:nvPicPr>
        <p:blipFill>
          <a:blip r:embed="rId2" cstate="print">
            <a:extLst>
              <a:ext uri="{28A0092B-C50C-407E-A947-70E740481C1C}">
                <a14:useLocalDpi xmlns:a14="http://schemas.microsoft.com/office/drawing/2010/main" val="0"/>
              </a:ext>
            </a:extLst>
          </a:blip>
          <a:srcRect l="50000" b="27110"/>
          <a:stretch>
            <a:fillRect/>
          </a:stretch>
        </p:blipFill>
        <p:spPr bwMode="auto">
          <a:xfrm>
            <a:off x="4706205" y="881064"/>
            <a:ext cx="3430191" cy="2037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ktangel 2"/>
          <p:cNvSpPr/>
          <p:nvPr/>
        </p:nvSpPr>
        <p:spPr>
          <a:xfrm>
            <a:off x="1679973" y="3106463"/>
            <a:ext cx="2189950" cy="1107996"/>
          </a:xfrm>
          <a:prstGeom prst="rect">
            <a:avLst/>
          </a:prstGeom>
          <a:solidFill>
            <a:schemeClr val="bg2"/>
          </a:solidFill>
        </p:spPr>
        <p:txBody>
          <a:bodyPr wrap="square">
            <a:spAutoFit/>
          </a:bodyPr>
          <a:lstStyle/>
          <a:p>
            <a:pPr algn="ctr">
              <a:defRPr/>
            </a:pPr>
            <a:r>
              <a:rPr lang="da-DK" sz="1650" dirty="0" err="1">
                <a:latin typeface="+mj-lt"/>
              </a:rPr>
              <a:t>P’ere</a:t>
            </a:r>
            <a:r>
              <a:rPr lang="da-DK" sz="1650" dirty="0">
                <a:latin typeface="+mj-lt"/>
              </a:rPr>
              <a:t> kan opfatte </a:t>
            </a:r>
            <a:r>
              <a:rPr lang="da-DK" sz="1650" dirty="0" err="1">
                <a:latin typeface="+mj-lt"/>
              </a:rPr>
              <a:t>J’ere</a:t>
            </a:r>
            <a:r>
              <a:rPr lang="da-DK" sz="1650" dirty="0">
                <a:latin typeface="+mj-lt"/>
              </a:rPr>
              <a:t> som</a:t>
            </a:r>
            <a:br>
              <a:rPr lang="da-DK" sz="1650" dirty="0">
                <a:latin typeface="+mj-lt"/>
              </a:rPr>
            </a:br>
            <a:r>
              <a:rPr lang="da-DK" sz="1650" dirty="0">
                <a:latin typeface="+mj-lt"/>
              </a:rPr>
              <a:t>krævende, stive og firkantede</a:t>
            </a:r>
          </a:p>
        </p:txBody>
      </p:sp>
      <p:pic>
        <p:nvPicPr>
          <p:cNvPr id="37892" name="Picture 3" descr="C:\Documents and Settings\jgj\Dokumenter\Igangværende\P - J kopi.jpg"/>
          <p:cNvPicPr>
            <a:picLocks noChangeAspect="1" noChangeArrowheads="1"/>
          </p:cNvPicPr>
          <p:nvPr/>
        </p:nvPicPr>
        <p:blipFill>
          <a:blip r:embed="rId3" cstate="print">
            <a:extLst>
              <a:ext uri="{28A0092B-C50C-407E-A947-70E740481C1C}">
                <a14:useLocalDpi xmlns:a14="http://schemas.microsoft.com/office/drawing/2010/main" val="0"/>
              </a:ext>
            </a:extLst>
          </a:blip>
          <a:srcRect r="60634" b="31200"/>
          <a:stretch>
            <a:fillRect/>
          </a:stretch>
        </p:blipFill>
        <p:spPr bwMode="auto">
          <a:xfrm>
            <a:off x="1385646" y="972741"/>
            <a:ext cx="2700338" cy="1922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4"/>
          <p:cNvSpPr/>
          <p:nvPr/>
        </p:nvSpPr>
        <p:spPr>
          <a:xfrm>
            <a:off x="5166066" y="3123132"/>
            <a:ext cx="2376545" cy="1361911"/>
          </a:xfrm>
          <a:prstGeom prst="rect">
            <a:avLst/>
          </a:prstGeom>
          <a:solidFill>
            <a:schemeClr val="bg2"/>
          </a:solidFill>
        </p:spPr>
        <p:txBody>
          <a:bodyPr wrap="square">
            <a:spAutoFit/>
          </a:bodyPr>
          <a:lstStyle/>
          <a:p>
            <a:pPr algn="ctr">
              <a:defRPr/>
            </a:pPr>
            <a:r>
              <a:rPr lang="da-DK" sz="1650" dirty="0" err="1">
                <a:latin typeface="+mj-lt"/>
              </a:rPr>
              <a:t>J’ere</a:t>
            </a:r>
            <a:r>
              <a:rPr lang="da-DK" sz="1650" dirty="0">
                <a:latin typeface="+mj-lt"/>
              </a:rPr>
              <a:t> kan opfatte P</a:t>
            </a:r>
            <a:r>
              <a:rPr lang="da-DK" sz="1650">
                <a:latin typeface="+mj-lt"/>
              </a:rPr>
              <a:t>’ere</a:t>
            </a:r>
            <a:r>
              <a:rPr lang="da-DK" sz="1650" dirty="0">
                <a:latin typeface="+mj-lt"/>
              </a:rPr>
              <a:t> som</a:t>
            </a:r>
            <a:br>
              <a:rPr lang="da-DK" sz="1650" dirty="0">
                <a:latin typeface="+mj-lt"/>
              </a:rPr>
            </a:br>
            <a:r>
              <a:rPr lang="da-DK" sz="1650" dirty="0">
                <a:latin typeface="+mj-lt"/>
              </a:rPr>
              <a:t>rodede, uorganiserede og uansvarlige</a:t>
            </a:r>
          </a:p>
        </p:txBody>
      </p:sp>
      <p:sp>
        <p:nvSpPr>
          <p:cNvPr id="2" name="Pladsholder til diasnummer 1"/>
          <p:cNvSpPr>
            <a:spLocks noGrp="1"/>
          </p:cNvSpPr>
          <p:nvPr>
            <p:ph type="sldNum" sz="quarter" idx="12"/>
          </p:nvPr>
        </p:nvSpPr>
        <p:spPr/>
        <p:txBody>
          <a:bodyPr/>
          <a:lstStyle/>
          <a:p>
            <a:pPr>
              <a:defRPr/>
            </a:pPr>
            <a:r>
              <a:rPr lang="da-DK">
                <a:solidFill>
                  <a:srgbClr val="000000"/>
                </a:solidFill>
              </a:rPr>
              <a:t> </a:t>
            </a:r>
            <a:r>
              <a:rPr lang="da-DK" sz="750">
                <a:solidFill>
                  <a:srgbClr val="82C2BF"/>
                </a:solidFill>
              </a:rPr>
              <a:t> </a:t>
            </a:r>
            <a:fld id="{D8C42749-CBC9-43A3-A7E6-6A5E3B4F1938}" type="slidenum">
              <a:rPr lang="da-DK" sz="750" b="1">
                <a:solidFill>
                  <a:srgbClr val="000000"/>
                </a:solidFill>
              </a:rPr>
              <a:pPr>
                <a:defRPr/>
              </a:pPr>
              <a:t>113</a:t>
            </a:fld>
            <a:endParaRPr lang="da-DK" sz="750" b="1">
              <a:solidFill>
                <a:srgbClr val="000000"/>
              </a:solidFill>
            </a:endParaRPr>
          </a:p>
        </p:txBody>
      </p:sp>
    </p:spTree>
    <p:extLst>
      <p:ext uri="{BB962C8B-B14F-4D97-AF65-F5344CB8AC3E}">
        <p14:creationId xmlns:p14="http://schemas.microsoft.com/office/powerpoint/2010/main" val="73932933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descr="p13 (J)"/>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6868" y="1210867"/>
            <a:ext cx="2857500" cy="244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107" name="Rectangle 3"/>
          <p:cNvSpPr>
            <a:spLocks noChangeArrowheads="1"/>
          </p:cNvSpPr>
          <p:nvPr/>
        </p:nvSpPr>
        <p:spPr bwMode="auto">
          <a:xfrm>
            <a:off x="5255468" y="1600200"/>
            <a:ext cx="2457450" cy="1828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chemeClr val="tx1"/>
                </a:solidFill>
                <a:latin typeface="Arial" charset="0"/>
                <a:cs typeface="Arial" charset="0"/>
              </a:defRPr>
            </a:lvl1pPr>
            <a:lvl2pPr marL="742950" indent="-285750">
              <a:defRPr sz="1100">
                <a:solidFill>
                  <a:schemeClr val="tx1"/>
                </a:solidFill>
                <a:latin typeface="Arial" charset="0"/>
                <a:cs typeface="Arial" charset="0"/>
              </a:defRPr>
            </a:lvl2pPr>
            <a:lvl3pPr marL="1143000" indent="-228600">
              <a:defRPr sz="1100">
                <a:solidFill>
                  <a:schemeClr val="tx1"/>
                </a:solidFill>
                <a:latin typeface="Arial" charset="0"/>
                <a:cs typeface="Arial" charset="0"/>
              </a:defRPr>
            </a:lvl3pPr>
            <a:lvl4pPr marL="1600200" indent="-228600">
              <a:defRPr sz="1100">
                <a:solidFill>
                  <a:schemeClr val="tx1"/>
                </a:solidFill>
                <a:latin typeface="Arial" charset="0"/>
                <a:cs typeface="Arial" charset="0"/>
              </a:defRPr>
            </a:lvl4pPr>
            <a:lvl5pPr marL="2057400" indent="-22860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pPr algn="ctr" eaLnBrk="1" hangingPunct="1"/>
            <a:endParaRPr lang="en-GB" altLang="da-DK" sz="1650">
              <a:solidFill>
                <a:srgbClr val="000000"/>
              </a:solidFill>
              <a:latin typeface="Times New Roman" pitchFamily="18" charset="0"/>
              <a:ea typeface="MS PGothic" pitchFamily="34" charset="-128"/>
            </a:endParaRPr>
          </a:p>
        </p:txBody>
      </p:sp>
      <p:pic>
        <p:nvPicPr>
          <p:cNvPr id="211972" name="Picture 4" descr="p13 (J)"/>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1207294"/>
            <a:ext cx="2857500" cy="244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109" name="Rectangle 5"/>
          <p:cNvSpPr>
            <a:spLocks noChangeArrowheads="1"/>
          </p:cNvSpPr>
          <p:nvPr/>
        </p:nvSpPr>
        <p:spPr bwMode="auto">
          <a:xfrm>
            <a:off x="1437655" y="1600200"/>
            <a:ext cx="2286000" cy="18859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100">
                <a:solidFill>
                  <a:schemeClr val="tx1"/>
                </a:solidFill>
                <a:latin typeface="Arial" charset="0"/>
                <a:cs typeface="Arial" charset="0"/>
              </a:defRPr>
            </a:lvl1pPr>
            <a:lvl2pPr marL="742950" indent="-285750">
              <a:defRPr sz="1100">
                <a:solidFill>
                  <a:schemeClr val="tx1"/>
                </a:solidFill>
                <a:latin typeface="Arial" charset="0"/>
                <a:cs typeface="Arial" charset="0"/>
              </a:defRPr>
            </a:lvl2pPr>
            <a:lvl3pPr marL="1143000" indent="-228600">
              <a:defRPr sz="1100">
                <a:solidFill>
                  <a:schemeClr val="tx1"/>
                </a:solidFill>
                <a:latin typeface="Arial" charset="0"/>
                <a:cs typeface="Arial" charset="0"/>
              </a:defRPr>
            </a:lvl3pPr>
            <a:lvl4pPr marL="1600200" indent="-228600">
              <a:defRPr sz="1100">
                <a:solidFill>
                  <a:schemeClr val="tx1"/>
                </a:solidFill>
                <a:latin typeface="Arial" charset="0"/>
                <a:cs typeface="Arial" charset="0"/>
              </a:defRPr>
            </a:lvl4pPr>
            <a:lvl5pPr marL="2057400" indent="-22860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pPr eaLnBrk="1" hangingPunct="1"/>
            <a:endParaRPr lang="da-DK" altLang="da-DK" sz="825">
              <a:solidFill>
                <a:srgbClr val="000000"/>
              </a:solidFill>
            </a:endParaRPr>
          </a:p>
        </p:txBody>
      </p:sp>
      <p:grpSp>
        <p:nvGrpSpPr>
          <p:cNvPr id="2" name="Group 6"/>
          <p:cNvGrpSpPr>
            <a:grpSpLocks/>
          </p:cNvGrpSpPr>
          <p:nvPr/>
        </p:nvGrpSpPr>
        <p:grpSpPr bwMode="auto">
          <a:xfrm>
            <a:off x="1570534" y="1815704"/>
            <a:ext cx="1714500" cy="1593056"/>
            <a:chOff x="1104" y="1536"/>
            <a:chExt cx="1440" cy="1338"/>
          </a:xfrm>
        </p:grpSpPr>
        <p:sp>
          <p:nvSpPr>
            <p:cNvPr id="220178" name="Line 7"/>
            <p:cNvSpPr>
              <a:spLocks noChangeShapeType="1"/>
            </p:cNvSpPr>
            <p:nvPr/>
          </p:nvSpPr>
          <p:spPr bwMode="auto">
            <a:xfrm>
              <a:off x="1104" y="2874"/>
              <a:ext cx="99" cy="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a:defRPr/>
              </a:pPr>
              <a:endParaRPr lang="da-DK" sz="1350">
                <a:solidFill>
                  <a:prstClr val="black"/>
                </a:solidFill>
                <a:latin typeface="Verdana"/>
              </a:endParaRPr>
            </a:p>
          </p:txBody>
        </p:sp>
        <p:sp>
          <p:nvSpPr>
            <p:cNvPr id="220179" name="Line 8"/>
            <p:cNvSpPr>
              <a:spLocks noChangeShapeType="1"/>
            </p:cNvSpPr>
            <p:nvPr/>
          </p:nvSpPr>
          <p:spPr bwMode="auto">
            <a:xfrm>
              <a:off x="1200" y="2688"/>
              <a:ext cx="0" cy="186"/>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a:defRPr/>
              </a:pPr>
              <a:endParaRPr lang="da-DK" sz="1350">
                <a:solidFill>
                  <a:prstClr val="black"/>
                </a:solidFill>
                <a:latin typeface="Verdana"/>
              </a:endParaRPr>
            </a:p>
          </p:txBody>
        </p:sp>
        <p:sp>
          <p:nvSpPr>
            <p:cNvPr id="220180" name="Line 9"/>
            <p:cNvSpPr>
              <a:spLocks noChangeShapeType="1"/>
            </p:cNvSpPr>
            <p:nvPr/>
          </p:nvSpPr>
          <p:spPr bwMode="auto">
            <a:xfrm rot="-5400000">
              <a:off x="1296" y="2595"/>
              <a:ext cx="0" cy="186"/>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a:defRPr/>
              </a:pPr>
              <a:endParaRPr lang="da-DK" sz="1350">
                <a:solidFill>
                  <a:prstClr val="black"/>
                </a:solidFill>
                <a:latin typeface="Verdana"/>
              </a:endParaRPr>
            </a:p>
          </p:txBody>
        </p:sp>
        <p:sp>
          <p:nvSpPr>
            <p:cNvPr id="220181" name="Line 10"/>
            <p:cNvSpPr>
              <a:spLocks noChangeShapeType="1"/>
            </p:cNvSpPr>
            <p:nvPr/>
          </p:nvSpPr>
          <p:spPr bwMode="auto">
            <a:xfrm flipH="1">
              <a:off x="1389" y="2496"/>
              <a:ext cx="0" cy="192"/>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a:defRPr/>
              </a:pPr>
              <a:endParaRPr lang="da-DK" sz="1350">
                <a:solidFill>
                  <a:prstClr val="black"/>
                </a:solidFill>
                <a:latin typeface="Verdana"/>
              </a:endParaRPr>
            </a:p>
          </p:txBody>
        </p:sp>
        <p:sp>
          <p:nvSpPr>
            <p:cNvPr id="220182" name="Line 11"/>
            <p:cNvSpPr>
              <a:spLocks noChangeShapeType="1"/>
            </p:cNvSpPr>
            <p:nvPr/>
          </p:nvSpPr>
          <p:spPr bwMode="auto">
            <a:xfrm rot="-5400000">
              <a:off x="1487" y="2399"/>
              <a:ext cx="0" cy="195"/>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a:defRPr/>
              </a:pPr>
              <a:endParaRPr lang="da-DK" sz="1350">
                <a:solidFill>
                  <a:prstClr val="black"/>
                </a:solidFill>
                <a:latin typeface="Verdana"/>
              </a:endParaRPr>
            </a:p>
          </p:txBody>
        </p:sp>
        <p:sp>
          <p:nvSpPr>
            <p:cNvPr id="220183" name="Line 12"/>
            <p:cNvSpPr>
              <a:spLocks noChangeShapeType="1"/>
            </p:cNvSpPr>
            <p:nvPr/>
          </p:nvSpPr>
          <p:spPr bwMode="auto">
            <a:xfrm>
              <a:off x="1584" y="2304"/>
              <a:ext cx="0" cy="192"/>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a:defRPr/>
              </a:pPr>
              <a:endParaRPr lang="da-DK" sz="1350">
                <a:solidFill>
                  <a:prstClr val="black"/>
                </a:solidFill>
                <a:latin typeface="Verdana"/>
              </a:endParaRPr>
            </a:p>
          </p:txBody>
        </p:sp>
        <p:sp>
          <p:nvSpPr>
            <p:cNvPr id="220184" name="Line 13"/>
            <p:cNvSpPr>
              <a:spLocks noChangeShapeType="1"/>
            </p:cNvSpPr>
            <p:nvPr/>
          </p:nvSpPr>
          <p:spPr bwMode="auto">
            <a:xfrm rot="-5400000">
              <a:off x="1683" y="2211"/>
              <a:ext cx="0" cy="186"/>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a:defRPr/>
              </a:pPr>
              <a:endParaRPr lang="da-DK" sz="1350">
                <a:solidFill>
                  <a:prstClr val="black"/>
                </a:solidFill>
                <a:latin typeface="Verdana"/>
              </a:endParaRPr>
            </a:p>
          </p:txBody>
        </p:sp>
        <p:sp>
          <p:nvSpPr>
            <p:cNvPr id="220185" name="Line 14"/>
            <p:cNvSpPr>
              <a:spLocks noChangeShapeType="1"/>
            </p:cNvSpPr>
            <p:nvPr/>
          </p:nvSpPr>
          <p:spPr bwMode="auto">
            <a:xfrm>
              <a:off x="1776" y="2112"/>
              <a:ext cx="0" cy="192"/>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a:defRPr/>
              </a:pPr>
              <a:endParaRPr lang="da-DK" sz="1350">
                <a:solidFill>
                  <a:prstClr val="black"/>
                </a:solidFill>
                <a:latin typeface="Verdana"/>
              </a:endParaRPr>
            </a:p>
          </p:txBody>
        </p:sp>
        <p:sp>
          <p:nvSpPr>
            <p:cNvPr id="220186" name="Line 15"/>
            <p:cNvSpPr>
              <a:spLocks noChangeShapeType="1"/>
            </p:cNvSpPr>
            <p:nvPr/>
          </p:nvSpPr>
          <p:spPr bwMode="auto">
            <a:xfrm rot="-5400000">
              <a:off x="1872" y="2016"/>
              <a:ext cx="0" cy="192"/>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a:defRPr/>
              </a:pPr>
              <a:endParaRPr lang="da-DK" sz="1350">
                <a:solidFill>
                  <a:prstClr val="black"/>
                </a:solidFill>
                <a:latin typeface="Verdana"/>
              </a:endParaRPr>
            </a:p>
          </p:txBody>
        </p:sp>
        <p:sp>
          <p:nvSpPr>
            <p:cNvPr id="220187" name="Line 16"/>
            <p:cNvSpPr>
              <a:spLocks noChangeShapeType="1"/>
            </p:cNvSpPr>
            <p:nvPr/>
          </p:nvSpPr>
          <p:spPr bwMode="auto">
            <a:xfrm>
              <a:off x="1968" y="1920"/>
              <a:ext cx="0" cy="192"/>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a:defRPr/>
              </a:pPr>
              <a:endParaRPr lang="da-DK" sz="1350">
                <a:solidFill>
                  <a:prstClr val="black"/>
                </a:solidFill>
                <a:latin typeface="Verdana"/>
              </a:endParaRPr>
            </a:p>
          </p:txBody>
        </p:sp>
        <p:sp>
          <p:nvSpPr>
            <p:cNvPr id="220188" name="Line 17"/>
            <p:cNvSpPr>
              <a:spLocks noChangeShapeType="1"/>
            </p:cNvSpPr>
            <p:nvPr/>
          </p:nvSpPr>
          <p:spPr bwMode="auto">
            <a:xfrm rot="-5400000">
              <a:off x="2064" y="1824"/>
              <a:ext cx="0" cy="192"/>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a:defRPr/>
              </a:pPr>
              <a:endParaRPr lang="da-DK" sz="1350">
                <a:solidFill>
                  <a:prstClr val="black"/>
                </a:solidFill>
                <a:latin typeface="Verdana"/>
              </a:endParaRPr>
            </a:p>
          </p:txBody>
        </p:sp>
        <p:sp>
          <p:nvSpPr>
            <p:cNvPr id="220189" name="Line 18"/>
            <p:cNvSpPr>
              <a:spLocks noChangeShapeType="1"/>
            </p:cNvSpPr>
            <p:nvPr/>
          </p:nvSpPr>
          <p:spPr bwMode="auto">
            <a:xfrm>
              <a:off x="2160" y="1728"/>
              <a:ext cx="0" cy="192"/>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a:defRPr/>
              </a:pPr>
              <a:endParaRPr lang="da-DK" sz="1350">
                <a:solidFill>
                  <a:prstClr val="black"/>
                </a:solidFill>
                <a:latin typeface="Verdana"/>
              </a:endParaRPr>
            </a:p>
          </p:txBody>
        </p:sp>
        <p:sp>
          <p:nvSpPr>
            <p:cNvPr id="220190" name="Line 19"/>
            <p:cNvSpPr>
              <a:spLocks noChangeShapeType="1"/>
            </p:cNvSpPr>
            <p:nvPr/>
          </p:nvSpPr>
          <p:spPr bwMode="auto">
            <a:xfrm rot="-5400000">
              <a:off x="2259" y="1629"/>
              <a:ext cx="0" cy="198"/>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a:defRPr/>
              </a:pPr>
              <a:endParaRPr lang="da-DK" sz="1350">
                <a:solidFill>
                  <a:prstClr val="black"/>
                </a:solidFill>
                <a:latin typeface="Verdana"/>
              </a:endParaRPr>
            </a:p>
          </p:txBody>
        </p:sp>
        <p:sp>
          <p:nvSpPr>
            <p:cNvPr id="220191" name="Line 20"/>
            <p:cNvSpPr>
              <a:spLocks noChangeShapeType="1"/>
            </p:cNvSpPr>
            <p:nvPr/>
          </p:nvSpPr>
          <p:spPr bwMode="auto">
            <a:xfrm>
              <a:off x="2352" y="1536"/>
              <a:ext cx="0" cy="192"/>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a:defRPr/>
              </a:pPr>
              <a:endParaRPr lang="da-DK" sz="1350">
                <a:solidFill>
                  <a:prstClr val="black"/>
                </a:solidFill>
                <a:latin typeface="Verdana"/>
              </a:endParaRPr>
            </a:p>
          </p:txBody>
        </p:sp>
        <p:sp>
          <p:nvSpPr>
            <p:cNvPr id="220192" name="Line 21"/>
            <p:cNvSpPr>
              <a:spLocks noChangeShapeType="1"/>
            </p:cNvSpPr>
            <p:nvPr/>
          </p:nvSpPr>
          <p:spPr bwMode="auto">
            <a:xfrm rot="-5400000">
              <a:off x="2451" y="1443"/>
              <a:ext cx="0" cy="186"/>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a:defRPr/>
              </a:pPr>
              <a:endParaRPr lang="da-DK" sz="1350">
                <a:solidFill>
                  <a:prstClr val="black"/>
                </a:solidFill>
                <a:latin typeface="Verdana"/>
              </a:endParaRPr>
            </a:p>
          </p:txBody>
        </p:sp>
      </p:grpSp>
      <p:sp>
        <p:nvSpPr>
          <p:cNvPr id="211990" name="Line 22"/>
          <p:cNvSpPr>
            <a:spLocks noChangeShapeType="1"/>
          </p:cNvSpPr>
          <p:nvPr/>
        </p:nvSpPr>
        <p:spPr bwMode="auto">
          <a:xfrm>
            <a:off x="1570534" y="1600200"/>
            <a:ext cx="0" cy="18288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a:defRPr/>
            </a:pPr>
            <a:endParaRPr lang="da-DK" sz="1350">
              <a:solidFill>
                <a:prstClr val="black"/>
              </a:solidFill>
              <a:latin typeface="Verdana"/>
            </a:endParaRPr>
          </a:p>
        </p:txBody>
      </p:sp>
      <p:sp>
        <p:nvSpPr>
          <p:cNvPr id="211991" name="Line 23"/>
          <p:cNvSpPr>
            <a:spLocks noChangeShapeType="1"/>
          </p:cNvSpPr>
          <p:nvPr/>
        </p:nvSpPr>
        <p:spPr bwMode="auto">
          <a:xfrm>
            <a:off x="3513634" y="1600200"/>
            <a:ext cx="0" cy="18288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a:defRPr/>
            </a:pPr>
            <a:endParaRPr lang="da-DK" sz="1350">
              <a:solidFill>
                <a:prstClr val="black"/>
              </a:solidFill>
              <a:latin typeface="Verdana"/>
            </a:endParaRPr>
          </a:p>
        </p:txBody>
      </p:sp>
      <p:sp>
        <p:nvSpPr>
          <p:cNvPr id="211992" name="Line 24"/>
          <p:cNvSpPr>
            <a:spLocks noChangeShapeType="1"/>
          </p:cNvSpPr>
          <p:nvPr/>
        </p:nvSpPr>
        <p:spPr bwMode="auto">
          <a:xfrm>
            <a:off x="5484068" y="1607344"/>
            <a:ext cx="0" cy="18288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a:defRPr/>
            </a:pPr>
            <a:endParaRPr lang="da-DK" sz="1350">
              <a:solidFill>
                <a:prstClr val="black"/>
              </a:solidFill>
              <a:latin typeface="Verdana"/>
            </a:endParaRPr>
          </a:p>
        </p:txBody>
      </p:sp>
      <p:sp>
        <p:nvSpPr>
          <p:cNvPr id="211993" name="Line 25"/>
          <p:cNvSpPr>
            <a:spLocks noChangeShapeType="1"/>
          </p:cNvSpPr>
          <p:nvPr/>
        </p:nvSpPr>
        <p:spPr bwMode="auto">
          <a:xfrm>
            <a:off x="7427168" y="1600200"/>
            <a:ext cx="0" cy="18288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a:defRPr/>
            </a:pPr>
            <a:endParaRPr lang="da-DK" sz="1350">
              <a:solidFill>
                <a:prstClr val="black"/>
              </a:solidFill>
              <a:latin typeface="Verdana"/>
            </a:endParaRPr>
          </a:p>
        </p:txBody>
      </p:sp>
      <p:sp>
        <p:nvSpPr>
          <p:cNvPr id="303115" name="Rectangle 26"/>
          <p:cNvSpPr>
            <a:spLocks noGrp="1"/>
          </p:cNvSpPr>
          <p:nvPr>
            <p:ph type="title"/>
          </p:nvPr>
        </p:nvSpPr>
        <p:spPr/>
        <p:txBody>
          <a:bodyPr/>
          <a:lstStyle/>
          <a:p>
            <a:pPr algn="ctr" eaLnBrk="1" hangingPunct="1"/>
            <a:r>
              <a:rPr lang="en-US" altLang="da-DK" sz="2200" b="1" dirty="0" err="1"/>
              <a:t>Forskellige</a:t>
            </a:r>
            <a:r>
              <a:rPr lang="en-US" altLang="da-DK" sz="2200" b="1" dirty="0"/>
              <a:t> </a:t>
            </a:r>
            <a:r>
              <a:rPr lang="en-US" altLang="da-DK" sz="2200" b="1" dirty="0" err="1"/>
              <a:t>arbejdsprocesser</a:t>
            </a:r>
            <a:endParaRPr lang="en-US" altLang="da-DK" sz="2200" b="1" dirty="0"/>
          </a:p>
        </p:txBody>
      </p:sp>
      <p:sp>
        <p:nvSpPr>
          <p:cNvPr id="211995" name="Rectangle 27"/>
          <p:cNvSpPr>
            <a:spLocks noChangeArrowheads="1"/>
          </p:cNvSpPr>
          <p:nvPr/>
        </p:nvSpPr>
        <p:spPr bwMode="auto">
          <a:xfrm>
            <a:off x="2321397" y="3706416"/>
            <a:ext cx="571500" cy="628650"/>
          </a:xfrm>
          <a:prstGeom prst="rect">
            <a:avLst/>
          </a:prstGeom>
          <a:solidFill>
            <a:srgbClr val="FFC000"/>
          </a:solidFill>
          <a:ln w="9525">
            <a:solidFill>
              <a:schemeClr val="accent1"/>
            </a:solidFill>
            <a:miter lim="800000"/>
            <a:headEnd/>
            <a:tailEnd/>
          </a:ln>
        </p:spPr>
        <p:txBody>
          <a:bodyPr lIns="69056" tIns="34529" rIns="69056" bIns="34529" anchor="ctr"/>
          <a:lstStyle>
            <a:lvl1pPr>
              <a:defRPr sz="1100">
                <a:solidFill>
                  <a:schemeClr val="tx1"/>
                </a:solidFill>
                <a:latin typeface="Arial" charset="0"/>
                <a:cs typeface="Arial" charset="0"/>
              </a:defRPr>
            </a:lvl1pPr>
            <a:lvl2pPr marL="742950" indent="-285750">
              <a:defRPr sz="1100">
                <a:solidFill>
                  <a:schemeClr val="tx1"/>
                </a:solidFill>
                <a:latin typeface="Arial" charset="0"/>
                <a:cs typeface="Arial" charset="0"/>
              </a:defRPr>
            </a:lvl2pPr>
            <a:lvl3pPr marL="1143000" indent="-228600">
              <a:defRPr sz="1100">
                <a:solidFill>
                  <a:schemeClr val="tx1"/>
                </a:solidFill>
                <a:latin typeface="Arial" charset="0"/>
                <a:cs typeface="Arial" charset="0"/>
              </a:defRPr>
            </a:lvl3pPr>
            <a:lvl4pPr marL="1600200" indent="-228600">
              <a:defRPr sz="1100">
                <a:solidFill>
                  <a:schemeClr val="tx1"/>
                </a:solidFill>
                <a:latin typeface="Arial" charset="0"/>
                <a:cs typeface="Arial" charset="0"/>
              </a:defRPr>
            </a:lvl4pPr>
            <a:lvl5pPr marL="2057400" indent="-22860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pPr algn="ctr" eaLnBrk="1" hangingPunct="1"/>
            <a:r>
              <a:rPr lang="en-GB" altLang="da-DK" sz="3750" b="1">
                <a:solidFill>
                  <a:srgbClr val="000000"/>
                </a:solidFill>
                <a:ea typeface="MS PGothic" pitchFamily="34" charset="-128"/>
              </a:rPr>
              <a:t>J</a:t>
            </a:r>
          </a:p>
        </p:txBody>
      </p:sp>
      <p:sp>
        <p:nvSpPr>
          <p:cNvPr id="211996" name="Rectangle 28"/>
          <p:cNvSpPr>
            <a:spLocks noChangeArrowheads="1"/>
          </p:cNvSpPr>
          <p:nvPr/>
        </p:nvSpPr>
        <p:spPr bwMode="auto">
          <a:xfrm>
            <a:off x="6113909" y="3706416"/>
            <a:ext cx="571500" cy="628650"/>
          </a:xfrm>
          <a:prstGeom prst="rect">
            <a:avLst/>
          </a:prstGeom>
          <a:solidFill>
            <a:srgbClr val="FFC000"/>
          </a:solidFill>
          <a:ln w="9525">
            <a:solidFill>
              <a:schemeClr val="accent1"/>
            </a:solidFill>
            <a:miter lim="800000"/>
            <a:headEnd/>
            <a:tailEnd/>
          </a:ln>
        </p:spPr>
        <p:txBody>
          <a:bodyPr lIns="69056" tIns="34529" rIns="69056" bIns="34529" anchor="ctr"/>
          <a:lstStyle>
            <a:lvl1pPr>
              <a:defRPr sz="1100">
                <a:solidFill>
                  <a:schemeClr val="tx1"/>
                </a:solidFill>
                <a:latin typeface="Arial" charset="0"/>
                <a:cs typeface="Arial" charset="0"/>
              </a:defRPr>
            </a:lvl1pPr>
            <a:lvl2pPr marL="742950" indent="-285750">
              <a:defRPr sz="1100">
                <a:solidFill>
                  <a:schemeClr val="tx1"/>
                </a:solidFill>
                <a:latin typeface="Arial" charset="0"/>
                <a:cs typeface="Arial" charset="0"/>
              </a:defRPr>
            </a:lvl2pPr>
            <a:lvl3pPr marL="1143000" indent="-228600">
              <a:defRPr sz="1100">
                <a:solidFill>
                  <a:schemeClr val="tx1"/>
                </a:solidFill>
                <a:latin typeface="Arial" charset="0"/>
                <a:cs typeface="Arial" charset="0"/>
              </a:defRPr>
            </a:lvl3pPr>
            <a:lvl4pPr marL="1600200" indent="-228600">
              <a:defRPr sz="1100">
                <a:solidFill>
                  <a:schemeClr val="tx1"/>
                </a:solidFill>
                <a:latin typeface="Arial" charset="0"/>
                <a:cs typeface="Arial" charset="0"/>
              </a:defRPr>
            </a:lvl4pPr>
            <a:lvl5pPr marL="2057400" indent="-22860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pPr algn="ctr" eaLnBrk="1" hangingPunct="1"/>
            <a:r>
              <a:rPr lang="en-GB" altLang="da-DK" sz="3750" b="1">
                <a:solidFill>
                  <a:srgbClr val="000000"/>
                </a:solidFill>
                <a:ea typeface="MS PGothic" pitchFamily="34" charset="-128"/>
              </a:rPr>
              <a:t>P</a:t>
            </a:r>
          </a:p>
        </p:txBody>
      </p:sp>
      <p:sp>
        <p:nvSpPr>
          <p:cNvPr id="211997" name="Freeform 29"/>
          <p:cNvSpPr>
            <a:spLocks/>
          </p:cNvSpPr>
          <p:nvPr/>
        </p:nvSpPr>
        <p:spPr bwMode="auto">
          <a:xfrm>
            <a:off x="5635278" y="2055019"/>
            <a:ext cx="583406" cy="957263"/>
          </a:xfrm>
          <a:custGeom>
            <a:avLst/>
            <a:gdLst>
              <a:gd name="T0" fmla="*/ 0 w 490"/>
              <a:gd name="T1" fmla="*/ 614918125 h 804"/>
              <a:gd name="T2" fmla="*/ 274697825 w 490"/>
              <a:gd name="T3" fmla="*/ 468749063 h 804"/>
              <a:gd name="T4" fmla="*/ 380544388 w 490"/>
              <a:gd name="T5" fmla="*/ 214214075 h 804"/>
              <a:gd name="T6" fmla="*/ 569555313 w 490"/>
              <a:gd name="T7" fmla="*/ 5040313 h 804"/>
              <a:gd name="T8" fmla="*/ 652721263 w 490"/>
              <a:gd name="T9" fmla="*/ 25201563 h 804"/>
              <a:gd name="T10" fmla="*/ 695563125 w 490"/>
              <a:gd name="T11" fmla="*/ 236894688 h 804"/>
              <a:gd name="T12" fmla="*/ 758567825 w 490"/>
              <a:gd name="T13" fmla="*/ 1539816263 h 804"/>
              <a:gd name="T14" fmla="*/ 821570938 w 490"/>
              <a:gd name="T15" fmla="*/ 1940520313 h 804"/>
              <a:gd name="T16" fmla="*/ 947578750 w 490"/>
              <a:gd name="T17" fmla="*/ 2023686263 h 804"/>
              <a:gd name="T18" fmla="*/ 1136591263 w 490"/>
              <a:gd name="T19" fmla="*/ 2003525013 h 804"/>
              <a:gd name="T20" fmla="*/ 1179433125 w 490"/>
              <a:gd name="T21" fmla="*/ 1834673750 h 804"/>
              <a:gd name="T22" fmla="*/ 1219755625 w 490"/>
              <a:gd name="T23" fmla="*/ 1562496875 h 8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0"/>
              <a:gd name="T37" fmla="*/ 0 h 804"/>
              <a:gd name="T38" fmla="*/ 490 w 490"/>
              <a:gd name="T39" fmla="*/ 804 h 8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0" h="804">
                <a:moveTo>
                  <a:pt x="0" y="244"/>
                </a:moveTo>
                <a:cubicBezTo>
                  <a:pt x="110" y="234"/>
                  <a:pt x="67" y="248"/>
                  <a:pt x="109" y="186"/>
                </a:cubicBezTo>
                <a:cubicBezTo>
                  <a:pt x="120" y="150"/>
                  <a:pt x="130" y="117"/>
                  <a:pt x="151" y="85"/>
                </a:cubicBezTo>
                <a:cubicBezTo>
                  <a:pt x="163" y="37"/>
                  <a:pt x="179" y="17"/>
                  <a:pt x="226" y="2"/>
                </a:cubicBezTo>
                <a:cubicBezTo>
                  <a:pt x="237" y="5"/>
                  <a:pt x="253" y="0"/>
                  <a:pt x="259" y="10"/>
                </a:cubicBezTo>
                <a:cubicBezTo>
                  <a:pt x="274" y="34"/>
                  <a:pt x="266" y="67"/>
                  <a:pt x="276" y="94"/>
                </a:cubicBezTo>
                <a:cubicBezTo>
                  <a:pt x="283" y="271"/>
                  <a:pt x="293" y="431"/>
                  <a:pt x="301" y="611"/>
                </a:cubicBezTo>
                <a:cubicBezTo>
                  <a:pt x="303" y="665"/>
                  <a:pt x="288" y="732"/>
                  <a:pt x="326" y="770"/>
                </a:cubicBezTo>
                <a:cubicBezTo>
                  <a:pt x="340" y="784"/>
                  <a:pt x="376" y="803"/>
                  <a:pt x="376" y="803"/>
                </a:cubicBezTo>
                <a:cubicBezTo>
                  <a:pt x="401" y="800"/>
                  <a:pt x="428" y="804"/>
                  <a:pt x="451" y="795"/>
                </a:cubicBezTo>
                <a:cubicBezTo>
                  <a:pt x="456" y="793"/>
                  <a:pt x="464" y="742"/>
                  <a:pt x="468" y="728"/>
                </a:cubicBezTo>
                <a:cubicBezTo>
                  <a:pt x="490" y="647"/>
                  <a:pt x="484" y="709"/>
                  <a:pt x="484" y="620"/>
                </a:cubicBezTo>
              </a:path>
            </a:pathLst>
          </a:custGeom>
          <a:noFill/>
          <a:ln w="28575" cap="flat" cmpd="sng">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da-DK" sz="1350">
              <a:solidFill>
                <a:prstClr val="black"/>
              </a:solidFill>
              <a:latin typeface="Verdana"/>
            </a:endParaRPr>
          </a:p>
        </p:txBody>
      </p:sp>
      <p:sp>
        <p:nvSpPr>
          <p:cNvPr id="211998" name="Freeform 30"/>
          <p:cNvSpPr>
            <a:spLocks/>
          </p:cNvSpPr>
          <p:nvPr/>
        </p:nvSpPr>
        <p:spPr bwMode="auto">
          <a:xfrm>
            <a:off x="6415137" y="2315766"/>
            <a:ext cx="516731" cy="626269"/>
          </a:xfrm>
          <a:custGeom>
            <a:avLst/>
            <a:gdLst>
              <a:gd name="T0" fmla="*/ 0 w 434"/>
              <a:gd name="T1" fmla="*/ 1073586563 h 526"/>
              <a:gd name="T2" fmla="*/ 168851263 w 434"/>
              <a:gd name="T3" fmla="*/ 1325602188 h 526"/>
              <a:gd name="T4" fmla="*/ 504031250 w 434"/>
              <a:gd name="T5" fmla="*/ 1113909063 h 526"/>
              <a:gd name="T6" fmla="*/ 609877813 w 434"/>
              <a:gd name="T7" fmla="*/ 357862188 h 526"/>
              <a:gd name="T8" fmla="*/ 461189388 w 434"/>
              <a:gd name="T9" fmla="*/ 0 h 526"/>
              <a:gd name="T10" fmla="*/ 524192500 w 434"/>
              <a:gd name="T11" fmla="*/ 441028138 h 526"/>
              <a:gd name="T12" fmla="*/ 1008062500 w 434"/>
              <a:gd name="T13" fmla="*/ 294859075 h 526"/>
              <a:gd name="T14" fmla="*/ 1073586563 w 434"/>
              <a:gd name="T15" fmla="*/ 420866888 h 526"/>
              <a:gd name="T16" fmla="*/ 1093747813 w 434"/>
              <a:gd name="T17" fmla="*/ 483870000 h 5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4"/>
              <a:gd name="T28" fmla="*/ 0 h 526"/>
              <a:gd name="T29" fmla="*/ 434 w 434"/>
              <a:gd name="T30" fmla="*/ 526 h 5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4" h="526">
                <a:moveTo>
                  <a:pt x="0" y="426"/>
                </a:moveTo>
                <a:cubicBezTo>
                  <a:pt x="9" y="485"/>
                  <a:pt x="9" y="507"/>
                  <a:pt x="67" y="526"/>
                </a:cubicBezTo>
                <a:cubicBezTo>
                  <a:pt x="165" y="506"/>
                  <a:pt x="151" y="518"/>
                  <a:pt x="200" y="442"/>
                </a:cubicBezTo>
                <a:cubicBezTo>
                  <a:pt x="203" y="373"/>
                  <a:pt x="191" y="217"/>
                  <a:pt x="242" y="142"/>
                </a:cubicBezTo>
                <a:cubicBezTo>
                  <a:pt x="235" y="38"/>
                  <a:pt x="261" y="25"/>
                  <a:pt x="183" y="0"/>
                </a:cubicBezTo>
                <a:cubicBezTo>
                  <a:pt x="115" y="22"/>
                  <a:pt x="133" y="151"/>
                  <a:pt x="208" y="175"/>
                </a:cubicBezTo>
                <a:cubicBezTo>
                  <a:pt x="429" y="152"/>
                  <a:pt x="306" y="181"/>
                  <a:pt x="400" y="117"/>
                </a:cubicBezTo>
                <a:cubicBezTo>
                  <a:pt x="426" y="188"/>
                  <a:pt x="389" y="93"/>
                  <a:pt x="426" y="167"/>
                </a:cubicBezTo>
                <a:cubicBezTo>
                  <a:pt x="430" y="175"/>
                  <a:pt x="434" y="192"/>
                  <a:pt x="434" y="192"/>
                </a:cubicBezTo>
              </a:path>
            </a:pathLst>
          </a:custGeom>
          <a:noFill/>
          <a:ln w="28575" cap="flat" cmpd="sng">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da-DK" sz="1350">
              <a:solidFill>
                <a:prstClr val="black"/>
              </a:solidFill>
              <a:latin typeface="Verdana"/>
            </a:endParaRPr>
          </a:p>
        </p:txBody>
      </p:sp>
      <p:sp>
        <p:nvSpPr>
          <p:cNvPr id="211999" name="Freeform 31"/>
          <p:cNvSpPr>
            <a:spLocks/>
          </p:cNvSpPr>
          <p:nvPr/>
        </p:nvSpPr>
        <p:spPr bwMode="auto">
          <a:xfrm>
            <a:off x="7037834" y="1578769"/>
            <a:ext cx="441722" cy="1857375"/>
          </a:xfrm>
          <a:custGeom>
            <a:avLst/>
            <a:gdLst>
              <a:gd name="T0" fmla="*/ 0 w 371"/>
              <a:gd name="T1" fmla="*/ 1980842813 h 1560"/>
              <a:gd name="T2" fmla="*/ 30241849 w 371"/>
              <a:gd name="T3" fmla="*/ 1701106263 h 1560"/>
              <a:gd name="T4" fmla="*/ 52922443 w 371"/>
              <a:gd name="T5" fmla="*/ 1693545000 h 1560"/>
              <a:gd name="T6" fmla="*/ 113406141 w 371"/>
              <a:gd name="T7" fmla="*/ 1633061250 h 1560"/>
              <a:gd name="T8" fmla="*/ 120967397 w 371"/>
              <a:gd name="T9" fmla="*/ 2147483647 h 1560"/>
              <a:gd name="T10" fmla="*/ 128527066 w 371"/>
              <a:gd name="T11" fmla="*/ 2147483647 h 1560"/>
              <a:gd name="T12" fmla="*/ 173889840 w 371"/>
              <a:gd name="T13" fmla="*/ 2147483647 h 1560"/>
              <a:gd name="T14" fmla="*/ 196572021 w 371"/>
              <a:gd name="T15" fmla="*/ 2086689375 h 1560"/>
              <a:gd name="T16" fmla="*/ 189010765 w 371"/>
              <a:gd name="T17" fmla="*/ 1428929388 h 1560"/>
              <a:gd name="T18" fmla="*/ 181451096 w 371"/>
              <a:gd name="T19" fmla="*/ 997981875 h 1560"/>
              <a:gd name="T20" fmla="*/ 249494463 w 371"/>
              <a:gd name="T21" fmla="*/ 1625501575 h 1560"/>
              <a:gd name="T22" fmla="*/ 279736313 w 371"/>
              <a:gd name="T23" fmla="*/ 1995963750 h 1560"/>
              <a:gd name="T24" fmla="*/ 325099087 w 371"/>
              <a:gd name="T25" fmla="*/ 2147483647 h 1560"/>
              <a:gd name="T26" fmla="*/ 332660343 w 371"/>
              <a:gd name="T27" fmla="*/ 2147483647 h 1560"/>
              <a:gd name="T28" fmla="*/ 362902192 w 371"/>
              <a:gd name="T29" fmla="*/ 1670864388 h 1560"/>
              <a:gd name="T30" fmla="*/ 446066484 w 371"/>
              <a:gd name="T31" fmla="*/ 907256250 h 1560"/>
              <a:gd name="T32" fmla="*/ 385582785 w 371"/>
              <a:gd name="T33" fmla="*/ 733366263 h 1560"/>
              <a:gd name="T34" fmla="*/ 340220011 w 371"/>
              <a:gd name="T35" fmla="*/ 529232813 h 1560"/>
              <a:gd name="T36" fmla="*/ 302418493 w 371"/>
              <a:gd name="T37" fmla="*/ 378023438 h 1560"/>
              <a:gd name="T38" fmla="*/ 287297569 w 371"/>
              <a:gd name="T39" fmla="*/ 105846563 h 1560"/>
              <a:gd name="T40" fmla="*/ 340220011 w 371"/>
              <a:gd name="T41" fmla="*/ 166330313 h 1560"/>
              <a:gd name="T42" fmla="*/ 408264966 w 371"/>
              <a:gd name="T43" fmla="*/ 302418750 h 1560"/>
              <a:gd name="T44" fmla="*/ 453627740 w 371"/>
              <a:gd name="T45" fmla="*/ 551915013 h 1560"/>
              <a:gd name="T46" fmla="*/ 491429258 w 371"/>
              <a:gd name="T47" fmla="*/ 1088707500 h 1560"/>
              <a:gd name="T48" fmla="*/ 521671107 w 371"/>
              <a:gd name="T49" fmla="*/ 1769149688 h 1560"/>
              <a:gd name="T50" fmla="*/ 498990514 w 371"/>
              <a:gd name="T51" fmla="*/ 2147483647 h 1560"/>
              <a:gd name="T52" fmla="*/ 514111439 w 371"/>
              <a:gd name="T53" fmla="*/ 2147483647 h 1560"/>
              <a:gd name="T54" fmla="*/ 567033881 w 371"/>
              <a:gd name="T55" fmla="*/ 2147483647 h 1560"/>
              <a:gd name="T56" fmla="*/ 597275730 w 371"/>
              <a:gd name="T57" fmla="*/ 2147483647 h 1560"/>
              <a:gd name="T58" fmla="*/ 544353288 w 371"/>
              <a:gd name="T59" fmla="*/ 2147483647 h 1560"/>
              <a:gd name="T60" fmla="*/ 567033881 w 371"/>
              <a:gd name="T61" fmla="*/ 2147483647 h 1560"/>
              <a:gd name="T62" fmla="*/ 582154806 w 371"/>
              <a:gd name="T63" fmla="*/ 1670864388 h 1560"/>
              <a:gd name="T64" fmla="*/ 582154806 w 371"/>
              <a:gd name="T65" fmla="*/ 0 h 1560"/>
              <a:gd name="T66" fmla="*/ 718243128 w 371"/>
              <a:gd name="T67" fmla="*/ 1406247188 h 1560"/>
              <a:gd name="T68" fmla="*/ 695562535 w 371"/>
              <a:gd name="T69" fmla="*/ 2147483647 h 1560"/>
              <a:gd name="T70" fmla="*/ 688001278 w 371"/>
              <a:gd name="T71" fmla="*/ 2147483647 h 1560"/>
              <a:gd name="T72" fmla="*/ 695562535 w 371"/>
              <a:gd name="T73" fmla="*/ 2147483647 h 1560"/>
              <a:gd name="T74" fmla="*/ 740925308 w 371"/>
              <a:gd name="T75" fmla="*/ 2147483647 h 1560"/>
              <a:gd name="T76" fmla="*/ 793847751 w 371"/>
              <a:gd name="T77" fmla="*/ 2147483647 h 1560"/>
              <a:gd name="T78" fmla="*/ 771167158 w 371"/>
              <a:gd name="T79" fmla="*/ 2147483647 h 1560"/>
              <a:gd name="T80" fmla="*/ 748484977 w 371"/>
              <a:gd name="T81" fmla="*/ 2147483647 h 1560"/>
              <a:gd name="T82" fmla="*/ 786288082 w 371"/>
              <a:gd name="T83" fmla="*/ 1814512500 h 15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1"/>
              <a:gd name="T127" fmla="*/ 0 h 1560"/>
              <a:gd name="T128" fmla="*/ 371 w 371"/>
              <a:gd name="T129" fmla="*/ 1560 h 156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1" h="1560">
                <a:moveTo>
                  <a:pt x="0" y="786"/>
                </a:moveTo>
                <a:cubicBezTo>
                  <a:pt x="1" y="766"/>
                  <a:pt x="1" y="700"/>
                  <a:pt x="12" y="675"/>
                </a:cubicBezTo>
                <a:cubicBezTo>
                  <a:pt x="13" y="672"/>
                  <a:pt x="18" y="673"/>
                  <a:pt x="21" y="672"/>
                </a:cubicBezTo>
                <a:cubicBezTo>
                  <a:pt x="32" y="667"/>
                  <a:pt x="39" y="658"/>
                  <a:pt x="45" y="648"/>
                </a:cubicBezTo>
                <a:cubicBezTo>
                  <a:pt x="46" y="752"/>
                  <a:pt x="46" y="856"/>
                  <a:pt x="48" y="960"/>
                </a:cubicBezTo>
                <a:cubicBezTo>
                  <a:pt x="48" y="970"/>
                  <a:pt x="50" y="940"/>
                  <a:pt x="51" y="930"/>
                </a:cubicBezTo>
                <a:cubicBezTo>
                  <a:pt x="54" y="903"/>
                  <a:pt x="60" y="880"/>
                  <a:pt x="69" y="855"/>
                </a:cubicBezTo>
                <a:cubicBezTo>
                  <a:pt x="72" y="846"/>
                  <a:pt x="78" y="828"/>
                  <a:pt x="78" y="828"/>
                </a:cubicBezTo>
                <a:cubicBezTo>
                  <a:pt x="90" y="741"/>
                  <a:pt x="91" y="653"/>
                  <a:pt x="75" y="567"/>
                </a:cubicBezTo>
                <a:cubicBezTo>
                  <a:pt x="71" y="508"/>
                  <a:pt x="70" y="455"/>
                  <a:pt x="72" y="396"/>
                </a:cubicBezTo>
                <a:cubicBezTo>
                  <a:pt x="76" y="479"/>
                  <a:pt x="87" y="563"/>
                  <a:pt x="99" y="645"/>
                </a:cubicBezTo>
                <a:cubicBezTo>
                  <a:pt x="102" y="694"/>
                  <a:pt x="101" y="744"/>
                  <a:pt x="111" y="792"/>
                </a:cubicBezTo>
                <a:cubicBezTo>
                  <a:pt x="114" y="868"/>
                  <a:pt x="120" y="942"/>
                  <a:pt x="129" y="1017"/>
                </a:cubicBezTo>
                <a:cubicBezTo>
                  <a:pt x="130" y="1048"/>
                  <a:pt x="130" y="1079"/>
                  <a:pt x="132" y="1110"/>
                </a:cubicBezTo>
                <a:cubicBezTo>
                  <a:pt x="148" y="1376"/>
                  <a:pt x="133" y="823"/>
                  <a:pt x="144" y="663"/>
                </a:cubicBezTo>
                <a:cubicBezTo>
                  <a:pt x="147" y="535"/>
                  <a:pt x="148" y="475"/>
                  <a:pt x="177" y="360"/>
                </a:cubicBezTo>
                <a:cubicBezTo>
                  <a:pt x="169" y="337"/>
                  <a:pt x="160" y="314"/>
                  <a:pt x="153" y="291"/>
                </a:cubicBezTo>
                <a:cubicBezTo>
                  <a:pt x="145" y="264"/>
                  <a:pt x="144" y="237"/>
                  <a:pt x="135" y="210"/>
                </a:cubicBezTo>
                <a:cubicBezTo>
                  <a:pt x="132" y="188"/>
                  <a:pt x="128" y="170"/>
                  <a:pt x="120" y="150"/>
                </a:cubicBezTo>
                <a:cubicBezTo>
                  <a:pt x="109" y="68"/>
                  <a:pt x="109" y="104"/>
                  <a:pt x="114" y="42"/>
                </a:cubicBezTo>
                <a:cubicBezTo>
                  <a:pt x="125" y="49"/>
                  <a:pt x="126" y="57"/>
                  <a:pt x="135" y="66"/>
                </a:cubicBezTo>
                <a:cubicBezTo>
                  <a:pt x="140" y="86"/>
                  <a:pt x="153" y="102"/>
                  <a:pt x="162" y="120"/>
                </a:cubicBezTo>
                <a:cubicBezTo>
                  <a:pt x="169" y="153"/>
                  <a:pt x="173" y="186"/>
                  <a:pt x="180" y="219"/>
                </a:cubicBezTo>
                <a:cubicBezTo>
                  <a:pt x="182" y="290"/>
                  <a:pt x="186" y="361"/>
                  <a:pt x="195" y="432"/>
                </a:cubicBezTo>
                <a:cubicBezTo>
                  <a:pt x="197" y="536"/>
                  <a:pt x="200" y="605"/>
                  <a:pt x="207" y="702"/>
                </a:cubicBezTo>
                <a:cubicBezTo>
                  <a:pt x="193" y="922"/>
                  <a:pt x="196" y="1104"/>
                  <a:pt x="198" y="1338"/>
                </a:cubicBezTo>
                <a:cubicBezTo>
                  <a:pt x="200" y="1496"/>
                  <a:pt x="184" y="1447"/>
                  <a:pt x="204" y="1506"/>
                </a:cubicBezTo>
                <a:cubicBezTo>
                  <a:pt x="218" y="1485"/>
                  <a:pt x="217" y="1343"/>
                  <a:pt x="225" y="1278"/>
                </a:cubicBezTo>
                <a:cubicBezTo>
                  <a:pt x="227" y="1243"/>
                  <a:pt x="226" y="1201"/>
                  <a:pt x="237" y="1167"/>
                </a:cubicBezTo>
                <a:cubicBezTo>
                  <a:pt x="229" y="1128"/>
                  <a:pt x="229" y="1082"/>
                  <a:pt x="216" y="1044"/>
                </a:cubicBezTo>
                <a:cubicBezTo>
                  <a:pt x="218" y="999"/>
                  <a:pt x="221" y="973"/>
                  <a:pt x="225" y="933"/>
                </a:cubicBezTo>
                <a:cubicBezTo>
                  <a:pt x="227" y="891"/>
                  <a:pt x="246" y="723"/>
                  <a:pt x="231" y="663"/>
                </a:cubicBezTo>
                <a:cubicBezTo>
                  <a:pt x="219" y="449"/>
                  <a:pt x="210" y="212"/>
                  <a:pt x="231" y="0"/>
                </a:cubicBezTo>
                <a:cubicBezTo>
                  <a:pt x="371" y="12"/>
                  <a:pt x="244" y="394"/>
                  <a:pt x="285" y="558"/>
                </a:cubicBezTo>
                <a:cubicBezTo>
                  <a:pt x="286" y="761"/>
                  <a:pt x="324" y="1293"/>
                  <a:pt x="276" y="1485"/>
                </a:cubicBezTo>
                <a:cubicBezTo>
                  <a:pt x="270" y="1545"/>
                  <a:pt x="264" y="1560"/>
                  <a:pt x="273" y="1533"/>
                </a:cubicBezTo>
                <a:cubicBezTo>
                  <a:pt x="274" y="1441"/>
                  <a:pt x="274" y="1349"/>
                  <a:pt x="276" y="1257"/>
                </a:cubicBezTo>
                <a:cubicBezTo>
                  <a:pt x="276" y="1240"/>
                  <a:pt x="283" y="1226"/>
                  <a:pt x="294" y="1215"/>
                </a:cubicBezTo>
                <a:cubicBezTo>
                  <a:pt x="298" y="1189"/>
                  <a:pt x="300" y="1162"/>
                  <a:pt x="315" y="1140"/>
                </a:cubicBezTo>
                <a:cubicBezTo>
                  <a:pt x="308" y="1118"/>
                  <a:pt x="311" y="1128"/>
                  <a:pt x="306" y="1110"/>
                </a:cubicBezTo>
                <a:cubicBezTo>
                  <a:pt x="305" y="1042"/>
                  <a:pt x="312" y="955"/>
                  <a:pt x="297" y="882"/>
                </a:cubicBezTo>
                <a:cubicBezTo>
                  <a:pt x="300" y="716"/>
                  <a:pt x="246" y="720"/>
                  <a:pt x="312" y="720"/>
                </a:cubicBezTo>
              </a:path>
            </a:pathLst>
          </a:custGeom>
          <a:noFill/>
          <a:ln w="28575" cap="flat" cmpd="sng">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da-DK" sz="1350">
              <a:solidFill>
                <a:prstClr val="black"/>
              </a:solidFill>
              <a:latin typeface="Verdana"/>
            </a:endParaRPr>
          </a:p>
        </p:txBody>
      </p:sp>
      <p:sp>
        <p:nvSpPr>
          <p:cNvPr id="3" name="Rektangel 2"/>
          <p:cNvSpPr/>
          <p:nvPr/>
        </p:nvSpPr>
        <p:spPr>
          <a:xfrm>
            <a:off x="5506691" y="3296841"/>
            <a:ext cx="464344" cy="2155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350">
              <a:solidFill>
                <a:srgbClr val="FFFFFF"/>
              </a:solidFill>
            </a:endParaRPr>
          </a:p>
        </p:txBody>
      </p:sp>
      <p:sp>
        <p:nvSpPr>
          <p:cNvPr id="5" name="Pladsholder til indhold 4">
            <a:extLst>
              <a:ext uri="{FF2B5EF4-FFF2-40B4-BE49-F238E27FC236}">
                <a16:creationId xmlns:a16="http://schemas.microsoft.com/office/drawing/2014/main" id="{59870731-5A7C-4E11-9FD7-A4EF4F49C65D}"/>
              </a:ext>
            </a:extLst>
          </p:cNvPr>
          <p:cNvSpPr>
            <a:spLocks noGrp="1"/>
          </p:cNvSpPr>
          <p:nvPr>
            <p:ph idx="1"/>
          </p:nvPr>
        </p:nvSpPr>
        <p:spPr/>
        <p:txBody>
          <a:bodyPr/>
          <a:lstStyle/>
          <a:p>
            <a:endParaRPr lang="da-DK"/>
          </a:p>
        </p:txBody>
      </p:sp>
    </p:spTree>
    <p:extLst>
      <p:ext uri="{BB962C8B-B14F-4D97-AF65-F5344CB8AC3E}">
        <p14:creationId xmlns:p14="http://schemas.microsoft.com/office/powerpoint/2010/main" val="2619818040"/>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19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199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199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199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30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21197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1199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1199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11996"/>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1997"/>
                                        </p:tgtEl>
                                        <p:attrNameLst>
                                          <p:attrName>style.visibility</p:attrName>
                                        </p:attrNameLst>
                                      </p:cBhvr>
                                      <p:to>
                                        <p:strVal val="visible"/>
                                      </p:to>
                                    </p:set>
                                    <p:animEffect transition="in" filter="wipe(left)">
                                      <p:cBhvr>
                                        <p:cTn id="32" dur="2000"/>
                                        <p:tgtEl>
                                          <p:spTgt spid="211997"/>
                                        </p:tgtEl>
                                      </p:cBhvr>
                                    </p:animEffect>
                                  </p:childTnLst>
                                </p:cTn>
                              </p:par>
                            </p:childTnLst>
                          </p:cTn>
                        </p:par>
                        <p:par>
                          <p:cTn id="33" fill="hold" nodeType="afterGroup">
                            <p:stCondLst>
                              <p:cond delay="2000"/>
                            </p:stCondLst>
                            <p:childTnLst>
                              <p:par>
                                <p:cTn id="34" presetID="21" presetClass="entr" presetSubtype="4" fill="hold" nodeType="afterEffect">
                                  <p:stCondLst>
                                    <p:cond delay="2000"/>
                                  </p:stCondLst>
                                  <p:childTnLst>
                                    <p:set>
                                      <p:cBhvr>
                                        <p:cTn id="35" dur="1" fill="hold">
                                          <p:stCondLst>
                                            <p:cond delay="0"/>
                                          </p:stCondLst>
                                        </p:cTn>
                                        <p:tgtEl>
                                          <p:spTgt spid="211998"/>
                                        </p:tgtEl>
                                        <p:attrNameLst>
                                          <p:attrName>style.visibility</p:attrName>
                                        </p:attrNameLst>
                                      </p:cBhvr>
                                      <p:to>
                                        <p:strVal val="visible"/>
                                      </p:to>
                                    </p:set>
                                    <p:animEffect transition="in" filter="wheel(4)">
                                      <p:cBhvr>
                                        <p:cTn id="36" dur="2000"/>
                                        <p:tgtEl>
                                          <p:spTgt spid="211998"/>
                                        </p:tgtEl>
                                      </p:cBhvr>
                                    </p:animEffect>
                                  </p:childTnLst>
                                </p:cTn>
                              </p:par>
                            </p:childTnLst>
                          </p:cTn>
                        </p:par>
                        <p:par>
                          <p:cTn id="37" fill="hold" nodeType="afterGroup">
                            <p:stCondLst>
                              <p:cond delay="6000"/>
                            </p:stCondLst>
                            <p:childTnLst>
                              <p:par>
                                <p:cTn id="38" presetID="22" presetClass="entr" presetSubtype="8" fill="hold" nodeType="afterEffect">
                                  <p:stCondLst>
                                    <p:cond delay="1000"/>
                                  </p:stCondLst>
                                  <p:childTnLst>
                                    <p:set>
                                      <p:cBhvr>
                                        <p:cTn id="39" dur="1" fill="hold">
                                          <p:stCondLst>
                                            <p:cond delay="0"/>
                                          </p:stCondLst>
                                        </p:cTn>
                                        <p:tgtEl>
                                          <p:spTgt spid="211999"/>
                                        </p:tgtEl>
                                        <p:attrNameLst>
                                          <p:attrName>style.visibility</p:attrName>
                                        </p:attrNameLst>
                                      </p:cBhvr>
                                      <p:to>
                                        <p:strVal val="visible"/>
                                      </p:to>
                                    </p:set>
                                    <p:animEffect transition="in" filter="wipe(left)">
                                      <p:cBhvr>
                                        <p:cTn id="40" dur="500"/>
                                        <p:tgtEl>
                                          <p:spTgt spid="211999"/>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2119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95" grpId="0" animBg="1"/>
      <p:bldP spid="211996"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p:txBody>
          <a:bodyPr/>
          <a:lstStyle/>
          <a:p>
            <a:pPr algn="ctr" eaLnBrk="1" hangingPunct="1"/>
            <a:r>
              <a:rPr lang="da-DK" altLang="da-DK" sz="2200" b="1" dirty="0"/>
              <a:t>Sæt et kryds på </a:t>
            </a:r>
            <a:r>
              <a:rPr lang="da-DK" altLang="da-DK" sz="2200" b="1" dirty="0">
                <a:solidFill>
                  <a:srgbClr val="FF0000"/>
                </a:solidFill>
              </a:rPr>
              <a:t>J-P </a:t>
            </a:r>
            <a:r>
              <a:rPr lang="da-DK" altLang="da-DK" sz="2200" b="1" dirty="0"/>
              <a:t>dimensionen</a:t>
            </a:r>
          </a:p>
        </p:txBody>
      </p:sp>
      <p:grpSp>
        <p:nvGrpSpPr>
          <p:cNvPr id="305155" name="Group 3"/>
          <p:cNvGrpSpPr>
            <a:grpSpLocks noGrp="1"/>
          </p:cNvGrpSpPr>
          <p:nvPr/>
        </p:nvGrpSpPr>
        <p:grpSpPr bwMode="auto">
          <a:xfrm>
            <a:off x="1472804" y="1221581"/>
            <a:ext cx="6385310" cy="3540562"/>
            <a:chOff x="-155" y="1090"/>
            <a:chExt cx="6258" cy="2868"/>
          </a:xfrm>
        </p:grpSpPr>
        <p:sp>
          <p:nvSpPr>
            <p:cNvPr id="49157" name="Text Box 4"/>
            <p:cNvSpPr txBox="1">
              <a:spLocks noChangeArrowheads="1"/>
            </p:cNvSpPr>
            <p:nvPr/>
          </p:nvSpPr>
          <p:spPr bwMode="auto">
            <a:xfrm>
              <a:off x="2040" y="1090"/>
              <a:ext cx="1585" cy="228"/>
            </a:xfrm>
            <a:prstGeom prst="rect">
              <a:avLst/>
            </a:prstGeom>
            <a:noFill/>
            <a:ln w="9525">
              <a:noFill/>
              <a:miter lim="800000"/>
              <a:headEnd/>
              <a:tailEnd/>
            </a:ln>
          </p:spPr>
          <p:txBody>
            <a:bodyPr wrap="none" lIns="40500" tIns="27000">
              <a:spAutoFit/>
            </a:bodyPr>
            <a:lstStyle/>
            <a:p>
              <a:pPr>
                <a:defRPr/>
              </a:pPr>
              <a:r>
                <a:rPr lang="en-GB" sz="1350" dirty="0" err="1">
                  <a:latin typeface="+mj-lt"/>
                </a:rPr>
                <a:t>Indstilling</a:t>
              </a:r>
              <a:r>
                <a:rPr lang="en-GB" sz="1350" dirty="0">
                  <a:latin typeface="+mj-lt"/>
                </a:rPr>
                <a:t>/</a:t>
              </a:r>
              <a:r>
                <a:rPr lang="en-GB" sz="1350" dirty="0" err="1">
                  <a:latin typeface="+mj-lt"/>
                </a:rPr>
                <a:t>Energi</a:t>
              </a:r>
              <a:endParaRPr lang="en-GB" sz="1350" dirty="0">
                <a:latin typeface="+mj-lt"/>
              </a:endParaRPr>
            </a:p>
          </p:txBody>
        </p:sp>
        <p:sp>
          <p:nvSpPr>
            <p:cNvPr id="49158" name="Rectangle 5"/>
            <p:cNvSpPr>
              <a:spLocks noChangeArrowheads="1"/>
            </p:cNvSpPr>
            <p:nvPr/>
          </p:nvSpPr>
          <p:spPr bwMode="auto">
            <a:xfrm>
              <a:off x="2326" y="2258"/>
              <a:ext cx="13" cy="37"/>
            </a:xfrm>
            <a:prstGeom prst="rect">
              <a:avLst/>
            </a:prstGeom>
            <a:noFill/>
            <a:ln w="9525">
              <a:noFill/>
              <a:miter lim="800000"/>
              <a:headEnd/>
              <a:tailEnd/>
            </a:ln>
          </p:spPr>
          <p:txBody>
            <a:bodyPr wrap="none" lIns="0" tIns="0" rIns="0" bIns="0">
              <a:spAutoFit/>
            </a:bodyPr>
            <a:lstStyle/>
            <a:p>
              <a:pPr>
                <a:defRPr/>
              </a:pPr>
              <a:r>
                <a:rPr lang="da-DK" sz="300">
                  <a:solidFill>
                    <a:srgbClr val="000000"/>
                  </a:solidFill>
                  <a:latin typeface="+mj-lt"/>
                </a:rPr>
                <a:t> </a:t>
              </a:r>
              <a:endParaRPr lang="da-DK">
                <a:solidFill>
                  <a:srgbClr val="000066"/>
                </a:solidFill>
                <a:latin typeface="+mj-lt"/>
              </a:endParaRPr>
            </a:p>
          </p:txBody>
        </p:sp>
        <p:sp>
          <p:nvSpPr>
            <p:cNvPr id="49159" name="Rectangle 6"/>
            <p:cNvSpPr>
              <a:spLocks noChangeArrowheads="1"/>
            </p:cNvSpPr>
            <p:nvPr/>
          </p:nvSpPr>
          <p:spPr bwMode="auto">
            <a:xfrm>
              <a:off x="3286" y="2258"/>
              <a:ext cx="13" cy="37"/>
            </a:xfrm>
            <a:prstGeom prst="rect">
              <a:avLst/>
            </a:prstGeom>
            <a:noFill/>
            <a:ln w="9525">
              <a:noFill/>
              <a:miter lim="800000"/>
              <a:headEnd/>
              <a:tailEnd/>
            </a:ln>
          </p:spPr>
          <p:txBody>
            <a:bodyPr wrap="none" lIns="0" tIns="0" rIns="0" bIns="0">
              <a:spAutoFit/>
            </a:bodyPr>
            <a:lstStyle/>
            <a:p>
              <a:pPr>
                <a:defRPr/>
              </a:pPr>
              <a:r>
                <a:rPr lang="da-DK" sz="300">
                  <a:solidFill>
                    <a:srgbClr val="000000"/>
                  </a:solidFill>
                  <a:latin typeface="+mj-lt"/>
                </a:rPr>
                <a:t> </a:t>
              </a:r>
              <a:endParaRPr lang="da-DK">
                <a:solidFill>
                  <a:srgbClr val="000066"/>
                </a:solidFill>
                <a:latin typeface="+mj-lt"/>
              </a:endParaRPr>
            </a:p>
          </p:txBody>
        </p:sp>
        <p:grpSp>
          <p:nvGrpSpPr>
            <p:cNvPr id="305159" name="Group 7"/>
            <p:cNvGrpSpPr>
              <a:grpSpLocks/>
            </p:cNvGrpSpPr>
            <p:nvPr/>
          </p:nvGrpSpPr>
          <p:grpSpPr bwMode="auto">
            <a:xfrm>
              <a:off x="1083" y="3531"/>
              <a:ext cx="3258" cy="159"/>
              <a:chOff x="1055" y="3653"/>
              <a:chExt cx="3258" cy="159"/>
            </a:xfrm>
          </p:grpSpPr>
          <p:sp>
            <p:nvSpPr>
              <p:cNvPr id="49188" name="Text Box 8"/>
              <p:cNvSpPr txBox="1">
                <a:spLocks noChangeArrowheads="1"/>
              </p:cNvSpPr>
              <p:nvPr/>
            </p:nvSpPr>
            <p:spPr bwMode="auto">
              <a:xfrm>
                <a:off x="1055" y="3653"/>
                <a:ext cx="1670" cy="159"/>
              </a:xfrm>
              <a:prstGeom prst="rect">
                <a:avLst/>
              </a:prstGeom>
              <a:noFill/>
              <a:ln w="9525">
                <a:noFill/>
                <a:miter lim="800000"/>
                <a:headEnd/>
                <a:tailEnd/>
              </a:ln>
            </p:spPr>
            <p:txBody>
              <a:bodyPr wrap="none">
                <a:spAutoFit/>
              </a:bodyPr>
              <a:lstStyle/>
              <a:p>
                <a:pPr>
                  <a:defRPr/>
                </a:pPr>
                <a:r>
                  <a:rPr lang="da-DK" sz="675" dirty="0">
                    <a:latin typeface="+mj-lt"/>
                  </a:rPr>
                  <a:t>meget klar - klar - moderat - uklar</a:t>
                </a:r>
              </a:p>
            </p:txBody>
          </p:sp>
          <p:sp>
            <p:nvSpPr>
              <p:cNvPr id="49189" name="Text Box 9"/>
              <p:cNvSpPr txBox="1">
                <a:spLocks noChangeArrowheads="1"/>
              </p:cNvSpPr>
              <p:nvPr/>
            </p:nvSpPr>
            <p:spPr bwMode="auto">
              <a:xfrm>
                <a:off x="2643" y="3653"/>
                <a:ext cx="1670" cy="159"/>
              </a:xfrm>
              <a:prstGeom prst="rect">
                <a:avLst/>
              </a:prstGeom>
              <a:noFill/>
              <a:ln w="9525">
                <a:noFill/>
                <a:miter lim="800000"/>
                <a:headEnd/>
                <a:tailEnd/>
              </a:ln>
            </p:spPr>
            <p:txBody>
              <a:bodyPr wrap="none">
                <a:spAutoFit/>
              </a:bodyPr>
              <a:lstStyle/>
              <a:p>
                <a:pPr>
                  <a:defRPr/>
                </a:pPr>
                <a:r>
                  <a:rPr lang="da-DK" sz="675" dirty="0">
                    <a:latin typeface="+mj-lt"/>
                  </a:rPr>
                  <a:t>uklar - moderat - klar - meget klar</a:t>
                </a:r>
              </a:p>
            </p:txBody>
          </p:sp>
        </p:grpSp>
        <p:sp>
          <p:nvSpPr>
            <p:cNvPr id="49161" name="Line 10"/>
            <p:cNvSpPr>
              <a:spLocks noChangeShapeType="1"/>
            </p:cNvSpPr>
            <p:nvPr/>
          </p:nvSpPr>
          <p:spPr bwMode="auto">
            <a:xfrm>
              <a:off x="1325" y="1544"/>
              <a:ext cx="2785"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a:latin typeface="+mj-lt"/>
              </a:endParaRPr>
            </a:p>
          </p:txBody>
        </p:sp>
        <p:sp>
          <p:nvSpPr>
            <p:cNvPr id="49162" name="Line 11"/>
            <p:cNvSpPr>
              <a:spLocks noChangeShapeType="1"/>
            </p:cNvSpPr>
            <p:nvPr/>
          </p:nvSpPr>
          <p:spPr bwMode="auto">
            <a:xfrm>
              <a:off x="2669" y="1448"/>
              <a:ext cx="0" cy="192"/>
            </a:xfrm>
            <a:prstGeom prst="line">
              <a:avLst/>
            </a:prstGeom>
            <a:noFill/>
            <a:ln w="9525">
              <a:solidFill>
                <a:schemeClr val="tx1"/>
              </a:solidFill>
              <a:round/>
              <a:headEnd/>
              <a:tailEnd/>
            </a:ln>
          </p:spPr>
          <p:txBody>
            <a:bodyPr wrap="none" anchor="ctr"/>
            <a:lstStyle/>
            <a:p>
              <a:pPr>
                <a:defRPr/>
              </a:pPr>
              <a:endParaRPr lang="da-DK" sz="1350">
                <a:latin typeface="+mj-lt"/>
              </a:endParaRPr>
            </a:p>
          </p:txBody>
        </p:sp>
        <p:sp>
          <p:nvSpPr>
            <p:cNvPr id="49163" name="Line 12"/>
            <p:cNvSpPr>
              <a:spLocks noChangeShapeType="1"/>
            </p:cNvSpPr>
            <p:nvPr/>
          </p:nvSpPr>
          <p:spPr bwMode="auto">
            <a:xfrm>
              <a:off x="1325" y="2168"/>
              <a:ext cx="2785"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a:latin typeface="+mj-lt"/>
              </a:endParaRPr>
            </a:p>
          </p:txBody>
        </p:sp>
        <p:sp>
          <p:nvSpPr>
            <p:cNvPr id="49164" name="Line 13"/>
            <p:cNvSpPr>
              <a:spLocks noChangeShapeType="1"/>
            </p:cNvSpPr>
            <p:nvPr/>
          </p:nvSpPr>
          <p:spPr bwMode="auto">
            <a:xfrm>
              <a:off x="2669" y="2072"/>
              <a:ext cx="0" cy="192"/>
            </a:xfrm>
            <a:prstGeom prst="line">
              <a:avLst/>
            </a:prstGeom>
            <a:noFill/>
            <a:ln w="9525">
              <a:solidFill>
                <a:schemeClr val="tx1"/>
              </a:solidFill>
              <a:round/>
              <a:headEnd/>
              <a:tailEnd/>
            </a:ln>
          </p:spPr>
          <p:txBody>
            <a:bodyPr wrap="none" anchor="ctr"/>
            <a:lstStyle/>
            <a:p>
              <a:pPr>
                <a:defRPr/>
              </a:pPr>
              <a:endParaRPr lang="da-DK" sz="1350">
                <a:latin typeface="+mj-lt"/>
              </a:endParaRPr>
            </a:p>
          </p:txBody>
        </p:sp>
        <p:sp>
          <p:nvSpPr>
            <p:cNvPr id="49165" name="Line 14"/>
            <p:cNvSpPr>
              <a:spLocks noChangeShapeType="1"/>
            </p:cNvSpPr>
            <p:nvPr/>
          </p:nvSpPr>
          <p:spPr bwMode="auto">
            <a:xfrm>
              <a:off x="1325" y="2840"/>
              <a:ext cx="2785"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a:latin typeface="+mj-lt"/>
              </a:endParaRPr>
            </a:p>
          </p:txBody>
        </p:sp>
        <p:sp>
          <p:nvSpPr>
            <p:cNvPr id="49166" name="Line 15"/>
            <p:cNvSpPr>
              <a:spLocks noChangeShapeType="1"/>
            </p:cNvSpPr>
            <p:nvPr/>
          </p:nvSpPr>
          <p:spPr bwMode="auto">
            <a:xfrm>
              <a:off x="2669" y="2744"/>
              <a:ext cx="0" cy="192"/>
            </a:xfrm>
            <a:prstGeom prst="line">
              <a:avLst/>
            </a:prstGeom>
            <a:noFill/>
            <a:ln w="9525">
              <a:solidFill>
                <a:schemeClr val="tx1"/>
              </a:solidFill>
              <a:round/>
              <a:headEnd/>
              <a:tailEnd/>
            </a:ln>
          </p:spPr>
          <p:txBody>
            <a:bodyPr wrap="none" anchor="ctr"/>
            <a:lstStyle/>
            <a:p>
              <a:pPr>
                <a:defRPr/>
              </a:pPr>
              <a:endParaRPr lang="da-DK" sz="1350">
                <a:latin typeface="+mj-lt"/>
              </a:endParaRPr>
            </a:p>
          </p:txBody>
        </p:sp>
        <p:sp>
          <p:nvSpPr>
            <p:cNvPr id="49167" name="Line 16"/>
            <p:cNvSpPr>
              <a:spLocks noChangeShapeType="1"/>
            </p:cNvSpPr>
            <p:nvPr/>
          </p:nvSpPr>
          <p:spPr bwMode="auto">
            <a:xfrm>
              <a:off x="1325" y="3464"/>
              <a:ext cx="2785"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a:latin typeface="+mj-lt"/>
              </a:endParaRPr>
            </a:p>
          </p:txBody>
        </p:sp>
        <p:sp>
          <p:nvSpPr>
            <p:cNvPr id="49168" name="Line 17"/>
            <p:cNvSpPr>
              <a:spLocks noChangeShapeType="1"/>
            </p:cNvSpPr>
            <p:nvPr/>
          </p:nvSpPr>
          <p:spPr bwMode="auto">
            <a:xfrm>
              <a:off x="2669" y="3368"/>
              <a:ext cx="0" cy="192"/>
            </a:xfrm>
            <a:prstGeom prst="line">
              <a:avLst/>
            </a:prstGeom>
            <a:noFill/>
            <a:ln w="9525">
              <a:solidFill>
                <a:schemeClr val="tx1"/>
              </a:solidFill>
              <a:round/>
              <a:headEnd/>
              <a:tailEnd/>
            </a:ln>
          </p:spPr>
          <p:txBody>
            <a:bodyPr wrap="none" anchor="ctr"/>
            <a:lstStyle/>
            <a:p>
              <a:pPr>
                <a:defRPr/>
              </a:pPr>
              <a:endParaRPr lang="da-DK" sz="1350">
                <a:latin typeface="+mj-lt"/>
              </a:endParaRPr>
            </a:p>
          </p:txBody>
        </p:sp>
        <p:sp>
          <p:nvSpPr>
            <p:cNvPr id="49169" name="Text Box 18"/>
            <p:cNvSpPr txBox="1">
              <a:spLocks noChangeArrowheads="1"/>
            </p:cNvSpPr>
            <p:nvPr/>
          </p:nvSpPr>
          <p:spPr bwMode="auto">
            <a:xfrm>
              <a:off x="-155" y="1402"/>
              <a:ext cx="1348" cy="524"/>
            </a:xfrm>
            <a:prstGeom prst="rect">
              <a:avLst/>
            </a:prstGeom>
            <a:noFill/>
            <a:ln w="9525">
              <a:noFill/>
              <a:miter lim="800000"/>
              <a:headEnd/>
              <a:tailEnd/>
            </a:ln>
          </p:spPr>
          <p:txBody>
            <a:bodyPr wrap="none">
              <a:spAutoFit/>
            </a:bodyPr>
            <a:lstStyle/>
            <a:p>
              <a:pPr>
                <a:defRPr/>
              </a:pPr>
              <a:r>
                <a:rPr lang="da-DK" dirty="0">
                  <a:latin typeface="+mj-lt"/>
                </a:rPr>
                <a:t>Ekstrovert</a:t>
              </a:r>
              <a:endParaRPr lang="da-DK" sz="900" dirty="0">
                <a:latin typeface="+mj-lt"/>
              </a:endParaRPr>
            </a:p>
            <a:p>
              <a:pPr>
                <a:defRPr/>
              </a:pPr>
              <a:r>
                <a:rPr lang="da-DK" sz="900" dirty="0">
                  <a:latin typeface="+mj-lt"/>
                </a:rPr>
                <a:t>Får energi fra den</a:t>
              </a:r>
            </a:p>
            <a:p>
              <a:pPr>
                <a:defRPr/>
              </a:pPr>
              <a:r>
                <a:rPr lang="da-DK" sz="900" dirty="0">
                  <a:latin typeface="+mj-lt"/>
                </a:rPr>
                <a:t>ydre verden</a:t>
              </a:r>
              <a:endParaRPr lang="da-DK" dirty="0">
                <a:latin typeface="+mj-lt"/>
              </a:endParaRPr>
            </a:p>
          </p:txBody>
        </p:sp>
        <p:sp>
          <p:nvSpPr>
            <p:cNvPr id="49170" name="Text Box 19"/>
            <p:cNvSpPr txBox="1">
              <a:spLocks noChangeArrowheads="1"/>
            </p:cNvSpPr>
            <p:nvPr/>
          </p:nvSpPr>
          <p:spPr bwMode="auto">
            <a:xfrm>
              <a:off x="4494" y="1402"/>
              <a:ext cx="1204" cy="524"/>
            </a:xfrm>
            <a:prstGeom prst="rect">
              <a:avLst/>
            </a:prstGeom>
            <a:noFill/>
            <a:ln w="9525">
              <a:noFill/>
              <a:miter lim="800000"/>
              <a:headEnd/>
              <a:tailEnd/>
            </a:ln>
          </p:spPr>
          <p:txBody>
            <a:bodyPr wrap="none">
              <a:spAutoFit/>
            </a:bodyPr>
            <a:lstStyle/>
            <a:p>
              <a:pPr>
                <a:defRPr/>
              </a:pPr>
              <a:r>
                <a:rPr lang="da-DK" dirty="0">
                  <a:latin typeface="+mj-lt"/>
                </a:rPr>
                <a:t>Introvert</a:t>
              </a:r>
              <a:endParaRPr lang="da-DK" sz="900" dirty="0">
                <a:latin typeface="+mj-lt"/>
              </a:endParaRPr>
            </a:p>
            <a:p>
              <a:pPr>
                <a:defRPr/>
              </a:pPr>
              <a:r>
                <a:rPr lang="da-DK" sz="900" dirty="0">
                  <a:latin typeface="+mj-lt"/>
                </a:rPr>
                <a:t>Får energi fra den</a:t>
              </a:r>
            </a:p>
            <a:p>
              <a:pPr>
                <a:defRPr/>
              </a:pPr>
              <a:r>
                <a:rPr lang="da-DK" sz="900" dirty="0">
                  <a:latin typeface="+mj-lt"/>
                </a:rPr>
                <a:t>indre verden</a:t>
              </a:r>
              <a:endParaRPr lang="da-DK" dirty="0">
                <a:latin typeface="+mj-lt"/>
              </a:endParaRPr>
            </a:p>
          </p:txBody>
        </p:sp>
        <p:sp>
          <p:nvSpPr>
            <p:cNvPr id="49171" name="Text Box 20"/>
            <p:cNvSpPr txBox="1">
              <a:spLocks noChangeArrowheads="1"/>
            </p:cNvSpPr>
            <p:nvPr/>
          </p:nvSpPr>
          <p:spPr bwMode="auto">
            <a:xfrm>
              <a:off x="-155" y="2026"/>
              <a:ext cx="1221" cy="524"/>
            </a:xfrm>
            <a:prstGeom prst="rect">
              <a:avLst/>
            </a:prstGeom>
            <a:noFill/>
            <a:ln w="9525">
              <a:noFill/>
              <a:miter lim="800000"/>
              <a:headEnd/>
              <a:tailEnd/>
            </a:ln>
          </p:spPr>
          <p:txBody>
            <a:bodyPr wrap="none">
              <a:spAutoFit/>
            </a:bodyPr>
            <a:lstStyle/>
            <a:p>
              <a:pPr>
                <a:defRPr/>
              </a:pPr>
              <a:r>
                <a:rPr lang="da-DK" dirty="0">
                  <a:latin typeface="+mj-lt"/>
                </a:rPr>
                <a:t>Sansning</a:t>
              </a:r>
              <a:endParaRPr lang="da-DK" sz="900" dirty="0">
                <a:latin typeface="+mj-lt"/>
              </a:endParaRPr>
            </a:p>
            <a:p>
              <a:pPr>
                <a:defRPr/>
              </a:pPr>
              <a:r>
                <a:rPr lang="da-DK" sz="900" dirty="0">
                  <a:latin typeface="+mj-lt"/>
                </a:rPr>
                <a:t>Arbejder med</a:t>
              </a:r>
            </a:p>
            <a:p>
              <a:pPr>
                <a:defRPr/>
              </a:pPr>
              <a:r>
                <a:rPr lang="da-DK" sz="900" dirty="0">
                  <a:latin typeface="+mj-lt"/>
                </a:rPr>
                <a:t>kendte facts</a:t>
              </a:r>
              <a:endParaRPr lang="da-DK" dirty="0">
                <a:latin typeface="+mj-lt"/>
              </a:endParaRPr>
            </a:p>
          </p:txBody>
        </p:sp>
        <p:sp>
          <p:nvSpPr>
            <p:cNvPr id="49172" name="Text Box 21"/>
            <p:cNvSpPr txBox="1">
              <a:spLocks noChangeArrowheads="1"/>
            </p:cNvSpPr>
            <p:nvPr/>
          </p:nvSpPr>
          <p:spPr bwMode="auto">
            <a:xfrm>
              <a:off x="4494" y="2026"/>
              <a:ext cx="1542" cy="524"/>
            </a:xfrm>
            <a:prstGeom prst="rect">
              <a:avLst/>
            </a:prstGeom>
            <a:noFill/>
            <a:ln w="9525">
              <a:noFill/>
              <a:miter lim="800000"/>
              <a:headEnd/>
              <a:tailEnd/>
            </a:ln>
          </p:spPr>
          <p:txBody>
            <a:bodyPr wrap="none">
              <a:spAutoFit/>
            </a:bodyPr>
            <a:lstStyle/>
            <a:p>
              <a:pPr>
                <a:defRPr/>
              </a:pPr>
              <a:r>
                <a:rPr lang="da-DK">
                  <a:latin typeface="+mj-lt"/>
                </a:rPr>
                <a:t>Intuition</a:t>
              </a:r>
              <a:endParaRPr lang="da-DK" sz="900">
                <a:latin typeface="+mj-lt"/>
              </a:endParaRPr>
            </a:p>
            <a:p>
              <a:pPr>
                <a:defRPr/>
              </a:pPr>
              <a:r>
                <a:rPr lang="da-DK" sz="900">
                  <a:latin typeface="+mj-lt"/>
                </a:rPr>
                <a:t>Ser efter muligheder og</a:t>
              </a:r>
            </a:p>
            <a:p>
              <a:pPr>
                <a:defRPr/>
              </a:pPr>
              <a:r>
                <a:rPr lang="da-DK" sz="900">
                  <a:latin typeface="+mj-lt"/>
                </a:rPr>
                <a:t>sammenhænge</a:t>
              </a:r>
              <a:endParaRPr lang="da-DK">
                <a:latin typeface="+mj-lt"/>
              </a:endParaRPr>
            </a:p>
          </p:txBody>
        </p:sp>
        <p:sp>
          <p:nvSpPr>
            <p:cNvPr id="49173" name="Text Box 22"/>
            <p:cNvSpPr txBox="1">
              <a:spLocks noChangeArrowheads="1"/>
            </p:cNvSpPr>
            <p:nvPr/>
          </p:nvSpPr>
          <p:spPr bwMode="auto">
            <a:xfrm>
              <a:off x="-155" y="2650"/>
              <a:ext cx="1543" cy="636"/>
            </a:xfrm>
            <a:prstGeom prst="rect">
              <a:avLst/>
            </a:prstGeom>
            <a:noFill/>
            <a:ln w="9525">
              <a:noFill/>
              <a:miter lim="800000"/>
              <a:headEnd/>
              <a:tailEnd/>
            </a:ln>
          </p:spPr>
          <p:txBody>
            <a:bodyPr wrap="none">
              <a:spAutoFit/>
            </a:bodyPr>
            <a:lstStyle/>
            <a:p>
              <a:pPr>
                <a:defRPr/>
              </a:pPr>
              <a:r>
                <a:rPr lang="da-DK">
                  <a:latin typeface="+mj-lt"/>
                </a:rPr>
                <a:t>Tænkning</a:t>
              </a:r>
              <a:endParaRPr lang="da-DK" sz="900">
                <a:latin typeface="+mj-lt"/>
              </a:endParaRPr>
            </a:p>
            <a:p>
              <a:pPr>
                <a:defRPr/>
              </a:pPr>
              <a:r>
                <a:rPr lang="da-DK" sz="900">
                  <a:latin typeface="+mj-lt"/>
                </a:rPr>
                <a:t>Baserer beslutninger på</a:t>
              </a:r>
            </a:p>
            <a:p>
              <a:pPr>
                <a:defRPr/>
              </a:pPr>
              <a:r>
                <a:rPr lang="da-DK" sz="900">
                  <a:latin typeface="+mj-lt"/>
                </a:rPr>
                <a:t>upersonlige analyser og</a:t>
              </a:r>
            </a:p>
            <a:p>
              <a:pPr>
                <a:defRPr/>
              </a:pPr>
              <a:r>
                <a:rPr lang="da-DK" sz="900">
                  <a:latin typeface="+mj-lt"/>
                </a:rPr>
                <a:t>logik</a:t>
              </a:r>
              <a:endParaRPr lang="da-DK">
                <a:latin typeface="+mj-lt"/>
              </a:endParaRPr>
            </a:p>
          </p:txBody>
        </p:sp>
        <p:sp>
          <p:nvSpPr>
            <p:cNvPr id="49174" name="Text Box 23"/>
            <p:cNvSpPr txBox="1">
              <a:spLocks noChangeArrowheads="1"/>
            </p:cNvSpPr>
            <p:nvPr/>
          </p:nvSpPr>
          <p:spPr bwMode="auto">
            <a:xfrm>
              <a:off x="4494" y="2650"/>
              <a:ext cx="1543" cy="524"/>
            </a:xfrm>
            <a:prstGeom prst="rect">
              <a:avLst/>
            </a:prstGeom>
            <a:noFill/>
            <a:ln w="9525">
              <a:noFill/>
              <a:miter lim="800000"/>
              <a:headEnd/>
              <a:tailEnd/>
            </a:ln>
          </p:spPr>
          <p:txBody>
            <a:bodyPr wrap="none">
              <a:spAutoFit/>
            </a:bodyPr>
            <a:lstStyle/>
            <a:p>
              <a:pPr>
                <a:defRPr/>
              </a:pPr>
              <a:r>
                <a:rPr lang="da-DK">
                  <a:latin typeface="+mj-lt"/>
                </a:rPr>
                <a:t>Følen</a:t>
              </a:r>
              <a:endParaRPr lang="da-DK" sz="900">
                <a:latin typeface="+mj-lt"/>
              </a:endParaRPr>
            </a:p>
            <a:p>
              <a:pPr>
                <a:defRPr/>
              </a:pPr>
              <a:r>
                <a:rPr lang="da-DK" sz="900">
                  <a:latin typeface="+mj-lt"/>
                </a:rPr>
                <a:t>Baserer beslutninger på</a:t>
              </a:r>
            </a:p>
            <a:p>
              <a:pPr>
                <a:defRPr/>
              </a:pPr>
              <a:r>
                <a:rPr lang="da-DK" sz="900">
                  <a:latin typeface="+mj-lt"/>
                </a:rPr>
                <a:t>personlige værdier</a:t>
              </a:r>
              <a:endParaRPr lang="da-DK">
                <a:latin typeface="+mj-lt"/>
              </a:endParaRPr>
            </a:p>
          </p:txBody>
        </p:sp>
        <p:sp>
          <p:nvSpPr>
            <p:cNvPr id="49175" name="Text Box 24"/>
            <p:cNvSpPr txBox="1">
              <a:spLocks noChangeArrowheads="1"/>
            </p:cNvSpPr>
            <p:nvPr/>
          </p:nvSpPr>
          <p:spPr bwMode="auto">
            <a:xfrm>
              <a:off x="-155" y="3322"/>
              <a:ext cx="1478" cy="636"/>
            </a:xfrm>
            <a:prstGeom prst="rect">
              <a:avLst/>
            </a:prstGeom>
            <a:noFill/>
            <a:ln w="9525">
              <a:noFill/>
              <a:miter lim="800000"/>
              <a:headEnd/>
              <a:tailEnd/>
            </a:ln>
          </p:spPr>
          <p:txBody>
            <a:bodyPr>
              <a:spAutoFit/>
            </a:bodyPr>
            <a:lstStyle/>
            <a:p>
              <a:pPr>
                <a:defRPr/>
              </a:pPr>
              <a:r>
                <a:rPr lang="da-DK" dirty="0">
                  <a:latin typeface="+mj-lt"/>
                </a:rPr>
                <a:t>Vurdering</a:t>
              </a:r>
              <a:endParaRPr lang="da-DK" sz="900" dirty="0">
                <a:latin typeface="+mj-lt"/>
              </a:endParaRPr>
            </a:p>
            <a:p>
              <a:pPr>
                <a:defRPr/>
              </a:pPr>
              <a:r>
                <a:rPr lang="da-DK" sz="900" dirty="0">
                  <a:latin typeface="+mj-lt"/>
                </a:rPr>
                <a:t>Foretrækker en planlagt, ordnet</a:t>
              </a:r>
            </a:p>
            <a:p>
              <a:pPr>
                <a:defRPr/>
              </a:pPr>
              <a:r>
                <a:rPr lang="da-DK" sz="900" dirty="0">
                  <a:latin typeface="+mj-lt"/>
                </a:rPr>
                <a:t>livsstil</a:t>
              </a:r>
              <a:endParaRPr lang="da-DK" dirty="0">
                <a:latin typeface="+mj-lt"/>
              </a:endParaRPr>
            </a:p>
          </p:txBody>
        </p:sp>
        <p:sp>
          <p:nvSpPr>
            <p:cNvPr id="49176" name="Text Box 25"/>
            <p:cNvSpPr txBox="1">
              <a:spLocks noChangeArrowheads="1"/>
            </p:cNvSpPr>
            <p:nvPr/>
          </p:nvSpPr>
          <p:spPr bwMode="auto">
            <a:xfrm>
              <a:off x="4494" y="3322"/>
              <a:ext cx="1609" cy="524"/>
            </a:xfrm>
            <a:prstGeom prst="rect">
              <a:avLst/>
            </a:prstGeom>
            <a:noFill/>
            <a:ln w="9525">
              <a:noFill/>
              <a:miter lim="800000"/>
              <a:headEnd/>
              <a:tailEnd/>
            </a:ln>
          </p:spPr>
          <p:txBody>
            <a:bodyPr wrap="none">
              <a:spAutoFit/>
            </a:bodyPr>
            <a:lstStyle/>
            <a:p>
              <a:pPr>
                <a:defRPr/>
              </a:pPr>
              <a:r>
                <a:rPr lang="da-DK" dirty="0">
                  <a:latin typeface="+mj-lt"/>
                </a:rPr>
                <a:t>Opfatte</a:t>
              </a:r>
              <a:endParaRPr lang="da-DK" sz="900" dirty="0">
                <a:latin typeface="+mj-lt"/>
              </a:endParaRPr>
            </a:p>
            <a:p>
              <a:pPr>
                <a:defRPr/>
              </a:pPr>
              <a:r>
                <a:rPr lang="da-DK" sz="900" dirty="0">
                  <a:latin typeface="+mj-lt"/>
                </a:rPr>
                <a:t>Foretrækker en fleksibel,</a:t>
              </a:r>
            </a:p>
            <a:p>
              <a:pPr>
                <a:defRPr/>
              </a:pPr>
              <a:r>
                <a:rPr lang="da-DK" sz="900" dirty="0">
                  <a:latin typeface="+mj-lt"/>
                </a:rPr>
                <a:t>spontan livsstil</a:t>
              </a:r>
              <a:endParaRPr lang="da-DK" dirty="0">
                <a:latin typeface="+mj-lt"/>
              </a:endParaRPr>
            </a:p>
          </p:txBody>
        </p:sp>
        <p:sp>
          <p:nvSpPr>
            <p:cNvPr id="60" name="Text Box 26"/>
            <p:cNvSpPr txBox="1">
              <a:spLocks noChangeArrowheads="1"/>
            </p:cNvSpPr>
            <p:nvPr/>
          </p:nvSpPr>
          <p:spPr bwMode="auto">
            <a:xfrm>
              <a:off x="1021" y="1339"/>
              <a:ext cx="387" cy="374"/>
            </a:xfrm>
            <a:prstGeom prst="rect">
              <a:avLst/>
            </a:prstGeom>
            <a:noFill/>
            <a:ln w="9525">
              <a:noFill/>
              <a:miter lim="800000"/>
              <a:headEnd/>
              <a:tailEnd/>
            </a:ln>
            <a:effectLst/>
          </p:spPr>
          <p:txBody>
            <a:bodyPr wrap="none">
              <a:spAutoFit/>
            </a:bodyPr>
            <a:lstStyle/>
            <a:p>
              <a:pPr>
                <a:defRPr/>
              </a:pPr>
              <a:r>
                <a:rPr lang="da-DK" sz="2400" b="1" dirty="0">
                  <a:effectLst>
                    <a:outerShdw blurRad="38100" dist="38100" dir="2700000" algn="tl">
                      <a:srgbClr val="000000"/>
                    </a:outerShdw>
                  </a:effectLst>
                  <a:latin typeface="+mj-lt"/>
                </a:rPr>
                <a:t>E</a:t>
              </a:r>
            </a:p>
          </p:txBody>
        </p:sp>
        <p:sp>
          <p:nvSpPr>
            <p:cNvPr id="61" name="Text Box 27"/>
            <p:cNvSpPr txBox="1">
              <a:spLocks noChangeArrowheads="1"/>
            </p:cNvSpPr>
            <p:nvPr/>
          </p:nvSpPr>
          <p:spPr bwMode="auto">
            <a:xfrm>
              <a:off x="4207" y="1339"/>
              <a:ext cx="346"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I</a:t>
              </a:r>
            </a:p>
          </p:txBody>
        </p:sp>
        <p:sp>
          <p:nvSpPr>
            <p:cNvPr id="62" name="Text Box 28"/>
            <p:cNvSpPr txBox="1">
              <a:spLocks noChangeArrowheads="1"/>
            </p:cNvSpPr>
            <p:nvPr/>
          </p:nvSpPr>
          <p:spPr bwMode="auto">
            <a:xfrm>
              <a:off x="1021" y="1977"/>
              <a:ext cx="395"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S</a:t>
              </a:r>
            </a:p>
          </p:txBody>
        </p:sp>
        <p:sp>
          <p:nvSpPr>
            <p:cNvPr id="63" name="Text Box 29"/>
            <p:cNvSpPr txBox="1">
              <a:spLocks noChangeArrowheads="1"/>
            </p:cNvSpPr>
            <p:nvPr/>
          </p:nvSpPr>
          <p:spPr bwMode="auto">
            <a:xfrm>
              <a:off x="4207" y="1977"/>
              <a:ext cx="437"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N</a:t>
              </a:r>
            </a:p>
          </p:txBody>
        </p:sp>
        <p:sp>
          <p:nvSpPr>
            <p:cNvPr id="64" name="Text Box 30"/>
            <p:cNvSpPr txBox="1">
              <a:spLocks noChangeArrowheads="1"/>
            </p:cNvSpPr>
            <p:nvPr/>
          </p:nvSpPr>
          <p:spPr bwMode="auto">
            <a:xfrm>
              <a:off x="1021" y="2601"/>
              <a:ext cx="387"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T</a:t>
              </a:r>
            </a:p>
          </p:txBody>
        </p:sp>
        <p:sp>
          <p:nvSpPr>
            <p:cNvPr id="65" name="Text Box 31"/>
            <p:cNvSpPr txBox="1">
              <a:spLocks noChangeArrowheads="1"/>
            </p:cNvSpPr>
            <p:nvPr/>
          </p:nvSpPr>
          <p:spPr bwMode="auto">
            <a:xfrm>
              <a:off x="4207" y="2601"/>
              <a:ext cx="377"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F</a:t>
              </a:r>
            </a:p>
          </p:txBody>
        </p:sp>
        <p:sp>
          <p:nvSpPr>
            <p:cNvPr id="66" name="Text Box 32"/>
            <p:cNvSpPr txBox="1">
              <a:spLocks noChangeArrowheads="1"/>
            </p:cNvSpPr>
            <p:nvPr/>
          </p:nvSpPr>
          <p:spPr bwMode="auto">
            <a:xfrm>
              <a:off x="1021" y="3273"/>
              <a:ext cx="349"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J</a:t>
              </a:r>
            </a:p>
          </p:txBody>
        </p:sp>
        <p:sp>
          <p:nvSpPr>
            <p:cNvPr id="67" name="Text Box 33"/>
            <p:cNvSpPr txBox="1">
              <a:spLocks noChangeArrowheads="1"/>
            </p:cNvSpPr>
            <p:nvPr/>
          </p:nvSpPr>
          <p:spPr bwMode="auto">
            <a:xfrm>
              <a:off x="4207" y="3273"/>
              <a:ext cx="403" cy="374"/>
            </a:xfrm>
            <a:prstGeom prst="rect">
              <a:avLst/>
            </a:prstGeom>
            <a:noFill/>
            <a:ln w="9525">
              <a:noFill/>
              <a:miter lim="800000"/>
              <a:headEnd/>
              <a:tailEnd/>
            </a:ln>
            <a:effectLst/>
          </p:spPr>
          <p:txBody>
            <a:bodyPr wrap="none">
              <a:spAutoFit/>
            </a:bodyPr>
            <a:lstStyle/>
            <a:p>
              <a:pPr>
                <a:defRPr/>
              </a:pPr>
              <a:r>
                <a:rPr lang="da-DK" sz="2400" b="1" dirty="0">
                  <a:effectLst>
                    <a:outerShdw blurRad="38100" dist="38100" dir="2700000" algn="tl">
                      <a:srgbClr val="000000"/>
                    </a:outerShdw>
                  </a:effectLst>
                  <a:latin typeface="+mj-lt"/>
                </a:rPr>
                <a:t>P</a:t>
              </a:r>
            </a:p>
          </p:txBody>
        </p:sp>
        <p:sp>
          <p:nvSpPr>
            <p:cNvPr id="49185" name="Text Box 34"/>
            <p:cNvSpPr txBox="1">
              <a:spLocks noChangeArrowheads="1"/>
            </p:cNvSpPr>
            <p:nvPr/>
          </p:nvSpPr>
          <p:spPr bwMode="auto">
            <a:xfrm>
              <a:off x="2253" y="1728"/>
              <a:ext cx="767" cy="228"/>
            </a:xfrm>
            <a:prstGeom prst="rect">
              <a:avLst/>
            </a:prstGeom>
            <a:noFill/>
            <a:ln w="9525">
              <a:noFill/>
              <a:miter lim="800000"/>
              <a:headEnd/>
              <a:tailEnd/>
            </a:ln>
          </p:spPr>
          <p:txBody>
            <a:bodyPr wrap="none" lIns="40500" tIns="27000">
              <a:spAutoFit/>
            </a:bodyPr>
            <a:lstStyle/>
            <a:p>
              <a:pPr>
                <a:defRPr/>
              </a:pPr>
              <a:r>
                <a:rPr lang="en-GB" sz="1350">
                  <a:latin typeface="+mj-lt"/>
                </a:rPr>
                <a:t>Opfatte</a:t>
              </a:r>
            </a:p>
          </p:txBody>
        </p:sp>
        <p:sp>
          <p:nvSpPr>
            <p:cNvPr id="49186" name="Text Box 35"/>
            <p:cNvSpPr txBox="1">
              <a:spLocks noChangeArrowheads="1"/>
            </p:cNvSpPr>
            <p:nvPr/>
          </p:nvSpPr>
          <p:spPr bwMode="auto">
            <a:xfrm>
              <a:off x="2231" y="2338"/>
              <a:ext cx="958" cy="228"/>
            </a:xfrm>
            <a:prstGeom prst="rect">
              <a:avLst/>
            </a:prstGeom>
            <a:noFill/>
            <a:ln w="9525">
              <a:noFill/>
              <a:miter lim="800000"/>
              <a:headEnd/>
              <a:tailEnd/>
            </a:ln>
          </p:spPr>
          <p:txBody>
            <a:bodyPr wrap="none" lIns="40500" tIns="27000">
              <a:spAutoFit/>
            </a:bodyPr>
            <a:lstStyle/>
            <a:p>
              <a:pPr>
                <a:defRPr/>
              </a:pPr>
              <a:r>
                <a:rPr lang="en-GB" sz="1350">
                  <a:latin typeface="+mj-lt"/>
                </a:rPr>
                <a:t>Vurdering</a:t>
              </a:r>
            </a:p>
          </p:txBody>
        </p:sp>
        <p:sp>
          <p:nvSpPr>
            <p:cNvPr id="49187" name="Text Box 36"/>
            <p:cNvSpPr txBox="1">
              <a:spLocks noChangeArrowheads="1"/>
            </p:cNvSpPr>
            <p:nvPr/>
          </p:nvSpPr>
          <p:spPr bwMode="auto">
            <a:xfrm>
              <a:off x="1965" y="3010"/>
              <a:ext cx="1747" cy="228"/>
            </a:xfrm>
            <a:prstGeom prst="rect">
              <a:avLst/>
            </a:prstGeom>
            <a:noFill/>
            <a:ln w="9525">
              <a:noFill/>
              <a:miter lim="800000"/>
              <a:headEnd/>
              <a:tailEnd/>
            </a:ln>
          </p:spPr>
          <p:txBody>
            <a:bodyPr wrap="none" lIns="40500" tIns="27000">
              <a:spAutoFit/>
            </a:bodyPr>
            <a:lstStyle/>
            <a:p>
              <a:pPr>
                <a:defRPr/>
              </a:pPr>
              <a:r>
                <a:rPr lang="en-GB" sz="1350">
                  <a:latin typeface="+mj-lt"/>
                </a:rPr>
                <a:t>Orientering/Livsstil</a:t>
              </a:r>
            </a:p>
          </p:txBody>
        </p:sp>
      </p:grpSp>
    </p:spTree>
    <p:extLst>
      <p:ext uri="{BB962C8B-B14F-4D97-AF65-F5344CB8AC3E}">
        <p14:creationId xmlns:p14="http://schemas.microsoft.com/office/powerpoint/2010/main" val="4054483966"/>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1027"/>
          <p:cNvSpPr>
            <a:spLocks noGrp="1" noChangeArrowheads="1"/>
          </p:cNvSpPr>
          <p:nvPr>
            <p:ph type="title"/>
          </p:nvPr>
        </p:nvSpPr>
        <p:spPr/>
        <p:txBody>
          <a:bodyPr/>
          <a:lstStyle/>
          <a:p>
            <a:pPr algn="ctr" eaLnBrk="1" hangingPunct="1"/>
            <a:r>
              <a:rPr lang="da-DK" altLang="da-DK" sz="2200" b="1" dirty="0"/>
              <a:t>Hi and Louis </a:t>
            </a:r>
          </a:p>
        </p:txBody>
      </p:sp>
      <p:pic>
        <p:nvPicPr>
          <p:cNvPr id="306179" name="Picture 1026" descr="C:\DESKSCAN\Hi and lois.bmp"/>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71801" y="806054"/>
            <a:ext cx="3816423" cy="4275809"/>
          </a:xfrm>
        </p:spPr>
      </p:pic>
      <p:sp>
        <p:nvSpPr>
          <p:cNvPr id="306180" name="Pladsholder til diasnumm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sz="825">
                <a:solidFill>
                  <a:schemeClr val="tx1"/>
                </a:solidFill>
                <a:latin typeface="Arial" charset="0"/>
                <a:cs typeface="Arial" charset="0"/>
              </a:defRPr>
            </a:lvl1pPr>
            <a:lvl2pPr marL="557213" indent="-214313">
              <a:defRPr sz="825">
                <a:solidFill>
                  <a:schemeClr val="tx1"/>
                </a:solidFill>
                <a:latin typeface="Arial" charset="0"/>
                <a:cs typeface="Arial" charset="0"/>
              </a:defRPr>
            </a:lvl2pPr>
            <a:lvl3pPr marL="857250" indent="-171450">
              <a:defRPr sz="825">
                <a:solidFill>
                  <a:schemeClr val="tx1"/>
                </a:solidFill>
                <a:latin typeface="Arial" charset="0"/>
                <a:cs typeface="Arial" charset="0"/>
              </a:defRPr>
            </a:lvl3pPr>
            <a:lvl4pPr marL="1200150" indent="-171450">
              <a:defRPr sz="825">
                <a:solidFill>
                  <a:schemeClr val="tx1"/>
                </a:solidFill>
                <a:latin typeface="Arial" charset="0"/>
                <a:cs typeface="Arial" charset="0"/>
              </a:defRPr>
            </a:lvl4pPr>
            <a:lvl5pPr marL="1543050" indent="-171450">
              <a:defRPr sz="825">
                <a:solidFill>
                  <a:schemeClr val="tx1"/>
                </a:solidFill>
                <a:latin typeface="Arial" charset="0"/>
                <a:cs typeface="Arial" charset="0"/>
              </a:defRPr>
            </a:lvl5pPr>
            <a:lvl6pPr marL="1885950" indent="-171450" eaLnBrk="0" fontAlgn="base" hangingPunct="0">
              <a:spcBef>
                <a:spcPct val="0"/>
              </a:spcBef>
              <a:spcAft>
                <a:spcPct val="0"/>
              </a:spcAft>
              <a:defRPr sz="825">
                <a:solidFill>
                  <a:schemeClr val="tx1"/>
                </a:solidFill>
                <a:latin typeface="Arial" charset="0"/>
                <a:cs typeface="Arial" charset="0"/>
              </a:defRPr>
            </a:lvl6pPr>
            <a:lvl7pPr marL="2228850" indent="-171450" eaLnBrk="0" fontAlgn="base" hangingPunct="0">
              <a:spcBef>
                <a:spcPct val="0"/>
              </a:spcBef>
              <a:spcAft>
                <a:spcPct val="0"/>
              </a:spcAft>
              <a:defRPr sz="825">
                <a:solidFill>
                  <a:schemeClr val="tx1"/>
                </a:solidFill>
                <a:latin typeface="Arial" charset="0"/>
                <a:cs typeface="Arial" charset="0"/>
              </a:defRPr>
            </a:lvl7pPr>
            <a:lvl8pPr marL="2571750" indent="-171450" eaLnBrk="0" fontAlgn="base" hangingPunct="0">
              <a:spcBef>
                <a:spcPct val="0"/>
              </a:spcBef>
              <a:spcAft>
                <a:spcPct val="0"/>
              </a:spcAft>
              <a:defRPr sz="825">
                <a:solidFill>
                  <a:schemeClr val="tx1"/>
                </a:solidFill>
                <a:latin typeface="Arial" charset="0"/>
                <a:cs typeface="Arial" charset="0"/>
              </a:defRPr>
            </a:lvl8pPr>
            <a:lvl9pPr marL="2914650" indent="-171450" eaLnBrk="0" fontAlgn="base" hangingPunct="0">
              <a:spcBef>
                <a:spcPct val="0"/>
              </a:spcBef>
              <a:spcAft>
                <a:spcPct val="0"/>
              </a:spcAft>
              <a:defRPr sz="825">
                <a:solidFill>
                  <a:schemeClr val="tx1"/>
                </a:solidFill>
                <a:latin typeface="Arial" charset="0"/>
                <a:cs typeface="Arial" charset="0"/>
              </a:defRPr>
            </a:lvl9pPr>
          </a:lstStyle>
          <a:p>
            <a:r>
              <a:rPr lang="da-DK" altLang="da-DK" sz="675"/>
              <a:t>  </a:t>
            </a:r>
          </a:p>
        </p:txBody>
      </p:sp>
    </p:spTree>
    <p:extLst>
      <p:ext uri="{BB962C8B-B14F-4D97-AF65-F5344CB8AC3E}">
        <p14:creationId xmlns:p14="http://schemas.microsoft.com/office/powerpoint/2010/main" val="1195013677"/>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1026"/>
          <p:cNvSpPr>
            <a:spLocks noGrp="1" noChangeArrowheads="1"/>
          </p:cNvSpPr>
          <p:nvPr>
            <p:ph type="title"/>
          </p:nvPr>
        </p:nvSpPr>
        <p:spPr/>
        <p:txBody>
          <a:bodyPr/>
          <a:lstStyle/>
          <a:p>
            <a:pPr algn="ctr" eaLnBrk="1" hangingPunct="1"/>
            <a:r>
              <a:rPr lang="en-GB" altLang="da-DK" sz="2200" b="1" dirty="0"/>
              <a:t>Den </a:t>
            </a:r>
            <a:r>
              <a:rPr lang="en-GB" altLang="da-DK" sz="2200" b="1" dirty="0" err="1"/>
              <a:t>rette</a:t>
            </a:r>
            <a:r>
              <a:rPr lang="en-GB" altLang="da-DK" sz="2200" b="1" dirty="0"/>
              <a:t> </a:t>
            </a:r>
            <a:r>
              <a:rPr lang="en-GB" altLang="da-DK" sz="2200" b="1" dirty="0" err="1"/>
              <a:t>stemning</a:t>
            </a:r>
            <a:endParaRPr lang="en-GB" altLang="da-DK" sz="2200" b="1" dirty="0"/>
          </a:p>
        </p:txBody>
      </p:sp>
      <p:pic>
        <p:nvPicPr>
          <p:cNvPr id="307203" name="Picture 1027" descr="K:\Videncentre og afdelinger\Erhvervspsykologi\Team OPP\JTI\Mat. revideret til aut-mappe\Hand out M1\jti1.jpg"/>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612336" y="1252678"/>
            <a:ext cx="7919327" cy="2638144"/>
          </a:xfrm>
        </p:spPr>
      </p:pic>
      <p:sp>
        <p:nvSpPr>
          <p:cNvPr id="307204" name="Pladsholder til diasnumm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sz="825">
                <a:solidFill>
                  <a:schemeClr val="tx1"/>
                </a:solidFill>
                <a:latin typeface="Arial" charset="0"/>
                <a:cs typeface="Arial" charset="0"/>
              </a:defRPr>
            </a:lvl1pPr>
            <a:lvl2pPr marL="557213" indent="-214313">
              <a:defRPr sz="825">
                <a:solidFill>
                  <a:schemeClr val="tx1"/>
                </a:solidFill>
                <a:latin typeface="Arial" charset="0"/>
                <a:cs typeface="Arial" charset="0"/>
              </a:defRPr>
            </a:lvl2pPr>
            <a:lvl3pPr marL="857250" indent="-171450">
              <a:defRPr sz="825">
                <a:solidFill>
                  <a:schemeClr val="tx1"/>
                </a:solidFill>
                <a:latin typeface="Arial" charset="0"/>
                <a:cs typeface="Arial" charset="0"/>
              </a:defRPr>
            </a:lvl3pPr>
            <a:lvl4pPr marL="1200150" indent="-171450">
              <a:defRPr sz="825">
                <a:solidFill>
                  <a:schemeClr val="tx1"/>
                </a:solidFill>
                <a:latin typeface="Arial" charset="0"/>
                <a:cs typeface="Arial" charset="0"/>
              </a:defRPr>
            </a:lvl4pPr>
            <a:lvl5pPr marL="1543050" indent="-171450">
              <a:defRPr sz="825">
                <a:solidFill>
                  <a:schemeClr val="tx1"/>
                </a:solidFill>
                <a:latin typeface="Arial" charset="0"/>
                <a:cs typeface="Arial" charset="0"/>
              </a:defRPr>
            </a:lvl5pPr>
            <a:lvl6pPr marL="1885950" indent="-171450" eaLnBrk="0" fontAlgn="base" hangingPunct="0">
              <a:spcBef>
                <a:spcPct val="0"/>
              </a:spcBef>
              <a:spcAft>
                <a:spcPct val="0"/>
              </a:spcAft>
              <a:defRPr sz="825">
                <a:solidFill>
                  <a:schemeClr val="tx1"/>
                </a:solidFill>
                <a:latin typeface="Arial" charset="0"/>
                <a:cs typeface="Arial" charset="0"/>
              </a:defRPr>
            </a:lvl6pPr>
            <a:lvl7pPr marL="2228850" indent="-171450" eaLnBrk="0" fontAlgn="base" hangingPunct="0">
              <a:spcBef>
                <a:spcPct val="0"/>
              </a:spcBef>
              <a:spcAft>
                <a:spcPct val="0"/>
              </a:spcAft>
              <a:defRPr sz="825">
                <a:solidFill>
                  <a:schemeClr val="tx1"/>
                </a:solidFill>
                <a:latin typeface="Arial" charset="0"/>
                <a:cs typeface="Arial" charset="0"/>
              </a:defRPr>
            </a:lvl7pPr>
            <a:lvl8pPr marL="2571750" indent="-171450" eaLnBrk="0" fontAlgn="base" hangingPunct="0">
              <a:spcBef>
                <a:spcPct val="0"/>
              </a:spcBef>
              <a:spcAft>
                <a:spcPct val="0"/>
              </a:spcAft>
              <a:defRPr sz="825">
                <a:solidFill>
                  <a:schemeClr val="tx1"/>
                </a:solidFill>
                <a:latin typeface="Arial" charset="0"/>
                <a:cs typeface="Arial" charset="0"/>
              </a:defRPr>
            </a:lvl8pPr>
            <a:lvl9pPr marL="2914650" indent="-171450" eaLnBrk="0" fontAlgn="base" hangingPunct="0">
              <a:spcBef>
                <a:spcPct val="0"/>
              </a:spcBef>
              <a:spcAft>
                <a:spcPct val="0"/>
              </a:spcAft>
              <a:defRPr sz="825">
                <a:solidFill>
                  <a:schemeClr val="tx1"/>
                </a:solidFill>
                <a:latin typeface="Arial" charset="0"/>
                <a:cs typeface="Arial" charset="0"/>
              </a:defRPr>
            </a:lvl9pPr>
          </a:lstStyle>
          <a:p>
            <a:r>
              <a:rPr lang="da-DK" altLang="da-DK" sz="675"/>
              <a:t>  </a:t>
            </a:r>
          </a:p>
        </p:txBody>
      </p:sp>
    </p:spTree>
    <p:extLst>
      <p:ext uri="{BB962C8B-B14F-4D97-AF65-F5344CB8AC3E}">
        <p14:creationId xmlns:p14="http://schemas.microsoft.com/office/powerpoint/2010/main" val="2313349485"/>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Titel 1"/>
          <p:cNvSpPr>
            <a:spLocks noGrp="1"/>
          </p:cNvSpPr>
          <p:nvPr>
            <p:ph type="title"/>
          </p:nvPr>
        </p:nvSpPr>
        <p:spPr>
          <a:xfrm>
            <a:off x="1720453" y="195263"/>
            <a:ext cx="5699522" cy="675085"/>
          </a:xfrm>
        </p:spPr>
        <p:txBody>
          <a:bodyPr/>
          <a:lstStyle/>
          <a:p>
            <a:pPr algn="ctr" eaLnBrk="1" hangingPunct="1"/>
            <a:r>
              <a:rPr lang="da-DK" altLang="da-DK" sz="2200" b="1" dirty="0"/>
              <a:t>Udlevering af profil</a:t>
            </a:r>
          </a:p>
        </p:txBody>
      </p:sp>
      <p:pic>
        <p:nvPicPr>
          <p:cNvPr id="3082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3953" y="740391"/>
            <a:ext cx="6082383" cy="4279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3330246"/>
      </p:ext>
    </p:extLst>
  </p:cSld>
  <p:clrMapOvr>
    <a:masterClrMapping/>
  </p:clrMapOvr>
  <p:transition>
    <p:cut/>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Titel 1"/>
          <p:cNvSpPr>
            <a:spLocks noGrp="1"/>
          </p:cNvSpPr>
          <p:nvPr>
            <p:ph type="title"/>
          </p:nvPr>
        </p:nvSpPr>
        <p:spPr/>
        <p:txBody>
          <a:bodyPr/>
          <a:lstStyle/>
          <a:p>
            <a:pPr algn="ctr"/>
            <a:r>
              <a:rPr lang="da-DK" altLang="da-DK" sz="2200" b="1" dirty="0"/>
              <a:t>Individuel afklaring og </a:t>
            </a:r>
            <a:r>
              <a:rPr lang="nl-NL" altLang="da-DK" sz="2200" b="1" dirty="0" err="1"/>
              <a:t>reflektion</a:t>
            </a:r>
            <a:endParaRPr lang="nl-NL" altLang="da-DK" sz="2200" b="1" dirty="0"/>
          </a:p>
        </p:txBody>
      </p:sp>
      <p:sp>
        <p:nvSpPr>
          <p:cNvPr id="310275" name="Pladsholder til indhold 2"/>
          <p:cNvSpPr>
            <a:spLocks noGrp="1"/>
          </p:cNvSpPr>
          <p:nvPr>
            <p:ph idx="1"/>
          </p:nvPr>
        </p:nvSpPr>
        <p:spPr>
          <a:xfrm>
            <a:off x="756000" y="1337518"/>
            <a:ext cx="4248048" cy="3394472"/>
          </a:xfrm>
        </p:spPr>
        <p:txBody>
          <a:bodyPr/>
          <a:lstStyle/>
          <a:p>
            <a:pPr>
              <a:spcBef>
                <a:spcPts val="1500"/>
              </a:spcBef>
            </a:pPr>
            <a:r>
              <a:rPr lang="da-DK" altLang="da-DK" sz="1500" dirty="0"/>
              <a:t>Bestem hvilken JTI typekode, </a:t>
            </a:r>
            <a:br>
              <a:rPr lang="da-DK" altLang="da-DK" sz="1500" dirty="0"/>
            </a:br>
            <a:r>
              <a:rPr lang="da-DK" altLang="da-DK" sz="1500" dirty="0"/>
              <a:t>der udgør det bedste match for dig</a:t>
            </a:r>
          </a:p>
          <a:p>
            <a:pPr marL="681750" indent="-285750">
              <a:spcBef>
                <a:spcPts val="1500"/>
              </a:spcBef>
              <a:buFont typeface="Arial" panose="020B0604020202020204" pitchFamily="34" charset="0"/>
              <a:buChar char="•"/>
            </a:pPr>
            <a:r>
              <a:rPr lang="da-DK" altLang="da-DK" sz="1500" dirty="0"/>
              <a:t>Spørg hvis du er i tvivl</a:t>
            </a:r>
          </a:p>
          <a:p>
            <a:pPr marL="681750" indent="-285750">
              <a:spcBef>
                <a:spcPts val="1500"/>
              </a:spcBef>
              <a:buFont typeface="Arial" panose="020B0604020202020204" pitchFamily="34" charset="0"/>
              <a:buChar char="•"/>
            </a:pPr>
            <a:r>
              <a:rPr lang="da-DK" altLang="da-DK" sz="1500" dirty="0"/>
              <a:t>Læs om din JTI profil i typehæftet</a:t>
            </a:r>
            <a:br>
              <a:rPr lang="da-DK" altLang="da-DK" sz="1500" dirty="0"/>
            </a:br>
            <a:endParaRPr lang="da-DK" altLang="da-DK" sz="1500" dirty="0"/>
          </a:p>
          <a:p>
            <a:pPr>
              <a:spcBef>
                <a:spcPts val="900"/>
              </a:spcBef>
            </a:pPr>
            <a:r>
              <a:rPr lang="da-DK" altLang="da-DK" sz="1500" b="1" dirty="0"/>
              <a:t>Med afsæt i din viden om JTI: </a:t>
            </a:r>
          </a:p>
          <a:p>
            <a:pPr lvl="1">
              <a:spcBef>
                <a:spcPts val="900"/>
              </a:spcBef>
            </a:pPr>
            <a:r>
              <a:rPr lang="da-DK" altLang="da-DK" sz="1500" dirty="0"/>
              <a:t>Hvad vil du fremadrettet være mere opmærksom på?</a:t>
            </a:r>
            <a:endParaRPr lang="da-DK" altLang="da-DK" sz="500" dirty="0"/>
          </a:p>
          <a:p>
            <a:pPr marL="360000" lvl="1" indent="0">
              <a:spcBef>
                <a:spcPts val="900"/>
              </a:spcBef>
              <a:buNone/>
            </a:pPr>
            <a:r>
              <a:rPr lang="da-DK" altLang="da-DK" sz="1800" b="1" dirty="0"/>
              <a:t>Skriv type på typekortet</a:t>
            </a:r>
          </a:p>
          <a:p>
            <a:pPr lvl="1">
              <a:spcBef>
                <a:spcPts val="900"/>
              </a:spcBef>
            </a:pPr>
            <a:endParaRPr lang="da-DK" altLang="da-DK" sz="1500" dirty="0"/>
          </a:p>
          <a:p>
            <a:pPr>
              <a:spcBef>
                <a:spcPts val="1500"/>
              </a:spcBef>
            </a:pPr>
            <a:endParaRPr lang="da-DK" altLang="da-DK" sz="1500" dirty="0"/>
          </a:p>
        </p:txBody>
      </p:sp>
      <p:pic>
        <p:nvPicPr>
          <p:cNvPr id="310277" name="Pladsholder til indhold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1563638"/>
            <a:ext cx="2561575" cy="2843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663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02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Lotte Jensen</a:t>
            </a:r>
          </a:p>
        </p:txBody>
      </p:sp>
      <p:sp>
        <p:nvSpPr>
          <p:cNvPr id="3" name="Pladsholder til indhold 2"/>
          <p:cNvSpPr>
            <a:spLocks noGrp="1"/>
          </p:cNvSpPr>
          <p:nvPr>
            <p:ph idx="1"/>
          </p:nvPr>
        </p:nvSpPr>
        <p:spPr>
          <a:xfrm>
            <a:off x="352549" y="1075305"/>
            <a:ext cx="8162801" cy="3288878"/>
          </a:xfrm>
        </p:spPr>
        <p:txBody>
          <a:bodyPr>
            <a:normAutofit fontScale="70000" lnSpcReduction="20000"/>
          </a:bodyPr>
          <a:lstStyle/>
          <a:p>
            <a:r>
              <a:rPr lang="da-DK" dirty="0"/>
              <a:t>Direktør. VIVE, siden 2019. Forud herfor institutleder på CBS i 6 år. Chef for tre direktører og 6 forsknings- og analysechefer. Gift. To sønner, heraf en afdød. To børnebørn. Baggrund i universitetsverdenen, professor, </a:t>
            </a:r>
            <a:r>
              <a:rPr lang="da-DK" dirty="0" err="1"/>
              <a:t>PhD</a:t>
            </a:r>
            <a:r>
              <a:rPr lang="da-DK" dirty="0"/>
              <a:t> og doktor. Statskundskab.</a:t>
            </a:r>
          </a:p>
          <a:p>
            <a:endParaRPr lang="da-DK" dirty="0"/>
          </a:p>
          <a:p>
            <a:r>
              <a:rPr lang="da-DK" dirty="0"/>
              <a:t>Forventer: Inspiration fra andre ledere af ledergrupper i praksis i offentlige organisationer med mange forskelligartede bindinger. </a:t>
            </a:r>
          </a:p>
          <a:p>
            <a:endParaRPr lang="da-DK" dirty="0"/>
          </a:p>
          <a:p>
            <a:r>
              <a:rPr lang="da-DK" dirty="0"/>
              <a:t>Ledelsesmæssige styrker. </a:t>
            </a:r>
            <a:r>
              <a:rPr lang="da-DK" dirty="0" err="1"/>
              <a:t>Analysekapaciltet</a:t>
            </a:r>
            <a:r>
              <a:rPr lang="da-DK" dirty="0"/>
              <a:t>. Ideer. Netværksskabelse og strategiske koblinger ind i det politisk-administrative system. Interesseret i mennesker.</a:t>
            </a:r>
          </a:p>
          <a:p>
            <a:endParaRPr lang="da-DK" dirty="0"/>
          </a:p>
          <a:p>
            <a:r>
              <a:rPr lang="da-DK" dirty="0"/>
              <a:t>Ledelsesmæssige udfordringer. ‘Tilrejsende’ i organisationen. Både chef og kollega i en relativt flad struktur.  Forskeragtig. Holder analyser åbne længe. Svært ved at afslutte. Utålmodighed med detaljer.</a:t>
            </a:r>
          </a:p>
          <a:p>
            <a:endParaRPr lang="da-DK" dirty="0"/>
          </a:p>
          <a:p>
            <a:r>
              <a:rPr lang="da-DK" dirty="0"/>
              <a:t>Udviklingspunkter i egen ledergruppe: Kobling mellem udvikling og drift – plads til det første i en travl produktionshverdag. Mediering mellem etablerede og nye chefer, så erfaring og energi udnyttes bedre samlet set.</a:t>
            </a:r>
          </a:p>
        </p:txBody>
      </p:sp>
    </p:spTree>
    <p:extLst>
      <p:ext uri="{BB962C8B-B14F-4D97-AF65-F5344CB8AC3E}">
        <p14:creationId xmlns:p14="http://schemas.microsoft.com/office/powerpoint/2010/main" val="201242431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5806" y="303499"/>
            <a:ext cx="4700260" cy="47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F6AAA577-43E9-0E4C-B2C3-0ACE784CF211}"/>
              </a:ext>
            </a:extLst>
          </p:cNvPr>
          <p:cNvPicPr>
            <a:picLocks noChangeAspect="1"/>
          </p:cNvPicPr>
          <p:nvPr/>
        </p:nvPicPr>
        <p:blipFill rotWithShape="1">
          <a:blip r:embed="rId3">
            <a:extLst>
              <a:ext uri="{28A0092B-C50C-407E-A947-70E740481C1C}">
                <a14:useLocalDpi xmlns:a14="http://schemas.microsoft.com/office/drawing/2010/main" val="0"/>
              </a:ext>
            </a:extLst>
          </a:blip>
          <a:srcRect r="7881"/>
          <a:stretch/>
        </p:blipFill>
        <p:spPr>
          <a:xfrm>
            <a:off x="5389755" y="2886739"/>
            <a:ext cx="3610738" cy="2277299"/>
          </a:xfrm>
          <a:prstGeom prst="rect">
            <a:avLst/>
          </a:prstGeom>
        </p:spPr>
      </p:pic>
    </p:spTree>
    <p:extLst>
      <p:ext uri="{BB962C8B-B14F-4D97-AF65-F5344CB8AC3E}">
        <p14:creationId xmlns:p14="http://schemas.microsoft.com/office/powerpoint/2010/main" val="268270716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4"/>
          <p:cNvSpPr>
            <a:spLocks noGrp="1" noChangeArrowheads="1"/>
          </p:cNvSpPr>
          <p:nvPr>
            <p:ph type="title"/>
          </p:nvPr>
        </p:nvSpPr>
        <p:spPr/>
        <p:txBody>
          <a:bodyPr/>
          <a:lstStyle/>
          <a:p>
            <a:pPr eaLnBrk="1" hangingPunct="1"/>
            <a:r>
              <a:rPr lang="da-DK" sz="2200" b="1" dirty="0"/>
              <a:t>Focus</a:t>
            </a:r>
          </a:p>
        </p:txBody>
      </p:sp>
      <p:sp>
        <p:nvSpPr>
          <p:cNvPr id="160772" name="Rectangle 2"/>
          <p:cNvSpPr>
            <a:spLocks noChangeArrowheads="1"/>
          </p:cNvSpPr>
          <p:nvPr/>
        </p:nvSpPr>
        <p:spPr bwMode="auto">
          <a:xfrm>
            <a:off x="3758803" y="2540559"/>
            <a:ext cx="49694" cy="173124"/>
          </a:xfrm>
          <a:prstGeom prst="rect">
            <a:avLst/>
          </a:prstGeom>
          <a:noFill/>
          <a:ln w="9525">
            <a:noFill/>
            <a:miter lim="800000"/>
            <a:headEnd/>
            <a:tailEnd/>
          </a:ln>
        </p:spPr>
        <p:txBody>
          <a:bodyPr wrap="none" lIns="0" tIns="0" rIns="0" bIns="0">
            <a:spAutoFit/>
          </a:bodyPr>
          <a:lstStyle/>
          <a:p>
            <a:pPr eaLnBrk="0" hangingPunct="0"/>
            <a:r>
              <a:rPr lang="da-DK" sz="1125" b="1">
                <a:solidFill>
                  <a:srgbClr val="000000"/>
                </a:solidFill>
              </a:rPr>
              <a:t> </a:t>
            </a:r>
            <a:endParaRPr lang="da-DK" sz="1125" b="1">
              <a:solidFill>
                <a:srgbClr val="000066"/>
              </a:solidFill>
            </a:endParaRPr>
          </a:p>
        </p:txBody>
      </p:sp>
      <p:sp>
        <p:nvSpPr>
          <p:cNvPr id="160773" name="Rectangle 3"/>
          <p:cNvSpPr>
            <a:spLocks noChangeArrowheads="1"/>
          </p:cNvSpPr>
          <p:nvPr/>
        </p:nvSpPr>
        <p:spPr bwMode="auto">
          <a:xfrm>
            <a:off x="4901803" y="2540559"/>
            <a:ext cx="49694" cy="173124"/>
          </a:xfrm>
          <a:prstGeom prst="rect">
            <a:avLst/>
          </a:prstGeom>
          <a:noFill/>
          <a:ln w="9525">
            <a:noFill/>
            <a:miter lim="800000"/>
            <a:headEnd/>
            <a:tailEnd/>
          </a:ln>
        </p:spPr>
        <p:txBody>
          <a:bodyPr wrap="none" lIns="0" tIns="0" rIns="0" bIns="0">
            <a:spAutoFit/>
          </a:bodyPr>
          <a:lstStyle/>
          <a:p>
            <a:pPr eaLnBrk="0" hangingPunct="0"/>
            <a:r>
              <a:rPr lang="da-DK" sz="1125" b="1">
                <a:solidFill>
                  <a:srgbClr val="000000"/>
                </a:solidFill>
              </a:rPr>
              <a:t> </a:t>
            </a:r>
            <a:endParaRPr lang="da-DK" sz="1125" b="1">
              <a:solidFill>
                <a:srgbClr val="000066"/>
              </a:solidFill>
            </a:endParaRPr>
          </a:p>
        </p:txBody>
      </p:sp>
      <p:sp>
        <p:nvSpPr>
          <p:cNvPr id="160774" name="Rectangle 5"/>
          <p:cNvSpPr>
            <a:spLocks noChangeArrowheads="1"/>
          </p:cNvSpPr>
          <p:nvPr/>
        </p:nvSpPr>
        <p:spPr bwMode="auto">
          <a:xfrm>
            <a:off x="2159860" y="915566"/>
            <a:ext cx="5029200" cy="3543300"/>
          </a:xfrm>
          <a:prstGeom prst="rect">
            <a:avLst/>
          </a:prstGeom>
          <a:noFill/>
          <a:ln w="9525">
            <a:solidFill>
              <a:srgbClr val="002E37"/>
            </a:solidFill>
            <a:miter lim="800000"/>
            <a:headEnd/>
            <a:tailEnd/>
          </a:ln>
        </p:spPr>
        <p:txBody>
          <a:bodyPr wrap="none" anchor="ctr"/>
          <a:lstStyle/>
          <a:p>
            <a:pPr>
              <a:defRPr/>
            </a:pPr>
            <a:endParaRPr lang="da-DK" sz="1350" dirty="0">
              <a:latin typeface="+mj-lt"/>
            </a:endParaRPr>
          </a:p>
        </p:txBody>
      </p:sp>
      <p:sp>
        <p:nvSpPr>
          <p:cNvPr id="160775" name="Line 6"/>
          <p:cNvSpPr>
            <a:spLocks noChangeShapeType="1"/>
          </p:cNvSpPr>
          <p:nvPr/>
        </p:nvSpPr>
        <p:spPr bwMode="auto">
          <a:xfrm>
            <a:off x="4674460" y="915566"/>
            <a:ext cx="0" cy="3543300"/>
          </a:xfrm>
          <a:prstGeom prst="line">
            <a:avLst/>
          </a:prstGeom>
          <a:noFill/>
          <a:ln w="9525">
            <a:solidFill>
              <a:srgbClr val="002E37"/>
            </a:solidFill>
            <a:round/>
            <a:headEnd/>
            <a:tailEnd/>
          </a:ln>
        </p:spPr>
        <p:txBody>
          <a:bodyPr wrap="none" anchor="ctr"/>
          <a:lstStyle/>
          <a:p>
            <a:endParaRPr lang="da-DK" sz="1350"/>
          </a:p>
        </p:txBody>
      </p:sp>
      <p:sp>
        <p:nvSpPr>
          <p:cNvPr id="160776" name="Line 7"/>
          <p:cNvSpPr>
            <a:spLocks noChangeShapeType="1"/>
          </p:cNvSpPr>
          <p:nvPr/>
        </p:nvSpPr>
        <p:spPr bwMode="auto">
          <a:xfrm>
            <a:off x="2159860" y="2709627"/>
            <a:ext cx="5029200" cy="0"/>
          </a:xfrm>
          <a:prstGeom prst="line">
            <a:avLst/>
          </a:prstGeom>
          <a:noFill/>
          <a:ln w="9525">
            <a:solidFill>
              <a:srgbClr val="002E37"/>
            </a:solidFill>
            <a:round/>
            <a:headEnd/>
            <a:tailEnd/>
          </a:ln>
        </p:spPr>
        <p:txBody>
          <a:bodyPr wrap="none" anchor="ctr"/>
          <a:lstStyle/>
          <a:p>
            <a:endParaRPr lang="da-DK" sz="1125" b="1"/>
          </a:p>
        </p:txBody>
      </p:sp>
      <p:sp>
        <p:nvSpPr>
          <p:cNvPr id="160777" name="Line 8"/>
          <p:cNvSpPr>
            <a:spLocks noChangeShapeType="1"/>
          </p:cNvSpPr>
          <p:nvPr/>
        </p:nvSpPr>
        <p:spPr bwMode="auto">
          <a:xfrm>
            <a:off x="2159860" y="1795227"/>
            <a:ext cx="5029200" cy="0"/>
          </a:xfrm>
          <a:prstGeom prst="line">
            <a:avLst/>
          </a:prstGeom>
          <a:noFill/>
          <a:ln w="9525">
            <a:solidFill>
              <a:srgbClr val="002E37"/>
            </a:solidFill>
            <a:round/>
            <a:headEnd/>
            <a:tailEnd/>
          </a:ln>
        </p:spPr>
        <p:txBody>
          <a:bodyPr wrap="none" anchor="ctr"/>
          <a:lstStyle/>
          <a:p>
            <a:endParaRPr lang="da-DK" sz="1125" b="1"/>
          </a:p>
        </p:txBody>
      </p:sp>
      <p:sp>
        <p:nvSpPr>
          <p:cNvPr id="160778" name="Line 9"/>
          <p:cNvSpPr>
            <a:spLocks noChangeShapeType="1"/>
          </p:cNvSpPr>
          <p:nvPr/>
        </p:nvSpPr>
        <p:spPr bwMode="auto">
          <a:xfrm>
            <a:off x="2159860" y="3624027"/>
            <a:ext cx="5029200" cy="0"/>
          </a:xfrm>
          <a:prstGeom prst="line">
            <a:avLst/>
          </a:prstGeom>
          <a:noFill/>
          <a:ln w="9525">
            <a:solidFill>
              <a:srgbClr val="002E37"/>
            </a:solidFill>
            <a:round/>
            <a:headEnd/>
            <a:tailEnd/>
          </a:ln>
        </p:spPr>
        <p:txBody>
          <a:bodyPr wrap="none" anchor="ctr"/>
          <a:lstStyle/>
          <a:p>
            <a:endParaRPr lang="da-DK" sz="1125" b="1"/>
          </a:p>
        </p:txBody>
      </p:sp>
      <p:sp>
        <p:nvSpPr>
          <p:cNvPr id="160779" name="Line 10"/>
          <p:cNvSpPr>
            <a:spLocks noChangeShapeType="1"/>
          </p:cNvSpPr>
          <p:nvPr/>
        </p:nvSpPr>
        <p:spPr bwMode="auto">
          <a:xfrm>
            <a:off x="3383868" y="915566"/>
            <a:ext cx="0" cy="3543300"/>
          </a:xfrm>
          <a:prstGeom prst="line">
            <a:avLst/>
          </a:prstGeom>
          <a:noFill/>
          <a:ln w="9525">
            <a:solidFill>
              <a:srgbClr val="002E37"/>
            </a:solidFill>
            <a:round/>
            <a:headEnd/>
            <a:tailEnd/>
          </a:ln>
        </p:spPr>
        <p:txBody>
          <a:bodyPr wrap="none" anchor="ctr"/>
          <a:lstStyle/>
          <a:p>
            <a:endParaRPr lang="da-DK" sz="1350"/>
          </a:p>
        </p:txBody>
      </p:sp>
      <p:sp>
        <p:nvSpPr>
          <p:cNvPr id="160780" name="Line 11"/>
          <p:cNvSpPr>
            <a:spLocks noChangeShapeType="1"/>
          </p:cNvSpPr>
          <p:nvPr/>
        </p:nvSpPr>
        <p:spPr bwMode="auto">
          <a:xfrm>
            <a:off x="5940152" y="915566"/>
            <a:ext cx="0" cy="3543300"/>
          </a:xfrm>
          <a:prstGeom prst="line">
            <a:avLst/>
          </a:prstGeom>
          <a:noFill/>
          <a:ln w="9525">
            <a:solidFill>
              <a:srgbClr val="002E37"/>
            </a:solidFill>
            <a:round/>
            <a:headEnd/>
            <a:tailEnd/>
          </a:ln>
        </p:spPr>
        <p:txBody>
          <a:bodyPr wrap="none" anchor="ctr"/>
          <a:lstStyle/>
          <a:p>
            <a:endParaRPr lang="da-DK" sz="1350"/>
          </a:p>
        </p:txBody>
      </p:sp>
      <p:sp>
        <p:nvSpPr>
          <p:cNvPr id="160781" name="Text Box 12"/>
          <p:cNvSpPr txBox="1">
            <a:spLocks noChangeArrowheads="1"/>
          </p:cNvSpPr>
          <p:nvPr/>
        </p:nvSpPr>
        <p:spPr bwMode="auto">
          <a:xfrm>
            <a:off x="2587391" y="1203599"/>
            <a:ext cx="543739" cy="265457"/>
          </a:xfrm>
          <a:prstGeom prst="rect">
            <a:avLst/>
          </a:prstGeom>
          <a:noFill/>
          <a:ln w="9525">
            <a:noFill/>
            <a:miter lim="800000"/>
            <a:headEnd/>
            <a:tailEnd/>
          </a:ln>
        </p:spPr>
        <p:txBody>
          <a:bodyPr wrap="none">
            <a:spAutoFit/>
          </a:bodyPr>
          <a:lstStyle/>
          <a:p>
            <a:pPr eaLnBrk="0" hangingPunct="0">
              <a:defRPr/>
            </a:pPr>
            <a:r>
              <a:rPr kumimoji="1" lang="da-DK" sz="1125" b="1" dirty="0">
                <a:solidFill>
                  <a:srgbClr val="002E37"/>
                </a:solidFill>
                <a:latin typeface="+mj-lt"/>
              </a:rPr>
              <a:t>ISTJ</a:t>
            </a:r>
          </a:p>
        </p:txBody>
      </p:sp>
      <p:sp>
        <p:nvSpPr>
          <p:cNvPr id="160782" name="Text Box 13"/>
          <p:cNvSpPr txBox="1">
            <a:spLocks noChangeArrowheads="1"/>
          </p:cNvSpPr>
          <p:nvPr/>
        </p:nvSpPr>
        <p:spPr bwMode="auto">
          <a:xfrm>
            <a:off x="3887995" y="1203599"/>
            <a:ext cx="540533" cy="265457"/>
          </a:xfrm>
          <a:prstGeom prst="rect">
            <a:avLst/>
          </a:prstGeom>
          <a:noFill/>
          <a:ln w="9525">
            <a:noFill/>
            <a:miter lim="800000"/>
            <a:headEnd/>
            <a:tailEnd/>
          </a:ln>
        </p:spPr>
        <p:txBody>
          <a:bodyPr wrap="none">
            <a:spAutoFit/>
          </a:bodyPr>
          <a:lstStyle/>
          <a:p>
            <a:pPr eaLnBrk="0" hangingPunct="0">
              <a:defRPr/>
            </a:pPr>
            <a:r>
              <a:rPr kumimoji="1" lang="da-DK" sz="1125" b="1" dirty="0">
                <a:solidFill>
                  <a:srgbClr val="002E37"/>
                </a:solidFill>
                <a:latin typeface="+mj-lt"/>
              </a:rPr>
              <a:t>ISFJ</a:t>
            </a:r>
          </a:p>
        </p:txBody>
      </p:sp>
      <p:sp>
        <p:nvSpPr>
          <p:cNvPr id="160783" name="Text Box 14"/>
          <p:cNvSpPr txBox="1">
            <a:spLocks noChangeArrowheads="1"/>
          </p:cNvSpPr>
          <p:nvPr/>
        </p:nvSpPr>
        <p:spPr bwMode="auto">
          <a:xfrm>
            <a:off x="5125575" y="1203598"/>
            <a:ext cx="559769" cy="265457"/>
          </a:xfrm>
          <a:prstGeom prst="rect">
            <a:avLst/>
          </a:prstGeom>
          <a:noFill/>
          <a:ln w="9525">
            <a:noFill/>
            <a:miter lim="800000"/>
            <a:headEnd/>
            <a:tailEnd/>
          </a:ln>
        </p:spPr>
        <p:txBody>
          <a:bodyPr wrap="none">
            <a:spAutoFit/>
          </a:bodyPr>
          <a:lstStyle/>
          <a:p>
            <a:pPr eaLnBrk="0" hangingPunct="0">
              <a:defRPr/>
            </a:pPr>
            <a:r>
              <a:rPr kumimoji="1" lang="da-DK" sz="1125" b="1" dirty="0">
                <a:solidFill>
                  <a:srgbClr val="002E37"/>
                </a:solidFill>
                <a:latin typeface="+mj-lt"/>
              </a:rPr>
              <a:t>INFJ</a:t>
            </a:r>
          </a:p>
        </p:txBody>
      </p:sp>
      <p:sp>
        <p:nvSpPr>
          <p:cNvPr id="160784" name="Text Box 15"/>
          <p:cNvSpPr txBox="1">
            <a:spLocks noChangeArrowheads="1"/>
          </p:cNvSpPr>
          <p:nvPr/>
        </p:nvSpPr>
        <p:spPr bwMode="auto">
          <a:xfrm>
            <a:off x="6384168" y="1203599"/>
            <a:ext cx="562975" cy="265457"/>
          </a:xfrm>
          <a:prstGeom prst="rect">
            <a:avLst/>
          </a:prstGeom>
          <a:noFill/>
          <a:ln w="9525">
            <a:noFill/>
            <a:miter lim="800000"/>
            <a:headEnd/>
            <a:tailEnd/>
          </a:ln>
        </p:spPr>
        <p:txBody>
          <a:bodyPr wrap="none">
            <a:spAutoFit/>
          </a:bodyPr>
          <a:lstStyle/>
          <a:p>
            <a:pPr eaLnBrk="0" hangingPunct="0">
              <a:defRPr/>
            </a:pPr>
            <a:r>
              <a:rPr kumimoji="1" lang="da-DK" sz="1125" b="1">
                <a:solidFill>
                  <a:srgbClr val="002E37"/>
                </a:solidFill>
                <a:latin typeface="+mj-lt"/>
              </a:rPr>
              <a:t>INTJ</a:t>
            </a:r>
          </a:p>
        </p:txBody>
      </p:sp>
      <p:sp>
        <p:nvSpPr>
          <p:cNvPr id="160785" name="Text Box 16"/>
          <p:cNvSpPr txBox="1">
            <a:spLocks noChangeArrowheads="1"/>
          </p:cNvSpPr>
          <p:nvPr/>
        </p:nvSpPr>
        <p:spPr bwMode="auto">
          <a:xfrm>
            <a:off x="2564770" y="2211777"/>
            <a:ext cx="569387" cy="265457"/>
          </a:xfrm>
          <a:prstGeom prst="rect">
            <a:avLst/>
          </a:prstGeom>
          <a:noFill/>
          <a:ln w="9525">
            <a:noFill/>
            <a:miter lim="800000"/>
            <a:headEnd/>
            <a:tailEnd/>
          </a:ln>
        </p:spPr>
        <p:txBody>
          <a:bodyPr wrap="none">
            <a:spAutoFit/>
          </a:bodyPr>
          <a:lstStyle/>
          <a:p>
            <a:pPr eaLnBrk="0" hangingPunct="0">
              <a:defRPr/>
            </a:pPr>
            <a:r>
              <a:rPr kumimoji="1" lang="da-DK" sz="1125" b="1" dirty="0">
                <a:solidFill>
                  <a:srgbClr val="002E37"/>
                </a:solidFill>
                <a:latin typeface="+mj-lt"/>
              </a:rPr>
              <a:t>ISTP</a:t>
            </a:r>
          </a:p>
        </p:txBody>
      </p:sp>
      <p:sp>
        <p:nvSpPr>
          <p:cNvPr id="160786" name="Text Box 17"/>
          <p:cNvSpPr txBox="1">
            <a:spLocks noChangeArrowheads="1"/>
          </p:cNvSpPr>
          <p:nvPr/>
        </p:nvSpPr>
        <p:spPr bwMode="auto">
          <a:xfrm>
            <a:off x="3887995" y="2204029"/>
            <a:ext cx="566181" cy="265457"/>
          </a:xfrm>
          <a:prstGeom prst="rect">
            <a:avLst/>
          </a:prstGeom>
          <a:noFill/>
          <a:ln w="9525">
            <a:noFill/>
            <a:miter lim="800000"/>
            <a:headEnd/>
            <a:tailEnd/>
          </a:ln>
        </p:spPr>
        <p:txBody>
          <a:bodyPr wrap="none">
            <a:spAutoFit/>
          </a:bodyPr>
          <a:lstStyle/>
          <a:p>
            <a:pPr eaLnBrk="0" hangingPunct="0">
              <a:defRPr/>
            </a:pPr>
            <a:r>
              <a:rPr kumimoji="1" lang="da-DK" sz="1125" b="1">
                <a:solidFill>
                  <a:srgbClr val="002E37"/>
                </a:solidFill>
                <a:latin typeface="+mj-lt"/>
              </a:rPr>
              <a:t>ISFP</a:t>
            </a:r>
          </a:p>
        </p:txBody>
      </p:sp>
      <p:sp>
        <p:nvSpPr>
          <p:cNvPr id="160787" name="Text Box 18"/>
          <p:cNvSpPr txBox="1">
            <a:spLocks noChangeArrowheads="1"/>
          </p:cNvSpPr>
          <p:nvPr/>
        </p:nvSpPr>
        <p:spPr bwMode="auto">
          <a:xfrm>
            <a:off x="5058900" y="2215395"/>
            <a:ext cx="585417" cy="265457"/>
          </a:xfrm>
          <a:prstGeom prst="rect">
            <a:avLst/>
          </a:prstGeom>
          <a:noFill/>
          <a:ln w="9525">
            <a:noFill/>
            <a:miter lim="800000"/>
            <a:headEnd/>
            <a:tailEnd/>
          </a:ln>
        </p:spPr>
        <p:txBody>
          <a:bodyPr wrap="none">
            <a:spAutoFit/>
          </a:bodyPr>
          <a:lstStyle/>
          <a:p>
            <a:pPr eaLnBrk="0" hangingPunct="0">
              <a:defRPr/>
            </a:pPr>
            <a:r>
              <a:rPr kumimoji="1" lang="da-DK" sz="1125" b="1" dirty="0">
                <a:solidFill>
                  <a:srgbClr val="002E37"/>
                </a:solidFill>
                <a:latin typeface="+mj-lt"/>
              </a:rPr>
              <a:t>INFP</a:t>
            </a:r>
          </a:p>
        </p:txBody>
      </p:sp>
      <p:sp>
        <p:nvSpPr>
          <p:cNvPr id="160788" name="Text Box 19"/>
          <p:cNvSpPr txBox="1">
            <a:spLocks noChangeArrowheads="1"/>
          </p:cNvSpPr>
          <p:nvPr/>
        </p:nvSpPr>
        <p:spPr bwMode="auto">
          <a:xfrm>
            <a:off x="6384168" y="2204029"/>
            <a:ext cx="588623" cy="265457"/>
          </a:xfrm>
          <a:prstGeom prst="rect">
            <a:avLst/>
          </a:prstGeom>
          <a:noFill/>
          <a:ln w="9525">
            <a:noFill/>
            <a:miter lim="800000"/>
            <a:headEnd/>
            <a:tailEnd/>
          </a:ln>
        </p:spPr>
        <p:txBody>
          <a:bodyPr wrap="none">
            <a:spAutoFit/>
          </a:bodyPr>
          <a:lstStyle/>
          <a:p>
            <a:pPr eaLnBrk="0" hangingPunct="0">
              <a:defRPr/>
            </a:pPr>
            <a:r>
              <a:rPr kumimoji="1" lang="da-DK" sz="1125" b="1">
                <a:solidFill>
                  <a:srgbClr val="002E37"/>
                </a:solidFill>
                <a:latin typeface="+mj-lt"/>
              </a:rPr>
              <a:t>INTP</a:t>
            </a:r>
          </a:p>
        </p:txBody>
      </p:sp>
      <p:sp>
        <p:nvSpPr>
          <p:cNvPr id="160789" name="Text Box 20"/>
          <p:cNvSpPr txBox="1">
            <a:spLocks noChangeArrowheads="1"/>
          </p:cNvSpPr>
          <p:nvPr/>
        </p:nvSpPr>
        <p:spPr bwMode="auto">
          <a:xfrm>
            <a:off x="2565337" y="3084938"/>
            <a:ext cx="588623" cy="265457"/>
          </a:xfrm>
          <a:prstGeom prst="rect">
            <a:avLst/>
          </a:prstGeom>
          <a:noFill/>
          <a:ln w="9525">
            <a:noFill/>
            <a:miter lim="800000"/>
            <a:headEnd/>
            <a:tailEnd/>
          </a:ln>
        </p:spPr>
        <p:txBody>
          <a:bodyPr wrap="none">
            <a:spAutoFit/>
          </a:bodyPr>
          <a:lstStyle/>
          <a:p>
            <a:pPr eaLnBrk="0" hangingPunct="0">
              <a:defRPr/>
            </a:pPr>
            <a:r>
              <a:rPr kumimoji="1" lang="da-DK" sz="1125" b="1" dirty="0">
                <a:solidFill>
                  <a:srgbClr val="002E37"/>
                </a:solidFill>
                <a:latin typeface="+mj-lt"/>
              </a:rPr>
              <a:t>ESTP</a:t>
            </a:r>
          </a:p>
        </p:txBody>
      </p:sp>
      <p:sp>
        <p:nvSpPr>
          <p:cNvPr id="160790" name="Text Box 21"/>
          <p:cNvSpPr txBox="1">
            <a:spLocks noChangeArrowheads="1"/>
          </p:cNvSpPr>
          <p:nvPr/>
        </p:nvSpPr>
        <p:spPr bwMode="auto">
          <a:xfrm>
            <a:off x="3887995" y="3071995"/>
            <a:ext cx="585417" cy="265457"/>
          </a:xfrm>
          <a:prstGeom prst="rect">
            <a:avLst/>
          </a:prstGeom>
          <a:noFill/>
          <a:ln w="9525">
            <a:noFill/>
            <a:miter lim="800000"/>
            <a:headEnd/>
            <a:tailEnd/>
          </a:ln>
        </p:spPr>
        <p:txBody>
          <a:bodyPr wrap="none">
            <a:spAutoFit/>
          </a:bodyPr>
          <a:lstStyle/>
          <a:p>
            <a:pPr eaLnBrk="0" hangingPunct="0">
              <a:defRPr/>
            </a:pPr>
            <a:r>
              <a:rPr kumimoji="1" lang="da-DK" sz="1125" b="1">
                <a:solidFill>
                  <a:srgbClr val="002E37"/>
                </a:solidFill>
                <a:latin typeface="+mj-lt"/>
              </a:rPr>
              <a:t>ESFP</a:t>
            </a:r>
          </a:p>
        </p:txBody>
      </p:sp>
      <p:sp>
        <p:nvSpPr>
          <p:cNvPr id="160791" name="Text Box 22"/>
          <p:cNvSpPr txBox="1">
            <a:spLocks noChangeArrowheads="1"/>
          </p:cNvSpPr>
          <p:nvPr/>
        </p:nvSpPr>
        <p:spPr bwMode="auto">
          <a:xfrm>
            <a:off x="5092833" y="3071995"/>
            <a:ext cx="604653" cy="265457"/>
          </a:xfrm>
          <a:prstGeom prst="rect">
            <a:avLst/>
          </a:prstGeom>
          <a:noFill/>
          <a:ln w="9525">
            <a:noFill/>
            <a:miter lim="800000"/>
            <a:headEnd/>
            <a:tailEnd/>
          </a:ln>
        </p:spPr>
        <p:txBody>
          <a:bodyPr wrap="none">
            <a:spAutoFit/>
          </a:bodyPr>
          <a:lstStyle/>
          <a:p>
            <a:pPr eaLnBrk="0" hangingPunct="0">
              <a:defRPr/>
            </a:pPr>
            <a:r>
              <a:rPr kumimoji="1" lang="da-DK" sz="1125" b="1" dirty="0">
                <a:solidFill>
                  <a:srgbClr val="002E37"/>
                </a:solidFill>
                <a:latin typeface="+mj-lt"/>
              </a:rPr>
              <a:t>ENFP</a:t>
            </a:r>
          </a:p>
        </p:txBody>
      </p:sp>
      <p:sp>
        <p:nvSpPr>
          <p:cNvPr id="160792" name="Text Box 23"/>
          <p:cNvSpPr txBox="1">
            <a:spLocks noChangeArrowheads="1"/>
          </p:cNvSpPr>
          <p:nvPr/>
        </p:nvSpPr>
        <p:spPr bwMode="auto">
          <a:xfrm>
            <a:off x="6384168" y="3071995"/>
            <a:ext cx="607859" cy="265457"/>
          </a:xfrm>
          <a:prstGeom prst="rect">
            <a:avLst/>
          </a:prstGeom>
          <a:noFill/>
          <a:ln w="9525">
            <a:noFill/>
            <a:miter lim="800000"/>
            <a:headEnd/>
            <a:tailEnd/>
          </a:ln>
        </p:spPr>
        <p:txBody>
          <a:bodyPr wrap="none">
            <a:spAutoFit/>
          </a:bodyPr>
          <a:lstStyle/>
          <a:p>
            <a:pPr eaLnBrk="0" hangingPunct="0">
              <a:defRPr/>
            </a:pPr>
            <a:r>
              <a:rPr kumimoji="1" lang="da-DK" sz="1125" b="1">
                <a:solidFill>
                  <a:srgbClr val="002E37"/>
                </a:solidFill>
                <a:latin typeface="+mj-lt"/>
              </a:rPr>
              <a:t>ENTP</a:t>
            </a:r>
          </a:p>
        </p:txBody>
      </p:sp>
      <p:sp>
        <p:nvSpPr>
          <p:cNvPr id="160793" name="Text Box 24"/>
          <p:cNvSpPr txBox="1">
            <a:spLocks noChangeArrowheads="1"/>
          </p:cNvSpPr>
          <p:nvPr/>
        </p:nvSpPr>
        <p:spPr bwMode="auto">
          <a:xfrm>
            <a:off x="2565337" y="3985561"/>
            <a:ext cx="562975" cy="265457"/>
          </a:xfrm>
          <a:prstGeom prst="rect">
            <a:avLst/>
          </a:prstGeom>
          <a:noFill/>
          <a:ln w="9525">
            <a:noFill/>
            <a:miter lim="800000"/>
            <a:headEnd/>
            <a:tailEnd/>
          </a:ln>
        </p:spPr>
        <p:txBody>
          <a:bodyPr wrap="none">
            <a:spAutoFit/>
          </a:bodyPr>
          <a:lstStyle/>
          <a:p>
            <a:pPr eaLnBrk="0" hangingPunct="0">
              <a:defRPr/>
            </a:pPr>
            <a:r>
              <a:rPr kumimoji="1" lang="da-DK" sz="1125" b="1" dirty="0">
                <a:solidFill>
                  <a:srgbClr val="002E37"/>
                </a:solidFill>
                <a:latin typeface="+mj-lt"/>
              </a:rPr>
              <a:t>ESTJ</a:t>
            </a:r>
          </a:p>
        </p:txBody>
      </p:sp>
      <p:sp>
        <p:nvSpPr>
          <p:cNvPr id="160794" name="Text Box 25"/>
          <p:cNvSpPr txBox="1">
            <a:spLocks noChangeArrowheads="1"/>
          </p:cNvSpPr>
          <p:nvPr/>
        </p:nvSpPr>
        <p:spPr bwMode="auto">
          <a:xfrm>
            <a:off x="3887995" y="3975679"/>
            <a:ext cx="559769" cy="265457"/>
          </a:xfrm>
          <a:prstGeom prst="rect">
            <a:avLst/>
          </a:prstGeom>
          <a:noFill/>
          <a:ln w="9525">
            <a:noFill/>
            <a:miter lim="800000"/>
            <a:headEnd/>
            <a:tailEnd/>
          </a:ln>
        </p:spPr>
        <p:txBody>
          <a:bodyPr wrap="none">
            <a:spAutoFit/>
          </a:bodyPr>
          <a:lstStyle/>
          <a:p>
            <a:pPr eaLnBrk="0" hangingPunct="0">
              <a:defRPr/>
            </a:pPr>
            <a:r>
              <a:rPr kumimoji="1" lang="da-DK" sz="1125" b="1" dirty="0">
                <a:solidFill>
                  <a:srgbClr val="002E37"/>
                </a:solidFill>
                <a:latin typeface="+mj-lt"/>
              </a:rPr>
              <a:t>ESFJ</a:t>
            </a:r>
          </a:p>
        </p:txBody>
      </p:sp>
      <p:sp>
        <p:nvSpPr>
          <p:cNvPr id="160795" name="Text Box 26"/>
          <p:cNvSpPr txBox="1">
            <a:spLocks noChangeArrowheads="1"/>
          </p:cNvSpPr>
          <p:nvPr/>
        </p:nvSpPr>
        <p:spPr bwMode="auto">
          <a:xfrm>
            <a:off x="5085094" y="3985561"/>
            <a:ext cx="579005" cy="265457"/>
          </a:xfrm>
          <a:prstGeom prst="rect">
            <a:avLst/>
          </a:prstGeom>
          <a:noFill/>
          <a:ln w="9525">
            <a:noFill/>
            <a:miter lim="800000"/>
            <a:headEnd/>
            <a:tailEnd/>
          </a:ln>
        </p:spPr>
        <p:txBody>
          <a:bodyPr wrap="none">
            <a:spAutoFit/>
          </a:bodyPr>
          <a:lstStyle/>
          <a:p>
            <a:pPr eaLnBrk="0" hangingPunct="0">
              <a:defRPr/>
            </a:pPr>
            <a:r>
              <a:rPr kumimoji="1" lang="da-DK" sz="1125" b="1" dirty="0">
                <a:solidFill>
                  <a:srgbClr val="002E37"/>
                </a:solidFill>
                <a:latin typeface="+mj-lt"/>
              </a:rPr>
              <a:t>ENFJ</a:t>
            </a:r>
          </a:p>
        </p:txBody>
      </p:sp>
      <p:sp>
        <p:nvSpPr>
          <p:cNvPr id="160796" name="Text Box 27"/>
          <p:cNvSpPr txBox="1">
            <a:spLocks noChangeArrowheads="1"/>
          </p:cNvSpPr>
          <p:nvPr/>
        </p:nvSpPr>
        <p:spPr bwMode="auto">
          <a:xfrm>
            <a:off x="6384168" y="3975679"/>
            <a:ext cx="582211" cy="265457"/>
          </a:xfrm>
          <a:prstGeom prst="rect">
            <a:avLst/>
          </a:prstGeom>
          <a:noFill/>
          <a:ln w="9525">
            <a:noFill/>
            <a:miter lim="800000"/>
            <a:headEnd/>
            <a:tailEnd/>
          </a:ln>
        </p:spPr>
        <p:txBody>
          <a:bodyPr wrap="none">
            <a:spAutoFit/>
          </a:bodyPr>
          <a:lstStyle/>
          <a:p>
            <a:pPr eaLnBrk="0" hangingPunct="0">
              <a:defRPr/>
            </a:pPr>
            <a:r>
              <a:rPr kumimoji="1" lang="da-DK" sz="1125" b="1">
                <a:solidFill>
                  <a:srgbClr val="002E37"/>
                </a:solidFill>
                <a:latin typeface="+mj-lt"/>
              </a:rPr>
              <a:t>ENTJ</a:t>
            </a:r>
          </a:p>
        </p:txBody>
      </p:sp>
      <p:sp>
        <p:nvSpPr>
          <p:cNvPr id="160797" name="Rectangle 28"/>
          <p:cNvSpPr>
            <a:spLocks noChangeArrowheads="1"/>
          </p:cNvSpPr>
          <p:nvPr/>
        </p:nvSpPr>
        <p:spPr bwMode="auto">
          <a:xfrm>
            <a:off x="2843808" y="1488046"/>
            <a:ext cx="1028700" cy="628650"/>
          </a:xfrm>
          <a:prstGeom prst="rect">
            <a:avLst/>
          </a:prstGeom>
          <a:solidFill>
            <a:schemeClr val="accent2"/>
          </a:solidFill>
          <a:ln w="9525">
            <a:solidFill>
              <a:srgbClr val="002E37"/>
            </a:solidFill>
            <a:miter lim="800000"/>
            <a:headEnd/>
            <a:tailEnd/>
          </a:ln>
        </p:spPr>
        <p:txBody>
          <a:bodyPr wrap="none" anchor="ctr"/>
          <a:lstStyle/>
          <a:p>
            <a:pPr algn="ctr" eaLnBrk="0" hangingPunct="0">
              <a:defRPr/>
            </a:pPr>
            <a:r>
              <a:rPr kumimoji="1" lang="da-DK" sz="1200" b="1" dirty="0">
                <a:solidFill>
                  <a:srgbClr val="002E37"/>
                </a:solidFill>
                <a:latin typeface="+mj-lt"/>
              </a:rPr>
              <a:t>Kontinuitet</a:t>
            </a:r>
            <a:br>
              <a:rPr kumimoji="1" lang="da-DK" sz="1200" b="1" dirty="0">
                <a:solidFill>
                  <a:srgbClr val="002E37"/>
                </a:solidFill>
                <a:latin typeface="+mj-lt"/>
              </a:rPr>
            </a:br>
            <a:r>
              <a:rPr kumimoji="1" lang="da-DK" sz="1200" b="1" dirty="0">
                <a:solidFill>
                  <a:srgbClr val="002E37"/>
                </a:solidFill>
                <a:latin typeface="+mj-lt"/>
              </a:rPr>
              <a:t>(</a:t>
            </a:r>
            <a:r>
              <a:rPr kumimoji="1" lang="da-DK" sz="1200" b="1" dirty="0">
                <a:solidFill>
                  <a:srgbClr val="002E37"/>
                </a:solidFill>
              </a:rPr>
              <a:t>IS</a:t>
            </a:r>
            <a:r>
              <a:rPr kumimoji="1" lang="da-DK" sz="1200" b="1" dirty="0">
                <a:solidFill>
                  <a:srgbClr val="002E37"/>
                </a:solidFill>
                <a:latin typeface="+mj-lt"/>
              </a:rPr>
              <a:t>)</a:t>
            </a:r>
          </a:p>
        </p:txBody>
      </p:sp>
      <p:sp>
        <p:nvSpPr>
          <p:cNvPr id="160798" name="Rectangle 29"/>
          <p:cNvSpPr>
            <a:spLocks noChangeArrowheads="1"/>
          </p:cNvSpPr>
          <p:nvPr/>
        </p:nvSpPr>
        <p:spPr bwMode="auto">
          <a:xfrm>
            <a:off x="5322354" y="1508411"/>
            <a:ext cx="1085850" cy="628650"/>
          </a:xfrm>
          <a:prstGeom prst="rect">
            <a:avLst/>
          </a:prstGeom>
          <a:solidFill>
            <a:schemeClr val="accent2"/>
          </a:solidFill>
          <a:ln w="9525">
            <a:solidFill>
              <a:srgbClr val="002E37"/>
            </a:solidFill>
            <a:miter lim="800000"/>
            <a:headEnd/>
            <a:tailEnd/>
          </a:ln>
        </p:spPr>
        <p:txBody>
          <a:bodyPr wrap="none" anchor="ctr"/>
          <a:lstStyle/>
          <a:p>
            <a:pPr algn="ctr" eaLnBrk="0" hangingPunct="0">
              <a:defRPr/>
            </a:pPr>
            <a:r>
              <a:rPr kumimoji="1" lang="da-DK" sz="1200" b="1" dirty="0">
                <a:solidFill>
                  <a:srgbClr val="002E37"/>
                </a:solidFill>
                <a:latin typeface="+mj-lt"/>
              </a:rPr>
              <a:t>Visioner</a:t>
            </a:r>
          </a:p>
          <a:p>
            <a:pPr algn="ctr" eaLnBrk="0" hangingPunct="0">
              <a:defRPr/>
            </a:pPr>
            <a:r>
              <a:rPr kumimoji="1" lang="da-DK" sz="1200" b="1" dirty="0">
                <a:solidFill>
                  <a:srgbClr val="002E37"/>
                </a:solidFill>
                <a:latin typeface="+mj-lt"/>
              </a:rPr>
              <a:t>(</a:t>
            </a:r>
            <a:r>
              <a:rPr kumimoji="1" lang="da-DK" sz="1200" b="1" dirty="0">
                <a:solidFill>
                  <a:srgbClr val="002E37"/>
                </a:solidFill>
              </a:rPr>
              <a:t>IN</a:t>
            </a:r>
            <a:r>
              <a:rPr kumimoji="1" lang="da-DK" sz="1200" b="1" dirty="0">
                <a:solidFill>
                  <a:srgbClr val="002E37"/>
                </a:solidFill>
                <a:latin typeface="+mj-lt"/>
              </a:rPr>
              <a:t>)</a:t>
            </a:r>
          </a:p>
        </p:txBody>
      </p:sp>
      <p:sp>
        <p:nvSpPr>
          <p:cNvPr id="160799" name="Rectangle 30"/>
          <p:cNvSpPr>
            <a:spLocks noChangeArrowheads="1"/>
          </p:cNvSpPr>
          <p:nvPr/>
        </p:nvSpPr>
        <p:spPr bwMode="auto">
          <a:xfrm>
            <a:off x="2869159" y="3309702"/>
            <a:ext cx="1028700" cy="628650"/>
          </a:xfrm>
          <a:prstGeom prst="rect">
            <a:avLst/>
          </a:prstGeom>
          <a:solidFill>
            <a:schemeClr val="accent2"/>
          </a:solidFill>
          <a:ln w="9525">
            <a:solidFill>
              <a:srgbClr val="002E37"/>
            </a:solidFill>
            <a:miter lim="800000"/>
            <a:headEnd/>
            <a:tailEnd/>
          </a:ln>
        </p:spPr>
        <p:txBody>
          <a:bodyPr wrap="none" anchor="ctr"/>
          <a:lstStyle/>
          <a:p>
            <a:pPr algn="ctr" eaLnBrk="0" hangingPunct="0">
              <a:defRPr/>
            </a:pPr>
            <a:r>
              <a:rPr kumimoji="1" lang="da-DK" sz="1200" b="1" dirty="0">
                <a:solidFill>
                  <a:srgbClr val="002E37"/>
                </a:solidFill>
                <a:latin typeface="+mj-lt"/>
              </a:rPr>
              <a:t>Resultater</a:t>
            </a:r>
          </a:p>
          <a:p>
            <a:pPr algn="ctr" eaLnBrk="0" hangingPunct="0">
              <a:defRPr/>
            </a:pPr>
            <a:r>
              <a:rPr kumimoji="1" lang="da-DK" sz="1200" b="1" dirty="0">
                <a:solidFill>
                  <a:srgbClr val="002E37"/>
                </a:solidFill>
              </a:rPr>
              <a:t>(ES</a:t>
            </a:r>
            <a:r>
              <a:rPr kumimoji="1" lang="da-DK" sz="1200" b="1" dirty="0">
                <a:solidFill>
                  <a:srgbClr val="002E37"/>
                </a:solidFill>
                <a:latin typeface="+mj-lt"/>
              </a:rPr>
              <a:t>)</a:t>
            </a:r>
            <a:endParaRPr kumimoji="1" lang="da-DK" sz="1200" b="1" dirty="0">
              <a:solidFill>
                <a:srgbClr val="002E37"/>
              </a:solidFill>
            </a:endParaRPr>
          </a:p>
        </p:txBody>
      </p:sp>
      <p:sp>
        <p:nvSpPr>
          <p:cNvPr id="160800" name="Rectangle 31"/>
          <p:cNvSpPr>
            <a:spLocks noChangeArrowheads="1"/>
          </p:cNvSpPr>
          <p:nvPr/>
        </p:nvSpPr>
        <p:spPr bwMode="auto">
          <a:xfrm>
            <a:off x="5316615" y="3313274"/>
            <a:ext cx="1085850" cy="628650"/>
          </a:xfrm>
          <a:prstGeom prst="rect">
            <a:avLst/>
          </a:prstGeom>
          <a:solidFill>
            <a:schemeClr val="accent2"/>
          </a:solidFill>
          <a:ln w="9525">
            <a:solidFill>
              <a:srgbClr val="002E37"/>
            </a:solidFill>
            <a:miter lim="800000"/>
            <a:headEnd/>
            <a:tailEnd/>
          </a:ln>
        </p:spPr>
        <p:txBody>
          <a:bodyPr wrap="none" anchor="ctr"/>
          <a:lstStyle/>
          <a:p>
            <a:pPr algn="ctr" eaLnBrk="0" hangingPunct="0">
              <a:defRPr/>
            </a:pPr>
            <a:r>
              <a:rPr kumimoji="1" lang="da-DK" sz="1200" b="1" dirty="0">
                <a:solidFill>
                  <a:srgbClr val="002E37"/>
                </a:solidFill>
                <a:latin typeface="+mj-lt"/>
              </a:rPr>
              <a:t>Forandring</a:t>
            </a:r>
          </a:p>
          <a:p>
            <a:pPr algn="ctr" eaLnBrk="0" hangingPunct="0">
              <a:defRPr/>
            </a:pPr>
            <a:r>
              <a:rPr kumimoji="1" lang="da-DK" sz="1200" b="1" dirty="0">
                <a:solidFill>
                  <a:srgbClr val="002E37"/>
                </a:solidFill>
                <a:latin typeface="+mj-lt"/>
              </a:rPr>
              <a:t>(</a:t>
            </a:r>
            <a:r>
              <a:rPr kumimoji="1" lang="da-DK" sz="1200" b="1" dirty="0">
                <a:solidFill>
                  <a:srgbClr val="002E37"/>
                </a:solidFill>
              </a:rPr>
              <a:t>EN</a:t>
            </a:r>
            <a:r>
              <a:rPr kumimoji="1" lang="da-DK" sz="1200" b="1" dirty="0">
                <a:solidFill>
                  <a:srgbClr val="002E37"/>
                </a:solidFill>
                <a:latin typeface="+mj-lt"/>
              </a:rPr>
              <a:t>)</a:t>
            </a:r>
          </a:p>
        </p:txBody>
      </p:sp>
      <p:sp>
        <p:nvSpPr>
          <p:cNvPr id="2" name="Pladsholder til diasnummer 1"/>
          <p:cNvSpPr>
            <a:spLocks noGrp="1"/>
          </p:cNvSpPr>
          <p:nvPr>
            <p:ph type="sldNum" sz="quarter" idx="4294967295"/>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75B5977-8373-4423-86A9-75DB4F9097CF}" type="slidenum">
              <a:rPr lang="en-US" smtClean="0"/>
              <a:pPr/>
              <a:t>121</a:t>
            </a:fld>
            <a:endParaRPr lang="da-DK"/>
          </a:p>
        </p:txBody>
      </p:sp>
    </p:spTree>
    <p:extLst>
      <p:ext uri="{BB962C8B-B14F-4D97-AF65-F5344CB8AC3E}">
        <p14:creationId xmlns:p14="http://schemas.microsoft.com/office/powerpoint/2010/main" val="2709196736"/>
      </p:ext>
    </p:extLst>
  </p:cSld>
  <p:clrMapOvr>
    <a:masterClrMapping/>
  </p:clrMapOvr>
  <p:transition spd="slow">
    <p:pull/>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7" name="Titel 41"/>
          <p:cNvSpPr>
            <a:spLocks noGrp="1"/>
          </p:cNvSpPr>
          <p:nvPr>
            <p:ph type="title"/>
          </p:nvPr>
        </p:nvSpPr>
        <p:spPr>
          <a:xfrm>
            <a:off x="1691680" y="339502"/>
            <a:ext cx="5699700" cy="675000"/>
          </a:xfrm>
        </p:spPr>
        <p:txBody>
          <a:bodyPr/>
          <a:lstStyle/>
          <a:p>
            <a:r>
              <a:rPr lang="da-DK" sz="2200" b="1" dirty="0"/>
              <a:t>Fire lederstile</a:t>
            </a:r>
          </a:p>
        </p:txBody>
      </p:sp>
      <p:grpSp>
        <p:nvGrpSpPr>
          <p:cNvPr id="2" name="Group 3"/>
          <p:cNvGrpSpPr>
            <a:grpSpLocks/>
          </p:cNvGrpSpPr>
          <p:nvPr/>
        </p:nvGrpSpPr>
        <p:grpSpPr bwMode="auto">
          <a:xfrm>
            <a:off x="1337737" y="899607"/>
            <a:ext cx="6399563" cy="3967729"/>
            <a:chOff x="432" y="1056"/>
            <a:chExt cx="4800" cy="2976"/>
          </a:xfrm>
        </p:grpSpPr>
        <p:sp>
          <p:nvSpPr>
            <p:cNvPr id="161798" name="Rectangle 4"/>
            <p:cNvSpPr>
              <a:spLocks noChangeArrowheads="1"/>
            </p:cNvSpPr>
            <p:nvPr/>
          </p:nvSpPr>
          <p:spPr bwMode="auto">
            <a:xfrm>
              <a:off x="2265" y="2402"/>
              <a:ext cx="11" cy="39"/>
            </a:xfrm>
            <a:prstGeom prst="rect">
              <a:avLst/>
            </a:prstGeom>
            <a:noFill/>
            <a:ln w="9525">
              <a:noFill/>
              <a:miter lim="800000"/>
              <a:headEnd/>
              <a:tailEnd/>
            </a:ln>
          </p:spPr>
          <p:txBody>
            <a:bodyPr wrap="none" lIns="0" tIns="0" rIns="0" bIns="0">
              <a:spAutoFit/>
            </a:bodyPr>
            <a:lstStyle/>
            <a:p>
              <a:pPr eaLnBrk="0" hangingPunct="0"/>
              <a:r>
                <a:rPr lang="da-DK" sz="300">
                  <a:solidFill>
                    <a:srgbClr val="000000"/>
                  </a:solidFill>
                </a:rPr>
                <a:t> </a:t>
              </a:r>
              <a:endParaRPr lang="da-DK">
                <a:solidFill>
                  <a:srgbClr val="000066"/>
                </a:solidFill>
              </a:endParaRPr>
            </a:p>
          </p:txBody>
        </p:sp>
        <p:sp>
          <p:nvSpPr>
            <p:cNvPr id="161799" name="Rectangle 5"/>
            <p:cNvSpPr>
              <a:spLocks noChangeArrowheads="1"/>
            </p:cNvSpPr>
            <p:nvPr/>
          </p:nvSpPr>
          <p:spPr bwMode="auto">
            <a:xfrm>
              <a:off x="3225" y="2402"/>
              <a:ext cx="11" cy="39"/>
            </a:xfrm>
            <a:prstGeom prst="rect">
              <a:avLst/>
            </a:prstGeom>
            <a:noFill/>
            <a:ln w="9525">
              <a:noFill/>
              <a:miter lim="800000"/>
              <a:headEnd/>
              <a:tailEnd/>
            </a:ln>
          </p:spPr>
          <p:txBody>
            <a:bodyPr wrap="none" lIns="0" tIns="0" rIns="0" bIns="0">
              <a:spAutoFit/>
            </a:bodyPr>
            <a:lstStyle/>
            <a:p>
              <a:pPr eaLnBrk="0" hangingPunct="0"/>
              <a:r>
                <a:rPr lang="da-DK" sz="300">
                  <a:solidFill>
                    <a:srgbClr val="000000"/>
                  </a:solidFill>
                </a:rPr>
                <a:t> </a:t>
              </a:r>
              <a:endParaRPr lang="da-DK">
                <a:solidFill>
                  <a:srgbClr val="000066"/>
                </a:solidFill>
              </a:endParaRPr>
            </a:p>
          </p:txBody>
        </p:sp>
        <p:sp>
          <p:nvSpPr>
            <p:cNvPr id="161800" name="Rectangle 6"/>
            <p:cNvSpPr>
              <a:spLocks noChangeArrowheads="1"/>
            </p:cNvSpPr>
            <p:nvPr/>
          </p:nvSpPr>
          <p:spPr bwMode="auto">
            <a:xfrm>
              <a:off x="432" y="1056"/>
              <a:ext cx="4800" cy="2976"/>
            </a:xfrm>
            <a:prstGeom prst="rect">
              <a:avLst/>
            </a:prstGeom>
            <a:noFill/>
            <a:ln w="9525">
              <a:solidFill>
                <a:schemeClr val="tx1"/>
              </a:solidFill>
              <a:miter lim="800000"/>
              <a:headEnd/>
              <a:tailEnd/>
            </a:ln>
          </p:spPr>
          <p:txBody>
            <a:bodyPr wrap="none" anchor="ctr"/>
            <a:lstStyle/>
            <a:p>
              <a:endParaRPr lang="da-DK" sz="1350"/>
            </a:p>
          </p:txBody>
        </p:sp>
        <p:sp>
          <p:nvSpPr>
            <p:cNvPr id="161801" name="Line 7"/>
            <p:cNvSpPr>
              <a:spLocks noChangeShapeType="1"/>
            </p:cNvSpPr>
            <p:nvPr/>
          </p:nvSpPr>
          <p:spPr bwMode="auto">
            <a:xfrm>
              <a:off x="2819" y="1056"/>
              <a:ext cx="0" cy="2976"/>
            </a:xfrm>
            <a:prstGeom prst="line">
              <a:avLst/>
            </a:prstGeom>
            <a:noFill/>
            <a:ln w="9525">
              <a:solidFill>
                <a:schemeClr val="tx1"/>
              </a:solidFill>
              <a:round/>
              <a:headEnd/>
              <a:tailEnd/>
            </a:ln>
          </p:spPr>
          <p:txBody>
            <a:bodyPr wrap="none" anchor="ctr"/>
            <a:lstStyle/>
            <a:p>
              <a:endParaRPr lang="da-DK" sz="1350"/>
            </a:p>
          </p:txBody>
        </p:sp>
        <p:sp>
          <p:nvSpPr>
            <p:cNvPr id="161802" name="Line 8"/>
            <p:cNvSpPr>
              <a:spLocks noChangeShapeType="1"/>
            </p:cNvSpPr>
            <p:nvPr/>
          </p:nvSpPr>
          <p:spPr bwMode="auto">
            <a:xfrm>
              <a:off x="432" y="2544"/>
              <a:ext cx="4800" cy="0"/>
            </a:xfrm>
            <a:prstGeom prst="line">
              <a:avLst/>
            </a:prstGeom>
            <a:noFill/>
            <a:ln w="9525">
              <a:solidFill>
                <a:schemeClr val="tx1"/>
              </a:solidFill>
              <a:round/>
              <a:headEnd/>
              <a:tailEnd/>
            </a:ln>
          </p:spPr>
          <p:txBody>
            <a:bodyPr wrap="none" anchor="ctr"/>
            <a:lstStyle/>
            <a:p>
              <a:endParaRPr lang="da-DK" sz="1350"/>
            </a:p>
          </p:txBody>
        </p:sp>
        <p:sp>
          <p:nvSpPr>
            <p:cNvPr id="161803" name="Line 9"/>
            <p:cNvSpPr>
              <a:spLocks noChangeShapeType="1"/>
            </p:cNvSpPr>
            <p:nvPr/>
          </p:nvSpPr>
          <p:spPr bwMode="auto">
            <a:xfrm>
              <a:off x="432" y="1824"/>
              <a:ext cx="4800" cy="0"/>
            </a:xfrm>
            <a:prstGeom prst="line">
              <a:avLst/>
            </a:prstGeom>
            <a:noFill/>
            <a:ln w="9525">
              <a:solidFill>
                <a:schemeClr val="tx1"/>
              </a:solidFill>
              <a:round/>
              <a:headEnd/>
              <a:tailEnd/>
            </a:ln>
          </p:spPr>
          <p:txBody>
            <a:bodyPr wrap="none" anchor="ctr"/>
            <a:lstStyle/>
            <a:p>
              <a:endParaRPr lang="da-DK" sz="1350"/>
            </a:p>
          </p:txBody>
        </p:sp>
        <p:sp>
          <p:nvSpPr>
            <p:cNvPr id="161804" name="Line 10"/>
            <p:cNvSpPr>
              <a:spLocks noChangeShapeType="1"/>
            </p:cNvSpPr>
            <p:nvPr/>
          </p:nvSpPr>
          <p:spPr bwMode="auto">
            <a:xfrm>
              <a:off x="432" y="3360"/>
              <a:ext cx="4800" cy="0"/>
            </a:xfrm>
            <a:prstGeom prst="line">
              <a:avLst/>
            </a:prstGeom>
            <a:noFill/>
            <a:ln w="9525">
              <a:solidFill>
                <a:schemeClr val="tx1"/>
              </a:solidFill>
              <a:round/>
              <a:headEnd/>
              <a:tailEnd/>
            </a:ln>
          </p:spPr>
          <p:txBody>
            <a:bodyPr wrap="none" anchor="ctr"/>
            <a:lstStyle/>
            <a:p>
              <a:endParaRPr lang="da-DK" sz="1350"/>
            </a:p>
          </p:txBody>
        </p:sp>
        <p:sp>
          <p:nvSpPr>
            <p:cNvPr id="161805" name="Line 11"/>
            <p:cNvSpPr>
              <a:spLocks noChangeShapeType="1"/>
            </p:cNvSpPr>
            <p:nvPr/>
          </p:nvSpPr>
          <p:spPr bwMode="auto">
            <a:xfrm>
              <a:off x="1653" y="1056"/>
              <a:ext cx="0" cy="2976"/>
            </a:xfrm>
            <a:prstGeom prst="line">
              <a:avLst/>
            </a:prstGeom>
            <a:noFill/>
            <a:ln w="9525">
              <a:solidFill>
                <a:schemeClr val="tx1"/>
              </a:solidFill>
              <a:round/>
              <a:headEnd/>
              <a:tailEnd/>
            </a:ln>
          </p:spPr>
          <p:txBody>
            <a:bodyPr wrap="none" anchor="ctr"/>
            <a:lstStyle/>
            <a:p>
              <a:endParaRPr lang="da-DK" sz="1350"/>
            </a:p>
          </p:txBody>
        </p:sp>
        <p:sp>
          <p:nvSpPr>
            <p:cNvPr id="161806" name="Line 12"/>
            <p:cNvSpPr>
              <a:spLocks noChangeShapeType="1"/>
            </p:cNvSpPr>
            <p:nvPr/>
          </p:nvSpPr>
          <p:spPr bwMode="auto">
            <a:xfrm>
              <a:off x="3997" y="1056"/>
              <a:ext cx="0" cy="2976"/>
            </a:xfrm>
            <a:prstGeom prst="line">
              <a:avLst/>
            </a:prstGeom>
            <a:noFill/>
            <a:ln w="9525">
              <a:solidFill>
                <a:schemeClr val="tx1"/>
              </a:solidFill>
              <a:round/>
              <a:headEnd/>
              <a:tailEnd/>
            </a:ln>
          </p:spPr>
          <p:txBody>
            <a:bodyPr wrap="none" anchor="ctr"/>
            <a:lstStyle/>
            <a:p>
              <a:endParaRPr lang="da-DK" sz="1350"/>
            </a:p>
          </p:txBody>
        </p:sp>
        <p:sp>
          <p:nvSpPr>
            <p:cNvPr id="161807" name="Text Box 13"/>
            <p:cNvSpPr txBox="1">
              <a:spLocks noChangeArrowheads="1"/>
            </p:cNvSpPr>
            <p:nvPr/>
          </p:nvSpPr>
          <p:spPr bwMode="auto">
            <a:xfrm>
              <a:off x="576" y="1113"/>
              <a:ext cx="457" cy="223"/>
            </a:xfrm>
            <a:prstGeom prst="rect">
              <a:avLst/>
            </a:prstGeom>
            <a:noFill/>
            <a:ln w="9525">
              <a:noFill/>
              <a:miter lim="800000"/>
              <a:headEnd/>
              <a:tailEnd/>
            </a:ln>
          </p:spPr>
          <p:txBody>
            <a:bodyPr wrap="none">
              <a:spAutoFit/>
            </a:bodyPr>
            <a:lstStyle/>
            <a:p>
              <a:pPr eaLnBrk="0" hangingPunct="0">
                <a:defRPr/>
              </a:pPr>
              <a:r>
                <a:rPr kumimoji="1" lang="da-DK" sz="1125" b="1" dirty="0">
                  <a:latin typeface="+mj-lt"/>
                </a:rPr>
                <a:t>ISTJ</a:t>
              </a:r>
            </a:p>
          </p:txBody>
        </p:sp>
        <p:sp>
          <p:nvSpPr>
            <p:cNvPr id="161808" name="Text Box 14"/>
            <p:cNvSpPr txBox="1">
              <a:spLocks noChangeArrowheads="1"/>
            </p:cNvSpPr>
            <p:nvPr/>
          </p:nvSpPr>
          <p:spPr bwMode="auto">
            <a:xfrm>
              <a:off x="2400" y="1113"/>
              <a:ext cx="454" cy="223"/>
            </a:xfrm>
            <a:prstGeom prst="rect">
              <a:avLst/>
            </a:prstGeom>
            <a:noFill/>
            <a:ln w="9525">
              <a:noFill/>
              <a:miter lim="800000"/>
              <a:headEnd/>
              <a:tailEnd/>
            </a:ln>
          </p:spPr>
          <p:txBody>
            <a:bodyPr wrap="none">
              <a:spAutoFit/>
            </a:bodyPr>
            <a:lstStyle/>
            <a:p>
              <a:pPr eaLnBrk="0" hangingPunct="0">
                <a:defRPr/>
              </a:pPr>
              <a:r>
                <a:rPr kumimoji="1" lang="da-DK" sz="1125" b="1">
                  <a:latin typeface="+mj-lt"/>
                </a:rPr>
                <a:t>ISFJ</a:t>
              </a:r>
            </a:p>
          </p:txBody>
        </p:sp>
        <p:sp>
          <p:nvSpPr>
            <p:cNvPr id="161809" name="Text Box 15"/>
            <p:cNvSpPr txBox="1">
              <a:spLocks noChangeArrowheads="1"/>
            </p:cNvSpPr>
            <p:nvPr/>
          </p:nvSpPr>
          <p:spPr bwMode="auto">
            <a:xfrm>
              <a:off x="2861" y="1113"/>
              <a:ext cx="470" cy="223"/>
            </a:xfrm>
            <a:prstGeom prst="rect">
              <a:avLst/>
            </a:prstGeom>
            <a:noFill/>
            <a:ln w="9525">
              <a:noFill/>
              <a:miter lim="800000"/>
              <a:headEnd/>
              <a:tailEnd/>
            </a:ln>
          </p:spPr>
          <p:txBody>
            <a:bodyPr wrap="none">
              <a:spAutoFit/>
            </a:bodyPr>
            <a:lstStyle/>
            <a:p>
              <a:pPr eaLnBrk="0" hangingPunct="0">
                <a:defRPr/>
              </a:pPr>
              <a:r>
                <a:rPr kumimoji="1" lang="da-DK" sz="1125" b="1">
                  <a:latin typeface="+mj-lt"/>
                </a:rPr>
                <a:t>INFJ</a:t>
              </a:r>
            </a:p>
          </p:txBody>
        </p:sp>
        <p:sp>
          <p:nvSpPr>
            <p:cNvPr id="161810" name="Text Box 16"/>
            <p:cNvSpPr txBox="1">
              <a:spLocks noChangeArrowheads="1"/>
            </p:cNvSpPr>
            <p:nvPr/>
          </p:nvSpPr>
          <p:spPr bwMode="auto">
            <a:xfrm>
              <a:off x="4685" y="1113"/>
              <a:ext cx="473" cy="223"/>
            </a:xfrm>
            <a:prstGeom prst="rect">
              <a:avLst/>
            </a:prstGeom>
            <a:noFill/>
            <a:ln w="9525">
              <a:noFill/>
              <a:miter lim="800000"/>
              <a:headEnd/>
              <a:tailEnd/>
            </a:ln>
          </p:spPr>
          <p:txBody>
            <a:bodyPr wrap="none">
              <a:spAutoFit/>
            </a:bodyPr>
            <a:lstStyle/>
            <a:p>
              <a:pPr eaLnBrk="0" hangingPunct="0">
                <a:defRPr/>
              </a:pPr>
              <a:r>
                <a:rPr kumimoji="1" lang="da-DK" sz="1125" b="1">
                  <a:latin typeface="+mj-lt"/>
                </a:rPr>
                <a:t>INTJ</a:t>
              </a:r>
            </a:p>
          </p:txBody>
        </p:sp>
        <p:sp>
          <p:nvSpPr>
            <p:cNvPr id="161811" name="Text Box 17"/>
            <p:cNvSpPr txBox="1">
              <a:spLocks noChangeArrowheads="1"/>
            </p:cNvSpPr>
            <p:nvPr/>
          </p:nvSpPr>
          <p:spPr bwMode="auto">
            <a:xfrm>
              <a:off x="576" y="1872"/>
              <a:ext cx="478" cy="223"/>
            </a:xfrm>
            <a:prstGeom prst="rect">
              <a:avLst/>
            </a:prstGeom>
            <a:noFill/>
            <a:ln w="9525">
              <a:noFill/>
              <a:miter lim="800000"/>
              <a:headEnd/>
              <a:tailEnd/>
            </a:ln>
          </p:spPr>
          <p:txBody>
            <a:bodyPr wrap="none">
              <a:spAutoFit/>
            </a:bodyPr>
            <a:lstStyle/>
            <a:p>
              <a:pPr eaLnBrk="0" hangingPunct="0">
                <a:defRPr/>
              </a:pPr>
              <a:r>
                <a:rPr kumimoji="1" lang="da-DK" sz="1125" b="1">
                  <a:latin typeface="+mj-lt"/>
                </a:rPr>
                <a:t>ISTP</a:t>
              </a:r>
            </a:p>
          </p:txBody>
        </p:sp>
        <p:sp>
          <p:nvSpPr>
            <p:cNvPr id="161812" name="Text Box 18"/>
            <p:cNvSpPr txBox="1">
              <a:spLocks noChangeArrowheads="1"/>
            </p:cNvSpPr>
            <p:nvPr/>
          </p:nvSpPr>
          <p:spPr bwMode="auto">
            <a:xfrm>
              <a:off x="2400" y="1872"/>
              <a:ext cx="476" cy="223"/>
            </a:xfrm>
            <a:prstGeom prst="rect">
              <a:avLst/>
            </a:prstGeom>
            <a:noFill/>
            <a:ln w="9525">
              <a:noFill/>
              <a:miter lim="800000"/>
              <a:headEnd/>
              <a:tailEnd/>
            </a:ln>
          </p:spPr>
          <p:txBody>
            <a:bodyPr wrap="none">
              <a:spAutoFit/>
            </a:bodyPr>
            <a:lstStyle/>
            <a:p>
              <a:pPr eaLnBrk="0" hangingPunct="0">
                <a:defRPr/>
              </a:pPr>
              <a:r>
                <a:rPr kumimoji="1" lang="da-DK" sz="1125" b="1">
                  <a:latin typeface="+mj-lt"/>
                </a:rPr>
                <a:t>ISFP</a:t>
              </a:r>
            </a:p>
          </p:txBody>
        </p:sp>
        <p:sp>
          <p:nvSpPr>
            <p:cNvPr id="161813" name="Text Box 19"/>
            <p:cNvSpPr txBox="1">
              <a:spLocks noChangeArrowheads="1"/>
            </p:cNvSpPr>
            <p:nvPr/>
          </p:nvSpPr>
          <p:spPr bwMode="auto">
            <a:xfrm>
              <a:off x="2832" y="1872"/>
              <a:ext cx="492" cy="223"/>
            </a:xfrm>
            <a:prstGeom prst="rect">
              <a:avLst/>
            </a:prstGeom>
            <a:noFill/>
            <a:ln w="9525">
              <a:noFill/>
              <a:miter lim="800000"/>
              <a:headEnd/>
              <a:tailEnd/>
            </a:ln>
          </p:spPr>
          <p:txBody>
            <a:bodyPr wrap="none">
              <a:spAutoFit/>
            </a:bodyPr>
            <a:lstStyle/>
            <a:p>
              <a:pPr eaLnBrk="0" hangingPunct="0">
                <a:defRPr/>
              </a:pPr>
              <a:r>
                <a:rPr kumimoji="1" lang="da-DK" sz="1125" b="1" dirty="0">
                  <a:latin typeface="+mj-lt"/>
                </a:rPr>
                <a:t>INFP</a:t>
              </a:r>
            </a:p>
          </p:txBody>
        </p:sp>
        <p:sp>
          <p:nvSpPr>
            <p:cNvPr id="161814" name="Text Box 20"/>
            <p:cNvSpPr txBox="1">
              <a:spLocks noChangeArrowheads="1"/>
            </p:cNvSpPr>
            <p:nvPr/>
          </p:nvSpPr>
          <p:spPr bwMode="auto">
            <a:xfrm>
              <a:off x="4662" y="1872"/>
              <a:ext cx="494" cy="223"/>
            </a:xfrm>
            <a:prstGeom prst="rect">
              <a:avLst/>
            </a:prstGeom>
            <a:noFill/>
            <a:ln w="9525">
              <a:noFill/>
              <a:miter lim="800000"/>
              <a:headEnd/>
              <a:tailEnd/>
            </a:ln>
          </p:spPr>
          <p:txBody>
            <a:bodyPr wrap="none">
              <a:spAutoFit/>
            </a:bodyPr>
            <a:lstStyle/>
            <a:p>
              <a:pPr eaLnBrk="0" hangingPunct="0">
                <a:defRPr/>
              </a:pPr>
              <a:r>
                <a:rPr kumimoji="1" lang="da-DK" sz="1125" b="1">
                  <a:latin typeface="+mj-lt"/>
                </a:rPr>
                <a:t>INTP</a:t>
              </a:r>
            </a:p>
          </p:txBody>
        </p:sp>
        <p:sp>
          <p:nvSpPr>
            <p:cNvPr id="161815" name="Text Box 21"/>
            <p:cNvSpPr txBox="1">
              <a:spLocks noChangeArrowheads="1"/>
            </p:cNvSpPr>
            <p:nvPr/>
          </p:nvSpPr>
          <p:spPr bwMode="auto">
            <a:xfrm>
              <a:off x="576" y="2601"/>
              <a:ext cx="494" cy="223"/>
            </a:xfrm>
            <a:prstGeom prst="rect">
              <a:avLst/>
            </a:prstGeom>
            <a:noFill/>
            <a:ln w="9525">
              <a:noFill/>
              <a:miter lim="800000"/>
              <a:headEnd/>
              <a:tailEnd/>
            </a:ln>
          </p:spPr>
          <p:txBody>
            <a:bodyPr wrap="none">
              <a:spAutoFit/>
            </a:bodyPr>
            <a:lstStyle/>
            <a:p>
              <a:pPr eaLnBrk="0" hangingPunct="0">
                <a:defRPr/>
              </a:pPr>
              <a:r>
                <a:rPr kumimoji="1" lang="da-DK" sz="1125" b="1">
                  <a:latin typeface="+mj-lt"/>
                </a:rPr>
                <a:t>ESTP</a:t>
              </a:r>
            </a:p>
          </p:txBody>
        </p:sp>
        <p:sp>
          <p:nvSpPr>
            <p:cNvPr id="161816" name="Text Box 22"/>
            <p:cNvSpPr txBox="1">
              <a:spLocks noChangeArrowheads="1"/>
            </p:cNvSpPr>
            <p:nvPr/>
          </p:nvSpPr>
          <p:spPr bwMode="auto">
            <a:xfrm>
              <a:off x="2400" y="2601"/>
              <a:ext cx="492" cy="223"/>
            </a:xfrm>
            <a:prstGeom prst="rect">
              <a:avLst/>
            </a:prstGeom>
            <a:noFill/>
            <a:ln w="9525">
              <a:noFill/>
              <a:miter lim="800000"/>
              <a:headEnd/>
              <a:tailEnd/>
            </a:ln>
          </p:spPr>
          <p:txBody>
            <a:bodyPr wrap="none">
              <a:spAutoFit/>
            </a:bodyPr>
            <a:lstStyle/>
            <a:p>
              <a:pPr eaLnBrk="0" hangingPunct="0">
                <a:defRPr/>
              </a:pPr>
              <a:r>
                <a:rPr kumimoji="1" lang="da-DK" sz="1125" b="1">
                  <a:latin typeface="+mj-lt"/>
                </a:rPr>
                <a:t>ESFP</a:t>
              </a:r>
            </a:p>
          </p:txBody>
        </p:sp>
        <p:sp>
          <p:nvSpPr>
            <p:cNvPr id="161817" name="Text Box 23"/>
            <p:cNvSpPr txBox="1">
              <a:spLocks noChangeArrowheads="1"/>
            </p:cNvSpPr>
            <p:nvPr/>
          </p:nvSpPr>
          <p:spPr bwMode="auto">
            <a:xfrm>
              <a:off x="2832" y="2592"/>
              <a:ext cx="508" cy="223"/>
            </a:xfrm>
            <a:prstGeom prst="rect">
              <a:avLst/>
            </a:prstGeom>
            <a:noFill/>
            <a:ln w="9525">
              <a:noFill/>
              <a:miter lim="800000"/>
              <a:headEnd/>
              <a:tailEnd/>
            </a:ln>
          </p:spPr>
          <p:txBody>
            <a:bodyPr wrap="none">
              <a:spAutoFit/>
            </a:bodyPr>
            <a:lstStyle/>
            <a:p>
              <a:pPr eaLnBrk="0" hangingPunct="0">
                <a:defRPr/>
              </a:pPr>
              <a:r>
                <a:rPr kumimoji="1" lang="da-DK" sz="1125" b="1">
                  <a:latin typeface="+mj-lt"/>
                </a:rPr>
                <a:t>ENFP</a:t>
              </a:r>
            </a:p>
          </p:txBody>
        </p:sp>
        <p:sp>
          <p:nvSpPr>
            <p:cNvPr id="161818" name="Text Box 24"/>
            <p:cNvSpPr txBox="1">
              <a:spLocks noChangeArrowheads="1"/>
            </p:cNvSpPr>
            <p:nvPr/>
          </p:nvSpPr>
          <p:spPr bwMode="auto">
            <a:xfrm>
              <a:off x="4657" y="2611"/>
              <a:ext cx="511" cy="223"/>
            </a:xfrm>
            <a:prstGeom prst="rect">
              <a:avLst/>
            </a:prstGeom>
            <a:noFill/>
            <a:ln w="9525">
              <a:noFill/>
              <a:miter lim="800000"/>
              <a:headEnd/>
              <a:tailEnd/>
            </a:ln>
          </p:spPr>
          <p:txBody>
            <a:bodyPr wrap="none">
              <a:spAutoFit/>
            </a:bodyPr>
            <a:lstStyle/>
            <a:p>
              <a:pPr eaLnBrk="0" hangingPunct="0">
                <a:defRPr/>
              </a:pPr>
              <a:r>
                <a:rPr kumimoji="1" lang="da-DK" sz="1125" b="1">
                  <a:latin typeface="+mj-lt"/>
                </a:rPr>
                <a:t>ENTP</a:t>
              </a:r>
            </a:p>
          </p:txBody>
        </p:sp>
        <p:sp>
          <p:nvSpPr>
            <p:cNvPr id="161819" name="Text Box 25"/>
            <p:cNvSpPr txBox="1">
              <a:spLocks noChangeArrowheads="1"/>
            </p:cNvSpPr>
            <p:nvPr/>
          </p:nvSpPr>
          <p:spPr bwMode="auto">
            <a:xfrm>
              <a:off x="576" y="3360"/>
              <a:ext cx="473" cy="223"/>
            </a:xfrm>
            <a:prstGeom prst="rect">
              <a:avLst/>
            </a:prstGeom>
            <a:noFill/>
            <a:ln w="9525">
              <a:noFill/>
              <a:miter lim="800000"/>
              <a:headEnd/>
              <a:tailEnd/>
            </a:ln>
          </p:spPr>
          <p:txBody>
            <a:bodyPr wrap="none">
              <a:spAutoFit/>
            </a:bodyPr>
            <a:lstStyle/>
            <a:p>
              <a:pPr eaLnBrk="0" hangingPunct="0">
                <a:defRPr/>
              </a:pPr>
              <a:r>
                <a:rPr kumimoji="1" lang="da-DK" sz="1125" b="1">
                  <a:latin typeface="+mj-lt"/>
                </a:rPr>
                <a:t>ESTJ</a:t>
              </a:r>
            </a:p>
          </p:txBody>
        </p:sp>
        <p:sp>
          <p:nvSpPr>
            <p:cNvPr id="161820" name="Text Box 26"/>
            <p:cNvSpPr txBox="1">
              <a:spLocks noChangeArrowheads="1"/>
            </p:cNvSpPr>
            <p:nvPr/>
          </p:nvSpPr>
          <p:spPr bwMode="auto">
            <a:xfrm>
              <a:off x="2400" y="3360"/>
              <a:ext cx="470" cy="223"/>
            </a:xfrm>
            <a:prstGeom prst="rect">
              <a:avLst/>
            </a:prstGeom>
            <a:noFill/>
            <a:ln w="9525">
              <a:noFill/>
              <a:miter lim="800000"/>
              <a:headEnd/>
              <a:tailEnd/>
            </a:ln>
          </p:spPr>
          <p:txBody>
            <a:bodyPr wrap="none">
              <a:spAutoFit/>
            </a:bodyPr>
            <a:lstStyle/>
            <a:p>
              <a:pPr eaLnBrk="0" hangingPunct="0">
                <a:defRPr/>
              </a:pPr>
              <a:r>
                <a:rPr kumimoji="1" lang="da-DK" sz="1125" b="1">
                  <a:latin typeface="+mj-lt"/>
                </a:rPr>
                <a:t>ESFJ</a:t>
              </a:r>
            </a:p>
          </p:txBody>
        </p:sp>
        <p:sp>
          <p:nvSpPr>
            <p:cNvPr id="161821" name="Text Box 27"/>
            <p:cNvSpPr txBox="1">
              <a:spLocks noChangeArrowheads="1"/>
            </p:cNvSpPr>
            <p:nvPr/>
          </p:nvSpPr>
          <p:spPr bwMode="auto">
            <a:xfrm>
              <a:off x="2856" y="3360"/>
              <a:ext cx="486" cy="223"/>
            </a:xfrm>
            <a:prstGeom prst="rect">
              <a:avLst/>
            </a:prstGeom>
            <a:noFill/>
            <a:ln w="9525">
              <a:noFill/>
              <a:miter lim="800000"/>
              <a:headEnd/>
              <a:tailEnd/>
            </a:ln>
          </p:spPr>
          <p:txBody>
            <a:bodyPr wrap="none">
              <a:spAutoFit/>
            </a:bodyPr>
            <a:lstStyle/>
            <a:p>
              <a:pPr eaLnBrk="0" hangingPunct="0">
                <a:defRPr/>
              </a:pPr>
              <a:r>
                <a:rPr kumimoji="1" lang="da-DK" sz="1125" b="1" dirty="0">
                  <a:latin typeface="+mj-lt"/>
                </a:rPr>
                <a:t>ENFJ</a:t>
              </a:r>
            </a:p>
          </p:txBody>
        </p:sp>
        <p:sp>
          <p:nvSpPr>
            <p:cNvPr id="161822" name="Text Box 28"/>
            <p:cNvSpPr txBox="1">
              <a:spLocks noChangeArrowheads="1"/>
            </p:cNvSpPr>
            <p:nvPr/>
          </p:nvSpPr>
          <p:spPr bwMode="auto">
            <a:xfrm>
              <a:off x="4680" y="3360"/>
              <a:ext cx="489" cy="223"/>
            </a:xfrm>
            <a:prstGeom prst="rect">
              <a:avLst/>
            </a:prstGeom>
            <a:noFill/>
            <a:ln w="9525">
              <a:noFill/>
              <a:miter lim="800000"/>
              <a:headEnd/>
              <a:tailEnd/>
            </a:ln>
          </p:spPr>
          <p:txBody>
            <a:bodyPr wrap="none">
              <a:spAutoFit/>
            </a:bodyPr>
            <a:lstStyle/>
            <a:p>
              <a:pPr eaLnBrk="0" hangingPunct="0">
                <a:defRPr/>
              </a:pPr>
              <a:r>
                <a:rPr kumimoji="1" lang="da-DK" sz="1125" b="1" dirty="0">
                  <a:latin typeface="+mj-lt"/>
                </a:rPr>
                <a:t>ENTJ</a:t>
              </a:r>
            </a:p>
          </p:txBody>
        </p:sp>
        <p:sp>
          <p:nvSpPr>
            <p:cNvPr id="161823" name="Rectangle 29"/>
            <p:cNvSpPr>
              <a:spLocks noChangeArrowheads="1"/>
            </p:cNvSpPr>
            <p:nvPr/>
          </p:nvSpPr>
          <p:spPr bwMode="auto">
            <a:xfrm>
              <a:off x="1043" y="2784"/>
              <a:ext cx="1344" cy="960"/>
            </a:xfrm>
            <a:prstGeom prst="rect">
              <a:avLst/>
            </a:prstGeom>
            <a:solidFill>
              <a:schemeClr val="accent2"/>
            </a:solidFill>
            <a:ln w="9525">
              <a:solidFill>
                <a:schemeClr val="tx1"/>
              </a:solidFill>
              <a:miter lim="800000"/>
              <a:headEnd/>
              <a:tailEnd/>
            </a:ln>
          </p:spPr>
          <p:txBody>
            <a:bodyPr wrap="none" anchor="ctr"/>
            <a:lstStyle/>
            <a:p>
              <a:pPr algn="ctr" eaLnBrk="0" hangingPunct="0">
                <a:defRPr/>
              </a:pPr>
              <a:endParaRPr kumimoji="1" lang="da-DK" sz="1050"/>
            </a:p>
          </p:txBody>
        </p:sp>
        <p:grpSp>
          <p:nvGrpSpPr>
            <p:cNvPr id="3" name="Group 30"/>
            <p:cNvGrpSpPr>
              <a:grpSpLocks/>
            </p:cNvGrpSpPr>
            <p:nvPr/>
          </p:nvGrpSpPr>
          <p:grpSpPr bwMode="auto">
            <a:xfrm>
              <a:off x="871" y="1356"/>
              <a:ext cx="1660" cy="958"/>
              <a:chOff x="945" y="1356"/>
              <a:chExt cx="1660" cy="958"/>
            </a:xfrm>
          </p:grpSpPr>
          <p:sp>
            <p:nvSpPr>
              <p:cNvPr id="161832" name="Rectangle 31"/>
              <p:cNvSpPr>
                <a:spLocks noChangeArrowheads="1"/>
              </p:cNvSpPr>
              <p:nvPr/>
            </p:nvSpPr>
            <p:spPr bwMode="auto">
              <a:xfrm>
                <a:off x="1091" y="1392"/>
                <a:ext cx="1344" cy="912"/>
              </a:xfrm>
              <a:prstGeom prst="rect">
                <a:avLst/>
              </a:prstGeom>
              <a:solidFill>
                <a:schemeClr val="accent2"/>
              </a:solidFill>
              <a:ln w="9525">
                <a:solidFill>
                  <a:schemeClr val="tx1"/>
                </a:solidFill>
                <a:miter lim="800000"/>
                <a:headEnd/>
                <a:tailEnd/>
              </a:ln>
            </p:spPr>
            <p:txBody>
              <a:bodyPr wrap="none" anchor="ctr"/>
              <a:lstStyle/>
              <a:p>
                <a:pPr algn="ctr" eaLnBrk="0" hangingPunct="0">
                  <a:defRPr/>
                </a:pPr>
                <a:endParaRPr kumimoji="1" lang="da-DK" sz="1050"/>
              </a:p>
            </p:txBody>
          </p:sp>
          <p:sp>
            <p:nvSpPr>
              <p:cNvPr id="161833" name="Rectangle 32"/>
              <p:cNvSpPr>
                <a:spLocks noChangeArrowheads="1"/>
              </p:cNvSpPr>
              <p:nvPr/>
            </p:nvSpPr>
            <p:spPr bwMode="auto">
              <a:xfrm>
                <a:off x="945" y="1356"/>
                <a:ext cx="1660" cy="958"/>
              </a:xfrm>
              <a:prstGeom prst="rect">
                <a:avLst/>
              </a:prstGeom>
              <a:noFill/>
              <a:ln w="9525">
                <a:noFill/>
                <a:miter lim="800000"/>
                <a:headEnd/>
                <a:tailEnd/>
              </a:ln>
            </p:spPr>
            <p:txBody>
              <a:bodyPr anchor="ctr">
                <a:spAutoFit/>
              </a:bodyPr>
              <a:lstStyle/>
              <a:p>
                <a:pPr algn="ctr" eaLnBrk="0" hangingPunct="0">
                  <a:defRPr/>
                </a:pPr>
                <a:r>
                  <a:rPr kumimoji="1" lang="da-DK" sz="1100" b="1" dirty="0">
                    <a:latin typeface="+mj-lt"/>
                  </a:rPr>
                  <a:t>Eftertænksom realist</a:t>
                </a:r>
              </a:p>
              <a:p>
                <a:pPr algn="ctr" eaLnBrk="0" hangingPunct="0">
                  <a:defRPr/>
                </a:pPr>
                <a:r>
                  <a:rPr kumimoji="1" lang="da-DK" sz="1100" dirty="0">
                    <a:latin typeface="+mj-lt"/>
                  </a:rPr>
                  <a:t>Leder gennem </a:t>
                </a:r>
                <a:br>
                  <a:rPr kumimoji="1" lang="da-DK" sz="1100" dirty="0">
                    <a:latin typeface="+mj-lt"/>
                  </a:rPr>
                </a:br>
                <a:r>
                  <a:rPr kumimoji="1" lang="da-DK" sz="1100" dirty="0">
                    <a:latin typeface="+mj-lt"/>
                  </a:rPr>
                  <a:t>opmærksomhed på, </a:t>
                </a:r>
                <a:br>
                  <a:rPr kumimoji="1" lang="da-DK" sz="1100" dirty="0">
                    <a:latin typeface="+mj-lt"/>
                  </a:rPr>
                </a:br>
                <a:r>
                  <a:rPr kumimoji="1" lang="da-DK" sz="1100" dirty="0">
                    <a:latin typeface="+mj-lt"/>
                  </a:rPr>
                  <a:t>hvad der bør gøres. </a:t>
                </a:r>
              </a:p>
              <a:p>
                <a:pPr algn="ctr" eaLnBrk="0" hangingPunct="0">
                  <a:defRPr/>
                </a:pPr>
                <a:r>
                  <a:rPr kumimoji="1" lang="da-DK" sz="1100" dirty="0">
                    <a:latin typeface="+mj-lt"/>
                  </a:rPr>
                  <a:t>Fokus på </a:t>
                </a:r>
              </a:p>
              <a:p>
                <a:pPr algn="ctr" eaLnBrk="0" hangingPunct="0">
                  <a:defRPr/>
                </a:pPr>
                <a:r>
                  <a:rPr kumimoji="1" lang="da-DK" sz="1100" dirty="0">
                    <a:latin typeface="+mj-lt"/>
                  </a:rPr>
                  <a:t>praktiske overvejelser</a:t>
                </a:r>
              </a:p>
              <a:p>
                <a:pPr algn="ctr" eaLnBrk="0" hangingPunct="0">
                  <a:defRPr/>
                </a:pPr>
                <a:r>
                  <a:rPr kumimoji="1" lang="da-DK" sz="1100" dirty="0">
                    <a:latin typeface="+mj-lt"/>
                  </a:rPr>
                  <a:t>og kontinuitet</a:t>
                </a:r>
              </a:p>
            </p:txBody>
          </p:sp>
        </p:grpSp>
        <p:grpSp>
          <p:nvGrpSpPr>
            <p:cNvPr id="4" name="Group 33"/>
            <p:cNvGrpSpPr>
              <a:grpSpLocks/>
            </p:cNvGrpSpPr>
            <p:nvPr/>
          </p:nvGrpSpPr>
          <p:grpSpPr bwMode="auto">
            <a:xfrm>
              <a:off x="3263" y="1392"/>
              <a:ext cx="1392" cy="979"/>
              <a:chOff x="3203" y="1392"/>
              <a:chExt cx="1392" cy="979"/>
            </a:xfrm>
          </p:grpSpPr>
          <p:sp>
            <p:nvSpPr>
              <p:cNvPr id="161830" name="Rectangle 34"/>
              <p:cNvSpPr>
                <a:spLocks noChangeArrowheads="1"/>
              </p:cNvSpPr>
              <p:nvPr/>
            </p:nvSpPr>
            <p:spPr bwMode="auto">
              <a:xfrm>
                <a:off x="3203" y="1392"/>
                <a:ext cx="1392" cy="912"/>
              </a:xfrm>
              <a:prstGeom prst="rect">
                <a:avLst/>
              </a:prstGeom>
              <a:solidFill>
                <a:schemeClr val="accent2"/>
              </a:solidFill>
              <a:ln w="9525">
                <a:solidFill>
                  <a:schemeClr val="tx1"/>
                </a:solidFill>
                <a:miter lim="800000"/>
                <a:headEnd/>
                <a:tailEnd/>
              </a:ln>
            </p:spPr>
            <p:txBody>
              <a:bodyPr wrap="none" anchor="ctr"/>
              <a:lstStyle/>
              <a:p>
                <a:pPr algn="ctr" eaLnBrk="0" hangingPunct="0">
                  <a:defRPr/>
                </a:pPr>
                <a:endParaRPr kumimoji="1" lang="da-DK" sz="1050"/>
              </a:p>
            </p:txBody>
          </p:sp>
          <p:sp>
            <p:nvSpPr>
              <p:cNvPr id="161831" name="Rectangle 35"/>
              <p:cNvSpPr>
                <a:spLocks noChangeArrowheads="1"/>
              </p:cNvSpPr>
              <p:nvPr/>
            </p:nvSpPr>
            <p:spPr bwMode="auto">
              <a:xfrm>
                <a:off x="3276" y="1413"/>
                <a:ext cx="1242" cy="958"/>
              </a:xfrm>
              <a:prstGeom prst="rect">
                <a:avLst/>
              </a:prstGeom>
              <a:noFill/>
              <a:ln w="9525">
                <a:noFill/>
                <a:miter lim="800000"/>
                <a:headEnd/>
                <a:tailEnd/>
              </a:ln>
            </p:spPr>
            <p:txBody>
              <a:bodyPr wrap="none" anchor="ctr">
                <a:spAutoFit/>
              </a:bodyPr>
              <a:lstStyle/>
              <a:p>
                <a:pPr algn="ctr" eaLnBrk="0" hangingPunct="0">
                  <a:defRPr/>
                </a:pPr>
                <a:r>
                  <a:rPr kumimoji="1" lang="da-DK" sz="1100" b="1" dirty="0">
                    <a:latin typeface="+mj-lt"/>
                  </a:rPr>
                  <a:t>Eftertænksom </a:t>
                </a:r>
                <a:br>
                  <a:rPr kumimoji="1" lang="da-DK" sz="1100" b="1" dirty="0">
                    <a:latin typeface="+mj-lt"/>
                  </a:rPr>
                </a:br>
                <a:r>
                  <a:rPr kumimoji="1" lang="da-DK" sz="1100" b="1" dirty="0">
                    <a:latin typeface="+mj-lt"/>
                  </a:rPr>
                  <a:t>fornyer</a:t>
                </a:r>
              </a:p>
              <a:p>
                <a:pPr algn="ctr" eaLnBrk="0" hangingPunct="0">
                  <a:defRPr/>
                </a:pPr>
                <a:r>
                  <a:rPr kumimoji="1" lang="da-DK" sz="1100" dirty="0">
                    <a:latin typeface="+mj-lt"/>
                  </a:rPr>
                  <a:t>Leder gennem idéer.</a:t>
                </a:r>
              </a:p>
              <a:p>
                <a:pPr algn="ctr" eaLnBrk="0" hangingPunct="0">
                  <a:defRPr/>
                </a:pPr>
                <a:r>
                  <a:rPr kumimoji="1" lang="da-DK" sz="1100" dirty="0">
                    <a:latin typeface="+mj-lt"/>
                  </a:rPr>
                  <a:t>Fokus på </a:t>
                </a:r>
                <a:br>
                  <a:rPr kumimoji="1" lang="da-DK" sz="1100" dirty="0">
                    <a:latin typeface="+mj-lt"/>
                  </a:rPr>
                </a:br>
                <a:r>
                  <a:rPr kumimoji="1" lang="da-DK" sz="1100" dirty="0">
                    <a:latin typeface="+mj-lt"/>
                  </a:rPr>
                  <a:t>abstrakte tanker,   </a:t>
                </a:r>
              </a:p>
              <a:p>
                <a:pPr algn="ctr" eaLnBrk="0" hangingPunct="0">
                  <a:defRPr/>
                </a:pPr>
                <a:r>
                  <a:rPr kumimoji="1" lang="da-DK" sz="1100" dirty="0">
                    <a:latin typeface="+mj-lt"/>
                  </a:rPr>
                  <a:t>idéer og visioner</a:t>
                </a:r>
              </a:p>
              <a:p>
                <a:pPr algn="ctr" eaLnBrk="0" hangingPunct="0">
                  <a:defRPr/>
                </a:pPr>
                <a:endParaRPr kumimoji="1" lang="da-DK" sz="1100" dirty="0">
                  <a:latin typeface="+mj-lt"/>
                </a:endParaRPr>
              </a:p>
            </p:txBody>
          </p:sp>
        </p:grpSp>
        <p:sp>
          <p:nvSpPr>
            <p:cNvPr id="161826" name="Rectangle 36"/>
            <p:cNvSpPr>
              <a:spLocks noChangeArrowheads="1"/>
            </p:cNvSpPr>
            <p:nvPr/>
          </p:nvSpPr>
          <p:spPr bwMode="auto">
            <a:xfrm>
              <a:off x="963" y="2834"/>
              <a:ext cx="1509" cy="831"/>
            </a:xfrm>
            <a:prstGeom prst="rect">
              <a:avLst/>
            </a:prstGeom>
            <a:noFill/>
            <a:ln w="9525">
              <a:noFill/>
              <a:miter lim="800000"/>
              <a:headEnd/>
              <a:tailEnd/>
            </a:ln>
          </p:spPr>
          <p:txBody>
            <a:bodyPr wrap="none" anchor="ctr">
              <a:spAutoFit/>
            </a:bodyPr>
            <a:lstStyle/>
            <a:p>
              <a:pPr algn="ctr" eaLnBrk="0" hangingPunct="0">
                <a:defRPr/>
              </a:pPr>
              <a:r>
                <a:rPr kumimoji="1" lang="da-DK" sz="1100" b="1" dirty="0">
                  <a:latin typeface="+mj-lt"/>
                </a:rPr>
                <a:t>Handleorienteret</a:t>
              </a:r>
            </a:p>
            <a:p>
              <a:pPr algn="ctr" eaLnBrk="0" hangingPunct="0">
                <a:defRPr/>
              </a:pPr>
              <a:r>
                <a:rPr kumimoji="1" lang="da-DK" sz="1100" b="1" dirty="0">
                  <a:latin typeface="+mj-lt"/>
                </a:rPr>
                <a:t>realist</a:t>
              </a:r>
            </a:p>
            <a:p>
              <a:pPr algn="ctr" eaLnBrk="0" hangingPunct="0">
                <a:defRPr/>
              </a:pPr>
              <a:r>
                <a:rPr kumimoji="1" lang="da-DK" sz="1100" dirty="0">
                  <a:latin typeface="+mj-lt"/>
                </a:rPr>
                <a:t>Leder gennem handling </a:t>
              </a:r>
              <a:br>
                <a:rPr kumimoji="1" lang="da-DK" sz="1100" dirty="0">
                  <a:latin typeface="+mj-lt"/>
                </a:rPr>
              </a:br>
              <a:r>
                <a:rPr kumimoji="1" lang="da-DK" sz="1100" dirty="0">
                  <a:latin typeface="+mj-lt"/>
                </a:rPr>
                <a:t>- det at gøre tingene.</a:t>
              </a:r>
            </a:p>
            <a:p>
              <a:pPr algn="ctr" eaLnBrk="0" hangingPunct="0">
                <a:defRPr/>
              </a:pPr>
              <a:r>
                <a:rPr kumimoji="1" lang="da-DK" sz="1100" dirty="0">
                  <a:latin typeface="+mj-lt"/>
                </a:rPr>
                <a:t>Fokus på praktiske</a:t>
              </a:r>
            </a:p>
            <a:p>
              <a:pPr algn="ctr" eaLnBrk="0" hangingPunct="0">
                <a:defRPr/>
              </a:pPr>
              <a:r>
                <a:rPr kumimoji="1" lang="da-DK" sz="1100" dirty="0">
                  <a:latin typeface="+mj-lt"/>
                </a:rPr>
                <a:t>overvejelser og resultater</a:t>
              </a:r>
            </a:p>
          </p:txBody>
        </p:sp>
        <p:grpSp>
          <p:nvGrpSpPr>
            <p:cNvPr id="5" name="Group 37"/>
            <p:cNvGrpSpPr>
              <a:grpSpLocks/>
            </p:cNvGrpSpPr>
            <p:nvPr/>
          </p:nvGrpSpPr>
          <p:grpSpPr bwMode="auto">
            <a:xfrm>
              <a:off x="3185" y="2784"/>
              <a:ext cx="1575" cy="960"/>
              <a:chOff x="3229" y="2784"/>
              <a:chExt cx="1575" cy="960"/>
            </a:xfrm>
          </p:grpSpPr>
          <p:sp>
            <p:nvSpPr>
              <p:cNvPr id="161828" name="Rectangle 38"/>
              <p:cNvSpPr>
                <a:spLocks noChangeArrowheads="1"/>
              </p:cNvSpPr>
              <p:nvPr/>
            </p:nvSpPr>
            <p:spPr bwMode="auto">
              <a:xfrm>
                <a:off x="3312" y="2784"/>
                <a:ext cx="1392" cy="960"/>
              </a:xfrm>
              <a:prstGeom prst="rect">
                <a:avLst/>
              </a:prstGeom>
              <a:solidFill>
                <a:schemeClr val="accent2"/>
              </a:solidFill>
              <a:ln w="9525">
                <a:solidFill>
                  <a:schemeClr val="tx1"/>
                </a:solidFill>
                <a:miter lim="800000"/>
                <a:headEnd/>
                <a:tailEnd/>
              </a:ln>
            </p:spPr>
            <p:txBody>
              <a:bodyPr wrap="none" anchor="ctr"/>
              <a:lstStyle/>
              <a:p>
                <a:pPr algn="ctr" eaLnBrk="0" hangingPunct="0">
                  <a:defRPr/>
                </a:pPr>
                <a:endParaRPr kumimoji="1" lang="da-DK" sz="1050"/>
              </a:p>
            </p:txBody>
          </p:sp>
          <p:sp>
            <p:nvSpPr>
              <p:cNvPr id="161829" name="Rectangle 39"/>
              <p:cNvSpPr>
                <a:spLocks noChangeArrowheads="1"/>
              </p:cNvSpPr>
              <p:nvPr/>
            </p:nvSpPr>
            <p:spPr bwMode="auto">
              <a:xfrm>
                <a:off x="3229" y="2845"/>
                <a:ext cx="1575" cy="831"/>
              </a:xfrm>
              <a:prstGeom prst="rect">
                <a:avLst/>
              </a:prstGeom>
              <a:noFill/>
              <a:ln w="9525">
                <a:noFill/>
                <a:miter lim="800000"/>
                <a:headEnd/>
                <a:tailEnd/>
              </a:ln>
            </p:spPr>
            <p:txBody>
              <a:bodyPr wrap="none" anchor="ctr">
                <a:spAutoFit/>
              </a:bodyPr>
              <a:lstStyle/>
              <a:p>
                <a:pPr algn="ctr" eaLnBrk="0" hangingPunct="0">
                  <a:defRPr/>
                </a:pPr>
                <a:r>
                  <a:rPr kumimoji="1" lang="da-DK" sz="1100" b="1" dirty="0">
                    <a:latin typeface="+mj-lt"/>
                  </a:rPr>
                  <a:t>Handleorienteret</a:t>
                </a:r>
              </a:p>
              <a:p>
                <a:pPr algn="ctr" eaLnBrk="0" hangingPunct="0">
                  <a:defRPr/>
                </a:pPr>
                <a:r>
                  <a:rPr kumimoji="1" lang="da-DK" sz="1100" b="1" dirty="0">
                    <a:latin typeface="+mj-lt"/>
                  </a:rPr>
                  <a:t>fornyer</a:t>
                </a:r>
              </a:p>
              <a:p>
                <a:pPr algn="ctr" eaLnBrk="0" hangingPunct="0">
                  <a:defRPr/>
                </a:pPr>
                <a:r>
                  <a:rPr kumimoji="1" lang="da-DK" sz="1100" dirty="0">
                    <a:latin typeface="+mj-lt"/>
                  </a:rPr>
                  <a:t>Leder gennem begejstring.</a:t>
                </a:r>
              </a:p>
              <a:p>
                <a:pPr algn="ctr" eaLnBrk="0" hangingPunct="0">
                  <a:defRPr/>
                </a:pPr>
                <a:r>
                  <a:rPr kumimoji="1" lang="da-DK" sz="1100" dirty="0">
                    <a:latin typeface="+mj-lt"/>
                  </a:rPr>
                  <a:t>Fokus på systemer, </a:t>
                </a:r>
              </a:p>
              <a:p>
                <a:pPr algn="ctr" eaLnBrk="0" hangingPunct="0">
                  <a:defRPr/>
                </a:pPr>
                <a:r>
                  <a:rPr kumimoji="1" lang="da-DK" sz="1100" dirty="0">
                    <a:latin typeface="+mj-lt"/>
                  </a:rPr>
                  <a:t>sammenhæng og </a:t>
                </a:r>
              </a:p>
              <a:p>
                <a:pPr algn="ctr" eaLnBrk="0" hangingPunct="0">
                  <a:defRPr/>
                </a:pPr>
                <a:r>
                  <a:rPr kumimoji="1" lang="da-DK" sz="1100" dirty="0">
                    <a:latin typeface="+mj-lt"/>
                  </a:rPr>
                  <a:t>forandringer</a:t>
                </a:r>
              </a:p>
            </p:txBody>
          </p:sp>
        </p:grpSp>
      </p:grpSp>
      <p:sp>
        <p:nvSpPr>
          <p:cNvPr id="6" name="Pladsholder til diasnummer 5"/>
          <p:cNvSpPr>
            <a:spLocks noGrp="1"/>
          </p:cNvSpPr>
          <p:nvPr>
            <p:ph type="sldNum" sz="quarter" idx="4294967295"/>
          </p:nvPr>
        </p:nvSpPr>
        <p:spPr>
          <a:xfrm>
            <a:off x="6333780" y="6611383"/>
            <a:ext cx="2389170" cy="201561"/>
          </a:xfrm>
          <a:prstGeom prst="rect">
            <a:avLst/>
          </a:prstGeom>
        </p:spPr>
        <p:txBody>
          <a:bodyPr vert="horz" lIns="0" tIns="0" rIns="0" bIns="0" rtlCol="0" anchor="b" anchorCtr="0"/>
          <a:lstStyle>
            <a:defPPr>
              <a:defRPr lang="da-DK"/>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F3CFDD-2D56-4519-B779-BFFEF2995BE6}" type="slidenum">
              <a:rPr lang="da-DK" smtClean="0"/>
              <a:pPr/>
              <a:t>122</a:t>
            </a:fld>
            <a:endParaRPr lang="da-DK"/>
          </a:p>
        </p:txBody>
      </p:sp>
    </p:spTree>
    <p:extLst>
      <p:ext uri="{BB962C8B-B14F-4D97-AF65-F5344CB8AC3E}">
        <p14:creationId xmlns:p14="http://schemas.microsoft.com/office/powerpoint/2010/main" val="1722226603"/>
      </p:ext>
    </p:extLst>
  </p:cSld>
  <p:clrMapOvr>
    <a:masterClrMapping/>
  </p:clrMapOvr>
  <p:transition spd="slow">
    <p:pull/>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ChangeArrowheads="1"/>
          </p:cNvSpPr>
          <p:nvPr>
            <p:ph type="title"/>
          </p:nvPr>
        </p:nvSpPr>
        <p:spPr/>
        <p:txBody>
          <a:bodyPr/>
          <a:lstStyle/>
          <a:p>
            <a:pPr algn="ctr" eaLnBrk="1" hangingPunct="1"/>
            <a:r>
              <a:rPr lang="da-DK" altLang="da-DK" sz="2200" b="1" dirty="0"/>
              <a:t>Balanceret brug af præferencer</a:t>
            </a:r>
          </a:p>
        </p:txBody>
      </p:sp>
      <p:sp>
        <p:nvSpPr>
          <p:cNvPr id="311299" name="Rectangle 3"/>
          <p:cNvSpPr>
            <a:spLocks noGrp="1" noChangeArrowheads="1"/>
          </p:cNvSpPr>
          <p:nvPr>
            <p:ph idx="1"/>
          </p:nvPr>
        </p:nvSpPr>
        <p:spPr>
          <a:xfrm>
            <a:off x="756000" y="1220401"/>
            <a:ext cx="6696320" cy="3394472"/>
          </a:xfrm>
        </p:spPr>
        <p:txBody>
          <a:bodyPr/>
          <a:lstStyle/>
          <a:p>
            <a:pPr eaLnBrk="1" hangingPunct="1">
              <a:spcBef>
                <a:spcPts val="1800"/>
              </a:spcBef>
            </a:pPr>
            <a:r>
              <a:rPr lang="da-DK" altLang="da-DK" sz="1500" dirty="0"/>
              <a:t>Opgaver og situationer kræver forskellig tilgang.</a:t>
            </a:r>
            <a:br>
              <a:rPr lang="da-DK" altLang="da-DK" sz="1500" dirty="0"/>
            </a:br>
            <a:endParaRPr lang="da-DK" altLang="da-DK" sz="1500" dirty="0"/>
          </a:p>
          <a:p>
            <a:pPr eaLnBrk="1" hangingPunct="1">
              <a:spcBef>
                <a:spcPts val="1800"/>
              </a:spcBef>
            </a:pPr>
            <a:r>
              <a:rPr lang="da-DK" altLang="da-DK" sz="1500" b="1" dirty="0"/>
              <a:t>Vær opmærksomhed på egen adfærd i forskellige situationer: </a:t>
            </a:r>
          </a:p>
          <a:p>
            <a:pPr marL="285750" indent="-285750">
              <a:spcBef>
                <a:spcPts val="1200"/>
              </a:spcBef>
              <a:buFont typeface="Arial" panose="020B0604020202020204" pitchFamily="34" charset="0"/>
              <a:buChar char="•"/>
            </a:pPr>
            <a:r>
              <a:rPr lang="da-DK" altLang="da-DK" sz="1500" dirty="0"/>
              <a:t>Efterspørg og modtag feedback</a:t>
            </a:r>
          </a:p>
          <a:p>
            <a:pPr marL="285750" indent="-285750">
              <a:spcBef>
                <a:spcPts val="1200"/>
              </a:spcBef>
              <a:buFont typeface="Arial" panose="020B0604020202020204" pitchFamily="34" charset="0"/>
              <a:buChar char="•"/>
            </a:pPr>
            <a:r>
              <a:rPr lang="da-DK" altLang="da-DK" sz="1500" dirty="0"/>
              <a:t>Udfordr egen komfort-zone</a:t>
            </a:r>
          </a:p>
          <a:p>
            <a:pPr marL="285750" indent="-285750">
              <a:spcBef>
                <a:spcPts val="1200"/>
              </a:spcBef>
              <a:buFont typeface="Arial" panose="020B0604020202020204" pitchFamily="34" charset="0"/>
              <a:buChar char="•"/>
            </a:pPr>
            <a:r>
              <a:rPr lang="da-DK" altLang="da-DK" sz="1500" dirty="0"/>
              <a:t>Undgå at låse dig fast</a:t>
            </a:r>
          </a:p>
          <a:p>
            <a:pPr>
              <a:spcBef>
                <a:spcPts val="1800"/>
              </a:spcBef>
            </a:pPr>
            <a:r>
              <a:rPr lang="da-DK" altLang="da-DK" sz="1500" dirty="0"/>
              <a:t>Accepter, at man ikke er lige god til alting, </a:t>
            </a:r>
            <a:br>
              <a:rPr lang="da-DK" altLang="da-DK" sz="1500" dirty="0"/>
            </a:br>
            <a:r>
              <a:rPr lang="da-DK" altLang="da-DK" sz="1500" dirty="0"/>
              <a:t>men at man kan blive bedre til det meste.</a:t>
            </a:r>
          </a:p>
          <a:p>
            <a:pPr>
              <a:spcBef>
                <a:spcPts val="1800"/>
              </a:spcBef>
            </a:pPr>
            <a:endParaRPr lang="da-DK" altLang="da-DK" sz="1500" dirty="0"/>
          </a:p>
          <a:p>
            <a:pPr eaLnBrk="1" hangingPunct="1">
              <a:spcBef>
                <a:spcPts val="1800"/>
              </a:spcBef>
            </a:pPr>
            <a:endParaRPr lang="da-DK" altLang="da-DK" sz="1500" dirty="0"/>
          </a:p>
          <a:p>
            <a:pPr eaLnBrk="1" hangingPunct="1">
              <a:spcBef>
                <a:spcPts val="1800"/>
              </a:spcBef>
              <a:buFontTx/>
              <a:buNone/>
            </a:pPr>
            <a:endParaRPr lang="da-DK" altLang="da-DK" sz="1500" dirty="0"/>
          </a:p>
        </p:txBody>
      </p:sp>
      <p:pic>
        <p:nvPicPr>
          <p:cNvPr id="5" name="Billede 4" descr="meanicons_33-512.png">
            <a:extLst>
              <a:ext uri="{FF2B5EF4-FFF2-40B4-BE49-F238E27FC236}">
                <a16:creationId xmlns:a16="http://schemas.microsoft.com/office/drawing/2014/main" id="{6473B37B-73A4-9E4F-8282-D979A61ECB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6868" y="2755744"/>
            <a:ext cx="2807580" cy="1760222"/>
          </a:xfrm>
          <a:prstGeom prst="rect">
            <a:avLst/>
          </a:prstGeom>
        </p:spPr>
      </p:pic>
    </p:spTree>
    <p:extLst>
      <p:ext uri="{BB962C8B-B14F-4D97-AF65-F5344CB8AC3E}">
        <p14:creationId xmlns:p14="http://schemas.microsoft.com/office/powerpoint/2010/main" val="3691007351"/>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Titel 46"/>
          <p:cNvSpPr>
            <a:spLocks noGrp="1"/>
          </p:cNvSpPr>
          <p:nvPr>
            <p:ph type="title"/>
          </p:nvPr>
        </p:nvSpPr>
        <p:spPr/>
        <p:txBody>
          <a:bodyPr/>
          <a:lstStyle/>
          <a:p>
            <a:pPr algn="ctr" eaLnBrk="1" hangingPunct="1"/>
            <a:r>
              <a:rPr kumimoji="1" lang="da-DK" altLang="da-DK" b="1" dirty="0"/>
              <a:t>JTI BØNNER</a:t>
            </a:r>
            <a:endParaRPr lang="da-DK" altLang="da-DK" b="1" dirty="0"/>
          </a:p>
        </p:txBody>
      </p:sp>
      <p:sp>
        <p:nvSpPr>
          <p:cNvPr id="312323" name="Pladsholder til diasnumm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sz="825">
                <a:solidFill>
                  <a:schemeClr val="tx1"/>
                </a:solidFill>
                <a:latin typeface="Arial" charset="0"/>
                <a:cs typeface="Arial" charset="0"/>
              </a:defRPr>
            </a:lvl1pPr>
            <a:lvl2pPr marL="557213" indent="-214313">
              <a:defRPr sz="825">
                <a:solidFill>
                  <a:schemeClr val="tx1"/>
                </a:solidFill>
                <a:latin typeface="Arial" charset="0"/>
                <a:cs typeface="Arial" charset="0"/>
              </a:defRPr>
            </a:lvl2pPr>
            <a:lvl3pPr marL="857250" indent="-171450">
              <a:defRPr sz="825">
                <a:solidFill>
                  <a:schemeClr val="tx1"/>
                </a:solidFill>
                <a:latin typeface="Arial" charset="0"/>
                <a:cs typeface="Arial" charset="0"/>
              </a:defRPr>
            </a:lvl3pPr>
            <a:lvl4pPr marL="1200150" indent="-171450">
              <a:defRPr sz="825">
                <a:solidFill>
                  <a:schemeClr val="tx1"/>
                </a:solidFill>
                <a:latin typeface="Arial" charset="0"/>
                <a:cs typeface="Arial" charset="0"/>
              </a:defRPr>
            </a:lvl4pPr>
            <a:lvl5pPr marL="1543050" indent="-171450">
              <a:defRPr sz="825">
                <a:solidFill>
                  <a:schemeClr val="tx1"/>
                </a:solidFill>
                <a:latin typeface="Arial" charset="0"/>
                <a:cs typeface="Arial" charset="0"/>
              </a:defRPr>
            </a:lvl5pPr>
            <a:lvl6pPr marL="1885950" indent="-171450" eaLnBrk="0" fontAlgn="base" hangingPunct="0">
              <a:spcBef>
                <a:spcPct val="0"/>
              </a:spcBef>
              <a:spcAft>
                <a:spcPct val="0"/>
              </a:spcAft>
              <a:defRPr sz="825">
                <a:solidFill>
                  <a:schemeClr val="tx1"/>
                </a:solidFill>
                <a:latin typeface="Arial" charset="0"/>
                <a:cs typeface="Arial" charset="0"/>
              </a:defRPr>
            </a:lvl6pPr>
            <a:lvl7pPr marL="2228850" indent="-171450" eaLnBrk="0" fontAlgn="base" hangingPunct="0">
              <a:spcBef>
                <a:spcPct val="0"/>
              </a:spcBef>
              <a:spcAft>
                <a:spcPct val="0"/>
              </a:spcAft>
              <a:defRPr sz="825">
                <a:solidFill>
                  <a:schemeClr val="tx1"/>
                </a:solidFill>
                <a:latin typeface="Arial" charset="0"/>
                <a:cs typeface="Arial" charset="0"/>
              </a:defRPr>
            </a:lvl7pPr>
            <a:lvl8pPr marL="2571750" indent="-171450" eaLnBrk="0" fontAlgn="base" hangingPunct="0">
              <a:spcBef>
                <a:spcPct val="0"/>
              </a:spcBef>
              <a:spcAft>
                <a:spcPct val="0"/>
              </a:spcAft>
              <a:defRPr sz="825">
                <a:solidFill>
                  <a:schemeClr val="tx1"/>
                </a:solidFill>
                <a:latin typeface="Arial" charset="0"/>
                <a:cs typeface="Arial" charset="0"/>
              </a:defRPr>
            </a:lvl8pPr>
            <a:lvl9pPr marL="2914650" indent="-171450" eaLnBrk="0" fontAlgn="base" hangingPunct="0">
              <a:spcBef>
                <a:spcPct val="0"/>
              </a:spcBef>
              <a:spcAft>
                <a:spcPct val="0"/>
              </a:spcAft>
              <a:defRPr sz="825">
                <a:solidFill>
                  <a:schemeClr val="tx1"/>
                </a:solidFill>
                <a:latin typeface="Arial" charset="0"/>
                <a:cs typeface="Arial" charset="0"/>
              </a:defRPr>
            </a:lvl9pPr>
          </a:lstStyle>
          <a:p>
            <a:r>
              <a:rPr lang="da-DK" altLang="da-DK" sz="675">
                <a:solidFill>
                  <a:srgbClr val="000000"/>
                </a:solidFill>
              </a:rPr>
              <a:t> </a:t>
            </a:r>
            <a:r>
              <a:rPr lang="da-DK" altLang="da-DK" sz="675">
                <a:solidFill>
                  <a:srgbClr val="82C2BF"/>
                </a:solidFill>
              </a:rPr>
              <a:t> </a:t>
            </a:r>
            <a:endParaRPr lang="da-DK" altLang="da-DK" sz="675">
              <a:solidFill>
                <a:srgbClr val="000000"/>
              </a:solidFill>
            </a:endParaRPr>
          </a:p>
        </p:txBody>
      </p:sp>
      <p:grpSp>
        <p:nvGrpSpPr>
          <p:cNvPr id="312324" name="Gruppe 45"/>
          <p:cNvGrpSpPr>
            <a:grpSpLocks/>
          </p:cNvGrpSpPr>
          <p:nvPr/>
        </p:nvGrpSpPr>
        <p:grpSpPr bwMode="auto">
          <a:xfrm>
            <a:off x="539303" y="987574"/>
            <a:ext cx="8497193" cy="3476447"/>
            <a:chOff x="223838" y="1600200"/>
            <a:chExt cx="8078461" cy="4967264"/>
          </a:xfrm>
        </p:grpSpPr>
        <p:sp>
          <p:nvSpPr>
            <p:cNvPr id="158723" name="Rectangle 2"/>
            <p:cNvSpPr>
              <a:spLocks noChangeArrowheads="1"/>
            </p:cNvSpPr>
            <p:nvPr/>
          </p:nvSpPr>
          <p:spPr bwMode="auto">
            <a:xfrm>
              <a:off x="3692797" y="3973382"/>
              <a:ext cx="77943" cy="296839"/>
            </a:xfrm>
            <a:prstGeom prst="rect">
              <a:avLst/>
            </a:prstGeom>
            <a:noFill/>
            <a:ln w="9525">
              <a:noFill/>
              <a:miter lim="800000"/>
              <a:headEnd/>
              <a:tailEnd/>
            </a:ln>
          </p:spPr>
          <p:txBody>
            <a:bodyPr wrap="none" lIns="0" tIns="0" rIns="0" bIns="0">
              <a:spAutoFit/>
            </a:bodyPr>
            <a:lstStyle/>
            <a:p>
              <a:pPr>
                <a:defRPr/>
              </a:pPr>
              <a:r>
                <a:rPr lang="da-DK" sz="1350">
                  <a:solidFill>
                    <a:srgbClr val="000000"/>
                  </a:solidFill>
                  <a:latin typeface="Verdana"/>
                </a:rPr>
                <a:t> </a:t>
              </a:r>
              <a:endParaRPr lang="da-DK" sz="1350">
                <a:solidFill>
                  <a:srgbClr val="000066"/>
                </a:solidFill>
                <a:latin typeface="Verdana"/>
              </a:endParaRPr>
            </a:p>
          </p:txBody>
        </p:sp>
        <p:sp>
          <p:nvSpPr>
            <p:cNvPr id="2" name="Rectangle 3"/>
            <p:cNvSpPr>
              <a:spLocks noChangeArrowheads="1"/>
            </p:cNvSpPr>
            <p:nvPr/>
          </p:nvSpPr>
          <p:spPr bwMode="auto">
            <a:xfrm>
              <a:off x="5216275" y="3973382"/>
              <a:ext cx="77943" cy="296839"/>
            </a:xfrm>
            <a:prstGeom prst="rect">
              <a:avLst/>
            </a:prstGeom>
            <a:noFill/>
            <a:ln w="9525">
              <a:noFill/>
              <a:miter lim="800000"/>
              <a:headEnd/>
              <a:tailEnd/>
            </a:ln>
          </p:spPr>
          <p:txBody>
            <a:bodyPr wrap="none" lIns="0" tIns="0" rIns="0" bIns="0">
              <a:spAutoFit/>
            </a:bodyPr>
            <a:lstStyle/>
            <a:p>
              <a:pPr>
                <a:defRPr/>
              </a:pPr>
              <a:r>
                <a:rPr lang="da-DK" sz="1350">
                  <a:solidFill>
                    <a:srgbClr val="000000"/>
                  </a:solidFill>
                  <a:latin typeface="Verdana"/>
                </a:rPr>
                <a:t> </a:t>
              </a:r>
              <a:endParaRPr lang="da-DK" sz="1350">
                <a:solidFill>
                  <a:srgbClr val="000066"/>
                </a:solidFill>
                <a:latin typeface="Verdana"/>
              </a:endParaRPr>
            </a:p>
          </p:txBody>
        </p:sp>
        <p:grpSp>
          <p:nvGrpSpPr>
            <p:cNvPr id="312327" name="Group 4"/>
            <p:cNvGrpSpPr>
              <a:grpSpLocks/>
            </p:cNvGrpSpPr>
            <p:nvPr/>
          </p:nvGrpSpPr>
          <p:grpSpPr bwMode="auto">
            <a:xfrm>
              <a:off x="228600" y="1600200"/>
              <a:ext cx="7772400" cy="4940300"/>
              <a:chOff x="1016" y="1325"/>
              <a:chExt cx="3833" cy="2437"/>
            </a:xfrm>
          </p:grpSpPr>
          <p:sp>
            <p:nvSpPr>
              <p:cNvPr id="158759" name="Rectangle 5"/>
              <p:cNvSpPr>
                <a:spLocks noChangeArrowheads="1"/>
              </p:cNvSpPr>
              <p:nvPr/>
            </p:nvSpPr>
            <p:spPr bwMode="auto">
              <a:xfrm>
                <a:off x="1016" y="1325"/>
                <a:ext cx="3833" cy="2431"/>
              </a:xfrm>
              <a:prstGeom prst="rect">
                <a:avLst/>
              </a:prstGeom>
              <a:noFill/>
              <a:ln w="9525">
                <a:solidFill>
                  <a:schemeClr val="tx1"/>
                </a:solidFill>
                <a:miter lim="800000"/>
                <a:headEnd/>
                <a:tailEnd/>
              </a:ln>
            </p:spPr>
            <p:txBody>
              <a:bodyPr wrap="none" anchor="ctr"/>
              <a:lstStyle/>
              <a:p>
                <a:pPr>
                  <a:defRPr/>
                </a:pPr>
                <a:endParaRPr lang="da-DK" sz="1350" dirty="0">
                  <a:solidFill>
                    <a:prstClr val="black"/>
                  </a:solidFill>
                  <a:latin typeface="Verdana"/>
                </a:endParaRPr>
              </a:p>
            </p:txBody>
          </p:sp>
          <p:sp>
            <p:nvSpPr>
              <p:cNvPr id="158760" name="Line 6"/>
              <p:cNvSpPr>
                <a:spLocks noChangeShapeType="1"/>
              </p:cNvSpPr>
              <p:nvPr/>
            </p:nvSpPr>
            <p:spPr bwMode="auto">
              <a:xfrm>
                <a:off x="2933" y="1331"/>
                <a:ext cx="0" cy="2431"/>
              </a:xfrm>
              <a:prstGeom prst="line">
                <a:avLst/>
              </a:prstGeom>
              <a:noFill/>
              <a:ln w="9525">
                <a:solidFill>
                  <a:schemeClr val="tx1"/>
                </a:solidFill>
                <a:round/>
                <a:headEnd/>
                <a:tailEnd/>
              </a:ln>
            </p:spPr>
            <p:txBody>
              <a:bodyPr wrap="none" anchor="ctr"/>
              <a:lstStyle/>
              <a:p>
                <a:pPr>
                  <a:defRPr/>
                </a:pPr>
                <a:endParaRPr lang="da-DK" sz="1350">
                  <a:solidFill>
                    <a:prstClr val="black"/>
                  </a:solidFill>
                  <a:latin typeface="Verdana"/>
                </a:endParaRPr>
              </a:p>
            </p:txBody>
          </p:sp>
          <p:sp>
            <p:nvSpPr>
              <p:cNvPr id="158761" name="Line 7"/>
              <p:cNvSpPr>
                <a:spLocks noChangeShapeType="1"/>
              </p:cNvSpPr>
              <p:nvPr/>
            </p:nvSpPr>
            <p:spPr bwMode="auto">
              <a:xfrm flipV="1">
                <a:off x="1022" y="2534"/>
                <a:ext cx="3827" cy="0"/>
              </a:xfrm>
              <a:prstGeom prst="line">
                <a:avLst/>
              </a:prstGeom>
              <a:noFill/>
              <a:ln w="9525">
                <a:solidFill>
                  <a:schemeClr val="tx1"/>
                </a:solidFill>
                <a:round/>
                <a:headEnd/>
                <a:tailEnd/>
              </a:ln>
            </p:spPr>
            <p:txBody>
              <a:bodyPr wrap="none" anchor="ctr"/>
              <a:lstStyle/>
              <a:p>
                <a:pPr>
                  <a:defRPr/>
                </a:pPr>
                <a:endParaRPr lang="da-DK" sz="1350">
                  <a:solidFill>
                    <a:prstClr val="black"/>
                  </a:solidFill>
                  <a:latin typeface="Verdana"/>
                </a:endParaRPr>
              </a:p>
            </p:txBody>
          </p:sp>
          <p:sp>
            <p:nvSpPr>
              <p:cNvPr id="158762" name="Line 8"/>
              <p:cNvSpPr>
                <a:spLocks noChangeShapeType="1"/>
              </p:cNvSpPr>
              <p:nvPr/>
            </p:nvSpPr>
            <p:spPr bwMode="auto">
              <a:xfrm>
                <a:off x="1016" y="1913"/>
                <a:ext cx="3833" cy="0"/>
              </a:xfrm>
              <a:prstGeom prst="line">
                <a:avLst/>
              </a:prstGeom>
              <a:noFill/>
              <a:ln w="9525">
                <a:solidFill>
                  <a:schemeClr val="tx1"/>
                </a:solidFill>
                <a:round/>
                <a:headEnd/>
                <a:tailEnd/>
              </a:ln>
            </p:spPr>
            <p:txBody>
              <a:bodyPr wrap="none" anchor="ctr"/>
              <a:lstStyle/>
              <a:p>
                <a:pPr>
                  <a:defRPr/>
                </a:pPr>
                <a:endParaRPr lang="da-DK" sz="1350">
                  <a:solidFill>
                    <a:prstClr val="black"/>
                  </a:solidFill>
                  <a:latin typeface="Verdana"/>
                </a:endParaRPr>
              </a:p>
            </p:txBody>
          </p:sp>
          <p:sp>
            <p:nvSpPr>
              <p:cNvPr id="158763" name="Line 9"/>
              <p:cNvSpPr>
                <a:spLocks noChangeShapeType="1"/>
              </p:cNvSpPr>
              <p:nvPr/>
            </p:nvSpPr>
            <p:spPr bwMode="auto">
              <a:xfrm>
                <a:off x="1016" y="3167"/>
                <a:ext cx="3833" cy="0"/>
              </a:xfrm>
              <a:prstGeom prst="line">
                <a:avLst/>
              </a:prstGeom>
              <a:noFill/>
              <a:ln w="9525">
                <a:solidFill>
                  <a:schemeClr val="tx1"/>
                </a:solidFill>
                <a:round/>
                <a:headEnd/>
                <a:tailEnd/>
              </a:ln>
            </p:spPr>
            <p:txBody>
              <a:bodyPr wrap="none" anchor="ctr"/>
              <a:lstStyle/>
              <a:p>
                <a:pPr>
                  <a:defRPr/>
                </a:pPr>
                <a:endParaRPr lang="da-DK" sz="1350">
                  <a:solidFill>
                    <a:prstClr val="black"/>
                  </a:solidFill>
                  <a:latin typeface="Verdana"/>
                </a:endParaRPr>
              </a:p>
            </p:txBody>
          </p:sp>
          <p:sp>
            <p:nvSpPr>
              <p:cNvPr id="158764" name="Line 10"/>
              <p:cNvSpPr>
                <a:spLocks noChangeShapeType="1"/>
              </p:cNvSpPr>
              <p:nvPr/>
            </p:nvSpPr>
            <p:spPr bwMode="auto">
              <a:xfrm>
                <a:off x="1931" y="1325"/>
                <a:ext cx="0" cy="2431"/>
              </a:xfrm>
              <a:prstGeom prst="line">
                <a:avLst/>
              </a:prstGeom>
              <a:noFill/>
              <a:ln w="9525">
                <a:solidFill>
                  <a:schemeClr val="tx1"/>
                </a:solidFill>
                <a:round/>
                <a:headEnd/>
                <a:tailEnd/>
              </a:ln>
            </p:spPr>
            <p:txBody>
              <a:bodyPr wrap="none" anchor="ctr"/>
              <a:lstStyle/>
              <a:p>
                <a:pPr>
                  <a:defRPr/>
                </a:pPr>
                <a:endParaRPr lang="da-DK" sz="1350">
                  <a:solidFill>
                    <a:prstClr val="black"/>
                  </a:solidFill>
                  <a:latin typeface="Verdana"/>
                </a:endParaRPr>
              </a:p>
            </p:txBody>
          </p:sp>
          <p:sp>
            <p:nvSpPr>
              <p:cNvPr id="158765" name="Line 11"/>
              <p:cNvSpPr>
                <a:spLocks noChangeShapeType="1"/>
              </p:cNvSpPr>
              <p:nvPr/>
            </p:nvSpPr>
            <p:spPr bwMode="auto">
              <a:xfrm>
                <a:off x="3891" y="1325"/>
                <a:ext cx="0" cy="2431"/>
              </a:xfrm>
              <a:prstGeom prst="line">
                <a:avLst/>
              </a:prstGeom>
              <a:noFill/>
              <a:ln w="9525">
                <a:solidFill>
                  <a:schemeClr val="tx1"/>
                </a:solidFill>
                <a:round/>
                <a:headEnd/>
                <a:tailEnd/>
              </a:ln>
            </p:spPr>
            <p:txBody>
              <a:bodyPr wrap="none" anchor="ctr"/>
              <a:lstStyle/>
              <a:p>
                <a:pPr>
                  <a:defRPr/>
                </a:pPr>
                <a:endParaRPr lang="da-DK" sz="1350">
                  <a:solidFill>
                    <a:prstClr val="black"/>
                  </a:solidFill>
                  <a:latin typeface="Verdana"/>
                </a:endParaRPr>
              </a:p>
            </p:txBody>
          </p:sp>
        </p:grpSp>
        <p:sp>
          <p:nvSpPr>
            <p:cNvPr id="158726" name="Text Box 12"/>
            <p:cNvSpPr txBox="1">
              <a:spLocks noChangeArrowheads="1"/>
            </p:cNvSpPr>
            <p:nvPr/>
          </p:nvSpPr>
          <p:spPr bwMode="auto">
            <a:xfrm>
              <a:off x="228409" y="1603602"/>
              <a:ext cx="790100" cy="428767"/>
            </a:xfrm>
            <a:prstGeom prst="rect">
              <a:avLst/>
            </a:prstGeom>
            <a:noFill/>
            <a:ln w="9525">
              <a:noFill/>
              <a:miter lim="800000"/>
              <a:headEnd/>
              <a:tailEnd/>
            </a:ln>
          </p:spPr>
          <p:txBody>
            <a:bodyPr wrap="none">
              <a:spAutoFit/>
            </a:bodyPr>
            <a:lstStyle/>
            <a:p>
              <a:pPr>
                <a:defRPr/>
              </a:pPr>
              <a:r>
                <a:rPr kumimoji="1" lang="da-DK" sz="1350" b="1">
                  <a:solidFill>
                    <a:prstClr val="black"/>
                  </a:solidFill>
                  <a:latin typeface="Verdana"/>
                </a:rPr>
                <a:t>ISTJ</a:t>
              </a:r>
            </a:p>
          </p:txBody>
        </p:sp>
        <p:sp>
          <p:nvSpPr>
            <p:cNvPr id="3" name="Text Box 13"/>
            <p:cNvSpPr txBox="1">
              <a:spLocks noChangeArrowheads="1"/>
            </p:cNvSpPr>
            <p:nvPr/>
          </p:nvSpPr>
          <p:spPr bwMode="auto">
            <a:xfrm>
              <a:off x="2097716" y="1603602"/>
              <a:ext cx="781895" cy="428767"/>
            </a:xfrm>
            <a:prstGeom prst="rect">
              <a:avLst/>
            </a:prstGeom>
            <a:noFill/>
            <a:ln w="9525">
              <a:noFill/>
              <a:miter lim="800000"/>
              <a:headEnd/>
              <a:tailEnd/>
            </a:ln>
          </p:spPr>
          <p:txBody>
            <a:bodyPr wrap="none">
              <a:spAutoFit/>
            </a:bodyPr>
            <a:lstStyle/>
            <a:p>
              <a:pPr>
                <a:defRPr/>
              </a:pPr>
              <a:r>
                <a:rPr kumimoji="1" lang="da-DK" sz="1350" b="1">
                  <a:solidFill>
                    <a:prstClr val="black"/>
                  </a:solidFill>
                  <a:latin typeface="Verdana"/>
                </a:rPr>
                <a:t>ISFJ</a:t>
              </a:r>
            </a:p>
          </p:txBody>
        </p:sp>
        <p:sp>
          <p:nvSpPr>
            <p:cNvPr id="158728" name="Text Box 14"/>
            <p:cNvSpPr txBox="1">
              <a:spLocks noChangeArrowheads="1"/>
            </p:cNvSpPr>
            <p:nvPr/>
          </p:nvSpPr>
          <p:spPr bwMode="auto">
            <a:xfrm>
              <a:off x="4120895" y="1603602"/>
              <a:ext cx="810611" cy="428767"/>
            </a:xfrm>
            <a:prstGeom prst="rect">
              <a:avLst/>
            </a:prstGeom>
            <a:noFill/>
            <a:ln w="9525">
              <a:noFill/>
              <a:miter lim="800000"/>
              <a:headEnd/>
              <a:tailEnd/>
            </a:ln>
          </p:spPr>
          <p:txBody>
            <a:bodyPr wrap="none">
              <a:spAutoFit/>
            </a:bodyPr>
            <a:lstStyle/>
            <a:p>
              <a:pPr>
                <a:defRPr/>
              </a:pPr>
              <a:r>
                <a:rPr kumimoji="1" lang="da-DK" sz="1350" b="1">
                  <a:solidFill>
                    <a:prstClr val="black"/>
                  </a:solidFill>
                  <a:latin typeface="Verdana"/>
                </a:rPr>
                <a:t>INFJ</a:t>
              </a:r>
            </a:p>
          </p:txBody>
        </p:sp>
        <p:sp>
          <p:nvSpPr>
            <p:cNvPr id="158729" name="Text Box 15"/>
            <p:cNvSpPr txBox="1">
              <a:spLocks noChangeArrowheads="1"/>
            </p:cNvSpPr>
            <p:nvPr/>
          </p:nvSpPr>
          <p:spPr bwMode="auto">
            <a:xfrm>
              <a:off x="6064853" y="1603602"/>
              <a:ext cx="818816" cy="428767"/>
            </a:xfrm>
            <a:prstGeom prst="rect">
              <a:avLst/>
            </a:prstGeom>
            <a:noFill/>
            <a:ln w="9525">
              <a:noFill/>
              <a:miter lim="800000"/>
              <a:headEnd/>
              <a:tailEnd/>
            </a:ln>
          </p:spPr>
          <p:txBody>
            <a:bodyPr wrap="none">
              <a:spAutoFit/>
            </a:bodyPr>
            <a:lstStyle/>
            <a:p>
              <a:pPr>
                <a:defRPr/>
              </a:pPr>
              <a:r>
                <a:rPr kumimoji="1" lang="da-DK" sz="1350" b="1">
                  <a:solidFill>
                    <a:prstClr val="black"/>
                  </a:solidFill>
                  <a:latin typeface="Verdana"/>
                </a:rPr>
                <a:t>INTJ</a:t>
              </a:r>
            </a:p>
          </p:txBody>
        </p:sp>
        <p:sp>
          <p:nvSpPr>
            <p:cNvPr id="158730" name="Text Box 16"/>
            <p:cNvSpPr txBox="1">
              <a:spLocks noChangeArrowheads="1"/>
            </p:cNvSpPr>
            <p:nvPr/>
          </p:nvSpPr>
          <p:spPr bwMode="auto">
            <a:xfrm>
              <a:off x="228409" y="2823367"/>
              <a:ext cx="829071" cy="428767"/>
            </a:xfrm>
            <a:prstGeom prst="rect">
              <a:avLst/>
            </a:prstGeom>
            <a:noFill/>
            <a:ln w="9525">
              <a:noFill/>
              <a:miter lim="800000"/>
              <a:headEnd/>
              <a:tailEnd/>
            </a:ln>
          </p:spPr>
          <p:txBody>
            <a:bodyPr wrap="none">
              <a:spAutoFit/>
            </a:bodyPr>
            <a:lstStyle/>
            <a:p>
              <a:pPr>
                <a:defRPr/>
              </a:pPr>
              <a:r>
                <a:rPr kumimoji="1" lang="da-DK" sz="1350" b="1">
                  <a:solidFill>
                    <a:prstClr val="black"/>
                  </a:solidFill>
                  <a:latin typeface="Verdana"/>
                </a:rPr>
                <a:t>ISTP</a:t>
              </a:r>
            </a:p>
          </p:txBody>
        </p:sp>
        <p:sp>
          <p:nvSpPr>
            <p:cNvPr id="158731" name="Text Box 17"/>
            <p:cNvSpPr txBox="1">
              <a:spLocks noChangeArrowheads="1"/>
            </p:cNvSpPr>
            <p:nvPr/>
          </p:nvSpPr>
          <p:spPr bwMode="auto">
            <a:xfrm>
              <a:off x="2082482" y="2808056"/>
              <a:ext cx="820867" cy="428767"/>
            </a:xfrm>
            <a:prstGeom prst="rect">
              <a:avLst/>
            </a:prstGeom>
            <a:noFill/>
            <a:ln w="9525">
              <a:noFill/>
              <a:miter lim="800000"/>
              <a:headEnd/>
              <a:tailEnd/>
            </a:ln>
          </p:spPr>
          <p:txBody>
            <a:bodyPr wrap="none">
              <a:spAutoFit/>
            </a:bodyPr>
            <a:lstStyle/>
            <a:p>
              <a:pPr>
                <a:defRPr/>
              </a:pPr>
              <a:r>
                <a:rPr kumimoji="1" lang="da-DK" sz="1350" b="1">
                  <a:solidFill>
                    <a:prstClr val="black"/>
                  </a:solidFill>
                  <a:latin typeface="Verdana"/>
                </a:rPr>
                <a:t>ISFP</a:t>
              </a:r>
            </a:p>
          </p:txBody>
        </p:sp>
        <p:sp>
          <p:nvSpPr>
            <p:cNvPr id="158732" name="Text Box 18"/>
            <p:cNvSpPr txBox="1">
              <a:spLocks noChangeArrowheads="1"/>
            </p:cNvSpPr>
            <p:nvPr/>
          </p:nvSpPr>
          <p:spPr bwMode="auto">
            <a:xfrm>
              <a:off x="4120895" y="2808056"/>
              <a:ext cx="849583" cy="428767"/>
            </a:xfrm>
            <a:prstGeom prst="rect">
              <a:avLst/>
            </a:prstGeom>
            <a:noFill/>
            <a:ln w="9525">
              <a:noFill/>
              <a:miter lim="800000"/>
              <a:headEnd/>
              <a:tailEnd/>
            </a:ln>
          </p:spPr>
          <p:txBody>
            <a:bodyPr wrap="none">
              <a:spAutoFit/>
            </a:bodyPr>
            <a:lstStyle/>
            <a:p>
              <a:pPr>
                <a:defRPr/>
              </a:pPr>
              <a:r>
                <a:rPr kumimoji="1" lang="da-DK" sz="1350" b="1">
                  <a:solidFill>
                    <a:prstClr val="black"/>
                  </a:solidFill>
                  <a:latin typeface="Verdana"/>
                </a:rPr>
                <a:t>INFP</a:t>
              </a:r>
            </a:p>
          </p:txBody>
        </p:sp>
        <p:sp>
          <p:nvSpPr>
            <p:cNvPr id="158733" name="Text Box 19"/>
            <p:cNvSpPr txBox="1">
              <a:spLocks noChangeArrowheads="1"/>
            </p:cNvSpPr>
            <p:nvPr/>
          </p:nvSpPr>
          <p:spPr bwMode="auto">
            <a:xfrm>
              <a:off x="6064853" y="2823367"/>
              <a:ext cx="857787" cy="428767"/>
            </a:xfrm>
            <a:prstGeom prst="rect">
              <a:avLst/>
            </a:prstGeom>
            <a:noFill/>
            <a:ln w="9525">
              <a:noFill/>
              <a:miter lim="800000"/>
              <a:headEnd/>
              <a:tailEnd/>
            </a:ln>
          </p:spPr>
          <p:txBody>
            <a:bodyPr wrap="none">
              <a:spAutoFit/>
            </a:bodyPr>
            <a:lstStyle/>
            <a:p>
              <a:pPr>
                <a:defRPr/>
              </a:pPr>
              <a:r>
                <a:rPr kumimoji="1" lang="da-DK" sz="1350" b="1">
                  <a:solidFill>
                    <a:prstClr val="black"/>
                  </a:solidFill>
                  <a:latin typeface="Verdana"/>
                </a:rPr>
                <a:t>INTP</a:t>
              </a:r>
            </a:p>
          </p:txBody>
        </p:sp>
        <p:sp>
          <p:nvSpPr>
            <p:cNvPr id="158734" name="Text Box 20"/>
            <p:cNvSpPr txBox="1">
              <a:spLocks noChangeArrowheads="1"/>
            </p:cNvSpPr>
            <p:nvPr/>
          </p:nvSpPr>
          <p:spPr bwMode="auto">
            <a:xfrm>
              <a:off x="228409" y="4056741"/>
              <a:ext cx="859838" cy="428767"/>
            </a:xfrm>
            <a:prstGeom prst="rect">
              <a:avLst/>
            </a:prstGeom>
            <a:noFill/>
            <a:ln w="9525">
              <a:noFill/>
              <a:miter lim="800000"/>
              <a:headEnd/>
              <a:tailEnd/>
            </a:ln>
          </p:spPr>
          <p:txBody>
            <a:bodyPr wrap="none">
              <a:spAutoFit/>
            </a:bodyPr>
            <a:lstStyle/>
            <a:p>
              <a:pPr>
                <a:defRPr/>
              </a:pPr>
              <a:r>
                <a:rPr kumimoji="1" lang="da-DK" sz="1350" b="1">
                  <a:solidFill>
                    <a:prstClr val="black"/>
                  </a:solidFill>
                  <a:latin typeface="Verdana"/>
                </a:rPr>
                <a:t>ESTP</a:t>
              </a:r>
            </a:p>
          </p:txBody>
        </p:sp>
        <p:sp>
          <p:nvSpPr>
            <p:cNvPr id="158735" name="Text Box 21"/>
            <p:cNvSpPr txBox="1">
              <a:spLocks noChangeArrowheads="1"/>
            </p:cNvSpPr>
            <p:nvPr/>
          </p:nvSpPr>
          <p:spPr bwMode="auto">
            <a:xfrm>
              <a:off x="2097716" y="4056741"/>
              <a:ext cx="851634" cy="428767"/>
            </a:xfrm>
            <a:prstGeom prst="rect">
              <a:avLst/>
            </a:prstGeom>
            <a:noFill/>
            <a:ln w="9525">
              <a:noFill/>
              <a:miter lim="800000"/>
              <a:headEnd/>
              <a:tailEnd/>
            </a:ln>
          </p:spPr>
          <p:txBody>
            <a:bodyPr wrap="none">
              <a:spAutoFit/>
            </a:bodyPr>
            <a:lstStyle/>
            <a:p>
              <a:pPr>
                <a:defRPr/>
              </a:pPr>
              <a:r>
                <a:rPr kumimoji="1" lang="da-DK" sz="1350" b="1">
                  <a:solidFill>
                    <a:prstClr val="black"/>
                  </a:solidFill>
                  <a:latin typeface="Verdana"/>
                </a:rPr>
                <a:t>ESFP</a:t>
              </a:r>
            </a:p>
          </p:txBody>
        </p:sp>
        <p:sp>
          <p:nvSpPr>
            <p:cNvPr id="158736" name="Text Box 22"/>
            <p:cNvSpPr txBox="1">
              <a:spLocks noChangeArrowheads="1"/>
            </p:cNvSpPr>
            <p:nvPr/>
          </p:nvSpPr>
          <p:spPr bwMode="auto">
            <a:xfrm>
              <a:off x="4120895" y="4056741"/>
              <a:ext cx="880350" cy="428767"/>
            </a:xfrm>
            <a:prstGeom prst="rect">
              <a:avLst/>
            </a:prstGeom>
            <a:noFill/>
            <a:ln w="9525">
              <a:noFill/>
              <a:miter lim="800000"/>
              <a:headEnd/>
              <a:tailEnd/>
            </a:ln>
          </p:spPr>
          <p:txBody>
            <a:bodyPr wrap="none">
              <a:spAutoFit/>
            </a:bodyPr>
            <a:lstStyle/>
            <a:p>
              <a:pPr>
                <a:defRPr/>
              </a:pPr>
              <a:r>
                <a:rPr kumimoji="1" lang="da-DK" sz="1350" b="1">
                  <a:solidFill>
                    <a:prstClr val="black"/>
                  </a:solidFill>
                  <a:latin typeface="Verdana"/>
                </a:rPr>
                <a:t>ENFP</a:t>
              </a:r>
            </a:p>
          </p:txBody>
        </p:sp>
        <p:sp>
          <p:nvSpPr>
            <p:cNvPr id="158737" name="Text Box 23"/>
            <p:cNvSpPr txBox="1">
              <a:spLocks noChangeArrowheads="1"/>
            </p:cNvSpPr>
            <p:nvPr/>
          </p:nvSpPr>
          <p:spPr bwMode="auto">
            <a:xfrm>
              <a:off x="6064853" y="4056741"/>
              <a:ext cx="888554" cy="428767"/>
            </a:xfrm>
            <a:prstGeom prst="rect">
              <a:avLst/>
            </a:prstGeom>
            <a:noFill/>
            <a:ln w="9525">
              <a:noFill/>
              <a:miter lim="800000"/>
              <a:headEnd/>
              <a:tailEnd/>
            </a:ln>
          </p:spPr>
          <p:txBody>
            <a:bodyPr wrap="none">
              <a:spAutoFit/>
            </a:bodyPr>
            <a:lstStyle/>
            <a:p>
              <a:pPr>
                <a:defRPr/>
              </a:pPr>
              <a:r>
                <a:rPr kumimoji="1" lang="da-DK" sz="1350" b="1">
                  <a:solidFill>
                    <a:prstClr val="black"/>
                  </a:solidFill>
                  <a:latin typeface="Verdana"/>
                </a:rPr>
                <a:t>ENTP</a:t>
              </a:r>
            </a:p>
          </p:txBody>
        </p:sp>
        <p:sp>
          <p:nvSpPr>
            <p:cNvPr id="158738" name="Text Box 24"/>
            <p:cNvSpPr txBox="1">
              <a:spLocks noChangeArrowheads="1"/>
            </p:cNvSpPr>
            <p:nvPr/>
          </p:nvSpPr>
          <p:spPr bwMode="auto">
            <a:xfrm>
              <a:off x="228409" y="5337748"/>
              <a:ext cx="820867" cy="428767"/>
            </a:xfrm>
            <a:prstGeom prst="rect">
              <a:avLst/>
            </a:prstGeom>
            <a:noFill/>
            <a:ln w="9525">
              <a:noFill/>
              <a:miter lim="800000"/>
              <a:headEnd/>
              <a:tailEnd/>
            </a:ln>
          </p:spPr>
          <p:txBody>
            <a:bodyPr wrap="none">
              <a:spAutoFit/>
            </a:bodyPr>
            <a:lstStyle/>
            <a:p>
              <a:pPr>
                <a:defRPr/>
              </a:pPr>
              <a:r>
                <a:rPr kumimoji="1" lang="da-DK" sz="1350" b="1">
                  <a:solidFill>
                    <a:prstClr val="black"/>
                  </a:solidFill>
                  <a:latin typeface="Verdana"/>
                </a:rPr>
                <a:t>ESTJ</a:t>
              </a:r>
            </a:p>
          </p:txBody>
        </p:sp>
        <p:sp>
          <p:nvSpPr>
            <p:cNvPr id="158739" name="Text Box 25"/>
            <p:cNvSpPr txBox="1">
              <a:spLocks noChangeArrowheads="1"/>
            </p:cNvSpPr>
            <p:nvPr/>
          </p:nvSpPr>
          <p:spPr bwMode="auto">
            <a:xfrm>
              <a:off x="2097716" y="5337748"/>
              <a:ext cx="812662" cy="428767"/>
            </a:xfrm>
            <a:prstGeom prst="rect">
              <a:avLst/>
            </a:prstGeom>
            <a:noFill/>
            <a:ln w="9525">
              <a:noFill/>
              <a:miter lim="800000"/>
              <a:headEnd/>
              <a:tailEnd/>
            </a:ln>
          </p:spPr>
          <p:txBody>
            <a:bodyPr wrap="none">
              <a:spAutoFit/>
            </a:bodyPr>
            <a:lstStyle/>
            <a:p>
              <a:pPr>
                <a:defRPr/>
              </a:pPr>
              <a:r>
                <a:rPr kumimoji="1" lang="da-DK" sz="1350" b="1">
                  <a:solidFill>
                    <a:prstClr val="black"/>
                  </a:solidFill>
                  <a:latin typeface="Verdana"/>
                </a:rPr>
                <a:t>ESFJ</a:t>
              </a:r>
            </a:p>
          </p:txBody>
        </p:sp>
        <p:sp>
          <p:nvSpPr>
            <p:cNvPr id="158740" name="Text Box 26"/>
            <p:cNvSpPr txBox="1">
              <a:spLocks noChangeArrowheads="1"/>
            </p:cNvSpPr>
            <p:nvPr/>
          </p:nvSpPr>
          <p:spPr bwMode="auto">
            <a:xfrm>
              <a:off x="4120895" y="5337748"/>
              <a:ext cx="841378" cy="428767"/>
            </a:xfrm>
            <a:prstGeom prst="rect">
              <a:avLst/>
            </a:prstGeom>
            <a:noFill/>
            <a:ln w="9525">
              <a:noFill/>
              <a:miter lim="800000"/>
              <a:headEnd/>
              <a:tailEnd/>
            </a:ln>
          </p:spPr>
          <p:txBody>
            <a:bodyPr wrap="none">
              <a:spAutoFit/>
            </a:bodyPr>
            <a:lstStyle/>
            <a:p>
              <a:pPr>
                <a:defRPr/>
              </a:pPr>
              <a:r>
                <a:rPr kumimoji="1" lang="da-DK" sz="1350" b="1">
                  <a:solidFill>
                    <a:prstClr val="black"/>
                  </a:solidFill>
                  <a:latin typeface="Verdana"/>
                </a:rPr>
                <a:t>ENFJ</a:t>
              </a:r>
            </a:p>
          </p:txBody>
        </p:sp>
        <p:sp>
          <p:nvSpPr>
            <p:cNvPr id="158741" name="Text Box 27"/>
            <p:cNvSpPr txBox="1">
              <a:spLocks noChangeArrowheads="1"/>
            </p:cNvSpPr>
            <p:nvPr/>
          </p:nvSpPr>
          <p:spPr bwMode="auto">
            <a:xfrm>
              <a:off x="6064853" y="5337748"/>
              <a:ext cx="849583" cy="428767"/>
            </a:xfrm>
            <a:prstGeom prst="rect">
              <a:avLst/>
            </a:prstGeom>
            <a:noFill/>
            <a:ln w="9525">
              <a:noFill/>
              <a:miter lim="800000"/>
              <a:headEnd/>
              <a:tailEnd/>
            </a:ln>
          </p:spPr>
          <p:txBody>
            <a:bodyPr wrap="none">
              <a:spAutoFit/>
            </a:bodyPr>
            <a:lstStyle/>
            <a:p>
              <a:pPr>
                <a:defRPr/>
              </a:pPr>
              <a:r>
                <a:rPr kumimoji="1" lang="da-DK" sz="1350" b="1">
                  <a:solidFill>
                    <a:prstClr val="black"/>
                  </a:solidFill>
                  <a:latin typeface="Verdana"/>
                </a:rPr>
                <a:t>ENTJ</a:t>
              </a:r>
            </a:p>
          </p:txBody>
        </p:sp>
        <p:sp>
          <p:nvSpPr>
            <p:cNvPr id="158743" name="Text Box 29"/>
            <p:cNvSpPr txBox="1">
              <a:spLocks noChangeArrowheads="1"/>
            </p:cNvSpPr>
            <p:nvPr/>
          </p:nvSpPr>
          <p:spPr bwMode="auto">
            <a:xfrm>
              <a:off x="237549" y="1896210"/>
              <a:ext cx="1858745" cy="923499"/>
            </a:xfrm>
            <a:prstGeom prst="rect">
              <a:avLst/>
            </a:prstGeom>
            <a:noFill/>
            <a:ln w="9525">
              <a:noFill/>
              <a:miter lim="800000"/>
              <a:headEnd/>
              <a:tailEnd/>
            </a:ln>
          </p:spPr>
          <p:txBody>
            <a:bodyPr wrap="none">
              <a:spAutoFit/>
            </a:bodyPr>
            <a:lstStyle/>
            <a:p>
              <a:pPr>
                <a:defRPr/>
              </a:pPr>
              <a:r>
                <a:rPr lang="da-DK" sz="900" dirty="0">
                  <a:solidFill>
                    <a:prstClr val="black"/>
                  </a:solidFill>
                  <a:latin typeface="Verdana"/>
                </a:rPr>
                <a:t>Gud, hjælp mig at </a:t>
              </a:r>
            </a:p>
            <a:p>
              <a:pPr>
                <a:defRPr/>
              </a:pPr>
              <a:r>
                <a:rPr lang="da-DK" sz="900" dirty="0">
                  <a:solidFill>
                    <a:prstClr val="black"/>
                  </a:solidFill>
                  <a:latin typeface="Verdana"/>
                </a:rPr>
                <a:t>bekymre mig mindre </a:t>
              </a:r>
            </a:p>
            <a:p>
              <a:pPr>
                <a:defRPr/>
              </a:pPr>
              <a:r>
                <a:rPr lang="da-DK" sz="900" dirty="0">
                  <a:solidFill>
                    <a:prstClr val="black"/>
                  </a:solidFill>
                  <a:latin typeface="Verdana"/>
                </a:rPr>
                <a:t>om detaljer i morgen </a:t>
              </a:r>
            </a:p>
            <a:p>
              <a:pPr>
                <a:defRPr/>
              </a:pPr>
              <a:r>
                <a:rPr lang="da-DK" sz="900" dirty="0">
                  <a:solidFill>
                    <a:prstClr val="black"/>
                  </a:solidFill>
                  <a:latin typeface="Verdana"/>
                </a:rPr>
                <a:t>kl. 11.41.38</a:t>
              </a:r>
            </a:p>
          </p:txBody>
        </p:sp>
        <p:sp>
          <p:nvSpPr>
            <p:cNvPr id="158744" name="Text Box 30"/>
            <p:cNvSpPr txBox="1">
              <a:spLocks noChangeArrowheads="1"/>
            </p:cNvSpPr>
            <p:nvPr/>
          </p:nvSpPr>
          <p:spPr bwMode="auto">
            <a:xfrm>
              <a:off x="2080956" y="1909820"/>
              <a:ext cx="2262819" cy="923499"/>
            </a:xfrm>
            <a:prstGeom prst="rect">
              <a:avLst/>
            </a:prstGeom>
            <a:noFill/>
            <a:ln w="9525">
              <a:noFill/>
              <a:miter lim="800000"/>
              <a:headEnd/>
              <a:tailEnd/>
            </a:ln>
          </p:spPr>
          <p:txBody>
            <a:bodyPr wrap="none">
              <a:spAutoFit/>
            </a:bodyPr>
            <a:lstStyle/>
            <a:p>
              <a:pPr>
                <a:defRPr/>
              </a:pPr>
              <a:r>
                <a:rPr lang="da-DK" sz="900" dirty="0">
                  <a:solidFill>
                    <a:prstClr val="black"/>
                  </a:solidFill>
                  <a:latin typeface="Verdana"/>
                </a:rPr>
                <a:t>Gud, hjælp mig til at være </a:t>
              </a:r>
            </a:p>
            <a:p>
              <a:pPr>
                <a:defRPr/>
              </a:pPr>
              <a:r>
                <a:rPr lang="da-DK" sz="900" dirty="0">
                  <a:solidFill>
                    <a:prstClr val="black"/>
                  </a:solidFill>
                  <a:latin typeface="Verdana"/>
                </a:rPr>
                <a:t>mere afslappet og hjælp </a:t>
              </a:r>
            </a:p>
            <a:p>
              <a:pPr>
                <a:defRPr/>
              </a:pPr>
              <a:r>
                <a:rPr lang="da-DK" sz="900" dirty="0">
                  <a:solidFill>
                    <a:prstClr val="black"/>
                  </a:solidFill>
                  <a:latin typeface="Verdana"/>
                </a:rPr>
                <a:t>mig til at være det på den </a:t>
              </a:r>
            </a:p>
            <a:p>
              <a:pPr>
                <a:defRPr/>
              </a:pPr>
              <a:r>
                <a:rPr lang="da-DK" sz="900" dirty="0">
                  <a:solidFill>
                    <a:prstClr val="black"/>
                  </a:solidFill>
                  <a:latin typeface="Verdana"/>
                </a:rPr>
                <a:t>helt rigtige måde</a:t>
              </a:r>
            </a:p>
          </p:txBody>
        </p:sp>
        <p:sp>
          <p:nvSpPr>
            <p:cNvPr id="158745" name="Text Box 31"/>
            <p:cNvSpPr txBox="1">
              <a:spLocks noChangeArrowheads="1"/>
            </p:cNvSpPr>
            <p:nvPr/>
          </p:nvSpPr>
          <p:spPr bwMode="auto">
            <a:xfrm>
              <a:off x="4123942" y="1909820"/>
              <a:ext cx="2205387" cy="725606"/>
            </a:xfrm>
            <a:prstGeom prst="rect">
              <a:avLst/>
            </a:prstGeom>
            <a:noFill/>
            <a:ln w="9525">
              <a:noFill/>
              <a:miter lim="800000"/>
              <a:headEnd/>
              <a:tailEnd/>
            </a:ln>
          </p:spPr>
          <p:txBody>
            <a:bodyPr wrap="none">
              <a:spAutoFit/>
            </a:bodyPr>
            <a:lstStyle/>
            <a:p>
              <a:pPr>
                <a:defRPr/>
              </a:pPr>
              <a:r>
                <a:rPr lang="da-DK" sz="900" dirty="0">
                  <a:solidFill>
                    <a:prstClr val="black"/>
                  </a:solidFill>
                  <a:latin typeface="Verdana"/>
                </a:rPr>
                <a:t>Herre, hjælp mig med </a:t>
              </a:r>
            </a:p>
            <a:p>
              <a:pPr>
                <a:defRPr/>
              </a:pPr>
              <a:r>
                <a:rPr lang="da-DK" sz="900" dirty="0">
                  <a:solidFill>
                    <a:prstClr val="black"/>
                  </a:solidFill>
                  <a:latin typeface="Verdana"/>
                </a:rPr>
                <a:t>ikke at være perfektionist </a:t>
              </a:r>
            </a:p>
            <a:p>
              <a:pPr>
                <a:defRPr/>
              </a:pPr>
              <a:r>
                <a:rPr lang="da-DK" sz="900" dirty="0">
                  <a:solidFill>
                    <a:prstClr val="black"/>
                  </a:solidFill>
                  <a:latin typeface="Verdana"/>
                </a:rPr>
                <a:t>(stavede jeg det rigtigt?)</a:t>
              </a:r>
            </a:p>
          </p:txBody>
        </p:sp>
        <p:sp>
          <p:nvSpPr>
            <p:cNvPr id="158746" name="Text Box 32"/>
            <p:cNvSpPr txBox="1">
              <a:spLocks noChangeArrowheads="1"/>
            </p:cNvSpPr>
            <p:nvPr/>
          </p:nvSpPr>
          <p:spPr bwMode="auto">
            <a:xfrm>
              <a:off x="6040477" y="1909820"/>
              <a:ext cx="2051552" cy="725606"/>
            </a:xfrm>
            <a:prstGeom prst="rect">
              <a:avLst/>
            </a:prstGeom>
            <a:noFill/>
            <a:ln w="9525">
              <a:noFill/>
              <a:miter lim="800000"/>
              <a:headEnd/>
              <a:tailEnd/>
            </a:ln>
          </p:spPr>
          <p:txBody>
            <a:bodyPr wrap="none">
              <a:spAutoFit/>
            </a:bodyPr>
            <a:lstStyle/>
            <a:p>
              <a:pPr>
                <a:defRPr/>
              </a:pPr>
              <a:r>
                <a:rPr lang="da-DK" sz="900" dirty="0">
                  <a:solidFill>
                    <a:prstClr val="black"/>
                  </a:solidFill>
                  <a:latin typeface="Verdana"/>
                </a:rPr>
                <a:t>Herre, gør mig åben for </a:t>
              </a:r>
            </a:p>
            <a:p>
              <a:pPr>
                <a:defRPr/>
              </a:pPr>
              <a:r>
                <a:rPr lang="da-DK" sz="900" dirty="0">
                  <a:solidFill>
                    <a:prstClr val="black"/>
                  </a:solidFill>
                  <a:latin typeface="Verdana"/>
                </a:rPr>
                <a:t>andres idéer, hvor </a:t>
              </a:r>
            </a:p>
            <a:p>
              <a:pPr>
                <a:defRPr/>
              </a:pPr>
              <a:r>
                <a:rPr lang="da-DK" sz="900" dirty="0">
                  <a:solidFill>
                    <a:prstClr val="black"/>
                  </a:solidFill>
                  <a:latin typeface="Verdana"/>
                </a:rPr>
                <a:t>forkerte de end er</a:t>
              </a:r>
            </a:p>
          </p:txBody>
        </p:sp>
        <p:sp>
          <p:nvSpPr>
            <p:cNvPr id="158747" name="Text Box 33"/>
            <p:cNvSpPr txBox="1">
              <a:spLocks noChangeArrowheads="1"/>
            </p:cNvSpPr>
            <p:nvPr/>
          </p:nvSpPr>
          <p:spPr bwMode="auto">
            <a:xfrm>
              <a:off x="231455" y="3143195"/>
              <a:ext cx="2045398" cy="923499"/>
            </a:xfrm>
            <a:prstGeom prst="rect">
              <a:avLst/>
            </a:prstGeom>
            <a:noFill/>
            <a:ln w="9525">
              <a:noFill/>
              <a:miter lim="800000"/>
              <a:headEnd/>
              <a:tailEnd/>
            </a:ln>
          </p:spPr>
          <p:txBody>
            <a:bodyPr wrap="none">
              <a:spAutoFit/>
            </a:bodyPr>
            <a:lstStyle/>
            <a:p>
              <a:pPr>
                <a:defRPr/>
              </a:pPr>
              <a:r>
                <a:rPr lang="da-DK" sz="900" dirty="0">
                  <a:solidFill>
                    <a:prstClr val="black"/>
                  </a:solidFill>
                  <a:latin typeface="Verdana"/>
                </a:rPr>
                <a:t>Gud, hjælp mig at tage</a:t>
              </a:r>
            </a:p>
            <a:p>
              <a:pPr>
                <a:defRPr/>
              </a:pPr>
              <a:r>
                <a:rPr lang="da-DK" sz="900" dirty="0">
                  <a:solidFill>
                    <a:prstClr val="black"/>
                  </a:solidFill>
                  <a:latin typeface="Verdana"/>
                </a:rPr>
                <a:t>hensyn til menneskers</a:t>
              </a:r>
            </a:p>
            <a:p>
              <a:pPr>
                <a:defRPr/>
              </a:pPr>
              <a:r>
                <a:rPr lang="da-DK" sz="900" dirty="0">
                  <a:solidFill>
                    <a:prstClr val="black"/>
                  </a:solidFill>
                  <a:latin typeface="Verdana"/>
                </a:rPr>
                <a:t>følelser selvom de fleste</a:t>
              </a:r>
            </a:p>
            <a:p>
              <a:pPr>
                <a:defRPr/>
              </a:pPr>
              <a:r>
                <a:rPr lang="da-DK" sz="900" dirty="0">
                  <a:solidFill>
                    <a:prstClr val="black"/>
                  </a:solidFill>
                  <a:latin typeface="Verdana"/>
                </a:rPr>
                <a:t>er overfølsomme</a:t>
              </a:r>
            </a:p>
          </p:txBody>
        </p:sp>
        <p:sp>
          <p:nvSpPr>
            <p:cNvPr id="158748" name="Text Box 34"/>
            <p:cNvSpPr txBox="1">
              <a:spLocks noChangeArrowheads="1"/>
            </p:cNvSpPr>
            <p:nvPr/>
          </p:nvSpPr>
          <p:spPr bwMode="auto">
            <a:xfrm>
              <a:off x="2096192" y="3143195"/>
              <a:ext cx="2074114" cy="923499"/>
            </a:xfrm>
            <a:prstGeom prst="rect">
              <a:avLst/>
            </a:prstGeom>
            <a:noFill/>
            <a:ln w="9525">
              <a:noFill/>
              <a:miter lim="800000"/>
              <a:headEnd/>
              <a:tailEnd/>
            </a:ln>
          </p:spPr>
          <p:txBody>
            <a:bodyPr wrap="none">
              <a:spAutoFit/>
            </a:bodyPr>
            <a:lstStyle/>
            <a:p>
              <a:pPr>
                <a:defRPr/>
              </a:pPr>
              <a:r>
                <a:rPr lang="da-DK" sz="900" dirty="0">
                  <a:solidFill>
                    <a:prstClr val="black"/>
                  </a:solidFill>
                  <a:latin typeface="Verdana"/>
                </a:rPr>
                <a:t>Gud, hjælp mig at stå </a:t>
              </a:r>
            </a:p>
            <a:p>
              <a:pPr>
                <a:defRPr/>
              </a:pPr>
              <a:r>
                <a:rPr lang="da-DK" sz="900" dirty="0">
                  <a:solidFill>
                    <a:prstClr val="black"/>
                  </a:solidFill>
                  <a:latin typeface="Verdana"/>
                </a:rPr>
                <a:t>fast ved min ret (håber </a:t>
              </a:r>
            </a:p>
            <a:p>
              <a:pPr>
                <a:defRPr/>
              </a:pPr>
              <a:r>
                <a:rPr lang="da-DK" sz="900" dirty="0">
                  <a:solidFill>
                    <a:prstClr val="black"/>
                  </a:solidFill>
                  <a:latin typeface="Verdana"/>
                </a:rPr>
                <a:t>ikke du har noget imod, </a:t>
              </a:r>
            </a:p>
            <a:p>
              <a:pPr>
                <a:defRPr/>
              </a:pPr>
              <a:r>
                <a:rPr lang="da-DK" sz="900" dirty="0">
                  <a:solidFill>
                    <a:prstClr val="black"/>
                  </a:solidFill>
                  <a:latin typeface="Verdana"/>
                </a:rPr>
                <a:t>at jeg spørger?)</a:t>
              </a:r>
            </a:p>
          </p:txBody>
        </p:sp>
        <p:sp>
          <p:nvSpPr>
            <p:cNvPr id="158749" name="Text Box 35"/>
            <p:cNvSpPr txBox="1">
              <a:spLocks noChangeArrowheads="1"/>
            </p:cNvSpPr>
            <p:nvPr/>
          </p:nvSpPr>
          <p:spPr bwMode="auto">
            <a:xfrm>
              <a:off x="4117848" y="3156803"/>
              <a:ext cx="2024885" cy="527714"/>
            </a:xfrm>
            <a:prstGeom prst="rect">
              <a:avLst/>
            </a:prstGeom>
            <a:noFill/>
            <a:ln w="9525">
              <a:noFill/>
              <a:miter lim="800000"/>
              <a:headEnd/>
              <a:tailEnd/>
            </a:ln>
          </p:spPr>
          <p:txBody>
            <a:bodyPr wrap="none">
              <a:spAutoFit/>
            </a:bodyPr>
            <a:lstStyle/>
            <a:p>
              <a:pPr>
                <a:defRPr/>
              </a:pPr>
              <a:r>
                <a:rPr lang="da-DK" sz="900" dirty="0">
                  <a:solidFill>
                    <a:prstClr val="black"/>
                  </a:solidFill>
                  <a:latin typeface="Verdana"/>
                </a:rPr>
                <a:t>Gud hjælp mig at </a:t>
              </a:r>
            </a:p>
            <a:p>
              <a:pPr>
                <a:defRPr/>
              </a:pPr>
              <a:r>
                <a:rPr lang="da-DK" sz="900" dirty="0">
                  <a:solidFill>
                    <a:prstClr val="black"/>
                  </a:solidFill>
                  <a:latin typeface="Verdana"/>
                </a:rPr>
                <a:t>fuldende, hvad jeg </a:t>
              </a:r>
              <a:r>
                <a:rPr lang="da-DK" sz="900" dirty="0" err="1">
                  <a:solidFill>
                    <a:prstClr val="black"/>
                  </a:solidFill>
                  <a:latin typeface="Verdana"/>
                </a:rPr>
                <a:t>sta</a:t>
              </a:r>
              <a:r>
                <a:rPr lang="da-DK" sz="900" dirty="0">
                  <a:solidFill>
                    <a:prstClr val="black"/>
                  </a:solidFill>
                  <a:latin typeface="Verdana"/>
                </a:rPr>
                <a:t>…</a:t>
              </a:r>
            </a:p>
          </p:txBody>
        </p:sp>
        <p:sp>
          <p:nvSpPr>
            <p:cNvPr id="158750" name="Text Box 36"/>
            <p:cNvSpPr txBox="1">
              <a:spLocks noChangeArrowheads="1"/>
            </p:cNvSpPr>
            <p:nvPr/>
          </p:nvSpPr>
          <p:spPr bwMode="auto">
            <a:xfrm>
              <a:off x="6035907" y="3129584"/>
              <a:ext cx="2232052" cy="923499"/>
            </a:xfrm>
            <a:prstGeom prst="rect">
              <a:avLst/>
            </a:prstGeom>
            <a:noFill/>
            <a:ln w="9525">
              <a:noFill/>
              <a:miter lim="800000"/>
              <a:headEnd/>
              <a:tailEnd/>
            </a:ln>
          </p:spPr>
          <p:txBody>
            <a:bodyPr wrap="none">
              <a:spAutoFit/>
            </a:bodyPr>
            <a:lstStyle/>
            <a:p>
              <a:pPr>
                <a:defRPr/>
              </a:pPr>
              <a:r>
                <a:rPr lang="da-DK" sz="900" dirty="0">
                  <a:solidFill>
                    <a:prstClr val="black"/>
                  </a:solidFill>
                  <a:latin typeface="Verdana"/>
                </a:rPr>
                <a:t>Gud, hjælp mig til at blive </a:t>
              </a:r>
            </a:p>
            <a:p>
              <a:pPr>
                <a:defRPr/>
              </a:pPr>
              <a:r>
                <a:rPr lang="da-DK" sz="900" dirty="0">
                  <a:solidFill>
                    <a:prstClr val="black"/>
                  </a:solidFill>
                  <a:latin typeface="Verdana"/>
                </a:rPr>
                <a:t>mindre egenrådig, men</a:t>
              </a:r>
            </a:p>
            <a:p>
              <a:pPr>
                <a:defRPr/>
              </a:pPr>
              <a:r>
                <a:rPr lang="da-DK" sz="900" dirty="0">
                  <a:solidFill>
                    <a:prstClr val="black"/>
                  </a:solidFill>
                  <a:latin typeface="Verdana"/>
                </a:rPr>
                <a:t>lad mig gøre det på </a:t>
              </a:r>
            </a:p>
            <a:p>
              <a:pPr>
                <a:defRPr/>
              </a:pPr>
              <a:r>
                <a:rPr lang="da-DK" sz="900" dirty="0">
                  <a:solidFill>
                    <a:prstClr val="black"/>
                  </a:solidFill>
                  <a:latin typeface="Verdana"/>
                </a:rPr>
                <a:t>min egen måde</a:t>
              </a:r>
            </a:p>
          </p:txBody>
        </p:sp>
        <p:sp>
          <p:nvSpPr>
            <p:cNvPr id="158751" name="Text Box 37"/>
            <p:cNvSpPr txBox="1">
              <a:spLocks noChangeArrowheads="1"/>
            </p:cNvSpPr>
            <p:nvPr/>
          </p:nvSpPr>
          <p:spPr bwMode="auto">
            <a:xfrm>
              <a:off x="234502" y="4310220"/>
              <a:ext cx="1821800" cy="923499"/>
            </a:xfrm>
            <a:prstGeom prst="rect">
              <a:avLst/>
            </a:prstGeom>
            <a:noFill/>
            <a:ln w="9525">
              <a:noFill/>
              <a:miter lim="800000"/>
              <a:headEnd/>
              <a:tailEnd/>
            </a:ln>
          </p:spPr>
          <p:txBody>
            <a:bodyPr wrap="square">
              <a:spAutoFit/>
            </a:bodyPr>
            <a:lstStyle/>
            <a:p>
              <a:pPr>
                <a:defRPr/>
              </a:pPr>
              <a:r>
                <a:rPr lang="da-DK" sz="900" dirty="0">
                  <a:solidFill>
                    <a:prstClr val="black"/>
                  </a:solidFill>
                  <a:latin typeface="Verdana"/>
                </a:rPr>
                <a:t>Gud, hjælp mig at tage</a:t>
              </a:r>
            </a:p>
            <a:p>
              <a:pPr>
                <a:defRPr/>
              </a:pPr>
              <a:r>
                <a:rPr lang="da-DK" sz="900" dirty="0">
                  <a:solidFill>
                    <a:prstClr val="black"/>
                  </a:solidFill>
                  <a:latin typeface="Verdana"/>
                </a:rPr>
                <a:t>ANSVAR for mine handlinger, </a:t>
              </a:r>
              <a:br>
                <a:rPr lang="da-DK" sz="900" dirty="0">
                  <a:solidFill>
                    <a:prstClr val="black"/>
                  </a:solidFill>
                  <a:latin typeface="Verdana"/>
                </a:rPr>
              </a:br>
              <a:r>
                <a:rPr lang="da-DK" sz="900" dirty="0">
                  <a:solidFill>
                    <a:prstClr val="black"/>
                  </a:solidFill>
                  <a:latin typeface="Verdana"/>
                </a:rPr>
                <a:t>selvom det som regel ikke er min fejl</a:t>
              </a:r>
            </a:p>
          </p:txBody>
        </p:sp>
        <p:sp>
          <p:nvSpPr>
            <p:cNvPr id="158752" name="Text Box 38"/>
            <p:cNvSpPr txBox="1">
              <a:spLocks noChangeArrowheads="1"/>
            </p:cNvSpPr>
            <p:nvPr/>
          </p:nvSpPr>
          <p:spPr bwMode="auto">
            <a:xfrm>
              <a:off x="2084004" y="4310220"/>
              <a:ext cx="2016681" cy="725606"/>
            </a:xfrm>
            <a:prstGeom prst="rect">
              <a:avLst/>
            </a:prstGeom>
            <a:noFill/>
            <a:ln w="9525">
              <a:noFill/>
              <a:miter lim="800000"/>
              <a:headEnd/>
              <a:tailEnd/>
            </a:ln>
          </p:spPr>
          <p:txBody>
            <a:bodyPr wrap="none">
              <a:spAutoFit/>
            </a:bodyPr>
            <a:lstStyle/>
            <a:p>
              <a:pPr>
                <a:defRPr/>
              </a:pPr>
              <a:r>
                <a:rPr lang="da-DK" sz="900" dirty="0">
                  <a:solidFill>
                    <a:prstClr val="black"/>
                  </a:solidFill>
                  <a:latin typeface="Verdana"/>
                </a:rPr>
                <a:t>Gud, hjælp mig at tage </a:t>
              </a:r>
            </a:p>
            <a:p>
              <a:pPr>
                <a:defRPr/>
              </a:pPr>
              <a:r>
                <a:rPr lang="da-DK" sz="900" dirty="0">
                  <a:solidFill>
                    <a:prstClr val="black"/>
                  </a:solidFill>
                  <a:latin typeface="Verdana"/>
                </a:rPr>
                <a:t>tingene mere alvorligt, </a:t>
              </a:r>
            </a:p>
            <a:p>
              <a:pPr>
                <a:defRPr/>
              </a:pPr>
              <a:r>
                <a:rPr lang="da-DK" sz="900" dirty="0">
                  <a:solidFill>
                    <a:prstClr val="black"/>
                  </a:solidFill>
                  <a:latin typeface="Verdana"/>
                </a:rPr>
                <a:t>især fester og dans</a:t>
              </a:r>
            </a:p>
          </p:txBody>
        </p:sp>
        <p:sp>
          <p:nvSpPr>
            <p:cNvPr id="158753" name="Text Box 39"/>
            <p:cNvSpPr txBox="1">
              <a:spLocks noChangeArrowheads="1"/>
            </p:cNvSpPr>
            <p:nvPr/>
          </p:nvSpPr>
          <p:spPr bwMode="auto">
            <a:xfrm>
              <a:off x="4140698" y="4310220"/>
              <a:ext cx="1912074" cy="923499"/>
            </a:xfrm>
            <a:prstGeom prst="rect">
              <a:avLst/>
            </a:prstGeom>
            <a:noFill/>
            <a:ln w="9525">
              <a:noFill/>
              <a:miter lim="800000"/>
              <a:headEnd/>
              <a:tailEnd/>
            </a:ln>
          </p:spPr>
          <p:txBody>
            <a:bodyPr wrap="none">
              <a:spAutoFit/>
            </a:bodyPr>
            <a:lstStyle/>
            <a:p>
              <a:pPr>
                <a:defRPr/>
              </a:pPr>
              <a:r>
                <a:rPr lang="da-DK" sz="900" dirty="0">
                  <a:solidFill>
                    <a:prstClr val="black"/>
                  </a:solidFill>
                  <a:latin typeface="Verdana"/>
                </a:rPr>
                <a:t>Gud, hjælp mig til at </a:t>
              </a:r>
            </a:p>
            <a:p>
              <a:pPr>
                <a:defRPr/>
              </a:pPr>
              <a:r>
                <a:rPr lang="da-DK" sz="900" dirty="0">
                  <a:solidFill>
                    <a:prstClr val="black"/>
                  </a:solidFill>
                  <a:latin typeface="Verdana"/>
                </a:rPr>
                <a:t>holde tankerne en ti… </a:t>
              </a:r>
            </a:p>
            <a:p>
              <a:pPr>
                <a:defRPr/>
              </a:pPr>
              <a:r>
                <a:rPr lang="da-DK" sz="900" dirty="0">
                  <a:solidFill>
                    <a:prstClr val="black"/>
                  </a:solidFill>
                  <a:latin typeface="Verdana"/>
                </a:rPr>
                <a:t>SE EN FUGL ..</a:t>
              </a:r>
              <a:r>
                <a:rPr lang="da-DK" sz="900" dirty="0" err="1">
                  <a:solidFill>
                    <a:prstClr val="black"/>
                  </a:solidFill>
                  <a:latin typeface="Verdana"/>
                </a:rPr>
                <a:t>ng</a:t>
              </a:r>
              <a:r>
                <a:rPr lang="da-DK" sz="900" dirty="0">
                  <a:solidFill>
                    <a:prstClr val="black"/>
                  </a:solidFill>
                  <a:latin typeface="Verdana"/>
                </a:rPr>
                <a:t> ad </a:t>
              </a:r>
            </a:p>
            <a:p>
              <a:pPr>
                <a:defRPr/>
              </a:pPr>
              <a:r>
                <a:rPr lang="da-DK" sz="900" dirty="0">
                  <a:solidFill>
                    <a:prstClr val="black"/>
                  </a:solidFill>
                  <a:latin typeface="Verdana"/>
                </a:rPr>
                <a:t>gangen</a:t>
              </a:r>
            </a:p>
          </p:txBody>
        </p:sp>
        <p:sp>
          <p:nvSpPr>
            <p:cNvPr id="158754" name="Text Box 40"/>
            <p:cNvSpPr txBox="1">
              <a:spLocks noChangeArrowheads="1"/>
            </p:cNvSpPr>
            <p:nvPr/>
          </p:nvSpPr>
          <p:spPr bwMode="auto">
            <a:xfrm>
              <a:off x="6037429" y="4339140"/>
              <a:ext cx="2264870" cy="923499"/>
            </a:xfrm>
            <a:prstGeom prst="rect">
              <a:avLst/>
            </a:prstGeom>
            <a:noFill/>
            <a:ln w="9525">
              <a:noFill/>
              <a:miter lim="800000"/>
              <a:headEnd/>
              <a:tailEnd/>
            </a:ln>
          </p:spPr>
          <p:txBody>
            <a:bodyPr wrap="none">
              <a:spAutoFit/>
            </a:bodyPr>
            <a:lstStyle/>
            <a:p>
              <a:pPr>
                <a:defRPr/>
              </a:pPr>
              <a:r>
                <a:rPr lang="da-DK" sz="900" dirty="0">
                  <a:solidFill>
                    <a:prstClr val="black"/>
                  </a:solidFill>
                  <a:latin typeface="Verdana"/>
                </a:rPr>
                <a:t>Gud, hjælp mig til at følge </a:t>
              </a:r>
            </a:p>
            <a:p>
              <a:pPr>
                <a:defRPr/>
              </a:pPr>
              <a:r>
                <a:rPr lang="da-DK" sz="900" dirty="0">
                  <a:solidFill>
                    <a:prstClr val="black"/>
                  </a:solidFill>
                  <a:latin typeface="Verdana"/>
                </a:rPr>
                <a:t>fastlagte procedurer i dag. </a:t>
              </a:r>
            </a:p>
            <a:p>
              <a:pPr>
                <a:defRPr/>
              </a:pPr>
              <a:r>
                <a:rPr lang="da-DK" sz="900" dirty="0">
                  <a:solidFill>
                    <a:prstClr val="black"/>
                  </a:solidFill>
                  <a:latin typeface="Verdana"/>
                </a:rPr>
                <a:t>Ved nærmere eftertanke, </a:t>
              </a:r>
            </a:p>
            <a:p>
              <a:pPr>
                <a:defRPr/>
              </a:pPr>
              <a:r>
                <a:rPr lang="da-DK" sz="900" dirty="0">
                  <a:solidFill>
                    <a:prstClr val="black"/>
                  </a:solidFill>
                  <a:latin typeface="Verdana"/>
                </a:rPr>
                <a:t>bare nogle få minutter.</a:t>
              </a:r>
            </a:p>
          </p:txBody>
        </p:sp>
        <p:sp>
          <p:nvSpPr>
            <p:cNvPr id="158755" name="Text Box 41"/>
            <p:cNvSpPr txBox="1">
              <a:spLocks noChangeArrowheads="1"/>
            </p:cNvSpPr>
            <p:nvPr/>
          </p:nvSpPr>
          <p:spPr bwMode="auto">
            <a:xfrm>
              <a:off x="223838" y="5643965"/>
              <a:ext cx="2150006" cy="923499"/>
            </a:xfrm>
            <a:prstGeom prst="rect">
              <a:avLst/>
            </a:prstGeom>
            <a:noFill/>
            <a:ln w="9525">
              <a:noFill/>
              <a:miter lim="800000"/>
              <a:headEnd/>
              <a:tailEnd/>
            </a:ln>
          </p:spPr>
          <p:txBody>
            <a:bodyPr wrap="none">
              <a:spAutoFit/>
            </a:bodyPr>
            <a:lstStyle/>
            <a:p>
              <a:pPr>
                <a:defRPr/>
              </a:pPr>
              <a:r>
                <a:rPr lang="da-DK" sz="900" dirty="0">
                  <a:solidFill>
                    <a:prstClr val="black"/>
                  </a:solidFill>
                  <a:latin typeface="Verdana"/>
                </a:rPr>
                <a:t>Gud, hjælp mig ikke at </a:t>
              </a:r>
            </a:p>
            <a:p>
              <a:pPr>
                <a:defRPr/>
              </a:pPr>
              <a:r>
                <a:rPr lang="da-DK" sz="900" dirty="0">
                  <a:solidFill>
                    <a:prstClr val="black"/>
                  </a:solidFill>
                  <a:latin typeface="Verdana"/>
                </a:rPr>
                <a:t>styre alting, men hvis du </a:t>
              </a:r>
            </a:p>
            <a:p>
              <a:pPr>
                <a:defRPr/>
              </a:pPr>
              <a:r>
                <a:rPr lang="da-DK" sz="900" dirty="0">
                  <a:solidFill>
                    <a:prstClr val="black"/>
                  </a:solidFill>
                  <a:latin typeface="Verdana"/>
                </a:rPr>
                <a:t>har brug for hjælp, så </a:t>
              </a:r>
            </a:p>
            <a:p>
              <a:pPr>
                <a:defRPr/>
              </a:pPr>
              <a:r>
                <a:rPr lang="da-DK" sz="900" dirty="0">
                  <a:solidFill>
                    <a:prstClr val="black"/>
                  </a:solidFill>
                  <a:latin typeface="Verdana"/>
                </a:rPr>
                <a:t>spørg endelig</a:t>
              </a:r>
            </a:p>
          </p:txBody>
        </p:sp>
        <p:sp>
          <p:nvSpPr>
            <p:cNvPr id="158756" name="Text Box 42"/>
            <p:cNvSpPr txBox="1">
              <a:spLocks noChangeArrowheads="1"/>
            </p:cNvSpPr>
            <p:nvPr/>
          </p:nvSpPr>
          <p:spPr bwMode="auto">
            <a:xfrm>
              <a:off x="2074863" y="5643965"/>
              <a:ext cx="2379735" cy="725606"/>
            </a:xfrm>
            <a:prstGeom prst="rect">
              <a:avLst/>
            </a:prstGeom>
            <a:noFill/>
            <a:ln w="9525">
              <a:noFill/>
              <a:miter lim="800000"/>
              <a:headEnd/>
              <a:tailEnd/>
            </a:ln>
          </p:spPr>
          <p:txBody>
            <a:bodyPr wrap="square">
              <a:spAutoFit/>
            </a:bodyPr>
            <a:lstStyle/>
            <a:p>
              <a:pPr>
                <a:defRPr/>
              </a:pPr>
              <a:r>
                <a:rPr lang="da-DK" sz="900" dirty="0">
                  <a:solidFill>
                    <a:prstClr val="black"/>
                  </a:solidFill>
                  <a:latin typeface="Verdana"/>
                </a:rPr>
                <a:t>Herre, giv mig tålmodighed  </a:t>
              </a:r>
            </a:p>
            <a:p>
              <a:pPr>
                <a:defRPr/>
              </a:pPr>
              <a:r>
                <a:rPr lang="da-DK" sz="900" dirty="0">
                  <a:solidFill>
                    <a:prstClr val="black"/>
                  </a:solidFill>
                  <a:latin typeface="Verdana"/>
                </a:rPr>
                <a:t>og det er lige med det </a:t>
              </a:r>
            </a:p>
            <a:p>
              <a:pPr>
                <a:defRPr/>
              </a:pPr>
              <a:r>
                <a:rPr lang="da-DK" sz="900" dirty="0">
                  <a:solidFill>
                    <a:prstClr val="black"/>
                  </a:solidFill>
                  <a:latin typeface="Verdana"/>
                </a:rPr>
                <a:t>samme</a:t>
              </a:r>
            </a:p>
          </p:txBody>
        </p:sp>
        <p:sp>
          <p:nvSpPr>
            <p:cNvPr id="158757" name="Text Box 43"/>
            <p:cNvSpPr txBox="1">
              <a:spLocks noChangeArrowheads="1"/>
            </p:cNvSpPr>
            <p:nvPr/>
          </p:nvSpPr>
          <p:spPr bwMode="auto">
            <a:xfrm>
              <a:off x="4122420" y="5628654"/>
              <a:ext cx="2074114" cy="923500"/>
            </a:xfrm>
            <a:prstGeom prst="rect">
              <a:avLst/>
            </a:prstGeom>
            <a:noFill/>
            <a:ln w="9525">
              <a:noFill/>
              <a:miter lim="800000"/>
              <a:headEnd/>
              <a:tailEnd/>
            </a:ln>
          </p:spPr>
          <p:txBody>
            <a:bodyPr wrap="none">
              <a:spAutoFit/>
            </a:bodyPr>
            <a:lstStyle/>
            <a:p>
              <a:pPr>
                <a:defRPr/>
              </a:pPr>
              <a:r>
                <a:rPr lang="da-DK" sz="900" dirty="0">
                  <a:solidFill>
                    <a:prstClr val="black"/>
                  </a:solidFill>
                  <a:latin typeface="Verdana"/>
                </a:rPr>
                <a:t>Gud, hjælp mig kun at </a:t>
              </a:r>
            </a:p>
            <a:p>
              <a:pPr>
                <a:defRPr/>
              </a:pPr>
              <a:r>
                <a:rPr lang="da-DK" sz="900" dirty="0">
                  <a:solidFill>
                    <a:prstClr val="black"/>
                  </a:solidFill>
                  <a:latin typeface="Verdana"/>
                </a:rPr>
                <a:t>gøre det, jeg kan og i </a:t>
              </a:r>
            </a:p>
            <a:p>
              <a:pPr>
                <a:defRPr/>
              </a:pPr>
              <a:r>
                <a:rPr lang="da-DK" sz="900" dirty="0">
                  <a:solidFill>
                    <a:prstClr val="black"/>
                  </a:solidFill>
                  <a:latin typeface="Verdana"/>
                </a:rPr>
                <a:t>øvrigt stole på dig. Må </a:t>
              </a:r>
            </a:p>
            <a:p>
              <a:pPr>
                <a:defRPr/>
              </a:pPr>
              <a:r>
                <a:rPr lang="da-DK" sz="900" dirty="0">
                  <a:solidFill>
                    <a:prstClr val="black"/>
                  </a:solidFill>
                  <a:latin typeface="Verdana"/>
                </a:rPr>
                <a:t>jeg godt få det skriftligt?</a:t>
              </a:r>
            </a:p>
          </p:txBody>
        </p:sp>
        <p:sp>
          <p:nvSpPr>
            <p:cNvPr id="158758" name="Text Box 44"/>
            <p:cNvSpPr txBox="1">
              <a:spLocks noChangeArrowheads="1"/>
            </p:cNvSpPr>
            <p:nvPr/>
          </p:nvSpPr>
          <p:spPr bwMode="auto">
            <a:xfrm>
              <a:off x="6048094" y="5615044"/>
              <a:ext cx="2070012" cy="923499"/>
            </a:xfrm>
            <a:prstGeom prst="rect">
              <a:avLst/>
            </a:prstGeom>
            <a:noFill/>
            <a:ln w="9525">
              <a:noFill/>
              <a:miter lim="800000"/>
              <a:headEnd/>
              <a:tailEnd/>
            </a:ln>
          </p:spPr>
          <p:txBody>
            <a:bodyPr wrap="none">
              <a:spAutoFit/>
            </a:bodyPr>
            <a:lstStyle/>
            <a:p>
              <a:pPr>
                <a:defRPr/>
              </a:pPr>
              <a:r>
                <a:rPr lang="da-DK" sz="900" dirty="0">
                  <a:solidFill>
                    <a:prstClr val="black"/>
                  </a:solidFill>
                  <a:latin typeface="Verdana"/>
                </a:rPr>
                <a:t>Gud, hjælp mig til at </a:t>
              </a:r>
            </a:p>
            <a:p>
              <a:pPr>
                <a:defRPr/>
              </a:pPr>
              <a:r>
                <a:rPr lang="da-DK" sz="900" dirty="0">
                  <a:solidFill>
                    <a:prstClr val="black"/>
                  </a:solidFill>
                  <a:latin typeface="Verdana"/>
                </a:rPr>
                <a:t>sætte farten ned og ikke</a:t>
              </a:r>
            </a:p>
            <a:p>
              <a:pPr>
                <a:defRPr/>
              </a:pPr>
              <a:r>
                <a:rPr lang="da-DK" sz="900" dirty="0">
                  <a:solidFill>
                    <a:prstClr val="black"/>
                  </a:solidFill>
                  <a:latin typeface="Verdana"/>
                </a:rPr>
                <a:t>jaske gennem det jeg</a:t>
              </a:r>
            </a:p>
            <a:p>
              <a:pPr>
                <a:defRPr/>
              </a:pPr>
              <a:r>
                <a:rPr lang="da-DK" sz="900" dirty="0">
                  <a:solidFill>
                    <a:prstClr val="black"/>
                  </a:solidFill>
                  <a:latin typeface="Verdana"/>
                </a:rPr>
                <a:t>gør Amen.</a:t>
              </a:r>
            </a:p>
          </p:txBody>
        </p:sp>
      </p:grpSp>
    </p:spTree>
    <p:extLst>
      <p:ext uri="{BB962C8B-B14F-4D97-AF65-F5344CB8AC3E}">
        <p14:creationId xmlns:p14="http://schemas.microsoft.com/office/powerpoint/2010/main" val="3338255844"/>
      </p:ext>
    </p:extLst>
  </p:cSld>
  <p:clrMapOvr>
    <a:masterClrMapping/>
  </p:clrMapOvr>
  <p:transition>
    <p:cut/>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a:xfrm>
            <a:off x="107491" y="3021504"/>
            <a:ext cx="3358800" cy="1782494"/>
          </a:xfrm>
        </p:spPr>
        <p:txBody>
          <a:bodyPr/>
          <a:lstStyle/>
          <a:p>
            <a:r>
              <a:rPr lang="da-DK" dirty="0"/>
              <a:t>Problemløsning i et team</a:t>
            </a:r>
            <a:br>
              <a:rPr lang="da-DK" dirty="0"/>
            </a:br>
            <a:r>
              <a:rPr lang="da-DK" dirty="0"/>
              <a:t>Z-modellen</a:t>
            </a:r>
          </a:p>
        </p:txBody>
      </p:sp>
      <p:sp>
        <p:nvSpPr>
          <p:cNvPr id="4" name="Pladsholder til diasnummer 3"/>
          <p:cNvSpPr>
            <a:spLocks noGrp="1"/>
          </p:cNvSpPr>
          <p:nvPr>
            <p:ph type="sldNum" sz="quarter" idx="4294967295"/>
          </p:nvPr>
        </p:nvSpPr>
        <p:spPr>
          <a:xfrm>
            <a:off x="6224400" y="6462000"/>
            <a:ext cx="2133600" cy="180000"/>
          </a:xfrm>
          <a:prstGeom prst="rect">
            <a:avLst/>
          </a:prstGeom>
        </p:spPr>
        <p:txBody>
          <a:bodyPr vert="horz" lIns="0" tIns="0" rIns="0" bIns="0" rtlCol="0" anchor="b" anchorCtr="0"/>
          <a:lstStyle>
            <a:defPPr>
              <a:defRPr lang="da-DK"/>
            </a:defPPr>
            <a:lvl1pPr algn="r" rtl="0" eaLnBrk="0" fontAlgn="base" hangingPunct="0">
              <a:spcBef>
                <a:spcPct val="0"/>
              </a:spcBef>
              <a:spcAft>
                <a:spcPct val="0"/>
              </a:spcAft>
              <a:defRPr sz="900" kern="1200">
                <a:solidFill>
                  <a:schemeClr val="tx1"/>
                </a:solidFill>
                <a:latin typeface="Arial" charset="0"/>
                <a:ea typeface="+mn-ea"/>
                <a:cs typeface="Arial" charset="0"/>
              </a:defRPr>
            </a:lvl1pPr>
            <a:lvl2pPr marL="457200" algn="l" rtl="0" eaLnBrk="0" fontAlgn="base" hangingPunct="0">
              <a:spcBef>
                <a:spcPct val="0"/>
              </a:spcBef>
              <a:spcAft>
                <a:spcPct val="0"/>
              </a:spcAft>
              <a:defRPr sz="1100" kern="1200">
                <a:solidFill>
                  <a:schemeClr val="tx1"/>
                </a:solidFill>
                <a:latin typeface="Arial" charset="0"/>
                <a:ea typeface="+mn-ea"/>
                <a:cs typeface="Arial" charset="0"/>
              </a:defRPr>
            </a:lvl2pPr>
            <a:lvl3pPr marL="914400" algn="l" rtl="0" eaLnBrk="0" fontAlgn="base" hangingPunct="0">
              <a:spcBef>
                <a:spcPct val="0"/>
              </a:spcBef>
              <a:spcAft>
                <a:spcPct val="0"/>
              </a:spcAft>
              <a:defRPr sz="1100" kern="1200">
                <a:solidFill>
                  <a:schemeClr val="tx1"/>
                </a:solidFill>
                <a:latin typeface="Arial" charset="0"/>
                <a:ea typeface="+mn-ea"/>
                <a:cs typeface="Arial" charset="0"/>
              </a:defRPr>
            </a:lvl3pPr>
            <a:lvl4pPr marL="1371600" algn="l" rtl="0" eaLnBrk="0" fontAlgn="base" hangingPunct="0">
              <a:spcBef>
                <a:spcPct val="0"/>
              </a:spcBef>
              <a:spcAft>
                <a:spcPct val="0"/>
              </a:spcAft>
              <a:defRPr sz="1100" kern="1200">
                <a:solidFill>
                  <a:schemeClr val="tx1"/>
                </a:solidFill>
                <a:latin typeface="Arial" charset="0"/>
                <a:ea typeface="+mn-ea"/>
                <a:cs typeface="Arial" charset="0"/>
              </a:defRPr>
            </a:lvl4pPr>
            <a:lvl5pPr marL="1828800" algn="l" rtl="0" eaLnBrk="0" fontAlgn="base" hangingPunct="0">
              <a:spcBef>
                <a:spcPct val="0"/>
              </a:spcBef>
              <a:spcAft>
                <a:spcPct val="0"/>
              </a:spcAft>
              <a:defRPr sz="1100" kern="1200">
                <a:solidFill>
                  <a:schemeClr val="tx1"/>
                </a:solidFill>
                <a:latin typeface="Arial" charset="0"/>
                <a:ea typeface="+mn-ea"/>
                <a:cs typeface="Arial" charset="0"/>
              </a:defRPr>
            </a:lvl5pPr>
            <a:lvl6pPr marL="2286000" algn="l" defTabSz="914400" rtl="0" eaLnBrk="1" latinLnBrk="0" hangingPunct="1">
              <a:defRPr sz="1100" kern="1200">
                <a:solidFill>
                  <a:schemeClr val="tx1"/>
                </a:solidFill>
                <a:latin typeface="Arial" charset="0"/>
                <a:ea typeface="+mn-ea"/>
                <a:cs typeface="Arial" charset="0"/>
              </a:defRPr>
            </a:lvl6pPr>
            <a:lvl7pPr marL="2743200" algn="l" defTabSz="914400" rtl="0" eaLnBrk="1" latinLnBrk="0" hangingPunct="1">
              <a:defRPr sz="1100" kern="1200">
                <a:solidFill>
                  <a:schemeClr val="tx1"/>
                </a:solidFill>
                <a:latin typeface="Arial" charset="0"/>
                <a:ea typeface="+mn-ea"/>
                <a:cs typeface="Arial" charset="0"/>
              </a:defRPr>
            </a:lvl7pPr>
            <a:lvl8pPr marL="3200400" algn="l" defTabSz="914400" rtl="0" eaLnBrk="1" latinLnBrk="0" hangingPunct="1">
              <a:defRPr sz="1100" kern="1200">
                <a:solidFill>
                  <a:schemeClr val="tx1"/>
                </a:solidFill>
                <a:latin typeface="Arial" charset="0"/>
                <a:ea typeface="+mn-ea"/>
                <a:cs typeface="Arial" charset="0"/>
              </a:defRPr>
            </a:lvl8pPr>
            <a:lvl9pPr marL="3657600" algn="l" defTabSz="914400" rtl="0" eaLnBrk="1" latinLnBrk="0" hangingPunct="1">
              <a:defRPr sz="1100" kern="1200">
                <a:solidFill>
                  <a:schemeClr val="tx1"/>
                </a:solidFill>
                <a:latin typeface="Arial" charset="0"/>
                <a:ea typeface="+mn-ea"/>
                <a:cs typeface="Arial" charset="0"/>
              </a:defRPr>
            </a:lvl9pPr>
          </a:lstStyle>
          <a:p>
            <a:pPr>
              <a:defRPr/>
            </a:pPr>
            <a:fld id="{BFF3CFDD-2D56-4519-B779-BFFEF2995BE6}" type="slidenum">
              <a:rPr lang="da-DK" smtClean="0"/>
              <a:pPr>
                <a:defRPr/>
              </a:pPr>
              <a:t>125</a:t>
            </a:fld>
            <a:endParaRPr lang="da-DK" sz="750" b="1">
              <a:solidFill>
                <a:schemeClr val="tx2"/>
              </a:solidFill>
            </a:endParaRPr>
          </a:p>
        </p:txBody>
      </p:sp>
      <p:pic>
        <p:nvPicPr>
          <p:cNvPr id="9" name="Billede 36">
            <a:extLst>
              <a:ext uri="{FF2B5EF4-FFF2-40B4-BE49-F238E27FC236}">
                <a16:creationId xmlns:a16="http://schemas.microsoft.com/office/drawing/2014/main" id="{981A92A3-C544-614B-83A3-ED6601D9A497}"/>
              </a:ext>
            </a:extLst>
          </p:cNvPr>
          <p:cNvPicPr/>
          <p:nvPr/>
        </p:nvPicPr>
        <p:blipFill rotWithShape="1">
          <a:blip r:embed="rId2" cstate="print">
            <a:extLst>
              <a:ext uri="{28A0092B-C50C-407E-A947-70E740481C1C}">
                <a14:useLocalDpi xmlns:a14="http://schemas.microsoft.com/office/drawing/2010/main" val="0"/>
              </a:ext>
            </a:extLst>
          </a:blip>
          <a:srcRect l="618" t="11322" r="232" b="11578"/>
          <a:stretch/>
        </p:blipFill>
        <p:spPr bwMode="auto">
          <a:xfrm>
            <a:off x="4722081" y="1755741"/>
            <a:ext cx="4314428" cy="2297700"/>
          </a:xfrm>
          <a:prstGeom prst="rect">
            <a:avLst/>
          </a:prstGeom>
          <a:ln>
            <a:noFill/>
          </a:ln>
          <a:extLst>
            <a:ext uri="{53640926-AAD7-44D8-BBD7-CCE9431645EC}">
              <a14:shadowObscured xmlns:a14="http://schemas.microsoft.com/office/drawing/2010/main"/>
            </a:ext>
          </a:extLst>
        </p:spPr>
      </p:pic>
      <p:sp>
        <p:nvSpPr>
          <p:cNvPr id="10" name="Rectangle 5">
            <a:extLst>
              <a:ext uri="{FF2B5EF4-FFF2-40B4-BE49-F238E27FC236}">
                <a16:creationId xmlns:a16="http://schemas.microsoft.com/office/drawing/2014/main" id="{7532C6A1-25DE-2945-BADB-5EF2AAD0325A}"/>
              </a:ext>
            </a:extLst>
          </p:cNvPr>
          <p:cNvSpPr>
            <a:spLocks noChangeArrowheads="1"/>
          </p:cNvSpPr>
          <p:nvPr/>
        </p:nvSpPr>
        <p:spPr bwMode="auto">
          <a:xfrm>
            <a:off x="4716016" y="1755740"/>
            <a:ext cx="1644650" cy="2297700"/>
          </a:xfrm>
          <a:prstGeom prst="rect">
            <a:avLst/>
          </a:prstGeom>
          <a:solidFill>
            <a:schemeClr val="accent1">
              <a:alpha val="50000"/>
            </a:schemeClr>
          </a:solidFill>
          <a:ln w="9525">
            <a:noFill/>
            <a:miter lim="800000"/>
            <a:headEnd/>
            <a:tailEnd/>
          </a:ln>
          <a:effectLst/>
        </p:spPr>
        <p:txBody>
          <a:bodyPr wrap="none" lIns="91432" tIns="45716" rIns="91432" bIns="45716" anchor="ctr"/>
          <a:lstStyle/>
          <a:p>
            <a:endParaRPr lang="da-DK"/>
          </a:p>
        </p:txBody>
      </p:sp>
    </p:spTree>
    <p:extLst>
      <p:ext uri="{BB962C8B-B14F-4D97-AF65-F5344CB8AC3E}">
        <p14:creationId xmlns:p14="http://schemas.microsoft.com/office/powerpoint/2010/main" val="13549817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769939" y="141480"/>
            <a:ext cx="7599362" cy="675084"/>
          </a:xfrm>
        </p:spPr>
        <p:txBody>
          <a:bodyPr/>
          <a:lstStyle/>
          <a:p>
            <a:pPr algn="ctr" eaLnBrk="1" hangingPunct="1"/>
            <a:r>
              <a:rPr lang="da-DK" altLang="da-DK" sz="2475" b="1" dirty="0"/>
              <a:t>Opfattelse og Vurderingsstil </a:t>
            </a:r>
          </a:p>
        </p:txBody>
      </p:sp>
      <p:grpSp>
        <p:nvGrpSpPr>
          <p:cNvPr id="305155" name="Group 3"/>
          <p:cNvGrpSpPr>
            <a:grpSpLocks noGrp="1"/>
          </p:cNvGrpSpPr>
          <p:nvPr/>
        </p:nvGrpSpPr>
        <p:grpSpPr bwMode="auto">
          <a:xfrm>
            <a:off x="1283504" y="844266"/>
            <a:ext cx="7032912" cy="4103748"/>
            <a:chOff x="-155" y="1090"/>
            <a:chExt cx="6258" cy="2843"/>
          </a:xfrm>
        </p:grpSpPr>
        <p:sp>
          <p:nvSpPr>
            <p:cNvPr id="49157" name="Text Box 4"/>
            <p:cNvSpPr txBox="1">
              <a:spLocks noChangeArrowheads="1"/>
            </p:cNvSpPr>
            <p:nvPr/>
          </p:nvSpPr>
          <p:spPr bwMode="auto">
            <a:xfrm>
              <a:off x="2040" y="1090"/>
              <a:ext cx="1585" cy="228"/>
            </a:xfrm>
            <a:prstGeom prst="rect">
              <a:avLst/>
            </a:prstGeom>
            <a:noFill/>
            <a:ln w="9525">
              <a:noFill/>
              <a:miter lim="800000"/>
              <a:headEnd/>
              <a:tailEnd/>
            </a:ln>
          </p:spPr>
          <p:txBody>
            <a:bodyPr wrap="none" lIns="40500" tIns="27000">
              <a:spAutoFit/>
            </a:bodyPr>
            <a:lstStyle/>
            <a:p>
              <a:pPr>
                <a:defRPr/>
              </a:pPr>
              <a:r>
                <a:rPr lang="en-GB" sz="1350" dirty="0" err="1">
                  <a:latin typeface="+mj-lt"/>
                </a:rPr>
                <a:t>Indstilling</a:t>
              </a:r>
              <a:r>
                <a:rPr lang="en-GB" sz="1350" dirty="0">
                  <a:latin typeface="+mj-lt"/>
                </a:rPr>
                <a:t>/</a:t>
              </a:r>
              <a:r>
                <a:rPr lang="en-GB" sz="1350" dirty="0" err="1">
                  <a:latin typeface="+mj-lt"/>
                </a:rPr>
                <a:t>Energi</a:t>
              </a:r>
              <a:endParaRPr lang="en-GB" sz="1350" dirty="0">
                <a:latin typeface="+mj-lt"/>
              </a:endParaRPr>
            </a:p>
          </p:txBody>
        </p:sp>
        <p:sp>
          <p:nvSpPr>
            <p:cNvPr id="49158" name="Rectangle 5"/>
            <p:cNvSpPr>
              <a:spLocks noChangeArrowheads="1"/>
            </p:cNvSpPr>
            <p:nvPr/>
          </p:nvSpPr>
          <p:spPr bwMode="auto">
            <a:xfrm>
              <a:off x="2326" y="2258"/>
              <a:ext cx="13" cy="37"/>
            </a:xfrm>
            <a:prstGeom prst="rect">
              <a:avLst/>
            </a:prstGeom>
            <a:noFill/>
            <a:ln w="9525">
              <a:noFill/>
              <a:miter lim="800000"/>
              <a:headEnd/>
              <a:tailEnd/>
            </a:ln>
          </p:spPr>
          <p:txBody>
            <a:bodyPr wrap="none" lIns="0" tIns="0" rIns="0" bIns="0">
              <a:spAutoFit/>
            </a:bodyPr>
            <a:lstStyle/>
            <a:p>
              <a:pPr>
                <a:defRPr/>
              </a:pPr>
              <a:r>
                <a:rPr lang="da-DK" sz="300">
                  <a:solidFill>
                    <a:srgbClr val="000000"/>
                  </a:solidFill>
                  <a:latin typeface="+mj-lt"/>
                </a:rPr>
                <a:t> </a:t>
              </a:r>
              <a:endParaRPr lang="da-DK" sz="1600">
                <a:solidFill>
                  <a:srgbClr val="000066"/>
                </a:solidFill>
                <a:latin typeface="+mj-lt"/>
              </a:endParaRPr>
            </a:p>
          </p:txBody>
        </p:sp>
        <p:sp>
          <p:nvSpPr>
            <p:cNvPr id="49159" name="Rectangle 6"/>
            <p:cNvSpPr>
              <a:spLocks noChangeArrowheads="1"/>
            </p:cNvSpPr>
            <p:nvPr/>
          </p:nvSpPr>
          <p:spPr bwMode="auto">
            <a:xfrm>
              <a:off x="3286" y="2258"/>
              <a:ext cx="13" cy="37"/>
            </a:xfrm>
            <a:prstGeom prst="rect">
              <a:avLst/>
            </a:prstGeom>
            <a:noFill/>
            <a:ln w="9525">
              <a:noFill/>
              <a:miter lim="800000"/>
              <a:headEnd/>
              <a:tailEnd/>
            </a:ln>
          </p:spPr>
          <p:txBody>
            <a:bodyPr wrap="none" lIns="0" tIns="0" rIns="0" bIns="0">
              <a:spAutoFit/>
            </a:bodyPr>
            <a:lstStyle/>
            <a:p>
              <a:pPr>
                <a:defRPr/>
              </a:pPr>
              <a:r>
                <a:rPr lang="da-DK" sz="300">
                  <a:solidFill>
                    <a:srgbClr val="000000"/>
                  </a:solidFill>
                  <a:latin typeface="+mj-lt"/>
                </a:rPr>
                <a:t> </a:t>
              </a:r>
              <a:endParaRPr lang="da-DK" sz="1600">
                <a:solidFill>
                  <a:srgbClr val="000066"/>
                </a:solidFill>
                <a:latin typeface="+mj-lt"/>
              </a:endParaRPr>
            </a:p>
          </p:txBody>
        </p:sp>
        <p:grpSp>
          <p:nvGrpSpPr>
            <p:cNvPr id="305159" name="Group 7"/>
            <p:cNvGrpSpPr>
              <a:grpSpLocks/>
            </p:cNvGrpSpPr>
            <p:nvPr/>
          </p:nvGrpSpPr>
          <p:grpSpPr bwMode="auto">
            <a:xfrm>
              <a:off x="1083" y="3531"/>
              <a:ext cx="3258" cy="159"/>
              <a:chOff x="1055" y="3653"/>
              <a:chExt cx="3258" cy="159"/>
            </a:xfrm>
          </p:grpSpPr>
          <p:sp>
            <p:nvSpPr>
              <p:cNvPr id="49188" name="Text Box 8"/>
              <p:cNvSpPr txBox="1">
                <a:spLocks noChangeArrowheads="1"/>
              </p:cNvSpPr>
              <p:nvPr/>
            </p:nvSpPr>
            <p:spPr bwMode="auto">
              <a:xfrm>
                <a:off x="1055" y="3653"/>
                <a:ext cx="1670" cy="159"/>
              </a:xfrm>
              <a:prstGeom prst="rect">
                <a:avLst/>
              </a:prstGeom>
              <a:noFill/>
              <a:ln w="9525">
                <a:noFill/>
                <a:miter lim="800000"/>
                <a:headEnd/>
                <a:tailEnd/>
              </a:ln>
            </p:spPr>
            <p:txBody>
              <a:bodyPr wrap="none">
                <a:spAutoFit/>
              </a:bodyPr>
              <a:lstStyle/>
              <a:p>
                <a:pPr>
                  <a:defRPr/>
                </a:pPr>
                <a:r>
                  <a:rPr lang="da-DK" sz="675" dirty="0">
                    <a:latin typeface="+mj-lt"/>
                  </a:rPr>
                  <a:t>meget klar - klar - moderat - uklar</a:t>
                </a:r>
              </a:p>
            </p:txBody>
          </p:sp>
          <p:sp>
            <p:nvSpPr>
              <p:cNvPr id="49189" name="Text Box 9"/>
              <p:cNvSpPr txBox="1">
                <a:spLocks noChangeArrowheads="1"/>
              </p:cNvSpPr>
              <p:nvPr/>
            </p:nvSpPr>
            <p:spPr bwMode="auto">
              <a:xfrm>
                <a:off x="2643" y="3653"/>
                <a:ext cx="1670" cy="159"/>
              </a:xfrm>
              <a:prstGeom prst="rect">
                <a:avLst/>
              </a:prstGeom>
              <a:noFill/>
              <a:ln w="9525">
                <a:noFill/>
                <a:miter lim="800000"/>
                <a:headEnd/>
                <a:tailEnd/>
              </a:ln>
            </p:spPr>
            <p:txBody>
              <a:bodyPr wrap="none">
                <a:spAutoFit/>
              </a:bodyPr>
              <a:lstStyle/>
              <a:p>
                <a:pPr>
                  <a:defRPr/>
                </a:pPr>
                <a:r>
                  <a:rPr lang="da-DK" sz="675" dirty="0">
                    <a:latin typeface="+mj-lt"/>
                  </a:rPr>
                  <a:t>uklar - moderat - klar - meget klar</a:t>
                </a:r>
              </a:p>
            </p:txBody>
          </p:sp>
        </p:grpSp>
        <p:sp>
          <p:nvSpPr>
            <p:cNvPr id="49161" name="Line 10"/>
            <p:cNvSpPr>
              <a:spLocks noChangeShapeType="1"/>
            </p:cNvSpPr>
            <p:nvPr/>
          </p:nvSpPr>
          <p:spPr bwMode="auto">
            <a:xfrm>
              <a:off x="1325" y="1544"/>
              <a:ext cx="2785"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a:latin typeface="+mj-lt"/>
              </a:endParaRPr>
            </a:p>
          </p:txBody>
        </p:sp>
        <p:sp>
          <p:nvSpPr>
            <p:cNvPr id="49162" name="Line 11"/>
            <p:cNvSpPr>
              <a:spLocks noChangeShapeType="1"/>
            </p:cNvSpPr>
            <p:nvPr/>
          </p:nvSpPr>
          <p:spPr bwMode="auto">
            <a:xfrm>
              <a:off x="2669" y="1448"/>
              <a:ext cx="0" cy="192"/>
            </a:xfrm>
            <a:prstGeom prst="line">
              <a:avLst/>
            </a:prstGeom>
            <a:noFill/>
            <a:ln w="9525">
              <a:solidFill>
                <a:schemeClr val="tx1"/>
              </a:solidFill>
              <a:round/>
              <a:headEnd/>
              <a:tailEnd/>
            </a:ln>
          </p:spPr>
          <p:txBody>
            <a:bodyPr wrap="none" anchor="ctr"/>
            <a:lstStyle/>
            <a:p>
              <a:pPr>
                <a:defRPr/>
              </a:pPr>
              <a:endParaRPr lang="da-DK" sz="1350">
                <a:latin typeface="+mj-lt"/>
              </a:endParaRPr>
            </a:p>
          </p:txBody>
        </p:sp>
        <p:sp>
          <p:nvSpPr>
            <p:cNvPr id="49163" name="Line 12"/>
            <p:cNvSpPr>
              <a:spLocks noChangeShapeType="1"/>
            </p:cNvSpPr>
            <p:nvPr/>
          </p:nvSpPr>
          <p:spPr bwMode="auto">
            <a:xfrm>
              <a:off x="1325" y="2168"/>
              <a:ext cx="2785"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a:latin typeface="+mj-lt"/>
              </a:endParaRPr>
            </a:p>
          </p:txBody>
        </p:sp>
        <p:sp>
          <p:nvSpPr>
            <p:cNvPr id="49164" name="Line 13"/>
            <p:cNvSpPr>
              <a:spLocks noChangeShapeType="1"/>
            </p:cNvSpPr>
            <p:nvPr/>
          </p:nvSpPr>
          <p:spPr bwMode="auto">
            <a:xfrm>
              <a:off x="2669" y="2072"/>
              <a:ext cx="0" cy="192"/>
            </a:xfrm>
            <a:prstGeom prst="line">
              <a:avLst/>
            </a:prstGeom>
            <a:noFill/>
            <a:ln w="9525">
              <a:solidFill>
                <a:schemeClr val="tx1"/>
              </a:solidFill>
              <a:round/>
              <a:headEnd/>
              <a:tailEnd/>
            </a:ln>
          </p:spPr>
          <p:txBody>
            <a:bodyPr wrap="none" anchor="ctr"/>
            <a:lstStyle/>
            <a:p>
              <a:pPr>
                <a:defRPr/>
              </a:pPr>
              <a:endParaRPr lang="da-DK" sz="1350">
                <a:latin typeface="+mj-lt"/>
              </a:endParaRPr>
            </a:p>
          </p:txBody>
        </p:sp>
        <p:sp>
          <p:nvSpPr>
            <p:cNvPr id="49165" name="Line 14"/>
            <p:cNvSpPr>
              <a:spLocks noChangeShapeType="1"/>
            </p:cNvSpPr>
            <p:nvPr/>
          </p:nvSpPr>
          <p:spPr bwMode="auto">
            <a:xfrm>
              <a:off x="1325" y="2840"/>
              <a:ext cx="2785"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a:latin typeface="+mj-lt"/>
              </a:endParaRPr>
            </a:p>
          </p:txBody>
        </p:sp>
        <p:sp>
          <p:nvSpPr>
            <p:cNvPr id="49166" name="Line 15"/>
            <p:cNvSpPr>
              <a:spLocks noChangeShapeType="1"/>
            </p:cNvSpPr>
            <p:nvPr/>
          </p:nvSpPr>
          <p:spPr bwMode="auto">
            <a:xfrm>
              <a:off x="2669" y="2744"/>
              <a:ext cx="0" cy="192"/>
            </a:xfrm>
            <a:prstGeom prst="line">
              <a:avLst/>
            </a:prstGeom>
            <a:noFill/>
            <a:ln w="9525">
              <a:solidFill>
                <a:schemeClr val="tx1"/>
              </a:solidFill>
              <a:round/>
              <a:headEnd/>
              <a:tailEnd/>
            </a:ln>
          </p:spPr>
          <p:txBody>
            <a:bodyPr wrap="none" anchor="ctr"/>
            <a:lstStyle/>
            <a:p>
              <a:pPr>
                <a:defRPr/>
              </a:pPr>
              <a:endParaRPr lang="da-DK" sz="1350">
                <a:latin typeface="+mj-lt"/>
              </a:endParaRPr>
            </a:p>
          </p:txBody>
        </p:sp>
        <p:sp>
          <p:nvSpPr>
            <p:cNvPr id="49167" name="Line 16"/>
            <p:cNvSpPr>
              <a:spLocks noChangeShapeType="1"/>
            </p:cNvSpPr>
            <p:nvPr/>
          </p:nvSpPr>
          <p:spPr bwMode="auto">
            <a:xfrm>
              <a:off x="1325" y="3464"/>
              <a:ext cx="2785"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a:latin typeface="+mj-lt"/>
              </a:endParaRPr>
            </a:p>
          </p:txBody>
        </p:sp>
        <p:sp>
          <p:nvSpPr>
            <p:cNvPr id="49168" name="Line 17"/>
            <p:cNvSpPr>
              <a:spLocks noChangeShapeType="1"/>
            </p:cNvSpPr>
            <p:nvPr/>
          </p:nvSpPr>
          <p:spPr bwMode="auto">
            <a:xfrm>
              <a:off x="2669" y="3368"/>
              <a:ext cx="0" cy="192"/>
            </a:xfrm>
            <a:prstGeom prst="line">
              <a:avLst/>
            </a:prstGeom>
            <a:noFill/>
            <a:ln w="9525">
              <a:solidFill>
                <a:schemeClr val="tx1"/>
              </a:solidFill>
              <a:round/>
              <a:headEnd/>
              <a:tailEnd/>
            </a:ln>
          </p:spPr>
          <p:txBody>
            <a:bodyPr wrap="none" anchor="ctr"/>
            <a:lstStyle/>
            <a:p>
              <a:pPr>
                <a:defRPr/>
              </a:pPr>
              <a:endParaRPr lang="da-DK" sz="1350">
                <a:latin typeface="+mj-lt"/>
              </a:endParaRPr>
            </a:p>
          </p:txBody>
        </p:sp>
        <p:sp>
          <p:nvSpPr>
            <p:cNvPr id="49169" name="Text Box 18"/>
            <p:cNvSpPr txBox="1">
              <a:spLocks noChangeArrowheads="1"/>
            </p:cNvSpPr>
            <p:nvPr/>
          </p:nvSpPr>
          <p:spPr bwMode="auto">
            <a:xfrm>
              <a:off x="-155" y="1402"/>
              <a:ext cx="1221" cy="499"/>
            </a:xfrm>
            <a:prstGeom prst="rect">
              <a:avLst/>
            </a:prstGeom>
            <a:noFill/>
            <a:ln w="9525">
              <a:noFill/>
              <a:miter lim="800000"/>
              <a:headEnd/>
              <a:tailEnd/>
            </a:ln>
          </p:spPr>
          <p:txBody>
            <a:bodyPr wrap="none">
              <a:spAutoFit/>
            </a:bodyPr>
            <a:lstStyle/>
            <a:p>
              <a:pPr>
                <a:defRPr/>
              </a:pPr>
              <a:r>
                <a:rPr lang="da-DK" sz="1600" dirty="0">
                  <a:latin typeface="+mj-lt"/>
                </a:rPr>
                <a:t>Ekstrovert</a:t>
              </a:r>
              <a:endParaRPr lang="da-DK" sz="900" dirty="0">
                <a:latin typeface="+mj-lt"/>
              </a:endParaRPr>
            </a:p>
            <a:p>
              <a:pPr>
                <a:defRPr/>
              </a:pPr>
              <a:r>
                <a:rPr lang="da-DK" sz="900" dirty="0">
                  <a:latin typeface="+mj-lt"/>
                </a:rPr>
                <a:t>Får energi fra den</a:t>
              </a:r>
            </a:p>
            <a:p>
              <a:pPr>
                <a:defRPr/>
              </a:pPr>
              <a:r>
                <a:rPr lang="da-DK" sz="900" dirty="0">
                  <a:latin typeface="+mj-lt"/>
                </a:rPr>
                <a:t>ydre verden</a:t>
              </a:r>
              <a:endParaRPr lang="da-DK" sz="1600" dirty="0">
                <a:latin typeface="+mj-lt"/>
              </a:endParaRPr>
            </a:p>
          </p:txBody>
        </p:sp>
        <p:sp>
          <p:nvSpPr>
            <p:cNvPr id="49170" name="Text Box 19"/>
            <p:cNvSpPr txBox="1">
              <a:spLocks noChangeArrowheads="1"/>
            </p:cNvSpPr>
            <p:nvPr/>
          </p:nvSpPr>
          <p:spPr bwMode="auto">
            <a:xfrm>
              <a:off x="4494" y="1402"/>
              <a:ext cx="1204" cy="499"/>
            </a:xfrm>
            <a:prstGeom prst="rect">
              <a:avLst/>
            </a:prstGeom>
            <a:noFill/>
            <a:ln w="9525">
              <a:noFill/>
              <a:miter lim="800000"/>
              <a:headEnd/>
              <a:tailEnd/>
            </a:ln>
          </p:spPr>
          <p:txBody>
            <a:bodyPr wrap="none">
              <a:spAutoFit/>
            </a:bodyPr>
            <a:lstStyle/>
            <a:p>
              <a:pPr>
                <a:defRPr/>
              </a:pPr>
              <a:r>
                <a:rPr lang="da-DK" sz="1600" dirty="0">
                  <a:latin typeface="+mj-lt"/>
                </a:rPr>
                <a:t>Introvert</a:t>
              </a:r>
              <a:endParaRPr lang="da-DK" sz="900" dirty="0">
                <a:latin typeface="+mj-lt"/>
              </a:endParaRPr>
            </a:p>
            <a:p>
              <a:pPr>
                <a:defRPr/>
              </a:pPr>
              <a:r>
                <a:rPr lang="da-DK" sz="900" dirty="0">
                  <a:latin typeface="+mj-lt"/>
                </a:rPr>
                <a:t>Får energi fra den</a:t>
              </a:r>
            </a:p>
            <a:p>
              <a:pPr>
                <a:defRPr/>
              </a:pPr>
              <a:r>
                <a:rPr lang="da-DK" sz="900" dirty="0">
                  <a:latin typeface="+mj-lt"/>
                </a:rPr>
                <a:t>indre verden</a:t>
              </a:r>
              <a:endParaRPr lang="da-DK" sz="1600" dirty="0">
                <a:latin typeface="+mj-lt"/>
              </a:endParaRPr>
            </a:p>
          </p:txBody>
        </p:sp>
        <p:sp>
          <p:nvSpPr>
            <p:cNvPr id="49171" name="Text Box 20"/>
            <p:cNvSpPr txBox="1">
              <a:spLocks noChangeArrowheads="1"/>
            </p:cNvSpPr>
            <p:nvPr/>
          </p:nvSpPr>
          <p:spPr bwMode="auto">
            <a:xfrm>
              <a:off x="-155" y="2026"/>
              <a:ext cx="1108" cy="499"/>
            </a:xfrm>
            <a:prstGeom prst="rect">
              <a:avLst/>
            </a:prstGeom>
            <a:noFill/>
            <a:ln w="9525">
              <a:noFill/>
              <a:miter lim="800000"/>
              <a:headEnd/>
              <a:tailEnd/>
            </a:ln>
          </p:spPr>
          <p:txBody>
            <a:bodyPr wrap="none">
              <a:spAutoFit/>
            </a:bodyPr>
            <a:lstStyle/>
            <a:p>
              <a:pPr>
                <a:defRPr/>
              </a:pPr>
              <a:r>
                <a:rPr lang="da-DK" sz="1600" dirty="0">
                  <a:latin typeface="+mj-lt"/>
                </a:rPr>
                <a:t>Sansning</a:t>
              </a:r>
              <a:endParaRPr lang="da-DK" sz="900" dirty="0">
                <a:latin typeface="+mj-lt"/>
              </a:endParaRPr>
            </a:p>
            <a:p>
              <a:pPr>
                <a:defRPr/>
              </a:pPr>
              <a:r>
                <a:rPr lang="da-DK" sz="900" dirty="0">
                  <a:latin typeface="+mj-lt"/>
                </a:rPr>
                <a:t>Arbejder med</a:t>
              </a:r>
            </a:p>
            <a:p>
              <a:pPr>
                <a:defRPr/>
              </a:pPr>
              <a:r>
                <a:rPr lang="da-DK" sz="900" dirty="0">
                  <a:latin typeface="+mj-lt"/>
                </a:rPr>
                <a:t>kendte facts</a:t>
              </a:r>
              <a:endParaRPr lang="da-DK" sz="1600" dirty="0">
                <a:latin typeface="+mj-lt"/>
              </a:endParaRPr>
            </a:p>
          </p:txBody>
        </p:sp>
        <p:sp>
          <p:nvSpPr>
            <p:cNvPr id="49172" name="Text Box 21"/>
            <p:cNvSpPr txBox="1">
              <a:spLocks noChangeArrowheads="1"/>
            </p:cNvSpPr>
            <p:nvPr/>
          </p:nvSpPr>
          <p:spPr bwMode="auto">
            <a:xfrm>
              <a:off x="4494" y="2026"/>
              <a:ext cx="1542" cy="499"/>
            </a:xfrm>
            <a:prstGeom prst="rect">
              <a:avLst/>
            </a:prstGeom>
            <a:noFill/>
            <a:ln w="9525">
              <a:noFill/>
              <a:miter lim="800000"/>
              <a:headEnd/>
              <a:tailEnd/>
            </a:ln>
          </p:spPr>
          <p:txBody>
            <a:bodyPr wrap="none">
              <a:spAutoFit/>
            </a:bodyPr>
            <a:lstStyle/>
            <a:p>
              <a:pPr>
                <a:defRPr/>
              </a:pPr>
              <a:r>
                <a:rPr lang="da-DK" sz="1600">
                  <a:latin typeface="+mj-lt"/>
                </a:rPr>
                <a:t>Intuition</a:t>
              </a:r>
              <a:endParaRPr lang="da-DK" sz="900">
                <a:latin typeface="+mj-lt"/>
              </a:endParaRPr>
            </a:p>
            <a:p>
              <a:pPr>
                <a:defRPr/>
              </a:pPr>
              <a:r>
                <a:rPr lang="da-DK" sz="900">
                  <a:latin typeface="+mj-lt"/>
                </a:rPr>
                <a:t>Ser efter muligheder og</a:t>
              </a:r>
            </a:p>
            <a:p>
              <a:pPr>
                <a:defRPr/>
              </a:pPr>
              <a:r>
                <a:rPr lang="da-DK" sz="900">
                  <a:latin typeface="+mj-lt"/>
                </a:rPr>
                <a:t>sammenhænge</a:t>
              </a:r>
              <a:endParaRPr lang="da-DK" sz="1600">
                <a:latin typeface="+mj-lt"/>
              </a:endParaRPr>
            </a:p>
          </p:txBody>
        </p:sp>
        <p:sp>
          <p:nvSpPr>
            <p:cNvPr id="49173" name="Text Box 22"/>
            <p:cNvSpPr txBox="1">
              <a:spLocks noChangeArrowheads="1"/>
            </p:cNvSpPr>
            <p:nvPr/>
          </p:nvSpPr>
          <p:spPr bwMode="auto">
            <a:xfrm>
              <a:off x="-155" y="2650"/>
              <a:ext cx="1543" cy="611"/>
            </a:xfrm>
            <a:prstGeom prst="rect">
              <a:avLst/>
            </a:prstGeom>
            <a:noFill/>
            <a:ln w="9525">
              <a:noFill/>
              <a:miter lim="800000"/>
              <a:headEnd/>
              <a:tailEnd/>
            </a:ln>
          </p:spPr>
          <p:txBody>
            <a:bodyPr wrap="none">
              <a:spAutoFit/>
            </a:bodyPr>
            <a:lstStyle/>
            <a:p>
              <a:pPr>
                <a:defRPr/>
              </a:pPr>
              <a:r>
                <a:rPr lang="da-DK" sz="1600">
                  <a:latin typeface="+mj-lt"/>
                </a:rPr>
                <a:t>Tænkning</a:t>
              </a:r>
              <a:endParaRPr lang="da-DK" sz="900">
                <a:latin typeface="+mj-lt"/>
              </a:endParaRPr>
            </a:p>
            <a:p>
              <a:pPr>
                <a:defRPr/>
              </a:pPr>
              <a:r>
                <a:rPr lang="da-DK" sz="900">
                  <a:latin typeface="+mj-lt"/>
                </a:rPr>
                <a:t>Baserer beslutninger på</a:t>
              </a:r>
            </a:p>
            <a:p>
              <a:pPr>
                <a:defRPr/>
              </a:pPr>
              <a:r>
                <a:rPr lang="da-DK" sz="900">
                  <a:latin typeface="+mj-lt"/>
                </a:rPr>
                <a:t>upersonlige analyser og</a:t>
              </a:r>
            </a:p>
            <a:p>
              <a:pPr>
                <a:defRPr/>
              </a:pPr>
              <a:r>
                <a:rPr lang="da-DK" sz="900">
                  <a:latin typeface="+mj-lt"/>
                </a:rPr>
                <a:t>logik</a:t>
              </a:r>
              <a:endParaRPr lang="da-DK" sz="1600">
                <a:latin typeface="+mj-lt"/>
              </a:endParaRPr>
            </a:p>
          </p:txBody>
        </p:sp>
        <p:sp>
          <p:nvSpPr>
            <p:cNvPr id="49174" name="Text Box 23"/>
            <p:cNvSpPr txBox="1">
              <a:spLocks noChangeArrowheads="1"/>
            </p:cNvSpPr>
            <p:nvPr/>
          </p:nvSpPr>
          <p:spPr bwMode="auto">
            <a:xfrm>
              <a:off x="4494" y="2650"/>
              <a:ext cx="1543" cy="499"/>
            </a:xfrm>
            <a:prstGeom prst="rect">
              <a:avLst/>
            </a:prstGeom>
            <a:noFill/>
            <a:ln w="9525">
              <a:noFill/>
              <a:miter lim="800000"/>
              <a:headEnd/>
              <a:tailEnd/>
            </a:ln>
          </p:spPr>
          <p:txBody>
            <a:bodyPr wrap="none">
              <a:spAutoFit/>
            </a:bodyPr>
            <a:lstStyle/>
            <a:p>
              <a:pPr>
                <a:defRPr/>
              </a:pPr>
              <a:r>
                <a:rPr lang="da-DK" sz="1600">
                  <a:latin typeface="+mj-lt"/>
                </a:rPr>
                <a:t>Følen</a:t>
              </a:r>
              <a:endParaRPr lang="da-DK" sz="900">
                <a:latin typeface="+mj-lt"/>
              </a:endParaRPr>
            </a:p>
            <a:p>
              <a:pPr>
                <a:defRPr/>
              </a:pPr>
              <a:r>
                <a:rPr lang="da-DK" sz="900">
                  <a:latin typeface="+mj-lt"/>
                </a:rPr>
                <a:t>Baserer beslutninger på</a:t>
              </a:r>
            </a:p>
            <a:p>
              <a:pPr>
                <a:defRPr/>
              </a:pPr>
              <a:r>
                <a:rPr lang="da-DK" sz="900">
                  <a:latin typeface="+mj-lt"/>
                </a:rPr>
                <a:t>personlige værdier</a:t>
              </a:r>
              <a:endParaRPr lang="da-DK" sz="1600">
                <a:latin typeface="+mj-lt"/>
              </a:endParaRPr>
            </a:p>
          </p:txBody>
        </p:sp>
        <p:sp>
          <p:nvSpPr>
            <p:cNvPr id="49175" name="Text Box 24"/>
            <p:cNvSpPr txBox="1">
              <a:spLocks noChangeArrowheads="1"/>
            </p:cNvSpPr>
            <p:nvPr/>
          </p:nvSpPr>
          <p:spPr bwMode="auto">
            <a:xfrm>
              <a:off x="-155" y="3322"/>
              <a:ext cx="1478" cy="611"/>
            </a:xfrm>
            <a:prstGeom prst="rect">
              <a:avLst/>
            </a:prstGeom>
            <a:noFill/>
            <a:ln w="9525">
              <a:noFill/>
              <a:miter lim="800000"/>
              <a:headEnd/>
              <a:tailEnd/>
            </a:ln>
          </p:spPr>
          <p:txBody>
            <a:bodyPr>
              <a:spAutoFit/>
            </a:bodyPr>
            <a:lstStyle/>
            <a:p>
              <a:pPr>
                <a:defRPr/>
              </a:pPr>
              <a:r>
                <a:rPr lang="da-DK" sz="1600" dirty="0">
                  <a:latin typeface="+mj-lt"/>
                </a:rPr>
                <a:t>Vurdering</a:t>
              </a:r>
              <a:endParaRPr lang="da-DK" sz="900" dirty="0">
                <a:latin typeface="+mj-lt"/>
              </a:endParaRPr>
            </a:p>
            <a:p>
              <a:pPr>
                <a:defRPr/>
              </a:pPr>
              <a:r>
                <a:rPr lang="da-DK" sz="900" dirty="0">
                  <a:latin typeface="+mj-lt"/>
                </a:rPr>
                <a:t>Foretrækker en planlagt, ordnet</a:t>
              </a:r>
            </a:p>
            <a:p>
              <a:pPr>
                <a:defRPr/>
              </a:pPr>
              <a:r>
                <a:rPr lang="da-DK" sz="900" dirty="0">
                  <a:latin typeface="+mj-lt"/>
                </a:rPr>
                <a:t>livsstil</a:t>
              </a:r>
              <a:endParaRPr lang="da-DK" sz="1600" dirty="0">
                <a:latin typeface="+mj-lt"/>
              </a:endParaRPr>
            </a:p>
          </p:txBody>
        </p:sp>
        <p:sp>
          <p:nvSpPr>
            <p:cNvPr id="49176" name="Text Box 25"/>
            <p:cNvSpPr txBox="1">
              <a:spLocks noChangeArrowheads="1"/>
            </p:cNvSpPr>
            <p:nvPr/>
          </p:nvSpPr>
          <p:spPr bwMode="auto">
            <a:xfrm>
              <a:off x="4494" y="3322"/>
              <a:ext cx="1609" cy="499"/>
            </a:xfrm>
            <a:prstGeom prst="rect">
              <a:avLst/>
            </a:prstGeom>
            <a:noFill/>
            <a:ln w="9525">
              <a:noFill/>
              <a:miter lim="800000"/>
              <a:headEnd/>
              <a:tailEnd/>
            </a:ln>
          </p:spPr>
          <p:txBody>
            <a:bodyPr wrap="none">
              <a:spAutoFit/>
            </a:bodyPr>
            <a:lstStyle/>
            <a:p>
              <a:pPr>
                <a:defRPr/>
              </a:pPr>
              <a:r>
                <a:rPr lang="da-DK" sz="1600" dirty="0">
                  <a:latin typeface="+mj-lt"/>
                </a:rPr>
                <a:t>Opfatte</a:t>
              </a:r>
              <a:endParaRPr lang="da-DK" sz="900" dirty="0">
                <a:latin typeface="+mj-lt"/>
              </a:endParaRPr>
            </a:p>
            <a:p>
              <a:pPr>
                <a:defRPr/>
              </a:pPr>
              <a:r>
                <a:rPr lang="da-DK" sz="900" dirty="0">
                  <a:latin typeface="+mj-lt"/>
                </a:rPr>
                <a:t>Foretrækker en fleksibel,</a:t>
              </a:r>
            </a:p>
            <a:p>
              <a:pPr>
                <a:defRPr/>
              </a:pPr>
              <a:r>
                <a:rPr lang="da-DK" sz="900" dirty="0">
                  <a:latin typeface="+mj-lt"/>
                </a:rPr>
                <a:t>spontan livsstil</a:t>
              </a:r>
              <a:endParaRPr lang="da-DK" sz="1600" dirty="0">
                <a:latin typeface="+mj-lt"/>
              </a:endParaRPr>
            </a:p>
          </p:txBody>
        </p:sp>
        <p:sp>
          <p:nvSpPr>
            <p:cNvPr id="60" name="Text Box 26"/>
            <p:cNvSpPr txBox="1">
              <a:spLocks noChangeArrowheads="1"/>
            </p:cNvSpPr>
            <p:nvPr/>
          </p:nvSpPr>
          <p:spPr bwMode="auto">
            <a:xfrm>
              <a:off x="1021" y="1339"/>
              <a:ext cx="387" cy="374"/>
            </a:xfrm>
            <a:prstGeom prst="rect">
              <a:avLst/>
            </a:prstGeom>
            <a:noFill/>
            <a:ln w="9525">
              <a:noFill/>
              <a:miter lim="800000"/>
              <a:headEnd/>
              <a:tailEnd/>
            </a:ln>
            <a:effectLst/>
          </p:spPr>
          <p:txBody>
            <a:bodyPr wrap="none">
              <a:spAutoFit/>
            </a:bodyPr>
            <a:lstStyle/>
            <a:p>
              <a:pPr>
                <a:defRPr/>
              </a:pPr>
              <a:r>
                <a:rPr lang="da-DK" sz="2400" b="1" dirty="0">
                  <a:effectLst>
                    <a:outerShdw blurRad="38100" dist="38100" dir="2700000" algn="tl">
                      <a:srgbClr val="000000"/>
                    </a:outerShdw>
                  </a:effectLst>
                  <a:latin typeface="+mj-lt"/>
                </a:rPr>
                <a:t>E</a:t>
              </a:r>
            </a:p>
          </p:txBody>
        </p:sp>
        <p:sp>
          <p:nvSpPr>
            <p:cNvPr id="61" name="Text Box 27"/>
            <p:cNvSpPr txBox="1">
              <a:spLocks noChangeArrowheads="1"/>
            </p:cNvSpPr>
            <p:nvPr/>
          </p:nvSpPr>
          <p:spPr bwMode="auto">
            <a:xfrm>
              <a:off x="4207" y="1339"/>
              <a:ext cx="346"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I</a:t>
              </a:r>
            </a:p>
          </p:txBody>
        </p:sp>
        <p:sp>
          <p:nvSpPr>
            <p:cNvPr id="62" name="Text Box 28"/>
            <p:cNvSpPr txBox="1">
              <a:spLocks noChangeArrowheads="1"/>
            </p:cNvSpPr>
            <p:nvPr/>
          </p:nvSpPr>
          <p:spPr bwMode="auto">
            <a:xfrm>
              <a:off x="1021" y="1977"/>
              <a:ext cx="395"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S</a:t>
              </a:r>
            </a:p>
          </p:txBody>
        </p:sp>
        <p:sp>
          <p:nvSpPr>
            <p:cNvPr id="63" name="Text Box 29"/>
            <p:cNvSpPr txBox="1">
              <a:spLocks noChangeArrowheads="1"/>
            </p:cNvSpPr>
            <p:nvPr/>
          </p:nvSpPr>
          <p:spPr bwMode="auto">
            <a:xfrm>
              <a:off x="4207" y="1977"/>
              <a:ext cx="437"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N</a:t>
              </a:r>
            </a:p>
          </p:txBody>
        </p:sp>
        <p:sp>
          <p:nvSpPr>
            <p:cNvPr id="64" name="Text Box 30"/>
            <p:cNvSpPr txBox="1">
              <a:spLocks noChangeArrowheads="1"/>
            </p:cNvSpPr>
            <p:nvPr/>
          </p:nvSpPr>
          <p:spPr bwMode="auto">
            <a:xfrm>
              <a:off x="1021" y="2601"/>
              <a:ext cx="387"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T</a:t>
              </a:r>
            </a:p>
          </p:txBody>
        </p:sp>
        <p:sp>
          <p:nvSpPr>
            <p:cNvPr id="65" name="Text Box 31"/>
            <p:cNvSpPr txBox="1">
              <a:spLocks noChangeArrowheads="1"/>
            </p:cNvSpPr>
            <p:nvPr/>
          </p:nvSpPr>
          <p:spPr bwMode="auto">
            <a:xfrm>
              <a:off x="4207" y="2601"/>
              <a:ext cx="377"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F</a:t>
              </a:r>
            </a:p>
          </p:txBody>
        </p:sp>
        <p:sp>
          <p:nvSpPr>
            <p:cNvPr id="66" name="Text Box 32"/>
            <p:cNvSpPr txBox="1">
              <a:spLocks noChangeArrowheads="1"/>
            </p:cNvSpPr>
            <p:nvPr/>
          </p:nvSpPr>
          <p:spPr bwMode="auto">
            <a:xfrm>
              <a:off x="1021" y="3273"/>
              <a:ext cx="349"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J</a:t>
              </a:r>
            </a:p>
          </p:txBody>
        </p:sp>
        <p:sp>
          <p:nvSpPr>
            <p:cNvPr id="67" name="Text Box 33"/>
            <p:cNvSpPr txBox="1">
              <a:spLocks noChangeArrowheads="1"/>
            </p:cNvSpPr>
            <p:nvPr/>
          </p:nvSpPr>
          <p:spPr bwMode="auto">
            <a:xfrm>
              <a:off x="4207" y="3273"/>
              <a:ext cx="403" cy="374"/>
            </a:xfrm>
            <a:prstGeom prst="rect">
              <a:avLst/>
            </a:prstGeom>
            <a:noFill/>
            <a:ln w="9525">
              <a:noFill/>
              <a:miter lim="800000"/>
              <a:headEnd/>
              <a:tailEnd/>
            </a:ln>
            <a:effectLst/>
          </p:spPr>
          <p:txBody>
            <a:bodyPr wrap="none">
              <a:spAutoFit/>
            </a:bodyPr>
            <a:lstStyle/>
            <a:p>
              <a:pPr>
                <a:defRPr/>
              </a:pPr>
              <a:r>
                <a:rPr lang="da-DK" sz="2400" b="1" dirty="0">
                  <a:effectLst>
                    <a:outerShdw blurRad="38100" dist="38100" dir="2700000" algn="tl">
                      <a:srgbClr val="000000"/>
                    </a:outerShdw>
                  </a:effectLst>
                  <a:latin typeface="+mj-lt"/>
                </a:rPr>
                <a:t>P</a:t>
              </a:r>
            </a:p>
          </p:txBody>
        </p:sp>
        <p:sp>
          <p:nvSpPr>
            <p:cNvPr id="49185" name="Text Box 34"/>
            <p:cNvSpPr txBox="1">
              <a:spLocks noChangeArrowheads="1"/>
            </p:cNvSpPr>
            <p:nvPr/>
          </p:nvSpPr>
          <p:spPr bwMode="auto">
            <a:xfrm>
              <a:off x="2253" y="1728"/>
              <a:ext cx="767" cy="228"/>
            </a:xfrm>
            <a:prstGeom prst="rect">
              <a:avLst/>
            </a:prstGeom>
            <a:noFill/>
            <a:ln w="9525">
              <a:noFill/>
              <a:miter lim="800000"/>
              <a:headEnd/>
              <a:tailEnd/>
            </a:ln>
          </p:spPr>
          <p:txBody>
            <a:bodyPr wrap="none" lIns="40500" tIns="27000">
              <a:spAutoFit/>
            </a:bodyPr>
            <a:lstStyle/>
            <a:p>
              <a:pPr>
                <a:defRPr/>
              </a:pPr>
              <a:r>
                <a:rPr lang="en-GB" sz="1350">
                  <a:latin typeface="+mj-lt"/>
                </a:rPr>
                <a:t>Opfatte</a:t>
              </a:r>
            </a:p>
          </p:txBody>
        </p:sp>
        <p:sp>
          <p:nvSpPr>
            <p:cNvPr id="49186" name="Text Box 35"/>
            <p:cNvSpPr txBox="1">
              <a:spLocks noChangeArrowheads="1"/>
            </p:cNvSpPr>
            <p:nvPr/>
          </p:nvSpPr>
          <p:spPr bwMode="auto">
            <a:xfrm>
              <a:off x="2231" y="2338"/>
              <a:ext cx="958" cy="228"/>
            </a:xfrm>
            <a:prstGeom prst="rect">
              <a:avLst/>
            </a:prstGeom>
            <a:noFill/>
            <a:ln w="9525">
              <a:noFill/>
              <a:miter lim="800000"/>
              <a:headEnd/>
              <a:tailEnd/>
            </a:ln>
          </p:spPr>
          <p:txBody>
            <a:bodyPr wrap="none" lIns="40500" tIns="27000">
              <a:spAutoFit/>
            </a:bodyPr>
            <a:lstStyle/>
            <a:p>
              <a:pPr>
                <a:defRPr/>
              </a:pPr>
              <a:r>
                <a:rPr lang="en-GB" sz="1350">
                  <a:latin typeface="+mj-lt"/>
                </a:rPr>
                <a:t>Vurdering</a:t>
              </a:r>
            </a:p>
          </p:txBody>
        </p:sp>
        <p:sp>
          <p:nvSpPr>
            <p:cNvPr id="49187" name="Text Box 36"/>
            <p:cNvSpPr txBox="1">
              <a:spLocks noChangeArrowheads="1"/>
            </p:cNvSpPr>
            <p:nvPr/>
          </p:nvSpPr>
          <p:spPr bwMode="auto">
            <a:xfrm>
              <a:off x="1965" y="3010"/>
              <a:ext cx="1747" cy="228"/>
            </a:xfrm>
            <a:prstGeom prst="rect">
              <a:avLst/>
            </a:prstGeom>
            <a:noFill/>
            <a:ln w="9525">
              <a:noFill/>
              <a:miter lim="800000"/>
              <a:headEnd/>
              <a:tailEnd/>
            </a:ln>
          </p:spPr>
          <p:txBody>
            <a:bodyPr wrap="none" lIns="40500" tIns="27000">
              <a:spAutoFit/>
            </a:bodyPr>
            <a:lstStyle/>
            <a:p>
              <a:pPr>
                <a:defRPr/>
              </a:pPr>
              <a:r>
                <a:rPr lang="en-GB" sz="1350">
                  <a:latin typeface="+mj-lt"/>
                </a:rPr>
                <a:t>Orientering/Livsstil</a:t>
              </a:r>
            </a:p>
          </p:txBody>
        </p:sp>
      </p:grpSp>
      <p:sp>
        <p:nvSpPr>
          <p:cNvPr id="2" name="Rectangle 1">
            <a:extLst>
              <a:ext uri="{FF2B5EF4-FFF2-40B4-BE49-F238E27FC236}">
                <a16:creationId xmlns:a16="http://schemas.microsoft.com/office/drawing/2014/main" id="{518EEBD4-4AD1-4A45-8FD3-36614566AF8B}"/>
              </a:ext>
            </a:extLst>
          </p:cNvPr>
          <p:cNvSpPr/>
          <p:nvPr/>
        </p:nvSpPr>
        <p:spPr>
          <a:xfrm>
            <a:off x="3573956" y="3659298"/>
            <a:ext cx="2149069" cy="315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grpSp>
        <p:nvGrpSpPr>
          <p:cNvPr id="41" name="Gruppe 14">
            <a:extLst>
              <a:ext uri="{FF2B5EF4-FFF2-40B4-BE49-F238E27FC236}">
                <a16:creationId xmlns:a16="http://schemas.microsoft.com/office/drawing/2014/main" id="{80EB6D7C-FAA6-CC4C-845F-6E1C24058A01}"/>
              </a:ext>
            </a:extLst>
          </p:cNvPr>
          <p:cNvGrpSpPr>
            <a:grpSpLocks/>
          </p:cNvGrpSpPr>
          <p:nvPr/>
        </p:nvGrpSpPr>
        <p:grpSpPr bwMode="auto">
          <a:xfrm>
            <a:off x="3158093" y="1996394"/>
            <a:ext cx="3082696" cy="1760336"/>
            <a:chOff x="2485541" y="2380810"/>
            <a:chExt cx="3787759" cy="2025986"/>
          </a:xfrm>
        </p:grpSpPr>
        <p:sp>
          <p:nvSpPr>
            <p:cNvPr id="42" name="Text Box 5">
              <a:extLst>
                <a:ext uri="{FF2B5EF4-FFF2-40B4-BE49-F238E27FC236}">
                  <a16:creationId xmlns:a16="http://schemas.microsoft.com/office/drawing/2014/main" id="{9F46B3EC-E8C6-074E-9F02-8BFD046CB1F3}"/>
                </a:ext>
              </a:extLst>
            </p:cNvPr>
            <p:cNvSpPr txBox="1">
              <a:spLocks noChangeArrowheads="1"/>
            </p:cNvSpPr>
            <p:nvPr/>
          </p:nvSpPr>
          <p:spPr bwMode="auto">
            <a:xfrm>
              <a:off x="2485541" y="2380810"/>
              <a:ext cx="401123" cy="345967"/>
            </a:xfrm>
            <a:prstGeom prst="rect">
              <a:avLst/>
            </a:prstGeom>
            <a:noFill/>
            <a:ln w="9525">
              <a:noFill/>
              <a:miter lim="800000"/>
              <a:headEnd/>
              <a:tailEnd/>
            </a:ln>
          </p:spPr>
          <p:txBody>
            <a:bodyPr wrap="none">
              <a:spAutoFit/>
            </a:bodyPr>
            <a:lstStyle/>
            <a:p>
              <a:pPr algn="ctr" eaLnBrk="0" hangingPunct="0">
                <a:defRPr/>
              </a:pPr>
              <a:r>
                <a:rPr kumimoji="1" lang="da-DK" sz="2133" b="1" dirty="0">
                  <a:solidFill>
                    <a:schemeClr val="accent1"/>
                  </a:solidFill>
                  <a:latin typeface="+mj-lt"/>
                </a:rPr>
                <a:t>S</a:t>
              </a:r>
              <a:endParaRPr kumimoji="1" lang="da-DK" sz="2133" dirty="0">
                <a:solidFill>
                  <a:schemeClr val="accent1"/>
                </a:solidFill>
                <a:latin typeface="+mj-lt"/>
              </a:endParaRPr>
            </a:p>
          </p:txBody>
        </p:sp>
        <p:sp>
          <p:nvSpPr>
            <p:cNvPr id="43" name="Text Box 6">
              <a:extLst>
                <a:ext uri="{FF2B5EF4-FFF2-40B4-BE49-F238E27FC236}">
                  <a16:creationId xmlns:a16="http://schemas.microsoft.com/office/drawing/2014/main" id="{AA57814F-C3FA-F54A-A6BC-173E274C5577}"/>
                </a:ext>
              </a:extLst>
            </p:cNvPr>
            <p:cNvSpPr txBox="1">
              <a:spLocks noChangeArrowheads="1"/>
            </p:cNvSpPr>
            <p:nvPr/>
          </p:nvSpPr>
          <p:spPr bwMode="auto">
            <a:xfrm>
              <a:off x="5833119" y="2452819"/>
              <a:ext cx="440181" cy="345967"/>
            </a:xfrm>
            <a:prstGeom prst="rect">
              <a:avLst/>
            </a:prstGeom>
            <a:noFill/>
            <a:ln w="9525">
              <a:noFill/>
              <a:miter lim="800000"/>
              <a:headEnd/>
              <a:tailEnd/>
            </a:ln>
          </p:spPr>
          <p:txBody>
            <a:bodyPr wrap="none">
              <a:spAutoFit/>
            </a:bodyPr>
            <a:lstStyle/>
            <a:p>
              <a:pPr algn="ctr" eaLnBrk="0" hangingPunct="0">
                <a:defRPr/>
              </a:pPr>
              <a:r>
                <a:rPr kumimoji="1" lang="da-DK" sz="2133" b="1" dirty="0">
                  <a:solidFill>
                    <a:schemeClr val="accent1"/>
                  </a:solidFill>
                  <a:latin typeface="+mj-lt"/>
                </a:rPr>
                <a:t>N</a:t>
              </a:r>
              <a:endParaRPr kumimoji="1" lang="da-DK" sz="2133" dirty="0">
                <a:solidFill>
                  <a:schemeClr val="accent1"/>
                </a:solidFill>
                <a:latin typeface="+mj-lt"/>
              </a:endParaRPr>
            </a:p>
          </p:txBody>
        </p:sp>
        <p:sp>
          <p:nvSpPr>
            <p:cNvPr id="44" name="Text Box 7">
              <a:extLst>
                <a:ext uri="{FF2B5EF4-FFF2-40B4-BE49-F238E27FC236}">
                  <a16:creationId xmlns:a16="http://schemas.microsoft.com/office/drawing/2014/main" id="{F5967310-FF44-4548-89D7-F138328F0821}"/>
                </a:ext>
              </a:extLst>
            </p:cNvPr>
            <p:cNvSpPr txBox="1">
              <a:spLocks noChangeArrowheads="1"/>
            </p:cNvSpPr>
            <p:nvPr/>
          </p:nvSpPr>
          <p:spPr bwMode="auto">
            <a:xfrm>
              <a:off x="2489788" y="4060829"/>
              <a:ext cx="392631" cy="345967"/>
            </a:xfrm>
            <a:prstGeom prst="rect">
              <a:avLst/>
            </a:prstGeom>
            <a:noFill/>
            <a:ln w="9525">
              <a:noFill/>
              <a:miter lim="800000"/>
              <a:headEnd/>
              <a:tailEnd/>
            </a:ln>
          </p:spPr>
          <p:txBody>
            <a:bodyPr wrap="none">
              <a:spAutoFit/>
            </a:bodyPr>
            <a:lstStyle/>
            <a:p>
              <a:pPr algn="ctr" eaLnBrk="0" hangingPunct="0">
                <a:defRPr/>
              </a:pPr>
              <a:r>
                <a:rPr kumimoji="1" lang="da-DK" sz="2133" b="1" dirty="0">
                  <a:solidFill>
                    <a:schemeClr val="accent1"/>
                  </a:solidFill>
                  <a:latin typeface="+mj-lt"/>
                </a:rPr>
                <a:t>T</a:t>
              </a:r>
              <a:endParaRPr kumimoji="1" lang="da-DK" sz="2133" dirty="0">
                <a:solidFill>
                  <a:schemeClr val="accent1"/>
                </a:solidFill>
                <a:latin typeface="+mj-lt"/>
              </a:endParaRPr>
            </a:p>
          </p:txBody>
        </p:sp>
        <p:sp>
          <p:nvSpPr>
            <p:cNvPr id="45" name="Text Box 8">
              <a:extLst>
                <a:ext uri="{FF2B5EF4-FFF2-40B4-BE49-F238E27FC236}">
                  <a16:creationId xmlns:a16="http://schemas.microsoft.com/office/drawing/2014/main" id="{6CF57A73-F08C-EF42-A311-B82A9AFF7704}"/>
                </a:ext>
              </a:extLst>
            </p:cNvPr>
            <p:cNvSpPr txBox="1">
              <a:spLocks noChangeArrowheads="1"/>
            </p:cNvSpPr>
            <p:nvPr/>
          </p:nvSpPr>
          <p:spPr bwMode="auto">
            <a:xfrm>
              <a:off x="5861137" y="4060829"/>
              <a:ext cx="384140" cy="345967"/>
            </a:xfrm>
            <a:prstGeom prst="rect">
              <a:avLst/>
            </a:prstGeom>
            <a:noFill/>
            <a:ln w="9525">
              <a:noFill/>
              <a:miter lim="800000"/>
              <a:headEnd/>
              <a:tailEnd/>
            </a:ln>
          </p:spPr>
          <p:txBody>
            <a:bodyPr wrap="none">
              <a:spAutoFit/>
            </a:bodyPr>
            <a:lstStyle/>
            <a:p>
              <a:pPr algn="ctr" eaLnBrk="0" hangingPunct="0">
                <a:defRPr/>
              </a:pPr>
              <a:r>
                <a:rPr kumimoji="1" lang="da-DK" sz="2133" b="1" dirty="0">
                  <a:solidFill>
                    <a:schemeClr val="accent1"/>
                  </a:solidFill>
                  <a:latin typeface="+mj-lt"/>
                </a:rPr>
                <a:t>F</a:t>
              </a:r>
              <a:endParaRPr kumimoji="1" lang="da-DK" sz="2133" dirty="0">
                <a:solidFill>
                  <a:schemeClr val="accent1"/>
                </a:solidFill>
                <a:latin typeface="+mj-lt"/>
              </a:endParaRPr>
            </a:p>
          </p:txBody>
        </p:sp>
        <p:sp>
          <p:nvSpPr>
            <p:cNvPr id="46" name="Line 9">
              <a:extLst>
                <a:ext uri="{FF2B5EF4-FFF2-40B4-BE49-F238E27FC236}">
                  <a16:creationId xmlns:a16="http://schemas.microsoft.com/office/drawing/2014/main" id="{34F52735-EB86-1644-BCD0-559E6BD3FC0D}"/>
                </a:ext>
              </a:extLst>
            </p:cNvPr>
            <p:cNvSpPr>
              <a:spLocks noChangeShapeType="1"/>
            </p:cNvSpPr>
            <p:nvPr/>
          </p:nvSpPr>
          <p:spPr bwMode="auto">
            <a:xfrm>
              <a:off x="2941630" y="2817808"/>
              <a:ext cx="2880652" cy="0"/>
            </a:xfrm>
            <a:prstGeom prst="line">
              <a:avLst/>
            </a:prstGeom>
            <a:noFill/>
            <a:ln w="25400">
              <a:solidFill>
                <a:schemeClr val="tx1"/>
              </a:solidFill>
              <a:round/>
              <a:headEnd/>
              <a:tailEnd type="triangle" w="med" len="med"/>
            </a:ln>
          </p:spPr>
          <p:txBody>
            <a:bodyPr wrap="none" anchor="ctr"/>
            <a:lstStyle/>
            <a:p>
              <a:pPr>
                <a:defRPr/>
              </a:pPr>
              <a:endParaRPr lang="da-DK" sz="1351" dirty="0">
                <a:latin typeface="+mj-lt"/>
              </a:endParaRPr>
            </a:p>
          </p:txBody>
        </p:sp>
        <p:sp>
          <p:nvSpPr>
            <p:cNvPr id="47" name="Line 10">
              <a:extLst>
                <a:ext uri="{FF2B5EF4-FFF2-40B4-BE49-F238E27FC236}">
                  <a16:creationId xmlns:a16="http://schemas.microsoft.com/office/drawing/2014/main" id="{6DED0D07-1E4E-FA4D-A131-75733C395AAF}"/>
                </a:ext>
              </a:extLst>
            </p:cNvPr>
            <p:cNvSpPr>
              <a:spLocks noChangeShapeType="1"/>
            </p:cNvSpPr>
            <p:nvPr/>
          </p:nvSpPr>
          <p:spPr bwMode="auto">
            <a:xfrm flipH="1">
              <a:off x="2941630" y="2817808"/>
              <a:ext cx="2812405" cy="1182695"/>
            </a:xfrm>
            <a:prstGeom prst="line">
              <a:avLst/>
            </a:prstGeom>
            <a:noFill/>
            <a:ln w="25400">
              <a:solidFill>
                <a:schemeClr val="tx1"/>
              </a:solidFill>
              <a:round/>
              <a:headEnd/>
              <a:tailEnd type="triangle" w="med" len="med"/>
            </a:ln>
          </p:spPr>
          <p:txBody>
            <a:bodyPr wrap="none" anchor="ctr"/>
            <a:lstStyle/>
            <a:p>
              <a:pPr>
                <a:defRPr/>
              </a:pPr>
              <a:endParaRPr lang="da-DK" sz="1351" dirty="0">
                <a:latin typeface="+mj-lt"/>
              </a:endParaRPr>
            </a:p>
          </p:txBody>
        </p:sp>
        <p:sp>
          <p:nvSpPr>
            <p:cNvPr id="48" name="Line 11">
              <a:extLst>
                <a:ext uri="{FF2B5EF4-FFF2-40B4-BE49-F238E27FC236}">
                  <a16:creationId xmlns:a16="http://schemas.microsoft.com/office/drawing/2014/main" id="{8C0D5B19-4375-C04C-81F5-64A14E46ACE7}"/>
                </a:ext>
              </a:extLst>
            </p:cNvPr>
            <p:cNvSpPr>
              <a:spLocks noChangeShapeType="1"/>
            </p:cNvSpPr>
            <p:nvPr/>
          </p:nvSpPr>
          <p:spPr bwMode="auto">
            <a:xfrm>
              <a:off x="2941630" y="4000503"/>
              <a:ext cx="2812405" cy="0"/>
            </a:xfrm>
            <a:prstGeom prst="line">
              <a:avLst/>
            </a:prstGeom>
            <a:noFill/>
            <a:ln w="25400">
              <a:solidFill>
                <a:schemeClr val="tx1"/>
              </a:solidFill>
              <a:round/>
              <a:headEnd/>
              <a:tailEnd type="triangle" w="med" len="med"/>
            </a:ln>
          </p:spPr>
          <p:txBody>
            <a:bodyPr wrap="none" anchor="ctr"/>
            <a:lstStyle/>
            <a:p>
              <a:pPr>
                <a:defRPr/>
              </a:pPr>
              <a:endParaRPr lang="da-DK" sz="1351" dirty="0">
                <a:latin typeface="+mj-lt"/>
              </a:endParaRPr>
            </a:p>
          </p:txBody>
        </p:sp>
      </p:grpSp>
      <p:sp>
        <p:nvSpPr>
          <p:cNvPr id="49" name="Rectangle 48">
            <a:extLst>
              <a:ext uri="{FF2B5EF4-FFF2-40B4-BE49-F238E27FC236}">
                <a16:creationId xmlns:a16="http://schemas.microsoft.com/office/drawing/2014/main" id="{1F47D249-A3B8-D944-8E65-A842C21D7F05}"/>
              </a:ext>
            </a:extLst>
          </p:cNvPr>
          <p:cNvSpPr/>
          <p:nvPr/>
        </p:nvSpPr>
        <p:spPr>
          <a:xfrm>
            <a:off x="3473938" y="815631"/>
            <a:ext cx="2149069" cy="315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spTree>
    <p:extLst>
      <p:ext uri="{BB962C8B-B14F-4D97-AF65-F5344CB8AC3E}">
        <p14:creationId xmlns:p14="http://schemas.microsoft.com/office/powerpoint/2010/main" val="14019504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614"/>
          <p:cNvSpPr>
            <a:spLocks noGrp="1" noChangeArrowheads="1"/>
          </p:cNvSpPr>
          <p:nvPr>
            <p:ph type="title" idx="4294967295"/>
          </p:nvPr>
        </p:nvSpPr>
        <p:spPr>
          <a:xfrm>
            <a:off x="395289" y="353700"/>
            <a:ext cx="8353424" cy="675000"/>
          </a:xfrm>
        </p:spPr>
        <p:txBody>
          <a:bodyPr/>
          <a:lstStyle/>
          <a:p>
            <a:pPr eaLnBrk="1" hangingPunct="1"/>
            <a:r>
              <a:rPr lang="da-DK" altLang="en-US" sz="2200" b="1" dirty="0"/>
              <a:t>Problemløsning i et team</a:t>
            </a:r>
          </a:p>
        </p:txBody>
      </p:sp>
      <p:sp>
        <p:nvSpPr>
          <p:cNvPr id="117763" name="Pladsholder til diasnummer 3"/>
          <p:cNvSpPr>
            <a:spLocks noGrp="1"/>
          </p:cNvSpPr>
          <p:nvPr>
            <p:ph type="sldNum" sz="quarter" idx="4294967295"/>
          </p:nvPr>
        </p:nvSpPr>
        <p:spPr bwMode="auto">
          <a:xfrm>
            <a:off x="6224400" y="6462000"/>
            <a:ext cx="2133600" cy="180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b" anchorCtr="0" compatLnSpc="1">
            <a:prstTxWarp prst="textNoShape">
              <a:avLst/>
            </a:prstTxWarp>
          </a:bodyPr>
          <a:lstStyle>
            <a:defPPr>
              <a:defRPr lang="da-DK"/>
            </a:defPPr>
            <a:lvl1pPr algn="r" rtl="0" eaLnBrk="0" fontAlgn="base" hangingPunct="0">
              <a:spcBef>
                <a:spcPct val="0"/>
              </a:spcBef>
              <a:spcAft>
                <a:spcPct val="0"/>
              </a:spcAft>
              <a:defRPr sz="900" kern="1200">
                <a:solidFill>
                  <a:schemeClr val="tx1"/>
                </a:solidFill>
                <a:latin typeface="Arial" charset="0"/>
                <a:ea typeface="+mn-ea"/>
                <a:cs typeface="Arial" charset="0"/>
              </a:defRPr>
            </a:lvl1pPr>
            <a:lvl2pPr marL="457200" algn="l" rtl="0" eaLnBrk="0" fontAlgn="base" hangingPunct="0">
              <a:spcBef>
                <a:spcPct val="0"/>
              </a:spcBef>
              <a:spcAft>
                <a:spcPct val="0"/>
              </a:spcAft>
              <a:defRPr sz="1100" kern="1200">
                <a:solidFill>
                  <a:schemeClr val="tx1"/>
                </a:solidFill>
                <a:latin typeface="Arial" charset="0"/>
                <a:ea typeface="+mn-ea"/>
                <a:cs typeface="Arial" charset="0"/>
              </a:defRPr>
            </a:lvl2pPr>
            <a:lvl3pPr marL="914400" algn="l" rtl="0" eaLnBrk="0" fontAlgn="base" hangingPunct="0">
              <a:spcBef>
                <a:spcPct val="0"/>
              </a:spcBef>
              <a:spcAft>
                <a:spcPct val="0"/>
              </a:spcAft>
              <a:defRPr sz="1100" kern="1200">
                <a:solidFill>
                  <a:schemeClr val="tx1"/>
                </a:solidFill>
                <a:latin typeface="Arial" charset="0"/>
                <a:ea typeface="+mn-ea"/>
                <a:cs typeface="Arial" charset="0"/>
              </a:defRPr>
            </a:lvl3pPr>
            <a:lvl4pPr marL="1371600" algn="l" rtl="0" eaLnBrk="0" fontAlgn="base" hangingPunct="0">
              <a:spcBef>
                <a:spcPct val="0"/>
              </a:spcBef>
              <a:spcAft>
                <a:spcPct val="0"/>
              </a:spcAft>
              <a:defRPr sz="1100" kern="1200">
                <a:solidFill>
                  <a:schemeClr val="tx1"/>
                </a:solidFill>
                <a:latin typeface="Arial" charset="0"/>
                <a:ea typeface="+mn-ea"/>
                <a:cs typeface="Arial" charset="0"/>
              </a:defRPr>
            </a:lvl4pPr>
            <a:lvl5pPr marL="1828800" algn="l" rtl="0" eaLnBrk="0" fontAlgn="base" hangingPunct="0">
              <a:spcBef>
                <a:spcPct val="0"/>
              </a:spcBef>
              <a:spcAft>
                <a:spcPct val="0"/>
              </a:spcAft>
              <a:defRPr sz="1100" kern="1200">
                <a:solidFill>
                  <a:schemeClr val="tx1"/>
                </a:solidFill>
                <a:latin typeface="Arial" charset="0"/>
                <a:ea typeface="+mn-ea"/>
                <a:cs typeface="Arial" charset="0"/>
              </a:defRPr>
            </a:lvl5pPr>
            <a:lvl6pPr marL="2286000" algn="l" defTabSz="914400" rtl="0" eaLnBrk="1" latinLnBrk="0" hangingPunct="1">
              <a:defRPr sz="1100" kern="1200">
                <a:solidFill>
                  <a:schemeClr val="tx1"/>
                </a:solidFill>
                <a:latin typeface="Arial" charset="0"/>
                <a:ea typeface="+mn-ea"/>
                <a:cs typeface="Arial" charset="0"/>
              </a:defRPr>
            </a:lvl6pPr>
            <a:lvl7pPr marL="2743200" algn="l" defTabSz="914400" rtl="0" eaLnBrk="1" latinLnBrk="0" hangingPunct="1">
              <a:defRPr sz="1100" kern="1200">
                <a:solidFill>
                  <a:schemeClr val="tx1"/>
                </a:solidFill>
                <a:latin typeface="Arial" charset="0"/>
                <a:ea typeface="+mn-ea"/>
                <a:cs typeface="Arial" charset="0"/>
              </a:defRPr>
            </a:lvl7pPr>
            <a:lvl8pPr marL="3200400" algn="l" defTabSz="914400" rtl="0" eaLnBrk="1" latinLnBrk="0" hangingPunct="1">
              <a:defRPr sz="1100" kern="1200">
                <a:solidFill>
                  <a:schemeClr val="tx1"/>
                </a:solidFill>
                <a:latin typeface="Arial" charset="0"/>
                <a:ea typeface="+mn-ea"/>
                <a:cs typeface="Arial" charset="0"/>
              </a:defRPr>
            </a:lvl8pPr>
            <a:lvl9pPr marL="3657600" algn="l" defTabSz="914400" rtl="0" eaLnBrk="1" latinLnBrk="0" hangingPunct="1">
              <a:defRPr sz="1100" kern="1200">
                <a:solidFill>
                  <a:schemeClr val="tx1"/>
                </a:solidFill>
                <a:latin typeface="Arial" charset="0"/>
                <a:ea typeface="+mn-ea"/>
                <a:cs typeface="Arial" charset="0"/>
              </a:defRPr>
            </a:lvl9pPr>
          </a:lstStyle>
          <a:p>
            <a:pPr eaLnBrk="1" hangingPunct="1">
              <a:spcBef>
                <a:spcPct val="0"/>
              </a:spcBef>
              <a:buClrTx/>
              <a:buFontTx/>
              <a:buNone/>
              <a:defRPr/>
            </a:pPr>
            <a:r>
              <a:rPr lang="da-DK"/>
              <a:t> </a:t>
            </a:r>
            <a:r>
              <a:rPr lang="da-DK" sz="1000">
                <a:solidFill>
                  <a:srgbClr val="82C2BF"/>
                </a:solidFill>
              </a:rPr>
              <a:t> </a:t>
            </a:r>
            <a:fld id="{F99D42A1-65F8-4EE4-A942-EA8913E97114}" type="slidenum">
              <a:rPr lang="da-DK" sz="1000" b="1" smtClean="0">
                <a:solidFill>
                  <a:schemeClr val="tx2"/>
                </a:solidFill>
              </a:rPr>
              <a:pPr eaLnBrk="1" hangingPunct="1">
                <a:spcBef>
                  <a:spcPct val="0"/>
                </a:spcBef>
                <a:buClrTx/>
                <a:buFontTx/>
                <a:buNone/>
                <a:defRPr/>
              </a:pPr>
              <a:t>127</a:t>
            </a:fld>
            <a:endParaRPr lang="da-DK" altLang="en-US" sz="675">
              <a:solidFill>
                <a:prstClr val="black"/>
              </a:solidFill>
              <a:latin typeface="Arial" pitchFamily="34" charset="0"/>
            </a:endParaRPr>
          </a:p>
        </p:txBody>
      </p:sp>
      <p:sp>
        <p:nvSpPr>
          <p:cNvPr id="19" name="Rectangle 149"/>
          <p:cNvSpPr>
            <a:spLocks noChangeArrowheads="1"/>
          </p:cNvSpPr>
          <p:nvPr/>
        </p:nvSpPr>
        <p:spPr bwMode="auto">
          <a:xfrm>
            <a:off x="3855244" y="2897981"/>
            <a:ext cx="12824" cy="46166"/>
          </a:xfrm>
          <a:prstGeom prst="rect">
            <a:avLst/>
          </a:prstGeom>
          <a:noFill/>
          <a:ln w="9525">
            <a:noFill/>
            <a:miter lim="800000"/>
            <a:headEnd/>
            <a:tailEnd/>
          </a:ln>
        </p:spPr>
        <p:txBody>
          <a:bodyPr wrap="none" lIns="0" tIns="0" rIns="0" bIns="0">
            <a:spAutoFit/>
          </a:bodyPr>
          <a:lstStyle/>
          <a:p>
            <a:pPr eaLnBrk="0" hangingPunct="0">
              <a:defRPr/>
            </a:pPr>
            <a:r>
              <a:rPr lang="da-DK" sz="300">
                <a:solidFill>
                  <a:srgbClr val="000000"/>
                </a:solidFill>
                <a:latin typeface="Verdana"/>
              </a:rPr>
              <a:t> </a:t>
            </a:r>
            <a:endParaRPr lang="da-DK">
              <a:solidFill>
                <a:srgbClr val="000066"/>
              </a:solidFill>
              <a:latin typeface="Verdana"/>
            </a:endParaRPr>
          </a:p>
        </p:txBody>
      </p:sp>
      <p:sp>
        <p:nvSpPr>
          <p:cNvPr id="20" name="Rectangle 158"/>
          <p:cNvSpPr>
            <a:spLocks noChangeArrowheads="1"/>
          </p:cNvSpPr>
          <p:nvPr/>
        </p:nvSpPr>
        <p:spPr bwMode="auto">
          <a:xfrm>
            <a:off x="4998244" y="2897981"/>
            <a:ext cx="12824" cy="46166"/>
          </a:xfrm>
          <a:prstGeom prst="rect">
            <a:avLst/>
          </a:prstGeom>
          <a:noFill/>
          <a:ln w="9525">
            <a:noFill/>
            <a:miter lim="800000"/>
            <a:headEnd/>
            <a:tailEnd/>
          </a:ln>
        </p:spPr>
        <p:txBody>
          <a:bodyPr wrap="none" lIns="0" tIns="0" rIns="0" bIns="0">
            <a:spAutoFit/>
          </a:bodyPr>
          <a:lstStyle/>
          <a:p>
            <a:pPr eaLnBrk="0" hangingPunct="0">
              <a:defRPr/>
            </a:pPr>
            <a:r>
              <a:rPr lang="da-DK" sz="300">
                <a:solidFill>
                  <a:srgbClr val="000000"/>
                </a:solidFill>
                <a:latin typeface="Verdana"/>
              </a:rPr>
              <a:t> </a:t>
            </a:r>
            <a:endParaRPr lang="da-DK">
              <a:solidFill>
                <a:srgbClr val="000066"/>
              </a:solidFill>
              <a:latin typeface="Verdana"/>
            </a:endParaRPr>
          </a:p>
        </p:txBody>
      </p:sp>
      <p:pic>
        <p:nvPicPr>
          <p:cNvPr id="18" name="Picture 17" descr="A map with text&#10;&#10;Description automatically generated">
            <a:extLst>
              <a:ext uri="{FF2B5EF4-FFF2-40B4-BE49-F238E27FC236}">
                <a16:creationId xmlns:a16="http://schemas.microsoft.com/office/drawing/2014/main" id="{8BD77CFD-5237-A043-8975-15CF900FC882}"/>
              </a:ext>
            </a:extLst>
          </p:cNvPr>
          <p:cNvPicPr/>
          <p:nvPr/>
        </p:nvPicPr>
        <p:blipFill rotWithShape="1">
          <a:blip r:embed="rId3">
            <a:extLst>
              <a:ext uri="{28A0092B-C50C-407E-A947-70E740481C1C}">
                <a14:useLocalDpi xmlns:a14="http://schemas.microsoft.com/office/drawing/2010/main" val="0"/>
              </a:ext>
            </a:extLst>
          </a:blip>
          <a:srcRect t="13811"/>
          <a:stretch/>
        </p:blipFill>
        <p:spPr bwMode="auto">
          <a:xfrm>
            <a:off x="1053997" y="771550"/>
            <a:ext cx="7036005" cy="4203315"/>
          </a:xfrm>
          <a:prstGeom prst="rect">
            <a:avLst/>
          </a:prstGeom>
          <a:noFill/>
          <a:ln>
            <a:noFill/>
          </a:ln>
        </p:spPr>
      </p:pic>
    </p:spTree>
    <p:extLst>
      <p:ext uri="{BB962C8B-B14F-4D97-AF65-F5344CB8AC3E}">
        <p14:creationId xmlns:p14="http://schemas.microsoft.com/office/powerpoint/2010/main" val="383431040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C:\Users\mba\AppData\Local\Microsoft\Windows\Temporary Internet Files\Content.Outlook\04R9RAMV\Arkivskab.png">
            <a:extLst>
              <a:ext uri="{FF2B5EF4-FFF2-40B4-BE49-F238E27FC236}">
                <a16:creationId xmlns:a16="http://schemas.microsoft.com/office/drawing/2014/main" id="{CC6C4D5C-3292-164E-AEE8-31262014F2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1936" y="2106107"/>
            <a:ext cx="688300" cy="68166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C:\Users\mba\AppData\Local\Microsoft\Windows\Temporary Internet Files\Content.Outlook\04R9RAMV\Radar.png">
            <a:extLst>
              <a:ext uri="{FF2B5EF4-FFF2-40B4-BE49-F238E27FC236}">
                <a16:creationId xmlns:a16="http://schemas.microsoft.com/office/drawing/2014/main" id="{12D6782D-3590-B346-8438-4DD0A719B0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32036" y="2068303"/>
            <a:ext cx="487736" cy="71947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mba\AppData\Local\Microsoft\Windows\Temporary Internet Files\Content.Outlook\04R9RAMV\Pære.png">
            <a:extLst>
              <a:ext uri="{FF2B5EF4-FFF2-40B4-BE49-F238E27FC236}">
                <a16:creationId xmlns:a16="http://schemas.microsoft.com/office/drawing/2014/main" id="{0F5FA750-0A0A-F444-B63D-CE6083C84B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241" y="2100354"/>
            <a:ext cx="492593" cy="795433"/>
          </a:xfrm>
          <a:prstGeom prst="rect">
            <a:avLst/>
          </a:prstGeom>
          <a:noFill/>
          <a:extLst>
            <a:ext uri="{909E8E84-426E-40DD-AFC4-6F175D3DCCD1}">
              <a14:hiddenFill xmlns:a14="http://schemas.microsoft.com/office/drawing/2010/main">
                <a:solidFill>
                  <a:srgbClr val="FFFFFF"/>
                </a:solidFill>
              </a14:hiddenFill>
            </a:ext>
          </a:extLst>
        </p:spPr>
      </p:pic>
      <p:pic>
        <p:nvPicPr>
          <p:cNvPr id="24" name="Billede 4">
            <a:extLst>
              <a:ext uri="{FF2B5EF4-FFF2-40B4-BE49-F238E27FC236}">
                <a16:creationId xmlns:a16="http://schemas.microsoft.com/office/drawing/2014/main" id="{FC867DCE-90AD-A546-AD14-10BCD615B8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5196" y="2091431"/>
            <a:ext cx="830948" cy="804354"/>
          </a:xfrm>
          <a:prstGeom prst="rect">
            <a:avLst/>
          </a:prstGeom>
        </p:spPr>
      </p:pic>
      <p:pic>
        <p:nvPicPr>
          <p:cNvPr id="25" name="Picture 2" descr="C:\Users\mba\AppData\Local\Microsoft\Windows\Temporary Internet Files\Content.Outlook\04R9RAMV\Labyrint.png">
            <a:extLst>
              <a:ext uri="{FF2B5EF4-FFF2-40B4-BE49-F238E27FC236}">
                <a16:creationId xmlns:a16="http://schemas.microsoft.com/office/drawing/2014/main" id="{792DAFF1-56F3-6045-B3DF-BB5321EB0FB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31640" y="4173332"/>
            <a:ext cx="616771" cy="68963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mba\AppData\Local\Microsoft\Windows\Temporary Internet Files\Content.Outlook\04R9RAMV\Tyfon_v2.png">
            <a:extLst>
              <a:ext uri="{FF2B5EF4-FFF2-40B4-BE49-F238E27FC236}">
                <a16:creationId xmlns:a16="http://schemas.microsoft.com/office/drawing/2014/main" id="{5844870E-7BEA-5A44-88F0-3BD2FD03916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32186" y="4202527"/>
            <a:ext cx="349459" cy="62501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mba\AppData\Local\Microsoft\Windows\Temporary Internet Files\Content.Outlook\04R9RAMV\Familiefoto.png">
            <a:extLst>
              <a:ext uri="{FF2B5EF4-FFF2-40B4-BE49-F238E27FC236}">
                <a16:creationId xmlns:a16="http://schemas.microsoft.com/office/drawing/2014/main" id="{B955FD70-C86A-9548-8E03-83370EA3D81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89835" y="4137925"/>
            <a:ext cx="488522" cy="77393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mba\AppData\Local\Microsoft\Windows\Temporary Internet Files\Content.Outlook\04R9RAMV\Vulkan.png">
            <a:extLst>
              <a:ext uri="{FF2B5EF4-FFF2-40B4-BE49-F238E27FC236}">
                <a16:creationId xmlns:a16="http://schemas.microsoft.com/office/drawing/2014/main" id="{1A2CC4D6-B5B4-A64B-98E9-F3980D90B05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70222" y="4245936"/>
            <a:ext cx="851105" cy="592522"/>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802">
            <a:extLst>
              <a:ext uri="{FF2B5EF4-FFF2-40B4-BE49-F238E27FC236}">
                <a16:creationId xmlns:a16="http://schemas.microsoft.com/office/drawing/2014/main" id="{B8833C80-0044-2548-9CB6-8906891D8165}"/>
              </a:ext>
            </a:extLst>
          </p:cNvPr>
          <p:cNvSpPr txBox="1">
            <a:spLocks noChangeArrowheads="1"/>
          </p:cNvSpPr>
          <p:nvPr/>
        </p:nvSpPr>
        <p:spPr bwMode="auto">
          <a:xfrm>
            <a:off x="498057" y="1408443"/>
            <a:ext cx="2800767" cy="507831"/>
          </a:xfrm>
          <a:prstGeom prst="rect">
            <a:avLst/>
          </a:prstGeom>
          <a:noFill/>
          <a:ln w="9525">
            <a:noFill/>
            <a:miter lim="800000"/>
            <a:headEnd/>
            <a:tailEnd/>
          </a:ln>
        </p:spPr>
        <p:txBody>
          <a:bodyPr wrap="none">
            <a:spAutoFit/>
          </a:bodyPr>
          <a:lstStyle/>
          <a:p>
            <a:pPr algn="ctr" eaLnBrk="0" hangingPunct="0">
              <a:defRPr/>
            </a:pPr>
            <a:r>
              <a:rPr kumimoji="1" lang="da-DK" sz="1350" dirty="0">
                <a:solidFill>
                  <a:prstClr val="black"/>
                </a:solidFill>
                <a:latin typeface="Verdana"/>
              </a:rPr>
              <a:t>Sanse kontekst og omgivelser</a:t>
            </a:r>
          </a:p>
          <a:p>
            <a:pPr algn="ctr" eaLnBrk="0" hangingPunct="0">
              <a:defRPr/>
            </a:pPr>
            <a:r>
              <a:rPr kumimoji="1" lang="da-DK" sz="1350" dirty="0">
                <a:solidFill>
                  <a:prstClr val="black"/>
                </a:solidFill>
                <a:latin typeface="Verdana"/>
              </a:rPr>
              <a:t>(fakta og data)</a:t>
            </a:r>
          </a:p>
        </p:txBody>
      </p:sp>
      <p:sp>
        <p:nvSpPr>
          <p:cNvPr id="31" name="Text Box 804">
            <a:extLst>
              <a:ext uri="{FF2B5EF4-FFF2-40B4-BE49-F238E27FC236}">
                <a16:creationId xmlns:a16="http://schemas.microsoft.com/office/drawing/2014/main" id="{985E4E27-4BC8-0D40-A835-1267F008DFEF}"/>
              </a:ext>
            </a:extLst>
          </p:cNvPr>
          <p:cNvSpPr txBox="1">
            <a:spLocks noChangeArrowheads="1"/>
          </p:cNvSpPr>
          <p:nvPr/>
        </p:nvSpPr>
        <p:spPr bwMode="auto">
          <a:xfrm>
            <a:off x="298715" y="3645337"/>
            <a:ext cx="3366627" cy="507831"/>
          </a:xfrm>
          <a:prstGeom prst="rect">
            <a:avLst/>
          </a:prstGeom>
          <a:noFill/>
          <a:ln w="9525">
            <a:noFill/>
            <a:miter lim="800000"/>
            <a:headEnd/>
            <a:tailEnd/>
          </a:ln>
        </p:spPr>
        <p:txBody>
          <a:bodyPr wrap="none">
            <a:spAutoFit/>
          </a:bodyPr>
          <a:lstStyle/>
          <a:p>
            <a:pPr algn="ctr" eaLnBrk="0" hangingPunct="0">
              <a:defRPr/>
            </a:pPr>
            <a:r>
              <a:rPr kumimoji="1" lang="da-DK" sz="1350" dirty="0">
                <a:solidFill>
                  <a:prstClr val="black"/>
                </a:solidFill>
                <a:latin typeface="Verdana"/>
              </a:rPr>
              <a:t>Tanker, regler og rammer</a:t>
            </a:r>
          </a:p>
          <a:p>
            <a:pPr algn="ctr" eaLnBrk="0" hangingPunct="0">
              <a:defRPr/>
            </a:pPr>
            <a:r>
              <a:rPr kumimoji="1" lang="da-DK" sz="1350" dirty="0">
                <a:solidFill>
                  <a:prstClr val="black"/>
                </a:solidFill>
                <a:latin typeface="Verdana"/>
              </a:rPr>
              <a:t>(logisk argument for bedste løsning)</a:t>
            </a:r>
          </a:p>
        </p:txBody>
      </p:sp>
      <p:sp>
        <p:nvSpPr>
          <p:cNvPr id="32" name="Text Box 805">
            <a:extLst>
              <a:ext uri="{FF2B5EF4-FFF2-40B4-BE49-F238E27FC236}">
                <a16:creationId xmlns:a16="http://schemas.microsoft.com/office/drawing/2014/main" id="{940E6FAF-DCAA-A446-A92F-E649B8070F38}"/>
              </a:ext>
            </a:extLst>
          </p:cNvPr>
          <p:cNvSpPr txBox="1">
            <a:spLocks noChangeArrowheads="1"/>
          </p:cNvSpPr>
          <p:nvPr/>
        </p:nvSpPr>
        <p:spPr bwMode="auto">
          <a:xfrm>
            <a:off x="5911720" y="3651871"/>
            <a:ext cx="3143809" cy="507831"/>
          </a:xfrm>
          <a:prstGeom prst="rect">
            <a:avLst/>
          </a:prstGeom>
          <a:noFill/>
          <a:ln w="9525">
            <a:noFill/>
            <a:miter lim="800000"/>
            <a:headEnd/>
            <a:tailEnd/>
          </a:ln>
        </p:spPr>
        <p:txBody>
          <a:bodyPr wrap="none">
            <a:spAutoFit/>
          </a:bodyPr>
          <a:lstStyle/>
          <a:p>
            <a:pPr algn="ctr" eaLnBrk="0" hangingPunct="0">
              <a:defRPr/>
            </a:pPr>
            <a:r>
              <a:rPr kumimoji="1" lang="da-DK" sz="1350" dirty="0">
                <a:solidFill>
                  <a:prstClr val="black"/>
                </a:solidFill>
                <a:latin typeface="Verdana"/>
              </a:rPr>
              <a:t>Føle at der er mening</a:t>
            </a:r>
          </a:p>
          <a:p>
            <a:pPr algn="ctr" eaLnBrk="0" hangingPunct="0">
              <a:defRPr/>
            </a:pPr>
            <a:r>
              <a:rPr kumimoji="1" lang="da-DK" sz="1350" dirty="0">
                <a:solidFill>
                  <a:prstClr val="black"/>
                </a:solidFill>
                <a:latin typeface="Verdana"/>
              </a:rPr>
              <a:t>(påvirkning af dig, mig og andre) </a:t>
            </a:r>
          </a:p>
        </p:txBody>
      </p:sp>
      <p:sp>
        <p:nvSpPr>
          <p:cNvPr id="33" name="Text Box 803">
            <a:extLst>
              <a:ext uri="{FF2B5EF4-FFF2-40B4-BE49-F238E27FC236}">
                <a16:creationId xmlns:a16="http://schemas.microsoft.com/office/drawing/2014/main" id="{6091A346-64E7-2444-A9F8-61EB18676468}"/>
              </a:ext>
            </a:extLst>
          </p:cNvPr>
          <p:cNvSpPr txBox="1">
            <a:spLocks noChangeArrowheads="1"/>
          </p:cNvSpPr>
          <p:nvPr/>
        </p:nvSpPr>
        <p:spPr bwMode="auto">
          <a:xfrm>
            <a:off x="5874257" y="1404820"/>
            <a:ext cx="3230693" cy="507831"/>
          </a:xfrm>
          <a:prstGeom prst="rect">
            <a:avLst/>
          </a:prstGeom>
          <a:noFill/>
          <a:ln w="9525">
            <a:noFill/>
            <a:miter lim="800000"/>
            <a:headEnd/>
            <a:tailEnd/>
          </a:ln>
        </p:spPr>
        <p:txBody>
          <a:bodyPr wrap="none">
            <a:spAutoFit/>
          </a:bodyPr>
          <a:lstStyle/>
          <a:p>
            <a:pPr algn="ctr" eaLnBrk="0" hangingPunct="0">
              <a:defRPr/>
            </a:pPr>
            <a:r>
              <a:rPr kumimoji="1" lang="da-DK" sz="1350" dirty="0" err="1">
                <a:solidFill>
                  <a:prstClr val="black"/>
                </a:solidFill>
                <a:latin typeface="Verdana"/>
              </a:rPr>
              <a:t>iNtuition</a:t>
            </a:r>
            <a:r>
              <a:rPr kumimoji="1" lang="da-DK" sz="1350" dirty="0">
                <a:solidFill>
                  <a:prstClr val="black"/>
                </a:solidFill>
                <a:latin typeface="Verdana"/>
              </a:rPr>
              <a:t>, brainstorm og innovation</a:t>
            </a:r>
          </a:p>
          <a:p>
            <a:pPr algn="ctr" eaLnBrk="0" hangingPunct="0">
              <a:defRPr/>
            </a:pPr>
            <a:r>
              <a:rPr kumimoji="1" lang="da-DK" sz="1350" dirty="0">
                <a:solidFill>
                  <a:prstClr val="black"/>
                </a:solidFill>
                <a:latin typeface="Verdana"/>
              </a:rPr>
              <a:t>(muligheder og mønstre) </a:t>
            </a:r>
          </a:p>
        </p:txBody>
      </p:sp>
      <p:grpSp>
        <p:nvGrpSpPr>
          <p:cNvPr id="30" name="Gruppe 14">
            <a:extLst>
              <a:ext uri="{FF2B5EF4-FFF2-40B4-BE49-F238E27FC236}">
                <a16:creationId xmlns:a16="http://schemas.microsoft.com/office/drawing/2014/main" id="{F6D05836-F465-CA44-A456-CEE6E76CAC9A}"/>
              </a:ext>
            </a:extLst>
          </p:cNvPr>
          <p:cNvGrpSpPr>
            <a:grpSpLocks/>
          </p:cNvGrpSpPr>
          <p:nvPr/>
        </p:nvGrpSpPr>
        <p:grpSpPr bwMode="auto">
          <a:xfrm>
            <a:off x="3487377" y="2020777"/>
            <a:ext cx="2727888" cy="1870249"/>
            <a:chOff x="2452652" y="2380810"/>
            <a:chExt cx="3853256" cy="2051357"/>
          </a:xfrm>
        </p:grpSpPr>
        <p:sp>
          <p:nvSpPr>
            <p:cNvPr id="34" name="Text Box 5">
              <a:extLst>
                <a:ext uri="{FF2B5EF4-FFF2-40B4-BE49-F238E27FC236}">
                  <a16:creationId xmlns:a16="http://schemas.microsoft.com/office/drawing/2014/main" id="{7D191BF8-A37B-2E46-947C-2EFFFC06ACE0}"/>
                </a:ext>
              </a:extLst>
            </p:cNvPr>
            <p:cNvSpPr txBox="1">
              <a:spLocks noChangeArrowheads="1"/>
            </p:cNvSpPr>
            <p:nvPr/>
          </p:nvSpPr>
          <p:spPr bwMode="auto">
            <a:xfrm>
              <a:off x="2452652" y="2380810"/>
              <a:ext cx="466902" cy="371338"/>
            </a:xfrm>
            <a:prstGeom prst="rect">
              <a:avLst/>
            </a:prstGeom>
            <a:noFill/>
            <a:ln w="9525">
              <a:noFill/>
              <a:miter lim="800000"/>
              <a:headEnd/>
              <a:tailEnd/>
            </a:ln>
          </p:spPr>
          <p:txBody>
            <a:bodyPr wrap="none">
              <a:spAutoFit/>
            </a:bodyPr>
            <a:lstStyle/>
            <a:p>
              <a:pPr algn="ctr" eaLnBrk="0" hangingPunct="0">
                <a:defRPr/>
              </a:pPr>
              <a:r>
                <a:rPr kumimoji="1" lang="da-DK" sz="1600" b="1" dirty="0">
                  <a:solidFill>
                    <a:schemeClr val="accent1"/>
                  </a:solidFill>
                  <a:latin typeface="+mj-lt"/>
                </a:rPr>
                <a:t>S</a:t>
              </a:r>
              <a:endParaRPr kumimoji="1" lang="da-DK" sz="1600" dirty="0">
                <a:solidFill>
                  <a:schemeClr val="accent1"/>
                </a:solidFill>
                <a:latin typeface="+mj-lt"/>
              </a:endParaRPr>
            </a:p>
          </p:txBody>
        </p:sp>
        <p:sp>
          <p:nvSpPr>
            <p:cNvPr id="35" name="Text Box 6">
              <a:extLst>
                <a:ext uri="{FF2B5EF4-FFF2-40B4-BE49-F238E27FC236}">
                  <a16:creationId xmlns:a16="http://schemas.microsoft.com/office/drawing/2014/main" id="{2C0FC1FD-E918-4C43-BF39-9C0D88A2621C}"/>
                </a:ext>
              </a:extLst>
            </p:cNvPr>
            <p:cNvSpPr txBox="1">
              <a:spLocks noChangeArrowheads="1"/>
            </p:cNvSpPr>
            <p:nvPr/>
          </p:nvSpPr>
          <p:spPr bwMode="auto">
            <a:xfrm>
              <a:off x="5800513" y="2452819"/>
              <a:ext cx="505395" cy="371338"/>
            </a:xfrm>
            <a:prstGeom prst="rect">
              <a:avLst/>
            </a:prstGeom>
            <a:noFill/>
            <a:ln w="9525">
              <a:noFill/>
              <a:miter lim="800000"/>
              <a:headEnd/>
              <a:tailEnd/>
            </a:ln>
          </p:spPr>
          <p:txBody>
            <a:bodyPr wrap="none">
              <a:spAutoFit/>
            </a:bodyPr>
            <a:lstStyle/>
            <a:p>
              <a:pPr algn="ctr" eaLnBrk="0" hangingPunct="0">
                <a:defRPr/>
              </a:pPr>
              <a:r>
                <a:rPr kumimoji="1" lang="da-DK" sz="1600" b="1" dirty="0">
                  <a:solidFill>
                    <a:schemeClr val="accent1"/>
                  </a:solidFill>
                  <a:latin typeface="+mj-lt"/>
                </a:rPr>
                <a:t>N</a:t>
              </a:r>
              <a:endParaRPr kumimoji="1" lang="da-DK" sz="1600" dirty="0">
                <a:solidFill>
                  <a:schemeClr val="accent1"/>
                </a:solidFill>
                <a:latin typeface="+mj-lt"/>
              </a:endParaRPr>
            </a:p>
          </p:txBody>
        </p:sp>
        <p:sp>
          <p:nvSpPr>
            <p:cNvPr id="36" name="Text Box 7">
              <a:extLst>
                <a:ext uri="{FF2B5EF4-FFF2-40B4-BE49-F238E27FC236}">
                  <a16:creationId xmlns:a16="http://schemas.microsoft.com/office/drawing/2014/main" id="{96071049-52B8-D342-AEF9-C33B6A59F597}"/>
                </a:ext>
              </a:extLst>
            </p:cNvPr>
            <p:cNvSpPr txBox="1">
              <a:spLocks noChangeArrowheads="1"/>
            </p:cNvSpPr>
            <p:nvPr/>
          </p:nvSpPr>
          <p:spPr bwMode="auto">
            <a:xfrm>
              <a:off x="2457182" y="4060829"/>
              <a:ext cx="457844" cy="371338"/>
            </a:xfrm>
            <a:prstGeom prst="rect">
              <a:avLst/>
            </a:prstGeom>
            <a:noFill/>
            <a:ln w="9525">
              <a:noFill/>
              <a:miter lim="800000"/>
              <a:headEnd/>
              <a:tailEnd/>
            </a:ln>
          </p:spPr>
          <p:txBody>
            <a:bodyPr wrap="none">
              <a:spAutoFit/>
            </a:bodyPr>
            <a:lstStyle/>
            <a:p>
              <a:pPr algn="ctr" eaLnBrk="0" hangingPunct="0">
                <a:defRPr/>
              </a:pPr>
              <a:r>
                <a:rPr kumimoji="1" lang="da-DK" sz="1600" b="1" dirty="0">
                  <a:solidFill>
                    <a:schemeClr val="accent1"/>
                  </a:solidFill>
                  <a:latin typeface="+mj-lt"/>
                </a:rPr>
                <a:t>T</a:t>
              </a:r>
              <a:endParaRPr kumimoji="1" lang="da-DK" sz="1600" dirty="0">
                <a:solidFill>
                  <a:schemeClr val="accent1"/>
                </a:solidFill>
                <a:latin typeface="+mj-lt"/>
              </a:endParaRPr>
            </a:p>
          </p:txBody>
        </p:sp>
        <p:sp>
          <p:nvSpPr>
            <p:cNvPr id="37" name="Text Box 8">
              <a:extLst>
                <a:ext uri="{FF2B5EF4-FFF2-40B4-BE49-F238E27FC236}">
                  <a16:creationId xmlns:a16="http://schemas.microsoft.com/office/drawing/2014/main" id="{4FED14BF-2017-A34C-8517-515DFDA9BADB}"/>
                </a:ext>
              </a:extLst>
            </p:cNvPr>
            <p:cNvSpPr txBox="1">
              <a:spLocks noChangeArrowheads="1"/>
            </p:cNvSpPr>
            <p:nvPr/>
          </p:nvSpPr>
          <p:spPr bwMode="auto">
            <a:xfrm>
              <a:off x="5828814" y="4060829"/>
              <a:ext cx="448787" cy="371338"/>
            </a:xfrm>
            <a:prstGeom prst="rect">
              <a:avLst/>
            </a:prstGeom>
            <a:noFill/>
            <a:ln w="9525">
              <a:noFill/>
              <a:miter lim="800000"/>
              <a:headEnd/>
              <a:tailEnd/>
            </a:ln>
          </p:spPr>
          <p:txBody>
            <a:bodyPr wrap="none">
              <a:spAutoFit/>
            </a:bodyPr>
            <a:lstStyle/>
            <a:p>
              <a:pPr algn="ctr" eaLnBrk="0" hangingPunct="0">
                <a:defRPr/>
              </a:pPr>
              <a:r>
                <a:rPr kumimoji="1" lang="da-DK" sz="1600" b="1" dirty="0">
                  <a:solidFill>
                    <a:schemeClr val="accent1"/>
                  </a:solidFill>
                  <a:latin typeface="+mj-lt"/>
                </a:rPr>
                <a:t>F</a:t>
              </a:r>
              <a:endParaRPr kumimoji="1" lang="da-DK" sz="1600" dirty="0">
                <a:solidFill>
                  <a:schemeClr val="accent1"/>
                </a:solidFill>
                <a:latin typeface="+mj-lt"/>
              </a:endParaRPr>
            </a:p>
          </p:txBody>
        </p:sp>
        <p:sp>
          <p:nvSpPr>
            <p:cNvPr id="38" name="Line 9">
              <a:extLst>
                <a:ext uri="{FF2B5EF4-FFF2-40B4-BE49-F238E27FC236}">
                  <a16:creationId xmlns:a16="http://schemas.microsoft.com/office/drawing/2014/main" id="{916B11CC-A907-8F41-8D8A-25688067AF2D}"/>
                </a:ext>
              </a:extLst>
            </p:cNvPr>
            <p:cNvSpPr>
              <a:spLocks noChangeShapeType="1"/>
            </p:cNvSpPr>
            <p:nvPr/>
          </p:nvSpPr>
          <p:spPr bwMode="auto">
            <a:xfrm>
              <a:off x="2941630" y="2817808"/>
              <a:ext cx="2880652" cy="0"/>
            </a:xfrm>
            <a:prstGeom prst="line">
              <a:avLst/>
            </a:prstGeom>
            <a:noFill/>
            <a:ln w="25400">
              <a:solidFill>
                <a:schemeClr val="tx1"/>
              </a:solidFill>
              <a:round/>
              <a:headEnd/>
              <a:tailEnd type="triangle" w="med" len="med"/>
            </a:ln>
          </p:spPr>
          <p:txBody>
            <a:bodyPr wrap="none" anchor="ctr"/>
            <a:lstStyle/>
            <a:p>
              <a:pPr>
                <a:defRPr/>
              </a:pPr>
              <a:endParaRPr lang="da-DK" sz="1013" dirty="0">
                <a:latin typeface="+mj-lt"/>
              </a:endParaRPr>
            </a:p>
          </p:txBody>
        </p:sp>
        <p:sp>
          <p:nvSpPr>
            <p:cNvPr id="39" name="Line 10">
              <a:extLst>
                <a:ext uri="{FF2B5EF4-FFF2-40B4-BE49-F238E27FC236}">
                  <a16:creationId xmlns:a16="http://schemas.microsoft.com/office/drawing/2014/main" id="{87EEBDCD-EF0F-F947-BF9F-EF6CF86CE2F4}"/>
                </a:ext>
              </a:extLst>
            </p:cNvPr>
            <p:cNvSpPr>
              <a:spLocks noChangeShapeType="1"/>
            </p:cNvSpPr>
            <p:nvPr/>
          </p:nvSpPr>
          <p:spPr bwMode="auto">
            <a:xfrm flipH="1">
              <a:off x="2941630" y="2817808"/>
              <a:ext cx="2812405" cy="1182695"/>
            </a:xfrm>
            <a:prstGeom prst="line">
              <a:avLst/>
            </a:prstGeom>
            <a:noFill/>
            <a:ln w="25400">
              <a:solidFill>
                <a:schemeClr val="tx1"/>
              </a:solidFill>
              <a:round/>
              <a:headEnd/>
              <a:tailEnd type="triangle" w="med" len="med"/>
            </a:ln>
          </p:spPr>
          <p:txBody>
            <a:bodyPr wrap="none" anchor="ctr"/>
            <a:lstStyle/>
            <a:p>
              <a:pPr>
                <a:defRPr/>
              </a:pPr>
              <a:endParaRPr lang="da-DK" sz="1013" dirty="0">
                <a:latin typeface="+mj-lt"/>
              </a:endParaRPr>
            </a:p>
          </p:txBody>
        </p:sp>
        <p:sp>
          <p:nvSpPr>
            <p:cNvPr id="40" name="Line 11">
              <a:extLst>
                <a:ext uri="{FF2B5EF4-FFF2-40B4-BE49-F238E27FC236}">
                  <a16:creationId xmlns:a16="http://schemas.microsoft.com/office/drawing/2014/main" id="{AD4C6CAE-71C6-754F-A5C4-4931EC4FAB39}"/>
                </a:ext>
              </a:extLst>
            </p:cNvPr>
            <p:cNvSpPr>
              <a:spLocks noChangeShapeType="1"/>
            </p:cNvSpPr>
            <p:nvPr/>
          </p:nvSpPr>
          <p:spPr bwMode="auto">
            <a:xfrm>
              <a:off x="2941630" y="4000503"/>
              <a:ext cx="2812405" cy="0"/>
            </a:xfrm>
            <a:prstGeom prst="line">
              <a:avLst/>
            </a:prstGeom>
            <a:noFill/>
            <a:ln w="25400">
              <a:solidFill>
                <a:schemeClr val="tx1"/>
              </a:solidFill>
              <a:round/>
              <a:headEnd/>
              <a:tailEnd type="triangle" w="med" len="med"/>
            </a:ln>
          </p:spPr>
          <p:txBody>
            <a:bodyPr wrap="none" anchor="ctr"/>
            <a:lstStyle/>
            <a:p>
              <a:pPr>
                <a:defRPr/>
              </a:pPr>
              <a:endParaRPr lang="da-DK" sz="1013" dirty="0">
                <a:latin typeface="+mj-lt"/>
              </a:endParaRPr>
            </a:p>
          </p:txBody>
        </p:sp>
      </p:grpSp>
      <p:sp>
        <p:nvSpPr>
          <p:cNvPr id="41" name="Titel 1">
            <a:extLst>
              <a:ext uri="{FF2B5EF4-FFF2-40B4-BE49-F238E27FC236}">
                <a16:creationId xmlns:a16="http://schemas.microsoft.com/office/drawing/2014/main" id="{C357C2B3-AC0D-A24A-8003-32A5039DF35A}"/>
              </a:ext>
            </a:extLst>
          </p:cNvPr>
          <p:cNvSpPr txBox="1">
            <a:spLocks/>
          </p:cNvSpPr>
          <p:nvPr/>
        </p:nvSpPr>
        <p:spPr>
          <a:xfrm>
            <a:off x="547690" y="303498"/>
            <a:ext cx="8353424" cy="675000"/>
          </a:xfrm>
          <a:prstGeom prst="rect">
            <a:avLst/>
          </a:prstGeom>
        </p:spPr>
        <p:txBody>
          <a:bodyPr vert="horz" lIns="0" tIns="0" rIns="0" bIns="0" rtlCol="0" anchor="t" anchorCtr="0">
            <a:no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da-DK" altLang="en-US" sz="2475" b="1" dirty="0"/>
              <a:t>Problemløsning i et team</a:t>
            </a:r>
            <a:br>
              <a:rPr lang="da-DK" sz="2475" b="1" dirty="0"/>
            </a:br>
            <a:r>
              <a:rPr lang="da-DK" sz="1950" dirty="0"/>
              <a:t>Gå igennem problemløsningsfaserne:</a:t>
            </a:r>
            <a:endParaRPr lang="en-CA" sz="1950" dirty="0"/>
          </a:p>
        </p:txBody>
      </p:sp>
    </p:spTree>
    <p:extLst>
      <p:ext uri="{BB962C8B-B14F-4D97-AF65-F5344CB8AC3E}">
        <p14:creationId xmlns:p14="http://schemas.microsoft.com/office/powerpoint/2010/main" val="550638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algn="ctr" eaLnBrk="1" hangingPunct="1"/>
            <a:r>
              <a:rPr lang="da-DK" altLang="da-DK"/>
              <a:t>Eksempel - ENTJ</a:t>
            </a:r>
          </a:p>
        </p:txBody>
      </p:sp>
      <p:sp>
        <p:nvSpPr>
          <p:cNvPr id="163843" name="Rectangle 3"/>
          <p:cNvSpPr>
            <a:spLocks noGrp="1" noChangeArrowheads="1"/>
          </p:cNvSpPr>
          <p:nvPr>
            <p:ph idx="1"/>
          </p:nvPr>
        </p:nvSpPr>
        <p:spPr>
          <a:xfrm>
            <a:off x="1547664" y="1265510"/>
            <a:ext cx="6552728" cy="3394472"/>
          </a:xfrm>
        </p:spPr>
        <p:txBody>
          <a:bodyPr/>
          <a:lstStyle/>
          <a:p>
            <a:pPr eaLnBrk="1" hangingPunct="1">
              <a:spcAft>
                <a:spcPts val="600"/>
              </a:spcAft>
            </a:pPr>
            <a:r>
              <a:rPr lang="da-DK" altLang="da-DK" sz="2000" dirty="0"/>
              <a:t>Dominant funktion – T	8 minutter</a:t>
            </a:r>
          </a:p>
          <a:p>
            <a:pPr eaLnBrk="1" hangingPunct="1">
              <a:spcAft>
                <a:spcPts val="600"/>
              </a:spcAft>
            </a:pPr>
            <a:r>
              <a:rPr lang="da-DK" altLang="da-DK" sz="2000" dirty="0"/>
              <a:t>Støttefunktion – N		4 minutter</a:t>
            </a:r>
          </a:p>
          <a:p>
            <a:pPr eaLnBrk="1" hangingPunct="1">
              <a:spcAft>
                <a:spcPts val="600"/>
              </a:spcAft>
            </a:pPr>
            <a:r>
              <a:rPr lang="da-DK" altLang="da-DK" sz="2000" dirty="0"/>
              <a:t>Tredje funktion – S		2 minutter</a:t>
            </a:r>
          </a:p>
          <a:p>
            <a:pPr eaLnBrk="1" hangingPunct="1">
              <a:spcAft>
                <a:spcPts val="600"/>
              </a:spcAft>
            </a:pPr>
            <a:r>
              <a:rPr lang="da-DK" altLang="da-DK" sz="2000" dirty="0"/>
              <a:t>Inferiøre funktion – F		1 minut</a:t>
            </a:r>
          </a:p>
          <a:p>
            <a:pPr eaLnBrk="1" hangingPunct="1">
              <a:spcAft>
                <a:spcPts val="600"/>
              </a:spcAft>
            </a:pPr>
            <a:endParaRPr lang="da-DK" altLang="da-DK" sz="2000" dirty="0"/>
          </a:p>
          <a:p>
            <a:pPr eaLnBrk="1" hangingPunct="1">
              <a:spcAft>
                <a:spcPts val="600"/>
              </a:spcAft>
            </a:pPr>
            <a:r>
              <a:rPr lang="da-DK" altLang="da-DK" sz="2000" dirty="0"/>
              <a:t>Aktivitetskode: SSNNNNTTTTTTTTF</a:t>
            </a:r>
          </a:p>
          <a:p>
            <a:pPr eaLnBrk="1" hangingPunct="1">
              <a:buFontTx/>
              <a:buNone/>
            </a:pPr>
            <a:endParaRPr lang="da-DK" altLang="da-DK" sz="2000" dirty="0"/>
          </a:p>
          <a:p>
            <a:pPr eaLnBrk="1" hangingPunct="1"/>
            <a:endParaRPr lang="da-DK" altLang="da-DK" sz="2000" dirty="0"/>
          </a:p>
        </p:txBody>
      </p:sp>
    </p:spTree>
    <p:extLst>
      <p:ext uri="{BB962C8B-B14F-4D97-AF65-F5344CB8AC3E}">
        <p14:creationId xmlns:p14="http://schemas.microsoft.com/office/powerpoint/2010/main" val="322160902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p:cNvSpPr>
            <a:spLocks noGrp="1"/>
          </p:cNvSpPr>
          <p:nvPr>
            <p:ph type="body" sz="quarter" idx="10"/>
          </p:nvPr>
        </p:nvSpPr>
        <p:spPr/>
        <p:txBody>
          <a:bodyPr/>
          <a:lstStyle/>
          <a:p>
            <a:endParaRPr lang="da-DK"/>
          </a:p>
        </p:txBody>
      </p:sp>
      <p:sp>
        <p:nvSpPr>
          <p:cNvPr id="5" name="Tekstfelt 4"/>
          <p:cNvSpPr txBox="1"/>
          <p:nvPr/>
        </p:nvSpPr>
        <p:spPr>
          <a:xfrm>
            <a:off x="328910" y="864394"/>
            <a:ext cx="8792472" cy="4328108"/>
          </a:xfrm>
          <a:prstGeom prst="rect">
            <a:avLst/>
          </a:prstGeom>
          <a:noFill/>
        </p:spPr>
        <p:txBody>
          <a:bodyPr wrap="none" lIns="0" tIns="0" rIns="0" bIns="0" rtlCol="0">
            <a:spAutoFit/>
          </a:bodyPr>
          <a:lstStyle/>
          <a:p>
            <a:pPr algn="l"/>
            <a:r>
              <a:rPr lang="da-DK" sz="1125" dirty="0"/>
              <a:t>Sekretariatschef Anne B. Jørgensen, Roskilde Kommune</a:t>
            </a:r>
          </a:p>
          <a:p>
            <a:pPr algn="l"/>
            <a:endParaRPr lang="da-DK" sz="1125" dirty="0"/>
          </a:p>
          <a:p>
            <a:pPr algn="l"/>
            <a:r>
              <a:rPr lang="da-DK" sz="1125" dirty="0"/>
              <a:t>56 år. Gift, 4 voksne (bonus)børn og 3 bonusbørnebørn. Nyder at vandre. Har boet i bofællesskab en stor del af livet. Er</a:t>
            </a:r>
          </a:p>
          <a:p>
            <a:pPr algn="l"/>
            <a:r>
              <a:rPr lang="da-DK" sz="1125" dirty="0"/>
              <a:t>frivillig på Roskilde Festival.</a:t>
            </a:r>
          </a:p>
          <a:p>
            <a:pPr algn="l"/>
            <a:endParaRPr lang="da-DK" sz="1125" dirty="0"/>
          </a:p>
          <a:p>
            <a:pPr algn="l"/>
            <a:r>
              <a:rPr lang="da-DK" sz="1125" dirty="0"/>
              <a:t>Leder sekretariatet i direktørområdet: By, Kultur og Miljø. I sekretariatet er der 10 medarbejdere. I direktørområdet</a:t>
            </a:r>
          </a:p>
          <a:p>
            <a:pPr algn="l"/>
            <a:r>
              <a:rPr lang="da-DK" sz="1125" dirty="0"/>
              <a:t>130 medarbejdere + 6 decentrale enheder. Er optaget af at sekretariatet opleves værdiskabende og som en god faglig</a:t>
            </a:r>
          </a:p>
          <a:p>
            <a:pPr algn="l"/>
            <a:r>
              <a:rPr lang="da-DK" sz="1125" dirty="0"/>
              <a:t>‘hjælper’/udvikler, som ikke ‘overtager’.</a:t>
            </a:r>
          </a:p>
          <a:p>
            <a:pPr algn="l"/>
            <a:endParaRPr lang="da-DK" sz="1125" dirty="0"/>
          </a:p>
          <a:p>
            <a:pPr algn="l"/>
            <a:r>
              <a:rPr lang="da-DK" sz="1125" dirty="0"/>
              <a:t>‘Udvalgssekretær’ for 3 politiske udvalg</a:t>
            </a:r>
          </a:p>
          <a:p>
            <a:pPr algn="l"/>
            <a:endParaRPr lang="da-DK" sz="1125" dirty="0"/>
          </a:p>
          <a:p>
            <a:pPr algn="l"/>
            <a:r>
              <a:rPr lang="da-DK" sz="1125" dirty="0"/>
              <a:t>Bistår direktør i udvikling af chefgruppen og udvidet ledergruppe – kvartalsvise udviklingsmøder med fokus på</a:t>
            </a:r>
          </a:p>
          <a:p>
            <a:pPr algn="l"/>
            <a:r>
              <a:rPr lang="da-DK" sz="1125" dirty="0"/>
              <a:t>personaleledelse og udvikling af ledergruppen.</a:t>
            </a:r>
          </a:p>
          <a:p>
            <a:pPr algn="l"/>
            <a:endParaRPr lang="da-DK" sz="1125" dirty="0"/>
          </a:p>
          <a:p>
            <a:pPr algn="l"/>
            <a:r>
              <a:rPr lang="da-DK" sz="1125" dirty="0"/>
              <a:t>Jeg er optaget (og provokeret) af begrebet ‘ydmyghed i ledelse’ og at fastholde det nysgerrige blik på alle situationer </a:t>
            </a:r>
          </a:p>
          <a:p>
            <a:pPr algn="l"/>
            <a:r>
              <a:rPr lang="da-DK" sz="1125" dirty="0"/>
              <a:t>– også de generationsmæssige.</a:t>
            </a:r>
          </a:p>
          <a:p>
            <a:pPr algn="l"/>
            <a:endParaRPr lang="da-DK" sz="1125" dirty="0"/>
          </a:p>
          <a:p>
            <a:pPr algn="l"/>
            <a:r>
              <a:rPr lang="da-DK" sz="1125" dirty="0"/>
              <a:t>Kommunerne står overfor reduktioner i administrative ressourcer – hvordan sikrer vi motivationen, kvaliteten og </a:t>
            </a:r>
          </a:p>
          <a:p>
            <a:pPr algn="l"/>
            <a:r>
              <a:rPr lang="da-DK" sz="1125" dirty="0"/>
              <a:t>fællesskabet? Fleksibilitet og hjemmearbejde er efterspurgt, hvordan sikrer vi sammenhængskraften, og at ledere </a:t>
            </a:r>
          </a:p>
          <a:p>
            <a:pPr algn="l"/>
            <a:r>
              <a:rPr lang="da-DK" sz="1125" dirty="0"/>
              <a:t>Ikke bliver koordinatorer og </a:t>
            </a:r>
            <a:r>
              <a:rPr lang="da-DK" sz="1125" dirty="0" err="1"/>
              <a:t>email-besvarere</a:t>
            </a:r>
            <a:r>
              <a:rPr lang="da-DK" sz="1125" dirty="0"/>
              <a:t>? Dét ér udfordringen de kommende år. </a:t>
            </a:r>
          </a:p>
          <a:p>
            <a:pPr algn="l"/>
            <a:r>
              <a:rPr lang="da-DK" sz="1125" dirty="0"/>
              <a:t>Og det fokus som jeg gerne vil have i kurset.</a:t>
            </a:r>
          </a:p>
          <a:p>
            <a:pPr algn="l"/>
            <a:endParaRPr lang="da-DK" sz="1125" dirty="0"/>
          </a:p>
          <a:p>
            <a:pPr algn="l"/>
            <a:r>
              <a:rPr lang="da-DK" sz="1125" dirty="0"/>
              <a:t>Min far har 80 års fødselsdag den 12. april. Han har inviteret til frokost. Derfor kommer jeg ikke på 1. modul. 2. dag.</a:t>
            </a:r>
          </a:p>
          <a:p>
            <a:pPr algn="l"/>
            <a:endParaRPr lang="da-DK" sz="1125" dirty="0"/>
          </a:p>
          <a:p>
            <a:pPr algn="l"/>
            <a:endParaRPr lang="da-DK" sz="1125" dirty="0"/>
          </a:p>
        </p:txBody>
      </p:sp>
    </p:spTree>
    <p:extLst>
      <p:ext uri="{BB962C8B-B14F-4D97-AF65-F5344CB8AC3E}">
        <p14:creationId xmlns:p14="http://schemas.microsoft.com/office/powerpoint/2010/main" val="197868248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45"/>
          <p:cNvSpPr>
            <a:spLocks noGrp="1" noChangeArrowheads="1"/>
          </p:cNvSpPr>
          <p:nvPr>
            <p:ph type="title"/>
          </p:nvPr>
        </p:nvSpPr>
        <p:spPr/>
        <p:txBody>
          <a:bodyPr/>
          <a:lstStyle/>
          <a:p>
            <a:pPr algn="ctr" eaLnBrk="1" hangingPunct="1"/>
            <a:r>
              <a:rPr lang="da-DK" altLang="da-DK"/>
              <a:t>Teamets aktivitetskode i praksis</a:t>
            </a:r>
          </a:p>
        </p:txBody>
      </p:sp>
      <p:sp>
        <p:nvSpPr>
          <p:cNvPr id="165891" name="Rectangle 3"/>
          <p:cNvSpPr txBox="1">
            <a:spLocks noChangeArrowheads="1"/>
          </p:cNvSpPr>
          <p:nvPr/>
        </p:nvSpPr>
        <p:spPr bwMode="auto">
          <a:xfrm>
            <a:off x="755651" y="1220391"/>
            <a:ext cx="7599363"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9388" indent="-179388" eaLnBrk="0" hangingPunct="0">
              <a:spcBef>
                <a:spcPts val="25"/>
              </a:spcBef>
              <a:buClr>
                <a:schemeClr val="accent1"/>
              </a:buClr>
              <a:buFont typeface="Wingdings" pitchFamily="2" charset="2"/>
              <a:buChar char="§"/>
              <a:defRPr sz="2000">
                <a:solidFill>
                  <a:schemeClr val="tx1"/>
                </a:solidFill>
                <a:latin typeface="Verdana" pitchFamily="34" charset="0"/>
              </a:defRPr>
            </a:lvl1pPr>
            <a:lvl2pPr marL="742950" indent="-285750" eaLnBrk="0" hangingPunct="0">
              <a:spcBef>
                <a:spcPts val="438"/>
              </a:spcBef>
              <a:buClr>
                <a:schemeClr val="accent1"/>
              </a:buClr>
              <a:buFont typeface="Wingdings" pitchFamily="2" charset="2"/>
              <a:buChar char="§"/>
              <a:defRPr>
                <a:solidFill>
                  <a:schemeClr val="tx1"/>
                </a:solidFill>
                <a:latin typeface="Verdana" pitchFamily="34" charset="0"/>
              </a:defRPr>
            </a:lvl2pPr>
            <a:lvl3pPr marL="1143000" indent="-228600" eaLnBrk="0" hangingPunct="0">
              <a:spcBef>
                <a:spcPct val="20000"/>
              </a:spcBef>
              <a:buClr>
                <a:schemeClr val="accent1"/>
              </a:buClr>
              <a:buFont typeface="Wingdings" pitchFamily="2" charset="2"/>
              <a:buChar char="§"/>
              <a:defRPr sz="1600">
                <a:solidFill>
                  <a:schemeClr val="tx1"/>
                </a:solidFill>
                <a:latin typeface="Verdana" pitchFamily="34" charset="0"/>
              </a:defRPr>
            </a:lvl3pPr>
            <a:lvl4pPr marL="1600200" indent="-228600" eaLnBrk="0" hangingPunct="0">
              <a:spcBef>
                <a:spcPct val="20000"/>
              </a:spcBef>
              <a:buClr>
                <a:schemeClr val="accent1"/>
              </a:buClr>
              <a:buFont typeface="Wingdings" pitchFamily="2" charset="2"/>
              <a:buChar char="§"/>
              <a:defRPr sz="1400">
                <a:solidFill>
                  <a:schemeClr val="tx1"/>
                </a:solidFill>
                <a:latin typeface="Verdana" pitchFamily="34" charset="0"/>
              </a:defRPr>
            </a:lvl4pPr>
            <a:lvl5pPr marL="2057400" indent="-228600" eaLnBrk="0" hangingPunct="0">
              <a:spcBef>
                <a:spcPct val="20000"/>
              </a:spcBef>
              <a:buClr>
                <a:schemeClr val="accent1"/>
              </a:buClr>
              <a:buFont typeface="Wingdings" pitchFamily="2" charset="2"/>
              <a:buChar char="§"/>
              <a:defRPr sz="1400">
                <a:solidFill>
                  <a:schemeClr val="tx1"/>
                </a:solidFill>
                <a:latin typeface="Verdana"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1400">
                <a:solidFill>
                  <a:schemeClr val="tx1"/>
                </a:solidFill>
                <a:latin typeface="Verdana"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1400">
                <a:solidFill>
                  <a:schemeClr val="tx1"/>
                </a:solidFill>
                <a:latin typeface="Verdana"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1400">
                <a:solidFill>
                  <a:schemeClr val="tx1"/>
                </a:solidFill>
                <a:latin typeface="Verdana"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1400">
                <a:solidFill>
                  <a:schemeClr val="tx1"/>
                </a:solidFill>
                <a:latin typeface="Verdana" pitchFamily="34" charset="0"/>
              </a:defRPr>
            </a:lvl9pPr>
          </a:lstStyle>
          <a:p>
            <a:pPr eaLnBrk="1" hangingPunct="1">
              <a:buFontTx/>
              <a:buNone/>
            </a:pPr>
            <a:endParaRPr lang="da-DK" altLang="da-DK"/>
          </a:p>
          <a:p>
            <a:pPr eaLnBrk="1" hangingPunct="1"/>
            <a:endParaRPr lang="da-DK" altLang="da-DK"/>
          </a:p>
        </p:txBody>
      </p:sp>
      <p:sp>
        <p:nvSpPr>
          <p:cNvPr id="6" name="Rectangle 3"/>
          <p:cNvSpPr txBox="1">
            <a:spLocks noChangeArrowheads="1"/>
          </p:cNvSpPr>
          <p:nvPr/>
        </p:nvSpPr>
        <p:spPr>
          <a:xfrm>
            <a:off x="908051" y="1334691"/>
            <a:ext cx="7599363" cy="3394472"/>
          </a:xfrm>
          <a:prstGeom prst="rect">
            <a:avLst/>
          </a:prstGeom>
        </p:spPr>
        <p:txBody>
          <a:bodyPr/>
          <a:lstStyle/>
          <a:p>
            <a:pPr marL="179388" indent="-179388" algn="ctr">
              <a:spcBef>
                <a:spcPts val="25"/>
              </a:spcBef>
              <a:buClr>
                <a:schemeClr val="accent1"/>
              </a:buClr>
              <a:defRPr/>
            </a:pPr>
            <a:endParaRPr lang="da-DK" sz="2800" dirty="0">
              <a:latin typeface="+mn-lt"/>
            </a:endParaRPr>
          </a:p>
          <a:p>
            <a:pPr marL="179388" indent="-179388" algn="ctr">
              <a:spcBef>
                <a:spcPts val="25"/>
              </a:spcBef>
              <a:buClr>
                <a:schemeClr val="accent1"/>
              </a:buClr>
              <a:defRPr/>
            </a:pPr>
            <a:endParaRPr lang="da-DK" sz="2800" dirty="0">
              <a:latin typeface="+mn-lt"/>
            </a:endParaRPr>
          </a:p>
          <a:p>
            <a:pPr marL="179388" indent="-179388" algn="ctr">
              <a:spcBef>
                <a:spcPts val="25"/>
              </a:spcBef>
              <a:buClr>
                <a:schemeClr val="accent1"/>
              </a:buClr>
              <a:defRPr/>
            </a:pPr>
            <a:endParaRPr lang="da-DK" sz="2800" dirty="0">
              <a:latin typeface="+mn-lt"/>
            </a:endParaRPr>
          </a:p>
          <a:p>
            <a:pPr marL="179388" indent="-179388" algn="ctr">
              <a:spcBef>
                <a:spcPts val="25"/>
              </a:spcBef>
              <a:buClr>
                <a:schemeClr val="accent1"/>
              </a:buClr>
              <a:defRPr/>
            </a:pPr>
            <a:r>
              <a:rPr lang="da-DK" sz="4000" dirty="0">
                <a:latin typeface="+mn-lt"/>
              </a:rPr>
              <a:t>Den levende Z-model</a:t>
            </a:r>
          </a:p>
          <a:p>
            <a:pPr marL="179388" indent="-179388">
              <a:spcBef>
                <a:spcPts val="25"/>
              </a:spcBef>
              <a:buClr>
                <a:schemeClr val="accent1"/>
              </a:buClr>
              <a:buFont typeface="Wingdings" pitchFamily="2" charset="2"/>
              <a:buChar char="§"/>
              <a:defRPr/>
            </a:pPr>
            <a:endParaRPr lang="da-DK" sz="2000" dirty="0">
              <a:latin typeface="+mn-lt"/>
            </a:endParaRPr>
          </a:p>
          <a:p>
            <a:pPr marL="179388" indent="-179388">
              <a:spcBef>
                <a:spcPts val="25"/>
              </a:spcBef>
              <a:buClr>
                <a:schemeClr val="accent1"/>
              </a:buClr>
              <a:buFont typeface="Wingdings" pitchFamily="2" charset="2"/>
              <a:buChar char="§"/>
              <a:defRPr/>
            </a:pPr>
            <a:endParaRPr lang="da-DK" sz="2000" dirty="0">
              <a:latin typeface="+mn-lt"/>
            </a:endParaRPr>
          </a:p>
        </p:txBody>
      </p:sp>
    </p:spTree>
    <p:extLst>
      <p:ext uri="{BB962C8B-B14F-4D97-AF65-F5344CB8AC3E}">
        <p14:creationId xmlns:p14="http://schemas.microsoft.com/office/powerpoint/2010/main" val="2663958020"/>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7AE694-C8CF-3F4A-9247-2D2AF83051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170" y="3559319"/>
            <a:ext cx="1794661" cy="1152128"/>
          </a:xfrm>
          <a:prstGeom prst="rect">
            <a:avLst/>
          </a:prstGeom>
        </p:spPr>
      </p:pic>
      <p:sp>
        <p:nvSpPr>
          <p:cNvPr id="6" name="TextBox 5">
            <a:extLst>
              <a:ext uri="{FF2B5EF4-FFF2-40B4-BE49-F238E27FC236}">
                <a16:creationId xmlns:a16="http://schemas.microsoft.com/office/drawing/2014/main" id="{EDFA591B-5AC0-2340-BF15-DFE77DEB5188}"/>
              </a:ext>
            </a:extLst>
          </p:cNvPr>
          <p:cNvSpPr txBox="1"/>
          <p:nvPr/>
        </p:nvSpPr>
        <p:spPr>
          <a:xfrm>
            <a:off x="4788025" y="2715766"/>
            <a:ext cx="184731" cy="338554"/>
          </a:xfrm>
          <a:prstGeom prst="rect">
            <a:avLst/>
          </a:prstGeom>
          <a:noFill/>
        </p:spPr>
        <p:txBody>
          <a:bodyPr wrap="none" rtlCol="0">
            <a:spAutoFit/>
          </a:bodyPr>
          <a:lstStyle/>
          <a:p>
            <a:endParaRPr lang="da-DK" sz="1600" dirty="0"/>
          </a:p>
        </p:txBody>
      </p:sp>
      <p:sp>
        <p:nvSpPr>
          <p:cNvPr id="5" name="Titel 1">
            <a:extLst>
              <a:ext uri="{FF2B5EF4-FFF2-40B4-BE49-F238E27FC236}">
                <a16:creationId xmlns:a16="http://schemas.microsoft.com/office/drawing/2014/main" id="{23868865-E81B-AA41-AFDE-24B5628C8DC2}"/>
              </a:ext>
            </a:extLst>
          </p:cNvPr>
          <p:cNvSpPr txBox="1">
            <a:spLocks/>
          </p:cNvSpPr>
          <p:nvPr/>
        </p:nvSpPr>
        <p:spPr>
          <a:xfrm>
            <a:off x="1021528" y="949034"/>
            <a:ext cx="7902456" cy="3533464"/>
          </a:xfrm>
          <a:prstGeom prst="rect">
            <a:avLst/>
          </a:prstGeom>
        </p:spPr>
        <p:txBody>
          <a:bodyPr vert="horz" lIns="0" tIns="0" rIns="0" bIns="0" rtlCol="0" anchor="t" anchorCtr="0">
            <a:noAutofit/>
          </a:bodyPr>
          <a:lstStyle>
            <a:lvl1pPr algn="ctr" defTabSz="914400" rtl="0" eaLnBrk="1" latinLnBrk="0" hangingPunct="1">
              <a:spcBef>
                <a:spcPct val="0"/>
              </a:spcBef>
              <a:buNone/>
              <a:defRPr sz="1800" kern="1200">
                <a:solidFill>
                  <a:schemeClr val="tx1"/>
                </a:solidFill>
                <a:latin typeface="+mj-lt"/>
                <a:ea typeface="+mj-ea"/>
                <a:cs typeface="+mj-cs"/>
              </a:defRPr>
            </a:lvl1pPr>
          </a:lstStyle>
          <a:p>
            <a:pPr algn="l"/>
            <a:r>
              <a:rPr lang="da-DK" sz="3300" b="1"/>
              <a:t>Læring/refleksion</a:t>
            </a:r>
            <a:br>
              <a:rPr lang="da-DK" b="1"/>
            </a:br>
            <a:br>
              <a:rPr lang="da-DK" b="1"/>
            </a:br>
            <a:br>
              <a:rPr lang="da-DK" b="1"/>
            </a:br>
            <a:r>
              <a:rPr lang="da-DK"/>
              <a:t>1. …om præferencer</a:t>
            </a:r>
            <a:br>
              <a:rPr lang="da-DK"/>
            </a:br>
            <a:r>
              <a:rPr lang="da-DK"/>
              <a:t>2. …om hinanden</a:t>
            </a:r>
            <a:br>
              <a:rPr lang="da-DK"/>
            </a:br>
            <a:r>
              <a:rPr lang="da-DK"/>
              <a:t>3. …om samarbejde</a:t>
            </a:r>
            <a:br>
              <a:rPr lang="da-DK"/>
            </a:br>
            <a:br>
              <a:rPr lang="da-DK"/>
            </a:br>
            <a:br>
              <a:rPr lang="da-DK"/>
            </a:br>
            <a:r>
              <a:rPr lang="da-DK" b="1"/>
              <a:t>Hvad tager i med?</a:t>
            </a:r>
            <a:br>
              <a:rPr lang="da-DK"/>
            </a:br>
            <a:br>
              <a:rPr lang="da-DK"/>
            </a:br>
            <a:br>
              <a:rPr lang="da-DK"/>
            </a:br>
            <a:br>
              <a:rPr lang="da-DK" b="1"/>
            </a:br>
            <a:br>
              <a:rPr lang="da-DK" b="1"/>
            </a:br>
            <a:br>
              <a:rPr lang="da-DK"/>
            </a:br>
            <a:endParaRPr lang="da-DK" dirty="0"/>
          </a:p>
        </p:txBody>
      </p:sp>
    </p:spTree>
    <p:extLst>
      <p:ext uri="{BB962C8B-B14F-4D97-AF65-F5344CB8AC3E}">
        <p14:creationId xmlns:p14="http://schemas.microsoft.com/office/powerpoint/2010/main" val="217100585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70E1A2-D830-4045-A4F2-1FCF335A0124}"/>
              </a:ext>
            </a:extLst>
          </p:cNvPr>
          <p:cNvSpPr>
            <a:spLocks noGrp="1"/>
          </p:cNvSpPr>
          <p:nvPr>
            <p:ph type="ctrTitle"/>
          </p:nvPr>
        </p:nvSpPr>
        <p:spPr/>
        <p:txBody>
          <a:bodyPr/>
          <a:lstStyle/>
          <a:p>
            <a:r>
              <a:rPr lang="da-DK" dirty="0"/>
              <a:t>Lederteamets udviklingsfaser</a:t>
            </a:r>
          </a:p>
        </p:txBody>
      </p:sp>
      <p:sp>
        <p:nvSpPr>
          <p:cNvPr id="4" name="Undertitel 3">
            <a:extLst>
              <a:ext uri="{FF2B5EF4-FFF2-40B4-BE49-F238E27FC236}">
                <a16:creationId xmlns:a16="http://schemas.microsoft.com/office/drawing/2014/main" id="{D2AD1F60-9B80-4D2B-95F9-C24AEE54AC46}"/>
              </a:ext>
            </a:extLst>
          </p:cNvPr>
          <p:cNvSpPr>
            <a:spLocks noGrp="1"/>
          </p:cNvSpPr>
          <p:nvPr>
            <p:ph type="subTitle" idx="1"/>
          </p:nvPr>
        </p:nvSpPr>
        <p:spPr/>
        <p:txBody>
          <a:bodyPr>
            <a:normAutofit fontScale="77500" lnSpcReduction="20000"/>
          </a:bodyPr>
          <a:lstStyle/>
          <a:p>
            <a:endParaRPr lang="da-DK"/>
          </a:p>
        </p:txBody>
      </p:sp>
      <p:sp>
        <p:nvSpPr>
          <p:cNvPr id="5" name="Pladsholder til billede 4">
            <a:extLst>
              <a:ext uri="{FF2B5EF4-FFF2-40B4-BE49-F238E27FC236}">
                <a16:creationId xmlns:a16="http://schemas.microsoft.com/office/drawing/2014/main" id="{875ECD6A-C419-4CC8-9A78-CB49C4350E1D}"/>
              </a:ext>
            </a:extLst>
          </p:cNvPr>
          <p:cNvSpPr>
            <a:spLocks noGrp="1"/>
          </p:cNvSpPr>
          <p:nvPr>
            <p:ph type="pic" sz="quarter" idx="15"/>
          </p:nvPr>
        </p:nvSpPr>
        <p:spPr/>
      </p:sp>
    </p:spTree>
    <p:extLst>
      <p:ext uri="{BB962C8B-B14F-4D97-AF65-F5344CB8AC3E}">
        <p14:creationId xmlns:p14="http://schemas.microsoft.com/office/powerpoint/2010/main" val="290000694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Fremdrift og afdrift</a:t>
            </a:r>
          </a:p>
        </p:txBody>
      </p:sp>
      <p:sp>
        <p:nvSpPr>
          <p:cNvPr id="4" name="Pladsholder til diasnummer 3"/>
          <p:cNvSpPr>
            <a:spLocks noGrp="1"/>
          </p:cNvSpPr>
          <p:nvPr>
            <p:ph type="sldNum" sz="quarter" idx="4"/>
          </p:nvPr>
        </p:nvSpPr>
        <p:spPr/>
        <p:txBody>
          <a:bodyPr/>
          <a:lstStyle/>
          <a:p>
            <a:fld id="{BFF3CFDD-2D56-4519-B779-BFFEF2995BE6}" type="slidenum">
              <a:rPr lang="da-DK" smtClean="0"/>
              <a:pPr/>
              <a:t>133</a:t>
            </a:fld>
            <a:endParaRPr lang="da-DK" dirty="0"/>
          </a:p>
        </p:txBody>
      </p:sp>
      <p:grpSp>
        <p:nvGrpSpPr>
          <p:cNvPr id="24" name="Gruppe 23"/>
          <p:cNvGrpSpPr/>
          <p:nvPr/>
        </p:nvGrpSpPr>
        <p:grpSpPr>
          <a:xfrm>
            <a:off x="296936" y="906758"/>
            <a:ext cx="3384376" cy="3816424"/>
            <a:chOff x="323528" y="915566"/>
            <a:chExt cx="3384376" cy="3816424"/>
          </a:xfrm>
        </p:grpSpPr>
        <p:sp>
          <p:nvSpPr>
            <p:cNvPr id="5" name="Ellipse 4"/>
            <p:cNvSpPr/>
            <p:nvPr/>
          </p:nvSpPr>
          <p:spPr>
            <a:xfrm>
              <a:off x="323528" y="915566"/>
              <a:ext cx="3384376" cy="381642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7" name="Lige forbindelse 6"/>
            <p:cNvCxnSpPr/>
            <p:nvPr/>
          </p:nvCxnSpPr>
          <p:spPr>
            <a:xfrm>
              <a:off x="323528" y="2803113"/>
              <a:ext cx="338437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kstboks 7"/>
            <p:cNvSpPr txBox="1"/>
            <p:nvPr/>
          </p:nvSpPr>
          <p:spPr>
            <a:xfrm>
              <a:off x="899592" y="1419622"/>
              <a:ext cx="2376264" cy="1107996"/>
            </a:xfrm>
            <a:prstGeom prst="rect">
              <a:avLst/>
            </a:prstGeom>
            <a:noFill/>
          </p:spPr>
          <p:txBody>
            <a:bodyPr wrap="square" rtlCol="0">
              <a:spAutoFit/>
            </a:bodyPr>
            <a:lstStyle/>
            <a:p>
              <a:r>
                <a:rPr lang="da-DK" dirty="0">
                  <a:solidFill>
                    <a:schemeClr val="bg1"/>
                  </a:solidFill>
                </a:rPr>
                <a:t>Fremdrift</a:t>
              </a:r>
            </a:p>
            <a:p>
              <a:pPr marL="171450" indent="-171450">
                <a:buFont typeface="Arial" panose="020B0604020202020204" pitchFamily="34" charset="0"/>
                <a:buChar char="•"/>
              </a:pPr>
              <a:r>
                <a:rPr lang="da-DK" sz="1200" dirty="0"/>
                <a:t>Konstruktiv  </a:t>
              </a:r>
            </a:p>
            <a:p>
              <a:pPr marL="171450" indent="-171450">
                <a:buFont typeface="Arial" panose="020B0604020202020204" pitchFamily="34" charset="0"/>
                <a:buChar char="•"/>
              </a:pPr>
              <a:r>
                <a:rPr lang="da-DK" sz="1200" dirty="0"/>
                <a:t>Målrettet opgaveløsende</a:t>
              </a:r>
            </a:p>
            <a:p>
              <a:pPr marL="171450" indent="-171450">
                <a:buFont typeface="Arial" panose="020B0604020202020204" pitchFamily="34" charset="0"/>
                <a:buChar char="•"/>
              </a:pPr>
              <a:r>
                <a:rPr lang="da-DK" sz="1200" dirty="0"/>
                <a:t>Logik</a:t>
              </a:r>
            </a:p>
            <a:p>
              <a:pPr marL="171450" indent="-171450">
                <a:buFont typeface="Arial" panose="020B0604020202020204" pitchFamily="34" charset="0"/>
                <a:buChar char="•"/>
              </a:pPr>
              <a:r>
                <a:rPr lang="da-DK" sz="1200" dirty="0"/>
                <a:t>Resultater</a:t>
              </a:r>
            </a:p>
          </p:txBody>
        </p:sp>
        <p:sp>
          <p:nvSpPr>
            <p:cNvPr id="10" name="Tekstboks 9"/>
            <p:cNvSpPr txBox="1"/>
            <p:nvPr/>
          </p:nvSpPr>
          <p:spPr>
            <a:xfrm>
              <a:off x="899592" y="2823778"/>
              <a:ext cx="2376264" cy="1661993"/>
            </a:xfrm>
            <a:prstGeom prst="rect">
              <a:avLst/>
            </a:prstGeom>
            <a:noFill/>
          </p:spPr>
          <p:txBody>
            <a:bodyPr wrap="square" rtlCol="0">
              <a:spAutoFit/>
            </a:bodyPr>
            <a:lstStyle/>
            <a:p>
              <a:r>
                <a:rPr lang="da-DK" dirty="0">
                  <a:solidFill>
                    <a:schemeClr val="bg1"/>
                  </a:solidFill>
                </a:rPr>
                <a:t>Afdrift</a:t>
              </a:r>
            </a:p>
            <a:p>
              <a:pPr marL="171450" indent="-171450">
                <a:buFont typeface="Arial" panose="020B0604020202020204" pitchFamily="34" charset="0"/>
                <a:buChar char="•"/>
              </a:pPr>
              <a:r>
                <a:rPr lang="da-DK" sz="1200" dirty="0"/>
                <a:t>Etableringsudfordringer</a:t>
              </a:r>
            </a:p>
            <a:p>
              <a:pPr marL="171450" indent="-171450">
                <a:buFont typeface="Arial" panose="020B0604020202020204" pitchFamily="34" charset="0"/>
                <a:buChar char="•"/>
              </a:pPr>
              <a:r>
                <a:rPr lang="da-DK" sz="1200" dirty="0"/>
                <a:t>Indadvendt aktivitet</a:t>
              </a:r>
            </a:p>
            <a:p>
              <a:pPr marL="171450" indent="-171450">
                <a:buFont typeface="Arial" panose="020B0604020202020204" pitchFamily="34" charset="0"/>
                <a:buChar char="•"/>
              </a:pPr>
              <a:r>
                <a:rPr lang="da-DK" sz="1200" dirty="0"/>
                <a:t>Magtkampe</a:t>
              </a:r>
            </a:p>
            <a:p>
              <a:pPr marL="171450" indent="-171450">
                <a:buFont typeface="Arial" panose="020B0604020202020204" pitchFamily="34" charset="0"/>
                <a:buChar char="•"/>
              </a:pPr>
              <a:r>
                <a:rPr lang="da-DK" sz="1200" dirty="0"/>
                <a:t>Ineffektivitet</a:t>
              </a:r>
            </a:p>
            <a:p>
              <a:pPr marL="171450" indent="-171450">
                <a:buFont typeface="Arial" panose="020B0604020202020204" pitchFamily="34" charset="0"/>
                <a:buChar char="•"/>
              </a:pPr>
              <a:r>
                <a:rPr lang="da-DK" sz="1200" dirty="0"/>
                <a:t>Følelsesbetonet: Irritation,</a:t>
              </a:r>
            </a:p>
            <a:p>
              <a:r>
                <a:rPr lang="da-DK" sz="1200" dirty="0"/>
                <a:t>   Frustration, resignation</a:t>
              </a:r>
            </a:p>
          </p:txBody>
        </p:sp>
      </p:grpSp>
      <p:cxnSp>
        <p:nvCxnSpPr>
          <p:cNvPr id="12" name="Lige pilforbindelse 11"/>
          <p:cNvCxnSpPr/>
          <p:nvPr/>
        </p:nvCxnSpPr>
        <p:spPr>
          <a:xfrm flipV="1">
            <a:off x="5103862" y="1275606"/>
            <a:ext cx="0" cy="266429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Lige pilforbindelse 15"/>
          <p:cNvCxnSpPr/>
          <p:nvPr/>
        </p:nvCxnSpPr>
        <p:spPr>
          <a:xfrm>
            <a:off x="5103862" y="3939902"/>
            <a:ext cx="3068538"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Tekstboks 16"/>
          <p:cNvSpPr txBox="1"/>
          <p:nvPr/>
        </p:nvSpPr>
        <p:spPr>
          <a:xfrm>
            <a:off x="3681312" y="1342500"/>
            <a:ext cx="1584176" cy="369332"/>
          </a:xfrm>
          <a:prstGeom prst="rect">
            <a:avLst/>
          </a:prstGeom>
          <a:noFill/>
        </p:spPr>
        <p:txBody>
          <a:bodyPr wrap="square" rtlCol="0">
            <a:spAutoFit/>
          </a:bodyPr>
          <a:lstStyle/>
          <a:p>
            <a:r>
              <a:rPr lang="da-DK" dirty="0"/>
              <a:t>Effektivitet</a:t>
            </a:r>
          </a:p>
        </p:txBody>
      </p:sp>
      <p:sp>
        <p:nvSpPr>
          <p:cNvPr id="18" name="Tekstboks 17"/>
          <p:cNvSpPr txBox="1"/>
          <p:nvPr/>
        </p:nvSpPr>
        <p:spPr>
          <a:xfrm>
            <a:off x="7380312" y="3939902"/>
            <a:ext cx="1584176" cy="369332"/>
          </a:xfrm>
          <a:prstGeom prst="rect">
            <a:avLst/>
          </a:prstGeom>
          <a:noFill/>
        </p:spPr>
        <p:txBody>
          <a:bodyPr wrap="square" rtlCol="0">
            <a:spAutoFit/>
          </a:bodyPr>
          <a:lstStyle/>
          <a:p>
            <a:r>
              <a:rPr lang="da-DK" dirty="0"/>
              <a:t>Tid</a:t>
            </a:r>
          </a:p>
        </p:txBody>
      </p:sp>
      <p:sp>
        <p:nvSpPr>
          <p:cNvPr id="19" name="Kombinationstegning 18"/>
          <p:cNvSpPr/>
          <p:nvPr/>
        </p:nvSpPr>
        <p:spPr>
          <a:xfrm>
            <a:off x="5105400" y="1524000"/>
            <a:ext cx="3048077" cy="2371725"/>
          </a:xfrm>
          <a:custGeom>
            <a:avLst/>
            <a:gdLst>
              <a:gd name="connsiteX0" fmla="*/ 0 w 3048077"/>
              <a:gd name="connsiteY0" fmla="*/ 1628775 h 2371725"/>
              <a:gd name="connsiteX1" fmla="*/ 19050 w 3048077"/>
              <a:gd name="connsiteY1" fmla="*/ 1552575 h 2371725"/>
              <a:gd name="connsiteX2" fmla="*/ 47625 w 3048077"/>
              <a:gd name="connsiteY2" fmla="*/ 1514475 h 2371725"/>
              <a:gd name="connsiteX3" fmla="*/ 85725 w 3048077"/>
              <a:gd name="connsiteY3" fmla="*/ 1457325 h 2371725"/>
              <a:gd name="connsiteX4" fmla="*/ 104775 w 3048077"/>
              <a:gd name="connsiteY4" fmla="*/ 1428750 h 2371725"/>
              <a:gd name="connsiteX5" fmla="*/ 142875 w 3048077"/>
              <a:gd name="connsiteY5" fmla="*/ 1400175 h 2371725"/>
              <a:gd name="connsiteX6" fmla="*/ 161925 w 3048077"/>
              <a:gd name="connsiteY6" fmla="*/ 1333500 h 2371725"/>
              <a:gd name="connsiteX7" fmla="*/ 180975 w 3048077"/>
              <a:gd name="connsiteY7" fmla="*/ 1304925 h 2371725"/>
              <a:gd name="connsiteX8" fmla="*/ 209550 w 3048077"/>
              <a:gd name="connsiteY8" fmla="*/ 1295400 h 2371725"/>
              <a:gd name="connsiteX9" fmla="*/ 238125 w 3048077"/>
              <a:gd name="connsiteY9" fmla="*/ 1266825 h 2371725"/>
              <a:gd name="connsiteX10" fmla="*/ 257175 w 3048077"/>
              <a:gd name="connsiteY10" fmla="*/ 1238250 h 2371725"/>
              <a:gd name="connsiteX11" fmla="*/ 295275 w 3048077"/>
              <a:gd name="connsiteY11" fmla="*/ 1209675 h 2371725"/>
              <a:gd name="connsiteX12" fmla="*/ 323850 w 3048077"/>
              <a:gd name="connsiteY12" fmla="*/ 1181100 h 2371725"/>
              <a:gd name="connsiteX13" fmla="*/ 352425 w 3048077"/>
              <a:gd name="connsiteY13" fmla="*/ 1171575 h 2371725"/>
              <a:gd name="connsiteX14" fmla="*/ 381000 w 3048077"/>
              <a:gd name="connsiteY14" fmla="*/ 1152525 h 2371725"/>
              <a:gd name="connsiteX15" fmla="*/ 409575 w 3048077"/>
              <a:gd name="connsiteY15" fmla="*/ 1143000 h 2371725"/>
              <a:gd name="connsiteX16" fmla="*/ 457200 w 3048077"/>
              <a:gd name="connsiteY16" fmla="*/ 1123950 h 2371725"/>
              <a:gd name="connsiteX17" fmla="*/ 638175 w 3048077"/>
              <a:gd name="connsiteY17" fmla="*/ 1133475 h 2371725"/>
              <a:gd name="connsiteX18" fmla="*/ 685800 w 3048077"/>
              <a:gd name="connsiteY18" fmla="*/ 1181100 h 2371725"/>
              <a:gd name="connsiteX19" fmla="*/ 695325 w 3048077"/>
              <a:gd name="connsiteY19" fmla="*/ 1209675 h 2371725"/>
              <a:gd name="connsiteX20" fmla="*/ 752475 w 3048077"/>
              <a:gd name="connsiteY20" fmla="*/ 1257300 h 2371725"/>
              <a:gd name="connsiteX21" fmla="*/ 790575 w 3048077"/>
              <a:gd name="connsiteY21" fmla="*/ 1314450 h 2371725"/>
              <a:gd name="connsiteX22" fmla="*/ 819150 w 3048077"/>
              <a:gd name="connsiteY22" fmla="*/ 1381125 h 2371725"/>
              <a:gd name="connsiteX23" fmla="*/ 838200 w 3048077"/>
              <a:gd name="connsiteY23" fmla="*/ 1409700 h 2371725"/>
              <a:gd name="connsiteX24" fmla="*/ 857250 w 3048077"/>
              <a:gd name="connsiteY24" fmla="*/ 1466850 h 2371725"/>
              <a:gd name="connsiteX25" fmla="*/ 876300 w 3048077"/>
              <a:gd name="connsiteY25" fmla="*/ 1524000 h 2371725"/>
              <a:gd name="connsiteX26" fmla="*/ 895350 w 3048077"/>
              <a:gd name="connsiteY26" fmla="*/ 1581150 h 2371725"/>
              <a:gd name="connsiteX27" fmla="*/ 904875 w 3048077"/>
              <a:gd name="connsiteY27" fmla="*/ 1609725 h 2371725"/>
              <a:gd name="connsiteX28" fmla="*/ 923925 w 3048077"/>
              <a:gd name="connsiteY28" fmla="*/ 1685925 h 2371725"/>
              <a:gd name="connsiteX29" fmla="*/ 942975 w 3048077"/>
              <a:gd name="connsiteY29" fmla="*/ 1781175 h 2371725"/>
              <a:gd name="connsiteX30" fmla="*/ 962025 w 3048077"/>
              <a:gd name="connsiteY30" fmla="*/ 1819275 h 2371725"/>
              <a:gd name="connsiteX31" fmla="*/ 971550 w 3048077"/>
              <a:gd name="connsiteY31" fmla="*/ 1857375 h 2371725"/>
              <a:gd name="connsiteX32" fmla="*/ 990600 w 3048077"/>
              <a:gd name="connsiteY32" fmla="*/ 1914525 h 2371725"/>
              <a:gd name="connsiteX33" fmla="*/ 1000125 w 3048077"/>
              <a:gd name="connsiteY33" fmla="*/ 1943100 h 2371725"/>
              <a:gd name="connsiteX34" fmla="*/ 1019175 w 3048077"/>
              <a:gd name="connsiteY34" fmla="*/ 1981200 h 2371725"/>
              <a:gd name="connsiteX35" fmla="*/ 1066800 w 3048077"/>
              <a:gd name="connsiteY35" fmla="*/ 2047875 h 2371725"/>
              <a:gd name="connsiteX36" fmla="*/ 1085850 w 3048077"/>
              <a:gd name="connsiteY36" fmla="*/ 2076450 h 2371725"/>
              <a:gd name="connsiteX37" fmla="*/ 1095375 w 3048077"/>
              <a:gd name="connsiteY37" fmla="*/ 2105025 h 2371725"/>
              <a:gd name="connsiteX38" fmla="*/ 1123950 w 3048077"/>
              <a:gd name="connsiteY38" fmla="*/ 2133600 h 2371725"/>
              <a:gd name="connsiteX39" fmla="*/ 1190625 w 3048077"/>
              <a:gd name="connsiteY39" fmla="*/ 2219325 h 2371725"/>
              <a:gd name="connsiteX40" fmla="*/ 1219200 w 3048077"/>
              <a:gd name="connsiteY40" fmla="*/ 2276475 h 2371725"/>
              <a:gd name="connsiteX41" fmla="*/ 1247775 w 3048077"/>
              <a:gd name="connsiteY41" fmla="*/ 2286000 h 2371725"/>
              <a:gd name="connsiteX42" fmla="*/ 1257300 w 3048077"/>
              <a:gd name="connsiteY42" fmla="*/ 2314575 h 2371725"/>
              <a:gd name="connsiteX43" fmla="*/ 1314450 w 3048077"/>
              <a:gd name="connsiteY43" fmla="*/ 2343150 h 2371725"/>
              <a:gd name="connsiteX44" fmla="*/ 1371600 w 3048077"/>
              <a:gd name="connsiteY44" fmla="*/ 2371725 h 2371725"/>
              <a:gd name="connsiteX45" fmla="*/ 1409700 w 3048077"/>
              <a:gd name="connsiteY45" fmla="*/ 2352675 h 2371725"/>
              <a:gd name="connsiteX46" fmla="*/ 1438275 w 3048077"/>
              <a:gd name="connsiteY46" fmla="*/ 2295525 h 2371725"/>
              <a:gd name="connsiteX47" fmla="*/ 1476375 w 3048077"/>
              <a:gd name="connsiteY47" fmla="*/ 2228850 h 2371725"/>
              <a:gd name="connsiteX48" fmla="*/ 1495425 w 3048077"/>
              <a:gd name="connsiteY48" fmla="*/ 2171700 h 2371725"/>
              <a:gd name="connsiteX49" fmla="*/ 1533525 w 3048077"/>
              <a:gd name="connsiteY49" fmla="*/ 2105025 h 2371725"/>
              <a:gd name="connsiteX50" fmla="*/ 1552575 w 3048077"/>
              <a:gd name="connsiteY50" fmla="*/ 2076450 h 2371725"/>
              <a:gd name="connsiteX51" fmla="*/ 1590675 w 3048077"/>
              <a:gd name="connsiteY51" fmla="*/ 2000250 h 2371725"/>
              <a:gd name="connsiteX52" fmla="*/ 1609725 w 3048077"/>
              <a:gd name="connsiteY52" fmla="*/ 1962150 h 2371725"/>
              <a:gd name="connsiteX53" fmla="*/ 1638300 w 3048077"/>
              <a:gd name="connsiteY53" fmla="*/ 1895475 h 2371725"/>
              <a:gd name="connsiteX54" fmla="*/ 1666875 w 3048077"/>
              <a:gd name="connsiteY54" fmla="*/ 1866900 h 2371725"/>
              <a:gd name="connsiteX55" fmla="*/ 1704975 w 3048077"/>
              <a:gd name="connsiteY55" fmla="*/ 1819275 h 2371725"/>
              <a:gd name="connsiteX56" fmla="*/ 1743075 w 3048077"/>
              <a:gd name="connsiteY56" fmla="*/ 1743075 h 2371725"/>
              <a:gd name="connsiteX57" fmla="*/ 1781175 w 3048077"/>
              <a:gd name="connsiteY57" fmla="*/ 1685925 h 2371725"/>
              <a:gd name="connsiteX58" fmla="*/ 1800225 w 3048077"/>
              <a:gd name="connsiteY58" fmla="*/ 1657350 h 2371725"/>
              <a:gd name="connsiteX59" fmla="*/ 1828800 w 3048077"/>
              <a:gd name="connsiteY59" fmla="*/ 1628775 h 2371725"/>
              <a:gd name="connsiteX60" fmla="*/ 1857375 w 3048077"/>
              <a:gd name="connsiteY60" fmla="*/ 1571625 h 2371725"/>
              <a:gd name="connsiteX61" fmla="*/ 1895475 w 3048077"/>
              <a:gd name="connsiteY61" fmla="*/ 1533525 h 2371725"/>
              <a:gd name="connsiteX62" fmla="*/ 1952625 w 3048077"/>
              <a:gd name="connsiteY62" fmla="*/ 1457325 h 2371725"/>
              <a:gd name="connsiteX63" fmla="*/ 1971675 w 3048077"/>
              <a:gd name="connsiteY63" fmla="*/ 1428750 h 2371725"/>
              <a:gd name="connsiteX64" fmla="*/ 2000250 w 3048077"/>
              <a:gd name="connsiteY64" fmla="*/ 1390650 h 2371725"/>
              <a:gd name="connsiteX65" fmla="*/ 2019300 w 3048077"/>
              <a:gd name="connsiteY65" fmla="*/ 1352550 h 2371725"/>
              <a:gd name="connsiteX66" fmla="*/ 2076450 w 3048077"/>
              <a:gd name="connsiteY66" fmla="*/ 1295400 h 2371725"/>
              <a:gd name="connsiteX67" fmla="*/ 2095500 w 3048077"/>
              <a:gd name="connsiteY67" fmla="*/ 1257300 h 2371725"/>
              <a:gd name="connsiteX68" fmla="*/ 2171700 w 3048077"/>
              <a:gd name="connsiteY68" fmla="*/ 1171575 h 2371725"/>
              <a:gd name="connsiteX69" fmla="*/ 2190750 w 3048077"/>
              <a:gd name="connsiteY69" fmla="*/ 1133475 h 2371725"/>
              <a:gd name="connsiteX70" fmla="*/ 2228850 w 3048077"/>
              <a:gd name="connsiteY70" fmla="*/ 1076325 h 2371725"/>
              <a:gd name="connsiteX71" fmla="*/ 2247900 w 3048077"/>
              <a:gd name="connsiteY71" fmla="*/ 1047750 h 2371725"/>
              <a:gd name="connsiteX72" fmla="*/ 2314575 w 3048077"/>
              <a:gd name="connsiteY72" fmla="*/ 971550 h 2371725"/>
              <a:gd name="connsiteX73" fmla="*/ 2333625 w 3048077"/>
              <a:gd name="connsiteY73" fmla="*/ 942975 h 2371725"/>
              <a:gd name="connsiteX74" fmla="*/ 2362200 w 3048077"/>
              <a:gd name="connsiteY74" fmla="*/ 885825 h 2371725"/>
              <a:gd name="connsiteX75" fmla="*/ 2400300 w 3048077"/>
              <a:gd name="connsiteY75" fmla="*/ 847725 h 2371725"/>
              <a:gd name="connsiteX76" fmla="*/ 2428875 w 3048077"/>
              <a:gd name="connsiteY76" fmla="*/ 790575 h 2371725"/>
              <a:gd name="connsiteX77" fmla="*/ 2457450 w 3048077"/>
              <a:gd name="connsiteY77" fmla="*/ 752475 h 2371725"/>
              <a:gd name="connsiteX78" fmla="*/ 2486025 w 3048077"/>
              <a:gd name="connsiteY78" fmla="*/ 704850 h 2371725"/>
              <a:gd name="connsiteX79" fmla="*/ 2505075 w 3048077"/>
              <a:gd name="connsiteY79" fmla="*/ 676275 h 2371725"/>
              <a:gd name="connsiteX80" fmla="*/ 2533650 w 3048077"/>
              <a:gd name="connsiteY80" fmla="*/ 628650 h 2371725"/>
              <a:gd name="connsiteX81" fmla="*/ 2562225 w 3048077"/>
              <a:gd name="connsiteY81" fmla="*/ 590550 h 2371725"/>
              <a:gd name="connsiteX82" fmla="*/ 2657475 w 3048077"/>
              <a:gd name="connsiteY82" fmla="*/ 438150 h 2371725"/>
              <a:gd name="connsiteX83" fmla="*/ 2676525 w 3048077"/>
              <a:gd name="connsiteY83" fmla="*/ 381000 h 2371725"/>
              <a:gd name="connsiteX84" fmla="*/ 2686050 w 3048077"/>
              <a:gd name="connsiteY84" fmla="*/ 352425 h 2371725"/>
              <a:gd name="connsiteX85" fmla="*/ 2705100 w 3048077"/>
              <a:gd name="connsiteY85" fmla="*/ 323850 h 2371725"/>
              <a:gd name="connsiteX86" fmla="*/ 2752725 w 3048077"/>
              <a:gd name="connsiteY86" fmla="*/ 247650 h 2371725"/>
              <a:gd name="connsiteX87" fmla="*/ 2771775 w 3048077"/>
              <a:gd name="connsiteY87" fmla="*/ 219075 h 2371725"/>
              <a:gd name="connsiteX88" fmla="*/ 2847975 w 3048077"/>
              <a:gd name="connsiteY88" fmla="*/ 180975 h 2371725"/>
              <a:gd name="connsiteX89" fmla="*/ 2857500 w 3048077"/>
              <a:gd name="connsiteY89" fmla="*/ 152400 h 2371725"/>
              <a:gd name="connsiteX90" fmla="*/ 2914650 w 3048077"/>
              <a:gd name="connsiteY90" fmla="*/ 114300 h 2371725"/>
              <a:gd name="connsiteX91" fmla="*/ 2933700 w 3048077"/>
              <a:gd name="connsiteY91" fmla="*/ 85725 h 2371725"/>
              <a:gd name="connsiteX92" fmla="*/ 2962275 w 3048077"/>
              <a:gd name="connsiteY92" fmla="*/ 76200 h 2371725"/>
              <a:gd name="connsiteX93" fmla="*/ 3000375 w 3048077"/>
              <a:gd name="connsiteY93" fmla="*/ 47625 h 2371725"/>
              <a:gd name="connsiteX94" fmla="*/ 3019425 w 3048077"/>
              <a:gd name="connsiteY94" fmla="*/ 19050 h 2371725"/>
              <a:gd name="connsiteX95" fmla="*/ 3048000 w 3048077"/>
              <a:gd name="connsiteY95" fmla="*/ 0 h 237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3048077" h="2371725">
                <a:moveTo>
                  <a:pt x="0" y="1628775"/>
                </a:moveTo>
                <a:cubicBezTo>
                  <a:pt x="2412" y="1616716"/>
                  <a:pt x="10038" y="1568346"/>
                  <a:pt x="19050" y="1552575"/>
                </a:cubicBezTo>
                <a:cubicBezTo>
                  <a:pt x="26926" y="1538792"/>
                  <a:pt x="38521" y="1527480"/>
                  <a:pt x="47625" y="1514475"/>
                </a:cubicBezTo>
                <a:cubicBezTo>
                  <a:pt x="60755" y="1495718"/>
                  <a:pt x="73025" y="1476375"/>
                  <a:pt x="85725" y="1457325"/>
                </a:cubicBezTo>
                <a:cubicBezTo>
                  <a:pt x="92075" y="1447800"/>
                  <a:pt x="95617" y="1435619"/>
                  <a:pt x="104775" y="1428750"/>
                </a:cubicBezTo>
                <a:lnTo>
                  <a:pt x="142875" y="1400175"/>
                </a:lnTo>
                <a:cubicBezTo>
                  <a:pt x="145927" y="1387968"/>
                  <a:pt x="155093" y="1347165"/>
                  <a:pt x="161925" y="1333500"/>
                </a:cubicBezTo>
                <a:cubicBezTo>
                  <a:pt x="167045" y="1323261"/>
                  <a:pt x="172036" y="1312076"/>
                  <a:pt x="180975" y="1304925"/>
                </a:cubicBezTo>
                <a:cubicBezTo>
                  <a:pt x="188815" y="1298653"/>
                  <a:pt x="200025" y="1298575"/>
                  <a:pt x="209550" y="1295400"/>
                </a:cubicBezTo>
                <a:cubicBezTo>
                  <a:pt x="219075" y="1285875"/>
                  <a:pt x="229501" y="1277173"/>
                  <a:pt x="238125" y="1266825"/>
                </a:cubicBezTo>
                <a:cubicBezTo>
                  <a:pt x="245454" y="1258031"/>
                  <a:pt x="249080" y="1246345"/>
                  <a:pt x="257175" y="1238250"/>
                </a:cubicBezTo>
                <a:cubicBezTo>
                  <a:pt x="268400" y="1227025"/>
                  <a:pt x="283222" y="1220006"/>
                  <a:pt x="295275" y="1209675"/>
                </a:cubicBezTo>
                <a:cubicBezTo>
                  <a:pt x="305502" y="1200909"/>
                  <a:pt x="312642" y="1188572"/>
                  <a:pt x="323850" y="1181100"/>
                </a:cubicBezTo>
                <a:cubicBezTo>
                  <a:pt x="332204" y="1175531"/>
                  <a:pt x="343445" y="1176065"/>
                  <a:pt x="352425" y="1171575"/>
                </a:cubicBezTo>
                <a:cubicBezTo>
                  <a:pt x="362664" y="1166455"/>
                  <a:pt x="370761" y="1157645"/>
                  <a:pt x="381000" y="1152525"/>
                </a:cubicBezTo>
                <a:cubicBezTo>
                  <a:pt x="389980" y="1148035"/>
                  <a:pt x="400174" y="1146525"/>
                  <a:pt x="409575" y="1143000"/>
                </a:cubicBezTo>
                <a:cubicBezTo>
                  <a:pt x="425584" y="1136997"/>
                  <a:pt x="441325" y="1130300"/>
                  <a:pt x="457200" y="1123950"/>
                </a:cubicBezTo>
                <a:cubicBezTo>
                  <a:pt x="517525" y="1127125"/>
                  <a:pt x="578320" y="1125313"/>
                  <a:pt x="638175" y="1133475"/>
                </a:cubicBezTo>
                <a:cubicBezTo>
                  <a:pt x="658619" y="1136263"/>
                  <a:pt x="678056" y="1165612"/>
                  <a:pt x="685800" y="1181100"/>
                </a:cubicBezTo>
                <a:cubicBezTo>
                  <a:pt x="690290" y="1190080"/>
                  <a:pt x="689756" y="1201321"/>
                  <a:pt x="695325" y="1209675"/>
                </a:cubicBezTo>
                <a:cubicBezTo>
                  <a:pt x="709993" y="1231677"/>
                  <a:pt x="731390" y="1243243"/>
                  <a:pt x="752475" y="1257300"/>
                </a:cubicBezTo>
                <a:cubicBezTo>
                  <a:pt x="772907" y="1318597"/>
                  <a:pt x="745982" y="1252020"/>
                  <a:pt x="790575" y="1314450"/>
                </a:cubicBezTo>
                <a:cubicBezTo>
                  <a:pt x="823609" y="1360698"/>
                  <a:pt x="798422" y="1339668"/>
                  <a:pt x="819150" y="1381125"/>
                </a:cubicBezTo>
                <a:cubicBezTo>
                  <a:pt x="824270" y="1391364"/>
                  <a:pt x="833551" y="1399239"/>
                  <a:pt x="838200" y="1409700"/>
                </a:cubicBezTo>
                <a:cubicBezTo>
                  <a:pt x="846355" y="1428050"/>
                  <a:pt x="850900" y="1447800"/>
                  <a:pt x="857250" y="1466850"/>
                </a:cubicBezTo>
                <a:lnTo>
                  <a:pt x="876300" y="1524000"/>
                </a:lnTo>
                <a:lnTo>
                  <a:pt x="895350" y="1581150"/>
                </a:lnTo>
                <a:cubicBezTo>
                  <a:pt x="898525" y="1590675"/>
                  <a:pt x="902906" y="1599880"/>
                  <a:pt x="904875" y="1609725"/>
                </a:cubicBezTo>
                <a:cubicBezTo>
                  <a:pt x="916369" y="1667195"/>
                  <a:pt x="909280" y="1641991"/>
                  <a:pt x="923925" y="1685925"/>
                </a:cubicBezTo>
                <a:cubicBezTo>
                  <a:pt x="929559" y="1725366"/>
                  <a:pt x="928725" y="1747926"/>
                  <a:pt x="942975" y="1781175"/>
                </a:cubicBezTo>
                <a:cubicBezTo>
                  <a:pt x="948568" y="1794226"/>
                  <a:pt x="957039" y="1805980"/>
                  <a:pt x="962025" y="1819275"/>
                </a:cubicBezTo>
                <a:cubicBezTo>
                  <a:pt x="966622" y="1831532"/>
                  <a:pt x="967788" y="1844836"/>
                  <a:pt x="971550" y="1857375"/>
                </a:cubicBezTo>
                <a:cubicBezTo>
                  <a:pt x="977320" y="1876609"/>
                  <a:pt x="984250" y="1895475"/>
                  <a:pt x="990600" y="1914525"/>
                </a:cubicBezTo>
                <a:cubicBezTo>
                  <a:pt x="993775" y="1924050"/>
                  <a:pt x="995635" y="1934120"/>
                  <a:pt x="1000125" y="1943100"/>
                </a:cubicBezTo>
                <a:cubicBezTo>
                  <a:pt x="1006475" y="1955800"/>
                  <a:pt x="1013902" y="1968017"/>
                  <a:pt x="1019175" y="1981200"/>
                </a:cubicBezTo>
                <a:cubicBezTo>
                  <a:pt x="1046529" y="2049585"/>
                  <a:pt x="1016611" y="2031145"/>
                  <a:pt x="1066800" y="2047875"/>
                </a:cubicBezTo>
                <a:cubicBezTo>
                  <a:pt x="1073150" y="2057400"/>
                  <a:pt x="1080730" y="2066211"/>
                  <a:pt x="1085850" y="2076450"/>
                </a:cubicBezTo>
                <a:cubicBezTo>
                  <a:pt x="1090340" y="2085430"/>
                  <a:pt x="1089806" y="2096671"/>
                  <a:pt x="1095375" y="2105025"/>
                </a:cubicBezTo>
                <a:cubicBezTo>
                  <a:pt x="1102847" y="2116233"/>
                  <a:pt x="1115680" y="2122967"/>
                  <a:pt x="1123950" y="2133600"/>
                </a:cubicBezTo>
                <a:cubicBezTo>
                  <a:pt x="1203701" y="2236137"/>
                  <a:pt x="1125751" y="2154451"/>
                  <a:pt x="1190625" y="2219325"/>
                </a:cubicBezTo>
                <a:cubicBezTo>
                  <a:pt x="1196900" y="2238149"/>
                  <a:pt x="1202414" y="2263046"/>
                  <a:pt x="1219200" y="2276475"/>
                </a:cubicBezTo>
                <a:cubicBezTo>
                  <a:pt x="1227040" y="2282747"/>
                  <a:pt x="1238250" y="2282825"/>
                  <a:pt x="1247775" y="2286000"/>
                </a:cubicBezTo>
                <a:cubicBezTo>
                  <a:pt x="1250950" y="2295525"/>
                  <a:pt x="1251028" y="2306735"/>
                  <a:pt x="1257300" y="2314575"/>
                </a:cubicBezTo>
                <a:cubicBezTo>
                  <a:pt x="1275498" y="2337323"/>
                  <a:pt x="1291443" y="2331646"/>
                  <a:pt x="1314450" y="2343150"/>
                </a:cubicBezTo>
                <a:cubicBezTo>
                  <a:pt x="1388308" y="2380079"/>
                  <a:pt x="1299776" y="2347784"/>
                  <a:pt x="1371600" y="2371725"/>
                </a:cubicBezTo>
                <a:cubicBezTo>
                  <a:pt x="1384300" y="2365375"/>
                  <a:pt x="1398792" y="2361765"/>
                  <a:pt x="1409700" y="2352675"/>
                </a:cubicBezTo>
                <a:cubicBezTo>
                  <a:pt x="1433098" y="2333177"/>
                  <a:pt x="1426201" y="2319672"/>
                  <a:pt x="1438275" y="2295525"/>
                </a:cubicBezTo>
                <a:cubicBezTo>
                  <a:pt x="1472641" y="2226792"/>
                  <a:pt x="1442977" y="2312345"/>
                  <a:pt x="1476375" y="2228850"/>
                </a:cubicBezTo>
                <a:cubicBezTo>
                  <a:pt x="1483833" y="2210206"/>
                  <a:pt x="1484286" y="2188408"/>
                  <a:pt x="1495425" y="2171700"/>
                </a:cubicBezTo>
                <a:cubicBezTo>
                  <a:pt x="1541837" y="2102082"/>
                  <a:pt x="1485186" y="2189618"/>
                  <a:pt x="1533525" y="2105025"/>
                </a:cubicBezTo>
                <a:cubicBezTo>
                  <a:pt x="1539205" y="2095086"/>
                  <a:pt x="1547093" y="2086500"/>
                  <a:pt x="1552575" y="2076450"/>
                </a:cubicBezTo>
                <a:cubicBezTo>
                  <a:pt x="1566173" y="2051519"/>
                  <a:pt x="1577975" y="2025650"/>
                  <a:pt x="1590675" y="2000250"/>
                </a:cubicBezTo>
                <a:cubicBezTo>
                  <a:pt x="1597025" y="1987550"/>
                  <a:pt x="1605235" y="1975620"/>
                  <a:pt x="1609725" y="1962150"/>
                </a:cubicBezTo>
                <a:cubicBezTo>
                  <a:pt x="1617498" y="1938831"/>
                  <a:pt x="1623587" y="1916073"/>
                  <a:pt x="1638300" y="1895475"/>
                </a:cubicBezTo>
                <a:cubicBezTo>
                  <a:pt x="1646130" y="1884514"/>
                  <a:pt x="1658005" y="1877037"/>
                  <a:pt x="1666875" y="1866900"/>
                </a:cubicBezTo>
                <a:cubicBezTo>
                  <a:pt x="1680262" y="1851600"/>
                  <a:pt x="1692275" y="1835150"/>
                  <a:pt x="1704975" y="1819275"/>
                </a:cubicBezTo>
                <a:cubicBezTo>
                  <a:pt x="1719463" y="1761324"/>
                  <a:pt x="1705296" y="1797045"/>
                  <a:pt x="1743075" y="1743075"/>
                </a:cubicBezTo>
                <a:cubicBezTo>
                  <a:pt x="1756205" y="1724318"/>
                  <a:pt x="1768475" y="1704975"/>
                  <a:pt x="1781175" y="1685925"/>
                </a:cubicBezTo>
                <a:cubicBezTo>
                  <a:pt x="1787525" y="1676400"/>
                  <a:pt x="1792130" y="1665445"/>
                  <a:pt x="1800225" y="1657350"/>
                </a:cubicBezTo>
                <a:cubicBezTo>
                  <a:pt x="1809750" y="1647825"/>
                  <a:pt x="1821328" y="1639983"/>
                  <a:pt x="1828800" y="1628775"/>
                </a:cubicBezTo>
                <a:cubicBezTo>
                  <a:pt x="1840614" y="1611054"/>
                  <a:pt x="1845161" y="1589073"/>
                  <a:pt x="1857375" y="1571625"/>
                </a:cubicBezTo>
                <a:cubicBezTo>
                  <a:pt x="1867675" y="1556911"/>
                  <a:pt x="1883977" y="1547323"/>
                  <a:pt x="1895475" y="1533525"/>
                </a:cubicBezTo>
                <a:cubicBezTo>
                  <a:pt x="1915801" y="1509134"/>
                  <a:pt x="1935013" y="1483743"/>
                  <a:pt x="1952625" y="1457325"/>
                </a:cubicBezTo>
                <a:cubicBezTo>
                  <a:pt x="1958975" y="1447800"/>
                  <a:pt x="1965021" y="1438065"/>
                  <a:pt x="1971675" y="1428750"/>
                </a:cubicBezTo>
                <a:cubicBezTo>
                  <a:pt x="1980902" y="1415832"/>
                  <a:pt x="1991836" y="1404112"/>
                  <a:pt x="2000250" y="1390650"/>
                </a:cubicBezTo>
                <a:cubicBezTo>
                  <a:pt x="2007775" y="1378609"/>
                  <a:pt x="2010430" y="1363638"/>
                  <a:pt x="2019300" y="1352550"/>
                </a:cubicBezTo>
                <a:cubicBezTo>
                  <a:pt x="2036130" y="1331513"/>
                  <a:pt x="2059620" y="1316437"/>
                  <a:pt x="2076450" y="1295400"/>
                </a:cubicBezTo>
                <a:cubicBezTo>
                  <a:pt x="2085320" y="1284312"/>
                  <a:pt x="2087624" y="1269114"/>
                  <a:pt x="2095500" y="1257300"/>
                </a:cubicBezTo>
                <a:cubicBezTo>
                  <a:pt x="2189636" y="1116095"/>
                  <a:pt x="2079631" y="1294333"/>
                  <a:pt x="2171700" y="1171575"/>
                </a:cubicBezTo>
                <a:cubicBezTo>
                  <a:pt x="2180219" y="1160216"/>
                  <a:pt x="2183445" y="1145651"/>
                  <a:pt x="2190750" y="1133475"/>
                </a:cubicBezTo>
                <a:cubicBezTo>
                  <a:pt x="2202530" y="1113842"/>
                  <a:pt x="2216150" y="1095375"/>
                  <a:pt x="2228850" y="1076325"/>
                </a:cubicBezTo>
                <a:cubicBezTo>
                  <a:pt x="2235200" y="1066800"/>
                  <a:pt x="2239805" y="1055845"/>
                  <a:pt x="2247900" y="1047750"/>
                </a:cubicBezTo>
                <a:cubicBezTo>
                  <a:pt x="2283145" y="1012505"/>
                  <a:pt x="2279689" y="1018065"/>
                  <a:pt x="2314575" y="971550"/>
                </a:cubicBezTo>
                <a:cubicBezTo>
                  <a:pt x="2321444" y="962392"/>
                  <a:pt x="2328066" y="952982"/>
                  <a:pt x="2333625" y="942975"/>
                </a:cubicBezTo>
                <a:cubicBezTo>
                  <a:pt x="2343968" y="924357"/>
                  <a:pt x="2349986" y="903273"/>
                  <a:pt x="2362200" y="885825"/>
                </a:cubicBezTo>
                <a:cubicBezTo>
                  <a:pt x="2372500" y="871111"/>
                  <a:pt x="2390000" y="862439"/>
                  <a:pt x="2400300" y="847725"/>
                </a:cubicBezTo>
                <a:cubicBezTo>
                  <a:pt x="2412514" y="830277"/>
                  <a:pt x="2417917" y="808838"/>
                  <a:pt x="2428875" y="790575"/>
                </a:cubicBezTo>
                <a:cubicBezTo>
                  <a:pt x="2437043" y="776962"/>
                  <a:pt x="2448644" y="765684"/>
                  <a:pt x="2457450" y="752475"/>
                </a:cubicBezTo>
                <a:cubicBezTo>
                  <a:pt x="2467719" y="737071"/>
                  <a:pt x="2476213" y="720549"/>
                  <a:pt x="2486025" y="704850"/>
                </a:cubicBezTo>
                <a:cubicBezTo>
                  <a:pt x="2492092" y="695142"/>
                  <a:pt x="2499008" y="685983"/>
                  <a:pt x="2505075" y="676275"/>
                </a:cubicBezTo>
                <a:cubicBezTo>
                  <a:pt x="2514887" y="660576"/>
                  <a:pt x="2523381" y="644054"/>
                  <a:pt x="2533650" y="628650"/>
                </a:cubicBezTo>
                <a:cubicBezTo>
                  <a:pt x="2542456" y="615441"/>
                  <a:pt x="2553811" y="604012"/>
                  <a:pt x="2562225" y="590550"/>
                </a:cubicBezTo>
                <a:cubicBezTo>
                  <a:pt x="2668902" y="419867"/>
                  <a:pt x="2590917" y="526894"/>
                  <a:pt x="2657475" y="438150"/>
                </a:cubicBezTo>
                <a:lnTo>
                  <a:pt x="2676525" y="381000"/>
                </a:lnTo>
                <a:cubicBezTo>
                  <a:pt x="2679700" y="371475"/>
                  <a:pt x="2680481" y="360779"/>
                  <a:pt x="2686050" y="352425"/>
                </a:cubicBezTo>
                <a:cubicBezTo>
                  <a:pt x="2692400" y="342900"/>
                  <a:pt x="2700451" y="334311"/>
                  <a:pt x="2705100" y="323850"/>
                </a:cubicBezTo>
                <a:cubicBezTo>
                  <a:pt x="2738509" y="248681"/>
                  <a:pt x="2701320" y="281920"/>
                  <a:pt x="2752725" y="247650"/>
                </a:cubicBezTo>
                <a:cubicBezTo>
                  <a:pt x="2759075" y="238125"/>
                  <a:pt x="2763083" y="226525"/>
                  <a:pt x="2771775" y="219075"/>
                </a:cubicBezTo>
                <a:cubicBezTo>
                  <a:pt x="2800403" y="194536"/>
                  <a:pt x="2816808" y="191364"/>
                  <a:pt x="2847975" y="180975"/>
                </a:cubicBezTo>
                <a:cubicBezTo>
                  <a:pt x="2851150" y="171450"/>
                  <a:pt x="2850400" y="159500"/>
                  <a:pt x="2857500" y="152400"/>
                </a:cubicBezTo>
                <a:cubicBezTo>
                  <a:pt x="2873689" y="136211"/>
                  <a:pt x="2914650" y="114300"/>
                  <a:pt x="2914650" y="114300"/>
                </a:cubicBezTo>
                <a:cubicBezTo>
                  <a:pt x="2921000" y="104775"/>
                  <a:pt x="2924761" y="92876"/>
                  <a:pt x="2933700" y="85725"/>
                </a:cubicBezTo>
                <a:cubicBezTo>
                  <a:pt x="2941540" y="79453"/>
                  <a:pt x="2953558" y="81181"/>
                  <a:pt x="2962275" y="76200"/>
                </a:cubicBezTo>
                <a:cubicBezTo>
                  <a:pt x="2976058" y="68324"/>
                  <a:pt x="2989150" y="58850"/>
                  <a:pt x="3000375" y="47625"/>
                </a:cubicBezTo>
                <a:cubicBezTo>
                  <a:pt x="3008470" y="39530"/>
                  <a:pt x="3010486" y="26201"/>
                  <a:pt x="3019425" y="19050"/>
                </a:cubicBezTo>
                <a:cubicBezTo>
                  <a:pt x="3051012" y="-6220"/>
                  <a:pt x="3048000" y="24227"/>
                  <a:pt x="3048000" y="0"/>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Kombinationstegning 20"/>
          <p:cNvSpPr/>
          <p:nvPr/>
        </p:nvSpPr>
        <p:spPr>
          <a:xfrm>
            <a:off x="5086350" y="1781175"/>
            <a:ext cx="2733675" cy="1676400"/>
          </a:xfrm>
          <a:custGeom>
            <a:avLst/>
            <a:gdLst>
              <a:gd name="connsiteX0" fmla="*/ 0 w 2733675"/>
              <a:gd name="connsiteY0" fmla="*/ 1114425 h 1676400"/>
              <a:gd name="connsiteX1" fmla="*/ 47625 w 2733675"/>
              <a:gd name="connsiteY1" fmla="*/ 1076325 h 1676400"/>
              <a:gd name="connsiteX2" fmla="*/ 104775 w 2733675"/>
              <a:gd name="connsiteY2" fmla="*/ 1057275 h 1676400"/>
              <a:gd name="connsiteX3" fmla="*/ 409575 w 2733675"/>
              <a:gd name="connsiteY3" fmla="*/ 1076325 h 1676400"/>
              <a:gd name="connsiteX4" fmla="*/ 504825 w 2733675"/>
              <a:gd name="connsiteY4" fmla="*/ 1095375 h 1676400"/>
              <a:gd name="connsiteX5" fmla="*/ 561975 w 2733675"/>
              <a:gd name="connsiteY5" fmla="*/ 1114425 h 1676400"/>
              <a:gd name="connsiteX6" fmla="*/ 609600 w 2733675"/>
              <a:gd name="connsiteY6" fmla="*/ 1162050 h 1676400"/>
              <a:gd name="connsiteX7" fmla="*/ 638175 w 2733675"/>
              <a:gd name="connsiteY7" fmla="*/ 1219200 h 1676400"/>
              <a:gd name="connsiteX8" fmla="*/ 666750 w 2733675"/>
              <a:gd name="connsiteY8" fmla="*/ 1238250 h 1676400"/>
              <a:gd name="connsiteX9" fmla="*/ 723900 w 2733675"/>
              <a:gd name="connsiteY9" fmla="*/ 1285875 h 1676400"/>
              <a:gd name="connsiteX10" fmla="*/ 733425 w 2733675"/>
              <a:gd name="connsiteY10" fmla="*/ 1314450 h 1676400"/>
              <a:gd name="connsiteX11" fmla="*/ 790575 w 2733675"/>
              <a:gd name="connsiteY11" fmla="*/ 1362075 h 1676400"/>
              <a:gd name="connsiteX12" fmla="*/ 828675 w 2733675"/>
              <a:gd name="connsiteY12" fmla="*/ 1409700 h 1676400"/>
              <a:gd name="connsiteX13" fmla="*/ 838200 w 2733675"/>
              <a:gd name="connsiteY13" fmla="*/ 1438275 h 1676400"/>
              <a:gd name="connsiteX14" fmla="*/ 857250 w 2733675"/>
              <a:gd name="connsiteY14" fmla="*/ 1466850 h 1676400"/>
              <a:gd name="connsiteX15" fmla="*/ 914400 w 2733675"/>
              <a:gd name="connsiteY15" fmla="*/ 1524000 h 1676400"/>
              <a:gd name="connsiteX16" fmla="*/ 923925 w 2733675"/>
              <a:gd name="connsiteY16" fmla="*/ 1552575 h 1676400"/>
              <a:gd name="connsiteX17" fmla="*/ 971550 w 2733675"/>
              <a:gd name="connsiteY17" fmla="*/ 1609725 h 1676400"/>
              <a:gd name="connsiteX18" fmla="*/ 1000125 w 2733675"/>
              <a:gd name="connsiteY18" fmla="*/ 1619250 h 1676400"/>
              <a:gd name="connsiteX19" fmla="*/ 1019175 w 2733675"/>
              <a:gd name="connsiteY19" fmla="*/ 1647825 h 1676400"/>
              <a:gd name="connsiteX20" fmla="*/ 1085850 w 2733675"/>
              <a:gd name="connsiteY20" fmla="*/ 1676400 h 1676400"/>
              <a:gd name="connsiteX21" fmla="*/ 1200150 w 2733675"/>
              <a:gd name="connsiteY21" fmla="*/ 1666875 h 1676400"/>
              <a:gd name="connsiteX22" fmla="*/ 1257300 w 2733675"/>
              <a:gd name="connsiteY22" fmla="*/ 1647825 h 1676400"/>
              <a:gd name="connsiteX23" fmla="*/ 1285875 w 2733675"/>
              <a:gd name="connsiteY23" fmla="*/ 1638300 h 1676400"/>
              <a:gd name="connsiteX24" fmla="*/ 1314450 w 2733675"/>
              <a:gd name="connsiteY24" fmla="*/ 1628775 h 1676400"/>
              <a:gd name="connsiteX25" fmla="*/ 1381125 w 2733675"/>
              <a:gd name="connsiteY25" fmla="*/ 1609725 h 1676400"/>
              <a:gd name="connsiteX26" fmla="*/ 1457325 w 2733675"/>
              <a:gd name="connsiteY26" fmla="*/ 1571625 h 1676400"/>
              <a:gd name="connsiteX27" fmla="*/ 1495425 w 2733675"/>
              <a:gd name="connsiteY27" fmla="*/ 1552575 h 1676400"/>
              <a:gd name="connsiteX28" fmla="*/ 1524000 w 2733675"/>
              <a:gd name="connsiteY28" fmla="*/ 1533525 h 1676400"/>
              <a:gd name="connsiteX29" fmla="*/ 1552575 w 2733675"/>
              <a:gd name="connsiteY29" fmla="*/ 1524000 h 1676400"/>
              <a:gd name="connsiteX30" fmla="*/ 1581150 w 2733675"/>
              <a:gd name="connsiteY30" fmla="*/ 1504950 h 1676400"/>
              <a:gd name="connsiteX31" fmla="*/ 1619250 w 2733675"/>
              <a:gd name="connsiteY31" fmla="*/ 1495425 h 1676400"/>
              <a:gd name="connsiteX32" fmla="*/ 1647825 w 2733675"/>
              <a:gd name="connsiteY32" fmla="*/ 1485900 h 1676400"/>
              <a:gd name="connsiteX33" fmla="*/ 1714500 w 2733675"/>
              <a:gd name="connsiteY33" fmla="*/ 1400175 h 1676400"/>
              <a:gd name="connsiteX34" fmla="*/ 1743075 w 2733675"/>
              <a:gd name="connsiteY34" fmla="*/ 1343025 h 1676400"/>
              <a:gd name="connsiteX35" fmla="*/ 1771650 w 2733675"/>
              <a:gd name="connsiteY35" fmla="*/ 1314450 h 1676400"/>
              <a:gd name="connsiteX36" fmla="*/ 1790700 w 2733675"/>
              <a:gd name="connsiteY36" fmla="*/ 1257300 h 1676400"/>
              <a:gd name="connsiteX37" fmla="*/ 1828800 w 2733675"/>
              <a:gd name="connsiteY37" fmla="*/ 1200150 h 1676400"/>
              <a:gd name="connsiteX38" fmla="*/ 1866900 w 2733675"/>
              <a:gd name="connsiteY38" fmla="*/ 1143000 h 1676400"/>
              <a:gd name="connsiteX39" fmla="*/ 1914525 w 2733675"/>
              <a:gd name="connsiteY39" fmla="*/ 1085850 h 1676400"/>
              <a:gd name="connsiteX40" fmla="*/ 1981200 w 2733675"/>
              <a:gd name="connsiteY40" fmla="*/ 1019175 h 1676400"/>
              <a:gd name="connsiteX41" fmla="*/ 2019300 w 2733675"/>
              <a:gd name="connsiteY41" fmla="*/ 990600 h 1676400"/>
              <a:gd name="connsiteX42" fmla="*/ 2038350 w 2733675"/>
              <a:gd name="connsiteY42" fmla="*/ 962025 h 1676400"/>
              <a:gd name="connsiteX43" fmla="*/ 2095500 w 2733675"/>
              <a:gd name="connsiteY43" fmla="*/ 914400 h 1676400"/>
              <a:gd name="connsiteX44" fmla="*/ 2143125 w 2733675"/>
              <a:gd name="connsiteY44" fmla="*/ 857250 h 1676400"/>
              <a:gd name="connsiteX45" fmla="*/ 2200275 w 2733675"/>
              <a:gd name="connsiteY45" fmla="*/ 800100 h 1676400"/>
              <a:gd name="connsiteX46" fmla="*/ 2238375 w 2733675"/>
              <a:gd name="connsiteY46" fmla="*/ 742950 h 1676400"/>
              <a:gd name="connsiteX47" fmla="*/ 2257425 w 2733675"/>
              <a:gd name="connsiteY47" fmla="*/ 714375 h 1676400"/>
              <a:gd name="connsiteX48" fmla="*/ 2305050 w 2733675"/>
              <a:gd name="connsiteY48" fmla="*/ 657225 h 1676400"/>
              <a:gd name="connsiteX49" fmla="*/ 2343150 w 2733675"/>
              <a:gd name="connsiteY49" fmla="*/ 619125 h 1676400"/>
              <a:gd name="connsiteX50" fmla="*/ 2390775 w 2733675"/>
              <a:gd name="connsiteY50" fmla="*/ 552450 h 1676400"/>
              <a:gd name="connsiteX51" fmla="*/ 2419350 w 2733675"/>
              <a:gd name="connsiteY51" fmla="*/ 533400 h 1676400"/>
              <a:gd name="connsiteX52" fmla="*/ 2428875 w 2733675"/>
              <a:gd name="connsiteY52" fmla="*/ 504825 h 1676400"/>
              <a:gd name="connsiteX53" fmla="*/ 2457450 w 2733675"/>
              <a:gd name="connsiteY53" fmla="*/ 476250 h 1676400"/>
              <a:gd name="connsiteX54" fmla="*/ 2476500 w 2733675"/>
              <a:gd name="connsiteY54" fmla="*/ 447675 h 1676400"/>
              <a:gd name="connsiteX55" fmla="*/ 2486025 w 2733675"/>
              <a:gd name="connsiteY55" fmla="*/ 409575 h 1676400"/>
              <a:gd name="connsiteX56" fmla="*/ 2505075 w 2733675"/>
              <a:gd name="connsiteY56" fmla="*/ 381000 h 1676400"/>
              <a:gd name="connsiteX57" fmla="*/ 2552700 w 2733675"/>
              <a:gd name="connsiteY57" fmla="*/ 314325 h 1676400"/>
              <a:gd name="connsiteX58" fmla="*/ 2571750 w 2733675"/>
              <a:gd name="connsiteY58" fmla="*/ 257175 h 1676400"/>
              <a:gd name="connsiteX59" fmla="*/ 2581275 w 2733675"/>
              <a:gd name="connsiteY59" fmla="*/ 228600 h 1676400"/>
              <a:gd name="connsiteX60" fmla="*/ 2609850 w 2733675"/>
              <a:gd name="connsiteY60" fmla="*/ 190500 h 1676400"/>
              <a:gd name="connsiteX61" fmla="*/ 2647950 w 2733675"/>
              <a:gd name="connsiteY61" fmla="*/ 123825 h 1676400"/>
              <a:gd name="connsiteX62" fmla="*/ 2676525 w 2733675"/>
              <a:gd name="connsiteY62" fmla="*/ 95250 h 1676400"/>
              <a:gd name="connsiteX63" fmla="*/ 2733675 w 2733675"/>
              <a:gd name="connsiteY63" fmla="*/ 0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733675" h="1676400">
                <a:moveTo>
                  <a:pt x="0" y="1114425"/>
                </a:moveTo>
                <a:cubicBezTo>
                  <a:pt x="15875" y="1101725"/>
                  <a:pt x="29777" y="1086060"/>
                  <a:pt x="47625" y="1076325"/>
                </a:cubicBezTo>
                <a:cubicBezTo>
                  <a:pt x="65254" y="1066709"/>
                  <a:pt x="104775" y="1057275"/>
                  <a:pt x="104775" y="1057275"/>
                </a:cubicBezTo>
                <a:cubicBezTo>
                  <a:pt x="465794" y="1070646"/>
                  <a:pt x="261288" y="1049364"/>
                  <a:pt x="409575" y="1076325"/>
                </a:cubicBezTo>
                <a:cubicBezTo>
                  <a:pt x="453145" y="1084247"/>
                  <a:pt x="465946" y="1083711"/>
                  <a:pt x="504825" y="1095375"/>
                </a:cubicBezTo>
                <a:cubicBezTo>
                  <a:pt x="524059" y="1101145"/>
                  <a:pt x="561975" y="1114425"/>
                  <a:pt x="561975" y="1114425"/>
                </a:cubicBezTo>
                <a:cubicBezTo>
                  <a:pt x="612775" y="1190625"/>
                  <a:pt x="546100" y="1098550"/>
                  <a:pt x="609600" y="1162050"/>
                </a:cubicBezTo>
                <a:cubicBezTo>
                  <a:pt x="689894" y="1242344"/>
                  <a:pt x="576200" y="1141731"/>
                  <a:pt x="638175" y="1219200"/>
                </a:cubicBezTo>
                <a:cubicBezTo>
                  <a:pt x="645326" y="1228139"/>
                  <a:pt x="658655" y="1230155"/>
                  <a:pt x="666750" y="1238250"/>
                </a:cubicBezTo>
                <a:cubicBezTo>
                  <a:pt x="718649" y="1290149"/>
                  <a:pt x="669323" y="1267683"/>
                  <a:pt x="723900" y="1285875"/>
                </a:cubicBezTo>
                <a:cubicBezTo>
                  <a:pt x="727075" y="1295400"/>
                  <a:pt x="727856" y="1306096"/>
                  <a:pt x="733425" y="1314450"/>
                </a:cubicBezTo>
                <a:cubicBezTo>
                  <a:pt x="748093" y="1336452"/>
                  <a:pt x="769490" y="1348018"/>
                  <a:pt x="790575" y="1362075"/>
                </a:cubicBezTo>
                <a:cubicBezTo>
                  <a:pt x="814516" y="1433899"/>
                  <a:pt x="779436" y="1348152"/>
                  <a:pt x="828675" y="1409700"/>
                </a:cubicBezTo>
                <a:cubicBezTo>
                  <a:pt x="834947" y="1417540"/>
                  <a:pt x="833710" y="1429295"/>
                  <a:pt x="838200" y="1438275"/>
                </a:cubicBezTo>
                <a:cubicBezTo>
                  <a:pt x="843320" y="1448514"/>
                  <a:pt x="849645" y="1458294"/>
                  <a:pt x="857250" y="1466850"/>
                </a:cubicBezTo>
                <a:cubicBezTo>
                  <a:pt x="875148" y="1486986"/>
                  <a:pt x="914400" y="1524000"/>
                  <a:pt x="914400" y="1524000"/>
                </a:cubicBezTo>
                <a:cubicBezTo>
                  <a:pt x="917575" y="1533525"/>
                  <a:pt x="919435" y="1543595"/>
                  <a:pt x="923925" y="1552575"/>
                </a:cubicBezTo>
                <a:cubicBezTo>
                  <a:pt x="932710" y="1570146"/>
                  <a:pt x="955751" y="1599192"/>
                  <a:pt x="971550" y="1609725"/>
                </a:cubicBezTo>
                <a:cubicBezTo>
                  <a:pt x="979904" y="1615294"/>
                  <a:pt x="990600" y="1616075"/>
                  <a:pt x="1000125" y="1619250"/>
                </a:cubicBezTo>
                <a:cubicBezTo>
                  <a:pt x="1006475" y="1628775"/>
                  <a:pt x="1010381" y="1640496"/>
                  <a:pt x="1019175" y="1647825"/>
                </a:cubicBezTo>
                <a:cubicBezTo>
                  <a:pt x="1034868" y="1660903"/>
                  <a:pt x="1065998" y="1669783"/>
                  <a:pt x="1085850" y="1676400"/>
                </a:cubicBezTo>
                <a:cubicBezTo>
                  <a:pt x="1123950" y="1673225"/>
                  <a:pt x="1162438" y="1673160"/>
                  <a:pt x="1200150" y="1666875"/>
                </a:cubicBezTo>
                <a:cubicBezTo>
                  <a:pt x="1219957" y="1663574"/>
                  <a:pt x="1238250" y="1654175"/>
                  <a:pt x="1257300" y="1647825"/>
                </a:cubicBezTo>
                <a:lnTo>
                  <a:pt x="1285875" y="1638300"/>
                </a:lnTo>
                <a:cubicBezTo>
                  <a:pt x="1295400" y="1635125"/>
                  <a:pt x="1304710" y="1631210"/>
                  <a:pt x="1314450" y="1628775"/>
                </a:cubicBezTo>
                <a:cubicBezTo>
                  <a:pt x="1330617" y="1624733"/>
                  <a:pt x="1364424" y="1617316"/>
                  <a:pt x="1381125" y="1609725"/>
                </a:cubicBezTo>
                <a:cubicBezTo>
                  <a:pt x="1406978" y="1597974"/>
                  <a:pt x="1431925" y="1584325"/>
                  <a:pt x="1457325" y="1571625"/>
                </a:cubicBezTo>
                <a:cubicBezTo>
                  <a:pt x="1470025" y="1565275"/>
                  <a:pt x="1483611" y="1560451"/>
                  <a:pt x="1495425" y="1552575"/>
                </a:cubicBezTo>
                <a:cubicBezTo>
                  <a:pt x="1504950" y="1546225"/>
                  <a:pt x="1513761" y="1538645"/>
                  <a:pt x="1524000" y="1533525"/>
                </a:cubicBezTo>
                <a:cubicBezTo>
                  <a:pt x="1532980" y="1529035"/>
                  <a:pt x="1543595" y="1528490"/>
                  <a:pt x="1552575" y="1524000"/>
                </a:cubicBezTo>
                <a:cubicBezTo>
                  <a:pt x="1562814" y="1518880"/>
                  <a:pt x="1570628" y="1509459"/>
                  <a:pt x="1581150" y="1504950"/>
                </a:cubicBezTo>
                <a:cubicBezTo>
                  <a:pt x="1593182" y="1499793"/>
                  <a:pt x="1606663" y="1499021"/>
                  <a:pt x="1619250" y="1495425"/>
                </a:cubicBezTo>
                <a:cubicBezTo>
                  <a:pt x="1628904" y="1492667"/>
                  <a:pt x="1638300" y="1489075"/>
                  <a:pt x="1647825" y="1485900"/>
                </a:cubicBezTo>
                <a:cubicBezTo>
                  <a:pt x="1744120" y="1341457"/>
                  <a:pt x="1639893" y="1489704"/>
                  <a:pt x="1714500" y="1400175"/>
                </a:cubicBezTo>
                <a:cubicBezTo>
                  <a:pt x="1789438" y="1310249"/>
                  <a:pt x="1685797" y="1428942"/>
                  <a:pt x="1743075" y="1343025"/>
                </a:cubicBezTo>
                <a:cubicBezTo>
                  <a:pt x="1750547" y="1331817"/>
                  <a:pt x="1762125" y="1323975"/>
                  <a:pt x="1771650" y="1314450"/>
                </a:cubicBezTo>
                <a:cubicBezTo>
                  <a:pt x="1778000" y="1295400"/>
                  <a:pt x="1779561" y="1274008"/>
                  <a:pt x="1790700" y="1257300"/>
                </a:cubicBezTo>
                <a:cubicBezTo>
                  <a:pt x="1803400" y="1238250"/>
                  <a:pt x="1821560" y="1221870"/>
                  <a:pt x="1828800" y="1200150"/>
                </a:cubicBezTo>
                <a:cubicBezTo>
                  <a:pt x="1842585" y="1158796"/>
                  <a:pt x="1831225" y="1178675"/>
                  <a:pt x="1866900" y="1143000"/>
                </a:cubicBezTo>
                <a:cubicBezTo>
                  <a:pt x="1883665" y="1092705"/>
                  <a:pt x="1864883" y="1130979"/>
                  <a:pt x="1914525" y="1085850"/>
                </a:cubicBezTo>
                <a:cubicBezTo>
                  <a:pt x="1937782" y="1064707"/>
                  <a:pt x="1956055" y="1038034"/>
                  <a:pt x="1981200" y="1019175"/>
                </a:cubicBezTo>
                <a:cubicBezTo>
                  <a:pt x="1993900" y="1009650"/>
                  <a:pt x="2008075" y="1001825"/>
                  <a:pt x="2019300" y="990600"/>
                </a:cubicBezTo>
                <a:cubicBezTo>
                  <a:pt x="2027395" y="982505"/>
                  <a:pt x="2031021" y="970819"/>
                  <a:pt x="2038350" y="962025"/>
                </a:cubicBezTo>
                <a:cubicBezTo>
                  <a:pt x="2076296" y="916489"/>
                  <a:pt x="2054632" y="948457"/>
                  <a:pt x="2095500" y="914400"/>
                </a:cubicBezTo>
                <a:cubicBezTo>
                  <a:pt x="2151341" y="867866"/>
                  <a:pt x="2100311" y="905416"/>
                  <a:pt x="2143125" y="857250"/>
                </a:cubicBezTo>
                <a:cubicBezTo>
                  <a:pt x="2161023" y="837114"/>
                  <a:pt x="2185331" y="822516"/>
                  <a:pt x="2200275" y="800100"/>
                </a:cubicBezTo>
                <a:lnTo>
                  <a:pt x="2238375" y="742950"/>
                </a:lnTo>
                <a:cubicBezTo>
                  <a:pt x="2244725" y="733425"/>
                  <a:pt x="2249330" y="722470"/>
                  <a:pt x="2257425" y="714375"/>
                </a:cubicBezTo>
                <a:cubicBezTo>
                  <a:pt x="2356511" y="615289"/>
                  <a:pt x="2225484" y="750052"/>
                  <a:pt x="2305050" y="657225"/>
                </a:cubicBezTo>
                <a:cubicBezTo>
                  <a:pt x="2316739" y="643588"/>
                  <a:pt x="2331461" y="632762"/>
                  <a:pt x="2343150" y="619125"/>
                </a:cubicBezTo>
                <a:cubicBezTo>
                  <a:pt x="2375600" y="581266"/>
                  <a:pt x="2348960" y="594265"/>
                  <a:pt x="2390775" y="552450"/>
                </a:cubicBezTo>
                <a:cubicBezTo>
                  <a:pt x="2398870" y="544355"/>
                  <a:pt x="2409825" y="539750"/>
                  <a:pt x="2419350" y="533400"/>
                </a:cubicBezTo>
                <a:cubicBezTo>
                  <a:pt x="2422525" y="523875"/>
                  <a:pt x="2423306" y="513179"/>
                  <a:pt x="2428875" y="504825"/>
                </a:cubicBezTo>
                <a:cubicBezTo>
                  <a:pt x="2436347" y="493617"/>
                  <a:pt x="2448826" y="486598"/>
                  <a:pt x="2457450" y="476250"/>
                </a:cubicBezTo>
                <a:cubicBezTo>
                  <a:pt x="2464779" y="467456"/>
                  <a:pt x="2470150" y="457200"/>
                  <a:pt x="2476500" y="447675"/>
                </a:cubicBezTo>
                <a:cubicBezTo>
                  <a:pt x="2479675" y="434975"/>
                  <a:pt x="2480868" y="421607"/>
                  <a:pt x="2486025" y="409575"/>
                </a:cubicBezTo>
                <a:cubicBezTo>
                  <a:pt x="2490534" y="399053"/>
                  <a:pt x="2499395" y="390939"/>
                  <a:pt x="2505075" y="381000"/>
                </a:cubicBezTo>
                <a:cubicBezTo>
                  <a:pt x="2538507" y="322494"/>
                  <a:pt x="2506156" y="360869"/>
                  <a:pt x="2552700" y="314325"/>
                </a:cubicBezTo>
                <a:lnTo>
                  <a:pt x="2571750" y="257175"/>
                </a:lnTo>
                <a:cubicBezTo>
                  <a:pt x="2574925" y="247650"/>
                  <a:pt x="2575251" y="236632"/>
                  <a:pt x="2581275" y="228600"/>
                </a:cubicBezTo>
                <a:lnTo>
                  <a:pt x="2609850" y="190500"/>
                </a:lnTo>
                <a:cubicBezTo>
                  <a:pt x="2622406" y="152833"/>
                  <a:pt x="2616496" y="160521"/>
                  <a:pt x="2647950" y="123825"/>
                </a:cubicBezTo>
                <a:cubicBezTo>
                  <a:pt x="2656716" y="113598"/>
                  <a:pt x="2669293" y="106614"/>
                  <a:pt x="2676525" y="95250"/>
                </a:cubicBezTo>
                <a:cubicBezTo>
                  <a:pt x="2750228" y="-20569"/>
                  <a:pt x="2684556" y="49119"/>
                  <a:pt x="2733675"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Tekstboks 21"/>
          <p:cNvSpPr txBox="1"/>
          <p:nvPr/>
        </p:nvSpPr>
        <p:spPr>
          <a:xfrm>
            <a:off x="7452320" y="1524000"/>
            <a:ext cx="1512168" cy="261610"/>
          </a:xfrm>
          <a:prstGeom prst="rect">
            <a:avLst/>
          </a:prstGeom>
          <a:noFill/>
        </p:spPr>
        <p:txBody>
          <a:bodyPr wrap="square" rtlCol="0">
            <a:spAutoFit/>
          </a:bodyPr>
          <a:lstStyle/>
          <a:p>
            <a:r>
              <a:rPr lang="da-DK" sz="1100" dirty="0"/>
              <a:t>High performance</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8646" y="3129619"/>
            <a:ext cx="569485" cy="655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Tekstboks 35"/>
          <p:cNvSpPr txBox="1"/>
          <p:nvPr/>
        </p:nvSpPr>
        <p:spPr>
          <a:xfrm>
            <a:off x="6804248" y="3457575"/>
            <a:ext cx="1800200" cy="430887"/>
          </a:xfrm>
          <a:prstGeom prst="rect">
            <a:avLst/>
          </a:prstGeom>
          <a:noFill/>
        </p:spPr>
        <p:txBody>
          <a:bodyPr wrap="square" rtlCol="0">
            <a:spAutoFit/>
          </a:bodyPr>
          <a:lstStyle/>
          <a:p>
            <a:r>
              <a:rPr lang="da-DK" sz="1100" dirty="0"/>
              <a:t>Etablering/afdrift nødvendig</a:t>
            </a:r>
          </a:p>
        </p:txBody>
      </p:sp>
      <p:cxnSp>
        <p:nvCxnSpPr>
          <p:cNvPr id="38" name="Lige pilforbindelse 37"/>
          <p:cNvCxnSpPr/>
          <p:nvPr/>
        </p:nvCxnSpPr>
        <p:spPr>
          <a:xfrm flipH="1" flipV="1">
            <a:off x="5796136" y="2823778"/>
            <a:ext cx="272510" cy="3058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 name="Nedadgående pil 38"/>
          <p:cNvSpPr/>
          <p:nvPr/>
        </p:nvSpPr>
        <p:spPr>
          <a:xfrm>
            <a:off x="539552" y="2504428"/>
            <a:ext cx="268608" cy="621085"/>
          </a:xfrm>
          <a:prstGeom prst="down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0" name="Nedadgående pil 39"/>
          <p:cNvSpPr/>
          <p:nvPr/>
        </p:nvSpPr>
        <p:spPr>
          <a:xfrm flipV="1">
            <a:off x="3131840" y="2504428"/>
            <a:ext cx="255833" cy="656976"/>
          </a:xfrm>
          <a:prstGeom prst="down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62154783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1196" y="4555554"/>
            <a:ext cx="459256" cy="536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Ellipse 7"/>
          <p:cNvSpPr/>
          <p:nvPr/>
        </p:nvSpPr>
        <p:spPr>
          <a:xfrm>
            <a:off x="2555776" y="869846"/>
            <a:ext cx="4104456" cy="4032448"/>
          </a:xfrm>
          <a:prstGeom prst="ellipse">
            <a:avLst/>
          </a:prstGeom>
          <a:solidFill>
            <a:schemeClr val="tx2">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p:cNvSpPr>
            <a:spLocks noGrp="1"/>
          </p:cNvSpPr>
          <p:nvPr>
            <p:ph type="title"/>
          </p:nvPr>
        </p:nvSpPr>
        <p:spPr/>
        <p:txBody>
          <a:bodyPr/>
          <a:lstStyle/>
          <a:p>
            <a:r>
              <a:rPr lang="da-DK" dirty="0"/>
              <a:t>Teamudvikling (Schütz/Anders </a:t>
            </a:r>
            <a:r>
              <a:rPr lang="da-DK" dirty="0" err="1"/>
              <a:t>Risling</a:t>
            </a:r>
            <a:r>
              <a:rPr lang="da-DK" dirty="0"/>
              <a:t>)</a:t>
            </a:r>
          </a:p>
        </p:txBody>
      </p:sp>
      <p:graphicFrame>
        <p:nvGraphicFramePr>
          <p:cNvPr id="6" name="Pladsholder til indhold 5"/>
          <p:cNvGraphicFramePr>
            <a:graphicFrameLocks noGrp="1"/>
          </p:cNvGraphicFramePr>
          <p:nvPr>
            <p:ph idx="1"/>
          </p:nvPr>
        </p:nvGraphicFramePr>
        <p:xfrm>
          <a:off x="395288" y="1203325"/>
          <a:ext cx="8340725" cy="34115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Pladsholder til diasnummer 4"/>
          <p:cNvSpPr>
            <a:spLocks noGrp="1"/>
          </p:cNvSpPr>
          <p:nvPr>
            <p:ph type="sldNum" sz="quarter" idx="4"/>
          </p:nvPr>
        </p:nvSpPr>
        <p:spPr/>
        <p:txBody>
          <a:bodyPr/>
          <a:lstStyle/>
          <a:p>
            <a:fld id="{BFF3CFDD-2D56-4519-B779-BFFEF2995BE6}" type="slidenum">
              <a:rPr lang="da-DK" smtClean="0"/>
              <a:pPr/>
              <a:t>134</a:t>
            </a:fld>
            <a:endParaRPr lang="da-DK" dirty="0"/>
          </a:p>
        </p:txBody>
      </p:sp>
      <p:sp>
        <p:nvSpPr>
          <p:cNvPr id="7" name="Højrepil 6"/>
          <p:cNvSpPr/>
          <p:nvPr/>
        </p:nvSpPr>
        <p:spPr>
          <a:xfrm>
            <a:off x="251520" y="2211710"/>
            <a:ext cx="2592288" cy="129614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Optimal start: ”VI”</a:t>
            </a:r>
          </a:p>
        </p:txBody>
      </p:sp>
      <p:sp>
        <p:nvSpPr>
          <p:cNvPr id="11" name="Højrepil 10"/>
          <p:cNvSpPr/>
          <p:nvPr/>
        </p:nvSpPr>
        <p:spPr>
          <a:xfrm rot="9304321">
            <a:off x="5333503" y="4863186"/>
            <a:ext cx="297241" cy="111846"/>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28"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20358" y="987574"/>
            <a:ext cx="509519" cy="506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Højrepil 14"/>
          <p:cNvSpPr/>
          <p:nvPr/>
        </p:nvSpPr>
        <p:spPr>
          <a:xfrm rot="3197069" flipV="1">
            <a:off x="6335966" y="1593020"/>
            <a:ext cx="297241" cy="88093"/>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boks 11"/>
          <p:cNvSpPr txBox="1"/>
          <p:nvPr/>
        </p:nvSpPr>
        <p:spPr>
          <a:xfrm>
            <a:off x="3959932" y="1016174"/>
            <a:ext cx="1363846" cy="246221"/>
          </a:xfrm>
          <a:prstGeom prst="rect">
            <a:avLst/>
          </a:prstGeom>
          <a:noFill/>
        </p:spPr>
        <p:txBody>
          <a:bodyPr wrap="square" rtlCol="0">
            <a:spAutoFit/>
          </a:bodyPr>
          <a:lstStyle/>
          <a:p>
            <a:r>
              <a:rPr lang="da-DK" sz="1000" b="1" dirty="0">
                <a:solidFill>
                  <a:schemeClr val="bg1"/>
                </a:solidFill>
              </a:rPr>
              <a:t>Arbejdsgruppe</a:t>
            </a:r>
          </a:p>
        </p:txBody>
      </p:sp>
    </p:spTree>
    <p:extLst>
      <p:ext uri="{BB962C8B-B14F-4D97-AF65-F5344CB8AC3E}">
        <p14:creationId xmlns:p14="http://schemas.microsoft.com/office/powerpoint/2010/main" val="323488200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Første fase: Inde- ude</a:t>
            </a:r>
          </a:p>
        </p:txBody>
      </p:sp>
      <p:sp>
        <p:nvSpPr>
          <p:cNvPr id="3" name="Pladsholder til indhold 2"/>
          <p:cNvSpPr>
            <a:spLocks noGrp="1"/>
          </p:cNvSpPr>
          <p:nvPr>
            <p:ph idx="1"/>
          </p:nvPr>
        </p:nvSpPr>
        <p:spPr/>
        <p:txBody>
          <a:bodyPr/>
          <a:lstStyle/>
          <a:p>
            <a:r>
              <a:rPr lang="da-DK" sz="1600" b="1" dirty="0"/>
              <a:t>Tema:</a:t>
            </a:r>
            <a:r>
              <a:rPr lang="da-DK" sz="1600" dirty="0"/>
              <a:t> Gruppen etablerer en fælles identitet.</a:t>
            </a:r>
          </a:p>
          <a:p>
            <a:endParaRPr lang="da-DK" sz="1600" dirty="0"/>
          </a:p>
          <a:p>
            <a:r>
              <a:rPr lang="da-DK" sz="1600" b="1" dirty="0"/>
              <a:t>Afgørende spørgsmål</a:t>
            </a:r>
            <a:r>
              <a:rPr lang="da-DK" sz="1600" dirty="0"/>
              <a:t>: Vil jeg være medlem? Kan jeg blive medlem? Passer jer ind? Kan jeg identificere mig med gruppen?</a:t>
            </a:r>
          </a:p>
          <a:p>
            <a:endParaRPr lang="da-DK" sz="1600" dirty="0"/>
          </a:p>
          <a:p>
            <a:r>
              <a:rPr lang="da-DK" sz="1600" b="1" dirty="0"/>
              <a:t>Kendetegn på vellykket ”vi” fase</a:t>
            </a:r>
            <a:r>
              <a:rPr lang="da-DK" sz="1600" dirty="0"/>
              <a:t>: Social aktivitet, griner højlydt, klare grænser (kantinen), udtrykker ikke egen mening, klare symboler/ens klædt.</a:t>
            </a:r>
          </a:p>
          <a:p>
            <a:endParaRPr lang="da-DK" sz="1600" dirty="0"/>
          </a:p>
          <a:p>
            <a:r>
              <a:rPr lang="da-DK" sz="1600" b="1" dirty="0"/>
              <a:t>Ledelsesbehov</a:t>
            </a:r>
            <a:r>
              <a:rPr lang="da-DK" sz="1600" dirty="0"/>
              <a:t>: Tydelig rammesætning, skabe rammer for ”vi”-etablering, kvantitativ brug for tid sammen, klare mål. Spilleregler etableres. Sikre at alle kommer med. SMART mål orienteret.</a:t>
            </a:r>
          </a:p>
        </p:txBody>
      </p:sp>
      <p:sp>
        <p:nvSpPr>
          <p:cNvPr id="5" name="Pladsholder til diasnummer 4"/>
          <p:cNvSpPr>
            <a:spLocks noGrp="1"/>
          </p:cNvSpPr>
          <p:nvPr>
            <p:ph type="sldNum" sz="quarter" idx="4"/>
          </p:nvPr>
        </p:nvSpPr>
        <p:spPr/>
        <p:txBody>
          <a:bodyPr/>
          <a:lstStyle/>
          <a:p>
            <a:fld id="{BFF3CFDD-2D56-4519-B779-BFFEF2995BE6}" type="slidenum">
              <a:rPr lang="da-DK" smtClean="0"/>
              <a:pPr/>
              <a:t>135</a:t>
            </a:fld>
            <a:endParaRPr lang="da-DK" dirty="0"/>
          </a:p>
        </p:txBody>
      </p:sp>
    </p:spTree>
    <p:extLst>
      <p:ext uri="{BB962C8B-B14F-4D97-AF65-F5344CB8AC3E}">
        <p14:creationId xmlns:p14="http://schemas.microsoft.com/office/powerpoint/2010/main" val="387651033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20688" y="843558"/>
            <a:ext cx="8341095" cy="675000"/>
          </a:xfrm>
        </p:spPr>
        <p:txBody>
          <a:bodyPr/>
          <a:lstStyle/>
          <a:p>
            <a:r>
              <a:rPr lang="da-DK" sz="6000" b="1" dirty="0" err="1">
                <a:latin typeface="Blackadder ITC" panose="04020505051007020D02" pitchFamily="82" charset="0"/>
              </a:rPr>
              <a:t>Honeymoon</a:t>
            </a:r>
            <a:endParaRPr lang="da-DK" sz="6000" b="1" dirty="0">
              <a:latin typeface="Blackadder ITC" panose="04020505051007020D02" pitchFamily="82" charset="0"/>
            </a:endParaRPr>
          </a:p>
        </p:txBody>
      </p:sp>
      <p:sp>
        <p:nvSpPr>
          <p:cNvPr id="5" name="Pladsholder til diasnummer 4"/>
          <p:cNvSpPr>
            <a:spLocks noGrp="1"/>
          </p:cNvSpPr>
          <p:nvPr>
            <p:ph type="sldNum" sz="quarter" idx="4"/>
          </p:nvPr>
        </p:nvSpPr>
        <p:spPr/>
        <p:txBody>
          <a:bodyPr/>
          <a:lstStyle/>
          <a:p>
            <a:fld id="{BFF3CFDD-2D56-4519-B779-BFFEF2995BE6}" type="slidenum">
              <a:rPr lang="da-DK" smtClean="0"/>
              <a:pPr/>
              <a:t>136</a:t>
            </a:fld>
            <a:endParaRPr lang="da-DK"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115372" y="339502"/>
            <a:ext cx="2705100" cy="149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199" y="2533650"/>
            <a:ext cx="5534025" cy="249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82269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Anden fase: Oppe-nede</a:t>
            </a:r>
          </a:p>
        </p:txBody>
      </p:sp>
      <p:sp>
        <p:nvSpPr>
          <p:cNvPr id="3" name="Pladsholder til indhold 2"/>
          <p:cNvSpPr>
            <a:spLocks noGrp="1"/>
          </p:cNvSpPr>
          <p:nvPr>
            <p:ph idx="1"/>
          </p:nvPr>
        </p:nvSpPr>
        <p:spPr>
          <a:xfrm>
            <a:off x="395288" y="915566"/>
            <a:ext cx="8341096" cy="3411548"/>
          </a:xfrm>
        </p:spPr>
        <p:txBody>
          <a:bodyPr/>
          <a:lstStyle/>
          <a:p>
            <a:r>
              <a:rPr lang="da-DK" sz="1600" b="1" dirty="0"/>
              <a:t>Tema: </a:t>
            </a:r>
            <a:r>
              <a:rPr lang="da-DK" sz="1600" dirty="0"/>
              <a:t>Konfliktfasen. Gruppen skal bruge forskellighed, og bryde med harmoni.</a:t>
            </a:r>
          </a:p>
          <a:p>
            <a:endParaRPr lang="da-DK" sz="1600" dirty="0"/>
          </a:p>
          <a:p>
            <a:r>
              <a:rPr lang="da-DK" sz="1600" b="1" dirty="0"/>
              <a:t>Afgørende spørgsmål</a:t>
            </a:r>
            <a:r>
              <a:rPr lang="da-DK" sz="1600" dirty="0"/>
              <a:t>: Kan jeg få en rolle her? Hvem bestemmer? Tør jeg være uenig? Hvilket ansvar har jeg/vi? Har vi mandat? Bliver mine kompetencer respekteret?</a:t>
            </a:r>
          </a:p>
          <a:p>
            <a:endParaRPr lang="da-DK" sz="1600" dirty="0"/>
          </a:p>
          <a:p>
            <a:r>
              <a:rPr lang="da-DK" sz="1600" b="1" dirty="0"/>
              <a:t>Kendetegn på roller/magt fasen</a:t>
            </a:r>
            <a:r>
              <a:rPr lang="da-DK" sz="1600" dirty="0"/>
              <a:t>: Uro, individuelle meninger ytres, konflikter og konfrontation tages (eller undertrykkes), effektiviteten falder markant, roller og ansvar fylder.</a:t>
            </a:r>
          </a:p>
          <a:p>
            <a:endParaRPr lang="da-DK" sz="1600" dirty="0"/>
          </a:p>
          <a:p>
            <a:r>
              <a:rPr lang="da-DK" sz="1600" b="1" dirty="0"/>
              <a:t>Ledelsesbehov</a:t>
            </a:r>
            <a:r>
              <a:rPr lang="da-DK" sz="1600" dirty="0"/>
              <a:t>: Balance mellem at lade gruppen klare det selv, konfliktløse, italesætte konflikthåndtering og spilleregler, gentage formål og mål med gruppen. Rumlighed (tryk avler modtryk).</a:t>
            </a:r>
          </a:p>
        </p:txBody>
      </p:sp>
      <p:sp>
        <p:nvSpPr>
          <p:cNvPr id="5" name="Pladsholder til diasnummer 4"/>
          <p:cNvSpPr>
            <a:spLocks noGrp="1"/>
          </p:cNvSpPr>
          <p:nvPr>
            <p:ph type="sldNum" sz="quarter" idx="4"/>
          </p:nvPr>
        </p:nvSpPr>
        <p:spPr/>
        <p:txBody>
          <a:bodyPr/>
          <a:lstStyle/>
          <a:p>
            <a:fld id="{BFF3CFDD-2D56-4519-B779-BFFEF2995BE6}" type="slidenum">
              <a:rPr lang="da-DK" smtClean="0"/>
              <a:pPr/>
              <a:t>137</a:t>
            </a:fld>
            <a:endParaRPr lang="da-DK" dirty="0"/>
          </a:p>
        </p:txBody>
      </p:sp>
    </p:spTree>
    <p:extLst>
      <p:ext uri="{BB962C8B-B14F-4D97-AF65-F5344CB8AC3E}">
        <p14:creationId xmlns:p14="http://schemas.microsoft.com/office/powerpoint/2010/main" val="94589008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31640" y="627534"/>
            <a:ext cx="8341095" cy="675000"/>
          </a:xfrm>
        </p:spPr>
        <p:txBody>
          <a:bodyPr/>
          <a:lstStyle/>
          <a:p>
            <a:r>
              <a:rPr lang="da-DK" dirty="0"/>
              <a:t>Hybris</a:t>
            </a:r>
          </a:p>
        </p:txBody>
      </p:sp>
      <p:sp>
        <p:nvSpPr>
          <p:cNvPr id="5" name="Pladsholder til diasnummer 4"/>
          <p:cNvSpPr>
            <a:spLocks noGrp="1"/>
          </p:cNvSpPr>
          <p:nvPr>
            <p:ph type="sldNum" sz="quarter" idx="4"/>
          </p:nvPr>
        </p:nvSpPr>
        <p:spPr/>
        <p:txBody>
          <a:bodyPr/>
          <a:lstStyle/>
          <a:p>
            <a:fld id="{BFF3CFDD-2D56-4519-B779-BFFEF2995BE6}" type="slidenum">
              <a:rPr lang="da-DK" smtClean="0"/>
              <a:pPr/>
              <a:t>138</a:t>
            </a:fld>
            <a:endParaRPr lang="da-DK"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2817" y="123478"/>
            <a:ext cx="3482152" cy="2479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0214" y="1707654"/>
            <a:ext cx="5200650" cy="293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980488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Tredje fase: Tillid og åbenhed</a:t>
            </a:r>
          </a:p>
        </p:txBody>
      </p:sp>
      <p:sp>
        <p:nvSpPr>
          <p:cNvPr id="3" name="Pladsholder til indhold 2"/>
          <p:cNvSpPr>
            <a:spLocks noGrp="1"/>
          </p:cNvSpPr>
          <p:nvPr>
            <p:ph idx="1"/>
          </p:nvPr>
        </p:nvSpPr>
        <p:spPr>
          <a:xfrm>
            <a:off x="395288" y="1059582"/>
            <a:ext cx="8341096" cy="3411548"/>
          </a:xfrm>
        </p:spPr>
        <p:txBody>
          <a:bodyPr/>
          <a:lstStyle/>
          <a:p>
            <a:r>
              <a:rPr lang="da-DK" sz="1600" b="1" dirty="0"/>
              <a:t>Tema</a:t>
            </a:r>
            <a:r>
              <a:rPr lang="da-DK" sz="1600" dirty="0"/>
              <a:t>: Gruppen skal kunne delegere og arbejde simultant, samt tilgodese gruppens opgaver fremfor egne. Oprigtig feedback gives her.</a:t>
            </a:r>
          </a:p>
          <a:p>
            <a:endParaRPr lang="da-DK" sz="1600" b="1" dirty="0"/>
          </a:p>
          <a:p>
            <a:r>
              <a:rPr lang="da-DK" sz="1600" b="1" dirty="0"/>
              <a:t>Afgørende spørgsmål</a:t>
            </a:r>
            <a:r>
              <a:rPr lang="da-DK" sz="1600" dirty="0"/>
              <a:t>: Stoler jeg på dig/dine leverancer? Har jeg tillid til at gruppen vil hinanden det bedste? Tør jeg åbne op og give mere af mig selv?</a:t>
            </a:r>
          </a:p>
          <a:p>
            <a:endParaRPr lang="da-DK" sz="1600" b="1" dirty="0"/>
          </a:p>
          <a:p>
            <a:r>
              <a:rPr lang="da-DK" sz="1600" b="1" dirty="0"/>
              <a:t>Kendetegn på tillid og åbenhedsfasen</a:t>
            </a:r>
            <a:r>
              <a:rPr lang="da-DK" sz="1600" dirty="0"/>
              <a:t>: De er optaget af gruppens/hinandens bedste, der gives oprigtig feedback, gruppen prioriteres, der kan arbejdes simultant.</a:t>
            </a:r>
          </a:p>
          <a:p>
            <a:endParaRPr lang="da-DK" sz="1600" dirty="0"/>
          </a:p>
          <a:p>
            <a:r>
              <a:rPr lang="da-DK" sz="1600" b="1" dirty="0"/>
              <a:t>Ledelsesbehov</a:t>
            </a:r>
            <a:r>
              <a:rPr lang="da-DK" sz="1600" dirty="0"/>
              <a:t>: Reduceret, og bør trække sig. Delegering. Opmuntre til videndeling. Afgive ledelsesmandat til gruppen. Overordnet mål/visionsorienteret.</a:t>
            </a:r>
          </a:p>
        </p:txBody>
      </p:sp>
      <p:sp>
        <p:nvSpPr>
          <p:cNvPr id="5" name="Pladsholder til diasnummer 4"/>
          <p:cNvSpPr>
            <a:spLocks noGrp="1"/>
          </p:cNvSpPr>
          <p:nvPr>
            <p:ph type="sldNum" sz="quarter" idx="4"/>
          </p:nvPr>
        </p:nvSpPr>
        <p:spPr/>
        <p:txBody>
          <a:bodyPr/>
          <a:lstStyle/>
          <a:p>
            <a:fld id="{BFF3CFDD-2D56-4519-B779-BFFEF2995BE6}" type="slidenum">
              <a:rPr lang="da-DK" smtClean="0"/>
              <a:pPr/>
              <a:t>139</a:t>
            </a:fld>
            <a:endParaRPr lang="da-DK" dirty="0"/>
          </a:p>
        </p:txBody>
      </p:sp>
    </p:spTree>
    <p:extLst>
      <p:ext uri="{BB962C8B-B14F-4D97-AF65-F5344CB8AC3E}">
        <p14:creationId xmlns:p14="http://schemas.microsoft.com/office/powerpoint/2010/main" val="3400896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Den vigtige personaleledelse, som skal gøre det hele muligt!</a:t>
            </a:r>
          </a:p>
        </p:txBody>
      </p:sp>
      <p:pic>
        <p:nvPicPr>
          <p:cNvPr id="6" name="Pladsholder til indhold 5"/>
          <p:cNvPicPr>
            <a:picLocks noGrp="1" noChangeAspect="1"/>
          </p:cNvPicPr>
          <p:nvPr>
            <p:ph idx="1"/>
          </p:nvPr>
        </p:nvPicPr>
        <p:blipFill>
          <a:blip r:embed="rId2"/>
          <a:stretch>
            <a:fillRect/>
          </a:stretch>
        </p:blipFill>
        <p:spPr>
          <a:xfrm>
            <a:off x="299127" y="1437086"/>
            <a:ext cx="5122068" cy="3203019"/>
          </a:xfrm>
          <a:prstGeom prst="rect">
            <a:avLst/>
          </a:prstGeom>
        </p:spPr>
      </p:pic>
      <p:sp>
        <p:nvSpPr>
          <p:cNvPr id="4" name="Pladsholder til sidefod 3"/>
          <p:cNvSpPr>
            <a:spLocks noGrp="1"/>
          </p:cNvSpPr>
          <p:nvPr>
            <p:ph type="ftr" sz="quarter" idx="11"/>
          </p:nvPr>
        </p:nvSpPr>
        <p:spPr/>
        <p:txBody>
          <a:bodyPr/>
          <a:lstStyle/>
          <a:p>
            <a:r>
              <a:rPr lang="da-DK"/>
              <a:t>Skriv titel via Indsæt -&gt; Sidehoved og Sidefod</a:t>
            </a:r>
            <a:endParaRPr lang="da-DK" dirty="0"/>
          </a:p>
        </p:txBody>
      </p:sp>
      <p:sp>
        <p:nvSpPr>
          <p:cNvPr id="5" name="Pladsholder til slidenummer 4"/>
          <p:cNvSpPr>
            <a:spLocks noGrp="1"/>
          </p:cNvSpPr>
          <p:nvPr>
            <p:ph type="sldNum" sz="quarter" idx="12"/>
          </p:nvPr>
        </p:nvSpPr>
        <p:spPr/>
        <p:txBody>
          <a:bodyPr/>
          <a:lstStyle/>
          <a:p>
            <a:fld id="{86514068-1FDC-406F-8DC9-A3ED74E5E153}" type="slidenum">
              <a:rPr lang="da-DK" smtClean="0"/>
              <a:t>14</a:t>
            </a:fld>
            <a:endParaRPr lang="da-DK"/>
          </a:p>
        </p:txBody>
      </p:sp>
      <p:sp>
        <p:nvSpPr>
          <p:cNvPr id="7" name="Tekstfelt 6"/>
          <p:cNvSpPr txBox="1"/>
          <p:nvPr/>
        </p:nvSpPr>
        <p:spPr>
          <a:xfrm>
            <a:off x="5786735" y="1585912"/>
            <a:ext cx="2923877" cy="3289362"/>
          </a:xfrm>
          <a:prstGeom prst="rect">
            <a:avLst/>
          </a:prstGeom>
          <a:noFill/>
        </p:spPr>
        <p:txBody>
          <a:bodyPr wrap="none" lIns="0" tIns="0" rIns="0" bIns="0" rtlCol="0">
            <a:spAutoFit/>
          </a:bodyPr>
          <a:lstStyle/>
          <a:p>
            <a:pPr algn="l"/>
            <a:r>
              <a:rPr lang="da-DK" sz="1125" dirty="0"/>
              <a:t>I første kvartal drøftes opfølgning</a:t>
            </a:r>
          </a:p>
          <a:p>
            <a:pPr algn="l"/>
            <a:endParaRPr lang="da-DK" sz="1125" dirty="0"/>
          </a:p>
          <a:p>
            <a:pPr algn="l"/>
            <a:r>
              <a:rPr lang="da-DK" sz="1125" dirty="0"/>
              <a:t>Indsatser skal indtastes i </a:t>
            </a:r>
            <a:r>
              <a:rPr lang="da-DK" sz="1125" dirty="0" err="1"/>
              <a:t>Safetynet</a:t>
            </a:r>
            <a:endParaRPr lang="da-DK" sz="1125" dirty="0"/>
          </a:p>
          <a:p>
            <a:pPr algn="l"/>
            <a:endParaRPr lang="da-DK" sz="1125" dirty="0"/>
          </a:p>
          <a:p>
            <a:pPr algn="l"/>
            <a:r>
              <a:rPr lang="da-DK" sz="1125" dirty="0"/>
              <a:t>FMU skal orienteres på møde 17. maj</a:t>
            </a:r>
          </a:p>
          <a:p>
            <a:pPr algn="l"/>
            <a:endParaRPr lang="da-DK" sz="1125" dirty="0"/>
          </a:p>
          <a:p>
            <a:pPr algn="l"/>
            <a:r>
              <a:rPr lang="da-DK" sz="1125" dirty="0"/>
              <a:t>Alle arbejdspladser skal arbejde med:</a:t>
            </a:r>
          </a:p>
          <a:p>
            <a:pPr algn="l"/>
            <a:r>
              <a:rPr lang="da-DK" sz="1125" dirty="0"/>
              <a:t>forebyggelse af mobning/krænkelser.</a:t>
            </a:r>
          </a:p>
          <a:p>
            <a:pPr algn="l"/>
            <a:endParaRPr lang="da-DK" sz="1125" dirty="0"/>
          </a:p>
          <a:p>
            <a:pPr algn="l"/>
            <a:endParaRPr lang="da-DK" sz="1125" dirty="0"/>
          </a:p>
          <a:p>
            <a:pPr algn="l"/>
            <a:r>
              <a:rPr lang="da-DK" sz="1125" dirty="0"/>
              <a:t>BKM-chefgruppen har valgt at drøfte:</a:t>
            </a:r>
          </a:p>
          <a:p>
            <a:pPr marL="171450" indent="-171450">
              <a:buFontTx/>
              <a:buChar char="-"/>
            </a:pPr>
            <a:r>
              <a:rPr lang="da-DK" sz="1125" dirty="0"/>
              <a:t>Tid/opgaver</a:t>
            </a:r>
          </a:p>
          <a:p>
            <a:pPr marL="171450" indent="-171450">
              <a:buFontTx/>
              <a:buChar char="-"/>
            </a:pPr>
            <a:r>
              <a:rPr lang="da-DK" sz="1125" dirty="0"/>
              <a:t>Information fra andre afdelinger</a:t>
            </a:r>
          </a:p>
          <a:p>
            <a:pPr marL="171450" indent="-171450">
              <a:buFontTx/>
              <a:buChar char="-"/>
            </a:pPr>
            <a:r>
              <a:rPr lang="da-DK" sz="1125" dirty="0"/>
              <a:t>Forebyggelse af mobning/krænkelser</a:t>
            </a:r>
          </a:p>
          <a:p>
            <a:pPr marL="171450" indent="-171450">
              <a:buFontTx/>
              <a:buChar char="-"/>
            </a:pPr>
            <a:endParaRPr lang="da-DK" sz="1125" dirty="0"/>
          </a:p>
          <a:p>
            <a:pPr algn="l"/>
            <a:r>
              <a:rPr lang="da-DK" sz="1125" dirty="0"/>
              <a:t>Mål:</a:t>
            </a:r>
          </a:p>
          <a:p>
            <a:pPr marL="171450" indent="-171450">
              <a:buFontTx/>
              <a:buChar char="-"/>
            </a:pPr>
            <a:r>
              <a:rPr lang="da-DK" sz="1125" dirty="0"/>
              <a:t>Inspiration til egne processer</a:t>
            </a:r>
          </a:p>
          <a:p>
            <a:pPr marL="171450" indent="-171450">
              <a:buFontTx/>
              <a:buChar char="-"/>
            </a:pPr>
            <a:r>
              <a:rPr lang="da-DK" sz="1125" dirty="0"/>
              <a:t>Identificere </a:t>
            </a:r>
            <a:r>
              <a:rPr lang="da-DK" sz="1125" dirty="0" err="1"/>
              <a:t>evt</a:t>
            </a:r>
            <a:r>
              <a:rPr lang="da-DK" sz="1125" dirty="0"/>
              <a:t> behov for fælles tiltag</a:t>
            </a:r>
          </a:p>
          <a:p>
            <a:pPr algn="l"/>
            <a:endParaRPr lang="da-DK" sz="1125" dirty="0"/>
          </a:p>
        </p:txBody>
      </p:sp>
    </p:spTree>
    <p:extLst>
      <p:ext uri="{BB962C8B-B14F-4D97-AF65-F5344CB8AC3E}">
        <p14:creationId xmlns:p14="http://schemas.microsoft.com/office/powerpoint/2010/main" val="349276473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066755"/>
            <a:ext cx="8341095" cy="675000"/>
          </a:xfrm>
        </p:spPr>
        <p:txBody>
          <a:bodyPr/>
          <a:lstStyle/>
          <a:p>
            <a:r>
              <a:rPr lang="da-DK" dirty="0"/>
              <a:t>Sorg</a:t>
            </a:r>
          </a:p>
        </p:txBody>
      </p:sp>
      <p:sp>
        <p:nvSpPr>
          <p:cNvPr id="5" name="Pladsholder til diasnummer 4"/>
          <p:cNvSpPr>
            <a:spLocks noGrp="1"/>
          </p:cNvSpPr>
          <p:nvPr>
            <p:ph type="sldNum" sz="quarter" idx="4"/>
          </p:nvPr>
        </p:nvSpPr>
        <p:spPr/>
        <p:txBody>
          <a:bodyPr/>
          <a:lstStyle/>
          <a:p>
            <a:fld id="{BFF3CFDD-2D56-4519-B779-BFFEF2995BE6}" type="slidenum">
              <a:rPr lang="da-DK" smtClean="0"/>
              <a:pPr/>
              <a:t>140</a:t>
            </a:fld>
            <a:endParaRPr lang="da-DK"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580112" y="384348"/>
            <a:ext cx="3250234" cy="2331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2321846"/>
            <a:ext cx="2808312" cy="2787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363838"/>
            <a:ext cx="3459203" cy="1419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208976"/>
            <a:ext cx="3249538" cy="1857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11216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p:cNvSpPr>
            <a:spLocks noGrp="1"/>
          </p:cNvSpPr>
          <p:nvPr>
            <p:ph type="sldNum" sz="quarter" idx="4"/>
          </p:nvPr>
        </p:nvSpPr>
        <p:spPr/>
        <p:txBody>
          <a:bodyPr/>
          <a:lstStyle/>
          <a:p>
            <a:fld id="{BFF3CFDD-2D56-4519-B779-BFFEF2995BE6}" type="slidenum">
              <a:rPr lang="da-DK" smtClean="0"/>
              <a:pPr/>
              <a:t>141</a:t>
            </a:fld>
            <a:endParaRPr lang="da-DK" dirty="0"/>
          </a:p>
        </p:txBody>
      </p:sp>
      <p:sp>
        <p:nvSpPr>
          <p:cNvPr id="5" name="Rektangel 4"/>
          <p:cNvSpPr/>
          <p:nvPr/>
        </p:nvSpPr>
        <p:spPr>
          <a:xfrm>
            <a:off x="314713" y="915566"/>
            <a:ext cx="8649775" cy="3501107"/>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p:cNvSpPr txBox="1">
            <a:spLocks/>
          </p:cNvSpPr>
          <p:nvPr/>
        </p:nvSpPr>
        <p:spPr>
          <a:xfrm>
            <a:off x="309129" y="326382"/>
            <a:ext cx="7335974" cy="675085"/>
          </a:xfrm>
          <a:prstGeom prst="rect">
            <a:avLst/>
          </a:prstGeom>
        </p:spPr>
        <p:txBody>
          <a:bodyPr vert="horz" lIns="0" tIns="0" rIns="0" bIns="0" rtlCol="0" anchor="t" anchorCtr="0">
            <a:no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pPr algn="l"/>
            <a:r>
              <a:rPr lang="da-DK" altLang="da-DK" dirty="0"/>
              <a:t>3 psykologiske behov</a:t>
            </a:r>
          </a:p>
        </p:txBody>
      </p:sp>
      <p:sp>
        <p:nvSpPr>
          <p:cNvPr id="7" name="Afrundet rektangel 6"/>
          <p:cNvSpPr/>
          <p:nvPr/>
        </p:nvSpPr>
        <p:spPr>
          <a:xfrm>
            <a:off x="251519" y="915566"/>
            <a:ext cx="8567737" cy="354498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da-DK" sz="1400" dirty="0">
              <a:solidFill>
                <a:schemeClr val="tx1"/>
              </a:solidFill>
            </a:endParaRPr>
          </a:p>
          <a:p>
            <a:pPr>
              <a:defRPr/>
            </a:pPr>
            <a:r>
              <a:rPr lang="da-DK" sz="1400" dirty="0">
                <a:solidFill>
                  <a:schemeClr val="tx1"/>
                </a:solidFill>
              </a:rPr>
              <a:t>Der er 3 grundlæggende behov, som du skal imødekomme, </a:t>
            </a:r>
          </a:p>
          <a:p>
            <a:pPr>
              <a:defRPr/>
            </a:pPr>
            <a:endParaRPr lang="da-DK" sz="1400" dirty="0">
              <a:solidFill>
                <a:schemeClr val="tx1"/>
              </a:solidFill>
            </a:endParaRPr>
          </a:p>
          <a:p>
            <a:pPr>
              <a:defRPr/>
            </a:pPr>
            <a:endParaRPr lang="da-DK" sz="1400" dirty="0">
              <a:solidFill>
                <a:schemeClr val="tx1"/>
              </a:solidFill>
            </a:endParaRPr>
          </a:p>
          <a:p>
            <a:pPr>
              <a:defRPr/>
            </a:pPr>
            <a:endParaRPr lang="da-DK" sz="1400" dirty="0">
              <a:solidFill>
                <a:schemeClr val="tx1"/>
              </a:solidFill>
            </a:endParaRPr>
          </a:p>
          <a:p>
            <a:pPr>
              <a:defRPr/>
            </a:pPr>
            <a:endParaRPr lang="da-DK" sz="1400" dirty="0">
              <a:solidFill>
                <a:schemeClr val="tx1"/>
              </a:solidFill>
            </a:endParaRPr>
          </a:p>
          <a:p>
            <a:pPr>
              <a:defRPr/>
            </a:pPr>
            <a:r>
              <a:rPr lang="da-DK" sz="1400" dirty="0">
                <a:solidFill>
                  <a:schemeClr val="tx1"/>
                </a:solidFill>
              </a:rPr>
              <a:t>Inddragelse 	</a:t>
            </a:r>
            <a:r>
              <a:rPr lang="da-DK" sz="1400" dirty="0">
                <a:solidFill>
                  <a:schemeClr val="tx1"/>
                </a:solidFill>
                <a:sym typeface="Wingdings" panose="05000000000000000000" pitchFamily="2" charset="2"/>
              </a:rPr>
              <a:t> Vi-følelse, tilhørsforhold og medlemskab	vs ligegyldig</a:t>
            </a:r>
          </a:p>
          <a:p>
            <a:pPr>
              <a:defRPr/>
            </a:pPr>
            <a:r>
              <a:rPr lang="da-DK" sz="1400" dirty="0">
                <a:solidFill>
                  <a:schemeClr val="tx1"/>
                </a:solidFill>
                <a:sym typeface="Wingdings" panose="05000000000000000000" pitchFamily="2" charset="2"/>
              </a:rPr>
              <a:t>Kompetence	 Retning, </a:t>
            </a:r>
            <a:r>
              <a:rPr lang="da-DK" sz="1400" dirty="0" err="1">
                <a:solidFill>
                  <a:schemeClr val="tx1"/>
                </a:solidFill>
                <a:sym typeface="Wingdings" panose="05000000000000000000" pitchFamily="2" charset="2"/>
              </a:rPr>
              <a:t>mestring</a:t>
            </a:r>
            <a:r>
              <a:rPr lang="da-DK" sz="1400" dirty="0">
                <a:solidFill>
                  <a:schemeClr val="tx1"/>
                </a:solidFill>
                <a:sym typeface="Wingdings" panose="05000000000000000000" pitchFamily="2" charset="2"/>
              </a:rPr>
              <a:t> og autonomi		vs værdiløs</a:t>
            </a:r>
          </a:p>
          <a:p>
            <a:pPr>
              <a:defRPr/>
            </a:pPr>
            <a:r>
              <a:rPr lang="da-DK" sz="1400" dirty="0">
                <a:solidFill>
                  <a:schemeClr val="tx1"/>
                </a:solidFill>
                <a:sym typeface="Wingdings" panose="05000000000000000000" pitchFamily="2" charset="2"/>
              </a:rPr>
              <a:t>Nærhed	   	 Afholdt, set og anerkendt			vs ikke vellidt</a:t>
            </a:r>
          </a:p>
          <a:p>
            <a:pPr>
              <a:defRPr/>
            </a:pPr>
            <a:endParaRPr lang="da-DK" sz="1400" dirty="0">
              <a:solidFill>
                <a:schemeClr val="tx1"/>
              </a:solidFill>
            </a:endParaRPr>
          </a:p>
          <a:p>
            <a:pPr marL="285750" indent="-285750">
              <a:buFont typeface="Arial" panose="020B0604020202020204" pitchFamily="34" charset="0"/>
              <a:buChar char="•"/>
              <a:defRPr/>
            </a:pPr>
            <a:r>
              <a:rPr lang="da-DK" sz="1400" dirty="0">
                <a:solidFill>
                  <a:schemeClr val="tx1"/>
                </a:solidFill>
              </a:rPr>
              <a:t>Vi har ikke lige stort behov</a:t>
            </a:r>
          </a:p>
          <a:p>
            <a:pPr marL="285750" indent="-285750">
              <a:buFont typeface="Arial" panose="020B0604020202020204" pitchFamily="34" charset="0"/>
              <a:buChar char="•"/>
              <a:defRPr/>
            </a:pPr>
            <a:r>
              <a:rPr lang="da-DK" sz="1400" dirty="0">
                <a:solidFill>
                  <a:schemeClr val="tx1"/>
                </a:solidFill>
              </a:rPr>
              <a:t>Der er forskel på, hvad du ønsker og hvad du udbyder</a:t>
            </a:r>
          </a:p>
          <a:p>
            <a:pPr marL="285750" indent="-285750">
              <a:buFont typeface="Arial" panose="020B0604020202020204" pitchFamily="34" charset="0"/>
              <a:buChar char="•"/>
              <a:defRPr/>
            </a:pPr>
            <a:endParaRPr lang="da-DK" sz="1200" dirty="0">
              <a:solidFill>
                <a:schemeClr val="tx1"/>
              </a:solidFill>
            </a:endParaRPr>
          </a:p>
          <a:p>
            <a:pPr>
              <a:defRPr/>
            </a:pPr>
            <a:endParaRPr lang="da-DK" sz="1200" dirty="0">
              <a:solidFill>
                <a:schemeClr val="tx1"/>
              </a:solidFill>
            </a:endParaRPr>
          </a:p>
          <a:p>
            <a:pPr>
              <a:defRPr/>
            </a:pPr>
            <a:endParaRPr lang="da-DK" sz="1200" dirty="0">
              <a:solidFill>
                <a:schemeClr val="tx1"/>
              </a:solidFill>
            </a:endParaRPr>
          </a:p>
          <a:p>
            <a:pPr>
              <a:defRPr/>
            </a:pPr>
            <a:r>
              <a:rPr lang="da-DK" sz="1200" dirty="0">
                <a:solidFill>
                  <a:schemeClr val="tx1"/>
                </a:solidFill>
              </a:rPr>
              <a:t>Hvor er du?</a:t>
            </a:r>
          </a:p>
          <a:p>
            <a:pPr marL="285750" indent="-285750">
              <a:buFont typeface="Arial" panose="020B0604020202020204" pitchFamily="34" charset="0"/>
              <a:buChar char="•"/>
              <a:defRPr/>
            </a:pPr>
            <a:endParaRPr lang="da-DK" sz="1200" dirty="0">
              <a:solidFill>
                <a:schemeClr val="tx1"/>
              </a:solidFill>
            </a:endParaRPr>
          </a:p>
        </p:txBody>
      </p:sp>
      <p:sp>
        <p:nvSpPr>
          <p:cNvPr id="9" name="Tekstboks 3"/>
          <p:cNvSpPr txBox="1"/>
          <p:nvPr/>
        </p:nvSpPr>
        <p:spPr>
          <a:xfrm>
            <a:off x="467544" y="1862703"/>
            <a:ext cx="1260000" cy="276999"/>
          </a:xfrm>
          <a:prstGeom prst="rect">
            <a:avLst/>
          </a:prstGeom>
          <a:solidFill>
            <a:schemeClr val="accent4"/>
          </a:solidFill>
        </p:spPr>
        <p:txBody>
          <a:bodyPr wrap="square" rtlCol="0">
            <a:spAutoFit/>
          </a:bodyPr>
          <a:lstStyle/>
          <a:p>
            <a:r>
              <a:rPr lang="da-DK" sz="1200" b="1" dirty="0"/>
              <a:t>Behov</a:t>
            </a:r>
          </a:p>
        </p:txBody>
      </p:sp>
      <p:sp>
        <p:nvSpPr>
          <p:cNvPr id="10" name="Tekstboks 9"/>
          <p:cNvSpPr txBox="1"/>
          <p:nvPr/>
        </p:nvSpPr>
        <p:spPr>
          <a:xfrm>
            <a:off x="2591920" y="1862703"/>
            <a:ext cx="1260000" cy="276999"/>
          </a:xfrm>
          <a:prstGeom prst="rect">
            <a:avLst/>
          </a:prstGeom>
          <a:solidFill>
            <a:schemeClr val="accent4"/>
          </a:solidFill>
        </p:spPr>
        <p:txBody>
          <a:bodyPr wrap="square" rtlCol="0">
            <a:spAutoFit/>
          </a:bodyPr>
          <a:lstStyle/>
          <a:p>
            <a:r>
              <a:rPr lang="da-DK" sz="1200" b="1" dirty="0"/>
              <a:t>Følelse</a:t>
            </a:r>
          </a:p>
        </p:txBody>
      </p:sp>
      <p:sp>
        <p:nvSpPr>
          <p:cNvPr id="11" name="Tekstboks 11"/>
          <p:cNvSpPr txBox="1"/>
          <p:nvPr/>
        </p:nvSpPr>
        <p:spPr>
          <a:xfrm>
            <a:off x="6876256" y="1862703"/>
            <a:ext cx="1260000" cy="276999"/>
          </a:xfrm>
          <a:prstGeom prst="rect">
            <a:avLst/>
          </a:prstGeom>
          <a:solidFill>
            <a:schemeClr val="accent4"/>
          </a:solidFill>
        </p:spPr>
        <p:txBody>
          <a:bodyPr wrap="square" rtlCol="0">
            <a:spAutoFit/>
          </a:bodyPr>
          <a:lstStyle/>
          <a:p>
            <a:r>
              <a:rPr lang="da-DK" sz="1200" b="1" dirty="0"/>
              <a:t>Risiko</a:t>
            </a:r>
          </a:p>
        </p:txBody>
      </p:sp>
    </p:spTree>
    <p:extLst>
      <p:ext uri="{BB962C8B-B14F-4D97-AF65-F5344CB8AC3E}">
        <p14:creationId xmlns:p14="http://schemas.microsoft.com/office/powerpoint/2010/main" val="293981850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Analyseopgave</a:t>
            </a:r>
          </a:p>
        </p:txBody>
      </p:sp>
      <p:sp>
        <p:nvSpPr>
          <p:cNvPr id="4" name="Pladsholder til diasnummer 3"/>
          <p:cNvSpPr>
            <a:spLocks noGrp="1"/>
          </p:cNvSpPr>
          <p:nvPr>
            <p:ph type="sldNum" sz="quarter" idx="4"/>
          </p:nvPr>
        </p:nvSpPr>
        <p:spPr/>
        <p:txBody>
          <a:bodyPr/>
          <a:lstStyle/>
          <a:p>
            <a:fld id="{BFF3CFDD-2D56-4519-B779-BFFEF2995BE6}" type="slidenum">
              <a:rPr lang="da-DK" smtClean="0"/>
              <a:pPr/>
              <a:t>142</a:t>
            </a:fld>
            <a:endParaRPr lang="da-DK" dirty="0"/>
          </a:p>
        </p:txBody>
      </p:sp>
      <p:sp>
        <p:nvSpPr>
          <p:cNvPr id="5" name="Rektangel 4"/>
          <p:cNvSpPr/>
          <p:nvPr/>
        </p:nvSpPr>
        <p:spPr>
          <a:xfrm>
            <a:off x="395536" y="1347614"/>
            <a:ext cx="7704856" cy="2808312"/>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Overvej med dig selv:</a:t>
            </a:r>
          </a:p>
          <a:p>
            <a:pPr algn="ctr"/>
            <a:r>
              <a:rPr lang="da-DK" dirty="0"/>
              <a:t>Hvor i faserne er dit team?</a:t>
            </a:r>
          </a:p>
          <a:p>
            <a:pPr algn="ctr"/>
            <a:endParaRPr lang="da-DK" dirty="0"/>
          </a:p>
          <a:p>
            <a:pPr algn="ctr"/>
            <a:r>
              <a:rPr lang="da-DK" dirty="0"/>
              <a:t>To og to:</a:t>
            </a:r>
          </a:p>
          <a:p>
            <a:pPr algn="ctr"/>
            <a:r>
              <a:rPr lang="da-DK" dirty="0"/>
              <a:t>Hvor er dit team nu?</a:t>
            </a:r>
          </a:p>
          <a:p>
            <a:pPr algn="ctr"/>
            <a:r>
              <a:rPr lang="da-DK" dirty="0"/>
              <a:t>Hvilket ledelsesfokus har de brug for?</a:t>
            </a:r>
          </a:p>
          <a:p>
            <a:pPr algn="ctr"/>
            <a:endParaRPr lang="da-DK" dirty="0"/>
          </a:p>
          <a:p>
            <a:pPr algn="ctr"/>
            <a:endParaRPr lang="da-DK" dirty="0"/>
          </a:p>
        </p:txBody>
      </p:sp>
    </p:spTree>
    <p:extLst>
      <p:ext uri="{BB962C8B-B14F-4D97-AF65-F5344CB8AC3E}">
        <p14:creationId xmlns:p14="http://schemas.microsoft.com/office/powerpoint/2010/main" val="237440786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9670B4F-F2AB-4942-A7A1-1F2F387939F3}"/>
              </a:ext>
            </a:extLst>
          </p:cNvPr>
          <p:cNvSpPr>
            <a:spLocks noGrp="1"/>
          </p:cNvSpPr>
          <p:nvPr>
            <p:ph type="ctrTitle"/>
          </p:nvPr>
        </p:nvSpPr>
        <p:spPr/>
        <p:txBody>
          <a:bodyPr/>
          <a:lstStyle/>
          <a:p>
            <a:r>
              <a:rPr lang="da-DK" dirty="0"/>
              <a:t>Psykologisk tryghed</a:t>
            </a:r>
          </a:p>
        </p:txBody>
      </p:sp>
      <p:sp>
        <p:nvSpPr>
          <p:cNvPr id="5" name="Undertitel 4">
            <a:extLst>
              <a:ext uri="{FF2B5EF4-FFF2-40B4-BE49-F238E27FC236}">
                <a16:creationId xmlns:a16="http://schemas.microsoft.com/office/drawing/2014/main" id="{0C693CF1-AA6D-4D3B-9E1D-D801203BD495}"/>
              </a:ext>
            </a:extLst>
          </p:cNvPr>
          <p:cNvSpPr>
            <a:spLocks noGrp="1"/>
          </p:cNvSpPr>
          <p:nvPr>
            <p:ph type="subTitle" idx="1"/>
          </p:nvPr>
        </p:nvSpPr>
        <p:spPr/>
        <p:txBody>
          <a:bodyPr/>
          <a:lstStyle/>
          <a:p>
            <a:endParaRPr lang="da-DK"/>
          </a:p>
        </p:txBody>
      </p:sp>
      <p:sp>
        <p:nvSpPr>
          <p:cNvPr id="6" name="Pladsholder til billede 5">
            <a:extLst>
              <a:ext uri="{FF2B5EF4-FFF2-40B4-BE49-F238E27FC236}">
                <a16:creationId xmlns:a16="http://schemas.microsoft.com/office/drawing/2014/main" id="{1500758C-B35B-4852-8CB0-C6E489F3B614}"/>
              </a:ext>
            </a:extLst>
          </p:cNvPr>
          <p:cNvSpPr>
            <a:spLocks noGrp="1"/>
          </p:cNvSpPr>
          <p:nvPr>
            <p:ph type="pic" sz="quarter" idx="15"/>
          </p:nvPr>
        </p:nvSpPr>
        <p:spPr/>
      </p:sp>
    </p:spTree>
    <p:extLst>
      <p:ext uri="{BB962C8B-B14F-4D97-AF65-F5344CB8AC3E}">
        <p14:creationId xmlns:p14="http://schemas.microsoft.com/office/powerpoint/2010/main" val="96790084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4" name="Pladsholder til diasnumm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954E03F-E26F-457D-89B0-7A8BE1FEA24F}" type="slidenum">
              <a:rPr kumimoji="0" lang="da-DK" sz="900" b="0" i="0" u="none" strike="noStrike" kern="1200" cap="none" spc="0" normalizeH="0" baseline="0" noProof="0" smtClean="0">
                <a:ln>
                  <a:noFill/>
                </a:ln>
                <a:solidFill>
                  <a:srgbClr val="000000"/>
                </a:solidFill>
                <a:effectLst/>
                <a:uLnTx/>
                <a:uFillTx/>
                <a:latin typeface="Verda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144</a:t>
            </a:fld>
            <a:endParaRPr kumimoji="0" lang="da-DK" sz="900" b="0" i="0" u="none" strike="noStrike" kern="1200" cap="none" spc="0" normalizeH="0" baseline="0" noProof="0">
              <a:ln>
                <a:noFill/>
              </a:ln>
              <a:solidFill>
                <a:srgbClr val="000000"/>
              </a:solidFill>
              <a:effectLst/>
              <a:uLnTx/>
              <a:uFillTx/>
              <a:latin typeface="Verdana"/>
              <a:ea typeface="+mn-ea"/>
              <a:cs typeface="+mn-cs"/>
            </a:endParaRPr>
          </a:p>
        </p:txBody>
      </p:sp>
      <p:pic>
        <p:nvPicPr>
          <p:cNvPr id="7" name="Pladsholder til indhold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768" y="0"/>
            <a:ext cx="9180512" cy="5482880"/>
          </a:xfrm>
        </p:spPr>
      </p:pic>
      <p:sp>
        <p:nvSpPr>
          <p:cNvPr id="3" name="Tekstboks 2"/>
          <p:cNvSpPr txBox="1"/>
          <p:nvPr/>
        </p:nvSpPr>
        <p:spPr>
          <a:xfrm>
            <a:off x="899592" y="3614702"/>
            <a:ext cx="6840760" cy="1477328"/>
          </a:xfrm>
          <a:prstGeom prst="rect">
            <a:avLst/>
          </a:prstGeom>
        </p:spPr>
        <p:style>
          <a:lnRef idx="0">
            <a:scrgbClr r="0" g="0" b="0"/>
          </a:lnRef>
          <a:fillRef idx="1003">
            <a:schemeClr val="lt2"/>
          </a:fillRef>
          <a:effectRef idx="0">
            <a:scrgbClr r="0" g="0" b="0"/>
          </a:effectRef>
          <a:fontRef idx="major"/>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j-ea"/>
                <a:cs typeface="+mj-cs"/>
              </a:rPr>
              <a:t>Hjernen reagere som om du i fare, når du udsættes for kritik, afvisning, irettesættelse mm. (frygt for udstødelse af gruppen)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Verdana"/>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j-ea"/>
                <a:cs typeface="+mj-cs"/>
              </a:rPr>
              <a:t>Anstrengende og forbruger hjernens energi</a:t>
            </a:r>
          </a:p>
        </p:txBody>
      </p:sp>
    </p:spTree>
    <p:extLst>
      <p:ext uri="{BB962C8B-B14F-4D97-AF65-F5344CB8AC3E}">
        <p14:creationId xmlns:p14="http://schemas.microsoft.com/office/powerpoint/2010/main" val="387615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endParaRPr lang="da-DK"/>
          </a:p>
        </p:txBody>
      </p:sp>
      <p:sp>
        <p:nvSpPr>
          <p:cNvPr id="4" name="Pladsholder til diasnumm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954E03F-E26F-457D-89B0-7A8BE1FEA24F}" type="slidenum">
              <a:rPr kumimoji="0" lang="da-DK" sz="900" b="0" i="0" u="none" strike="noStrike" kern="1200" cap="none" spc="0" normalizeH="0" baseline="0" noProof="0" smtClean="0">
                <a:ln>
                  <a:noFill/>
                </a:ln>
                <a:solidFill>
                  <a:srgbClr val="000000"/>
                </a:solidFill>
                <a:effectLst/>
                <a:uLnTx/>
                <a:uFillTx/>
                <a:latin typeface="Verda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145</a:t>
            </a:fld>
            <a:endParaRPr kumimoji="0" lang="da-DK" sz="900" b="0" i="0" u="none" strike="noStrike" kern="1200" cap="none" spc="0" normalizeH="0" baseline="0" noProof="0">
              <a:ln>
                <a:noFill/>
              </a:ln>
              <a:solidFill>
                <a:srgbClr val="000000"/>
              </a:solidFill>
              <a:effectLst/>
              <a:uLnTx/>
              <a:uFillTx/>
              <a:latin typeface="Verdana"/>
              <a:ea typeface="+mn-ea"/>
              <a:cs typeface="+mn-cs"/>
            </a:endParaRPr>
          </a:p>
        </p:txBody>
      </p:sp>
      <p:pic>
        <p:nvPicPr>
          <p:cNvPr id="3074" name="Picture 2">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felt 4">
            <a:extLst>
              <a:ext uri="{FF2B5EF4-FFF2-40B4-BE49-F238E27FC236}">
                <a16:creationId xmlns:a16="http://schemas.microsoft.com/office/drawing/2014/main" id="{B4BEB673-3CAD-439F-93ED-55164B6B8584}"/>
              </a:ext>
            </a:extLst>
          </p:cNvPr>
          <p:cNvSpPr txBox="1"/>
          <p:nvPr/>
        </p:nvSpPr>
        <p:spPr>
          <a:xfrm>
            <a:off x="3491880" y="1779662"/>
            <a:ext cx="4752528"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Gør som de andre: Ti stille på møder</a:t>
            </a:r>
          </a:p>
        </p:txBody>
      </p:sp>
      <p:sp>
        <p:nvSpPr>
          <p:cNvPr id="7" name="Tekstfelt 6">
            <a:extLst>
              <a:ext uri="{FF2B5EF4-FFF2-40B4-BE49-F238E27FC236}">
                <a16:creationId xmlns:a16="http://schemas.microsoft.com/office/drawing/2014/main" id="{8D695934-CBF0-4DAD-8F84-497A206E0E10}"/>
              </a:ext>
            </a:extLst>
          </p:cNvPr>
          <p:cNvSpPr txBox="1"/>
          <p:nvPr/>
        </p:nvSpPr>
        <p:spPr>
          <a:xfrm>
            <a:off x="3719736" y="2300423"/>
            <a:ext cx="4752528"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Verdana"/>
                <a:ea typeface="+mn-ea"/>
                <a:cs typeface="+mn-cs"/>
              </a:rPr>
              <a:t>Gør som de andre: Sig noget på møder</a:t>
            </a:r>
          </a:p>
        </p:txBody>
      </p:sp>
    </p:spTree>
    <p:extLst>
      <p:ext uri="{BB962C8B-B14F-4D97-AF65-F5344CB8AC3E}">
        <p14:creationId xmlns:p14="http://schemas.microsoft.com/office/powerpoint/2010/main" val="356245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endParaRPr lang="da-DK"/>
          </a:p>
        </p:txBody>
      </p:sp>
      <p:pic>
        <p:nvPicPr>
          <p:cNvPr id="10" name="Pladsholder til indhold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19672" y="51470"/>
            <a:ext cx="5829622" cy="5095090"/>
          </a:xfrm>
        </p:spPr>
      </p:pic>
      <p:sp>
        <p:nvSpPr>
          <p:cNvPr id="9" name="Pladsholder til billede 8"/>
          <p:cNvSpPr>
            <a:spLocks noGrp="1"/>
          </p:cNvSpPr>
          <p:nvPr>
            <p:ph type="pic" sz="quarter" idx="15"/>
          </p:nvPr>
        </p:nvSpPr>
        <p:spPr/>
      </p:sp>
      <p:sp>
        <p:nvSpPr>
          <p:cNvPr id="6" name="Pladsholder til diasnummer 5"/>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9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376564595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p:cNvSpPr/>
          <p:nvPr/>
        </p:nvSpPr>
        <p:spPr>
          <a:xfrm>
            <a:off x="-261037" y="-92546"/>
            <a:ext cx="10081120" cy="5544616"/>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Verdana"/>
              <a:ea typeface="+mn-ea"/>
              <a:cs typeface="+mn-cs"/>
            </a:endParaRPr>
          </a:p>
        </p:txBody>
      </p:sp>
      <p:sp>
        <p:nvSpPr>
          <p:cNvPr id="2" name="Titel 1"/>
          <p:cNvSpPr>
            <a:spLocks noGrp="1"/>
          </p:cNvSpPr>
          <p:nvPr>
            <p:ph type="title"/>
          </p:nvPr>
        </p:nvSpPr>
        <p:spPr/>
        <p:txBody>
          <a:bodyPr/>
          <a:lstStyle/>
          <a:p>
            <a:r>
              <a:rPr lang="da-DK" dirty="0" err="1">
                <a:solidFill>
                  <a:schemeClr val="bg1"/>
                </a:solidFill>
              </a:rPr>
              <a:t>Groupthink</a:t>
            </a:r>
            <a:endParaRPr lang="da-DK" dirty="0">
              <a:solidFill>
                <a:schemeClr val="bg1"/>
              </a:solidFill>
            </a:endParaRPr>
          </a:p>
        </p:txBody>
      </p:sp>
      <p:sp>
        <p:nvSpPr>
          <p:cNvPr id="3" name="Pladsholder til indhold 2"/>
          <p:cNvSpPr>
            <a:spLocks noGrp="1"/>
          </p:cNvSpPr>
          <p:nvPr>
            <p:ph idx="1"/>
          </p:nvPr>
        </p:nvSpPr>
        <p:spPr>
          <a:xfrm>
            <a:off x="395290" y="1203324"/>
            <a:ext cx="8341095" cy="3744689"/>
          </a:xfrm>
        </p:spPr>
        <p:txBody>
          <a:bodyPr>
            <a:noAutofit/>
          </a:bodyPr>
          <a:lstStyle/>
          <a:p>
            <a:pPr marL="342900" indent="-342900">
              <a:spcBef>
                <a:spcPts val="600"/>
              </a:spcBef>
              <a:buFont typeface="+mj-lt"/>
              <a:buAutoNum type="arabicPeriod"/>
            </a:pPr>
            <a:r>
              <a:rPr lang="da-DK" sz="1200" b="1" dirty="0">
                <a:solidFill>
                  <a:schemeClr val="bg1"/>
                </a:solidFill>
              </a:rPr>
              <a:t>Usårlighed: </a:t>
            </a:r>
            <a:r>
              <a:rPr lang="da-DK" sz="1200" dirty="0">
                <a:solidFill>
                  <a:schemeClr val="bg1"/>
                </a:solidFill>
              </a:rPr>
              <a:t>Gruppemedlemmerne ignorerer åbenlyse farer, løber ekstreme risici og</a:t>
            </a:r>
            <a:br>
              <a:rPr lang="da-DK" sz="1200" dirty="0">
                <a:solidFill>
                  <a:schemeClr val="bg1"/>
                </a:solidFill>
              </a:rPr>
            </a:br>
            <a:r>
              <a:rPr lang="da-DK" sz="1200" dirty="0">
                <a:solidFill>
                  <a:schemeClr val="bg1"/>
                </a:solidFill>
              </a:rPr>
              <a:t>er overdrevent optimistiske omkring egne evner.</a:t>
            </a:r>
          </a:p>
          <a:p>
            <a:pPr marL="342900" indent="-342900">
              <a:spcBef>
                <a:spcPts val="600"/>
              </a:spcBef>
              <a:buFont typeface="+mj-lt"/>
              <a:buAutoNum type="arabicPeriod"/>
            </a:pPr>
            <a:r>
              <a:rPr lang="da-DK" sz="1200" b="1" dirty="0">
                <a:solidFill>
                  <a:schemeClr val="bg1"/>
                </a:solidFill>
              </a:rPr>
              <a:t>Rationalisering: </a:t>
            </a:r>
            <a:r>
              <a:rPr lang="da-DK" sz="1200" dirty="0">
                <a:solidFill>
                  <a:schemeClr val="bg1"/>
                </a:solidFill>
              </a:rPr>
              <a:t>Gruppemedlemmerne miskrediterer og bortforklarer alle former for</a:t>
            </a:r>
            <a:br>
              <a:rPr lang="da-DK" sz="1200" dirty="0">
                <a:solidFill>
                  <a:schemeClr val="bg1"/>
                </a:solidFill>
              </a:rPr>
            </a:br>
            <a:r>
              <a:rPr lang="da-DK" sz="1200" dirty="0">
                <a:solidFill>
                  <a:schemeClr val="bg1"/>
                </a:solidFill>
              </a:rPr>
              <a:t>advarselssignaler, der adskiller sig fra gruppetænkningen.</a:t>
            </a:r>
          </a:p>
          <a:p>
            <a:pPr marL="342900" indent="-342900">
              <a:spcBef>
                <a:spcPts val="600"/>
              </a:spcBef>
              <a:buFont typeface="+mj-lt"/>
              <a:buAutoNum type="arabicPeriod"/>
            </a:pPr>
            <a:r>
              <a:rPr lang="da-DK" sz="1200" b="1" dirty="0">
                <a:solidFill>
                  <a:schemeClr val="bg1"/>
                </a:solidFill>
              </a:rPr>
              <a:t>Moral: </a:t>
            </a:r>
            <a:r>
              <a:rPr lang="da-DK" sz="1200" dirty="0">
                <a:solidFill>
                  <a:schemeClr val="bg1"/>
                </a:solidFill>
              </a:rPr>
              <a:t>Gruppemedlemmerne er overbevist om, at deres beslutninger er moralsk</a:t>
            </a:r>
            <a:br>
              <a:rPr lang="da-DK" sz="1200" dirty="0">
                <a:solidFill>
                  <a:schemeClr val="bg1"/>
                </a:solidFill>
              </a:rPr>
            </a:br>
            <a:r>
              <a:rPr lang="da-DK" sz="1200" dirty="0">
                <a:solidFill>
                  <a:schemeClr val="bg1"/>
                </a:solidFill>
              </a:rPr>
              <a:t>korrekte og ignorerer derfor alle etiske konsekvenser, disse beslutninger kan medføre.</a:t>
            </a:r>
          </a:p>
          <a:p>
            <a:pPr marL="342900" indent="-342900">
              <a:spcBef>
                <a:spcPts val="600"/>
              </a:spcBef>
              <a:buFont typeface="+mj-lt"/>
              <a:buAutoNum type="arabicPeriod"/>
            </a:pPr>
            <a:r>
              <a:rPr lang="da-DK" sz="1200" b="1" dirty="0">
                <a:solidFill>
                  <a:schemeClr val="bg1"/>
                </a:solidFill>
              </a:rPr>
              <a:t>Stereotyper:</a:t>
            </a:r>
            <a:r>
              <a:rPr lang="da-DK" sz="1200" dirty="0">
                <a:solidFill>
                  <a:schemeClr val="bg1"/>
                </a:solidFill>
              </a:rPr>
              <a:t> Gruppen konstruerer personer, der opfattes som modstandere for gruppen, som negative stereotyper.</a:t>
            </a:r>
          </a:p>
          <a:p>
            <a:pPr marL="342900" indent="-342900">
              <a:spcBef>
                <a:spcPts val="600"/>
              </a:spcBef>
              <a:buFont typeface="+mj-lt"/>
              <a:buAutoNum type="arabicPeriod"/>
            </a:pPr>
            <a:r>
              <a:rPr lang="da-DK" sz="1200" b="1" dirty="0">
                <a:solidFill>
                  <a:schemeClr val="bg1"/>
                </a:solidFill>
              </a:rPr>
              <a:t>Pres: </a:t>
            </a:r>
            <a:r>
              <a:rPr lang="da-DK" sz="1200" dirty="0">
                <a:solidFill>
                  <a:schemeClr val="bg1"/>
                </a:solidFill>
              </a:rPr>
              <a:t>Gruppemedlemmerne presser dem i gruppen, der kommer med argumenter imod gruppens definition af stereotyper, illusioner og forpligtelser og ser enhver form for kritik eller modargumenter, som værende illoyal adfærd.</a:t>
            </a:r>
          </a:p>
          <a:p>
            <a:pPr marL="342900" indent="-342900">
              <a:spcBef>
                <a:spcPts val="600"/>
              </a:spcBef>
              <a:buFont typeface="+mj-lt"/>
              <a:buAutoNum type="arabicPeriod"/>
            </a:pPr>
            <a:r>
              <a:rPr lang="da-DK" sz="1200" b="1" dirty="0">
                <a:solidFill>
                  <a:schemeClr val="bg1"/>
                </a:solidFill>
              </a:rPr>
              <a:t>Selvcensur: </a:t>
            </a:r>
            <a:r>
              <a:rPr lang="da-DK" sz="1200" dirty="0">
                <a:solidFill>
                  <a:schemeClr val="bg1"/>
                </a:solidFill>
              </a:rPr>
              <a:t>Gruppemedlemmerne tilbageholder individuelle holdninger og argumenter, der ikke stemmer overens med gruppens.</a:t>
            </a:r>
          </a:p>
          <a:p>
            <a:pPr marL="342900" indent="-342900">
              <a:spcBef>
                <a:spcPts val="600"/>
              </a:spcBef>
              <a:buFont typeface="+mj-lt"/>
              <a:buAutoNum type="arabicPeriod"/>
            </a:pPr>
            <a:r>
              <a:rPr lang="da-DK" sz="1200" b="1" dirty="0">
                <a:solidFill>
                  <a:schemeClr val="bg1"/>
                </a:solidFill>
              </a:rPr>
              <a:t>Enstemmighed: </a:t>
            </a:r>
            <a:r>
              <a:rPr lang="da-DK" sz="1200" dirty="0">
                <a:solidFill>
                  <a:schemeClr val="bg1"/>
                </a:solidFill>
              </a:rPr>
              <a:t>Gruppemedlemmerne antager fejlagtigt, at alle er enige i gruppens beslutninger; stilhed bliver set som samtykke.</a:t>
            </a:r>
          </a:p>
          <a:p>
            <a:pPr marL="342900" indent="-342900">
              <a:spcBef>
                <a:spcPts val="600"/>
              </a:spcBef>
              <a:buFont typeface="+mj-lt"/>
              <a:buAutoNum type="arabicPeriod"/>
            </a:pPr>
            <a:r>
              <a:rPr lang="da-DK" sz="1200" b="1" dirty="0">
                <a:solidFill>
                  <a:schemeClr val="bg1"/>
                </a:solidFill>
              </a:rPr>
              <a:t>”Mind </a:t>
            </a:r>
            <a:r>
              <a:rPr lang="da-DK" sz="1200" b="1" dirty="0" err="1">
                <a:solidFill>
                  <a:schemeClr val="bg1"/>
                </a:solidFill>
              </a:rPr>
              <a:t>guards</a:t>
            </a:r>
            <a:r>
              <a:rPr lang="da-DK" sz="1200" b="1" dirty="0">
                <a:solidFill>
                  <a:schemeClr val="bg1"/>
                </a:solidFill>
              </a:rPr>
              <a:t>”: </a:t>
            </a:r>
            <a:r>
              <a:rPr lang="da-DK" sz="1200" dirty="0">
                <a:solidFill>
                  <a:schemeClr val="bg1"/>
                </a:solidFill>
              </a:rPr>
              <a:t>Nogle gruppemedlemmer bliver til selvudnævnte ”mind </a:t>
            </a:r>
            <a:r>
              <a:rPr lang="da-DK" sz="1200" dirty="0" err="1">
                <a:solidFill>
                  <a:schemeClr val="bg1"/>
                </a:solidFill>
              </a:rPr>
              <a:t>guards</a:t>
            </a:r>
            <a:r>
              <a:rPr lang="da-DK" sz="1200" dirty="0">
                <a:solidFill>
                  <a:schemeClr val="bg1"/>
                </a:solidFill>
              </a:rPr>
              <a:t>”, der beskytter gruppen mod ugunstig information, der kan true gruppens selvbillede.</a:t>
            </a:r>
          </a:p>
        </p:txBody>
      </p:sp>
      <p:pic>
        <p:nvPicPr>
          <p:cNvPr id="9" name="Pladsholder til indhold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27196"/>
            <a:ext cx="1631742" cy="2453657"/>
          </a:xfrm>
          <a:prstGeom prst="rect">
            <a:avLst/>
          </a:prstGeom>
        </p:spPr>
      </p:pic>
    </p:spTree>
    <p:extLst>
      <p:ext uri="{BB962C8B-B14F-4D97-AF65-F5344CB8AC3E}">
        <p14:creationId xmlns:p14="http://schemas.microsoft.com/office/powerpoint/2010/main" val="323939885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7C0273-4AFE-4FEE-8CE5-24F16DF3AE4E}"/>
              </a:ext>
            </a:extLst>
          </p:cNvPr>
          <p:cNvSpPr>
            <a:spLocks noGrp="1"/>
          </p:cNvSpPr>
          <p:nvPr>
            <p:ph type="title"/>
          </p:nvPr>
        </p:nvSpPr>
        <p:spPr/>
        <p:txBody>
          <a:bodyPr/>
          <a:lstStyle/>
          <a:p>
            <a:r>
              <a:rPr lang="da-DK" dirty="0"/>
              <a:t>Harvard Business School - Hospitalstesten</a:t>
            </a:r>
          </a:p>
        </p:txBody>
      </p:sp>
      <p:sp>
        <p:nvSpPr>
          <p:cNvPr id="4" name="Pladsholder til slidenummer 3">
            <a:extLst>
              <a:ext uri="{FF2B5EF4-FFF2-40B4-BE49-F238E27FC236}">
                <a16:creationId xmlns:a16="http://schemas.microsoft.com/office/drawing/2014/main" id="{1A122BF3-AA9F-4AFE-A60B-3A7695E3D60A}"/>
              </a:ext>
            </a:extLst>
          </p:cNvPr>
          <p:cNvSpPr>
            <a:spLocks noGrp="1"/>
          </p:cNvSpPr>
          <p:nvPr>
            <p:ph type="sldNum" sz="quarter" idx="12"/>
          </p:nvPr>
        </p:nvSpPr>
        <p:spPr/>
        <p:txBody>
          <a:bodyPr/>
          <a:lstStyle/>
          <a:p>
            <a:fld id="{BFF3CFDD-2D56-4519-B779-BFFEF2995BE6}" type="slidenum">
              <a:rPr lang="da-DK" smtClean="0">
                <a:solidFill>
                  <a:srgbClr val="000000"/>
                </a:solidFill>
              </a:rPr>
              <a:pPr/>
              <a:t>148</a:t>
            </a:fld>
            <a:endParaRPr lang="da-DK">
              <a:solidFill>
                <a:srgbClr val="000000"/>
              </a:solidFill>
            </a:endParaRPr>
          </a:p>
        </p:txBody>
      </p:sp>
      <p:sp>
        <p:nvSpPr>
          <p:cNvPr id="5" name="Pladsholder til indhold 4">
            <a:extLst>
              <a:ext uri="{FF2B5EF4-FFF2-40B4-BE49-F238E27FC236}">
                <a16:creationId xmlns:a16="http://schemas.microsoft.com/office/drawing/2014/main" id="{3684B88E-1BF1-4616-9CEC-A9D7AFD22567}"/>
              </a:ext>
            </a:extLst>
          </p:cNvPr>
          <p:cNvSpPr>
            <a:spLocks noGrp="1"/>
          </p:cNvSpPr>
          <p:nvPr>
            <p:ph sz="quarter" idx="13"/>
          </p:nvPr>
        </p:nvSpPr>
        <p:spPr/>
        <p:txBody>
          <a:bodyPr/>
          <a:lstStyle/>
          <a:p>
            <a:pPr algn="ctr"/>
            <a:endParaRPr lang="da-DK" b="1" dirty="0"/>
          </a:p>
          <a:p>
            <a:pPr algn="ctr"/>
            <a:endParaRPr lang="da-DK" b="1" dirty="0"/>
          </a:p>
          <a:p>
            <a:pPr algn="ctr"/>
            <a:endParaRPr lang="da-DK" b="1" dirty="0"/>
          </a:p>
          <a:p>
            <a:pPr algn="ctr"/>
            <a:endParaRPr lang="da-DK" b="1" dirty="0"/>
          </a:p>
          <a:p>
            <a:pPr algn="ctr"/>
            <a:endParaRPr lang="da-DK" b="1" dirty="0"/>
          </a:p>
          <a:p>
            <a:pPr algn="ctr"/>
            <a:endParaRPr lang="da-DK" b="1" dirty="0"/>
          </a:p>
          <a:p>
            <a:pPr algn="ctr"/>
            <a:endParaRPr lang="da-DK" b="1" dirty="0"/>
          </a:p>
          <a:p>
            <a:pPr algn="ctr"/>
            <a:r>
              <a:rPr lang="da-DK" b="1" dirty="0"/>
              <a:t>Hvor vil du helst indlægges?</a:t>
            </a:r>
          </a:p>
        </p:txBody>
      </p:sp>
      <p:pic>
        <p:nvPicPr>
          <p:cNvPr id="5122" name="Picture 2" descr="Fostering Psychological Safety in Mob Programming Teams | by Rosie  Highsmith | Medium">
            <a:extLst>
              <a:ext uri="{FF2B5EF4-FFF2-40B4-BE49-F238E27FC236}">
                <a16:creationId xmlns:a16="http://schemas.microsoft.com/office/drawing/2014/main" id="{9C306CB0-5090-468E-9738-BCB8DE3F31D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87121" y="1203598"/>
            <a:ext cx="3610533" cy="339407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Lige forbindelse 6">
            <a:extLst>
              <a:ext uri="{FF2B5EF4-FFF2-40B4-BE49-F238E27FC236}">
                <a16:creationId xmlns:a16="http://schemas.microsoft.com/office/drawing/2014/main" id="{ACF4A01F-B187-4493-9B85-C5DDB48B4DE4}"/>
              </a:ext>
            </a:extLst>
          </p:cNvPr>
          <p:cNvCxnSpPr/>
          <p:nvPr/>
        </p:nvCxnSpPr>
        <p:spPr>
          <a:xfrm>
            <a:off x="4237634" y="1347614"/>
            <a:ext cx="576064" cy="576064"/>
          </a:xfrm>
          <a:prstGeom prst="line">
            <a:avLst/>
          </a:prstGeom>
        </p:spPr>
        <p:style>
          <a:lnRef idx="1">
            <a:schemeClr val="dk1"/>
          </a:lnRef>
          <a:fillRef idx="0">
            <a:schemeClr val="dk1"/>
          </a:fillRef>
          <a:effectRef idx="0">
            <a:schemeClr val="dk1"/>
          </a:effectRef>
          <a:fontRef idx="minor">
            <a:schemeClr val="tx1"/>
          </a:fontRef>
        </p:style>
      </p:cxnSp>
      <p:cxnSp>
        <p:nvCxnSpPr>
          <p:cNvPr id="9" name="Lige forbindelse 8">
            <a:extLst>
              <a:ext uri="{FF2B5EF4-FFF2-40B4-BE49-F238E27FC236}">
                <a16:creationId xmlns:a16="http://schemas.microsoft.com/office/drawing/2014/main" id="{027E75A6-6840-4ED8-93F4-974691DD8F6E}"/>
              </a:ext>
            </a:extLst>
          </p:cNvPr>
          <p:cNvCxnSpPr>
            <a:cxnSpLocks/>
          </p:cNvCxnSpPr>
          <p:nvPr/>
        </p:nvCxnSpPr>
        <p:spPr>
          <a:xfrm>
            <a:off x="643105" y="1082011"/>
            <a:ext cx="288032" cy="348207"/>
          </a:xfrm>
          <a:prstGeom prst="line">
            <a:avLst/>
          </a:prstGeom>
        </p:spPr>
        <p:style>
          <a:lnRef idx="1">
            <a:schemeClr val="dk1"/>
          </a:lnRef>
          <a:fillRef idx="0">
            <a:schemeClr val="dk1"/>
          </a:fillRef>
          <a:effectRef idx="0">
            <a:schemeClr val="dk1"/>
          </a:effectRef>
          <a:fontRef idx="minor">
            <a:schemeClr val="tx1"/>
          </a:fontRef>
        </p:style>
      </p:cxnSp>
      <p:sp>
        <p:nvSpPr>
          <p:cNvPr id="8" name="Tekstfelt 7">
            <a:extLst>
              <a:ext uri="{FF2B5EF4-FFF2-40B4-BE49-F238E27FC236}">
                <a16:creationId xmlns:a16="http://schemas.microsoft.com/office/drawing/2014/main" id="{4C9F28A7-4DC8-49D9-84CB-B68D17AFCE92}"/>
              </a:ext>
            </a:extLst>
          </p:cNvPr>
          <p:cNvSpPr txBox="1"/>
          <p:nvPr/>
        </p:nvSpPr>
        <p:spPr>
          <a:xfrm>
            <a:off x="4427577" y="1884545"/>
            <a:ext cx="1122338" cy="830997"/>
          </a:xfrm>
          <a:prstGeom prst="rect">
            <a:avLst/>
          </a:prstGeom>
          <a:noFill/>
        </p:spPr>
        <p:txBody>
          <a:bodyPr wrap="square" rtlCol="0">
            <a:spAutoFit/>
          </a:bodyPr>
          <a:lstStyle/>
          <a:p>
            <a:r>
              <a:rPr lang="da-DK" sz="1200" dirty="0"/>
              <a:t>Antal fejl (fejlmedicinering) på 1000 dage</a:t>
            </a:r>
          </a:p>
        </p:txBody>
      </p:sp>
      <p:sp>
        <p:nvSpPr>
          <p:cNvPr id="11" name="Tekstfelt 10">
            <a:extLst>
              <a:ext uri="{FF2B5EF4-FFF2-40B4-BE49-F238E27FC236}">
                <a16:creationId xmlns:a16="http://schemas.microsoft.com/office/drawing/2014/main" id="{D7B1CB51-4896-4EDC-A7DE-CD1E93CEC4FE}"/>
              </a:ext>
            </a:extLst>
          </p:cNvPr>
          <p:cNvSpPr txBox="1"/>
          <p:nvPr/>
        </p:nvSpPr>
        <p:spPr>
          <a:xfrm>
            <a:off x="266415" y="755218"/>
            <a:ext cx="1122338" cy="369332"/>
          </a:xfrm>
          <a:prstGeom prst="rect">
            <a:avLst/>
          </a:prstGeom>
          <a:noFill/>
        </p:spPr>
        <p:txBody>
          <a:bodyPr wrap="square" rtlCol="0">
            <a:spAutoFit/>
          </a:bodyPr>
          <a:lstStyle/>
          <a:p>
            <a:r>
              <a:rPr lang="da-DK" sz="1200" dirty="0"/>
              <a:t>Afdeling</a:t>
            </a:r>
            <a:r>
              <a:rPr lang="da-DK" dirty="0"/>
              <a:t> </a:t>
            </a:r>
          </a:p>
        </p:txBody>
      </p:sp>
    </p:spTree>
    <p:extLst>
      <p:ext uri="{BB962C8B-B14F-4D97-AF65-F5344CB8AC3E}">
        <p14:creationId xmlns:p14="http://schemas.microsoft.com/office/powerpoint/2010/main" val="36788673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E030AA3-185B-4A47-9FDA-3E5959299E52}"/>
              </a:ext>
            </a:extLst>
          </p:cNvPr>
          <p:cNvSpPr>
            <a:spLocks noGrp="1"/>
          </p:cNvSpPr>
          <p:nvPr>
            <p:ph type="title"/>
          </p:nvPr>
        </p:nvSpPr>
        <p:spPr>
          <a:xfrm>
            <a:off x="591162" y="528627"/>
            <a:ext cx="2001400" cy="675000"/>
          </a:xfrm>
        </p:spPr>
        <p:txBody>
          <a:bodyPr/>
          <a:lstStyle/>
          <a:p>
            <a:r>
              <a:rPr lang="en-US" dirty="0"/>
              <a:t>Definition</a:t>
            </a:r>
          </a:p>
        </p:txBody>
      </p:sp>
      <p:sp>
        <p:nvSpPr>
          <p:cNvPr id="7" name="Tekstfelt 6">
            <a:extLst>
              <a:ext uri="{FF2B5EF4-FFF2-40B4-BE49-F238E27FC236}">
                <a16:creationId xmlns:a16="http://schemas.microsoft.com/office/drawing/2014/main" id="{3A6F871E-F17B-401F-BD70-DFB482995E2A}"/>
              </a:ext>
            </a:extLst>
          </p:cNvPr>
          <p:cNvSpPr txBox="1"/>
          <p:nvPr/>
        </p:nvSpPr>
        <p:spPr>
          <a:xfrm>
            <a:off x="756000" y="1392723"/>
            <a:ext cx="4032024" cy="3267259"/>
          </a:xfrm>
          <a:prstGeom prst="rect">
            <a:avLst/>
          </a:prstGeom>
          <a:noFill/>
        </p:spPr>
        <p:txBody>
          <a:bodyPr vert="horz" lIns="0" tIns="0" rIns="0" bIns="0" rtlCol="0">
            <a:normAutofit/>
          </a:bodyPr>
          <a:lstStyle/>
          <a:p>
            <a:pPr marL="11430" marR="5080" indent="0">
              <a:spcBef>
                <a:spcPts val="80"/>
              </a:spcBef>
              <a:buClr>
                <a:schemeClr val="accent1"/>
              </a:buClr>
              <a:buFont typeface="Wingdings" pitchFamily="2" charset="2"/>
              <a:buNone/>
            </a:pPr>
            <a:r>
              <a:rPr lang="da-DK" i="1" spc="-5" dirty="0"/>
              <a:t>Psykologisk tryghed er en persons opfattelse </a:t>
            </a:r>
            <a:r>
              <a:rPr lang="da-DK" i="1" dirty="0"/>
              <a:t>af </a:t>
            </a:r>
            <a:r>
              <a:rPr lang="da-DK" i="1" spc="-5" dirty="0"/>
              <a:t>konsekvenserne </a:t>
            </a:r>
            <a:r>
              <a:rPr lang="da-DK" i="1" dirty="0"/>
              <a:t>af </a:t>
            </a:r>
            <a:br>
              <a:rPr lang="da-DK" i="1" dirty="0"/>
            </a:br>
            <a:r>
              <a:rPr lang="da-DK" i="1" dirty="0"/>
              <a:t>at </a:t>
            </a:r>
            <a:r>
              <a:rPr lang="da-DK" i="1" spc="-5" dirty="0"/>
              <a:t>tage interpersonelle risici </a:t>
            </a:r>
            <a:r>
              <a:rPr lang="da-DK" i="1" dirty="0"/>
              <a:t>i en</a:t>
            </a:r>
            <a:r>
              <a:rPr lang="da-DK" i="1" spc="-30" dirty="0"/>
              <a:t> </a:t>
            </a:r>
            <a:r>
              <a:rPr lang="da-DK" i="1" spc="-5" dirty="0"/>
              <a:t>bestemt sammenhæng. </a:t>
            </a:r>
            <a:r>
              <a:rPr lang="da-DK" spc="-5" dirty="0"/>
              <a:t>(</a:t>
            </a:r>
            <a:r>
              <a:rPr lang="da-DK" spc="-5" dirty="0" err="1"/>
              <a:t>Edmondson</a:t>
            </a:r>
            <a:r>
              <a:rPr lang="da-DK" spc="-5" dirty="0"/>
              <a:t>,</a:t>
            </a:r>
            <a:r>
              <a:rPr lang="da-DK" spc="5" dirty="0"/>
              <a:t> </a:t>
            </a:r>
            <a:r>
              <a:rPr lang="da-DK" spc="-10" dirty="0"/>
              <a:t>2019)</a:t>
            </a:r>
          </a:p>
          <a:p>
            <a:pPr marL="11430" marR="5080" indent="0">
              <a:spcBef>
                <a:spcPts val="80"/>
              </a:spcBef>
              <a:buClr>
                <a:schemeClr val="accent1"/>
              </a:buClr>
              <a:buFont typeface="Wingdings" pitchFamily="2" charset="2"/>
              <a:buNone/>
            </a:pPr>
            <a:endParaRPr lang="da-DK" spc="-10" dirty="0"/>
          </a:p>
          <a:p>
            <a:pPr marL="11430" marR="5080" indent="0">
              <a:spcBef>
                <a:spcPts val="80"/>
              </a:spcBef>
              <a:buClr>
                <a:schemeClr val="accent1"/>
              </a:buClr>
              <a:buFont typeface="Wingdings" pitchFamily="2" charset="2"/>
              <a:buNone/>
            </a:pPr>
            <a:r>
              <a:rPr lang="da-DK" spc="-10" dirty="0">
                <a:sym typeface="Wingdings" panose="05000000000000000000" pitchFamily="2" charset="2"/>
              </a:rPr>
              <a:t> </a:t>
            </a:r>
            <a:r>
              <a:rPr lang="da-DK" spc="-10" dirty="0"/>
              <a:t>At turde sige sin mening, komme med ideer og indrømme fejl</a:t>
            </a:r>
          </a:p>
        </p:txBody>
      </p:sp>
      <p:sp>
        <p:nvSpPr>
          <p:cNvPr id="4" name="Pladsholder til slidenummer 3">
            <a:extLst>
              <a:ext uri="{FF2B5EF4-FFF2-40B4-BE49-F238E27FC236}">
                <a16:creationId xmlns:a16="http://schemas.microsoft.com/office/drawing/2014/main" id="{55FDE5C4-8BE3-4808-8DBB-B35BF6652306}"/>
              </a:ext>
            </a:extLst>
          </p:cNvPr>
          <p:cNvSpPr>
            <a:spLocks noGrp="1"/>
          </p:cNvSpPr>
          <p:nvPr>
            <p:ph type="sldNum" sz="quarter" idx="12"/>
          </p:nvPr>
        </p:nvSpPr>
        <p:spPr>
          <a:xfrm>
            <a:off x="3779912" y="4758860"/>
            <a:ext cx="1081260" cy="459333"/>
          </a:xfrm>
        </p:spPr>
        <p:txBody>
          <a:bodyPr>
            <a:normAutofit/>
          </a:bodyPr>
          <a:lstStyle/>
          <a:p>
            <a:pPr>
              <a:spcAft>
                <a:spcPts val="600"/>
              </a:spcAft>
            </a:pPr>
            <a:fld id="{BFF3CFDD-2D56-4519-B779-BFFEF2995BE6}" type="slidenum">
              <a:rPr lang="da-DK" smtClean="0">
                <a:solidFill>
                  <a:srgbClr val="000000"/>
                </a:solidFill>
              </a:rPr>
              <a:pPr>
                <a:spcAft>
                  <a:spcPts val="600"/>
                </a:spcAft>
              </a:pPr>
              <a:t>149</a:t>
            </a:fld>
            <a:endParaRPr lang="da-DK" dirty="0">
              <a:solidFill>
                <a:srgbClr val="000000"/>
              </a:solidFill>
            </a:endParaRPr>
          </a:p>
        </p:txBody>
      </p:sp>
      <p:pic>
        <p:nvPicPr>
          <p:cNvPr id="5" name="Content Placeholder 4" descr="Få The Fearless Organization af Amy C. Edmondson som Hardback bog ...">
            <a:extLst>
              <a:ext uri="{FF2B5EF4-FFF2-40B4-BE49-F238E27FC236}">
                <a16:creationId xmlns:a16="http://schemas.microsoft.com/office/drawing/2014/main" id="{F65BA311-08DB-4273-AECD-E9E523FCFDE4}"/>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5220072" y="339502"/>
            <a:ext cx="3024336" cy="4160463"/>
          </a:xfrm>
          <a:prstGeom prst="rect">
            <a:avLst/>
          </a:prstGeom>
          <a:solidFill>
            <a:srgbClr val="FFFFFF"/>
          </a:solidFill>
          <a:effectLst>
            <a:outerShdw blurRad="50800" dist="38100" dir="8100000" algn="tr" rotWithShape="0">
              <a:prstClr val="black">
                <a:alpha val="40000"/>
              </a:prstClr>
            </a:outerShdw>
          </a:effectLst>
        </p:spPr>
      </p:pic>
      <p:sp>
        <p:nvSpPr>
          <p:cNvPr id="8" name="Rektangel 7">
            <a:extLst>
              <a:ext uri="{FF2B5EF4-FFF2-40B4-BE49-F238E27FC236}">
                <a16:creationId xmlns:a16="http://schemas.microsoft.com/office/drawing/2014/main" id="{73EC9566-CEC2-432C-A656-170CD00739E6}"/>
              </a:ext>
            </a:extLst>
          </p:cNvPr>
          <p:cNvSpPr/>
          <p:nvPr/>
        </p:nvSpPr>
        <p:spPr>
          <a:xfrm>
            <a:off x="769709" y="977334"/>
            <a:ext cx="1223712" cy="812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772548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225D6-B575-F748-BEA1-388A3929545D}"/>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CA2D8840-D02C-5358-6335-206D26D5C2E3}"/>
              </a:ext>
            </a:extLst>
          </p:cNvPr>
          <p:cNvSpPr>
            <a:spLocks noGrp="1"/>
          </p:cNvSpPr>
          <p:nvPr>
            <p:ph idx="1"/>
          </p:nvPr>
        </p:nvSpPr>
        <p:spPr/>
        <p:txBody>
          <a:bodyPr/>
          <a:lstStyle/>
          <a:p>
            <a:endParaRPr lang="da-DK"/>
          </a:p>
        </p:txBody>
      </p:sp>
      <p:sp>
        <p:nvSpPr>
          <p:cNvPr id="4" name="Pladsholder til slidenummer 3">
            <a:extLst>
              <a:ext uri="{FF2B5EF4-FFF2-40B4-BE49-F238E27FC236}">
                <a16:creationId xmlns:a16="http://schemas.microsoft.com/office/drawing/2014/main" id="{E29702EC-4063-5869-5938-DBBFEE5A313C}"/>
              </a:ext>
            </a:extLst>
          </p:cNvPr>
          <p:cNvSpPr>
            <a:spLocks noGrp="1"/>
          </p:cNvSpPr>
          <p:nvPr>
            <p:ph type="sldNum" sz="quarter" idx="12"/>
          </p:nvPr>
        </p:nvSpPr>
        <p:spPr/>
        <p:txBody>
          <a:bodyPr/>
          <a:lstStyle/>
          <a:p>
            <a:fld id="{86514068-1FDC-406F-8DC9-A3ED74E5E153}" type="slidenum">
              <a:rPr lang="da-DK" smtClean="0"/>
              <a:t>15</a:t>
            </a:fld>
            <a:endParaRPr lang="da-DK"/>
          </a:p>
        </p:txBody>
      </p:sp>
      <p:pic>
        <p:nvPicPr>
          <p:cNvPr id="6" name="Billede 5">
            <a:extLst>
              <a:ext uri="{FF2B5EF4-FFF2-40B4-BE49-F238E27FC236}">
                <a16:creationId xmlns:a16="http://schemas.microsoft.com/office/drawing/2014/main" id="{3B1A446D-2416-6DDB-86BB-CDE3DA45160A}"/>
              </a:ext>
            </a:extLst>
          </p:cNvPr>
          <p:cNvPicPr>
            <a:picLocks noChangeAspect="1"/>
          </p:cNvPicPr>
          <p:nvPr/>
        </p:nvPicPr>
        <p:blipFill>
          <a:blip r:embed="rId3"/>
          <a:stretch>
            <a:fillRect/>
          </a:stretch>
        </p:blipFill>
        <p:spPr>
          <a:xfrm>
            <a:off x="0" y="135239"/>
            <a:ext cx="9144000" cy="4873022"/>
          </a:xfrm>
          <a:prstGeom prst="rect">
            <a:avLst/>
          </a:prstGeom>
        </p:spPr>
      </p:pic>
    </p:spTree>
    <p:extLst>
      <p:ext uri="{BB962C8B-B14F-4D97-AF65-F5344CB8AC3E}">
        <p14:creationId xmlns:p14="http://schemas.microsoft.com/office/powerpoint/2010/main" val="229428519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2D29E2-2C28-44CB-8CF2-1A07900126A4}"/>
              </a:ext>
            </a:extLst>
          </p:cNvPr>
          <p:cNvSpPr>
            <a:spLocks noGrp="1"/>
          </p:cNvSpPr>
          <p:nvPr>
            <p:ph type="title"/>
          </p:nvPr>
        </p:nvSpPr>
        <p:spPr>
          <a:xfrm>
            <a:off x="0" y="353700"/>
            <a:ext cx="9143999" cy="675000"/>
          </a:xfrm>
        </p:spPr>
        <p:txBody>
          <a:bodyPr/>
          <a:lstStyle/>
          <a:p>
            <a:r>
              <a:rPr lang="da-DK" dirty="0"/>
              <a:t>Interpersonelle risici – selvbeskyttende adfærd</a:t>
            </a:r>
          </a:p>
        </p:txBody>
      </p:sp>
      <p:sp>
        <p:nvSpPr>
          <p:cNvPr id="4" name="Pladsholder til slidenummer 3">
            <a:extLst>
              <a:ext uri="{FF2B5EF4-FFF2-40B4-BE49-F238E27FC236}">
                <a16:creationId xmlns:a16="http://schemas.microsoft.com/office/drawing/2014/main" id="{F1262E8F-33BB-4CD9-ABF1-61722D759727}"/>
              </a:ext>
            </a:extLst>
          </p:cNvPr>
          <p:cNvSpPr>
            <a:spLocks noGrp="1"/>
          </p:cNvSpPr>
          <p:nvPr>
            <p:ph type="sldNum" sz="quarter" idx="4"/>
          </p:nvPr>
        </p:nvSpPr>
        <p:spPr/>
        <p:txBody>
          <a:bodyPr/>
          <a:lstStyle/>
          <a:p>
            <a:fld id="{BFF3CFDD-2D56-4519-B779-BFFEF2995BE6}" type="slidenum">
              <a:rPr lang="da-DK" smtClean="0">
                <a:solidFill>
                  <a:srgbClr val="000000"/>
                </a:solidFill>
              </a:rPr>
              <a:pPr/>
              <a:t>150</a:t>
            </a:fld>
            <a:endParaRPr lang="da-DK" dirty="0">
              <a:solidFill>
                <a:srgbClr val="000000"/>
              </a:solidFill>
            </a:endParaRPr>
          </a:p>
        </p:txBody>
      </p:sp>
      <p:pic>
        <p:nvPicPr>
          <p:cNvPr id="3076" name="Picture 4" descr="Social conformity: Why do we choose to go with the flow? — GLOBAL YOUNG  VOICES">
            <a:extLst>
              <a:ext uri="{FF2B5EF4-FFF2-40B4-BE49-F238E27FC236}">
                <a16:creationId xmlns:a16="http://schemas.microsoft.com/office/drawing/2014/main" id="{99767E57-4948-4EDD-BC81-C168FB6E9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9" y="1058626"/>
            <a:ext cx="4449979" cy="3503017"/>
          </a:xfrm>
          <a:prstGeom prst="rect">
            <a:avLst/>
          </a:prstGeom>
          <a:noFill/>
          <a:extLst>
            <a:ext uri="{909E8E84-426E-40DD-AFC4-6F175D3DCCD1}">
              <a14:hiddenFill xmlns:a14="http://schemas.microsoft.com/office/drawing/2010/main">
                <a:solidFill>
                  <a:srgbClr val="FFFFFF"/>
                </a:solidFill>
              </a14:hiddenFill>
            </a:ext>
          </a:extLst>
        </p:spPr>
      </p:pic>
      <p:sp>
        <p:nvSpPr>
          <p:cNvPr id="7" name="Pladsholder til indhold 6">
            <a:extLst>
              <a:ext uri="{FF2B5EF4-FFF2-40B4-BE49-F238E27FC236}">
                <a16:creationId xmlns:a16="http://schemas.microsoft.com/office/drawing/2014/main" id="{CC6E120E-4851-475D-BAEE-DE993F268529}"/>
              </a:ext>
            </a:extLst>
          </p:cNvPr>
          <p:cNvSpPr>
            <a:spLocks noGrp="1"/>
          </p:cNvSpPr>
          <p:nvPr>
            <p:ph idx="1"/>
          </p:nvPr>
        </p:nvSpPr>
        <p:spPr>
          <a:xfrm>
            <a:off x="539552" y="1058626"/>
            <a:ext cx="4176467" cy="3503017"/>
          </a:xfrm>
        </p:spPr>
        <p:txBody>
          <a:bodyPr/>
          <a:lstStyle/>
          <a:p>
            <a:r>
              <a:rPr lang="da-DK" b="1" dirty="0"/>
              <a:t>Ønsker ikke at fremstå som: </a:t>
            </a:r>
            <a:r>
              <a:rPr lang="da-DK" dirty="0"/>
              <a:t>Inkompetente, ubegavede, negative, ignorant, dumme, kritiske, besværlige osv.</a:t>
            </a:r>
          </a:p>
          <a:p>
            <a:endParaRPr lang="da-DK" dirty="0"/>
          </a:p>
          <a:p>
            <a:r>
              <a:rPr lang="da-DK" b="1" dirty="0"/>
              <a:t>Overvejer derfor: </a:t>
            </a:r>
          </a:p>
          <a:p>
            <a:r>
              <a:rPr lang="da-DK" dirty="0"/>
              <a:t>”Måske burde jeg vide det”</a:t>
            </a:r>
          </a:p>
          <a:p>
            <a:endParaRPr lang="da-DK" dirty="0"/>
          </a:p>
          <a:p>
            <a:r>
              <a:rPr lang="da-DK" dirty="0"/>
              <a:t>”Måske er det kun mig der ikke forstår det”</a:t>
            </a:r>
          </a:p>
          <a:p>
            <a:endParaRPr lang="da-DK" dirty="0"/>
          </a:p>
          <a:p>
            <a:r>
              <a:rPr lang="da-DK" dirty="0"/>
              <a:t>”Alle de andre ved det nok”</a:t>
            </a:r>
          </a:p>
          <a:p>
            <a:endParaRPr lang="da-DK" dirty="0"/>
          </a:p>
        </p:txBody>
      </p:sp>
    </p:spTree>
    <p:extLst>
      <p:ext uri="{BB962C8B-B14F-4D97-AF65-F5344CB8AC3E}">
        <p14:creationId xmlns:p14="http://schemas.microsoft.com/office/powerpoint/2010/main" val="149058205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39D2C5-A36D-4039-BFCC-585ED4415593}"/>
              </a:ext>
            </a:extLst>
          </p:cNvPr>
          <p:cNvSpPr>
            <a:spLocks noGrp="1"/>
          </p:cNvSpPr>
          <p:nvPr>
            <p:ph type="title"/>
          </p:nvPr>
        </p:nvSpPr>
        <p:spPr/>
        <p:txBody>
          <a:bodyPr/>
          <a:lstStyle/>
          <a:p>
            <a:r>
              <a:rPr lang="da-DK" dirty="0"/>
              <a:t>Gå sammen to-og-to</a:t>
            </a:r>
            <a:br>
              <a:rPr lang="da-DK" dirty="0"/>
            </a:br>
            <a:r>
              <a:rPr lang="da-DK" dirty="0"/>
              <a:t>Hvordan opleves det?</a:t>
            </a:r>
          </a:p>
        </p:txBody>
      </p:sp>
      <p:sp>
        <p:nvSpPr>
          <p:cNvPr id="3" name="Pladsholder til indhold 2">
            <a:extLst>
              <a:ext uri="{FF2B5EF4-FFF2-40B4-BE49-F238E27FC236}">
                <a16:creationId xmlns:a16="http://schemas.microsoft.com/office/drawing/2014/main" id="{090BCF4E-ADDC-4F79-878E-1717BA158792}"/>
              </a:ext>
            </a:extLst>
          </p:cNvPr>
          <p:cNvSpPr>
            <a:spLocks noGrp="1"/>
          </p:cNvSpPr>
          <p:nvPr>
            <p:ph idx="1"/>
          </p:nvPr>
        </p:nvSpPr>
        <p:spPr>
          <a:xfrm>
            <a:off x="4139706" y="1536466"/>
            <a:ext cx="4104702" cy="3411548"/>
          </a:xfrm>
        </p:spPr>
        <p:txBody>
          <a:bodyPr/>
          <a:lstStyle/>
          <a:p>
            <a:pPr marL="342900" indent="-342900">
              <a:buAutoNum type="arabicPeriod"/>
            </a:pPr>
            <a:r>
              <a:rPr lang="da-DK" dirty="0"/>
              <a:t>Del en situation, hvor du har følt dig utryg og det afholdte dig for at sige din mening</a:t>
            </a:r>
            <a:br>
              <a:rPr lang="da-DK" dirty="0"/>
            </a:br>
            <a:endParaRPr lang="da-DK" dirty="0"/>
          </a:p>
          <a:p>
            <a:pPr marL="342900" indent="-342900">
              <a:buAutoNum type="arabicPeriod"/>
            </a:pPr>
            <a:r>
              <a:rPr lang="da-DK" dirty="0"/>
              <a:t>Del en situation, hvor du har følt dig utryg, men du overvandt det og kom frem med din mening</a:t>
            </a:r>
            <a:br>
              <a:rPr lang="da-DK" dirty="0"/>
            </a:br>
            <a:endParaRPr lang="da-DK" dirty="0"/>
          </a:p>
          <a:p>
            <a:pPr marL="342900" indent="-342900">
              <a:buAutoNum type="arabicPeriod"/>
            </a:pPr>
            <a:r>
              <a:rPr lang="da-DK" dirty="0"/>
              <a:t>Del en situation, hvor du har følt dig tryg til at sige din mening</a:t>
            </a:r>
          </a:p>
        </p:txBody>
      </p:sp>
      <p:pic>
        <p:nvPicPr>
          <p:cNvPr id="6" name="Grafik 5" descr="Chat med massiv udfyldning">
            <a:extLst>
              <a:ext uri="{FF2B5EF4-FFF2-40B4-BE49-F238E27FC236}">
                <a16:creationId xmlns:a16="http://schemas.microsoft.com/office/drawing/2014/main" id="{8B9953AA-1AE4-4F83-A05F-0B915613E4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9592" y="1190586"/>
            <a:ext cx="2664296" cy="2664296"/>
          </a:xfrm>
          <a:prstGeom prst="rect">
            <a:avLst/>
          </a:prstGeom>
        </p:spPr>
      </p:pic>
    </p:spTree>
    <p:extLst>
      <p:ext uri="{BB962C8B-B14F-4D97-AF65-F5344CB8AC3E}">
        <p14:creationId xmlns:p14="http://schemas.microsoft.com/office/powerpoint/2010/main" val="303667776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C86E082-AA90-40A0-92B6-C85AE81D65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989" y="267494"/>
            <a:ext cx="4132354" cy="178015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Billedresultat for the google aristotle projec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7" name="Picture 2" descr="Billedresultat for aristotle projec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4072" y="699542"/>
            <a:ext cx="3421856" cy="4032448"/>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40588888-BDE9-4110-AA50-85D98BC898DC}"/>
              </a:ext>
            </a:extLst>
          </p:cNvPr>
          <p:cNvSpPr txBox="1"/>
          <p:nvPr/>
        </p:nvSpPr>
        <p:spPr>
          <a:xfrm>
            <a:off x="425682" y="2047652"/>
            <a:ext cx="4170974" cy="2616101"/>
          </a:xfrm>
          <a:prstGeom prst="rect">
            <a:avLst/>
          </a:prstGeom>
          <a:noFill/>
        </p:spPr>
        <p:txBody>
          <a:bodyPr wrap="square" rtlCol="0">
            <a:spAutoFit/>
          </a:bodyPr>
          <a:lstStyle/>
          <a:p>
            <a:r>
              <a:rPr lang="da-DK" b="1" dirty="0"/>
              <a:t>Project </a:t>
            </a:r>
            <a:r>
              <a:rPr lang="da-DK" b="1" dirty="0" err="1"/>
              <a:t>Aristotle</a:t>
            </a:r>
            <a:endParaRPr lang="da-DK" b="1" dirty="0"/>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sz="1600" dirty="0"/>
              <a:t>Psykologisk tryghed fremmer effektivitet og skaber </a:t>
            </a:r>
            <a:r>
              <a:rPr lang="da-DK" sz="1600" dirty="0" err="1"/>
              <a:t>højtperformende</a:t>
            </a:r>
            <a:r>
              <a:rPr lang="da-DK" sz="1600" dirty="0"/>
              <a:t> teams</a:t>
            </a:r>
          </a:p>
          <a:p>
            <a:pPr marL="285750" indent="-285750">
              <a:buFont typeface="Arial" panose="020B0604020202020204" pitchFamily="34" charset="0"/>
              <a:buChar char="•"/>
            </a:pPr>
            <a:endParaRPr lang="da-DK" sz="1600" dirty="0"/>
          </a:p>
          <a:p>
            <a:pPr marL="285750" indent="-285750">
              <a:buFont typeface="Arial" panose="020B0604020202020204" pitchFamily="34" charset="0"/>
              <a:buChar char="•"/>
            </a:pPr>
            <a:r>
              <a:rPr lang="da-DK" sz="1600" dirty="0"/>
              <a:t>Det vigtigste er Gruppenormer! </a:t>
            </a:r>
            <a:br>
              <a:rPr lang="da-DK" sz="1600" dirty="0"/>
            </a:br>
            <a:r>
              <a:rPr lang="da-DK" sz="1600" dirty="0"/>
              <a:t>Ikke den enkeltes personlighed eller sætte det rette hold</a:t>
            </a:r>
            <a:endParaRPr lang="da-DK" sz="1600" kern="1200" dirty="0">
              <a:solidFill>
                <a:schemeClr val="tx1"/>
              </a:solidFill>
              <a:effectLst/>
              <a:latin typeface="+mn-lt"/>
              <a:ea typeface="+mn-ea"/>
              <a:cs typeface="+mn-cs"/>
            </a:endParaRPr>
          </a:p>
          <a:p>
            <a:r>
              <a:rPr lang="da-DK" sz="1600" dirty="0"/>
              <a:t> </a:t>
            </a:r>
          </a:p>
        </p:txBody>
      </p:sp>
    </p:spTree>
    <p:extLst>
      <p:ext uri="{BB962C8B-B14F-4D97-AF65-F5344CB8AC3E}">
        <p14:creationId xmlns:p14="http://schemas.microsoft.com/office/powerpoint/2010/main" val="396525425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252536" y="-92546"/>
            <a:ext cx="10081120" cy="5544616"/>
          </a:xfrm>
          <a:prstGeom prst="rect">
            <a:avLst/>
          </a:prstGeom>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solidFill>
                <a:schemeClr val="bg1"/>
              </a:solidFill>
            </a:endParaRPr>
          </a:p>
        </p:txBody>
      </p:sp>
      <p:sp>
        <p:nvSpPr>
          <p:cNvPr id="2" name="Titel 1"/>
          <p:cNvSpPr>
            <a:spLocks noGrp="1"/>
          </p:cNvSpPr>
          <p:nvPr>
            <p:ph type="title"/>
          </p:nvPr>
        </p:nvSpPr>
        <p:spPr>
          <a:xfrm>
            <a:off x="395536" y="123478"/>
            <a:ext cx="8341096" cy="675000"/>
          </a:xfrm>
        </p:spPr>
        <p:txBody>
          <a:bodyPr>
            <a:normAutofit/>
          </a:bodyPr>
          <a:lstStyle/>
          <a:p>
            <a:r>
              <a:rPr lang="da-DK" dirty="0"/>
              <a:t>Psykologisk tryghed i dit team</a:t>
            </a:r>
            <a:br>
              <a:rPr lang="da-DK" dirty="0"/>
            </a:br>
            <a:r>
              <a:rPr lang="da-DK" sz="1400" dirty="0"/>
              <a:t>(Kilde, Google Aristoteles </a:t>
            </a:r>
            <a:r>
              <a:rPr lang="da-DK" sz="1400" dirty="0" err="1"/>
              <a:t>project</a:t>
            </a:r>
            <a:r>
              <a:rPr lang="da-DK" sz="1400" dirty="0"/>
              <a:t>)</a:t>
            </a:r>
          </a:p>
        </p:txBody>
      </p:sp>
      <p:sp>
        <p:nvSpPr>
          <p:cNvPr id="4" name="Rektangel 3"/>
          <p:cNvSpPr/>
          <p:nvPr/>
        </p:nvSpPr>
        <p:spPr>
          <a:xfrm>
            <a:off x="241975" y="1059582"/>
            <a:ext cx="8676456" cy="3754874"/>
          </a:xfrm>
          <a:prstGeom prst="rect">
            <a:avLst/>
          </a:prstGeom>
        </p:spPr>
        <p:txBody>
          <a:bodyPr wrap="square">
            <a:spAutoFit/>
          </a:bodyPr>
          <a:lstStyle/>
          <a:p>
            <a:pPr marL="171450" lvl="0" indent="-171450">
              <a:buFont typeface="Arial" panose="020B0604020202020204" pitchFamily="34" charset="0"/>
              <a:buChar char="•"/>
            </a:pPr>
            <a:endParaRPr lang="da-DK" sz="1400" dirty="0"/>
          </a:p>
          <a:p>
            <a:pPr marL="171450" lvl="0" indent="-171450">
              <a:buFont typeface="Arial" panose="020B0604020202020204" pitchFamily="34" charset="0"/>
              <a:buChar char="•"/>
            </a:pPr>
            <a:r>
              <a:rPr lang="da-DK" sz="1400" dirty="0"/>
              <a:t>Hvis du laver en fejl i dit team, bliver det ofte brugt mod dig (1-5)?</a:t>
            </a:r>
          </a:p>
          <a:p>
            <a:pPr marL="171450" lvl="0" indent="-171450">
              <a:buFont typeface="Arial" panose="020B0604020202020204" pitchFamily="34" charset="0"/>
              <a:buChar char="•"/>
            </a:pPr>
            <a:endParaRPr lang="da-DK" sz="1400" dirty="0"/>
          </a:p>
          <a:p>
            <a:pPr marL="171450" lvl="0" indent="-171450">
              <a:buFont typeface="Arial" panose="020B0604020202020204" pitchFamily="34" charset="0"/>
              <a:buChar char="•"/>
            </a:pPr>
            <a:r>
              <a:rPr lang="da-DK" sz="1400" dirty="0"/>
              <a:t>Det er muligt for medlemmer i dit team at italesætte problemer og svære situationer (1-5)?</a:t>
            </a:r>
          </a:p>
          <a:p>
            <a:pPr marL="171450" lvl="0" indent="-171450">
              <a:buFont typeface="Arial" panose="020B0604020202020204" pitchFamily="34" charset="0"/>
              <a:buChar char="•"/>
            </a:pPr>
            <a:endParaRPr lang="da-DK" sz="1400" dirty="0"/>
          </a:p>
          <a:p>
            <a:pPr marL="171450" lvl="0" indent="-171450">
              <a:buFont typeface="Arial" panose="020B0604020202020204" pitchFamily="34" charset="0"/>
              <a:buChar char="•"/>
            </a:pPr>
            <a:r>
              <a:rPr lang="da-DK" sz="1400" dirty="0"/>
              <a:t>Nogle personer i dit team afviser andre fordi de er anderledes (1-5)? </a:t>
            </a:r>
          </a:p>
          <a:p>
            <a:pPr marL="171450" lvl="0" indent="-171450">
              <a:buFont typeface="Arial" panose="020B0604020202020204" pitchFamily="34" charset="0"/>
              <a:buChar char="•"/>
            </a:pPr>
            <a:endParaRPr lang="da-DK" sz="1400" dirty="0"/>
          </a:p>
          <a:p>
            <a:pPr marL="171450" lvl="0" indent="-171450">
              <a:buFont typeface="Arial" panose="020B0604020202020204" pitchFamily="34" charset="0"/>
              <a:buChar char="•"/>
            </a:pPr>
            <a:r>
              <a:rPr lang="da-DK" sz="1400" dirty="0"/>
              <a:t>Det føles sikkert at tage en chance på dit team (1-5)?</a:t>
            </a:r>
          </a:p>
          <a:p>
            <a:pPr marL="171450" lvl="0" indent="-171450">
              <a:buFont typeface="Arial" panose="020B0604020202020204" pitchFamily="34" charset="0"/>
              <a:buChar char="•"/>
            </a:pPr>
            <a:endParaRPr lang="da-DK" sz="1400" dirty="0"/>
          </a:p>
          <a:p>
            <a:pPr marL="171450" lvl="0" indent="-171450">
              <a:buFont typeface="Arial" panose="020B0604020202020204" pitchFamily="34" charset="0"/>
              <a:buChar char="•"/>
            </a:pPr>
            <a:r>
              <a:rPr lang="da-DK" sz="1400" dirty="0"/>
              <a:t>Det er svært at bede om hjælp fra andre medlemmer af dit team (1-5)?</a:t>
            </a:r>
          </a:p>
          <a:p>
            <a:pPr marL="171450" lvl="0" indent="-171450">
              <a:buFont typeface="Arial" panose="020B0604020202020204" pitchFamily="34" charset="0"/>
              <a:buChar char="•"/>
            </a:pPr>
            <a:endParaRPr lang="da-DK" sz="1400" dirty="0"/>
          </a:p>
          <a:p>
            <a:pPr marL="171450" lvl="0" indent="-171450">
              <a:buFont typeface="Arial" panose="020B0604020202020204" pitchFamily="34" charset="0"/>
              <a:buChar char="•"/>
            </a:pPr>
            <a:r>
              <a:rPr lang="da-DK" sz="1400" dirty="0"/>
              <a:t>Ingen på dit team ville bevidst opføre sig på en måde, der underminerer min indsats (1-5)?</a:t>
            </a:r>
          </a:p>
          <a:p>
            <a:pPr marL="171450" lvl="0" indent="-171450">
              <a:buFont typeface="Arial" panose="020B0604020202020204" pitchFamily="34" charset="0"/>
              <a:buChar char="•"/>
            </a:pPr>
            <a:endParaRPr lang="da-DK" sz="1400" dirty="0"/>
          </a:p>
          <a:p>
            <a:pPr marL="171450" lvl="0" indent="-171450">
              <a:buFont typeface="Arial" panose="020B0604020202020204" pitchFamily="34" charset="0"/>
              <a:buChar char="•"/>
            </a:pPr>
            <a:r>
              <a:rPr lang="da-DK" sz="1400" dirty="0"/>
              <a:t>Ved at arbejde med medlemmer i mit team, bliver mine unikke kompetencer og evner værdsat og benyttet (1-5)?</a:t>
            </a:r>
          </a:p>
          <a:p>
            <a:pPr marL="171450" lvl="0" indent="-171450">
              <a:buFont typeface="Arial" panose="020B0604020202020204" pitchFamily="34" charset="0"/>
              <a:buChar char="•"/>
            </a:pPr>
            <a:endParaRPr lang="da-DK" sz="1400" dirty="0">
              <a:solidFill>
                <a:schemeClr val="bg1"/>
              </a:solidFill>
            </a:endParaRPr>
          </a:p>
          <a:p>
            <a:pPr lvl="2"/>
            <a:endParaRPr lang="da-DK" sz="1400" dirty="0">
              <a:solidFill>
                <a:schemeClr val="bg1"/>
              </a:solidFill>
            </a:endParaRPr>
          </a:p>
        </p:txBody>
      </p:sp>
    </p:spTree>
    <p:extLst>
      <p:ext uri="{BB962C8B-B14F-4D97-AF65-F5344CB8AC3E}">
        <p14:creationId xmlns:p14="http://schemas.microsoft.com/office/powerpoint/2010/main" val="329072492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Høj psykologisk tryghed</a:t>
            </a:r>
          </a:p>
        </p:txBody>
      </p:sp>
      <p:sp>
        <p:nvSpPr>
          <p:cNvPr id="3" name="Pladsholder til indhold 2"/>
          <p:cNvSpPr>
            <a:spLocks noGrp="1"/>
          </p:cNvSpPr>
          <p:nvPr>
            <p:ph idx="1"/>
          </p:nvPr>
        </p:nvSpPr>
        <p:spPr/>
        <p:txBody>
          <a:bodyPr/>
          <a:lstStyle/>
          <a:p>
            <a:endParaRPr lang="da-DK" dirty="0"/>
          </a:p>
          <a:p>
            <a:pPr marL="285750" indent="-285750">
              <a:buFont typeface="Arial" panose="020B0604020202020204" pitchFamily="34" charset="0"/>
              <a:buChar char="•"/>
            </a:pPr>
            <a:r>
              <a:rPr lang="da-DK" dirty="0"/>
              <a:t>Læring – og villighed til at prøve nyt</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Risikostyring &amp; fejlhåndtering</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Innovation - idegenerering</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Jobtilfredshed &amp; trivsel</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a:p>
            <a:pPr algn="r"/>
            <a:r>
              <a:rPr lang="da-DK" sz="1200" dirty="0" err="1"/>
              <a:t>Edmonson</a:t>
            </a:r>
            <a:r>
              <a:rPr lang="da-DK" sz="1200" dirty="0"/>
              <a:t> (</a:t>
            </a:r>
            <a:r>
              <a:rPr lang="da-DK" sz="1200" dirty="0">
                <a:hlinkClick r:id="rId3">
                  <a:extLst>
                    <a:ext uri="{A12FA001-AC4F-418D-AE19-62706E023703}">
                      <ahyp:hlinkClr xmlns:ahyp="http://schemas.microsoft.com/office/drawing/2018/hyperlinkcolor" val="tx"/>
                    </a:ext>
                  </a:extLst>
                </a:hlinkClick>
              </a:rPr>
              <a:t>https://www.youtube.com/watch?v=LF1253YhEc8</a:t>
            </a:r>
            <a:r>
              <a:rPr lang="da-DK" sz="1200" dirty="0"/>
              <a:t> )</a:t>
            </a:r>
          </a:p>
        </p:txBody>
      </p:sp>
      <p:sp>
        <p:nvSpPr>
          <p:cNvPr id="4" name="Pladsholder til diasnummer 3"/>
          <p:cNvSpPr>
            <a:spLocks noGrp="1"/>
          </p:cNvSpPr>
          <p:nvPr>
            <p:ph type="sldNum" sz="quarter" idx="4"/>
          </p:nvPr>
        </p:nvSpPr>
        <p:spPr/>
        <p:txBody>
          <a:bodyPr/>
          <a:lstStyle/>
          <a:p>
            <a:endParaRPr lang="da-DK" dirty="0">
              <a:solidFill>
                <a:schemeClr val="bg1"/>
              </a:solidFill>
            </a:endParaRPr>
          </a:p>
        </p:txBody>
      </p:sp>
      <p:pic>
        <p:nvPicPr>
          <p:cNvPr id="4098" name="Picture 2" descr="Harvard Professor Amy Edmondson on psychological safety | Quentic">
            <a:extLst>
              <a:ext uri="{FF2B5EF4-FFF2-40B4-BE49-F238E27FC236}">
                <a16:creationId xmlns:a16="http://schemas.microsoft.com/office/drawing/2014/main" id="{6E057AF7-31A8-436D-AAD0-DADED099A0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4210" y="1307963"/>
            <a:ext cx="3432175" cy="2572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12893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DAEFA43A-AE95-4594-BEA8-1E43357149BB}"/>
              </a:ext>
            </a:extLst>
          </p:cNvPr>
          <p:cNvSpPr/>
          <p:nvPr/>
        </p:nvSpPr>
        <p:spPr>
          <a:xfrm>
            <a:off x="3424" y="1461671"/>
            <a:ext cx="9140576" cy="2880320"/>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4B19DBAE-8362-4C63-A10C-EB7DFAF5F039}"/>
              </a:ext>
            </a:extLst>
          </p:cNvPr>
          <p:cNvSpPr>
            <a:spLocks noGrp="1"/>
          </p:cNvSpPr>
          <p:nvPr>
            <p:ph type="title"/>
          </p:nvPr>
        </p:nvSpPr>
        <p:spPr/>
        <p:txBody>
          <a:bodyPr/>
          <a:lstStyle/>
          <a:p>
            <a:r>
              <a:rPr lang="da-DK" dirty="0"/>
              <a:t>Psykologisk tryghed/sikkerhed</a:t>
            </a:r>
          </a:p>
        </p:txBody>
      </p:sp>
      <p:sp>
        <p:nvSpPr>
          <p:cNvPr id="4" name="Pladsholder til slidenummer 3">
            <a:extLst>
              <a:ext uri="{FF2B5EF4-FFF2-40B4-BE49-F238E27FC236}">
                <a16:creationId xmlns:a16="http://schemas.microsoft.com/office/drawing/2014/main" id="{9A705D37-8969-4FDA-B4BC-29EC91230462}"/>
              </a:ext>
            </a:extLst>
          </p:cNvPr>
          <p:cNvSpPr>
            <a:spLocks noGrp="1"/>
          </p:cNvSpPr>
          <p:nvPr>
            <p:ph type="sldNum" sz="quarter" idx="12"/>
          </p:nvPr>
        </p:nvSpPr>
        <p:spPr/>
        <p:txBody>
          <a:bodyPr/>
          <a:lstStyle/>
          <a:p>
            <a:fld id="{BFF3CFDD-2D56-4519-B779-BFFEF2995BE6}" type="slidenum">
              <a:rPr lang="da-DK" smtClean="0">
                <a:solidFill>
                  <a:srgbClr val="000000"/>
                </a:solidFill>
              </a:rPr>
              <a:pPr/>
              <a:t>155</a:t>
            </a:fld>
            <a:endParaRPr lang="da-DK">
              <a:solidFill>
                <a:srgbClr val="000000"/>
              </a:solidFill>
            </a:endParaRPr>
          </a:p>
        </p:txBody>
      </p:sp>
      <p:graphicFrame>
        <p:nvGraphicFramePr>
          <p:cNvPr id="10" name="Tabel 10">
            <a:extLst>
              <a:ext uri="{FF2B5EF4-FFF2-40B4-BE49-F238E27FC236}">
                <a16:creationId xmlns:a16="http://schemas.microsoft.com/office/drawing/2014/main" id="{1DE8DA14-F939-4669-BBB6-7936A2E2E9F2}"/>
              </a:ext>
            </a:extLst>
          </p:cNvPr>
          <p:cNvGraphicFramePr>
            <a:graphicFrameLocks noGrp="1"/>
          </p:cNvGraphicFramePr>
          <p:nvPr/>
        </p:nvGraphicFramePr>
        <p:xfrm>
          <a:off x="2339752" y="2139702"/>
          <a:ext cx="5061538" cy="1806940"/>
        </p:xfrm>
        <a:graphic>
          <a:graphicData uri="http://schemas.openxmlformats.org/drawingml/2006/table">
            <a:tbl>
              <a:tblPr>
                <a:tableStyleId>{5C22544A-7EE6-4342-B048-85BDC9FD1C3A}</a:tableStyleId>
              </a:tblPr>
              <a:tblGrid>
                <a:gridCol w="2530769">
                  <a:extLst>
                    <a:ext uri="{9D8B030D-6E8A-4147-A177-3AD203B41FA5}">
                      <a16:colId xmlns:a16="http://schemas.microsoft.com/office/drawing/2014/main" val="3213584117"/>
                    </a:ext>
                  </a:extLst>
                </a:gridCol>
                <a:gridCol w="2530769">
                  <a:extLst>
                    <a:ext uri="{9D8B030D-6E8A-4147-A177-3AD203B41FA5}">
                      <a16:colId xmlns:a16="http://schemas.microsoft.com/office/drawing/2014/main" val="4203113496"/>
                    </a:ext>
                  </a:extLst>
                </a:gridCol>
              </a:tblGrid>
              <a:tr h="935245">
                <a:tc>
                  <a:txBody>
                    <a:bodyPr/>
                    <a:lstStyle/>
                    <a:p>
                      <a:pPr algn="ctr"/>
                      <a:r>
                        <a:rPr lang="da-DK" b="0" dirty="0" err="1"/>
                        <a:t>Comfort</a:t>
                      </a:r>
                      <a:r>
                        <a:rPr lang="da-DK" b="0" dirty="0"/>
                        <a:t> zone</a:t>
                      </a:r>
                    </a:p>
                  </a:txBody>
                  <a:tcPr anchor="ctr"/>
                </a:tc>
                <a:tc>
                  <a:txBody>
                    <a:bodyPr/>
                    <a:lstStyle/>
                    <a:p>
                      <a:pPr algn="ctr"/>
                      <a:r>
                        <a:rPr lang="da-DK" b="0" dirty="0">
                          <a:solidFill>
                            <a:srgbClr val="00B050"/>
                          </a:solidFill>
                        </a:rPr>
                        <a:t>Learning &amp; High performance zone</a:t>
                      </a:r>
                    </a:p>
                  </a:txBody>
                  <a:tcPr anchor="ctr"/>
                </a:tc>
                <a:extLst>
                  <a:ext uri="{0D108BD9-81ED-4DB2-BD59-A6C34878D82A}">
                    <a16:rowId xmlns:a16="http://schemas.microsoft.com/office/drawing/2014/main" val="1971242593"/>
                  </a:ext>
                </a:extLst>
              </a:tr>
              <a:tr h="871695">
                <a:tc>
                  <a:txBody>
                    <a:bodyPr/>
                    <a:lstStyle/>
                    <a:p>
                      <a:pPr algn="ctr"/>
                      <a:r>
                        <a:rPr lang="da-DK" b="0" dirty="0" err="1"/>
                        <a:t>Apathy</a:t>
                      </a:r>
                      <a:r>
                        <a:rPr lang="da-DK" b="0" dirty="0"/>
                        <a:t> zone</a:t>
                      </a:r>
                    </a:p>
                  </a:txBody>
                  <a:tcPr anchor="ctr"/>
                </a:tc>
                <a:tc>
                  <a:txBody>
                    <a:bodyPr/>
                    <a:lstStyle/>
                    <a:p>
                      <a:pPr algn="ctr"/>
                      <a:r>
                        <a:rPr lang="da-DK" b="0" dirty="0" err="1">
                          <a:solidFill>
                            <a:srgbClr val="FF0000"/>
                          </a:solidFill>
                        </a:rPr>
                        <a:t>Anxiety</a:t>
                      </a:r>
                      <a:r>
                        <a:rPr lang="da-DK" b="0" dirty="0">
                          <a:solidFill>
                            <a:srgbClr val="FF0000"/>
                          </a:solidFill>
                        </a:rPr>
                        <a:t> zone</a:t>
                      </a:r>
                    </a:p>
                  </a:txBody>
                  <a:tcPr anchor="ctr"/>
                </a:tc>
                <a:extLst>
                  <a:ext uri="{0D108BD9-81ED-4DB2-BD59-A6C34878D82A}">
                    <a16:rowId xmlns:a16="http://schemas.microsoft.com/office/drawing/2014/main" val="1476882804"/>
                  </a:ext>
                </a:extLst>
              </a:tr>
            </a:tbl>
          </a:graphicData>
        </a:graphic>
      </p:graphicFrame>
      <p:sp>
        <p:nvSpPr>
          <p:cNvPr id="12" name="Tekstfelt 11">
            <a:extLst>
              <a:ext uri="{FF2B5EF4-FFF2-40B4-BE49-F238E27FC236}">
                <a16:creationId xmlns:a16="http://schemas.microsoft.com/office/drawing/2014/main" id="{374A49E0-45A7-40D5-B94E-01A5089828AE}"/>
              </a:ext>
            </a:extLst>
          </p:cNvPr>
          <p:cNvSpPr txBox="1"/>
          <p:nvPr/>
        </p:nvSpPr>
        <p:spPr>
          <a:xfrm>
            <a:off x="2221251" y="1674175"/>
            <a:ext cx="661816" cy="307777"/>
          </a:xfrm>
          <a:prstGeom prst="rect">
            <a:avLst/>
          </a:prstGeom>
          <a:noFill/>
        </p:spPr>
        <p:txBody>
          <a:bodyPr wrap="square" rtlCol="0">
            <a:spAutoFit/>
          </a:bodyPr>
          <a:lstStyle/>
          <a:p>
            <a:r>
              <a:rPr lang="da-DK" sz="1400" dirty="0"/>
              <a:t>Lav </a:t>
            </a:r>
          </a:p>
        </p:txBody>
      </p:sp>
      <p:sp>
        <p:nvSpPr>
          <p:cNvPr id="15" name="Tekstfelt 14">
            <a:extLst>
              <a:ext uri="{FF2B5EF4-FFF2-40B4-BE49-F238E27FC236}">
                <a16:creationId xmlns:a16="http://schemas.microsoft.com/office/drawing/2014/main" id="{B36A2652-895B-4D48-857B-BFB1DA248F9F}"/>
              </a:ext>
            </a:extLst>
          </p:cNvPr>
          <p:cNvSpPr txBox="1"/>
          <p:nvPr/>
        </p:nvSpPr>
        <p:spPr>
          <a:xfrm>
            <a:off x="6915515" y="1666485"/>
            <a:ext cx="738408" cy="307777"/>
          </a:xfrm>
          <a:prstGeom prst="rect">
            <a:avLst/>
          </a:prstGeom>
          <a:noFill/>
        </p:spPr>
        <p:txBody>
          <a:bodyPr wrap="square" rtlCol="0">
            <a:spAutoFit/>
          </a:bodyPr>
          <a:lstStyle/>
          <a:p>
            <a:r>
              <a:rPr lang="da-DK" sz="1400" dirty="0"/>
              <a:t>Høj</a:t>
            </a:r>
          </a:p>
        </p:txBody>
      </p:sp>
      <p:sp>
        <p:nvSpPr>
          <p:cNvPr id="16" name="Tekstfelt 15">
            <a:extLst>
              <a:ext uri="{FF2B5EF4-FFF2-40B4-BE49-F238E27FC236}">
                <a16:creationId xmlns:a16="http://schemas.microsoft.com/office/drawing/2014/main" id="{F57557FF-AE49-40A4-95C0-AAD6D27A3DF4}"/>
              </a:ext>
            </a:extLst>
          </p:cNvPr>
          <p:cNvSpPr txBox="1"/>
          <p:nvPr/>
        </p:nvSpPr>
        <p:spPr>
          <a:xfrm>
            <a:off x="1684358" y="2139702"/>
            <a:ext cx="536893" cy="307777"/>
          </a:xfrm>
          <a:prstGeom prst="rect">
            <a:avLst/>
          </a:prstGeom>
          <a:noFill/>
        </p:spPr>
        <p:txBody>
          <a:bodyPr wrap="square" rtlCol="0">
            <a:spAutoFit/>
          </a:bodyPr>
          <a:lstStyle/>
          <a:p>
            <a:r>
              <a:rPr lang="da-DK" sz="1400" dirty="0"/>
              <a:t>Høj </a:t>
            </a:r>
          </a:p>
        </p:txBody>
      </p:sp>
      <p:sp>
        <p:nvSpPr>
          <p:cNvPr id="17" name="Tekstfelt 16">
            <a:extLst>
              <a:ext uri="{FF2B5EF4-FFF2-40B4-BE49-F238E27FC236}">
                <a16:creationId xmlns:a16="http://schemas.microsoft.com/office/drawing/2014/main" id="{B79C9B2D-1CC9-432E-A49E-BF0B18D10D09}"/>
              </a:ext>
            </a:extLst>
          </p:cNvPr>
          <p:cNvSpPr txBox="1"/>
          <p:nvPr/>
        </p:nvSpPr>
        <p:spPr>
          <a:xfrm>
            <a:off x="1684358" y="3702337"/>
            <a:ext cx="915214" cy="307777"/>
          </a:xfrm>
          <a:prstGeom prst="rect">
            <a:avLst/>
          </a:prstGeom>
          <a:noFill/>
        </p:spPr>
        <p:txBody>
          <a:bodyPr wrap="square" rtlCol="0">
            <a:spAutoFit/>
          </a:bodyPr>
          <a:lstStyle/>
          <a:p>
            <a:r>
              <a:rPr lang="da-DK" sz="1400" dirty="0"/>
              <a:t>Lav</a:t>
            </a:r>
          </a:p>
        </p:txBody>
      </p:sp>
      <p:sp>
        <p:nvSpPr>
          <p:cNvPr id="14" name="Tekstfelt 13">
            <a:extLst>
              <a:ext uri="{FF2B5EF4-FFF2-40B4-BE49-F238E27FC236}">
                <a16:creationId xmlns:a16="http://schemas.microsoft.com/office/drawing/2014/main" id="{6E0C3654-E9E7-4AC8-A6D3-EB2FD0551EF4}"/>
              </a:ext>
            </a:extLst>
          </p:cNvPr>
          <p:cNvSpPr txBox="1"/>
          <p:nvPr/>
        </p:nvSpPr>
        <p:spPr>
          <a:xfrm>
            <a:off x="4045684" y="1618382"/>
            <a:ext cx="1656184" cy="369332"/>
          </a:xfrm>
          <a:prstGeom prst="rect">
            <a:avLst/>
          </a:prstGeom>
          <a:noFill/>
        </p:spPr>
        <p:txBody>
          <a:bodyPr wrap="square" rtlCol="0">
            <a:spAutoFit/>
          </a:bodyPr>
          <a:lstStyle/>
          <a:p>
            <a:r>
              <a:rPr lang="da-DK" sz="1400" dirty="0"/>
              <a:t>Præstationskrav</a:t>
            </a:r>
            <a:r>
              <a:rPr lang="da-DK" dirty="0"/>
              <a:t> </a:t>
            </a:r>
          </a:p>
        </p:txBody>
      </p:sp>
      <p:sp>
        <p:nvSpPr>
          <p:cNvPr id="18" name="Tekstfelt 17">
            <a:extLst>
              <a:ext uri="{FF2B5EF4-FFF2-40B4-BE49-F238E27FC236}">
                <a16:creationId xmlns:a16="http://schemas.microsoft.com/office/drawing/2014/main" id="{C7171A68-EE57-433D-ABF4-287DC10B30B3}"/>
              </a:ext>
            </a:extLst>
          </p:cNvPr>
          <p:cNvSpPr txBox="1"/>
          <p:nvPr/>
        </p:nvSpPr>
        <p:spPr>
          <a:xfrm>
            <a:off x="1176101" y="2749085"/>
            <a:ext cx="1553405" cy="523220"/>
          </a:xfrm>
          <a:prstGeom prst="rect">
            <a:avLst/>
          </a:prstGeom>
          <a:noFill/>
        </p:spPr>
        <p:txBody>
          <a:bodyPr wrap="square" rtlCol="0">
            <a:spAutoFit/>
          </a:bodyPr>
          <a:lstStyle/>
          <a:p>
            <a:r>
              <a:rPr lang="da-DK" sz="1400" dirty="0"/>
              <a:t>Psykologisk tryghed </a:t>
            </a:r>
          </a:p>
        </p:txBody>
      </p:sp>
    </p:spTree>
    <p:extLst>
      <p:ext uri="{BB962C8B-B14F-4D97-AF65-F5344CB8AC3E}">
        <p14:creationId xmlns:p14="http://schemas.microsoft.com/office/powerpoint/2010/main" val="211426524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72B5978C-9F27-4C27-A886-34B45060F930}"/>
              </a:ext>
            </a:extLst>
          </p:cNvPr>
          <p:cNvSpPr>
            <a:spLocks noGrp="1"/>
          </p:cNvSpPr>
          <p:nvPr>
            <p:ph idx="1"/>
          </p:nvPr>
        </p:nvSpPr>
        <p:spPr>
          <a:xfrm>
            <a:off x="372773" y="3177600"/>
            <a:ext cx="4536080" cy="291579"/>
          </a:xfrm>
        </p:spPr>
        <p:txBody>
          <a:bodyPr/>
          <a:lstStyle/>
          <a:p>
            <a:r>
              <a:rPr lang="da-DK" sz="1000" dirty="0"/>
              <a:t>Rumfærgerne: </a:t>
            </a:r>
            <a:r>
              <a:rPr lang="da-DK" sz="1000" dirty="0" err="1"/>
              <a:t>Challenger</a:t>
            </a:r>
            <a:r>
              <a:rPr lang="da-DK" sz="1000" dirty="0"/>
              <a:t> / Columbia </a:t>
            </a:r>
          </a:p>
        </p:txBody>
      </p:sp>
      <p:sp>
        <p:nvSpPr>
          <p:cNvPr id="4" name="Pladsholder til slidenummer 3">
            <a:extLst>
              <a:ext uri="{FF2B5EF4-FFF2-40B4-BE49-F238E27FC236}">
                <a16:creationId xmlns:a16="http://schemas.microsoft.com/office/drawing/2014/main" id="{BD9D2E2A-6CBF-4F7B-BC1A-0208DCB7C067}"/>
              </a:ext>
            </a:extLst>
          </p:cNvPr>
          <p:cNvSpPr>
            <a:spLocks noGrp="1"/>
          </p:cNvSpPr>
          <p:nvPr>
            <p:ph type="sldNum" sz="quarter" idx="12"/>
          </p:nvPr>
        </p:nvSpPr>
        <p:spPr/>
        <p:txBody>
          <a:bodyPr/>
          <a:lstStyle/>
          <a:p>
            <a:fld id="{BFF3CFDD-2D56-4519-B779-BFFEF2995BE6}" type="slidenum">
              <a:rPr lang="da-DK" smtClean="0">
                <a:solidFill>
                  <a:srgbClr val="000000"/>
                </a:solidFill>
              </a:rPr>
              <a:pPr/>
              <a:t>156</a:t>
            </a:fld>
            <a:endParaRPr lang="da-DK">
              <a:solidFill>
                <a:srgbClr val="000000"/>
              </a:solidFill>
            </a:endParaRPr>
          </a:p>
        </p:txBody>
      </p:sp>
      <p:pic>
        <p:nvPicPr>
          <p:cNvPr id="1026" name="Picture 2" descr="Space Shuttle Challenger Disaster - HISTORY">
            <a:extLst>
              <a:ext uri="{FF2B5EF4-FFF2-40B4-BE49-F238E27FC236}">
                <a16:creationId xmlns:a16="http://schemas.microsoft.com/office/drawing/2014/main" id="{BACDC746-6F0A-46CA-9A6B-839223133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699542"/>
            <a:ext cx="4297671" cy="2417440"/>
          </a:xfrm>
          <a:prstGeom prst="rect">
            <a:avLst/>
          </a:prstGeom>
          <a:noFill/>
          <a:extLst>
            <a:ext uri="{909E8E84-426E-40DD-AFC4-6F175D3DCCD1}">
              <a14:hiddenFill xmlns:a14="http://schemas.microsoft.com/office/drawing/2010/main">
                <a:solidFill>
                  <a:srgbClr val="FFFFFF"/>
                </a:solidFill>
              </a14:hiddenFill>
            </a:ext>
          </a:extLst>
        </p:spPr>
      </p:pic>
      <p:pic>
        <p:nvPicPr>
          <p:cNvPr id="7" name="Billede 6" descr="Et billede, der indeholder tekst, skærmbillede&#10;&#10;Automatisk genereret beskrivelse">
            <a:extLst>
              <a:ext uri="{FF2B5EF4-FFF2-40B4-BE49-F238E27FC236}">
                <a16:creationId xmlns:a16="http://schemas.microsoft.com/office/drawing/2014/main" id="{549E2DE5-7AB5-419F-91B5-2D59641634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0112" y="212929"/>
            <a:ext cx="2376413" cy="4735085"/>
          </a:xfrm>
          <a:prstGeom prst="rect">
            <a:avLst/>
          </a:prstGeom>
          <a:effectLst>
            <a:outerShdw blurRad="50800" dist="38100" dir="16200000" rotWithShape="0">
              <a:prstClr val="black">
                <a:alpha val="40000"/>
              </a:prstClr>
            </a:outerShdw>
          </a:effectLst>
        </p:spPr>
      </p:pic>
      <p:pic>
        <p:nvPicPr>
          <p:cNvPr id="5" name="Picture 2" descr="Volkswagen scandal – the bosses can&amp;#39;t be trusted! | Britain | Europe">
            <a:extLst>
              <a:ext uri="{FF2B5EF4-FFF2-40B4-BE49-F238E27FC236}">
                <a16:creationId xmlns:a16="http://schemas.microsoft.com/office/drawing/2014/main" id="{4BB25B57-A43A-47AE-8271-433AAB7991D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56919" y="3327102"/>
            <a:ext cx="1635646" cy="1635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47569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78322C5-5F3D-45A7-91B0-CD1F68BDF115}"/>
              </a:ext>
            </a:extLst>
          </p:cNvPr>
          <p:cNvSpPr/>
          <p:nvPr/>
        </p:nvSpPr>
        <p:spPr>
          <a:xfrm>
            <a:off x="0" y="0"/>
            <a:ext cx="2520280"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el 1">
            <a:extLst>
              <a:ext uri="{FF2B5EF4-FFF2-40B4-BE49-F238E27FC236}">
                <a16:creationId xmlns:a16="http://schemas.microsoft.com/office/drawing/2014/main" id="{288E8C7F-D9BF-4036-A94E-9432EEF38F31}"/>
              </a:ext>
            </a:extLst>
          </p:cNvPr>
          <p:cNvSpPr>
            <a:spLocks noGrp="1"/>
          </p:cNvSpPr>
          <p:nvPr>
            <p:ph type="title"/>
          </p:nvPr>
        </p:nvSpPr>
        <p:spPr/>
        <p:txBody>
          <a:bodyPr/>
          <a:lstStyle/>
          <a:p>
            <a:r>
              <a:rPr lang="da-DK" dirty="0"/>
              <a:t>Hvad psykologisk tryghed ikke er </a:t>
            </a:r>
          </a:p>
        </p:txBody>
      </p:sp>
      <p:sp>
        <p:nvSpPr>
          <p:cNvPr id="3" name="Pladsholder til slidenummer 2">
            <a:extLst>
              <a:ext uri="{FF2B5EF4-FFF2-40B4-BE49-F238E27FC236}">
                <a16:creationId xmlns:a16="http://schemas.microsoft.com/office/drawing/2014/main" id="{144C9286-E50E-436A-ADA2-173B8E32E111}"/>
              </a:ext>
            </a:extLst>
          </p:cNvPr>
          <p:cNvSpPr>
            <a:spLocks noGrp="1"/>
          </p:cNvSpPr>
          <p:nvPr>
            <p:ph type="sldNum" sz="quarter" idx="12"/>
          </p:nvPr>
        </p:nvSpPr>
        <p:spPr/>
        <p:txBody>
          <a:bodyPr/>
          <a:lstStyle/>
          <a:p>
            <a:fld id="{9954E03F-E26F-457D-89B0-7A8BE1FEA24F}" type="slidenum">
              <a:rPr lang="da-DK" smtClean="0">
                <a:solidFill>
                  <a:srgbClr val="000000"/>
                </a:solidFill>
              </a:rPr>
              <a:pPr/>
              <a:t>157</a:t>
            </a:fld>
            <a:endParaRPr lang="da-DK">
              <a:solidFill>
                <a:srgbClr val="000000"/>
              </a:solidFill>
            </a:endParaRPr>
          </a:p>
        </p:txBody>
      </p:sp>
      <p:sp>
        <p:nvSpPr>
          <p:cNvPr id="4" name="Tekstfelt 3">
            <a:extLst>
              <a:ext uri="{FF2B5EF4-FFF2-40B4-BE49-F238E27FC236}">
                <a16:creationId xmlns:a16="http://schemas.microsoft.com/office/drawing/2014/main" id="{A6E9B67F-A4DB-4F7C-8555-380FC8581FD5}"/>
              </a:ext>
            </a:extLst>
          </p:cNvPr>
          <p:cNvSpPr txBox="1"/>
          <p:nvPr/>
        </p:nvSpPr>
        <p:spPr>
          <a:xfrm>
            <a:off x="395287" y="1073157"/>
            <a:ext cx="8353424" cy="3570208"/>
          </a:xfrm>
          <a:prstGeom prst="rect">
            <a:avLst/>
          </a:prstGeom>
          <a:noFill/>
        </p:spPr>
        <p:txBody>
          <a:bodyPr wrap="square" rtlCol="0">
            <a:spAutoFit/>
          </a:bodyPr>
          <a:lstStyle/>
          <a:p>
            <a:r>
              <a:rPr lang="da-DK" sz="1600" dirty="0"/>
              <a:t>Psykologisk tryghed handler </a:t>
            </a:r>
            <a:r>
              <a:rPr lang="da-DK" sz="1600" dirty="0">
                <a:solidFill>
                  <a:srgbClr val="FF0000"/>
                </a:solidFill>
              </a:rPr>
              <a:t>ikke</a:t>
            </a:r>
            <a:r>
              <a:rPr lang="da-DK" sz="1600" dirty="0"/>
              <a:t> om at være sød</a:t>
            </a:r>
          </a:p>
          <a:p>
            <a:endParaRPr lang="da-DK" sz="1600" dirty="0"/>
          </a:p>
          <a:p>
            <a:r>
              <a:rPr lang="da-DK" sz="1600" dirty="0"/>
              <a:t>Psykologisk tryghed handler </a:t>
            </a:r>
            <a:r>
              <a:rPr lang="da-DK" sz="1600" dirty="0">
                <a:solidFill>
                  <a:srgbClr val="FF0000"/>
                </a:solidFill>
              </a:rPr>
              <a:t>ikke</a:t>
            </a:r>
            <a:r>
              <a:rPr lang="da-DK" sz="1600" dirty="0"/>
              <a:t> om at undgå konflikter </a:t>
            </a:r>
          </a:p>
          <a:p>
            <a:endParaRPr lang="da-DK" sz="1600" dirty="0"/>
          </a:p>
          <a:p>
            <a:r>
              <a:rPr lang="da-DK" sz="1600" dirty="0"/>
              <a:t>Psykologisk tryghed handler </a:t>
            </a:r>
            <a:r>
              <a:rPr lang="da-DK" sz="1600" dirty="0">
                <a:solidFill>
                  <a:srgbClr val="FF0000"/>
                </a:solidFill>
              </a:rPr>
              <a:t>ikke</a:t>
            </a:r>
            <a:r>
              <a:rPr lang="da-DK" sz="1600" dirty="0"/>
              <a:t> om personlighed hos den enkelte</a:t>
            </a:r>
          </a:p>
          <a:p>
            <a:r>
              <a:rPr lang="da-DK" sz="1600" dirty="0"/>
              <a:t> </a:t>
            </a:r>
          </a:p>
          <a:p>
            <a:r>
              <a:rPr lang="da-DK" sz="1600" dirty="0"/>
              <a:t>Psykologisk tryghed er </a:t>
            </a:r>
            <a:r>
              <a:rPr lang="da-DK" sz="1600" dirty="0">
                <a:solidFill>
                  <a:srgbClr val="FF0000"/>
                </a:solidFill>
              </a:rPr>
              <a:t>ikke</a:t>
            </a:r>
            <a:r>
              <a:rPr lang="da-DK" sz="1600" dirty="0"/>
              <a:t> et andet ord for tillid </a:t>
            </a:r>
          </a:p>
          <a:p>
            <a:endParaRPr lang="da-DK" sz="1600" dirty="0"/>
          </a:p>
          <a:p>
            <a:r>
              <a:rPr lang="da-DK" sz="1600" dirty="0"/>
              <a:t>Psykologisk tryghed handler </a:t>
            </a:r>
            <a:r>
              <a:rPr lang="da-DK" sz="1600" dirty="0">
                <a:solidFill>
                  <a:srgbClr val="FF0000"/>
                </a:solidFill>
              </a:rPr>
              <a:t>ikke</a:t>
            </a:r>
            <a:r>
              <a:rPr lang="da-DK" sz="1600" dirty="0"/>
              <a:t> om at sætte baren lavere for performance </a:t>
            </a:r>
          </a:p>
          <a:p>
            <a:endParaRPr lang="da-DK" sz="1600" dirty="0"/>
          </a:p>
          <a:p>
            <a:r>
              <a:rPr lang="da-DK" sz="1600" dirty="0"/>
              <a:t>Psykologisk tryghed tillader </a:t>
            </a:r>
            <a:r>
              <a:rPr lang="da-DK" sz="1600" dirty="0">
                <a:solidFill>
                  <a:srgbClr val="FF0000"/>
                </a:solidFill>
              </a:rPr>
              <a:t>ikke</a:t>
            </a:r>
            <a:r>
              <a:rPr lang="da-DK" sz="1600" dirty="0"/>
              <a:t> dårlig opførsel</a:t>
            </a:r>
          </a:p>
          <a:p>
            <a:endParaRPr lang="da-DK" sz="1600" dirty="0"/>
          </a:p>
          <a:p>
            <a:r>
              <a:rPr lang="da-DK" sz="1600" dirty="0"/>
              <a:t>Psykologisk tryghed er </a:t>
            </a:r>
            <a:r>
              <a:rPr lang="da-DK" sz="1600" dirty="0">
                <a:solidFill>
                  <a:srgbClr val="FF0000"/>
                </a:solidFill>
              </a:rPr>
              <a:t>ikke</a:t>
            </a:r>
            <a:r>
              <a:rPr lang="da-DK" sz="1600" dirty="0"/>
              <a:t> noget man fikser en gang for alle </a:t>
            </a:r>
          </a:p>
          <a:p>
            <a:endParaRPr lang="da-DK" dirty="0"/>
          </a:p>
        </p:txBody>
      </p:sp>
    </p:spTree>
    <p:extLst>
      <p:ext uri="{BB962C8B-B14F-4D97-AF65-F5344CB8AC3E}">
        <p14:creationId xmlns:p14="http://schemas.microsoft.com/office/powerpoint/2010/main" val="150007295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a:xfrm>
            <a:off x="395536" y="3183974"/>
            <a:ext cx="7344816" cy="1404000"/>
          </a:xfrm>
        </p:spPr>
        <p:txBody>
          <a:bodyPr>
            <a:noAutofit/>
          </a:bodyPr>
          <a:lstStyle/>
          <a:p>
            <a:r>
              <a:rPr lang="da-DK" sz="1600" dirty="0"/>
              <a:t>Katalog til inspiration - Byg psykologisk tryghed:</a:t>
            </a:r>
            <a:br>
              <a:rPr lang="da-DK" sz="1600" dirty="0"/>
            </a:br>
            <a:r>
              <a:rPr lang="da-DK" sz="1600" dirty="0"/>
              <a:t>Hvad gør i? Hvilke erfaringer har du der bidrager?</a:t>
            </a:r>
            <a:br>
              <a:rPr lang="da-DK" sz="1600" dirty="0"/>
            </a:br>
            <a:br>
              <a:rPr lang="da-DK" sz="1600" dirty="0"/>
            </a:br>
            <a:br>
              <a:rPr lang="da-DK" sz="1600" dirty="0"/>
            </a:br>
            <a:br>
              <a:rPr lang="da-DK" sz="1600" dirty="0"/>
            </a:br>
            <a:endParaRPr lang="da-DK" sz="1600" dirty="0"/>
          </a:p>
        </p:txBody>
      </p:sp>
      <p:sp>
        <p:nvSpPr>
          <p:cNvPr id="6" name="Undertitel 5"/>
          <p:cNvSpPr>
            <a:spLocks noGrp="1"/>
          </p:cNvSpPr>
          <p:nvPr>
            <p:ph type="subTitle" idx="1"/>
          </p:nvPr>
        </p:nvSpPr>
        <p:spPr/>
        <p:txBody>
          <a:bodyPr>
            <a:normAutofit fontScale="77500" lnSpcReduction="20000"/>
          </a:bodyPr>
          <a:lstStyle/>
          <a:p>
            <a:endParaRPr lang="da-DK"/>
          </a:p>
        </p:txBody>
      </p:sp>
      <p:sp>
        <p:nvSpPr>
          <p:cNvPr id="4" name="Pladsholder til diasnummer 3"/>
          <p:cNvSpPr>
            <a:spLocks noGrp="1"/>
          </p:cNvSpPr>
          <p:nvPr>
            <p:ph type="sldNum" sz="quarter" idx="4294967295"/>
          </p:nvPr>
        </p:nvSpPr>
        <p:spPr>
          <a:xfrm>
            <a:off x="6624638" y="4776788"/>
            <a:ext cx="2519362" cy="31591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9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7" name="Pladsholder til indhold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11" y="0"/>
            <a:ext cx="9159911" cy="2931790"/>
          </a:xfrm>
          <a:prstGeom prst="rect">
            <a:avLst/>
          </a:prstGeom>
          <a:noFill/>
        </p:spPr>
      </p:pic>
    </p:spTree>
    <p:extLst>
      <p:ext uri="{BB962C8B-B14F-4D97-AF65-F5344CB8AC3E}">
        <p14:creationId xmlns:p14="http://schemas.microsoft.com/office/powerpoint/2010/main" val="106800816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252536" y="-92546"/>
            <a:ext cx="10081120" cy="5544616"/>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da-DK">
              <a:solidFill>
                <a:schemeClr val="bg1"/>
              </a:solidFill>
            </a:endParaRPr>
          </a:p>
        </p:txBody>
      </p:sp>
      <p:sp>
        <p:nvSpPr>
          <p:cNvPr id="2" name="Titel 1"/>
          <p:cNvSpPr>
            <a:spLocks noGrp="1"/>
          </p:cNvSpPr>
          <p:nvPr>
            <p:ph type="title"/>
          </p:nvPr>
        </p:nvSpPr>
        <p:spPr/>
        <p:txBody>
          <a:bodyPr/>
          <a:lstStyle/>
          <a:p>
            <a:endParaRPr lang="da-DK" dirty="0"/>
          </a:p>
        </p:txBody>
      </p:sp>
      <p:pic>
        <p:nvPicPr>
          <p:cNvPr id="5" name="Pladsholder til indhold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699542"/>
            <a:ext cx="8217310" cy="3672408"/>
          </a:xfrm>
        </p:spPr>
      </p:pic>
      <p:sp>
        <p:nvSpPr>
          <p:cNvPr id="4" name="Pladsholder til diasnummer 3"/>
          <p:cNvSpPr>
            <a:spLocks noGrp="1"/>
          </p:cNvSpPr>
          <p:nvPr>
            <p:ph type="sldNum" sz="quarter" idx="4"/>
          </p:nvPr>
        </p:nvSpPr>
        <p:spPr/>
        <p:txBody>
          <a:bodyPr/>
          <a:lstStyle/>
          <a:p>
            <a:endParaRPr lang="da-DK" dirty="0"/>
          </a:p>
        </p:txBody>
      </p:sp>
    </p:spTree>
    <p:extLst>
      <p:ext uri="{BB962C8B-B14F-4D97-AF65-F5344CB8AC3E}">
        <p14:creationId xmlns:p14="http://schemas.microsoft.com/office/powerpoint/2010/main" val="3033747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F98182-57D5-1CBA-0D70-92E3B65449EB}"/>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6F0D300F-1470-6F5E-3E44-28C4B809C58C}"/>
              </a:ext>
            </a:extLst>
          </p:cNvPr>
          <p:cNvSpPr>
            <a:spLocks noGrp="1"/>
          </p:cNvSpPr>
          <p:nvPr>
            <p:ph idx="1"/>
          </p:nvPr>
        </p:nvSpPr>
        <p:spPr/>
        <p:txBody>
          <a:bodyPr/>
          <a:lstStyle/>
          <a:p>
            <a:endParaRPr lang="da-DK"/>
          </a:p>
        </p:txBody>
      </p:sp>
      <p:sp>
        <p:nvSpPr>
          <p:cNvPr id="4" name="Pladsholder til slidenummer 3">
            <a:extLst>
              <a:ext uri="{FF2B5EF4-FFF2-40B4-BE49-F238E27FC236}">
                <a16:creationId xmlns:a16="http://schemas.microsoft.com/office/drawing/2014/main" id="{3782429C-590D-CA5E-D6A0-A466F258A1A4}"/>
              </a:ext>
            </a:extLst>
          </p:cNvPr>
          <p:cNvSpPr>
            <a:spLocks noGrp="1"/>
          </p:cNvSpPr>
          <p:nvPr>
            <p:ph type="sldNum" sz="quarter" idx="12"/>
          </p:nvPr>
        </p:nvSpPr>
        <p:spPr/>
        <p:txBody>
          <a:bodyPr/>
          <a:lstStyle/>
          <a:p>
            <a:fld id="{86514068-1FDC-406F-8DC9-A3ED74E5E153}" type="slidenum">
              <a:rPr lang="da-DK" smtClean="0"/>
              <a:t>16</a:t>
            </a:fld>
            <a:endParaRPr lang="da-DK"/>
          </a:p>
        </p:txBody>
      </p:sp>
      <p:pic>
        <p:nvPicPr>
          <p:cNvPr id="6" name="Billede 5">
            <a:extLst>
              <a:ext uri="{FF2B5EF4-FFF2-40B4-BE49-F238E27FC236}">
                <a16:creationId xmlns:a16="http://schemas.microsoft.com/office/drawing/2014/main" id="{9836C270-562B-6D33-C9CA-D6300E30A450}"/>
              </a:ext>
            </a:extLst>
          </p:cNvPr>
          <p:cNvPicPr>
            <a:picLocks noChangeAspect="1"/>
          </p:cNvPicPr>
          <p:nvPr/>
        </p:nvPicPr>
        <p:blipFill>
          <a:blip r:embed="rId2"/>
          <a:stretch>
            <a:fillRect/>
          </a:stretch>
        </p:blipFill>
        <p:spPr>
          <a:xfrm>
            <a:off x="25655" y="0"/>
            <a:ext cx="9092689" cy="5143500"/>
          </a:xfrm>
          <a:prstGeom prst="rect">
            <a:avLst/>
          </a:prstGeom>
        </p:spPr>
      </p:pic>
    </p:spTree>
    <p:extLst>
      <p:ext uri="{BB962C8B-B14F-4D97-AF65-F5344CB8AC3E}">
        <p14:creationId xmlns:p14="http://schemas.microsoft.com/office/powerpoint/2010/main" val="126117838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539552" y="1275607"/>
            <a:ext cx="3111586" cy="2907322"/>
          </a:xfrm>
        </p:spPr>
        <p:txBody>
          <a:bodyPr>
            <a:normAutofit/>
          </a:bodyPr>
          <a:lstStyle/>
          <a:p>
            <a:pPr marL="742950" indent="-742950">
              <a:buFont typeface="+mj-lt"/>
              <a:buAutoNum type="arabicPeriod"/>
            </a:pPr>
            <a:r>
              <a:rPr lang="da-DK" b="1" dirty="0"/>
              <a:t>Sæt rammen for arbejdet</a:t>
            </a:r>
          </a:p>
          <a:p>
            <a:pPr marL="742950" indent="-742950">
              <a:buFont typeface="+mj-lt"/>
              <a:buAutoNum type="arabicPeriod"/>
            </a:pPr>
            <a:endParaRPr lang="da-DK" b="1" dirty="0"/>
          </a:p>
          <a:p>
            <a:pPr marL="742950" indent="-742950">
              <a:buFont typeface="+mj-lt"/>
              <a:buAutoNum type="arabicPeriod"/>
            </a:pPr>
            <a:endParaRPr lang="da-DK" b="1" dirty="0"/>
          </a:p>
          <a:p>
            <a:pPr marL="742950" indent="-742950">
              <a:buFont typeface="+mj-lt"/>
              <a:buAutoNum type="arabicPeriod"/>
            </a:pPr>
            <a:r>
              <a:rPr lang="da-DK" b="1" dirty="0"/>
              <a:t>Invitér til deltagelse  </a:t>
            </a:r>
          </a:p>
          <a:p>
            <a:pPr marL="742950" indent="-742950">
              <a:buFont typeface="+mj-lt"/>
              <a:buAutoNum type="arabicPeriod"/>
            </a:pPr>
            <a:endParaRPr lang="da-DK" b="1" dirty="0"/>
          </a:p>
          <a:p>
            <a:pPr marL="742950" indent="-742950">
              <a:buFont typeface="+mj-lt"/>
              <a:buAutoNum type="arabicPeriod"/>
            </a:pPr>
            <a:endParaRPr lang="da-DK" b="1" dirty="0"/>
          </a:p>
          <a:p>
            <a:pPr marL="742950" indent="-742950">
              <a:buFont typeface="+mj-lt"/>
              <a:buAutoNum type="arabicPeriod"/>
            </a:pPr>
            <a:r>
              <a:rPr lang="da-DK" b="1" dirty="0"/>
              <a:t>Anerkend input</a:t>
            </a:r>
          </a:p>
          <a:p>
            <a:endParaRPr lang="da-DK" sz="3600" dirty="0">
              <a:solidFill>
                <a:schemeClr val="bg1"/>
              </a:solidFill>
            </a:endParaRPr>
          </a:p>
        </p:txBody>
      </p:sp>
      <p:sp>
        <p:nvSpPr>
          <p:cNvPr id="4" name="Tekstboks 3"/>
          <p:cNvSpPr txBox="1"/>
          <p:nvPr/>
        </p:nvSpPr>
        <p:spPr>
          <a:xfrm>
            <a:off x="323528" y="4416990"/>
            <a:ext cx="4752528" cy="338554"/>
          </a:xfrm>
          <a:prstGeom prst="rect">
            <a:avLst/>
          </a:prstGeom>
          <a:noFill/>
        </p:spPr>
        <p:txBody>
          <a:bodyPr wrap="square" rtlCol="0">
            <a:spAutoFit/>
          </a:bodyPr>
          <a:lstStyle/>
          <a:p>
            <a:r>
              <a:rPr lang="da-DK" sz="1600" i="1" dirty="0" err="1"/>
              <a:t>Edmondson</a:t>
            </a:r>
            <a:r>
              <a:rPr lang="da-DK" sz="1600" dirty="0"/>
              <a:t>, 2017 </a:t>
            </a:r>
          </a:p>
        </p:txBody>
      </p:sp>
      <p:sp>
        <p:nvSpPr>
          <p:cNvPr id="2" name="Rektangel 1">
            <a:extLst>
              <a:ext uri="{FF2B5EF4-FFF2-40B4-BE49-F238E27FC236}">
                <a16:creationId xmlns:a16="http://schemas.microsoft.com/office/drawing/2014/main" id="{A9EFEEFA-FAE3-4CC7-94EE-C6B9FBB2A381}"/>
              </a:ext>
            </a:extLst>
          </p:cNvPr>
          <p:cNvSpPr/>
          <p:nvPr/>
        </p:nvSpPr>
        <p:spPr>
          <a:xfrm>
            <a:off x="4572000" y="1501899"/>
            <a:ext cx="4572000" cy="21397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t>Hvordan skaber man psykologisk tryghed?</a:t>
            </a:r>
            <a:endParaRPr lang="da-DK" dirty="0"/>
          </a:p>
        </p:txBody>
      </p:sp>
    </p:spTree>
    <p:extLst>
      <p:ext uri="{BB962C8B-B14F-4D97-AF65-F5344CB8AC3E}">
        <p14:creationId xmlns:p14="http://schemas.microsoft.com/office/powerpoint/2010/main" val="251488062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0" y="991964"/>
            <a:ext cx="4824536" cy="30226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sz="1600">
              <a:solidFill>
                <a:schemeClr val="bg1"/>
              </a:solidFill>
            </a:endParaRPr>
          </a:p>
        </p:txBody>
      </p:sp>
      <p:sp>
        <p:nvSpPr>
          <p:cNvPr id="4" name="Pladsholder til indhold 3"/>
          <p:cNvSpPr>
            <a:spLocks noGrp="1"/>
          </p:cNvSpPr>
          <p:nvPr>
            <p:ph sz="quarter" idx="16"/>
          </p:nvPr>
        </p:nvSpPr>
        <p:spPr>
          <a:xfrm>
            <a:off x="20340" y="1060450"/>
            <a:ext cx="4824536" cy="2951460"/>
          </a:xfrm>
        </p:spPr>
        <p:txBody>
          <a:bodyPr anchor="ctr"/>
          <a:lstStyle/>
          <a:p>
            <a:pPr algn="ctr"/>
            <a:r>
              <a:rPr lang="da-DK" sz="2400" b="1" dirty="0">
                <a:solidFill>
                  <a:schemeClr val="bg1"/>
                </a:solidFill>
              </a:rPr>
              <a:t>1. </a:t>
            </a:r>
          </a:p>
          <a:p>
            <a:pPr algn="ctr"/>
            <a:r>
              <a:rPr lang="da-DK" sz="2400" b="1" dirty="0">
                <a:solidFill>
                  <a:schemeClr val="bg1"/>
                </a:solidFill>
              </a:rPr>
              <a:t>Sæt rammen for arbejdet</a:t>
            </a:r>
            <a:br>
              <a:rPr lang="da-DK" sz="2400" b="1" dirty="0">
                <a:solidFill>
                  <a:schemeClr val="bg1"/>
                </a:solidFill>
              </a:rPr>
            </a:br>
            <a:r>
              <a:rPr lang="da-DK" sz="2400" b="1" dirty="0">
                <a:solidFill>
                  <a:schemeClr val="bg1"/>
                </a:solidFill>
              </a:rPr>
              <a:t>(lederen</a:t>
            </a:r>
            <a:r>
              <a:rPr lang="da-DK" sz="2400" b="1">
                <a:solidFill>
                  <a:schemeClr val="bg1"/>
                </a:solidFill>
              </a:rPr>
              <a:t>/konsulenten)</a:t>
            </a:r>
            <a:br>
              <a:rPr lang="da-DK" sz="2800" b="1" dirty="0">
                <a:solidFill>
                  <a:schemeClr val="bg1"/>
                </a:solidFill>
              </a:rPr>
            </a:br>
            <a:endParaRPr lang="da-DK" sz="2400" dirty="0">
              <a:solidFill>
                <a:schemeClr val="bg1"/>
              </a:solidFill>
            </a:endParaRPr>
          </a:p>
        </p:txBody>
      </p:sp>
      <p:sp>
        <p:nvSpPr>
          <p:cNvPr id="5" name="Pladsholder til diasnummer 4"/>
          <p:cNvSpPr>
            <a:spLocks noGrp="1"/>
          </p:cNvSpPr>
          <p:nvPr>
            <p:ph type="sldNum" sz="quarter" idx="4"/>
          </p:nvPr>
        </p:nvSpPr>
        <p:spPr/>
        <p:txBody>
          <a:bodyPr/>
          <a:lstStyle/>
          <a:p>
            <a:endParaRPr lang="da-DK" dirty="0">
              <a:solidFill>
                <a:srgbClr val="000000"/>
              </a:solidFill>
            </a:endParaRPr>
          </a:p>
        </p:txBody>
      </p:sp>
      <p:sp>
        <p:nvSpPr>
          <p:cNvPr id="7" name="Tekstfelt 6">
            <a:extLst>
              <a:ext uri="{FF2B5EF4-FFF2-40B4-BE49-F238E27FC236}">
                <a16:creationId xmlns:a16="http://schemas.microsoft.com/office/drawing/2014/main" id="{24B3A8AE-F79B-4373-B9D7-8238E28348A0}"/>
              </a:ext>
            </a:extLst>
          </p:cNvPr>
          <p:cNvSpPr txBox="1"/>
          <p:nvPr/>
        </p:nvSpPr>
        <p:spPr>
          <a:xfrm>
            <a:off x="5220072" y="1071820"/>
            <a:ext cx="3312368" cy="3108543"/>
          </a:xfrm>
          <a:prstGeom prst="rect">
            <a:avLst/>
          </a:prstGeom>
          <a:noFill/>
        </p:spPr>
        <p:txBody>
          <a:bodyPr wrap="square">
            <a:spAutoFit/>
          </a:bodyPr>
          <a:lstStyle/>
          <a:p>
            <a:pPr marL="285750" indent="-285750">
              <a:buFont typeface="Arial" panose="020B0604020202020204" pitchFamily="34" charset="0"/>
              <a:buChar char="•"/>
            </a:pPr>
            <a:endParaRPr lang="da-DK" sz="1400" dirty="0"/>
          </a:p>
          <a:p>
            <a:pPr marL="285750" indent="-285750">
              <a:buFont typeface="Arial" panose="020B0604020202020204" pitchFamily="34" charset="0"/>
              <a:buChar char="•"/>
            </a:pPr>
            <a:endParaRPr lang="da-DK" sz="1400" dirty="0"/>
          </a:p>
          <a:p>
            <a:pPr marL="285750" indent="-285750">
              <a:buFont typeface="Arial" panose="020B0604020202020204" pitchFamily="34" charset="0"/>
              <a:buChar char="•"/>
            </a:pPr>
            <a:r>
              <a:rPr lang="da-DK" sz="1400" dirty="0"/>
              <a:t>Rammesæt (komplekse) opgaver som læringsopgaver, ikke som eksekveringsopgaver. Gør det tydeligt, hvis der er usikkerhed forude, og at i er indbyrdes afhængige af hinanden. </a:t>
            </a:r>
          </a:p>
          <a:p>
            <a:endParaRPr lang="da-DK" sz="1400" dirty="0"/>
          </a:p>
          <a:p>
            <a:pPr marL="285750" indent="-285750">
              <a:buFont typeface="Arial" panose="020B0604020202020204" pitchFamily="34" charset="0"/>
              <a:buChar char="•"/>
            </a:pPr>
            <a:r>
              <a:rPr lang="da-DK" sz="1400" dirty="0"/>
              <a:t>”Vi har brug for at få alles hjerner i spil”. </a:t>
            </a:r>
          </a:p>
          <a:p>
            <a:pPr marL="285750" indent="-285750">
              <a:buFont typeface="Arial" panose="020B0604020202020204" pitchFamily="34" charset="0"/>
              <a:buChar char="•"/>
            </a:pPr>
            <a:endParaRPr lang="da-DK" sz="1400" dirty="0"/>
          </a:p>
          <a:p>
            <a:pPr marL="285750" indent="-285750">
              <a:buFont typeface="Arial" panose="020B0604020202020204" pitchFamily="34" charset="0"/>
              <a:buChar char="•"/>
            </a:pPr>
            <a:r>
              <a:rPr lang="da-DK" sz="1400" dirty="0"/>
              <a:t>‘</a:t>
            </a:r>
            <a:r>
              <a:rPr lang="da-DK" sz="1400" dirty="0" err="1"/>
              <a:t>Reframing</a:t>
            </a:r>
            <a:r>
              <a:rPr lang="da-DK" sz="1400" dirty="0"/>
              <a:t> </a:t>
            </a:r>
            <a:r>
              <a:rPr lang="da-DK" sz="1400" dirty="0" err="1"/>
              <a:t>failure</a:t>
            </a:r>
            <a:r>
              <a:rPr lang="da-DK" sz="1400" dirty="0"/>
              <a:t>’ (</a:t>
            </a:r>
            <a:r>
              <a:rPr lang="da-DK" sz="1400" dirty="0" err="1"/>
              <a:t>Pixar</a:t>
            </a:r>
            <a:r>
              <a:rPr lang="da-DK" sz="1400" dirty="0"/>
              <a:t>)</a:t>
            </a:r>
          </a:p>
        </p:txBody>
      </p:sp>
    </p:spTree>
    <p:extLst>
      <p:ext uri="{BB962C8B-B14F-4D97-AF65-F5344CB8AC3E}">
        <p14:creationId xmlns:p14="http://schemas.microsoft.com/office/powerpoint/2010/main" val="381202674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3A8F9C0B-A95D-4F39-91B3-4A6B943541B1}"/>
              </a:ext>
            </a:extLst>
          </p:cNvPr>
          <p:cNvSpPr/>
          <p:nvPr/>
        </p:nvSpPr>
        <p:spPr>
          <a:xfrm>
            <a:off x="0" y="991964"/>
            <a:ext cx="4824536" cy="30226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sz="1600">
              <a:solidFill>
                <a:schemeClr val="bg1"/>
              </a:solidFill>
            </a:endParaRPr>
          </a:p>
        </p:txBody>
      </p:sp>
      <p:sp>
        <p:nvSpPr>
          <p:cNvPr id="2" name="Titel 1"/>
          <p:cNvSpPr>
            <a:spLocks noGrp="1"/>
          </p:cNvSpPr>
          <p:nvPr>
            <p:ph type="title"/>
          </p:nvPr>
        </p:nvSpPr>
        <p:spPr>
          <a:xfrm>
            <a:off x="0" y="991964"/>
            <a:ext cx="4824536" cy="3022600"/>
          </a:xfrm>
        </p:spPr>
        <p:txBody>
          <a:bodyPr anchor="ctr"/>
          <a:lstStyle/>
          <a:p>
            <a:r>
              <a:rPr lang="da-DK" sz="2000" b="1" dirty="0">
                <a:solidFill>
                  <a:schemeClr val="bg1"/>
                </a:solidFill>
              </a:rPr>
              <a:t>2. + 3.</a:t>
            </a:r>
            <a:br>
              <a:rPr lang="da-DK" sz="2000" b="1" dirty="0">
                <a:solidFill>
                  <a:schemeClr val="bg1"/>
                </a:solidFill>
              </a:rPr>
            </a:br>
            <a:r>
              <a:rPr lang="da-DK" sz="2000" b="1" dirty="0">
                <a:solidFill>
                  <a:schemeClr val="bg1"/>
                </a:solidFill>
              </a:rPr>
              <a:t>Invitér til deltagelse</a:t>
            </a:r>
            <a:br>
              <a:rPr lang="da-DK" sz="2000" b="1" dirty="0">
                <a:solidFill>
                  <a:schemeClr val="bg1"/>
                </a:solidFill>
              </a:rPr>
            </a:br>
            <a:r>
              <a:rPr lang="da-DK" sz="2000" b="1" dirty="0">
                <a:solidFill>
                  <a:schemeClr val="bg1"/>
                </a:solidFill>
              </a:rPr>
              <a:t>&amp;</a:t>
            </a:r>
            <a:br>
              <a:rPr lang="da-DK" sz="2000" b="1" dirty="0">
                <a:solidFill>
                  <a:schemeClr val="bg1"/>
                </a:solidFill>
              </a:rPr>
            </a:br>
            <a:r>
              <a:rPr lang="da-DK" sz="2000" b="1" dirty="0">
                <a:solidFill>
                  <a:schemeClr val="bg1"/>
                </a:solidFill>
              </a:rPr>
              <a:t>Anerkend input  </a:t>
            </a:r>
          </a:p>
        </p:txBody>
      </p:sp>
      <p:sp>
        <p:nvSpPr>
          <p:cNvPr id="5" name="Pladsholder til indhold 4"/>
          <p:cNvSpPr>
            <a:spLocks noGrp="1"/>
          </p:cNvSpPr>
          <p:nvPr>
            <p:ph sz="quarter" idx="13"/>
          </p:nvPr>
        </p:nvSpPr>
        <p:spPr>
          <a:xfrm>
            <a:off x="5148064" y="991964"/>
            <a:ext cx="3516312" cy="3410973"/>
          </a:xfrm>
        </p:spPr>
        <p:txBody>
          <a:bodyPr/>
          <a:lstStyle/>
          <a:p>
            <a:pPr marL="285750" indent="-285750">
              <a:buFont typeface="Arial" panose="020B0604020202020204" pitchFamily="34" charset="0"/>
              <a:buChar char="•"/>
            </a:pPr>
            <a:r>
              <a:rPr lang="da-DK" sz="1400" dirty="0"/>
              <a:t>Alle skal tale (</a:t>
            </a:r>
            <a:r>
              <a:rPr lang="da-DK" sz="1400" dirty="0" err="1"/>
              <a:t>turn</a:t>
            </a:r>
            <a:r>
              <a:rPr lang="da-DK" sz="1400" dirty="0"/>
              <a:t> </a:t>
            </a:r>
            <a:r>
              <a:rPr lang="da-DK" sz="1400" dirty="0" err="1"/>
              <a:t>taking</a:t>
            </a:r>
            <a:r>
              <a:rPr lang="da-DK" sz="1400" dirty="0"/>
              <a:t>). Bed andre om input</a:t>
            </a:r>
          </a:p>
          <a:p>
            <a:pPr marL="285750" indent="-285750">
              <a:buFont typeface="Arial" panose="020B0604020202020204" pitchFamily="34" charset="0"/>
              <a:buChar char="•"/>
            </a:pPr>
            <a:r>
              <a:rPr lang="da-DK" sz="1400" dirty="0"/>
              <a:t>Anerkend din egen </a:t>
            </a:r>
            <a:r>
              <a:rPr lang="da-DK" sz="1400" dirty="0" err="1"/>
              <a:t>fejlbarlighed</a:t>
            </a:r>
            <a:r>
              <a:rPr lang="da-DK" sz="1400" dirty="0"/>
              <a:t>. Sig til når du har lavet en fejl, og når der er noget du ikke ved. </a:t>
            </a:r>
            <a:br>
              <a:rPr lang="da-DK" sz="1400" dirty="0"/>
            </a:br>
            <a:r>
              <a:rPr lang="da-DK" sz="1400" dirty="0"/>
              <a:t>”Hvad har jeg overset?”</a:t>
            </a:r>
          </a:p>
          <a:p>
            <a:pPr marL="285750" indent="-285750">
              <a:buFont typeface="Arial" panose="020B0604020202020204" pitchFamily="34" charset="0"/>
              <a:buChar char="•"/>
            </a:pPr>
            <a:r>
              <a:rPr lang="da-DK" sz="1400" dirty="0"/>
              <a:t>Rollemodel nysgerrighed og læring ved at stille mange spørgsmål</a:t>
            </a:r>
          </a:p>
          <a:p>
            <a:pPr marL="285750" indent="-285750">
              <a:buFont typeface="Arial" panose="020B0604020202020204" pitchFamily="34" charset="0"/>
              <a:buChar char="•"/>
            </a:pPr>
            <a:r>
              <a:rPr lang="da-DK" sz="1400" dirty="0"/>
              <a:t>Vær personlig involveret</a:t>
            </a:r>
          </a:p>
          <a:p>
            <a:pPr marL="285750" indent="-285750">
              <a:buFont typeface="Arial" panose="020B0604020202020204" pitchFamily="34" charset="0"/>
              <a:buChar char="•"/>
            </a:pPr>
            <a:r>
              <a:rPr lang="da-DK" sz="1400" dirty="0"/>
              <a:t>Spørg om hjælp og bed om feedback</a:t>
            </a:r>
          </a:p>
          <a:p>
            <a:pPr marL="285750" indent="-285750">
              <a:buFont typeface="Arial" panose="020B0604020202020204" pitchFamily="34" charset="0"/>
              <a:buChar char="•"/>
            </a:pPr>
            <a:endParaRPr lang="da-DK" sz="1400" dirty="0"/>
          </a:p>
          <a:p>
            <a:pPr marL="285750" indent="-285750">
              <a:buFont typeface="Arial" panose="020B0604020202020204" pitchFamily="34" charset="0"/>
              <a:buChar char="•"/>
            </a:pPr>
            <a:r>
              <a:rPr lang="da-DK" sz="1400" dirty="0"/>
              <a:t>Vis andre at du kan lide når de undrer sig, stiller spørgsmål og giver kritik</a:t>
            </a:r>
          </a:p>
          <a:p>
            <a:endParaRPr lang="da-DK" dirty="0"/>
          </a:p>
        </p:txBody>
      </p:sp>
      <p:sp>
        <p:nvSpPr>
          <p:cNvPr id="7" name="Pladsholder til billede 6"/>
          <p:cNvSpPr>
            <a:spLocks noGrp="1"/>
          </p:cNvSpPr>
          <p:nvPr>
            <p:ph type="pic" sz="quarter" idx="15"/>
          </p:nvPr>
        </p:nvSpPr>
        <p:spPr/>
      </p:sp>
    </p:spTree>
    <p:extLst>
      <p:ext uri="{BB962C8B-B14F-4D97-AF65-F5344CB8AC3E}">
        <p14:creationId xmlns:p14="http://schemas.microsoft.com/office/powerpoint/2010/main" val="186094582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229654" y="-92546"/>
            <a:ext cx="10081120" cy="5544616"/>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sz="1600">
              <a:solidFill>
                <a:schemeClr val="bg1"/>
              </a:solidFill>
            </a:endParaRPr>
          </a:p>
        </p:txBody>
      </p:sp>
      <p:sp>
        <p:nvSpPr>
          <p:cNvPr id="2" name="Titel 1"/>
          <p:cNvSpPr>
            <a:spLocks noGrp="1"/>
          </p:cNvSpPr>
          <p:nvPr>
            <p:ph type="title"/>
          </p:nvPr>
        </p:nvSpPr>
        <p:spPr/>
        <p:txBody>
          <a:bodyPr/>
          <a:lstStyle/>
          <a:p>
            <a:r>
              <a:rPr lang="da-DK" dirty="0">
                <a:solidFill>
                  <a:schemeClr val="bg1"/>
                </a:solidFill>
              </a:rPr>
              <a:t>Nysgerrig for mere – et sted at starte</a:t>
            </a:r>
          </a:p>
        </p:txBody>
      </p:sp>
      <p:sp>
        <p:nvSpPr>
          <p:cNvPr id="3" name="Pladsholder til indhold 2"/>
          <p:cNvSpPr>
            <a:spLocks noGrp="1"/>
          </p:cNvSpPr>
          <p:nvPr>
            <p:ph idx="1"/>
          </p:nvPr>
        </p:nvSpPr>
        <p:spPr/>
        <p:txBody>
          <a:bodyPr/>
          <a:lstStyle/>
          <a:p>
            <a:r>
              <a:rPr lang="da-DK" sz="1400" dirty="0">
                <a:solidFill>
                  <a:schemeClr val="bg1"/>
                </a:solidFill>
              </a:rPr>
              <a:t>Amy C. </a:t>
            </a:r>
            <a:r>
              <a:rPr lang="da-DK" sz="1400" dirty="0" err="1">
                <a:solidFill>
                  <a:schemeClr val="bg1"/>
                </a:solidFill>
              </a:rPr>
              <a:t>Edmonson</a:t>
            </a:r>
            <a:r>
              <a:rPr lang="da-DK" sz="1400" dirty="0">
                <a:solidFill>
                  <a:schemeClr val="bg1"/>
                </a:solidFill>
              </a:rPr>
              <a:t>: Den frygtløse organisation (2020) </a:t>
            </a:r>
          </a:p>
          <a:p>
            <a:r>
              <a:rPr lang="da-DK" sz="1400" dirty="0">
                <a:solidFill>
                  <a:schemeClr val="bg1"/>
                </a:solidFill>
              </a:rPr>
              <a:t>Ted Talks med </a:t>
            </a:r>
            <a:r>
              <a:rPr lang="da-DK" sz="1400" dirty="0" err="1">
                <a:solidFill>
                  <a:schemeClr val="bg1"/>
                </a:solidFill>
              </a:rPr>
              <a:t>Edmonson</a:t>
            </a:r>
            <a:r>
              <a:rPr lang="da-DK" sz="1400" dirty="0">
                <a:solidFill>
                  <a:schemeClr val="bg1"/>
                </a:solidFill>
              </a:rPr>
              <a:t>:</a:t>
            </a:r>
          </a:p>
          <a:p>
            <a:pPr marL="285750" indent="-285750">
              <a:buFont typeface="Arial" panose="020B0604020202020204" pitchFamily="34" charset="0"/>
              <a:buChar char="•"/>
            </a:pPr>
            <a:r>
              <a:rPr lang="da-DK" sz="1400" dirty="0">
                <a:solidFill>
                  <a:schemeClr val="bg1"/>
                </a:solidFill>
                <a:hlinkClick r:id="rId2"/>
              </a:rPr>
              <a:t>https://www.youtube.com/watch?v=LhoLuui9gX8</a:t>
            </a:r>
            <a:r>
              <a:rPr lang="da-DK" sz="1400" dirty="0">
                <a:solidFill>
                  <a:schemeClr val="bg1"/>
                </a:solidFill>
              </a:rPr>
              <a:t> (2014)</a:t>
            </a:r>
          </a:p>
          <a:p>
            <a:pPr marL="285750" indent="-285750">
              <a:buFont typeface="Arial" panose="020B0604020202020204" pitchFamily="34" charset="0"/>
              <a:buChar char="•"/>
            </a:pPr>
            <a:r>
              <a:rPr lang="da-DK" sz="1400" dirty="0">
                <a:solidFill>
                  <a:schemeClr val="bg1"/>
                </a:solidFill>
                <a:hlinkClick r:id="rId3"/>
              </a:rPr>
              <a:t>https://www.ted.com/talks/amy_edmondson_how_to_turn_a_group_of_strangers_into_a_team</a:t>
            </a:r>
            <a:r>
              <a:rPr lang="da-DK" sz="1400" dirty="0">
                <a:solidFill>
                  <a:schemeClr val="bg1"/>
                </a:solidFill>
              </a:rPr>
              <a:t> (2017)</a:t>
            </a:r>
          </a:p>
          <a:p>
            <a:pPr marL="285750" indent="-285750">
              <a:buFont typeface="Arial" panose="020B0604020202020204" pitchFamily="34" charset="0"/>
              <a:buChar char="•"/>
            </a:pPr>
            <a:endParaRPr lang="da-DK" sz="1400" dirty="0">
              <a:solidFill>
                <a:schemeClr val="bg1"/>
              </a:solidFill>
            </a:endParaRPr>
          </a:p>
          <a:p>
            <a:r>
              <a:rPr lang="da-DK" sz="1400" dirty="0">
                <a:solidFill>
                  <a:schemeClr val="bg1"/>
                </a:solidFill>
              </a:rPr>
              <a:t>Vejledning Rigshospitalet: </a:t>
            </a:r>
          </a:p>
          <a:p>
            <a:r>
              <a:rPr lang="da-DK" sz="1400" dirty="0">
                <a:solidFill>
                  <a:schemeClr val="bg1"/>
                </a:solidFill>
                <a:hlinkClick r:id="rId4"/>
              </a:rPr>
              <a:t>https://www.rigshospitalet.dk/afdelinger-og-klinikker/administrationen/forbedringsafdelingen/Documents/psykologsisk-tryghed-guide-0320-web.pdf</a:t>
            </a:r>
            <a:endParaRPr lang="da-DK" sz="1400" dirty="0">
              <a:solidFill>
                <a:schemeClr val="bg1"/>
              </a:solidFill>
            </a:endParaRPr>
          </a:p>
          <a:p>
            <a:endParaRPr lang="da-DK" sz="1400" dirty="0">
              <a:solidFill>
                <a:schemeClr val="bg1"/>
              </a:solidFill>
            </a:endParaRPr>
          </a:p>
          <a:p>
            <a:r>
              <a:rPr lang="da-DK" sz="1400" dirty="0">
                <a:solidFill>
                  <a:schemeClr val="bg1"/>
                </a:solidFill>
              </a:rPr>
              <a:t>Artikler </a:t>
            </a:r>
          </a:p>
          <a:p>
            <a:r>
              <a:rPr lang="da-DK" sz="1400" dirty="0">
                <a:hlinkClick r:id="rId5"/>
              </a:rPr>
              <a:t>Psykologisk tryghed – hvad, hvorfor og hvordan? (implementconsultinggroup.com)</a:t>
            </a:r>
            <a:endParaRPr lang="da-DK" sz="1400" dirty="0">
              <a:solidFill>
                <a:schemeClr val="bg1"/>
              </a:solidFill>
            </a:endParaRPr>
          </a:p>
          <a:p>
            <a:endParaRPr lang="da-DK" dirty="0">
              <a:solidFill>
                <a:schemeClr val="bg1"/>
              </a:solidFill>
            </a:endParaRPr>
          </a:p>
          <a:p>
            <a:pPr marL="285750" indent="-285750">
              <a:buFont typeface="Arial" panose="020B0604020202020204" pitchFamily="34" charset="0"/>
              <a:buChar char="•"/>
            </a:pPr>
            <a:endParaRPr lang="da-DK" dirty="0">
              <a:solidFill>
                <a:schemeClr val="bg1"/>
              </a:solidFill>
            </a:endParaRPr>
          </a:p>
          <a:p>
            <a:endParaRPr lang="da-DK" dirty="0">
              <a:solidFill>
                <a:schemeClr val="bg1"/>
              </a:solidFill>
            </a:endParaRPr>
          </a:p>
        </p:txBody>
      </p:sp>
      <p:sp>
        <p:nvSpPr>
          <p:cNvPr id="4" name="Pladsholder til billede 3"/>
          <p:cNvSpPr>
            <a:spLocks noGrp="1"/>
          </p:cNvSpPr>
          <p:nvPr>
            <p:ph type="pic" sz="quarter" idx="15"/>
          </p:nvPr>
        </p:nvSpPr>
        <p:spPr/>
      </p:sp>
      <p:sp>
        <p:nvSpPr>
          <p:cNvPr id="5" name="Pladsholder til diasnummer 4"/>
          <p:cNvSpPr>
            <a:spLocks noGrp="1"/>
          </p:cNvSpPr>
          <p:nvPr>
            <p:ph type="sldNum" sz="quarter" idx="4"/>
          </p:nvPr>
        </p:nvSpPr>
        <p:spPr/>
        <p:txBody>
          <a:bodyPr/>
          <a:lstStyle/>
          <a:p>
            <a:endParaRPr lang="da-DK" dirty="0">
              <a:solidFill>
                <a:schemeClr val="bg1"/>
              </a:solidFill>
            </a:endParaRPr>
          </a:p>
        </p:txBody>
      </p:sp>
    </p:spTree>
    <p:extLst>
      <p:ext uri="{BB962C8B-B14F-4D97-AF65-F5344CB8AC3E}">
        <p14:creationId xmlns:p14="http://schemas.microsoft.com/office/powerpoint/2010/main" val="424040824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boks 3"/>
          <p:cNvSpPr txBox="1"/>
          <p:nvPr/>
        </p:nvSpPr>
        <p:spPr>
          <a:xfrm>
            <a:off x="971600" y="1795919"/>
            <a:ext cx="6336704" cy="2215991"/>
          </a:xfrm>
          <a:prstGeom prst="rect">
            <a:avLst/>
          </a:prstGeom>
          <a:noFill/>
        </p:spPr>
        <p:txBody>
          <a:bodyPr wrap="square" rtlCol="0">
            <a:spAutoFit/>
          </a:bodyPr>
          <a:lstStyle/>
          <a:p>
            <a:r>
              <a:rPr lang="da-DK" sz="2800" dirty="0"/>
              <a:t>Tillidsskabende adfærd i ledergruppen</a:t>
            </a:r>
          </a:p>
          <a:p>
            <a:endParaRPr lang="da-DK" sz="2800" dirty="0"/>
          </a:p>
          <a:p>
            <a:r>
              <a:rPr lang="da-DK" dirty="0"/>
              <a:t>Indsigt i tillidsskabende lederadfærd – en konkret model og egen handleplan for flere tillidsskabende mønstre i arbejdet med ledergruppen</a:t>
            </a:r>
          </a:p>
        </p:txBody>
      </p:sp>
    </p:spTree>
    <p:extLst>
      <p:ext uri="{BB962C8B-B14F-4D97-AF65-F5344CB8AC3E}">
        <p14:creationId xmlns:p14="http://schemas.microsoft.com/office/powerpoint/2010/main" val="400538686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a:t>Hvorfor er det vigtigt?</a:t>
            </a:r>
          </a:p>
        </p:txBody>
      </p:sp>
      <p:sp>
        <p:nvSpPr>
          <p:cNvPr id="3" name="Pladsholder til billede 2"/>
          <p:cNvSpPr>
            <a:spLocks noGrp="1"/>
          </p:cNvSpPr>
          <p:nvPr>
            <p:ph type="pic" sz="quarter" idx="15"/>
          </p:nvPr>
        </p:nvSpPr>
        <p:spPr/>
      </p:sp>
      <p:sp>
        <p:nvSpPr>
          <p:cNvPr id="4" name="Pladsholder til diasnummer 3"/>
          <p:cNvSpPr>
            <a:spLocks noGrp="1"/>
          </p:cNvSpPr>
          <p:nvPr>
            <p:ph type="sldNum" sz="quarter" idx="4"/>
          </p:nvPr>
        </p:nvSpPr>
        <p:spPr/>
        <p:txBody>
          <a:bodyPr/>
          <a:lstStyle/>
          <a:p>
            <a:fld id="{BFF3CFDD-2D56-4519-B779-BFFEF2995BE6}" type="slidenum">
              <a:rPr lang="da-DK" smtClean="0">
                <a:solidFill>
                  <a:prstClr val="black"/>
                </a:solidFill>
              </a:rPr>
              <a:pPr/>
              <a:t>165</a:t>
            </a:fld>
            <a:endParaRPr lang="da-DK">
              <a:solidFill>
                <a:prstClr val="black"/>
              </a:solidFill>
            </a:endParaRPr>
          </a:p>
        </p:txBody>
      </p:sp>
      <p:sp>
        <p:nvSpPr>
          <p:cNvPr id="8" name="Rectangle 3"/>
          <p:cNvSpPr txBox="1">
            <a:spLocks noChangeArrowheads="1"/>
          </p:cNvSpPr>
          <p:nvPr/>
        </p:nvSpPr>
        <p:spPr bwMode="auto">
          <a:xfrm>
            <a:off x="500120" y="1275606"/>
            <a:ext cx="8229600" cy="2108269"/>
          </a:xfrm>
          <a:prstGeom prst="rect">
            <a:avLst/>
          </a:prstGeom>
          <a:noFill/>
          <a:ln w="9525">
            <a:noFill/>
            <a:miter lim="800000"/>
            <a:headEnd/>
            <a:tailEnd/>
          </a:ln>
        </p:spPr>
        <p:txBody>
          <a:bodyPr vert="horz" wrap="square" lIns="68580" tIns="34290" rIns="68580" bIns="34290" numCol="1" rtlCol="0" anchor="t" anchorCtr="0" compatLnSpc="1">
            <a:prstTxWarp prst="textNoShape">
              <a:avLst/>
            </a:prstTxWarp>
            <a:spAutoFit/>
          </a:bodyPr>
          <a:lstStyle>
            <a:lvl1pPr marL="0" indent="0" algn="l" defTabSz="914400" rtl="0" eaLnBrk="1" latinLnBrk="0" hangingPunct="1">
              <a:spcBef>
                <a:spcPts val="200"/>
              </a:spcBef>
              <a:spcAft>
                <a:spcPts val="200"/>
              </a:spcAft>
              <a:buClr>
                <a:schemeClr val="accent1"/>
              </a:buClr>
              <a:buFont typeface="Wingdings" pitchFamily="2" charset="2"/>
              <a:buNone/>
              <a:defRPr sz="1800" kern="1200">
                <a:solidFill>
                  <a:schemeClr val="tx1"/>
                </a:solidFill>
                <a:latin typeface="+mn-lt"/>
                <a:ea typeface="+mn-ea"/>
                <a:cs typeface="+mn-cs"/>
              </a:defRPr>
            </a:lvl1pPr>
            <a:lvl2pPr marL="53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2pPr>
            <a:lvl3pPr marL="896400" indent="-1872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3pPr>
            <a:lvl4pPr marL="1260000" indent="-1800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4pPr>
            <a:lvl5pPr marL="161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91" indent="-1191" defTabSz="685800">
              <a:spcBef>
                <a:spcPts val="0"/>
              </a:spcBef>
              <a:spcAft>
                <a:spcPts val="1500"/>
              </a:spcAft>
              <a:buClr>
                <a:srgbClr val="1667A2"/>
              </a:buClr>
              <a:tabLst>
                <a:tab pos="1840706" algn="l"/>
              </a:tabLst>
              <a:defRPr/>
            </a:pPr>
            <a:r>
              <a:rPr lang="da" sz="2000" dirty="0"/>
              <a:t>Dedikerede og engagerede medarbejdere, der har tillid til deres ledere, </a:t>
            </a:r>
            <a:r>
              <a:rPr lang="da" sz="2000" b="1" dirty="0"/>
              <a:t>performer 20 % bedre </a:t>
            </a:r>
            <a:r>
              <a:rPr lang="da" sz="2000" dirty="0"/>
              <a:t>og er </a:t>
            </a:r>
            <a:r>
              <a:rPr lang="da" sz="2000" b="1" dirty="0"/>
              <a:t>87 % mindre tilbøjelige til at forlade</a:t>
            </a:r>
            <a:r>
              <a:rPr lang="da" sz="2000" dirty="0"/>
              <a:t> organisationen</a:t>
            </a:r>
            <a:r>
              <a:rPr lang="da" sz="2000" kern="0" dirty="0">
                <a:latin typeface="Arial"/>
                <a:ea typeface="Arial"/>
                <a:cs typeface="Arial"/>
              </a:rPr>
              <a:t>.</a:t>
            </a:r>
          </a:p>
          <a:p>
            <a:pPr marL="1191" indent="-1191" defTabSz="685800">
              <a:spcBef>
                <a:spcPts val="0"/>
              </a:spcBef>
              <a:spcAft>
                <a:spcPts val="1800"/>
              </a:spcAft>
              <a:buClr>
                <a:srgbClr val="1667A2"/>
              </a:buClr>
              <a:tabLst>
                <a:tab pos="1840706" algn="l"/>
              </a:tabLst>
              <a:defRPr/>
            </a:pPr>
            <a:r>
              <a:rPr lang="da" sz="2000" dirty="0"/>
              <a:t>Organisationer med høj </a:t>
            </a:r>
            <a:br>
              <a:rPr lang="da" sz="2000" dirty="0"/>
            </a:br>
            <a:r>
              <a:rPr lang="da" sz="2000" dirty="0"/>
              <a:t>tillid oplever </a:t>
            </a:r>
            <a:r>
              <a:rPr lang="da" sz="2000" b="1" dirty="0"/>
              <a:t>50 % lavere </a:t>
            </a:r>
            <a:r>
              <a:rPr lang="da" sz="2000" dirty="0"/>
              <a:t>medarbejderudskiftning i forhold til organisationer med lav tillid</a:t>
            </a:r>
            <a:r>
              <a:rPr lang="da" sz="2000" kern="0" dirty="0">
                <a:latin typeface="Arial"/>
                <a:ea typeface="Arial"/>
                <a:cs typeface="Arial"/>
              </a:rPr>
              <a:t>.</a:t>
            </a:r>
            <a:endParaRPr lang="en-US" sz="2250" kern="0" dirty="0">
              <a:latin typeface="Arial"/>
              <a:ea typeface="Arial"/>
              <a:cs typeface="Arial"/>
            </a:endParaRPr>
          </a:p>
        </p:txBody>
      </p:sp>
      <p:sp>
        <p:nvSpPr>
          <p:cNvPr id="9" name="Rectangle 3"/>
          <p:cNvSpPr txBox="1">
            <a:spLocks noChangeArrowheads="1"/>
          </p:cNvSpPr>
          <p:nvPr/>
        </p:nvSpPr>
        <p:spPr bwMode="auto">
          <a:xfrm>
            <a:off x="483081" y="3966722"/>
            <a:ext cx="2936791" cy="627350"/>
          </a:xfrm>
          <a:prstGeom prst="rect">
            <a:avLst/>
          </a:prstGeom>
          <a:noFill/>
          <a:ln w="9525">
            <a:noFill/>
            <a:miter lim="800000"/>
            <a:headEnd/>
            <a:tailEnd/>
          </a:ln>
        </p:spPr>
        <p:txBody>
          <a:bodyPr vert="horz" wrap="square" lIns="182880" tIns="0" rIns="68580" bIns="34290" numCol="1" rtlCol="0" anchor="ctr" anchorCtr="0" compatLnSpc="1">
            <a:prstTxWarp prst="textNoShape">
              <a:avLst/>
            </a:prstTxWarp>
          </a:bodyPr>
          <a:lstStyle/>
          <a:p>
            <a:pPr marL="76200" indent="-76200" defTabSz="685800" rtl="0">
              <a:lnSpc>
                <a:spcPts val="1400"/>
              </a:lnSpc>
              <a:spcBef>
                <a:spcPct val="55000"/>
              </a:spcBef>
              <a:spcAft>
                <a:spcPct val="20000"/>
              </a:spcAft>
              <a:buClr>
                <a:srgbClr val="1667A2"/>
              </a:buClr>
              <a:tabLst>
                <a:tab pos="1839913" algn="l"/>
              </a:tabLst>
              <a:defRPr/>
            </a:pPr>
            <a:r>
              <a:rPr lang="da" sz="1200" b="1" i="1" kern="0" dirty="0">
                <a:latin typeface="Arial"/>
                <a:ea typeface="Arial"/>
                <a:cs typeface="Arial"/>
              </a:rPr>
              <a:t>- Great Place to Work Institute, 2016</a:t>
            </a:r>
          </a:p>
        </p:txBody>
      </p:sp>
    </p:spTree>
    <p:extLst>
      <p:ext uri="{BB962C8B-B14F-4D97-AF65-F5344CB8AC3E}">
        <p14:creationId xmlns:p14="http://schemas.microsoft.com/office/powerpoint/2010/main" val="375232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up)">
                                      <p:cBhvr>
                                        <p:cTn id="7"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Noter på flips…</a:t>
            </a:r>
          </a:p>
        </p:txBody>
      </p:sp>
      <p:sp>
        <p:nvSpPr>
          <p:cNvPr id="5" name="Title 1"/>
          <p:cNvSpPr>
            <a:spLocks noGrp="1"/>
          </p:cNvSpPr>
          <p:nvPr>
            <p:ph idx="1"/>
          </p:nvPr>
        </p:nvSpPr>
        <p:spPr/>
        <p:txBody>
          <a:bodyPr rtlCol="0">
            <a:noAutofit/>
          </a:bodyPr>
          <a:lstStyle/>
          <a:p>
            <a:pPr rtl="0"/>
            <a:r>
              <a:rPr lang="da" sz="2400" dirty="0"/>
              <a:t>Lederadfærd udvist af personer, der </a:t>
            </a:r>
            <a:r>
              <a:rPr lang="da" sz="2400" b="1" dirty="0"/>
              <a:t>vinder</a:t>
            </a:r>
            <a:r>
              <a:rPr lang="da" sz="2400" dirty="0"/>
              <a:t> andres </a:t>
            </a:r>
            <a:r>
              <a:rPr lang="da" sz="2400" b="1" dirty="0"/>
              <a:t>tillid</a:t>
            </a:r>
          </a:p>
          <a:p>
            <a:pPr rtl="0"/>
            <a:endParaRPr lang="da" sz="2400" b="1" dirty="0"/>
          </a:p>
          <a:p>
            <a:r>
              <a:rPr lang="da" sz="2400" dirty="0">
                <a:ea typeface="Calibri" charset="0"/>
                <a:cs typeface="Calibri" charset="0"/>
              </a:rPr>
              <a:t>Lederadfærd udvist af personer, der </a:t>
            </a:r>
            <a:r>
              <a:rPr lang="da" sz="2400" b="1" dirty="0">
                <a:ea typeface="Calibri" charset="0"/>
                <a:cs typeface="Calibri" charset="0"/>
              </a:rPr>
              <a:t>mister eller bryder</a:t>
            </a:r>
            <a:r>
              <a:rPr lang="da" sz="2400" dirty="0">
                <a:ea typeface="Calibri" charset="0"/>
                <a:cs typeface="Calibri" charset="0"/>
              </a:rPr>
              <a:t> andres </a:t>
            </a:r>
            <a:r>
              <a:rPr lang="da" sz="2400" b="1" dirty="0">
                <a:ea typeface="Calibri" charset="0"/>
                <a:cs typeface="Calibri" charset="0"/>
              </a:rPr>
              <a:t>tillid</a:t>
            </a:r>
            <a:endParaRPr lang="en-US" sz="2400" dirty="0">
              <a:ea typeface="Calibri" charset="0"/>
              <a:cs typeface="Calibri" charset="0"/>
            </a:endParaRPr>
          </a:p>
          <a:p>
            <a:pPr rtl="0"/>
            <a:endParaRPr lang="da" sz="3200" b="1" dirty="0"/>
          </a:p>
          <a:p>
            <a:pPr rtl="0"/>
            <a:endParaRPr lang="en-US" sz="3200" dirty="0">
              <a:solidFill>
                <a:schemeClr val="tx1"/>
              </a:solidFill>
            </a:endParaRPr>
          </a:p>
        </p:txBody>
      </p:sp>
      <p:sp>
        <p:nvSpPr>
          <p:cNvPr id="3" name="Pladsholder til billede 2"/>
          <p:cNvSpPr>
            <a:spLocks noGrp="1"/>
          </p:cNvSpPr>
          <p:nvPr>
            <p:ph type="pic" sz="quarter" idx="15"/>
          </p:nvPr>
        </p:nvSpPr>
        <p:spPr/>
      </p:sp>
      <p:sp>
        <p:nvSpPr>
          <p:cNvPr id="4" name="Pladsholder til diasnummer 3"/>
          <p:cNvSpPr>
            <a:spLocks noGrp="1"/>
          </p:cNvSpPr>
          <p:nvPr>
            <p:ph type="sldNum" sz="quarter" idx="4"/>
          </p:nvPr>
        </p:nvSpPr>
        <p:spPr/>
        <p:txBody>
          <a:bodyPr/>
          <a:lstStyle/>
          <a:p>
            <a:fld id="{BFF3CFDD-2D56-4519-B779-BFFEF2995BE6}" type="slidenum">
              <a:rPr lang="da-DK" smtClean="0">
                <a:solidFill>
                  <a:prstClr val="black"/>
                </a:solidFill>
              </a:rPr>
              <a:pPr/>
              <a:t>166</a:t>
            </a:fld>
            <a:endParaRPr lang="da-DK">
              <a:solidFill>
                <a:prstClr val="black"/>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3336" y="3003798"/>
            <a:ext cx="1728192" cy="146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474815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1" dirty="0"/>
              <a:t>Lederens tillidselementer</a:t>
            </a:r>
          </a:p>
        </p:txBody>
      </p:sp>
      <p:sp>
        <p:nvSpPr>
          <p:cNvPr id="5" name="Pladsholder til billede 4"/>
          <p:cNvSpPr>
            <a:spLocks noGrp="1"/>
          </p:cNvSpPr>
          <p:nvPr>
            <p:ph type="pic" sz="quarter" idx="15"/>
          </p:nvPr>
        </p:nvSpPr>
        <p:spPr/>
      </p:sp>
      <p:sp>
        <p:nvSpPr>
          <p:cNvPr id="4" name="Pladsholder til diasnummer 3"/>
          <p:cNvSpPr>
            <a:spLocks noGrp="1"/>
          </p:cNvSpPr>
          <p:nvPr>
            <p:ph type="sldNum" sz="quarter" idx="4"/>
          </p:nvPr>
        </p:nvSpPr>
        <p:spPr/>
        <p:txBody>
          <a:bodyPr/>
          <a:lstStyle/>
          <a:p>
            <a:fld id="{BFF3CFDD-2D56-4519-B779-BFFEF2995BE6}" type="slidenum">
              <a:rPr lang="da-DK" sz="1000" smtClean="0">
                <a:solidFill>
                  <a:prstClr val="black"/>
                </a:solidFill>
              </a:rPr>
              <a:pPr/>
              <a:t>167</a:t>
            </a:fld>
            <a:endParaRPr lang="da-DK" sz="1000">
              <a:solidFill>
                <a:prstClr val="black"/>
              </a:solidFill>
            </a:endParaRPr>
          </a:p>
        </p:txBody>
      </p:sp>
      <p:sp>
        <p:nvSpPr>
          <p:cNvPr id="9" name="Text Placeholder 8"/>
          <p:cNvSpPr txBox="1">
            <a:spLocks/>
          </p:cNvSpPr>
          <p:nvPr/>
        </p:nvSpPr>
        <p:spPr>
          <a:xfrm>
            <a:off x="611560" y="3317797"/>
            <a:ext cx="2676860" cy="932328"/>
          </a:xfrm>
          <a:prstGeom prst="rect">
            <a:avLst/>
          </a:prstGeom>
        </p:spPr>
        <p:txBody>
          <a:bodyPr rtlCol="0"/>
          <a:lstStyle>
            <a:lvl1pPr marL="215504" indent="-215504" algn="l" rtl="0" eaLnBrk="0" fontAlgn="base" hangingPunct="0">
              <a:spcBef>
                <a:spcPct val="20000"/>
              </a:spcBef>
              <a:spcAft>
                <a:spcPts val="956"/>
              </a:spcAft>
              <a:buClr>
                <a:srgbClr val="907CCC"/>
              </a:buClr>
              <a:buChar char="•"/>
              <a:defRPr sz="1800">
                <a:solidFill>
                  <a:schemeClr val="tx1"/>
                </a:solidFill>
                <a:latin typeface="Arial"/>
                <a:ea typeface="Arial"/>
                <a:cs typeface="Arial"/>
              </a:defRPr>
            </a:lvl1pPr>
            <a:lvl2pPr marL="415529" indent="-198835" algn="l" rtl="0" eaLnBrk="0" fontAlgn="base" hangingPunct="0">
              <a:spcBef>
                <a:spcPct val="20000"/>
              </a:spcBef>
              <a:spcAft>
                <a:spcPct val="20000"/>
              </a:spcAft>
              <a:buClr>
                <a:srgbClr val="907CCC"/>
              </a:buClr>
              <a:buFont typeface="Times" charset="0"/>
              <a:buChar char="•"/>
              <a:defRPr sz="1800">
                <a:solidFill>
                  <a:schemeClr val="tx1"/>
                </a:solidFill>
                <a:latin typeface="Arial"/>
                <a:ea typeface="Arial"/>
                <a:cs typeface="Arial"/>
              </a:defRPr>
            </a:lvl2pPr>
            <a:lvl3pPr marL="598885" indent="-182166" algn="l" rtl="0" eaLnBrk="0" fontAlgn="base" hangingPunct="0">
              <a:spcBef>
                <a:spcPct val="20000"/>
              </a:spcBef>
              <a:spcAft>
                <a:spcPct val="20000"/>
              </a:spcAft>
              <a:buClr>
                <a:srgbClr val="907CCC"/>
              </a:buClr>
              <a:buChar char="•"/>
              <a:defRPr sz="1600">
                <a:solidFill>
                  <a:schemeClr val="tx1"/>
                </a:solidFill>
                <a:latin typeface="Arial"/>
                <a:ea typeface="Arial"/>
                <a:cs typeface="Arial"/>
              </a:defRPr>
            </a:lvl3pPr>
            <a:lvl4pPr marL="770335" indent="-170260" algn="l" rtl="0" eaLnBrk="0" fontAlgn="base" hangingPunct="0">
              <a:spcBef>
                <a:spcPct val="20000"/>
              </a:spcBef>
              <a:spcAft>
                <a:spcPct val="20000"/>
              </a:spcAft>
              <a:buClr>
                <a:srgbClr val="907CCC"/>
              </a:buClr>
              <a:buFont typeface="Times" charset="0"/>
              <a:buChar char="•"/>
              <a:defRPr sz="1400">
                <a:solidFill>
                  <a:schemeClr val="tx1"/>
                </a:solidFill>
                <a:latin typeface="Arial"/>
                <a:ea typeface="Arial"/>
                <a:cs typeface="Arial"/>
              </a:defRPr>
            </a:lvl4pPr>
            <a:lvl5pPr marL="941785" indent="-170260" algn="l" rtl="0" eaLnBrk="0" fontAlgn="base" hangingPunct="0">
              <a:spcBef>
                <a:spcPct val="20000"/>
              </a:spcBef>
              <a:spcAft>
                <a:spcPct val="20000"/>
              </a:spcAft>
              <a:buClr>
                <a:schemeClr val="tx1"/>
              </a:buClr>
              <a:buFont typeface="Times" charset="0"/>
              <a:buChar char="•"/>
              <a:defRPr sz="2100">
                <a:solidFill>
                  <a:schemeClr val="tx1"/>
                </a:solidFill>
                <a:latin typeface="+mn-lt"/>
                <a:ea typeface="ＭＳ Ｐゴシック" charset="-128"/>
                <a:cs typeface="ＭＳ Ｐゴシック" charset="-128"/>
              </a:defRPr>
            </a:lvl5pPr>
            <a:lvl6pPr marL="1671638" indent="-171450" algn="l" rtl="0" eaLnBrk="0" fontAlgn="base" hangingPunct="0">
              <a:spcBef>
                <a:spcPct val="20000"/>
              </a:spcBef>
              <a:spcAft>
                <a:spcPct val="0"/>
              </a:spcAft>
              <a:buClr>
                <a:srgbClr val="660066"/>
              </a:buClr>
              <a:buChar char="»"/>
              <a:defRPr sz="1500">
                <a:solidFill>
                  <a:schemeClr val="tx1"/>
                </a:solidFill>
                <a:latin typeface="+mn-lt"/>
                <a:ea typeface="ＭＳ Ｐゴシック" pitchFamily="48" charset="-128"/>
              </a:defRPr>
            </a:lvl6pPr>
            <a:lvl7pPr marL="2014538" indent="-171450" algn="l" rtl="0" eaLnBrk="0" fontAlgn="base" hangingPunct="0">
              <a:spcBef>
                <a:spcPct val="20000"/>
              </a:spcBef>
              <a:spcAft>
                <a:spcPct val="0"/>
              </a:spcAft>
              <a:buClr>
                <a:srgbClr val="660066"/>
              </a:buClr>
              <a:buChar char="»"/>
              <a:defRPr sz="1500">
                <a:solidFill>
                  <a:schemeClr val="tx1"/>
                </a:solidFill>
                <a:latin typeface="+mn-lt"/>
                <a:ea typeface="ＭＳ Ｐゴシック" pitchFamily="48" charset="-128"/>
              </a:defRPr>
            </a:lvl7pPr>
            <a:lvl8pPr marL="2357438" indent="-171450" algn="l" rtl="0" eaLnBrk="0" fontAlgn="base" hangingPunct="0">
              <a:spcBef>
                <a:spcPct val="20000"/>
              </a:spcBef>
              <a:spcAft>
                <a:spcPct val="0"/>
              </a:spcAft>
              <a:buClr>
                <a:srgbClr val="660066"/>
              </a:buClr>
              <a:buChar char="»"/>
              <a:defRPr sz="1500">
                <a:solidFill>
                  <a:schemeClr val="tx1"/>
                </a:solidFill>
                <a:latin typeface="+mn-lt"/>
                <a:ea typeface="ＭＳ Ｐゴシック" pitchFamily="48" charset="-128"/>
              </a:defRPr>
            </a:lvl8pPr>
            <a:lvl9pPr marL="2700338" indent="-171450" algn="l" rtl="0" eaLnBrk="0" fontAlgn="base" hangingPunct="0">
              <a:spcBef>
                <a:spcPct val="20000"/>
              </a:spcBef>
              <a:spcAft>
                <a:spcPct val="0"/>
              </a:spcAft>
              <a:buClr>
                <a:srgbClr val="660066"/>
              </a:buClr>
              <a:buChar char="»"/>
              <a:defRPr sz="1500">
                <a:solidFill>
                  <a:schemeClr val="tx1"/>
                </a:solidFill>
                <a:latin typeface="+mn-lt"/>
                <a:ea typeface="ＭＳ Ｐゴシック" pitchFamily="48" charset="-128"/>
              </a:defRPr>
            </a:lvl9pPr>
          </a:lstStyle>
          <a:p>
            <a:pPr marL="0" indent="0" rtl="0">
              <a:spcBef>
                <a:spcPts val="0"/>
              </a:spcBef>
              <a:spcAft>
                <a:spcPts val="0"/>
              </a:spcAft>
              <a:buNone/>
            </a:pPr>
            <a:r>
              <a:rPr lang="da" sz="1600" b="1">
                <a:solidFill>
                  <a:srgbClr val="1365A0"/>
                </a:solidFill>
                <a:latin typeface="+mn-lt"/>
              </a:rPr>
              <a:t>Velvilje </a:t>
            </a:r>
          </a:p>
          <a:p>
            <a:pPr marL="0" indent="0" rtl="0">
              <a:spcBef>
                <a:spcPts val="0"/>
              </a:spcBef>
              <a:spcAft>
                <a:spcPts val="0"/>
              </a:spcAft>
              <a:buNone/>
            </a:pPr>
            <a:r>
              <a:rPr lang="da" sz="1600" b="1">
                <a:solidFill>
                  <a:srgbClr val="1365A0"/>
                </a:solidFill>
                <a:latin typeface="+mn-lt"/>
              </a:rPr>
              <a:t>Kommunikation </a:t>
            </a:r>
          </a:p>
          <a:p>
            <a:pPr marL="0" indent="0" rtl="0">
              <a:spcBef>
                <a:spcPts val="0"/>
              </a:spcBef>
              <a:spcAft>
                <a:spcPts val="0"/>
              </a:spcAft>
              <a:buNone/>
            </a:pPr>
            <a:r>
              <a:rPr lang="da" sz="1600" b="1">
                <a:solidFill>
                  <a:srgbClr val="1365A0"/>
                </a:solidFill>
                <a:latin typeface="+mn-lt"/>
              </a:rPr>
              <a:t>Relationer </a:t>
            </a:r>
          </a:p>
        </p:txBody>
      </p:sp>
      <p:sp>
        <p:nvSpPr>
          <p:cNvPr id="10" name="Text Placeholder 8"/>
          <p:cNvSpPr txBox="1">
            <a:spLocks/>
          </p:cNvSpPr>
          <p:nvPr/>
        </p:nvSpPr>
        <p:spPr>
          <a:xfrm>
            <a:off x="6125945" y="3627061"/>
            <a:ext cx="2676860" cy="932328"/>
          </a:xfrm>
          <a:prstGeom prst="rect">
            <a:avLst/>
          </a:prstGeom>
        </p:spPr>
        <p:txBody>
          <a:bodyPr rtlCol="0"/>
          <a:lstStyle>
            <a:lvl1pPr marL="215504" indent="-215504" algn="l" rtl="0" eaLnBrk="0" fontAlgn="base" hangingPunct="0">
              <a:spcBef>
                <a:spcPct val="20000"/>
              </a:spcBef>
              <a:spcAft>
                <a:spcPts val="956"/>
              </a:spcAft>
              <a:buClr>
                <a:srgbClr val="907CCC"/>
              </a:buClr>
              <a:buChar char="•"/>
              <a:defRPr sz="1800">
                <a:solidFill>
                  <a:schemeClr val="tx1"/>
                </a:solidFill>
                <a:latin typeface="Arial"/>
                <a:ea typeface="Arial"/>
                <a:cs typeface="Arial"/>
              </a:defRPr>
            </a:lvl1pPr>
            <a:lvl2pPr marL="415529" indent="-198835" algn="l" rtl="0" eaLnBrk="0" fontAlgn="base" hangingPunct="0">
              <a:spcBef>
                <a:spcPct val="20000"/>
              </a:spcBef>
              <a:spcAft>
                <a:spcPct val="20000"/>
              </a:spcAft>
              <a:buClr>
                <a:srgbClr val="907CCC"/>
              </a:buClr>
              <a:buFont typeface="Times" charset="0"/>
              <a:buChar char="•"/>
              <a:defRPr sz="1800">
                <a:solidFill>
                  <a:schemeClr val="tx1"/>
                </a:solidFill>
                <a:latin typeface="Arial"/>
                <a:ea typeface="Arial"/>
                <a:cs typeface="Arial"/>
              </a:defRPr>
            </a:lvl2pPr>
            <a:lvl3pPr marL="598885" indent="-182166" algn="l" rtl="0" eaLnBrk="0" fontAlgn="base" hangingPunct="0">
              <a:spcBef>
                <a:spcPct val="20000"/>
              </a:spcBef>
              <a:spcAft>
                <a:spcPct val="20000"/>
              </a:spcAft>
              <a:buClr>
                <a:srgbClr val="907CCC"/>
              </a:buClr>
              <a:buChar char="•"/>
              <a:defRPr sz="1600">
                <a:solidFill>
                  <a:schemeClr val="tx1"/>
                </a:solidFill>
                <a:latin typeface="Arial"/>
                <a:ea typeface="Arial"/>
                <a:cs typeface="Arial"/>
              </a:defRPr>
            </a:lvl3pPr>
            <a:lvl4pPr marL="770335" indent="-170260" algn="l" rtl="0" eaLnBrk="0" fontAlgn="base" hangingPunct="0">
              <a:spcBef>
                <a:spcPct val="20000"/>
              </a:spcBef>
              <a:spcAft>
                <a:spcPct val="20000"/>
              </a:spcAft>
              <a:buClr>
                <a:srgbClr val="907CCC"/>
              </a:buClr>
              <a:buFont typeface="Times" charset="0"/>
              <a:buChar char="•"/>
              <a:defRPr sz="1400">
                <a:solidFill>
                  <a:schemeClr val="tx1"/>
                </a:solidFill>
                <a:latin typeface="Arial"/>
                <a:ea typeface="Arial"/>
                <a:cs typeface="Arial"/>
              </a:defRPr>
            </a:lvl4pPr>
            <a:lvl5pPr marL="941785" indent="-170260" algn="l" rtl="0" eaLnBrk="0" fontAlgn="base" hangingPunct="0">
              <a:spcBef>
                <a:spcPct val="20000"/>
              </a:spcBef>
              <a:spcAft>
                <a:spcPct val="20000"/>
              </a:spcAft>
              <a:buClr>
                <a:schemeClr val="tx1"/>
              </a:buClr>
              <a:buFont typeface="Times" charset="0"/>
              <a:buChar char="•"/>
              <a:defRPr sz="2100">
                <a:solidFill>
                  <a:schemeClr val="tx1"/>
                </a:solidFill>
                <a:latin typeface="+mn-lt"/>
                <a:ea typeface="ＭＳ Ｐゴシック" charset="-128"/>
                <a:cs typeface="ＭＳ Ｐゴシック" charset="-128"/>
              </a:defRPr>
            </a:lvl5pPr>
            <a:lvl6pPr marL="1671638" indent="-171450" algn="l" rtl="0" eaLnBrk="0" fontAlgn="base" hangingPunct="0">
              <a:spcBef>
                <a:spcPct val="20000"/>
              </a:spcBef>
              <a:spcAft>
                <a:spcPct val="0"/>
              </a:spcAft>
              <a:buClr>
                <a:srgbClr val="660066"/>
              </a:buClr>
              <a:buChar char="»"/>
              <a:defRPr sz="1500">
                <a:solidFill>
                  <a:schemeClr val="tx1"/>
                </a:solidFill>
                <a:latin typeface="+mn-lt"/>
                <a:ea typeface="ＭＳ Ｐゴシック" pitchFamily="48" charset="-128"/>
              </a:defRPr>
            </a:lvl6pPr>
            <a:lvl7pPr marL="2014538" indent="-171450" algn="l" rtl="0" eaLnBrk="0" fontAlgn="base" hangingPunct="0">
              <a:spcBef>
                <a:spcPct val="20000"/>
              </a:spcBef>
              <a:spcAft>
                <a:spcPct val="0"/>
              </a:spcAft>
              <a:buClr>
                <a:srgbClr val="660066"/>
              </a:buClr>
              <a:buChar char="»"/>
              <a:defRPr sz="1500">
                <a:solidFill>
                  <a:schemeClr val="tx1"/>
                </a:solidFill>
                <a:latin typeface="+mn-lt"/>
                <a:ea typeface="ＭＳ Ｐゴシック" pitchFamily="48" charset="-128"/>
              </a:defRPr>
            </a:lvl7pPr>
            <a:lvl8pPr marL="2357438" indent="-171450" algn="l" rtl="0" eaLnBrk="0" fontAlgn="base" hangingPunct="0">
              <a:spcBef>
                <a:spcPct val="20000"/>
              </a:spcBef>
              <a:spcAft>
                <a:spcPct val="0"/>
              </a:spcAft>
              <a:buClr>
                <a:srgbClr val="660066"/>
              </a:buClr>
              <a:buChar char="»"/>
              <a:defRPr sz="1500">
                <a:solidFill>
                  <a:schemeClr val="tx1"/>
                </a:solidFill>
                <a:latin typeface="+mn-lt"/>
                <a:ea typeface="ＭＳ Ｐゴシック" pitchFamily="48" charset="-128"/>
              </a:defRPr>
            </a:lvl8pPr>
            <a:lvl9pPr marL="2700338" indent="-171450" algn="l" rtl="0" eaLnBrk="0" fontAlgn="base" hangingPunct="0">
              <a:spcBef>
                <a:spcPct val="20000"/>
              </a:spcBef>
              <a:spcAft>
                <a:spcPct val="0"/>
              </a:spcAft>
              <a:buClr>
                <a:srgbClr val="660066"/>
              </a:buClr>
              <a:buChar char="»"/>
              <a:defRPr sz="1500">
                <a:solidFill>
                  <a:schemeClr val="tx1"/>
                </a:solidFill>
                <a:latin typeface="+mn-lt"/>
                <a:ea typeface="ＭＳ Ｐゴシック" pitchFamily="48" charset="-128"/>
              </a:defRPr>
            </a:lvl9pPr>
          </a:lstStyle>
          <a:p>
            <a:pPr marL="0" indent="0" rtl="0">
              <a:spcBef>
                <a:spcPts val="0"/>
              </a:spcBef>
              <a:spcAft>
                <a:spcPts val="0"/>
              </a:spcAft>
              <a:buNone/>
            </a:pPr>
            <a:r>
              <a:rPr lang="da" sz="1600" b="1" dirty="0">
                <a:solidFill>
                  <a:srgbClr val="00A07F"/>
                </a:solidFill>
                <a:latin typeface="+mn-lt"/>
              </a:rPr>
              <a:t>Pålidelighed</a:t>
            </a:r>
            <a:endParaRPr lang="en-US" sz="1600" b="1" dirty="0">
              <a:solidFill>
                <a:srgbClr val="1365A0"/>
              </a:solidFill>
              <a:latin typeface="+mn-lt"/>
            </a:endParaRPr>
          </a:p>
          <a:p>
            <a:pPr marL="0" indent="0" rtl="0">
              <a:spcBef>
                <a:spcPts val="0"/>
              </a:spcBef>
              <a:spcAft>
                <a:spcPts val="0"/>
              </a:spcAft>
              <a:buNone/>
            </a:pPr>
            <a:r>
              <a:rPr lang="da" sz="1600" b="1" dirty="0">
                <a:solidFill>
                  <a:srgbClr val="00A07F"/>
                </a:solidFill>
                <a:latin typeface="+mn-lt"/>
              </a:rPr>
              <a:t>Ansvarlighed</a:t>
            </a:r>
            <a:endParaRPr lang="en-US" sz="1600" b="1" dirty="0">
              <a:solidFill>
                <a:srgbClr val="1365A0"/>
              </a:solidFill>
              <a:latin typeface="+mn-lt"/>
            </a:endParaRPr>
          </a:p>
          <a:p>
            <a:pPr marL="0" indent="0" rtl="0">
              <a:spcBef>
                <a:spcPts val="0"/>
              </a:spcBef>
              <a:spcAft>
                <a:spcPts val="0"/>
              </a:spcAft>
              <a:buNone/>
            </a:pPr>
            <a:r>
              <a:rPr lang="da" sz="1600" b="1" dirty="0">
                <a:solidFill>
                  <a:srgbClr val="00A07F"/>
                </a:solidFill>
                <a:latin typeface="+mn-lt"/>
              </a:rPr>
              <a:t>Lydhørhed</a:t>
            </a:r>
            <a:endParaRPr lang="en-US" sz="1600" b="1" dirty="0">
              <a:solidFill>
                <a:srgbClr val="1365A0"/>
              </a:solidFill>
              <a:latin typeface="+mn-lt"/>
            </a:endParaRPr>
          </a:p>
          <a:p>
            <a:pPr marL="0" indent="0" rtl="0">
              <a:spcBef>
                <a:spcPts val="0"/>
              </a:spcBef>
              <a:spcAft>
                <a:spcPts val="0"/>
              </a:spcAft>
              <a:buNone/>
            </a:pPr>
            <a:endParaRPr lang="en-US" sz="1600" b="1" dirty="0">
              <a:solidFill>
                <a:srgbClr val="1365A0"/>
              </a:solidFill>
              <a:latin typeface="+mn-lt"/>
            </a:endParaRPr>
          </a:p>
        </p:txBody>
      </p:sp>
      <p:sp>
        <p:nvSpPr>
          <p:cNvPr id="11" name="Text Placeholder 8"/>
          <p:cNvSpPr txBox="1">
            <a:spLocks/>
          </p:cNvSpPr>
          <p:nvPr/>
        </p:nvSpPr>
        <p:spPr>
          <a:xfrm>
            <a:off x="658711" y="1421125"/>
            <a:ext cx="2676860" cy="932328"/>
          </a:xfrm>
          <a:prstGeom prst="rect">
            <a:avLst/>
          </a:prstGeom>
        </p:spPr>
        <p:txBody>
          <a:bodyPr rtlCol="0"/>
          <a:lstStyle>
            <a:lvl1pPr marL="215504" indent="-215504" algn="l" rtl="0" eaLnBrk="0" fontAlgn="base" hangingPunct="0">
              <a:spcBef>
                <a:spcPct val="20000"/>
              </a:spcBef>
              <a:spcAft>
                <a:spcPts val="956"/>
              </a:spcAft>
              <a:buClr>
                <a:srgbClr val="907CCC"/>
              </a:buClr>
              <a:buChar char="•"/>
              <a:defRPr sz="1800">
                <a:solidFill>
                  <a:schemeClr val="tx1"/>
                </a:solidFill>
                <a:latin typeface="Arial"/>
                <a:ea typeface="Arial"/>
                <a:cs typeface="Arial"/>
              </a:defRPr>
            </a:lvl1pPr>
            <a:lvl2pPr marL="415529" indent="-198835" algn="l" rtl="0" eaLnBrk="0" fontAlgn="base" hangingPunct="0">
              <a:spcBef>
                <a:spcPct val="20000"/>
              </a:spcBef>
              <a:spcAft>
                <a:spcPct val="20000"/>
              </a:spcAft>
              <a:buClr>
                <a:srgbClr val="907CCC"/>
              </a:buClr>
              <a:buFont typeface="Times" charset="0"/>
              <a:buChar char="•"/>
              <a:defRPr sz="1800">
                <a:solidFill>
                  <a:schemeClr val="tx1"/>
                </a:solidFill>
                <a:latin typeface="Arial"/>
                <a:ea typeface="Arial"/>
                <a:cs typeface="Arial"/>
              </a:defRPr>
            </a:lvl2pPr>
            <a:lvl3pPr marL="598885" indent="-182166" algn="l" rtl="0" eaLnBrk="0" fontAlgn="base" hangingPunct="0">
              <a:spcBef>
                <a:spcPct val="20000"/>
              </a:spcBef>
              <a:spcAft>
                <a:spcPct val="20000"/>
              </a:spcAft>
              <a:buClr>
                <a:srgbClr val="907CCC"/>
              </a:buClr>
              <a:buChar char="•"/>
              <a:defRPr sz="1600">
                <a:solidFill>
                  <a:schemeClr val="tx1"/>
                </a:solidFill>
                <a:latin typeface="Arial"/>
                <a:ea typeface="Arial"/>
                <a:cs typeface="Arial"/>
              </a:defRPr>
            </a:lvl3pPr>
            <a:lvl4pPr marL="770335" indent="-170260" algn="l" rtl="0" eaLnBrk="0" fontAlgn="base" hangingPunct="0">
              <a:spcBef>
                <a:spcPct val="20000"/>
              </a:spcBef>
              <a:spcAft>
                <a:spcPct val="20000"/>
              </a:spcAft>
              <a:buClr>
                <a:srgbClr val="907CCC"/>
              </a:buClr>
              <a:buFont typeface="Times" charset="0"/>
              <a:buChar char="•"/>
              <a:defRPr sz="1400">
                <a:solidFill>
                  <a:schemeClr val="tx1"/>
                </a:solidFill>
                <a:latin typeface="Arial"/>
                <a:ea typeface="Arial"/>
                <a:cs typeface="Arial"/>
              </a:defRPr>
            </a:lvl4pPr>
            <a:lvl5pPr marL="941785" indent="-170260" algn="l" rtl="0" eaLnBrk="0" fontAlgn="base" hangingPunct="0">
              <a:spcBef>
                <a:spcPct val="20000"/>
              </a:spcBef>
              <a:spcAft>
                <a:spcPct val="20000"/>
              </a:spcAft>
              <a:buClr>
                <a:schemeClr val="tx1"/>
              </a:buClr>
              <a:buFont typeface="Times" charset="0"/>
              <a:buChar char="•"/>
              <a:defRPr sz="2100">
                <a:solidFill>
                  <a:schemeClr val="tx1"/>
                </a:solidFill>
                <a:latin typeface="+mn-lt"/>
                <a:ea typeface="ＭＳ Ｐゴシック" charset="-128"/>
                <a:cs typeface="ＭＳ Ｐゴシック" charset="-128"/>
              </a:defRPr>
            </a:lvl5pPr>
            <a:lvl6pPr marL="1671638" indent="-171450" algn="l" rtl="0" eaLnBrk="0" fontAlgn="base" hangingPunct="0">
              <a:spcBef>
                <a:spcPct val="20000"/>
              </a:spcBef>
              <a:spcAft>
                <a:spcPct val="0"/>
              </a:spcAft>
              <a:buClr>
                <a:srgbClr val="660066"/>
              </a:buClr>
              <a:buChar char="»"/>
              <a:defRPr sz="1500">
                <a:solidFill>
                  <a:schemeClr val="tx1"/>
                </a:solidFill>
                <a:latin typeface="+mn-lt"/>
                <a:ea typeface="ＭＳ Ｐゴシック" pitchFamily="48" charset="-128"/>
              </a:defRPr>
            </a:lvl6pPr>
            <a:lvl7pPr marL="2014538" indent="-171450" algn="l" rtl="0" eaLnBrk="0" fontAlgn="base" hangingPunct="0">
              <a:spcBef>
                <a:spcPct val="20000"/>
              </a:spcBef>
              <a:spcAft>
                <a:spcPct val="0"/>
              </a:spcAft>
              <a:buClr>
                <a:srgbClr val="660066"/>
              </a:buClr>
              <a:buChar char="»"/>
              <a:defRPr sz="1500">
                <a:solidFill>
                  <a:schemeClr val="tx1"/>
                </a:solidFill>
                <a:latin typeface="+mn-lt"/>
                <a:ea typeface="ＭＳ Ｐゴシック" pitchFamily="48" charset="-128"/>
              </a:defRPr>
            </a:lvl7pPr>
            <a:lvl8pPr marL="2357438" indent="-171450" algn="l" rtl="0" eaLnBrk="0" fontAlgn="base" hangingPunct="0">
              <a:spcBef>
                <a:spcPct val="20000"/>
              </a:spcBef>
              <a:spcAft>
                <a:spcPct val="0"/>
              </a:spcAft>
              <a:buClr>
                <a:srgbClr val="660066"/>
              </a:buClr>
              <a:buChar char="»"/>
              <a:defRPr sz="1500">
                <a:solidFill>
                  <a:schemeClr val="tx1"/>
                </a:solidFill>
                <a:latin typeface="+mn-lt"/>
                <a:ea typeface="ＭＳ Ｐゴシック" pitchFamily="48" charset="-128"/>
              </a:defRPr>
            </a:lvl8pPr>
            <a:lvl9pPr marL="2700338" indent="-171450" algn="l" rtl="0" eaLnBrk="0" fontAlgn="base" hangingPunct="0">
              <a:spcBef>
                <a:spcPct val="20000"/>
              </a:spcBef>
              <a:spcAft>
                <a:spcPct val="0"/>
              </a:spcAft>
              <a:buClr>
                <a:srgbClr val="660066"/>
              </a:buClr>
              <a:buChar char="»"/>
              <a:defRPr sz="1500">
                <a:solidFill>
                  <a:schemeClr val="tx1"/>
                </a:solidFill>
                <a:latin typeface="+mn-lt"/>
                <a:ea typeface="ＭＳ Ｐゴシック" pitchFamily="48" charset="-128"/>
              </a:defRPr>
            </a:lvl9pPr>
          </a:lstStyle>
          <a:p>
            <a:pPr marL="0" indent="0" rtl="0">
              <a:spcBef>
                <a:spcPts val="0"/>
              </a:spcBef>
              <a:spcAft>
                <a:spcPts val="0"/>
              </a:spcAft>
              <a:buNone/>
            </a:pPr>
            <a:r>
              <a:rPr lang="da" sz="1600" b="1" dirty="0">
                <a:solidFill>
                  <a:srgbClr val="FF0000"/>
                </a:solidFill>
                <a:latin typeface="+mn-lt"/>
              </a:rPr>
              <a:t>Ekspertise</a:t>
            </a:r>
          </a:p>
          <a:p>
            <a:pPr marL="0" indent="0" rtl="0">
              <a:spcBef>
                <a:spcPts val="0"/>
              </a:spcBef>
              <a:spcAft>
                <a:spcPts val="0"/>
              </a:spcAft>
              <a:buNone/>
            </a:pPr>
            <a:r>
              <a:rPr lang="da" sz="1600" b="1" dirty="0">
                <a:solidFill>
                  <a:srgbClr val="FF0000"/>
                </a:solidFill>
                <a:latin typeface="+mn-lt"/>
              </a:rPr>
              <a:t>Resultater</a:t>
            </a:r>
          </a:p>
          <a:p>
            <a:pPr marL="0" indent="0" rtl="0">
              <a:spcBef>
                <a:spcPts val="0"/>
              </a:spcBef>
              <a:spcAft>
                <a:spcPts val="0"/>
              </a:spcAft>
              <a:buNone/>
            </a:pPr>
            <a:r>
              <a:rPr lang="da" sz="1600" b="1" dirty="0">
                <a:solidFill>
                  <a:srgbClr val="FF0000"/>
                </a:solidFill>
                <a:latin typeface="+mn-lt"/>
              </a:rPr>
              <a:t>Effektivitet</a:t>
            </a:r>
          </a:p>
        </p:txBody>
      </p:sp>
      <p:sp>
        <p:nvSpPr>
          <p:cNvPr id="12" name="Text Placeholder 8"/>
          <p:cNvSpPr txBox="1">
            <a:spLocks/>
          </p:cNvSpPr>
          <p:nvPr/>
        </p:nvSpPr>
        <p:spPr>
          <a:xfrm>
            <a:off x="6004058" y="1382934"/>
            <a:ext cx="2676860" cy="932328"/>
          </a:xfrm>
          <a:prstGeom prst="rect">
            <a:avLst/>
          </a:prstGeom>
        </p:spPr>
        <p:txBody>
          <a:bodyPr rtlCol="0"/>
          <a:lstStyle>
            <a:lvl1pPr marL="215504" indent="-215504" algn="l" rtl="0" eaLnBrk="0" fontAlgn="base" hangingPunct="0">
              <a:spcBef>
                <a:spcPct val="20000"/>
              </a:spcBef>
              <a:spcAft>
                <a:spcPts val="956"/>
              </a:spcAft>
              <a:buClr>
                <a:srgbClr val="907CCC"/>
              </a:buClr>
              <a:buChar char="•"/>
              <a:defRPr sz="1800">
                <a:solidFill>
                  <a:schemeClr val="tx1"/>
                </a:solidFill>
                <a:latin typeface="Arial"/>
                <a:ea typeface="Arial"/>
                <a:cs typeface="Arial"/>
              </a:defRPr>
            </a:lvl1pPr>
            <a:lvl2pPr marL="415529" indent="-198835" algn="l" rtl="0" eaLnBrk="0" fontAlgn="base" hangingPunct="0">
              <a:spcBef>
                <a:spcPct val="20000"/>
              </a:spcBef>
              <a:spcAft>
                <a:spcPct val="20000"/>
              </a:spcAft>
              <a:buClr>
                <a:srgbClr val="907CCC"/>
              </a:buClr>
              <a:buFont typeface="Times" charset="0"/>
              <a:buChar char="•"/>
              <a:defRPr sz="1800">
                <a:solidFill>
                  <a:schemeClr val="tx1"/>
                </a:solidFill>
                <a:latin typeface="Arial"/>
                <a:ea typeface="Arial"/>
                <a:cs typeface="Arial"/>
              </a:defRPr>
            </a:lvl2pPr>
            <a:lvl3pPr marL="598885" indent="-182166" algn="l" rtl="0" eaLnBrk="0" fontAlgn="base" hangingPunct="0">
              <a:spcBef>
                <a:spcPct val="20000"/>
              </a:spcBef>
              <a:spcAft>
                <a:spcPct val="20000"/>
              </a:spcAft>
              <a:buClr>
                <a:srgbClr val="907CCC"/>
              </a:buClr>
              <a:buChar char="•"/>
              <a:defRPr sz="1600">
                <a:solidFill>
                  <a:schemeClr val="tx1"/>
                </a:solidFill>
                <a:latin typeface="Arial"/>
                <a:ea typeface="Arial"/>
                <a:cs typeface="Arial"/>
              </a:defRPr>
            </a:lvl3pPr>
            <a:lvl4pPr marL="770335" indent="-170260" algn="l" rtl="0" eaLnBrk="0" fontAlgn="base" hangingPunct="0">
              <a:spcBef>
                <a:spcPct val="20000"/>
              </a:spcBef>
              <a:spcAft>
                <a:spcPct val="20000"/>
              </a:spcAft>
              <a:buClr>
                <a:srgbClr val="907CCC"/>
              </a:buClr>
              <a:buFont typeface="Times" charset="0"/>
              <a:buChar char="•"/>
              <a:defRPr sz="1400">
                <a:solidFill>
                  <a:schemeClr val="tx1"/>
                </a:solidFill>
                <a:latin typeface="Arial"/>
                <a:ea typeface="Arial"/>
                <a:cs typeface="Arial"/>
              </a:defRPr>
            </a:lvl4pPr>
            <a:lvl5pPr marL="941785" indent="-170260" algn="l" rtl="0" eaLnBrk="0" fontAlgn="base" hangingPunct="0">
              <a:spcBef>
                <a:spcPct val="20000"/>
              </a:spcBef>
              <a:spcAft>
                <a:spcPct val="20000"/>
              </a:spcAft>
              <a:buClr>
                <a:schemeClr val="tx1"/>
              </a:buClr>
              <a:buFont typeface="Times" charset="0"/>
              <a:buChar char="•"/>
              <a:defRPr sz="2100">
                <a:solidFill>
                  <a:schemeClr val="tx1"/>
                </a:solidFill>
                <a:latin typeface="+mn-lt"/>
                <a:ea typeface="ＭＳ Ｐゴシック" charset="-128"/>
                <a:cs typeface="ＭＳ Ｐゴシック" charset="-128"/>
              </a:defRPr>
            </a:lvl5pPr>
            <a:lvl6pPr marL="1671638" indent="-171450" algn="l" rtl="0" eaLnBrk="0" fontAlgn="base" hangingPunct="0">
              <a:spcBef>
                <a:spcPct val="20000"/>
              </a:spcBef>
              <a:spcAft>
                <a:spcPct val="0"/>
              </a:spcAft>
              <a:buClr>
                <a:srgbClr val="660066"/>
              </a:buClr>
              <a:buChar char="»"/>
              <a:defRPr sz="1500">
                <a:solidFill>
                  <a:schemeClr val="tx1"/>
                </a:solidFill>
                <a:latin typeface="+mn-lt"/>
                <a:ea typeface="ＭＳ Ｐゴシック" pitchFamily="48" charset="-128"/>
              </a:defRPr>
            </a:lvl6pPr>
            <a:lvl7pPr marL="2014538" indent="-171450" algn="l" rtl="0" eaLnBrk="0" fontAlgn="base" hangingPunct="0">
              <a:spcBef>
                <a:spcPct val="20000"/>
              </a:spcBef>
              <a:spcAft>
                <a:spcPct val="0"/>
              </a:spcAft>
              <a:buClr>
                <a:srgbClr val="660066"/>
              </a:buClr>
              <a:buChar char="»"/>
              <a:defRPr sz="1500">
                <a:solidFill>
                  <a:schemeClr val="tx1"/>
                </a:solidFill>
                <a:latin typeface="+mn-lt"/>
                <a:ea typeface="ＭＳ Ｐゴシック" pitchFamily="48" charset="-128"/>
              </a:defRPr>
            </a:lvl7pPr>
            <a:lvl8pPr marL="2357438" indent="-171450" algn="l" rtl="0" eaLnBrk="0" fontAlgn="base" hangingPunct="0">
              <a:spcBef>
                <a:spcPct val="20000"/>
              </a:spcBef>
              <a:spcAft>
                <a:spcPct val="0"/>
              </a:spcAft>
              <a:buClr>
                <a:srgbClr val="660066"/>
              </a:buClr>
              <a:buChar char="»"/>
              <a:defRPr sz="1500">
                <a:solidFill>
                  <a:schemeClr val="tx1"/>
                </a:solidFill>
                <a:latin typeface="+mn-lt"/>
                <a:ea typeface="ＭＳ Ｐゴシック" pitchFamily="48" charset="-128"/>
              </a:defRPr>
            </a:lvl8pPr>
            <a:lvl9pPr marL="2700338" indent="-171450" algn="l" rtl="0" eaLnBrk="0" fontAlgn="base" hangingPunct="0">
              <a:spcBef>
                <a:spcPct val="20000"/>
              </a:spcBef>
              <a:spcAft>
                <a:spcPct val="0"/>
              </a:spcAft>
              <a:buClr>
                <a:srgbClr val="660066"/>
              </a:buClr>
              <a:buChar char="»"/>
              <a:defRPr sz="1500">
                <a:solidFill>
                  <a:schemeClr val="tx1"/>
                </a:solidFill>
                <a:latin typeface="+mn-lt"/>
                <a:ea typeface="ＭＳ Ｐゴシック" pitchFamily="48" charset="-128"/>
              </a:defRPr>
            </a:lvl9pPr>
          </a:lstStyle>
          <a:p>
            <a:pPr marL="0" indent="0" rtl="0">
              <a:spcBef>
                <a:spcPts val="0"/>
              </a:spcBef>
              <a:spcAft>
                <a:spcPts val="0"/>
              </a:spcAft>
              <a:buNone/>
            </a:pPr>
            <a:r>
              <a:rPr lang="da" sz="1600" b="1" dirty="0">
                <a:solidFill>
                  <a:srgbClr val="FFC000"/>
                </a:solidFill>
                <a:latin typeface="+mn-lt"/>
              </a:rPr>
              <a:t>Ærlighed</a:t>
            </a:r>
          </a:p>
          <a:p>
            <a:pPr marL="0" indent="0" rtl="0">
              <a:spcBef>
                <a:spcPts val="0"/>
              </a:spcBef>
              <a:spcAft>
                <a:spcPts val="0"/>
              </a:spcAft>
              <a:buNone/>
            </a:pPr>
            <a:r>
              <a:rPr lang="da" sz="1600" b="1" dirty="0">
                <a:solidFill>
                  <a:srgbClr val="FFC000"/>
                </a:solidFill>
                <a:latin typeface="+mn-lt"/>
              </a:rPr>
              <a:t>Værdier</a:t>
            </a:r>
          </a:p>
          <a:p>
            <a:pPr marL="0" indent="0" rtl="0">
              <a:spcBef>
                <a:spcPts val="0"/>
              </a:spcBef>
              <a:spcAft>
                <a:spcPts val="0"/>
              </a:spcAft>
              <a:buNone/>
            </a:pPr>
            <a:r>
              <a:rPr lang="da" sz="1600" b="1" dirty="0">
                <a:solidFill>
                  <a:srgbClr val="FFC000"/>
                </a:solidFill>
                <a:latin typeface="+mn-lt"/>
              </a:rPr>
              <a:t>Retfærdighed</a:t>
            </a:r>
          </a:p>
        </p:txBody>
      </p:sp>
      <p:sp>
        <p:nvSpPr>
          <p:cNvPr id="13" name="Title 1"/>
          <p:cNvSpPr txBox="1">
            <a:spLocks/>
          </p:cNvSpPr>
          <p:nvPr/>
        </p:nvSpPr>
        <p:spPr>
          <a:xfrm>
            <a:off x="611560" y="2770584"/>
            <a:ext cx="1862721" cy="458401"/>
          </a:xfrm>
          <a:prstGeom prst="rect">
            <a:avLst/>
          </a:prstGeom>
        </p:spPr>
        <p:txBody>
          <a:bodyPr vert="horz" lIns="0" tIns="0" rIns="0" bIns="0" rtlCol="0" anchor="ctr">
            <a:noAutofit/>
          </a:bodyPr>
          <a:lstStyle>
            <a:lvl1pPr algn="l" rtl="0" eaLnBrk="0" fontAlgn="base" hangingPunct="0">
              <a:lnSpc>
                <a:spcPct val="90000"/>
              </a:lnSpc>
              <a:spcBef>
                <a:spcPct val="0"/>
              </a:spcBef>
              <a:spcAft>
                <a:spcPct val="0"/>
              </a:spcAft>
              <a:defRPr sz="2400">
                <a:solidFill>
                  <a:srgbClr val="6150A1"/>
                </a:solidFill>
                <a:latin typeface="Calibri" charset="0"/>
                <a:ea typeface="Calibri" charset="0"/>
                <a:cs typeface="Calibri" charset="0"/>
              </a:defRPr>
            </a:lvl1pPr>
            <a:lvl2pPr algn="l" rtl="0" eaLnBrk="0" fontAlgn="base" hangingPunct="0">
              <a:lnSpc>
                <a:spcPct val="90000"/>
              </a:lnSpc>
              <a:spcBef>
                <a:spcPct val="0"/>
              </a:spcBef>
              <a:spcAft>
                <a:spcPct val="0"/>
              </a:spcAft>
              <a:defRPr sz="2400">
                <a:solidFill>
                  <a:srgbClr val="4E1765"/>
                </a:solidFill>
                <a:effectLst>
                  <a:outerShdw blurRad="38100" dist="38100" dir="2700000" algn="tl">
                    <a:srgbClr val="DDDDDD"/>
                  </a:outerShdw>
                </a:effectLst>
                <a:latin typeface="Arial MT BoldItalic" charset="0"/>
                <a:ea typeface="ＭＳ Ｐゴシック" charset="0"/>
                <a:cs typeface="ＭＳ Ｐゴシック" charset="0"/>
              </a:defRPr>
            </a:lvl2pPr>
            <a:lvl3pPr algn="l" rtl="0" eaLnBrk="0" fontAlgn="base" hangingPunct="0">
              <a:lnSpc>
                <a:spcPct val="90000"/>
              </a:lnSpc>
              <a:spcBef>
                <a:spcPct val="0"/>
              </a:spcBef>
              <a:spcAft>
                <a:spcPct val="0"/>
              </a:spcAft>
              <a:defRPr sz="2400">
                <a:solidFill>
                  <a:srgbClr val="4E1765"/>
                </a:solidFill>
                <a:effectLst>
                  <a:outerShdw blurRad="38100" dist="38100" dir="2700000" algn="tl">
                    <a:srgbClr val="DDDDDD"/>
                  </a:outerShdw>
                </a:effectLst>
                <a:latin typeface="Arial MT BoldItalic" charset="0"/>
                <a:ea typeface="ＭＳ Ｐゴシック" charset="0"/>
                <a:cs typeface="ＭＳ Ｐゴシック" charset="0"/>
              </a:defRPr>
            </a:lvl3pPr>
            <a:lvl4pPr algn="l" rtl="0" eaLnBrk="0" fontAlgn="base" hangingPunct="0">
              <a:lnSpc>
                <a:spcPct val="90000"/>
              </a:lnSpc>
              <a:spcBef>
                <a:spcPct val="0"/>
              </a:spcBef>
              <a:spcAft>
                <a:spcPct val="0"/>
              </a:spcAft>
              <a:defRPr sz="2400">
                <a:solidFill>
                  <a:srgbClr val="4E1765"/>
                </a:solidFill>
                <a:effectLst>
                  <a:outerShdw blurRad="38100" dist="38100" dir="2700000" algn="tl">
                    <a:srgbClr val="DDDDDD"/>
                  </a:outerShdw>
                </a:effectLst>
                <a:latin typeface="Arial MT BoldItalic" charset="0"/>
                <a:ea typeface="ＭＳ Ｐゴシック" charset="0"/>
                <a:cs typeface="ＭＳ Ｐゴシック" charset="0"/>
              </a:defRPr>
            </a:lvl4pPr>
            <a:lvl5pPr algn="l" rtl="0" eaLnBrk="0" fontAlgn="base" hangingPunct="0">
              <a:lnSpc>
                <a:spcPct val="90000"/>
              </a:lnSpc>
              <a:spcBef>
                <a:spcPct val="0"/>
              </a:spcBef>
              <a:spcAft>
                <a:spcPct val="0"/>
              </a:spcAft>
              <a:defRPr sz="2400">
                <a:solidFill>
                  <a:srgbClr val="4E1765"/>
                </a:solidFill>
                <a:effectLst>
                  <a:outerShdw blurRad="38100" dist="38100" dir="2700000" algn="tl">
                    <a:srgbClr val="DDDDDD"/>
                  </a:outerShdw>
                </a:effectLst>
                <a:latin typeface="Arial MT BoldItalic" charset="0"/>
                <a:ea typeface="ＭＳ Ｐゴシック" charset="0"/>
                <a:cs typeface="ＭＳ Ｐゴシック" charset="0"/>
              </a:defRPr>
            </a:lvl5pPr>
            <a:lvl6pPr marL="342900" algn="ctr" rtl="0" eaLnBrk="0" fontAlgn="base" hangingPunct="0">
              <a:lnSpc>
                <a:spcPct val="90000"/>
              </a:lnSpc>
              <a:spcBef>
                <a:spcPct val="0"/>
              </a:spcBef>
              <a:spcAft>
                <a:spcPct val="0"/>
              </a:spcAft>
              <a:defRPr sz="3300">
                <a:solidFill>
                  <a:schemeClr val="tx1"/>
                </a:solidFill>
                <a:effectLst>
                  <a:outerShdw blurRad="38100" dist="38100" dir="2700000" algn="tl">
                    <a:srgbClr val="DDDDDD"/>
                  </a:outerShdw>
                </a:effectLst>
                <a:latin typeface="Arial MT BoldItalic" charset="0"/>
              </a:defRPr>
            </a:lvl6pPr>
            <a:lvl7pPr marL="685800" algn="ctr" rtl="0" eaLnBrk="0" fontAlgn="base" hangingPunct="0">
              <a:lnSpc>
                <a:spcPct val="90000"/>
              </a:lnSpc>
              <a:spcBef>
                <a:spcPct val="0"/>
              </a:spcBef>
              <a:spcAft>
                <a:spcPct val="0"/>
              </a:spcAft>
              <a:defRPr sz="3300">
                <a:solidFill>
                  <a:schemeClr val="tx1"/>
                </a:solidFill>
                <a:effectLst>
                  <a:outerShdw blurRad="38100" dist="38100" dir="2700000" algn="tl">
                    <a:srgbClr val="DDDDDD"/>
                  </a:outerShdw>
                </a:effectLst>
                <a:latin typeface="Arial MT BoldItalic" charset="0"/>
              </a:defRPr>
            </a:lvl7pPr>
            <a:lvl8pPr marL="1028700" algn="ctr" rtl="0" eaLnBrk="0" fontAlgn="base" hangingPunct="0">
              <a:lnSpc>
                <a:spcPct val="90000"/>
              </a:lnSpc>
              <a:spcBef>
                <a:spcPct val="0"/>
              </a:spcBef>
              <a:spcAft>
                <a:spcPct val="0"/>
              </a:spcAft>
              <a:defRPr sz="3300">
                <a:solidFill>
                  <a:schemeClr val="tx1"/>
                </a:solidFill>
                <a:effectLst>
                  <a:outerShdw blurRad="38100" dist="38100" dir="2700000" algn="tl">
                    <a:srgbClr val="DDDDDD"/>
                  </a:outerShdw>
                </a:effectLst>
                <a:latin typeface="Arial MT BoldItalic" charset="0"/>
              </a:defRPr>
            </a:lvl8pPr>
            <a:lvl9pPr marL="1371600" algn="ctr" rtl="0" eaLnBrk="0" fontAlgn="base" hangingPunct="0">
              <a:lnSpc>
                <a:spcPct val="90000"/>
              </a:lnSpc>
              <a:spcBef>
                <a:spcPct val="0"/>
              </a:spcBef>
              <a:spcAft>
                <a:spcPct val="0"/>
              </a:spcAft>
              <a:defRPr sz="3300">
                <a:solidFill>
                  <a:schemeClr val="tx1"/>
                </a:solidFill>
                <a:effectLst>
                  <a:outerShdw blurRad="38100" dist="38100" dir="2700000" algn="tl">
                    <a:srgbClr val="DDDDDD"/>
                  </a:outerShdw>
                </a:effectLst>
                <a:latin typeface="Arial MT BoldItalic" charset="0"/>
              </a:defRPr>
            </a:lvl9pPr>
          </a:lstStyle>
          <a:p>
            <a:pPr rtl="0">
              <a:lnSpc>
                <a:spcPct val="100000"/>
              </a:lnSpc>
            </a:pPr>
            <a:r>
              <a:rPr lang="da" sz="1800" dirty="0">
                <a:solidFill>
                  <a:schemeClr val="tx1"/>
                </a:solidFill>
                <a:latin typeface="+mn-lt"/>
              </a:rPr>
              <a:t>Bekymrer sig om andre</a:t>
            </a:r>
          </a:p>
        </p:txBody>
      </p:sp>
      <p:sp>
        <p:nvSpPr>
          <p:cNvPr id="14" name="Title 1"/>
          <p:cNvSpPr txBox="1">
            <a:spLocks/>
          </p:cNvSpPr>
          <p:nvPr/>
        </p:nvSpPr>
        <p:spPr>
          <a:xfrm>
            <a:off x="5983810" y="848237"/>
            <a:ext cx="1912620" cy="458401"/>
          </a:xfrm>
          <a:prstGeom prst="rect">
            <a:avLst/>
          </a:prstGeom>
        </p:spPr>
        <p:txBody>
          <a:bodyPr vert="horz" lIns="0" tIns="0" rIns="0" bIns="0" rtlCol="0" anchor="ctr">
            <a:noAutofit/>
          </a:bodyPr>
          <a:lstStyle>
            <a:lvl1pPr algn="l" rtl="0" eaLnBrk="0" fontAlgn="base" hangingPunct="0">
              <a:lnSpc>
                <a:spcPct val="90000"/>
              </a:lnSpc>
              <a:spcBef>
                <a:spcPct val="0"/>
              </a:spcBef>
              <a:spcAft>
                <a:spcPct val="0"/>
              </a:spcAft>
              <a:defRPr sz="2400">
                <a:solidFill>
                  <a:srgbClr val="6150A1"/>
                </a:solidFill>
                <a:latin typeface="Calibri" charset="0"/>
                <a:ea typeface="Calibri" charset="0"/>
                <a:cs typeface="Calibri" charset="0"/>
              </a:defRPr>
            </a:lvl1pPr>
            <a:lvl2pPr algn="l" rtl="0" eaLnBrk="0" fontAlgn="base" hangingPunct="0">
              <a:lnSpc>
                <a:spcPct val="90000"/>
              </a:lnSpc>
              <a:spcBef>
                <a:spcPct val="0"/>
              </a:spcBef>
              <a:spcAft>
                <a:spcPct val="0"/>
              </a:spcAft>
              <a:defRPr sz="2400">
                <a:solidFill>
                  <a:srgbClr val="4E1765"/>
                </a:solidFill>
                <a:effectLst>
                  <a:outerShdw blurRad="38100" dist="38100" dir="2700000" algn="tl">
                    <a:srgbClr val="DDDDDD"/>
                  </a:outerShdw>
                </a:effectLst>
                <a:latin typeface="Arial MT BoldItalic" charset="0"/>
                <a:ea typeface="ＭＳ Ｐゴシック" charset="0"/>
                <a:cs typeface="ＭＳ Ｐゴシック" charset="0"/>
              </a:defRPr>
            </a:lvl2pPr>
            <a:lvl3pPr algn="l" rtl="0" eaLnBrk="0" fontAlgn="base" hangingPunct="0">
              <a:lnSpc>
                <a:spcPct val="90000"/>
              </a:lnSpc>
              <a:spcBef>
                <a:spcPct val="0"/>
              </a:spcBef>
              <a:spcAft>
                <a:spcPct val="0"/>
              </a:spcAft>
              <a:defRPr sz="2400">
                <a:solidFill>
                  <a:srgbClr val="4E1765"/>
                </a:solidFill>
                <a:effectLst>
                  <a:outerShdw blurRad="38100" dist="38100" dir="2700000" algn="tl">
                    <a:srgbClr val="DDDDDD"/>
                  </a:outerShdw>
                </a:effectLst>
                <a:latin typeface="Arial MT BoldItalic" charset="0"/>
                <a:ea typeface="ＭＳ Ｐゴシック" charset="0"/>
                <a:cs typeface="ＭＳ Ｐゴシック" charset="0"/>
              </a:defRPr>
            </a:lvl3pPr>
            <a:lvl4pPr algn="l" rtl="0" eaLnBrk="0" fontAlgn="base" hangingPunct="0">
              <a:lnSpc>
                <a:spcPct val="90000"/>
              </a:lnSpc>
              <a:spcBef>
                <a:spcPct val="0"/>
              </a:spcBef>
              <a:spcAft>
                <a:spcPct val="0"/>
              </a:spcAft>
              <a:defRPr sz="2400">
                <a:solidFill>
                  <a:srgbClr val="4E1765"/>
                </a:solidFill>
                <a:effectLst>
                  <a:outerShdw blurRad="38100" dist="38100" dir="2700000" algn="tl">
                    <a:srgbClr val="DDDDDD"/>
                  </a:outerShdw>
                </a:effectLst>
                <a:latin typeface="Arial MT BoldItalic" charset="0"/>
                <a:ea typeface="ＭＳ Ｐゴシック" charset="0"/>
                <a:cs typeface="ＭＳ Ｐゴシック" charset="0"/>
              </a:defRPr>
            </a:lvl4pPr>
            <a:lvl5pPr algn="l" rtl="0" eaLnBrk="0" fontAlgn="base" hangingPunct="0">
              <a:lnSpc>
                <a:spcPct val="90000"/>
              </a:lnSpc>
              <a:spcBef>
                <a:spcPct val="0"/>
              </a:spcBef>
              <a:spcAft>
                <a:spcPct val="0"/>
              </a:spcAft>
              <a:defRPr sz="2400">
                <a:solidFill>
                  <a:srgbClr val="4E1765"/>
                </a:solidFill>
                <a:effectLst>
                  <a:outerShdw blurRad="38100" dist="38100" dir="2700000" algn="tl">
                    <a:srgbClr val="DDDDDD"/>
                  </a:outerShdw>
                </a:effectLst>
                <a:latin typeface="Arial MT BoldItalic" charset="0"/>
                <a:ea typeface="ＭＳ Ｐゴシック" charset="0"/>
                <a:cs typeface="ＭＳ Ｐゴシック" charset="0"/>
              </a:defRPr>
            </a:lvl5pPr>
            <a:lvl6pPr marL="342900" algn="ctr" rtl="0" eaLnBrk="0" fontAlgn="base" hangingPunct="0">
              <a:lnSpc>
                <a:spcPct val="90000"/>
              </a:lnSpc>
              <a:spcBef>
                <a:spcPct val="0"/>
              </a:spcBef>
              <a:spcAft>
                <a:spcPct val="0"/>
              </a:spcAft>
              <a:defRPr sz="3300">
                <a:solidFill>
                  <a:schemeClr val="tx1"/>
                </a:solidFill>
                <a:effectLst>
                  <a:outerShdw blurRad="38100" dist="38100" dir="2700000" algn="tl">
                    <a:srgbClr val="DDDDDD"/>
                  </a:outerShdw>
                </a:effectLst>
                <a:latin typeface="Arial MT BoldItalic" charset="0"/>
              </a:defRPr>
            </a:lvl6pPr>
            <a:lvl7pPr marL="685800" algn="ctr" rtl="0" eaLnBrk="0" fontAlgn="base" hangingPunct="0">
              <a:lnSpc>
                <a:spcPct val="90000"/>
              </a:lnSpc>
              <a:spcBef>
                <a:spcPct val="0"/>
              </a:spcBef>
              <a:spcAft>
                <a:spcPct val="0"/>
              </a:spcAft>
              <a:defRPr sz="3300">
                <a:solidFill>
                  <a:schemeClr val="tx1"/>
                </a:solidFill>
                <a:effectLst>
                  <a:outerShdw blurRad="38100" dist="38100" dir="2700000" algn="tl">
                    <a:srgbClr val="DDDDDD"/>
                  </a:outerShdw>
                </a:effectLst>
                <a:latin typeface="Arial MT BoldItalic" charset="0"/>
              </a:defRPr>
            </a:lvl7pPr>
            <a:lvl8pPr marL="1028700" algn="ctr" rtl="0" eaLnBrk="0" fontAlgn="base" hangingPunct="0">
              <a:lnSpc>
                <a:spcPct val="90000"/>
              </a:lnSpc>
              <a:spcBef>
                <a:spcPct val="0"/>
              </a:spcBef>
              <a:spcAft>
                <a:spcPct val="0"/>
              </a:spcAft>
              <a:defRPr sz="3300">
                <a:solidFill>
                  <a:schemeClr val="tx1"/>
                </a:solidFill>
                <a:effectLst>
                  <a:outerShdw blurRad="38100" dist="38100" dir="2700000" algn="tl">
                    <a:srgbClr val="DDDDDD"/>
                  </a:outerShdw>
                </a:effectLst>
                <a:latin typeface="Arial MT BoldItalic" charset="0"/>
              </a:defRPr>
            </a:lvl8pPr>
            <a:lvl9pPr marL="1371600" algn="ctr" rtl="0" eaLnBrk="0" fontAlgn="base" hangingPunct="0">
              <a:lnSpc>
                <a:spcPct val="90000"/>
              </a:lnSpc>
              <a:spcBef>
                <a:spcPct val="0"/>
              </a:spcBef>
              <a:spcAft>
                <a:spcPct val="0"/>
              </a:spcAft>
              <a:defRPr sz="3300">
                <a:solidFill>
                  <a:schemeClr val="tx1"/>
                </a:solidFill>
                <a:effectLst>
                  <a:outerShdw blurRad="38100" dist="38100" dir="2700000" algn="tl">
                    <a:srgbClr val="DDDDDD"/>
                  </a:outerShdw>
                </a:effectLst>
                <a:latin typeface="Arial MT BoldItalic" charset="0"/>
              </a:defRPr>
            </a:lvl9pPr>
          </a:lstStyle>
          <a:p>
            <a:pPr rtl="0">
              <a:lnSpc>
                <a:spcPct val="100000"/>
              </a:lnSpc>
            </a:pPr>
            <a:r>
              <a:rPr lang="da" sz="1800" dirty="0">
                <a:solidFill>
                  <a:schemeClr val="tx1"/>
                </a:solidFill>
                <a:latin typeface="+mn-lt"/>
              </a:rPr>
              <a:t>Handler med integritet</a:t>
            </a:r>
          </a:p>
        </p:txBody>
      </p:sp>
      <p:sp>
        <p:nvSpPr>
          <p:cNvPr id="15" name="Title 1"/>
          <p:cNvSpPr txBox="1">
            <a:spLocks/>
          </p:cNvSpPr>
          <p:nvPr/>
        </p:nvSpPr>
        <p:spPr>
          <a:xfrm>
            <a:off x="6100395" y="3088596"/>
            <a:ext cx="1853624" cy="458401"/>
          </a:xfrm>
          <a:prstGeom prst="rect">
            <a:avLst/>
          </a:prstGeom>
        </p:spPr>
        <p:txBody>
          <a:bodyPr vert="horz" lIns="0" tIns="0" rIns="0" bIns="0" rtlCol="0" anchor="ctr">
            <a:noAutofit/>
          </a:bodyPr>
          <a:lstStyle>
            <a:lvl1pPr algn="l" rtl="0" eaLnBrk="0" fontAlgn="base" hangingPunct="0">
              <a:lnSpc>
                <a:spcPct val="90000"/>
              </a:lnSpc>
              <a:spcBef>
                <a:spcPct val="0"/>
              </a:spcBef>
              <a:spcAft>
                <a:spcPct val="0"/>
              </a:spcAft>
              <a:defRPr sz="2400">
                <a:solidFill>
                  <a:srgbClr val="6150A1"/>
                </a:solidFill>
                <a:latin typeface="Calibri" charset="0"/>
                <a:ea typeface="Calibri" charset="0"/>
                <a:cs typeface="Calibri" charset="0"/>
              </a:defRPr>
            </a:lvl1pPr>
            <a:lvl2pPr algn="l" rtl="0" eaLnBrk="0" fontAlgn="base" hangingPunct="0">
              <a:lnSpc>
                <a:spcPct val="90000"/>
              </a:lnSpc>
              <a:spcBef>
                <a:spcPct val="0"/>
              </a:spcBef>
              <a:spcAft>
                <a:spcPct val="0"/>
              </a:spcAft>
              <a:defRPr sz="2400">
                <a:solidFill>
                  <a:srgbClr val="4E1765"/>
                </a:solidFill>
                <a:effectLst>
                  <a:outerShdw blurRad="38100" dist="38100" dir="2700000" algn="tl">
                    <a:srgbClr val="DDDDDD"/>
                  </a:outerShdw>
                </a:effectLst>
                <a:latin typeface="Arial MT BoldItalic" charset="0"/>
                <a:ea typeface="ＭＳ Ｐゴシック" charset="0"/>
                <a:cs typeface="ＭＳ Ｐゴシック" charset="0"/>
              </a:defRPr>
            </a:lvl2pPr>
            <a:lvl3pPr algn="l" rtl="0" eaLnBrk="0" fontAlgn="base" hangingPunct="0">
              <a:lnSpc>
                <a:spcPct val="90000"/>
              </a:lnSpc>
              <a:spcBef>
                <a:spcPct val="0"/>
              </a:spcBef>
              <a:spcAft>
                <a:spcPct val="0"/>
              </a:spcAft>
              <a:defRPr sz="2400">
                <a:solidFill>
                  <a:srgbClr val="4E1765"/>
                </a:solidFill>
                <a:effectLst>
                  <a:outerShdw blurRad="38100" dist="38100" dir="2700000" algn="tl">
                    <a:srgbClr val="DDDDDD"/>
                  </a:outerShdw>
                </a:effectLst>
                <a:latin typeface="Arial MT BoldItalic" charset="0"/>
                <a:ea typeface="ＭＳ Ｐゴシック" charset="0"/>
                <a:cs typeface="ＭＳ Ｐゴシック" charset="0"/>
              </a:defRPr>
            </a:lvl3pPr>
            <a:lvl4pPr algn="l" rtl="0" eaLnBrk="0" fontAlgn="base" hangingPunct="0">
              <a:lnSpc>
                <a:spcPct val="90000"/>
              </a:lnSpc>
              <a:spcBef>
                <a:spcPct val="0"/>
              </a:spcBef>
              <a:spcAft>
                <a:spcPct val="0"/>
              </a:spcAft>
              <a:defRPr sz="2400">
                <a:solidFill>
                  <a:srgbClr val="4E1765"/>
                </a:solidFill>
                <a:effectLst>
                  <a:outerShdw blurRad="38100" dist="38100" dir="2700000" algn="tl">
                    <a:srgbClr val="DDDDDD"/>
                  </a:outerShdw>
                </a:effectLst>
                <a:latin typeface="Arial MT BoldItalic" charset="0"/>
                <a:ea typeface="ＭＳ Ｐゴシック" charset="0"/>
                <a:cs typeface="ＭＳ Ｐゴシック" charset="0"/>
              </a:defRPr>
            </a:lvl4pPr>
            <a:lvl5pPr algn="l" rtl="0" eaLnBrk="0" fontAlgn="base" hangingPunct="0">
              <a:lnSpc>
                <a:spcPct val="90000"/>
              </a:lnSpc>
              <a:spcBef>
                <a:spcPct val="0"/>
              </a:spcBef>
              <a:spcAft>
                <a:spcPct val="0"/>
              </a:spcAft>
              <a:defRPr sz="2400">
                <a:solidFill>
                  <a:srgbClr val="4E1765"/>
                </a:solidFill>
                <a:effectLst>
                  <a:outerShdw blurRad="38100" dist="38100" dir="2700000" algn="tl">
                    <a:srgbClr val="DDDDDD"/>
                  </a:outerShdw>
                </a:effectLst>
                <a:latin typeface="Arial MT BoldItalic" charset="0"/>
                <a:ea typeface="ＭＳ Ｐゴシック" charset="0"/>
                <a:cs typeface="ＭＳ Ｐゴシック" charset="0"/>
              </a:defRPr>
            </a:lvl5pPr>
            <a:lvl6pPr marL="342900" algn="ctr" rtl="0" eaLnBrk="0" fontAlgn="base" hangingPunct="0">
              <a:lnSpc>
                <a:spcPct val="90000"/>
              </a:lnSpc>
              <a:spcBef>
                <a:spcPct val="0"/>
              </a:spcBef>
              <a:spcAft>
                <a:spcPct val="0"/>
              </a:spcAft>
              <a:defRPr sz="3300">
                <a:solidFill>
                  <a:schemeClr val="tx1"/>
                </a:solidFill>
                <a:effectLst>
                  <a:outerShdw blurRad="38100" dist="38100" dir="2700000" algn="tl">
                    <a:srgbClr val="DDDDDD"/>
                  </a:outerShdw>
                </a:effectLst>
                <a:latin typeface="Arial MT BoldItalic" charset="0"/>
              </a:defRPr>
            </a:lvl6pPr>
            <a:lvl7pPr marL="685800" algn="ctr" rtl="0" eaLnBrk="0" fontAlgn="base" hangingPunct="0">
              <a:lnSpc>
                <a:spcPct val="90000"/>
              </a:lnSpc>
              <a:spcBef>
                <a:spcPct val="0"/>
              </a:spcBef>
              <a:spcAft>
                <a:spcPct val="0"/>
              </a:spcAft>
              <a:defRPr sz="3300">
                <a:solidFill>
                  <a:schemeClr val="tx1"/>
                </a:solidFill>
                <a:effectLst>
                  <a:outerShdw blurRad="38100" dist="38100" dir="2700000" algn="tl">
                    <a:srgbClr val="DDDDDD"/>
                  </a:outerShdw>
                </a:effectLst>
                <a:latin typeface="Arial MT BoldItalic" charset="0"/>
              </a:defRPr>
            </a:lvl7pPr>
            <a:lvl8pPr marL="1028700" algn="ctr" rtl="0" eaLnBrk="0" fontAlgn="base" hangingPunct="0">
              <a:lnSpc>
                <a:spcPct val="90000"/>
              </a:lnSpc>
              <a:spcBef>
                <a:spcPct val="0"/>
              </a:spcBef>
              <a:spcAft>
                <a:spcPct val="0"/>
              </a:spcAft>
              <a:defRPr sz="3300">
                <a:solidFill>
                  <a:schemeClr val="tx1"/>
                </a:solidFill>
                <a:effectLst>
                  <a:outerShdw blurRad="38100" dist="38100" dir="2700000" algn="tl">
                    <a:srgbClr val="DDDDDD"/>
                  </a:outerShdw>
                </a:effectLst>
                <a:latin typeface="Arial MT BoldItalic" charset="0"/>
              </a:defRPr>
            </a:lvl8pPr>
            <a:lvl9pPr marL="1371600" algn="ctr" rtl="0" eaLnBrk="0" fontAlgn="base" hangingPunct="0">
              <a:lnSpc>
                <a:spcPct val="90000"/>
              </a:lnSpc>
              <a:spcBef>
                <a:spcPct val="0"/>
              </a:spcBef>
              <a:spcAft>
                <a:spcPct val="0"/>
              </a:spcAft>
              <a:defRPr sz="3300">
                <a:solidFill>
                  <a:schemeClr val="tx1"/>
                </a:solidFill>
                <a:effectLst>
                  <a:outerShdw blurRad="38100" dist="38100" dir="2700000" algn="tl">
                    <a:srgbClr val="DDDDDD"/>
                  </a:outerShdw>
                </a:effectLst>
                <a:latin typeface="Arial MT BoldItalic" charset="0"/>
              </a:defRPr>
            </a:lvl9pPr>
          </a:lstStyle>
          <a:p>
            <a:pPr rtl="0">
              <a:lnSpc>
                <a:spcPct val="100000"/>
              </a:lnSpc>
            </a:pPr>
            <a:r>
              <a:rPr lang="da" sz="1800" dirty="0">
                <a:solidFill>
                  <a:schemeClr val="tx1"/>
                </a:solidFill>
                <a:latin typeface="+mn-lt"/>
              </a:rPr>
              <a:t>Lever op til forpligtelser</a:t>
            </a:r>
          </a:p>
        </p:txBody>
      </p:sp>
      <p:sp>
        <p:nvSpPr>
          <p:cNvPr id="16" name="Title 1"/>
          <p:cNvSpPr txBox="1">
            <a:spLocks/>
          </p:cNvSpPr>
          <p:nvPr/>
        </p:nvSpPr>
        <p:spPr>
          <a:xfrm>
            <a:off x="667285" y="825146"/>
            <a:ext cx="2334690" cy="574549"/>
          </a:xfrm>
          <a:prstGeom prst="rect">
            <a:avLst/>
          </a:prstGeom>
        </p:spPr>
        <p:txBody>
          <a:bodyPr vert="horz" lIns="0" tIns="0" rIns="0" bIns="0" rtlCol="0" anchor="ctr">
            <a:noAutofit/>
          </a:bodyPr>
          <a:lstStyle>
            <a:lvl1pPr algn="l" rtl="0" eaLnBrk="0" fontAlgn="base" hangingPunct="0">
              <a:lnSpc>
                <a:spcPct val="90000"/>
              </a:lnSpc>
              <a:spcBef>
                <a:spcPct val="0"/>
              </a:spcBef>
              <a:spcAft>
                <a:spcPct val="0"/>
              </a:spcAft>
              <a:defRPr sz="2400">
                <a:solidFill>
                  <a:srgbClr val="6150A1"/>
                </a:solidFill>
                <a:latin typeface="Calibri" charset="0"/>
                <a:ea typeface="Calibri" charset="0"/>
                <a:cs typeface="Calibri" charset="0"/>
              </a:defRPr>
            </a:lvl1pPr>
            <a:lvl2pPr algn="l" rtl="0" eaLnBrk="0" fontAlgn="base" hangingPunct="0">
              <a:lnSpc>
                <a:spcPct val="90000"/>
              </a:lnSpc>
              <a:spcBef>
                <a:spcPct val="0"/>
              </a:spcBef>
              <a:spcAft>
                <a:spcPct val="0"/>
              </a:spcAft>
              <a:defRPr sz="2400">
                <a:solidFill>
                  <a:srgbClr val="4E1765"/>
                </a:solidFill>
                <a:effectLst>
                  <a:outerShdw blurRad="38100" dist="38100" dir="2700000" algn="tl">
                    <a:srgbClr val="DDDDDD"/>
                  </a:outerShdw>
                </a:effectLst>
                <a:latin typeface="Arial MT BoldItalic" charset="0"/>
                <a:ea typeface="ＭＳ Ｐゴシック" charset="0"/>
                <a:cs typeface="ＭＳ Ｐゴシック" charset="0"/>
              </a:defRPr>
            </a:lvl2pPr>
            <a:lvl3pPr algn="l" rtl="0" eaLnBrk="0" fontAlgn="base" hangingPunct="0">
              <a:lnSpc>
                <a:spcPct val="90000"/>
              </a:lnSpc>
              <a:spcBef>
                <a:spcPct val="0"/>
              </a:spcBef>
              <a:spcAft>
                <a:spcPct val="0"/>
              </a:spcAft>
              <a:defRPr sz="2400">
                <a:solidFill>
                  <a:srgbClr val="4E1765"/>
                </a:solidFill>
                <a:effectLst>
                  <a:outerShdw blurRad="38100" dist="38100" dir="2700000" algn="tl">
                    <a:srgbClr val="DDDDDD"/>
                  </a:outerShdw>
                </a:effectLst>
                <a:latin typeface="Arial MT BoldItalic" charset="0"/>
                <a:ea typeface="ＭＳ Ｐゴシック" charset="0"/>
                <a:cs typeface="ＭＳ Ｐゴシック" charset="0"/>
              </a:defRPr>
            </a:lvl3pPr>
            <a:lvl4pPr algn="l" rtl="0" eaLnBrk="0" fontAlgn="base" hangingPunct="0">
              <a:lnSpc>
                <a:spcPct val="90000"/>
              </a:lnSpc>
              <a:spcBef>
                <a:spcPct val="0"/>
              </a:spcBef>
              <a:spcAft>
                <a:spcPct val="0"/>
              </a:spcAft>
              <a:defRPr sz="2400">
                <a:solidFill>
                  <a:srgbClr val="4E1765"/>
                </a:solidFill>
                <a:effectLst>
                  <a:outerShdw blurRad="38100" dist="38100" dir="2700000" algn="tl">
                    <a:srgbClr val="DDDDDD"/>
                  </a:outerShdw>
                </a:effectLst>
                <a:latin typeface="Arial MT BoldItalic" charset="0"/>
                <a:ea typeface="ＭＳ Ｐゴシック" charset="0"/>
                <a:cs typeface="ＭＳ Ｐゴシック" charset="0"/>
              </a:defRPr>
            </a:lvl4pPr>
            <a:lvl5pPr algn="l" rtl="0" eaLnBrk="0" fontAlgn="base" hangingPunct="0">
              <a:lnSpc>
                <a:spcPct val="90000"/>
              </a:lnSpc>
              <a:spcBef>
                <a:spcPct val="0"/>
              </a:spcBef>
              <a:spcAft>
                <a:spcPct val="0"/>
              </a:spcAft>
              <a:defRPr sz="2400">
                <a:solidFill>
                  <a:srgbClr val="4E1765"/>
                </a:solidFill>
                <a:effectLst>
                  <a:outerShdw blurRad="38100" dist="38100" dir="2700000" algn="tl">
                    <a:srgbClr val="DDDDDD"/>
                  </a:outerShdw>
                </a:effectLst>
                <a:latin typeface="Arial MT BoldItalic" charset="0"/>
                <a:ea typeface="ＭＳ Ｐゴシック" charset="0"/>
                <a:cs typeface="ＭＳ Ｐゴシック" charset="0"/>
              </a:defRPr>
            </a:lvl5pPr>
            <a:lvl6pPr marL="342900" algn="ctr" rtl="0" eaLnBrk="0" fontAlgn="base" hangingPunct="0">
              <a:lnSpc>
                <a:spcPct val="90000"/>
              </a:lnSpc>
              <a:spcBef>
                <a:spcPct val="0"/>
              </a:spcBef>
              <a:spcAft>
                <a:spcPct val="0"/>
              </a:spcAft>
              <a:defRPr sz="3300">
                <a:solidFill>
                  <a:schemeClr val="tx1"/>
                </a:solidFill>
                <a:effectLst>
                  <a:outerShdw blurRad="38100" dist="38100" dir="2700000" algn="tl">
                    <a:srgbClr val="DDDDDD"/>
                  </a:outerShdw>
                </a:effectLst>
                <a:latin typeface="Arial MT BoldItalic" charset="0"/>
              </a:defRPr>
            </a:lvl6pPr>
            <a:lvl7pPr marL="685800" algn="ctr" rtl="0" eaLnBrk="0" fontAlgn="base" hangingPunct="0">
              <a:lnSpc>
                <a:spcPct val="90000"/>
              </a:lnSpc>
              <a:spcBef>
                <a:spcPct val="0"/>
              </a:spcBef>
              <a:spcAft>
                <a:spcPct val="0"/>
              </a:spcAft>
              <a:defRPr sz="3300">
                <a:solidFill>
                  <a:schemeClr val="tx1"/>
                </a:solidFill>
                <a:effectLst>
                  <a:outerShdw blurRad="38100" dist="38100" dir="2700000" algn="tl">
                    <a:srgbClr val="DDDDDD"/>
                  </a:outerShdw>
                </a:effectLst>
                <a:latin typeface="Arial MT BoldItalic" charset="0"/>
              </a:defRPr>
            </a:lvl7pPr>
            <a:lvl8pPr marL="1028700" algn="ctr" rtl="0" eaLnBrk="0" fontAlgn="base" hangingPunct="0">
              <a:lnSpc>
                <a:spcPct val="90000"/>
              </a:lnSpc>
              <a:spcBef>
                <a:spcPct val="0"/>
              </a:spcBef>
              <a:spcAft>
                <a:spcPct val="0"/>
              </a:spcAft>
              <a:defRPr sz="3300">
                <a:solidFill>
                  <a:schemeClr val="tx1"/>
                </a:solidFill>
                <a:effectLst>
                  <a:outerShdw blurRad="38100" dist="38100" dir="2700000" algn="tl">
                    <a:srgbClr val="DDDDDD"/>
                  </a:outerShdw>
                </a:effectLst>
                <a:latin typeface="Arial MT BoldItalic" charset="0"/>
              </a:defRPr>
            </a:lvl8pPr>
            <a:lvl9pPr marL="1371600" algn="ctr" rtl="0" eaLnBrk="0" fontAlgn="base" hangingPunct="0">
              <a:lnSpc>
                <a:spcPct val="90000"/>
              </a:lnSpc>
              <a:spcBef>
                <a:spcPct val="0"/>
              </a:spcBef>
              <a:spcAft>
                <a:spcPct val="0"/>
              </a:spcAft>
              <a:defRPr sz="3300">
                <a:solidFill>
                  <a:schemeClr val="tx1"/>
                </a:solidFill>
                <a:effectLst>
                  <a:outerShdw blurRad="38100" dist="38100" dir="2700000" algn="tl">
                    <a:srgbClr val="DDDDDD"/>
                  </a:outerShdw>
                </a:effectLst>
                <a:latin typeface="Arial MT BoldItalic" charset="0"/>
              </a:defRPr>
            </a:lvl9pPr>
          </a:lstStyle>
          <a:p>
            <a:pPr rtl="0">
              <a:lnSpc>
                <a:spcPct val="100000"/>
              </a:lnSpc>
            </a:pPr>
            <a:r>
              <a:rPr lang="da" sz="1800" dirty="0">
                <a:solidFill>
                  <a:schemeClr val="tx1"/>
                </a:solidFill>
                <a:latin typeface="+mn-lt"/>
              </a:rPr>
              <a:t>Demonstrerer kompetence</a:t>
            </a:r>
          </a:p>
        </p:txBody>
      </p:sp>
      <p:cxnSp>
        <p:nvCxnSpPr>
          <p:cNvPr id="17" name="Straight Connector 25"/>
          <p:cNvCxnSpPr/>
          <p:nvPr/>
        </p:nvCxnSpPr>
        <p:spPr bwMode="auto">
          <a:xfrm>
            <a:off x="658711" y="1421124"/>
            <a:ext cx="2334690" cy="0"/>
          </a:xfrm>
          <a:prstGeom prst="line">
            <a:avLst/>
          </a:prstGeom>
          <a:solidFill>
            <a:schemeClr val="accent1"/>
          </a:solidFill>
          <a:ln w="19050" cap="flat" cmpd="sng" algn="ctr">
            <a:solidFill>
              <a:srgbClr val="D1D3D4"/>
            </a:solidFill>
            <a:prstDash val="solid"/>
            <a:round/>
            <a:headEnd type="none" w="med" len="med"/>
            <a:tailEnd type="none" w="med" len="med"/>
          </a:ln>
          <a:effectLst/>
        </p:spPr>
      </p:cxnSp>
      <p:cxnSp>
        <p:nvCxnSpPr>
          <p:cNvPr id="18" name="Straight Connector 29"/>
          <p:cNvCxnSpPr/>
          <p:nvPr/>
        </p:nvCxnSpPr>
        <p:spPr bwMode="auto">
          <a:xfrm>
            <a:off x="611560" y="3317797"/>
            <a:ext cx="2334690" cy="0"/>
          </a:xfrm>
          <a:prstGeom prst="line">
            <a:avLst/>
          </a:prstGeom>
          <a:solidFill>
            <a:schemeClr val="accent1"/>
          </a:solidFill>
          <a:ln w="19050" cap="flat" cmpd="sng" algn="ctr">
            <a:solidFill>
              <a:srgbClr val="D1D3D4"/>
            </a:solidFill>
            <a:prstDash val="solid"/>
            <a:round/>
            <a:headEnd type="none" w="med" len="med"/>
            <a:tailEnd type="none" w="med" len="med"/>
          </a:ln>
          <a:effectLst/>
        </p:spPr>
      </p:cxnSp>
      <p:cxnSp>
        <p:nvCxnSpPr>
          <p:cNvPr id="19" name="Straight Connector 30"/>
          <p:cNvCxnSpPr/>
          <p:nvPr/>
        </p:nvCxnSpPr>
        <p:spPr bwMode="auto">
          <a:xfrm>
            <a:off x="5976190" y="1378067"/>
            <a:ext cx="2334690" cy="0"/>
          </a:xfrm>
          <a:prstGeom prst="line">
            <a:avLst/>
          </a:prstGeom>
          <a:solidFill>
            <a:schemeClr val="accent1"/>
          </a:solidFill>
          <a:ln w="19050" cap="flat" cmpd="sng" algn="ctr">
            <a:solidFill>
              <a:srgbClr val="D1D3D4"/>
            </a:solidFill>
            <a:prstDash val="solid"/>
            <a:round/>
            <a:headEnd type="none" w="med" len="med"/>
            <a:tailEnd type="none" w="med" len="med"/>
          </a:ln>
          <a:effectLst/>
        </p:spPr>
      </p:cxnSp>
      <p:cxnSp>
        <p:nvCxnSpPr>
          <p:cNvPr id="20" name="Straight Connector 31"/>
          <p:cNvCxnSpPr/>
          <p:nvPr/>
        </p:nvCxnSpPr>
        <p:spPr bwMode="auto">
          <a:xfrm>
            <a:off x="6098077" y="3629935"/>
            <a:ext cx="2334690" cy="0"/>
          </a:xfrm>
          <a:prstGeom prst="line">
            <a:avLst/>
          </a:prstGeom>
          <a:solidFill>
            <a:schemeClr val="accent1"/>
          </a:solidFill>
          <a:ln w="19050" cap="flat" cmpd="sng" algn="ctr">
            <a:solidFill>
              <a:srgbClr val="D1D3D4"/>
            </a:solidFill>
            <a:prstDash val="solid"/>
            <a:round/>
            <a:headEnd type="none" w="med" len="med"/>
            <a:tailEnd type="none" w="med" len="med"/>
          </a:ln>
          <a:effectLst/>
        </p:spPr>
      </p:cxnSp>
      <p:sp>
        <p:nvSpPr>
          <p:cNvPr id="21" name="Tekstboks 20"/>
          <p:cNvSpPr txBox="1"/>
          <p:nvPr/>
        </p:nvSpPr>
        <p:spPr>
          <a:xfrm>
            <a:off x="2590002" y="2133452"/>
            <a:ext cx="3550972" cy="615553"/>
          </a:xfrm>
          <a:prstGeom prst="rect">
            <a:avLst/>
          </a:prstGeom>
          <a:noFill/>
        </p:spPr>
        <p:txBody>
          <a:bodyPr wrap="none" rtlCol="0">
            <a:spAutoFit/>
          </a:bodyPr>
          <a:lstStyle/>
          <a:p>
            <a:pPr algn="ctr"/>
            <a:r>
              <a:rPr lang="da-DK" u="sng" dirty="0"/>
              <a:t>Strukturel tillid?</a:t>
            </a:r>
          </a:p>
          <a:p>
            <a:pPr algn="ctr"/>
            <a:r>
              <a:rPr lang="da-DK" sz="1600" dirty="0">
                <a:solidFill>
                  <a:schemeClr val="bg1">
                    <a:lumMod val="50000"/>
                  </a:schemeClr>
                </a:solidFill>
              </a:rPr>
              <a:t>(toplederens særlige udfordring)</a:t>
            </a:r>
          </a:p>
        </p:txBody>
      </p:sp>
    </p:spTree>
    <p:extLst>
      <p:ext uri="{BB962C8B-B14F-4D97-AF65-F5344CB8AC3E}">
        <p14:creationId xmlns:p14="http://schemas.microsoft.com/office/powerpoint/2010/main" val="246022914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400" dirty="0"/>
              <a:t>Flere tillidsskabende adfærdsmønstre</a:t>
            </a:r>
          </a:p>
        </p:txBody>
      </p:sp>
      <p:sp>
        <p:nvSpPr>
          <p:cNvPr id="3" name="Pladsholder til indhold 2"/>
          <p:cNvSpPr>
            <a:spLocks noGrp="1"/>
          </p:cNvSpPr>
          <p:nvPr>
            <p:ph idx="1"/>
          </p:nvPr>
        </p:nvSpPr>
        <p:spPr/>
        <p:txBody>
          <a:bodyPr/>
          <a:lstStyle/>
          <a:p>
            <a:pPr marL="457200" indent="-457200">
              <a:buClr>
                <a:srgbClr val="92D050"/>
              </a:buClr>
              <a:buFont typeface="+mj-lt"/>
              <a:buAutoNum type="arabicPeriod"/>
            </a:pPr>
            <a:endParaRPr lang="da-DK" dirty="0"/>
          </a:p>
          <a:p>
            <a:pPr>
              <a:buClr>
                <a:srgbClr val="92D050"/>
              </a:buClr>
            </a:pPr>
            <a:r>
              <a:rPr lang="da-DK" dirty="0"/>
              <a:t>Se på tillidselementerne</a:t>
            </a:r>
          </a:p>
          <a:p>
            <a:pPr marL="285750" indent="-285750">
              <a:buClr>
                <a:srgbClr val="92D050"/>
              </a:buClr>
              <a:buFont typeface="Arial" panose="020B0604020202020204" pitchFamily="34" charset="0"/>
              <a:buChar char="•"/>
            </a:pPr>
            <a:r>
              <a:rPr lang="da-DK" dirty="0">
                <a:latin typeface="Verdana" panose="020B0604030504040204" pitchFamily="34" charset="0"/>
                <a:ea typeface="Verdana" panose="020B0604030504040204" pitchFamily="34" charset="0"/>
                <a:cs typeface="Verdana" panose="020B0604030504040204" pitchFamily="34" charset="0"/>
              </a:rPr>
              <a:t>Hvor er det lettest for dig at skabe tillid?</a:t>
            </a:r>
          </a:p>
          <a:p>
            <a:pPr marL="285750" indent="-285750">
              <a:buClr>
                <a:srgbClr val="92D050"/>
              </a:buClr>
              <a:buFont typeface="Arial" panose="020B0604020202020204" pitchFamily="34" charset="0"/>
              <a:buChar char="•"/>
            </a:pPr>
            <a:r>
              <a:rPr lang="da-DK" dirty="0">
                <a:latin typeface="Verdana" panose="020B0604030504040204" pitchFamily="34" charset="0"/>
                <a:ea typeface="Verdana" panose="020B0604030504040204" pitchFamily="34" charset="0"/>
                <a:cs typeface="Verdana" panose="020B0604030504040204" pitchFamily="34" charset="0"/>
              </a:rPr>
              <a:t>Hvor bliver du typisk udfordret?</a:t>
            </a:r>
          </a:p>
          <a:p>
            <a:pPr marL="285750" indent="-285750">
              <a:buClr>
                <a:srgbClr val="92D050"/>
              </a:buClr>
              <a:buFont typeface="Arial" panose="020B0604020202020204" pitchFamily="34" charset="0"/>
              <a:buChar char="•"/>
            </a:pPr>
            <a:r>
              <a:rPr lang="da-DK" dirty="0">
                <a:latin typeface="Verdana" panose="020B0604030504040204" pitchFamily="34" charset="0"/>
                <a:ea typeface="Verdana" panose="020B0604030504040204" pitchFamily="34" charset="0"/>
                <a:cs typeface="Verdana" panose="020B0604030504040204" pitchFamily="34" charset="0"/>
              </a:rPr>
              <a:t>Hvilke tillidsskabende handlinger vil du gøre mere brug af? </a:t>
            </a:r>
          </a:p>
          <a:p>
            <a:pPr marL="285750" indent="-285750">
              <a:buClr>
                <a:srgbClr val="92D050"/>
              </a:buClr>
              <a:buFont typeface="Arial" panose="020B0604020202020204" pitchFamily="34" charset="0"/>
              <a:buChar char="•"/>
            </a:pPr>
            <a:endParaRPr lang="da-DK" dirty="0"/>
          </a:p>
        </p:txBody>
      </p:sp>
      <p:sp>
        <p:nvSpPr>
          <p:cNvPr id="4" name="Pladsholder til indhold 3"/>
          <p:cNvSpPr>
            <a:spLocks noGrp="1"/>
          </p:cNvSpPr>
          <p:nvPr>
            <p:ph sz="quarter" idx="13"/>
          </p:nvPr>
        </p:nvSpPr>
        <p:spPr/>
        <p:txBody>
          <a:bodyPr/>
          <a:lstStyle/>
          <a:p>
            <a:pPr>
              <a:buClr>
                <a:srgbClr val="92D050"/>
              </a:buClr>
            </a:pPr>
            <a:endParaRPr lang="da-DK" dirty="0"/>
          </a:p>
          <a:p>
            <a:pPr>
              <a:buClr>
                <a:srgbClr val="92D050"/>
              </a:buClr>
            </a:pPr>
            <a:r>
              <a:rPr lang="da-DK" dirty="0"/>
              <a:t>Del og drøft jeres individuelle refleksioner</a:t>
            </a:r>
          </a:p>
          <a:p>
            <a:pPr>
              <a:buClr>
                <a:srgbClr val="92D050"/>
              </a:buClr>
            </a:pPr>
            <a:r>
              <a:rPr lang="da-DK" dirty="0"/>
              <a:t>Hjælp hinanden til at få øje på blinde punkter </a:t>
            </a:r>
          </a:p>
          <a:p>
            <a:pPr>
              <a:buClr>
                <a:srgbClr val="92D050"/>
              </a:buClr>
            </a:pPr>
            <a:r>
              <a:rPr lang="da-DK" dirty="0"/>
              <a:t>Afslut med at noterer handlinger ned i jeres personlige handleplaner</a:t>
            </a:r>
          </a:p>
          <a:p>
            <a:pPr>
              <a:buClr>
                <a:srgbClr val="92D050"/>
              </a:buClr>
            </a:pPr>
            <a:endParaRPr lang="da-DK" dirty="0"/>
          </a:p>
          <a:p>
            <a:pPr lvl="1">
              <a:buClr>
                <a:srgbClr val="92D050"/>
              </a:buClr>
            </a:pPr>
            <a:endParaRPr lang="da-DK" dirty="0"/>
          </a:p>
          <a:p>
            <a:pPr lvl="2">
              <a:buClr>
                <a:srgbClr val="92D050"/>
              </a:buClr>
            </a:pPr>
            <a:endParaRPr lang="da-DK" dirty="0"/>
          </a:p>
          <a:p>
            <a:pPr lvl="1">
              <a:buClr>
                <a:srgbClr val="92D050"/>
              </a:buClr>
            </a:pPr>
            <a:endParaRPr lang="da-DK" dirty="0"/>
          </a:p>
          <a:p>
            <a:endParaRPr lang="da-DK" dirty="0"/>
          </a:p>
        </p:txBody>
      </p:sp>
      <p:sp>
        <p:nvSpPr>
          <p:cNvPr id="5" name="Pladsholder til billede 4"/>
          <p:cNvSpPr>
            <a:spLocks noGrp="1"/>
          </p:cNvSpPr>
          <p:nvPr>
            <p:ph type="pic" sz="quarter" idx="15"/>
          </p:nvPr>
        </p:nvSpPr>
        <p:spPr/>
      </p:sp>
      <p:pic>
        <p:nvPicPr>
          <p:cNvPr id="7170" name="Picture 2" descr="C:\Users\msf\Google Drev\Billeder til præsentation\Refleksion_rådgivni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23478"/>
            <a:ext cx="872291" cy="968843"/>
          </a:xfrm>
          <a:prstGeom prst="rect">
            <a:avLst/>
          </a:prstGeom>
          <a:noFill/>
          <a:extLst>
            <a:ext uri="{909E8E84-426E-40DD-AFC4-6F175D3DCCD1}">
              <a14:hiddenFill xmlns:a14="http://schemas.microsoft.com/office/drawing/2010/main">
                <a:solidFill>
                  <a:srgbClr val="FFFFFF"/>
                </a:solidFill>
              </a14:hiddenFill>
            </a:ext>
          </a:extLst>
        </p:spPr>
      </p:pic>
      <p:sp>
        <p:nvSpPr>
          <p:cNvPr id="6" name="Tekstboks 5"/>
          <p:cNvSpPr txBox="1"/>
          <p:nvPr/>
        </p:nvSpPr>
        <p:spPr>
          <a:xfrm>
            <a:off x="631139" y="983364"/>
            <a:ext cx="3775393" cy="461665"/>
          </a:xfrm>
          <a:prstGeom prst="rect">
            <a:avLst/>
          </a:prstGeom>
          <a:noFill/>
        </p:spPr>
        <p:txBody>
          <a:bodyPr wrap="none" rtlCol="0">
            <a:spAutoFit/>
          </a:bodyPr>
          <a:lstStyle/>
          <a:p>
            <a:r>
              <a:rPr lang="da-DK" sz="2400" b="1" dirty="0"/>
              <a:t>Individuel refleksion</a:t>
            </a:r>
            <a:endParaRPr lang="da-DK" b="1" dirty="0"/>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4296285"/>
            <a:ext cx="769226" cy="651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kstboks 11"/>
          <p:cNvSpPr txBox="1"/>
          <p:nvPr/>
        </p:nvSpPr>
        <p:spPr>
          <a:xfrm>
            <a:off x="4932040" y="1005576"/>
            <a:ext cx="1899879" cy="461665"/>
          </a:xfrm>
          <a:prstGeom prst="rect">
            <a:avLst/>
          </a:prstGeom>
          <a:noFill/>
        </p:spPr>
        <p:txBody>
          <a:bodyPr wrap="none" rtlCol="0">
            <a:spAutoFit/>
          </a:bodyPr>
          <a:lstStyle/>
          <a:p>
            <a:r>
              <a:rPr lang="da-DK" sz="2400" b="1" dirty="0"/>
              <a:t>I gruppen</a:t>
            </a:r>
            <a:endParaRPr lang="da-DK" b="1" dirty="0"/>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1627" y="3675306"/>
            <a:ext cx="769226" cy="651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244104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el 20"/>
          <p:cNvSpPr>
            <a:spLocks noGrp="1"/>
          </p:cNvSpPr>
          <p:nvPr>
            <p:ph type="title"/>
          </p:nvPr>
        </p:nvSpPr>
        <p:spPr/>
        <p:txBody>
          <a:bodyPr/>
          <a:lstStyle/>
          <a:p>
            <a:r>
              <a:rPr lang="da-DK" dirty="0"/>
              <a:t>Hjemmeopgave til modul 2</a:t>
            </a:r>
          </a:p>
        </p:txBody>
      </p:sp>
      <p:sp>
        <p:nvSpPr>
          <p:cNvPr id="22" name="Pladsholder til indhold 21"/>
          <p:cNvSpPr>
            <a:spLocks noGrp="1"/>
          </p:cNvSpPr>
          <p:nvPr>
            <p:ph idx="1"/>
          </p:nvPr>
        </p:nvSpPr>
        <p:spPr/>
        <p:txBody>
          <a:bodyPr/>
          <a:lstStyle/>
          <a:p>
            <a:endParaRPr lang="da-DK"/>
          </a:p>
        </p:txBody>
      </p:sp>
      <p:sp>
        <p:nvSpPr>
          <p:cNvPr id="23" name="Pladsholder til indhold 22"/>
          <p:cNvSpPr>
            <a:spLocks noGrp="1"/>
          </p:cNvSpPr>
          <p:nvPr>
            <p:ph sz="quarter" idx="13"/>
          </p:nvPr>
        </p:nvSpPr>
        <p:spPr/>
        <p:txBody>
          <a:bodyPr/>
          <a:lstStyle/>
          <a:p>
            <a:endParaRPr lang="da-DK"/>
          </a:p>
        </p:txBody>
      </p:sp>
      <p:sp>
        <p:nvSpPr>
          <p:cNvPr id="24" name="Pladsholder til billede 23"/>
          <p:cNvSpPr>
            <a:spLocks noGrp="1"/>
          </p:cNvSpPr>
          <p:nvPr>
            <p:ph type="pic" sz="quarter" idx="15"/>
          </p:nvPr>
        </p:nvSpPr>
        <p:spPr/>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7574"/>
            <a:ext cx="91440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Pladsholder til indhold 4"/>
          <p:cNvSpPr txBox="1">
            <a:spLocks/>
          </p:cNvSpPr>
          <p:nvPr/>
        </p:nvSpPr>
        <p:spPr>
          <a:xfrm>
            <a:off x="4788024" y="1059582"/>
            <a:ext cx="3673124" cy="3528392"/>
          </a:xfrm>
          <a:prstGeom prst="rect">
            <a:avLst/>
          </a:prstGeom>
          <a:solidFill>
            <a:schemeClr val="bg2"/>
          </a:solidFill>
        </p:spPr>
        <p:txBody>
          <a:bodyPr vert="horz" lIns="0" tIns="0" rIns="0" bIns="0" rtlCol="0">
            <a:noAutofit/>
          </a:bodyPr>
          <a:lstStyle>
            <a:lvl1pPr marL="0" indent="0" algn="l" defTabSz="914400" rtl="0" eaLnBrk="1" latinLnBrk="0" hangingPunct="1">
              <a:spcBef>
                <a:spcPts val="200"/>
              </a:spcBef>
              <a:spcAft>
                <a:spcPts val="200"/>
              </a:spcAft>
              <a:buClr>
                <a:schemeClr val="accent1"/>
              </a:buClr>
              <a:buFont typeface="Wingdings" pitchFamily="2" charset="2"/>
              <a:buNone/>
              <a:defRPr sz="1800" kern="1200">
                <a:solidFill>
                  <a:schemeClr val="tx1"/>
                </a:solidFill>
                <a:latin typeface="+mn-lt"/>
                <a:ea typeface="+mn-ea"/>
                <a:cs typeface="+mn-cs"/>
              </a:defRPr>
            </a:lvl1pPr>
            <a:lvl2pPr marL="53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2pPr>
            <a:lvl3pPr marL="896400" indent="-1872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3pPr>
            <a:lvl4pPr marL="1260000" indent="-1800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4pPr>
            <a:lvl5pPr marL="161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spcBef>
                <a:spcPts val="1200"/>
              </a:spcBef>
              <a:buFont typeface="Wingdings" panose="05000000000000000000" pitchFamily="2" charset="2"/>
              <a:buChar char="Ø"/>
            </a:pPr>
            <a:endParaRPr lang="da-DK" sz="100" dirty="0"/>
          </a:p>
          <a:p>
            <a:pPr marL="457200" indent="-457200">
              <a:spcBef>
                <a:spcPts val="1200"/>
              </a:spcBef>
              <a:buFont typeface="Wingdings" panose="05000000000000000000" pitchFamily="2" charset="2"/>
              <a:buChar char="Ø"/>
            </a:pPr>
            <a:r>
              <a:rPr lang="da-DK" sz="1300" dirty="0"/>
              <a:t>Informer din ledergruppe om at de skal udfylde en evaluering af ledergruppens arbejde og effektivitet</a:t>
            </a:r>
          </a:p>
          <a:p>
            <a:pPr marL="457200" indent="-457200">
              <a:spcBef>
                <a:spcPts val="1200"/>
              </a:spcBef>
              <a:buFont typeface="Wingdings" panose="05000000000000000000" pitchFamily="2" charset="2"/>
              <a:buChar char="Ø"/>
            </a:pPr>
            <a:r>
              <a:rPr lang="da-DK" sz="1300" dirty="0"/>
              <a:t>Send navne og e-mail adresser til CfL – evaluering af ledergruppe</a:t>
            </a:r>
          </a:p>
          <a:p>
            <a:pPr marL="457200" indent="-457200">
              <a:spcBef>
                <a:spcPts val="1200"/>
              </a:spcBef>
              <a:buFont typeface="Wingdings" panose="05000000000000000000" pitchFamily="2" charset="2"/>
              <a:buChar char="Ø"/>
            </a:pPr>
            <a:r>
              <a:rPr lang="da-DK" sz="1300" dirty="0"/>
              <a:t>Udfyld evalueringsskema som leder af ledergruppe</a:t>
            </a:r>
            <a:endParaRPr lang="da-DK" sz="1400" dirty="0"/>
          </a:p>
          <a:p>
            <a:pPr marL="457200" indent="-457200">
              <a:spcBef>
                <a:spcPts val="1200"/>
              </a:spcBef>
              <a:buFont typeface="Wingdings" panose="05000000000000000000" pitchFamily="2" charset="2"/>
              <a:buChar char="Ø"/>
            </a:pPr>
            <a:r>
              <a:rPr lang="da-DK" sz="1400" dirty="0"/>
              <a:t>Udfyld test link fra Decision Dynamics – Decision Styles</a:t>
            </a:r>
          </a:p>
          <a:p>
            <a:pPr marL="457200" indent="-457200">
              <a:spcBef>
                <a:spcPts val="1200"/>
              </a:spcBef>
              <a:buFont typeface="Wingdings" panose="05000000000000000000" pitchFamily="2" charset="2"/>
              <a:buChar char="Ø"/>
            </a:pPr>
            <a:r>
              <a:rPr lang="da-DK" sz="1400" dirty="0"/>
              <a:t>Hvis muligt – afhold teamudviklingsdag – om teamets fundament</a:t>
            </a:r>
            <a:endParaRPr lang="da-DK" sz="1300" dirty="0"/>
          </a:p>
        </p:txBody>
      </p:sp>
    </p:spTree>
    <p:extLst>
      <p:ext uri="{BB962C8B-B14F-4D97-AF65-F5344CB8AC3E}">
        <p14:creationId xmlns:p14="http://schemas.microsoft.com/office/powerpoint/2010/main" val="63414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53CF9D43-B15E-45E8-B783-3B6E6C4CE3E5}"/>
              </a:ext>
            </a:extLst>
          </p:cNvPr>
          <p:cNvSpPr>
            <a:spLocks noGrp="1"/>
          </p:cNvSpPr>
          <p:nvPr>
            <p:ph type="ctrTitle"/>
          </p:nvPr>
        </p:nvSpPr>
        <p:spPr/>
        <p:txBody>
          <a:bodyPr/>
          <a:lstStyle/>
          <a:p>
            <a:r>
              <a:rPr lang="da-DK" dirty="0"/>
              <a:t>Ledelse af ledergrupper i et </a:t>
            </a:r>
            <a:r>
              <a:rPr lang="da-DK" dirty="0" err="1"/>
              <a:t>leadership</a:t>
            </a:r>
            <a:r>
              <a:rPr lang="da-DK" dirty="0"/>
              <a:t> pipeline perspektiv</a:t>
            </a:r>
          </a:p>
        </p:txBody>
      </p:sp>
      <p:sp>
        <p:nvSpPr>
          <p:cNvPr id="8" name="Undertitel 7">
            <a:extLst>
              <a:ext uri="{FF2B5EF4-FFF2-40B4-BE49-F238E27FC236}">
                <a16:creationId xmlns:a16="http://schemas.microsoft.com/office/drawing/2014/main" id="{FBC1207A-107B-4D24-8944-893BA7E994C7}"/>
              </a:ext>
            </a:extLst>
          </p:cNvPr>
          <p:cNvSpPr>
            <a:spLocks noGrp="1"/>
          </p:cNvSpPr>
          <p:nvPr>
            <p:ph type="subTitle" idx="1"/>
          </p:nvPr>
        </p:nvSpPr>
        <p:spPr/>
        <p:txBody>
          <a:bodyPr>
            <a:normAutofit fontScale="77500" lnSpcReduction="20000"/>
          </a:bodyPr>
          <a:lstStyle/>
          <a:p>
            <a:endParaRPr lang="da-DK"/>
          </a:p>
        </p:txBody>
      </p:sp>
      <p:sp>
        <p:nvSpPr>
          <p:cNvPr id="6" name="Pladsholder til slidenummer 5">
            <a:extLst>
              <a:ext uri="{FF2B5EF4-FFF2-40B4-BE49-F238E27FC236}">
                <a16:creationId xmlns:a16="http://schemas.microsoft.com/office/drawing/2014/main" id="{0AFDDABF-2E01-4DA2-9DED-A8F8AFAA2BFC}"/>
              </a:ext>
            </a:extLst>
          </p:cNvPr>
          <p:cNvSpPr>
            <a:spLocks noGrp="1"/>
          </p:cNvSpPr>
          <p:nvPr>
            <p:ph type="sldNum" sz="quarter" idx="4294967295"/>
          </p:nvPr>
        </p:nvSpPr>
        <p:spPr>
          <a:xfrm>
            <a:off x="6624638" y="4776788"/>
            <a:ext cx="2519362" cy="315912"/>
          </a:xfrm>
        </p:spPr>
        <p:txBody>
          <a:bodyPr/>
          <a:lstStyle/>
          <a:p>
            <a:fld id="{BFF3CFDD-2D56-4519-B779-BFFEF2995BE6}" type="slidenum">
              <a:rPr lang="da-DK" smtClean="0"/>
              <a:pPr/>
              <a:t>17</a:t>
            </a:fld>
            <a:endParaRPr lang="da-DK" dirty="0"/>
          </a:p>
        </p:txBody>
      </p:sp>
    </p:spTree>
    <p:extLst>
      <p:ext uri="{BB962C8B-B14F-4D97-AF65-F5344CB8AC3E}">
        <p14:creationId xmlns:p14="http://schemas.microsoft.com/office/powerpoint/2010/main" val="30073645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På gensyn på modul 2!</a:t>
            </a:r>
          </a:p>
        </p:txBody>
      </p:sp>
      <p:sp>
        <p:nvSpPr>
          <p:cNvPr id="5" name="Pladsholder til billede 4"/>
          <p:cNvSpPr>
            <a:spLocks noGrp="1"/>
          </p:cNvSpPr>
          <p:nvPr>
            <p:ph type="pic" sz="quarter" idx="15"/>
          </p:nvPr>
        </p:nvSpPr>
        <p:spPr/>
      </p:sp>
      <p:sp>
        <p:nvSpPr>
          <p:cNvPr id="7" name="Pladsholder til indhold 2"/>
          <p:cNvSpPr txBox="1">
            <a:spLocks/>
          </p:cNvSpPr>
          <p:nvPr/>
        </p:nvSpPr>
        <p:spPr>
          <a:xfrm>
            <a:off x="756000" y="1627200"/>
            <a:ext cx="3673124" cy="4525963"/>
          </a:xfrm>
          <a:prstGeom prst="rect">
            <a:avLst/>
          </a:prstGeom>
          <a:noFill/>
        </p:spPr>
        <p:txBody>
          <a:bodyPr vert="horz" lIns="0" tIns="0" rIns="0" bIns="0" rtlCol="0">
            <a:noAutofit/>
          </a:bodyPr>
          <a:lstStyle>
            <a:lvl1pPr marL="0" indent="0" algn="l" defTabSz="914400" rtl="0" eaLnBrk="1" latinLnBrk="0" hangingPunct="1">
              <a:spcBef>
                <a:spcPts val="200"/>
              </a:spcBef>
              <a:spcAft>
                <a:spcPts val="200"/>
              </a:spcAft>
              <a:buClr>
                <a:schemeClr val="accent1"/>
              </a:buClr>
              <a:buFont typeface="Wingdings" pitchFamily="2" charset="2"/>
              <a:buNone/>
              <a:defRPr sz="1800" kern="1200">
                <a:solidFill>
                  <a:schemeClr val="tx1"/>
                </a:solidFill>
                <a:latin typeface="+mn-lt"/>
                <a:ea typeface="+mn-ea"/>
                <a:cs typeface="+mn-cs"/>
              </a:defRPr>
            </a:lvl1pPr>
            <a:lvl2pPr marL="53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2pPr>
            <a:lvl3pPr marL="896400" indent="-1872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3pPr>
            <a:lvl4pPr marL="1260000" indent="-1800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4pPr>
            <a:lvl5pPr marL="161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pPr>
            <a:endParaRPr lang="da-DK" altLang="da-DK" sz="1600" dirty="0"/>
          </a:p>
          <a:p>
            <a:pPr>
              <a:spcBef>
                <a:spcPts val="1200"/>
              </a:spcBef>
            </a:pPr>
            <a:endParaRPr lang="da-DK" altLang="da-DK" sz="1600" dirty="0"/>
          </a:p>
          <a:p>
            <a:pPr>
              <a:spcBef>
                <a:spcPts val="1200"/>
              </a:spcBef>
            </a:pPr>
            <a:endParaRPr lang="da-DK" altLang="da-DK" sz="1600" dirty="0"/>
          </a:p>
          <a:p>
            <a:pPr>
              <a:spcBef>
                <a:spcPts val="1200"/>
              </a:spcBef>
            </a:pPr>
            <a:endParaRPr lang="da-DK" altLang="da-DK" sz="1600" dirty="0"/>
          </a:p>
          <a:p>
            <a:pPr>
              <a:spcBef>
                <a:spcPts val="1200"/>
              </a:spcBef>
            </a:pPr>
            <a:endParaRPr lang="da-DK" altLang="da-DK" sz="1600" dirty="0"/>
          </a:p>
          <a:p>
            <a:pPr>
              <a:spcBef>
                <a:spcPts val="1200"/>
              </a:spcBef>
            </a:pPr>
            <a:endParaRPr lang="da-DK" altLang="da-DK" sz="1600" dirty="0"/>
          </a:p>
          <a:p>
            <a:pPr>
              <a:spcBef>
                <a:spcPts val="1200"/>
              </a:spcBef>
            </a:pPr>
            <a:endParaRPr lang="da-DK" altLang="da-DK" sz="1600" dirty="0"/>
          </a:p>
          <a:p>
            <a:pPr>
              <a:spcBef>
                <a:spcPts val="1200"/>
              </a:spcBef>
            </a:pPr>
            <a:endParaRPr lang="da-DK" altLang="da-DK" sz="1600" dirty="0"/>
          </a:p>
          <a:p>
            <a:pPr>
              <a:spcBef>
                <a:spcPts val="1200"/>
              </a:spcBef>
            </a:pPr>
            <a:endParaRPr lang="da-DK" altLang="da-DK" sz="1600" dirty="0"/>
          </a:p>
        </p:txBody>
      </p:sp>
      <p:sp>
        <p:nvSpPr>
          <p:cNvPr id="8" name="Pladsholder til indhold 1"/>
          <p:cNvSpPr txBox="1">
            <a:spLocks/>
          </p:cNvSpPr>
          <p:nvPr/>
        </p:nvSpPr>
        <p:spPr>
          <a:xfrm>
            <a:off x="4716424" y="1627200"/>
            <a:ext cx="3672000" cy="4525200"/>
          </a:xfrm>
          <a:prstGeom prst="rect">
            <a:avLst/>
          </a:prstGeom>
          <a:noFill/>
        </p:spPr>
        <p:txBody>
          <a:bodyPr vert="horz" lIns="0" tIns="0" rIns="0" bIns="0" rtlCol="0">
            <a:noAutofit/>
          </a:bodyPr>
          <a:lstStyle>
            <a:lvl1pPr marL="0" indent="0" algn="l" defTabSz="914400" rtl="0" eaLnBrk="1" latinLnBrk="0" hangingPunct="1">
              <a:spcBef>
                <a:spcPts val="200"/>
              </a:spcBef>
              <a:spcAft>
                <a:spcPts val="200"/>
              </a:spcAft>
              <a:buClr>
                <a:schemeClr val="accent1"/>
              </a:buClr>
              <a:buFont typeface="Wingdings" pitchFamily="2" charset="2"/>
              <a:buNone/>
              <a:defRPr sz="1800" kern="1200">
                <a:solidFill>
                  <a:schemeClr val="tx1"/>
                </a:solidFill>
                <a:latin typeface="+mn-lt"/>
                <a:ea typeface="+mn-ea"/>
                <a:cs typeface="+mn-cs"/>
              </a:defRPr>
            </a:lvl1pPr>
            <a:lvl2pPr marL="53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2pPr>
            <a:lvl3pPr marL="896400" indent="-1872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3pPr>
            <a:lvl4pPr marL="1260000" indent="-1800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4pPr>
            <a:lvl5pPr marL="161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pPr>
            <a:endParaRPr lang="da-DK" altLang="da-DK" sz="1600" dirty="0"/>
          </a:p>
        </p:txBody>
      </p:sp>
      <p:pic>
        <p:nvPicPr>
          <p:cNvPr id="23556" name="Picture 4" descr="Person, Bjergtop, Opnå, Bjerg, Præstation, Succes, Mål"/>
          <p:cNvPicPr>
            <a:picLocks noChangeAspect="1" noChangeArrowheads="1"/>
          </p:cNvPicPr>
          <p:nvPr/>
        </p:nvPicPr>
        <p:blipFill rotWithShape="1">
          <a:blip r:embed="rId3">
            <a:extLst>
              <a:ext uri="{28A0092B-C50C-407E-A947-70E740481C1C}">
                <a14:useLocalDpi xmlns:a14="http://schemas.microsoft.com/office/drawing/2010/main" val="0"/>
              </a:ext>
            </a:extLst>
          </a:blip>
          <a:srcRect t="19867" b="17537"/>
          <a:stretch/>
        </p:blipFill>
        <p:spPr bwMode="auto">
          <a:xfrm>
            <a:off x="0" y="830580"/>
            <a:ext cx="9144000" cy="3815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61845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2320037" y="2387084"/>
            <a:ext cx="3177473" cy="369332"/>
          </a:xfrm>
          <a:prstGeom prst="rect">
            <a:avLst/>
          </a:prstGeom>
        </p:spPr>
        <p:txBody>
          <a:bodyPr wrap="none">
            <a:spAutoFit/>
          </a:bodyPr>
          <a:lstStyle/>
          <a:p>
            <a:r>
              <a:rPr lang="da-DK" dirty="0"/>
              <a:t>Udvikling af ledergruppen</a:t>
            </a:r>
          </a:p>
        </p:txBody>
      </p:sp>
    </p:spTree>
    <p:extLst>
      <p:ext uri="{BB962C8B-B14F-4D97-AF65-F5344CB8AC3E}">
        <p14:creationId xmlns:p14="http://schemas.microsoft.com/office/powerpoint/2010/main" val="1065577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ltLang="da-DK" dirty="0"/>
              <a:t>De kritiske transitioner, som ledere skal passere op gennem </a:t>
            </a:r>
            <a:r>
              <a:rPr lang="da-DK" altLang="da-DK" dirty="0" err="1"/>
              <a:t>Leadership</a:t>
            </a:r>
            <a:r>
              <a:rPr lang="da-DK" altLang="da-DK" dirty="0"/>
              <a:t> Pipeline</a:t>
            </a:r>
            <a:endParaRPr lang="da-DK" dirty="0"/>
          </a:p>
        </p:txBody>
      </p:sp>
      <p:pic>
        <p:nvPicPr>
          <p:cNvPr id="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153001" y="1419622"/>
            <a:ext cx="6804660" cy="32385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kstboks 8"/>
          <p:cNvSpPr txBox="1"/>
          <p:nvPr/>
        </p:nvSpPr>
        <p:spPr>
          <a:xfrm>
            <a:off x="5148064" y="4542061"/>
            <a:ext cx="3359150" cy="261937"/>
          </a:xfrm>
          <a:prstGeom prst="rect">
            <a:avLst/>
          </a:prstGeom>
          <a:noFill/>
        </p:spPr>
        <p:txBody>
          <a:bodyPr wrap="none">
            <a:spAutoFit/>
          </a:bodyPr>
          <a:lstStyle/>
          <a:p>
            <a:pPr>
              <a:defRPr/>
            </a:pPr>
            <a:r>
              <a:rPr lang="da-DK" sz="1100" dirty="0">
                <a:latin typeface="+mn-lt"/>
              </a:rPr>
              <a:t>Tilvirket efter </a:t>
            </a:r>
            <a:r>
              <a:rPr lang="da-DK" sz="1100" dirty="0" err="1">
                <a:latin typeface="+mn-lt"/>
              </a:rPr>
              <a:t>Charan</a:t>
            </a:r>
            <a:r>
              <a:rPr lang="da-DK" sz="1100" dirty="0">
                <a:latin typeface="+mn-lt"/>
              </a:rPr>
              <a:t>, Drotter &amp; Noel (2001)</a:t>
            </a:r>
          </a:p>
        </p:txBody>
      </p:sp>
    </p:spTree>
    <p:extLst>
      <p:ext uri="{BB962C8B-B14F-4D97-AF65-F5344CB8AC3E}">
        <p14:creationId xmlns:p14="http://schemas.microsoft.com/office/powerpoint/2010/main" val="1287915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al, Spil, Stykke, Spille, Fritid, Hvid, Konkurrenc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083212"/>
            <a:ext cx="9144000" cy="355674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401452" y="195486"/>
            <a:ext cx="8341095" cy="675000"/>
          </a:xfrm>
        </p:spPr>
        <p:txBody>
          <a:bodyPr/>
          <a:lstStyle/>
          <a:p>
            <a:r>
              <a:rPr lang="da-DK" sz="2600" dirty="0"/>
              <a:t>Tillæring af ny adfærd og aflæring af gammel adfærd inden for tre områder:</a:t>
            </a:r>
            <a:br>
              <a:rPr lang="da-DK" sz="2600" dirty="0"/>
            </a:br>
            <a:endParaRPr lang="da-DK" sz="2600" dirty="0"/>
          </a:p>
        </p:txBody>
      </p:sp>
      <p:sp>
        <p:nvSpPr>
          <p:cNvPr id="3" name="Pladsholder til indhold 2"/>
          <p:cNvSpPr>
            <a:spLocks noGrp="1"/>
          </p:cNvSpPr>
          <p:nvPr>
            <p:ph idx="1"/>
          </p:nvPr>
        </p:nvSpPr>
        <p:spPr>
          <a:solidFill>
            <a:srgbClr val="F2F2F2">
              <a:alpha val="85098"/>
            </a:srgbClr>
          </a:solidFill>
        </p:spPr>
        <p:txBody>
          <a:bodyPr lIns="144000" tIns="0" rIns="144000" bIns="144000"/>
          <a:lstStyle/>
          <a:p>
            <a:pPr>
              <a:defRPr/>
            </a:pPr>
            <a:endParaRPr lang="da-DK" sz="1600" dirty="0"/>
          </a:p>
          <a:p>
            <a:pPr marL="457200" indent="-457200">
              <a:buFont typeface="+mj-lt"/>
              <a:buAutoNum type="arabicPeriod"/>
              <a:defRPr/>
            </a:pPr>
            <a:r>
              <a:rPr lang="da-DK" sz="1600" b="1" dirty="0"/>
              <a:t>Færdigheder </a:t>
            </a:r>
            <a:r>
              <a:rPr lang="da-DK" sz="1600" dirty="0"/>
              <a:t>– nye færdigheder der matcher de nye ansvarsområder</a:t>
            </a:r>
          </a:p>
          <a:p>
            <a:pPr marL="457200" indent="-457200">
              <a:buFont typeface="+mj-lt"/>
              <a:buAutoNum type="arabicPeriod"/>
              <a:defRPr/>
            </a:pPr>
            <a:endParaRPr lang="da-DK" sz="1600" dirty="0"/>
          </a:p>
          <a:p>
            <a:pPr marL="457200" indent="-457200">
              <a:buFont typeface="+mj-lt"/>
              <a:buAutoNum type="arabicPeriod"/>
              <a:defRPr/>
            </a:pPr>
            <a:r>
              <a:rPr lang="da-DK" sz="1600" b="1" dirty="0"/>
              <a:t>Tidsanvendelse </a:t>
            </a:r>
            <a:r>
              <a:rPr lang="da-DK" sz="1600" dirty="0"/>
              <a:t>– nye betingelser for og prioritering af, hvordan arbejdstiden anvendes</a:t>
            </a:r>
            <a:br>
              <a:rPr lang="da-DK" sz="1600" dirty="0"/>
            </a:br>
            <a:endParaRPr lang="da-DK" sz="1600" dirty="0"/>
          </a:p>
          <a:p>
            <a:pPr marL="457200" indent="-457200">
              <a:buFont typeface="+mj-lt"/>
              <a:buAutoNum type="arabicPeriod"/>
              <a:defRPr/>
            </a:pPr>
            <a:r>
              <a:rPr lang="da-DK" sz="1600" b="1" dirty="0"/>
              <a:t>Arbejdsværdier </a:t>
            </a:r>
            <a:r>
              <a:rPr lang="da-DK" sz="1600" dirty="0"/>
              <a:t>– hvad man anser for vigtigt at fokusere på</a:t>
            </a:r>
          </a:p>
          <a:p>
            <a:pPr marL="457200" indent="-457200">
              <a:buFont typeface="+mj-lt"/>
              <a:buAutoNum type="arabicPeriod"/>
              <a:defRPr/>
            </a:pPr>
            <a:endParaRPr lang="da-DK" sz="1600" dirty="0"/>
          </a:p>
          <a:p>
            <a:pPr marL="457200" indent="-457200">
              <a:buFont typeface="+mj-lt"/>
              <a:buAutoNum type="arabicPeriod"/>
              <a:defRPr/>
            </a:pPr>
            <a:endParaRPr lang="da-DK" sz="1600" dirty="0"/>
          </a:p>
          <a:p>
            <a:endParaRPr lang="da-DK" sz="1600" dirty="0"/>
          </a:p>
        </p:txBody>
      </p:sp>
      <p:sp>
        <p:nvSpPr>
          <p:cNvPr id="4" name="Pladsholder til indhold 3"/>
          <p:cNvSpPr>
            <a:spLocks noGrp="1"/>
          </p:cNvSpPr>
          <p:nvPr>
            <p:ph sz="quarter" idx="13"/>
          </p:nvPr>
        </p:nvSpPr>
        <p:spPr/>
        <p:txBody>
          <a:bodyPr/>
          <a:lstStyle/>
          <a:p>
            <a:pPr marL="457200" indent="-457200">
              <a:buFont typeface="+mj-lt"/>
              <a:buAutoNum type="arabicPeriod" startAt="3"/>
            </a:pPr>
            <a:endParaRPr lang="da-DK" sz="1600" b="1" dirty="0"/>
          </a:p>
          <a:p>
            <a:endParaRPr lang="da-DK" sz="1600" dirty="0"/>
          </a:p>
          <a:p>
            <a:endParaRPr lang="da-DK" sz="1600" dirty="0"/>
          </a:p>
        </p:txBody>
      </p:sp>
    </p:spTree>
    <p:extLst>
      <p:ext uri="{BB962C8B-B14F-4D97-AF65-F5344CB8AC3E}">
        <p14:creationId xmlns:p14="http://schemas.microsoft.com/office/powerpoint/2010/main" val="156623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6" name="Billede 5"/>
          <p:cNvPicPr>
            <a:picLocks noChangeAspect="1"/>
          </p:cNvPicPr>
          <p:nvPr/>
        </p:nvPicPr>
        <p:blipFill rotWithShape="1">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p:blipFill>
        <p:spPr>
          <a:xfrm>
            <a:off x="-33064" y="-72792"/>
            <a:ext cx="9180512" cy="4719678"/>
          </a:xfrm>
          <a:prstGeom prst="rect">
            <a:avLst/>
          </a:prstGeom>
        </p:spPr>
      </p:pic>
      <p:sp>
        <p:nvSpPr>
          <p:cNvPr id="3" name="Rektangel 2"/>
          <p:cNvSpPr/>
          <p:nvPr/>
        </p:nvSpPr>
        <p:spPr>
          <a:xfrm>
            <a:off x="4557192" y="2643758"/>
            <a:ext cx="4572000" cy="1569660"/>
          </a:xfrm>
          <a:prstGeom prst="rect">
            <a:avLst/>
          </a:prstGeom>
        </p:spPr>
        <p:txBody>
          <a:bodyPr>
            <a:spAutoFit/>
          </a:bodyPr>
          <a:lstStyle/>
          <a:p>
            <a:pPr algn="ctr"/>
            <a:r>
              <a:rPr lang="da-DK" sz="2400" b="1" i="1" dirty="0">
                <a:solidFill>
                  <a:srgbClr val="000000"/>
                </a:solidFill>
              </a:rPr>
              <a:t>  </a:t>
            </a:r>
            <a:endParaRPr lang="da-DK" sz="2400" i="1" dirty="0">
              <a:solidFill>
                <a:srgbClr val="000000"/>
              </a:solidFill>
            </a:endParaRPr>
          </a:p>
          <a:p>
            <a:pPr algn="ctr"/>
            <a:r>
              <a:rPr lang="da-DK" sz="2400" i="1" dirty="0">
                <a:solidFill>
                  <a:schemeClr val="accent6"/>
                </a:solidFill>
              </a:rPr>
              <a:t>”Vi er sat i verden for at styrke ledelseskvaliteten </a:t>
            </a:r>
            <a:r>
              <a:rPr lang="da-DK" sz="2400" i="1">
                <a:solidFill>
                  <a:schemeClr val="accent6"/>
                </a:solidFill>
              </a:rPr>
              <a:t>i Danmark”</a:t>
            </a:r>
            <a:endParaRPr lang="da-DK" sz="2400" i="1" dirty="0">
              <a:solidFill>
                <a:schemeClr val="accent6"/>
              </a:solidFill>
            </a:endParaRPr>
          </a:p>
        </p:txBody>
      </p:sp>
    </p:spTree>
    <p:extLst>
      <p:ext uri="{BB962C8B-B14F-4D97-AF65-F5344CB8AC3E}">
        <p14:creationId xmlns:p14="http://schemas.microsoft.com/office/powerpoint/2010/main" val="3153712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al, Spil, Stykke, Spille, Fritid, Hvid, Konkurrenc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083212"/>
            <a:ext cx="9144000" cy="355674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401452" y="195486"/>
            <a:ext cx="8341095" cy="675000"/>
          </a:xfrm>
        </p:spPr>
        <p:txBody>
          <a:bodyPr/>
          <a:lstStyle/>
          <a:p>
            <a:r>
              <a:rPr lang="da-DK" sz="2600" dirty="0"/>
              <a:t>Niveau 2: Ledelse af ledere</a:t>
            </a:r>
          </a:p>
        </p:txBody>
      </p:sp>
      <p:sp>
        <p:nvSpPr>
          <p:cNvPr id="3" name="Pladsholder til indhold 2"/>
          <p:cNvSpPr>
            <a:spLocks noGrp="1"/>
          </p:cNvSpPr>
          <p:nvPr>
            <p:ph idx="1"/>
          </p:nvPr>
        </p:nvSpPr>
        <p:spPr>
          <a:xfrm>
            <a:off x="395288" y="1203324"/>
            <a:ext cx="4033836" cy="3436633"/>
          </a:xfrm>
          <a:solidFill>
            <a:srgbClr val="F2F2F2">
              <a:alpha val="85098"/>
            </a:srgbClr>
          </a:solidFill>
        </p:spPr>
        <p:txBody>
          <a:bodyPr lIns="144000" tIns="72000" rIns="144000" bIns="144000"/>
          <a:lstStyle/>
          <a:p>
            <a:pPr>
              <a:spcBef>
                <a:spcPts val="1200"/>
              </a:spcBef>
              <a:defRPr/>
            </a:pPr>
            <a:r>
              <a:rPr lang="da-DK" sz="1600" b="1" dirty="0"/>
              <a:t>Færdigheder</a:t>
            </a:r>
          </a:p>
          <a:p>
            <a:pPr marL="285750" indent="-285750">
              <a:buFont typeface="Arial" panose="020B0604020202020204" pitchFamily="34" charset="0"/>
              <a:buChar char="•"/>
            </a:pPr>
            <a:r>
              <a:rPr lang="da-DK" dirty="0"/>
              <a:t>Udvælgelse, monitorering og udvikling af ledere og ledelsesteam</a:t>
            </a:r>
          </a:p>
          <a:p>
            <a:pPr marL="285750" indent="-285750">
              <a:buFont typeface="Arial" panose="020B0604020202020204" pitchFamily="34" charset="0"/>
              <a:buChar char="•"/>
            </a:pPr>
            <a:r>
              <a:rPr lang="da-DK" dirty="0"/>
              <a:t>Gøre førstelinjeledere ansvarlige for ledelsesarbejde</a:t>
            </a:r>
          </a:p>
          <a:p>
            <a:pPr marL="285750" indent="-285750">
              <a:buFont typeface="Arial" panose="020B0604020202020204" pitchFamily="34" charset="0"/>
              <a:buChar char="•"/>
            </a:pPr>
            <a:r>
              <a:rPr lang="da-DK" dirty="0"/>
              <a:t>At være en ”silobuster”</a:t>
            </a:r>
          </a:p>
          <a:p>
            <a:pPr marL="285750" indent="-285750">
              <a:buFont typeface="Arial" panose="020B0604020202020204" pitchFamily="34" charset="0"/>
              <a:buChar char="•"/>
            </a:pPr>
            <a:r>
              <a:rPr lang="da-DK" dirty="0"/>
              <a:t>Strategisk arbejde</a:t>
            </a:r>
          </a:p>
          <a:p>
            <a:pPr marL="285750" indent="-285750">
              <a:buFont typeface="Arial" panose="020B0604020202020204" pitchFamily="34" charset="0"/>
              <a:buChar char="•"/>
            </a:pPr>
            <a:r>
              <a:rPr lang="da-DK" dirty="0"/>
              <a:t>Fordele og omfordele ressourcer mellem enhederne</a:t>
            </a:r>
          </a:p>
          <a:p>
            <a:pPr marL="457200" indent="-457200">
              <a:buFont typeface="+mj-lt"/>
              <a:buAutoNum type="arabicPeriod"/>
              <a:defRPr/>
            </a:pPr>
            <a:endParaRPr lang="da-DK" sz="1600" dirty="0"/>
          </a:p>
          <a:p>
            <a:pPr marL="457200" indent="-457200">
              <a:buFont typeface="+mj-lt"/>
              <a:buAutoNum type="arabicPeriod"/>
              <a:defRPr/>
            </a:pPr>
            <a:endParaRPr lang="da-DK" sz="1600" dirty="0"/>
          </a:p>
          <a:p>
            <a:endParaRPr lang="da-DK" sz="1600" dirty="0"/>
          </a:p>
        </p:txBody>
      </p:sp>
      <p:sp>
        <p:nvSpPr>
          <p:cNvPr id="4" name="Pladsholder til indhold 3"/>
          <p:cNvSpPr>
            <a:spLocks noGrp="1"/>
          </p:cNvSpPr>
          <p:nvPr>
            <p:ph sz="quarter" idx="13"/>
          </p:nvPr>
        </p:nvSpPr>
        <p:spPr/>
        <p:txBody>
          <a:bodyPr/>
          <a:lstStyle/>
          <a:p>
            <a:pPr marL="457200" indent="-457200">
              <a:buFont typeface="+mj-lt"/>
              <a:buAutoNum type="arabicPeriod" startAt="3"/>
            </a:pPr>
            <a:endParaRPr lang="da-DK" sz="1600" b="1" dirty="0"/>
          </a:p>
          <a:p>
            <a:endParaRPr lang="da-DK" sz="1600" dirty="0"/>
          </a:p>
          <a:p>
            <a:endParaRPr lang="da-DK" sz="1600" dirty="0"/>
          </a:p>
        </p:txBody>
      </p:sp>
      <p:sp>
        <p:nvSpPr>
          <p:cNvPr id="6" name="Pladsholder til indhold 2"/>
          <p:cNvSpPr txBox="1">
            <a:spLocks/>
          </p:cNvSpPr>
          <p:nvPr/>
        </p:nvSpPr>
        <p:spPr>
          <a:xfrm>
            <a:off x="4788024" y="1233637"/>
            <a:ext cx="4033836" cy="1554137"/>
          </a:xfrm>
          <a:prstGeom prst="rect">
            <a:avLst/>
          </a:prstGeom>
          <a:solidFill>
            <a:srgbClr val="F2F2F2">
              <a:alpha val="85098"/>
            </a:srgbClr>
          </a:solidFill>
        </p:spPr>
        <p:txBody>
          <a:bodyPr vert="horz" lIns="144000" tIns="72000" rIns="144000" bIns="144000" rtlCol="0">
            <a:noAutofit/>
          </a:bodyPr>
          <a:lstStyle>
            <a:lvl1pPr marL="0" indent="0" algn="l" defTabSz="914400" rtl="0" eaLnBrk="1" latinLnBrk="0" hangingPunct="1">
              <a:spcBef>
                <a:spcPts val="200"/>
              </a:spcBef>
              <a:spcAft>
                <a:spcPts val="200"/>
              </a:spcAft>
              <a:buClr>
                <a:schemeClr val="accent1"/>
              </a:buClr>
              <a:buFont typeface="Wingdings" pitchFamily="2" charset="2"/>
              <a:buNone/>
              <a:defRPr sz="1800" kern="1200">
                <a:solidFill>
                  <a:schemeClr val="tx1"/>
                </a:solidFill>
                <a:latin typeface="+mn-lt"/>
                <a:ea typeface="+mn-ea"/>
                <a:cs typeface="+mn-cs"/>
              </a:defRPr>
            </a:lvl1pPr>
            <a:lvl2pPr marL="53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2pPr>
            <a:lvl3pPr marL="896400" indent="-1872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3pPr>
            <a:lvl4pPr marL="1260000" indent="-1800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4pPr>
            <a:lvl5pPr marL="161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defRPr/>
            </a:pPr>
            <a:r>
              <a:rPr lang="da-DK" sz="1600" b="1" dirty="0"/>
              <a:t>Tidsanvendelse</a:t>
            </a:r>
          </a:p>
          <a:p>
            <a:pPr marL="285750" indent="-285750">
              <a:buFont typeface="Arial" panose="020B0604020202020204" pitchFamily="34" charset="0"/>
              <a:buChar char="•"/>
            </a:pPr>
            <a:r>
              <a:rPr lang="da-DK" sz="1600" dirty="0"/>
              <a:t>Bidrage til at finde svar på spørgsmål om strategi og implementering</a:t>
            </a:r>
          </a:p>
          <a:p>
            <a:pPr marL="285750" indent="-285750">
              <a:buFont typeface="Arial" panose="020B0604020202020204" pitchFamily="34" charset="0"/>
              <a:buChar char="•"/>
            </a:pPr>
            <a:r>
              <a:rPr lang="da-DK" sz="1600" dirty="0"/>
              <a:t>Coache ledere af medarbejdere</a:t>
            </a:r>
          </a:p>
          <a:p>
            <a:pPr marL="285750" indent="-285750">
              <a:buFont typeface="Arial" panose="020B0604020202020204" pitchFamily="34" charset="0"/>
              <a:buChar char="•"/>
            </a:pPr>
            <a:r>
              <a:rPr lang="da-DK" sz="1600" dirty="0"/>
              <a:t>Deltage i tværorganisatoriske aktiviteter</a:t>
            </a:r>
          </a:p>
          <a:p>
            <a:pPr marL="457200" indent="-457200">
              <a:buFont typeface="+mj-lt"/>
              <a:buAutoNum type="arabicPeriod"/>
              <a:defRPr/>
            </a:pPr>
            <a:endParaRPr lang="da-DK" sz="1600" dirty="0"/>
          </a:p>
          <a:p>
            <a:pPr marL="457200" indent="-457200">
              <a:buFont typeface="+mj-lt"/>
              <a:buAutoNum type="arabicPeriod"/>
              <a:defRPr/>
            </a:pPr>
            <a:endParaRPr lang="da-DK" sz="1600" dirty="0"/>
          </a:p>
          <a:p>
            <a:endParaRPr lang="da-DK" sz="1600" dirty="0"/>
          </a:p>
        </p:txBody>
      </p:sp>
      <p:sp>
        <p:nvSpPr>
          <p:cNvPr id="7" name="Pladsholder til indhold 2"/>
          <p:cNvSpPr txBox="1">
            <a:spLocks/>
          </p:cNvSpPr>
          <p:nvPr/>
        </p:nvSpPr>
        <p:spPr>
          <a:xfrm>
            <a:off x="4788024" y="3219822"/>
            <a:ext cx="4033836" cy="1420136"/>
          </a:xfrm>
          <a:prstGeom prst="rect">
            <a:avLst/>
          </a:prstGeom>
          <a:solidFill>
            <a:srgbClr val="F2F2F2">
              <a:alpha val="85098"/>
            </a:srgbClr>
          </a:solidFill>
        </p:spPr>
        <p:txBody>
          <a:bodyPr vert="horz" lIns="144000" tIns="72000" rIns="144000" bIns="144000" rtlCol="0">
            <a:noAutofit/>
          </a:bodyPr>
          <a:lstStyle>
            <a:lvl1pPr marL="0" indent="0" algn="l" defTabSz="914400" rtl="0" eaLnBrk="1" latinLnBrk="0" hangingPunct="1">
              <a:spcBef>
                <a:spcPts val="200"/>
              </a:spcBef>
              <a:spcAft>
                <a:spcPts val="200"/>
              </a:spcAft>
              <a:buClr>
                <a:schemeClr val="accent1"/>
              </a:buClr>
              <a:buFont typeface="Wingdings" pitchFamily="2" charset="2"/>
              <a:buNone/>
              <a:defRPr sz="1800" kern="1200">
                <a:solidFill>
                  <a:schemeClr val="tx1"/>
                </a:solidFill>
                <a:latin typeface="+mn-lt"/>
                <a:ea typeface="+mn-ea"/>
                <a:cs typeface="+mn-cs"/>
              </a:defRPr>
            </a:lvl1pPr>
            <a:lvl2pPr marL="53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2pPr>
            <a:lvl3pPr marL="896400" indent="-1872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3pPr>
            <a:lvl4pPr marL="1260000" indent="-1800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4pPr>
            <a:lvl5pPr marL="161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defRPr/>
            </a:pPr>
            <a:r>
              <a:rPr lang="da-DK" sz="1600" b="1" dirty="0"/>
              <a:t>Arbejdsværdier</a:t>
            </a:r>
          </a:p>
          <a:p>
            <a:pPr marL="285750" indent="-285750">
              <a:buFont typeface="Arial" panose="020B0604020202020204" pitchFamily="34" charset="0"/>
              <a:buChar char="•"/>
            </a:pPr>
            <a:r>
              <a:rPr lang="da-DK" sz="1600" dirty="0"/>
              <a:t>Værdsætte ”ledere af medarbejderes” ledelsesarbejde</a:t>
            </a:r>
          </a:p>
          <a:p>
            <a:pPr marL="285750" indent="-285750">
              <a:buFont typeface="Arial" panose="020B0604020202020204" pitchFamily="34" charset="0"/>
              <a:buChar char="•"/>
            </a:pPr>
            <a:r>
              <a:rPr lang="da-DK" sz="1600" dirty="0"/>
              <a:t>Værdsætte ”ren ledelse”</a:t>
            </a:r>
          </a:p>
          <a:p>
            <a:pPr marL="457200" indent="-457200">
              <a:buFont typeface="+mj-lt"/>
              <a:buAutoNum type="arabicPeriod"/>
              <a:defRPr/>
            </a:pPr>
            <a:endParaRPr lang="da-DK" sz="1600" dirty="0"/>
          </a:p>
          <a:p>
            <a:pPr marL="457200" indent="-457200">
              <a:buFont typeface="+mj-lt"/>
              <a:buAutoNum type="arabicPeriod"/>
              <a:defRPr/>
            </a:pPr>
            <a:endParaRPr lang="da-DK" sz="1600" dirty="0"/>
          </a:p>
          <a:p>
            <a:endParaRPr lang="da-DK" sz="1600" dirty="0"/>
          </a:p>
        </p:txBody>
      </p:sp>
    </p:spTree>
    <p:extLst>
      <p:ext uri="{BB962C8B-B14F-4D97-AF65-F5344CB8AC3E}">
        <p14:creationId xmlns:p14="http://schemas.microsoft.com/office/powerpoint/2010/main" val="265112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al, Spil, Stykke, Spille, Fritid, Hvid, Konkurrenc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083212"/>
            <a:ext cx="9144000" cy="355674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401452" y="195486"/>
            <a:ext cx="8341095" cy="675000"/>
          </a:xfrm>
        </p:spPr>
        <p:txBody>
          <a:bodyPr/>
          <a:lstStyle/>
          <a:p>
            <a:r>
              <a:rPr lang="da-DK" sz="2800" b="1" dirty="0"/>
              <a:t>Typiske faresignaler, når transitionen til leder af ledere ikke er lykkedes:</a:t>
            </a:r>
            <a:br>
              <a:rPr lang="da-DK" sz="2800" b="1" dirty="0"/>
            </a:br>
            <a:br>
              <a:rPr lang="da-DK" sz="2600" dirty="0"/>
            </a:br>
            <a:endParaRPr lang="da-DK" sz="2600" dirty="0"/>
          </a:p>
        </p:txBody>
      </p:sp>
      <p:sp>
        <p:nvSpPr>
          <p:cNvPr id="3" name="Pladsholder til indhold 2"/>
          <p:cNvSpPr>
            <a:spLocks noGrp="1"/>
          </p:cNvSpPr>
          <p:nvPr>
            <p:ph idx="1"/>
          </p:nvPr>
        </p:nvSpPr>
        <p:spPr>
          <a:solidFill>
            <a:srgbClr val="F2F2F2">
              <a:alpha val="85098"/>
            </a:srgbClr>
          </a:solidFill>
        </p:spPr>
        <p:txBody>
          <a:bodyPr lIns="144000" tIns="0" rIns="144000" bIns="144000"/>
          <a:lstStyle/>
          <a:p>
            <a:pPr marL="285750" indent="-285750">
              <a:buFont typeface="Arial" panose="020B0604020202020204" pitchFamily="34" charset="0"/>
              <a:buChar char="•"/>
            </a:pPr>
            <a:r>
              <a:rPr lang="da-DK" dirty="0"/>
              <a:t>Leder lederne, som om de var medarbejdere</a:t>
            </a:r>
          </a:p>
          <a:p>
            <a:pPr marL="285750" indent="-285750">
              <a:buFont typeface="Arial" panose="020B0604020202020204" pitchFamily="34" charset="0"/>
              <a:buChar char="•"/>
            </a:pPr>
            <a:r>
              <a:rPr lang="da-DK" dirty="0"/>
              <a:t>Har svært ved at delegere ledelsesansvar</a:t>
            </a:r>
          </a:p>
          <a:p>
            <a:pPr marL="285750" indent="-285750">
              <a:buFont typeface="Arial" panose="020B0604020202020204" pitchFamily="34" charset="0"/>
              <a:buChar char="•"/>
            </a:pPr>
            <a:r>
              <a:rPr lang="da-DK" b="1" dirty="0"/>
              <a:t>Det lykkes ikke at opbygge et stærkt lederteam</a:t>
            </a:r>
          </a:p>
          <a:p>
            <a:pPr marL="285750" indent="-285750">
              <a:buFont typeface="Arial" panose="020B0604020202020204" pitchFamily="34" charset="0"/>
              <a:buChar char="•"/>
            </a:pPr>
            <a:r>
              <a:rPr lang="da-DK" dirty="0"/>
              <a:t>Fokuserer på det konkrete og glemmer det strategiske</a:t>
            </a:r>
          </a:p>
          <a:p>
            <a:pPr marL="285750" indent="-285750">
              <a:buFont typeface="Arial" panose="020B0604020202020204" pitchFamily="34" charset="0"/>
              <a:buChar char="•"/>
            </a:pPr>
            <a:r>
              <a:rPr lang="da-DK" dirty="0"/>
              <a:t>Vælger kloner fremfor talenter</a:t>
            </a:r>
          </a:p>
          <a:p>
            <a:pPr marL="457200" indent="-457200">
              <a:buFont typeface="+mj-lt"/>
              <a:buAutoNum type="arabicPeriod"/>
              <a:defRPr/>
            </a:pPr>
            <a:endParaRPr lang="da-DK" sz="1600" dirty="0"/>
          </a:p>
          <a:p>
            <a:pPr marL="457200" indent="-457200">
              <a:buFont typeface="+mj-lt"/>
              <a:buAutoNum type="arabicPeriod"/>
              <a:defRPr/>
            </a:pPr>
            <a:endParaRPr lang="da-DK" sz="1600" dirty="0"/>
          </a:p>
          <a:p>
            <a:endParaRPr lang="da-DK" sz="1600" dirty="0"/>
          </a:p>
        </p:txBody>
      </p:sp>
      <p:sp>
        <p:nvSpPr>
          <p:cNvPr id="4" name="Pladsholder til indhold 3"/>
          <p:cNvSpPr>
            <a:spLocks noGrp="1"/>
          </p:cNvSpPr>
          <p:nvPr>
            <p:ph sz="quarter" idx="13"/>
          </p:nvPr>
        </p:nvSpPr>
        <p:spPr/>
        <p:txBody>
          <a:bodyPr/>
          <a:lstStyle/>
          <a:p>
            <a:pPr marL="457200" indent="-457200">
              <a:buFont typeface="+mj-lt"/>
              <a:buAutoNum type="arabicPeriod" startAt="3"/>
            </a:pPr>
            <a:endParaRPr lang="da-DK" sz="1600" b="1" dirty="0"/>
          </a:p>
          <a:p>
            <a:endParaRPr lang="da-DK" sz="1600" dirty="0"/>
          </a:p>
          <a:p>
            <a:endParaRPr lang="da-DK" sz="1600" dirty="0"/>
          </a:p>
        </p:txBody>
      </p:sp>
      <p:pic>
        <p:nvPicPr>
          <p:cNvPr id="7" name="Picture 2" descr="C:\Documents and Settings\kbo\Dokumenter\IDA\Udvikling\Faerdselstavler_GIF_72dpi\A_Advarsel\A31.gif">
            <a:extLst>
              <a:ext uri="{FF2B5EF4-FFF2-40B4-BE49-F238E27FC236}">
                <a16:creationId xmlns:a16="http://schemas.microsoft.com/office/drawing/2014/main" id="{634D5BAD-5CCE-4156-9EDB-591C9B982A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2120" y="1789828"/>
            <a:ext cx="2304256" cy="2006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97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53CF9D43-B15E-45E8-B783-3B6E6C4CE3E5}"/>
              </a:ext>
            </a:extLst>
          </p:cNvPr>
          <p:cNvSpPr>
            <a:spLocks noGrp="1"/>
          </p:cNvSpPr>
          <p:nvPr>
            <p:ph type="ctrTitle"/>
          </p:nvPr>
        </p:nvSpPr>
        <p:spPr/>
        <p:txBody>
          <a:bodyPr/>
          <a:lstStyle/>
          <a:p>
            <a:r>
              <a:rPr lang="da-DK" dirty="0"/>
              <a:t>Ledergruppers arbejde og effektivitet</a:t>
            </a:r>
          </a:p>
        </p:txBody>
      </p:sp>
      <p:sp>
        <p:nvSpPr>
          <p:cNvPr id="8" name="Undertitel 7">
            <a:extLst>
              <a:ext uri="{FF2B5EF4-FFF2-40B4-BE49-F238E27FC236}">
                <a16:creationId xmlns:a16="http://schemas.microsoft.com/office/drawing/2014/main" id="{FBC1207A-107B-4D24-8944-893BA7E994C7}"/>
              </a:ext>
            </a:extLst>
          </p:cNvPr>
          <p:cNvSpPr>
            <a:spLocks noGrp="1"/>
          </p:cNvSpPr>
          <p:nvPr>
            <p:ph type="subTitle" idx="1"/>
          </p:nvPr>
        </p:nvSpPr>
        <p:spPr/>
        <p:txBody>
          <a:bodyPr>
            <a:normAutofit fontScale="77500" lnSpcReduction="20000"/>
          </a:bodyPr>
          <a:lstStyle/>
          <a:p>
            <a:endParaRPr lang="da-DK"/>
          </a:p>
        </p:txBody>
      </p:sp>
      <p:sp>
        <p:nvSpPr>
          <p:cNvPr id="6" name="Pladsholder til slidenummer 5">
            <a:extLst>
              <a:ext uri="{FF2B5EF4-FFF2-40B4-BE49-F238E27FC236}">
                <a16:creationId xmlns:a16="http://schemas.microsoft.com/office/drawing/2014/main" id="{0AFDDABF-2E01-4DA2-9DED-A8F8AFAA2BFC}"/>
              </a:ext>
            </a:extLst>
          </p:cNvPr>
          <p:cNvSpPr>
            <a:spLocks noGrp="1"/>
          </p:cNvSpPr>
          <p:nvPr>
            <p:ph type="sldNum" sz="quarter" idx="4294967295"/>
          </p:nvPr>
        </p:nvSpPr>
        <p:spPr>
          <a:xfrm>
            <a:off x="6624638" y="4776788"/>
            <a:ext cx="2519362" cy="315912"/>
          </a:xfrm>
        </p:spPr>
        <p:txBody>
          <a:bodyPr/>
          <a:lstStyle/>
          <a:p>
            <a:fld id="{BFF3CFDD-2D56-4519-B779-BFFEF2995BE6}" type="slidenum">
              <a:rPr lang="da-DK" smtClean="0"/>
              <a:pPr/>
              <a:t>22</a:t>
            </a:fld>
            <a:endParaRPr lang="da-DK" dirty="0"/>
          </a:p>
        </p:txBody>
      </p:sp>
    </p:spTree>
    <p:extLst>
      <p:ext uri="{BB962C8B-B14F-4D97-AF65-F5344CB8AC3E}">
        <p14:creationId xmlns:p14="http://schemas.microsoft.com/office/powerpoint/2010/main" val="255665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p:cNvSpPr>
            <a:spLocks noGrp="1"/>
          </p:cNvSpPr>
          <p:nvPr>
            <p:ph type="sldNum" sz="quarter" idx="4"/>
          </p:nvPr>
        </p:nvSpPr>
        <p:spPr/>
        <p:txBody>
          <a:bodyPr/>
          <a:lstStyle/>
          <a:p>
            <a:fld id="{BFF3CFDD-2D56-4519-B779-BFFEF2995BE6}" type="slidenum">
              <a:rPr lang="da-DK" smtClean="0"/>
              <a:pPr/>
              <a:t>23</a:t>
            </a:fld>
            <a:endParaRPr lang="da-DK" dirty="0"/>
          </a:p>
        </p:txBody>
      </p:sp>
      <p:pic>
        <p:nvPicPr>
          <p:cNvPr id="3" name="Billede 2"/>
          <p:cNvPicPr>
            <a:picLocks noChangeAspect="1"/>
          </p:cNvPicPr>
          <p:nvPr/>
        </p:nvPicPr>
        <p:blipFill rotWithShape="1">
          <a:blip r:embed="rId2" cstate="print">
            <a:extLst>
              <a:ext uri="{28A0092B-C50C-407E-A947-70E740481C1C}">
                <a14:useLocalDpi xmlns:a14="http://schemas.microsoft.com/office/drawing/2010/main" val="0"/>
              </a:ext>
            </a:extLst>
          </a:blip>
          <a:srcRect l="6984" r="23130"/>
          <a:stretch/>
        </p:blipFill>
        <p:spPr>
          <a:xfrm>
            <a:off x="11460" y="5872"/>
            <a:ext cx="5472608" cy="5143500"/>
          </a:xfrm>
          <a:prstGeom prst="rect">
            <a:avLst/>
          </a:prstGeom>
        </p:spPr>
      </p:pic>
      <p:sp>
        <p:nvSpPr>
          <p:cNvPr id="6" name="Titel 3"/>
          <p:cNvSpPr txBox="1">
            <a:spLocks/>
          </p:cNvSpPr>
          <p:nvPr/>
        </p:nvSpPr>
        <p:spPr>
          <a:xfrm>
            <a:off x="5951522" y="416729"/>
            <a:ext cx="3084974" cy="675000"/>
          </a:xfrm>
          <a:prstGeom prst="rect">
            <a:avLst/>
          </a:prstGeom>
        </p:spPr>
        <p:txBody>
          <a:bodyPr vert="horz" lIns="0" tIns="0" rIns="0" bIns="0" rtlCol="0" anchor="t" anchorCtr="0">
            <a:no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pPr algn="l"/>
            <a:r>
              <a:rPr lang="da-DK" sz="2000" dirty="0"/>
              <a:t>Om undersøgelsen</a:t>
            </a:r>
          </a:p>
          <a:p>
            <a:pPr algn="l"/>
            <a:r>
              <a:rPr lang="da-DK" sz="1200" dirty="0"/>
              <a:t>- Et solidt og unikt fundament</a:t>
            </a:r>
          </a:p>
        </p:txBody>
      </p:sp>
      <p:sp>
        <p:nvSpPr>
          <p:cNvPr id="8" name="Rektangel 7"/>
          <p:cNvSpPr/>
          <p:nvPr/>
        </p:nvSpPr>
        <p:spPr>
          <a:xfrm>
            <a:off x="5940152" y="865736"/>
            <a:ext cx="3168352" cy="3650230"/>
          </a:xfrm>
          <a:prstGeom prst="rect">
            <a:avLst/>
          </a:prstGeom>
        </p:spPr>
        <p:txBody>
          <a:bodyPr wrap="square">
            <a:spAutoFit/>
          </a:bodyPr>
          <a:lstStyle/>
          <a:p>
            <a:pPr fontAlgn="base"/>
            <a:r>
              <a:rPr lang="da-DK" sz="1200" dirty="0"/>
              <a:t> </a:t>
            </a:r>
          </a:p>
          <a:p>
            <a:pPr marL="171450" indent="-171450" fontAlgn="base">
              <a:buFont typeface="Arial" panose="020B0604020202020204" pitchFamily="34" charset="0"/>
              <a:buChar char="•"/>
            </a:pPr>
            <a:r>
              <a:rPr lang="da-DK" sz="1200" dirty="0"/>
              <a:t>Undersøgelsen af ledergruppers arbejde og effektivitet, bygger på svar fra 256 respondenter, hvoraf 48 har svaret som leder af en ledergruppe.</a:t>
            </a:r>
          </a:p>
          <a:p>
            <a:pPr fontAlgn="base"/>
            <a:endParaRPr lang="da-DK" sz="1200" dirty="0"/>
          </a:p>
          <a:p>
            <a:pPr marL="171450" indent="-171450">
              <a:lnSpc>
                <a:spcPct val="90000"/>
              </a:lnSpc>
              <a:spcBef>
                <a:spcPts val="600"/>
              </a:spcBef>
              <a:spcAft>
                <a:spcPts val="200"/>
              </a:spcAft>
              <a:buFont typeface="Arial" panose="020B0604020202020204" pitchFamily="34" charset="0"/>
              <a:buChar char="•"/>
            </a:pPr>
            <a:r>
              <a:rPr lang="da-DK" sz="1200" dirty="0"/>
              <a:t>Undersøgelsen er foretaget af CfL i samarbejde med  </a:t>
            </a:r>
            <a:endParaRPr lang="da-DK" sz="1200" dirty="0">
              <a:latin typeface="+mj-lt"/>
              <a:cs typeface="Calibri" panose="020F0502020204030204" pitchFamily="34" charset="0"/>
            </a:endParaRPr>
          </a:p>
          <a:p>
            <a:pPr>
              <a:lnSpc>
                <a:spcPct val="90000"/>
              </a:lnSpc>
              <a:spcBef>
                <a:spcPts val="600"/>
              </a:spcBef>
              <a:spcAft>
                <a:spcPts val="200"/>
              </a:spcAft>
              <a:buClr>
                <a:schemeClr val="accent1"/>
              </a:buClr>
            </a:pPr>
            <a:endParaRPr lang="da-DK" sz="1200" dirty="0">
              <a:latin typeface="+mj-lt"/>
              <a:cs typeface="Calibri" panose="020F0502020204030204" pitchFamily="34" charset="0"/>
            </a:endParaRPr>
          </a:p>
          <a:p>
            <a:pPr>
              <a:lnSpc>
                <a:spcPct val="90000"/>
              </a:lnSpc>
              <a:spcBef>
                <a:spcPts val="600"/>
              </a:spcBef>
              <a:spcAft>
                <a:spcPts val="200"/>
              </a:spcAft>
              <a:buClr>
                <a:schemeClr val="accent1"/>
              </a:buClr>
            </a:pPr>
            <a:endParaRPr lang="da-DK" sz="1200" dirty="0">
              <a:latin typeface="+mj-lt"/>
              <a:cs typeface="Calibri" panose="020F0502020204030204" pitchFamily="34" charset="0"/>
            </a:endParaRPr>
          </a:p>
          <a:p>
            <a:pPr marL="171450" indent="-171450">
              <a:buFont typeface="Arial" panose="020B0604020202020204" pitchFamily="34" charset="0"/>
              <a:buChar char="•"/>
            </a:pPr>
            <a:r>
              <a:rPr lang="da-DK" sz="1200" dirty="0"/>
              <a:t>Undersøgelsens formål har været at afdække, hvordan danske organisationer prioriterer arbejdet i ledergruppen ud fra antagelsen om, at en velfungerende ledergruppe har afgørende betydning for organisationens performance.</a:t>
            </a:r>
            <a:endParaRPr lang="da-DK" sz="1200" dirty="0">
              <a:latin typeface="+mj-lt"/>
              <a:cs typeface="Calibri" panose="020F0502020204030204" pitchFamily="34" charset="0"/>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2679583"/>
            <a:ext cx="1008112" cy="397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440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slidenummer 5"/>
          <p:cNvSpPr>
            <a:spLocks noGrp="1"/>
          </p:cNvSpPr>
          <p:nvPr>
            <p:ph type="sldNum" sz="quarter" idx="4"/>
          </p:nvPr>
        </p:nvSpPr>
        <p:spPr/>
        <p:txBody>
          <a:bodyPr/>
          <a:lstStyle/>
          <a:p>
            <a:fld id="{BFF3CFDD-2D56-4519-B779-BFFEF2995BE6}" type="slidenum">
              <a:rPr lang="da-DK" smtClean="0"/>
              <a:pPr/>
              <a:t>24</a:t>
            </a:fld>
            <a:endParaRPr lang="da-DK"/>
          </a:p>
        </p:txBody>
      </p:sp>
      <p:sp>
        <p:nvSpPr>
          <p:cNvPr id="3" name="Titel 2"/>
          <p:cNvSpPr>
            <a:spLocks noGrp="1"/>
          </p:cNvSpPr>
          <p:nvPr>
            <p:ph type="title"/>
          </p:nvPr>
        </p:nvSpPr>
        <p:spPr>
          <a:xfrm>
            <a:off x="395289" y="353700"/>
            <a:ext cx="3384623" cy="675000"/>
          </a:xfrm>
        </p:spPr>
        <p:txBody>
          <a:bodyPr/>
          <a:lstStyle/>
          <a:p>
            <a:pPr lvl="0"/>
            <a:r>
              <a:rPr lang="da-DK" dirty="0">
                <a:ea typeface="Calibri" panose="020F0502020204030204" pitchFamily="34" charset="0"/>
                <a:cs typeface="Times New Roman" panose="02020603050405020304" pitchFamily="18" charset="0"/>
              </a:rPr>
              <a:t>Overordnet </a:t>
            </a:r>
            <a:br>
              <a:rPr lang="da-DK" dirty="0">
                <a:ea typeface="Calibri" panose="020F0502020204030204" pitchFamily="34" charset="0"/>
                <a:cs typeface="Times New Roman" panose="02020603050405020304" pitchFamily="18" charset="0"/>
              </a:rPr>
            </a:br>
            <a:r>
              <a:rPr lang="da-DK" dirty="0">
                <a:ea typeface="Calibri" panose="020F0502020204030204" pitchFamily="34" charset="0"/>
                <a:cs typeface="Times New Roman" panose="02020603050405020304" pitchFamily="18" charset="0"/>
              </a:rPr>
              <a:t>vurdering af ledergruppen</a:t>
            </a:r>
            <a:br>
              <a:rPr lang="da-DK" b="1" dirty="0">
                <a:ea typeface="Calibri" panose="020F0502020204030204" pitchFamily="34" charset="0"/>
                <a:cs typeface="Times New Roman" panose="02020603050405020304" pitchFamily="18" charset="0"/>
              </a:rPr>
            </a:br>
            <a:endParaRPr lang="da-DK" dirty="0"/>
          </a:p>
        </p:txBody>
      </p:sp>
      <p:grpSp>
        <p:nvGrpSpPr>
          <p:cNvPr id="5" name="Gruppe 4">
            <a:extLst>
              <a:ext uri="{FF2B5EF4-FFF2-40B4-BE49-F238E27FC236}">
                <a16:creationId xmlns:a16="http://schemas.microsoft.com/office/drawing/2014/main" id="{2CC0431A-E32B-4733-A1F3-4A9385908CD8}"/>
              </a:ext>
            </a:extLst>
          </p:cNvPr>
          <p:cNvGrpSpPr/>
          <p:nvPr/>
        </p:nvGrpSpPr>
        <p:grpSpPr>
          <a:xfrm>
            <a:off x="-108520" y="1563638"/>
            <a:ext cx="4513371" cy="3520723"/>
            <a:chOff x="4690330" y="2698919"/>
            <a:chExt cx="4257601" cy="3378906"/>
          </a:xfrm>
        </p:grpSpPr>
        <p:graphicFrame>
          <p:nvGraphicFramePr>
            <p:cNvPr id="7" name="Diagram 6">
              <a:extLst>
                <a:ext uri="{FF2B5EF4-FFF2-40B4-BE49-F238E27FC236}">
                  <a16:creationId xmlns:a16="http://schemas.microsoft.com/office/drawing/2014/main" id="{45E40E10-FCA7-4AAD-B2D1-107F4A3F6D97}"/>
                </a:ext>
              </a:extLst>
            </p:cNvPr>
            <p:cNvGraphicFramePr/>
            <p:nvPr/>
          </p:nvGraphicFramePr>
          <p:xfrm>
            <a:off x="4690330" y="2698919"/>
            <a:ext cx="4257601" cy="337890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55">
              <a:extLst>
                <a:ext uri="{FF2B5EF4-FFF2-40B4-BE49-F238E27FC236}">
                  <a16:creationId xmlns:a16="http://schemas.microsoft.com/office/drawing/2014/main" id="{65E8CE7F-AD46-4E6A-8179-57B6CF925EA4}"/>
                </a:ext>
              </a:extLst>
            </p:cNvPr>
            <p:cNvSpPr txBox="1"/>
            <p:nvPr/>
          </p:nvSpPr>
          <p:spPr>
            <a:xfrm>
              <a:off x="5060309" y="4318029"/>
              <a:ext cx="3478298" cy="566020"/>
            </a:xfrm>
            <a:prstGeom prst="rect">
              <a:avLst/>
            </a:prstGeom>
            <a:noFill/>
          </p:spPr>
          <p:txBody>
            <a:bodyPr wrap="square" lIns="0" tIns="0" rIns="0" bIns="0" rtlCol="0" anchor="b">
              <a:spAutoFit/>
            </a:bodyPr>
            <a:lstStyle/>
            <a:p>
              <a:pPr algn="ctr">
                <a:lnSpc>
                  <a:spcPts val="3733"/>
                </a:lnSpc>
                <a:spcAft>
                  <a:spcPts val="3199"/>
                </a:spcAft>
              </a:pPr>
              <a:r>
                <a:rPr lang="en-US" sz="8800" b="1" dirty="0">
                  <a:solidFill>
                    <a:schemeClr val="tx2"/>
                  </a:solidFill>
                  <a:latin typeface="+mj-lt"/>
                  <a:cs typeface="Montserrat Semi Bold" charset="0"/>
                </a:rPr>
                <a:t>6,8</a:t>
              </a:r>
              <a:endParaRPr lang="en-US" sz="6600" b="1" dirty="0">
                <a:solidFill>
                  <a:schemeClr val="tx2"/>
                </a:solidFill>
                <a:latin typeface="+mj-lt"/>
                <a:cs typeface="Montserrat Semi Bold" charset="0"/>
              </a:endParaRPr>
            </a:p>
          </p:txBody>
        </p:sp>
      </p:grpSp>
      <p:pic>
        <p:nvPicPr>
          <p:cNvPr id="4" name="Billede 3"/>
          <p:cNvPicPr>
            <a:picLocks noChangeAspect="1"/>
          </p:cNvPicPr>
          <p:nvPr/>
        </p:nvPicPr>
        <p:blipFill rotWithShape="1">
          <a:blip r:embed="rId4" cstate="print">
            <a:extLst>
              <a:ext uri="{28A0092B-C50C-407E-A947-70E740481C1C}">
                <a14:useLocalDpi xmlns:a14="http://schemas.microsoft.com/office/drawing/2010/main" val="0"/>
              </a:ext>
            </a:extLst>
          </a:blip>
          <a:srcRect l="20842" t="-1800" r="10586" b="1800"/>
          <a:stretch/>
        </p:blipFill>
        <p:spPr>
          <a:xfrm>
            <a:off x="4211960" y="-106486"/>
            <a:ext cx="5400600" cy="5249986"/>
          </a:xfrm>
          <a:prstGeom prst="rect">
            <a:avLst/>
          </a:prstGeom>
        </p:spPr>
      </p:pic>
    </p:spTree>
    <p:extLst>
      <p:ext uri="{BB962C8B-B14F-4D97-AF65-F5344CB8AC3E}">
        <p14:creationId xmlns:p14="http://schemas.microsoft.com/office/powerpoint/2010/main" val="1239750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289" y="195486"/>
            <a:ext cx="8341096" cy="675000"/>
          </a:xfrm>
        </p:spPr>
        <p:txBody>
          <a:bodyPr/>
          <a:lstStyle/>
          <a:p>
            <a:r>
              <a:rPr lang="da-DK" b="1" dirty="0">
                <a:effectLst/>
                <a:ea typeface="Calibri" panose="020F0502020204030204" pitchFamily="34" charset="0"/>
                <a:cs typeface="Times New Roman" panose="02020603050405020304" pitchFamily="18" charset="0"/>
              </a:rPr>
              <a:t>Oversigt over resultater for </a:t>
            </a:r>
            <a:br>
              <a:rPr lang="da-DK" b="1" dirty="0">
                <a:effectLst/>
                <a:ea typeface="Calibri" panose="020F0502020204030204" pitchFamily="34" charset="0"/>
                <a:cs typeface="Times New Roman" panose="02020603050405020304" pitchFamily="18" charset="0"/>
              </a:rPr>
            </a:br>
            <a:r>
              <a:rPr lang="da-DK" b="1" dirty="0">
                <a:effectLst/>
                <a:ea typeface="Calibri" panose="020F0502020204030204" pitchFamily="34" charset="0"/>
                <a:cs typeface="Times New Roman" panose="02020603050405020304" pitchFamily="18" charset="0"/>
              </a:rPr>
              <a:t>overordnede områder</a:t>
            </a:r>
            <a:endParaRPr lang="da-DK" sz="4000" i="1" dirty="0"/>
          </a:p>
        </p:txBody>
      </p:sp>
      <p:sp>
        <p:nvSpPr>
          <p:cNvPr id="6" name="Pladsholder til slidenummer 5"/>
          <p:cNvSpPr>
            <a:spLocks noGrp="1"/>
          </p:cNvSpPr>
          <p:nvPr>
            <p:ph type="sldNum" sz="quarter" idx="4"/>
          </p:nvPr>
        </p:nvSpPr>
        <p:spPr/>
        <p:txBody>
          <a:bodyPr/>
          <a:lstStyle/>
          <a:p>
            <a:fld id="{BFF3CFDD-2D56-4519-B779-BFFEF2995BE6}" type="slidenum">
              <a:rPr lang="da-DK" smtClean="0"/>
              <a:pPr/>
              <a:t>25</a:t>
            </a:fld>
            <a:endParaRPr lang="da-DK"/>
          </a:p>
        </p:txBody>
      </p:sp>
      <p:grpSp>
        <p:nvGrpSpPr>
          <p:cNvPr id="31" name="Gruppe 30">
            <a:extLst>
              <a:ext uri="{FF2B5EF4-FFF2-40B4-BE49-F238E27FC236}">
                <a16:creationId xmlns:a16="http://schemas.microsoft.com/office/drawing/2014/main" id="{2CC0431A-E32B-4733-A1F3-4A9385908CD8}"/>
              </a:ext>
            </a:extLst>
          </p:cNvPr>
          <p:cNvGrpSpPr/>
          <p:nvPr/>
        </p:nvGrpSpPr>
        <p:grpSpPr>
          <a:xfrm>
            <a:off x="78426" y="2333026"/>
            <a:ext cx="1937290" cy="1537466"/>
            <a:chOff x="3076649" y="3783234"/>
            <a:chExt cx="4257601" cy="3378906"/>
          </a:xfrm>
        </p:grpSpPr>
        <p:graphicFrame>
          <p:nvGraphicFramePr>
            <p:cNvPr id="32" name="Diagram 31">
              <a:extLst>
                <a:ext uri="{FF2B5EF4-FFF2-40B4-BE49-F238E27FC236}">
                  <a16:creationId xmlns:a16="http://schemas.microsoft.com/office/drawing/2014/main" id="{45E40E10-FCA7-4AAD-B2D1-107F4A3F6D97}"/>
                </a:ext>
              </a:extLst>
            </p:cNvPr>
            <p:cNvGraphicFramePr/>
            <p:nvPr/>
          </p:nvGraphicFramePr>
          <p:xfrm>
            <a:off x="3076649" y="3783234"/>
            <a:ext cx="4257601" cy="3378906"/>
          </p:xfrm>
          <a:graphic>
            <a:graphicData uri="http://schemas.openxmlformats.org/drawingml/2006/chart">
              <c:chart xmlns:c="http://schemas.openxmlformats.org/drawingml/2006/chart" xmlns:r="http://schemas.openxmlformats.org/officeDocument/2006/relationships" r:id="rId3"/>
            </a:graphicData>
          </a:graphic>
        </p:graphicFrame>
        <p:sp>
          <p:nvSpPr>
            <p:cNvPr id="33" name="TextBox 55">
              <a:extLst>
                <a:ext uri="{FF2B5EF4-FFF2-40B4-BE49-F238E27FC236}">
                  <a16:creationId xmlns:a16="http://schemas.microsoft.com/office/drawing/2014/main" id="{65E8CE7F-AD46-4E6A-8179-57B6CF925EA4}"/>
                </a:ext>
              </a:extLst>
            </p:cNvPr>
            <p:cNvSpPr txBox="1"/>
            <p:nvPr/>
          </p:nvSpPr>
          <p:spPr>
            <a:xfrm>
              <a:off x="4248323" y="4940891"/>
              <a:ext cx="1848171" cy="1042790"/>
            </a:xfrm>
            <a:prstGeom prst="rect">
              <a:avLst/>
            </a:prstGeom>
            <a:noFill/>
          </p:spPr>
          <p:txBody>
            <a:bodyPr wrap="square" lIns="0" tIns="0" rIns="0" bIns="0" rtlCol="0" anchor="b">
              <a:spAutoFit/>
            </a:bodyPr>
            <a:lstStyle/>
            <a:p>
              <a:pPr algn="ctr">
                <a:lnSpc>
                  <a:spcPts val="3733"/>
                </a:lnSpc>
                <a:spcAft>
                  <a:spcPts val="3199"/>
                </a:spcAft>
              </a:pPr>
              <a:r>
                <a:rPr lang="en-US" sz="3200" b="1" dirty="0">
                  <a:solidFill>
                    <a:schemeClr val="tx2"/>
                  </a:solidFill>
                  <a:latin typeface="+mj-lt"/>
                  <a:cs typeface="Montserrat Semi Bold" charset="0"/>
                </a:rPr>
                <a:t>6,8</a:t>
              </a:r>
              <a:endParaRPr lang="en-US" sz="2000" b="1" dirty="0">
                <a:solidFill>
                  <a:schemeClr val="tx2"/>
                </a:solidFill>
                <a:latin typeface="+mj-lt"/>
                <a:cs typeface="Montserrat Semi Bold" charset="0"/>
              </a:endParaRPr>
            </a:p>
          </p:txBody>
        </p:sp>
      </p:grpSp>
      <p:sp>
        <p:nvSpPr>
          <p:cNvPr id="34" name="Tekstfelt 33">
            <a:extLst>
              <a:ext uri="{FF2B5EF4-FFF2-40B4-BE49-F238E27FC236}">
                <a16:creationId xmlns:a16="http://schemas.microsoft.com/office/drawing/2014/main" id="{58947A35-4E9D-4750-ACB4-780543CF0E10}"/>
              </a:ext>
            </a:extLst>
          </p:cNvPr>
          <p:cNvSpPr txBox="1"/>
          <p:nvPr/>
        </p:nvSpPr>
        <p:spPr>
          <a:xfrm>
            <a:off x="211023" y="1777997"/>
            <a:ext cx="1747284" cy="635751"/>
          </a:xfrm>
          <a:prstGeom prst="rect">
            <a:avLst/>
          </a:prstGeom>
          <a:noFill/>
        </p:spPr>
        <p:txBody>
          <a:bodyPr wrap="square">
            <a:spAutoFit/>
          </a:bodyPr>
          <a:lstStyle/>
          <a:p>
            <a:pPr lvl="0" algn="ctr">
              <a:lnSpc>
                <a:spcPct val="107000"/>
              </a:lnSpc>
              <a:spcAft>
                <a:spcPts val="800"/>
              </a:spcAft>
            </a:pPr>
            <a:r>
              <a:rPr lang="da-DK" sz="1100" b="1" dirty="0">
                <a:effectLst/>
                <a:latin typeface="+mj-lt"/>
                <a:ea typeface="Calibri" panose="020F0502020204030204" pitchFamily="34" charset="0"/>
                <a:cs typeface="Times New Roman" panose="02020603050405020304" pitchFamily="18" charset="0"/>
              </a:rPr>
              <a:t>Overordnet vurdering af ledergruppen</a:t>
            </a:r>
          </a:p>
        </p:txBody>
      </p:sp>
      <p:grpSp>
        <p:nvGrpSpPr>
          <p:cNvPr id="35" name="Gruppe 34">
            <a:extLst>
              <a:ext uri="{FF2B5EF4-FFF2-40B4-BE49-F238E27FC236}">
                <a16:creationId xmlns:a16="http://schemas.microsoft.com/office/drawing/2014/main" id="{26645F70-045D-474B-BD8D-D4F16FEA7610}"/>
              </a:ext>
            </a:extLst>
          </p:cNvPr>
          <p:cNvGrpSpPr/>
          <p:nvPr/>
        </p:nvGrpSpPr>
        <p:grpSpPr>
          <a:xfrm>
            <a:off x="2973368" y="1750365"/>
            <a:ext cx="1488659" cy="1181425"/>
            <a:chOff x="3076649" y="3783234"/>
            <a:chExt cx="4257601" cy="3378906"/>
          </a:xfrm>
        </p:grpSpPr>
        <p:graphicFrame>
          <p:nvGraphicFramePr>
            <p:cNvPr id="36" name="Diagram 35">
              <a:extLst>
                <a:ext uri="{FF2B5EF4-FFF2-40B4-BE49-F238E27FC236}">
                  <a16:creationId xmlns:a16="http://schemas.microsoft.com/office/drawing/2014/main" id="{C62920BD-DDFE-4500-A805-2556421C495F}"/>
                </a:ext>
              </a:extLst>
            </p:cNvPr>
            <p:cNvGraphicFramePr/>
            <p:nvPr/>
          </p:nvGraphicFramePr>
          <p:xfrm>
            <a:off x="3076649" y="3783234"/>
            <a:ext cx="4257601" cy="3378906"/>
          </p:xfrm>
          <a:graphic>
            <a:graphicData uri="http://schemas.openxmlformats.org/drawingml/2006/chart">
              <c:chart xmlns:c="http://schemas.openxmlformats.org/drawingml/2006/chart" xmlns:r="http://schemas.openxmlformats.org/officeDocument/2006/relationships" r:id="rId4"/>
            </a:graphicData>
          </a:graphic>
        </p:graphicFrame>
        <p:sp>
          <p:nvSpPr>
            <p:cNvPr id="37" name="TextBox 55">
              <a:extLst>
                <a:ext uri="{FF2B5EF4-FFF2-40B4-BE49-F238E27FC236}">
                  <a16:creationId xmlns:a16="http://schemas.microsoft.com/office/drawing/2014/main" id="{45C51639-3CA1-4CE3-9DE9-047C64906DD4}"/>
                </a:ext>
              </a:extLst>
            </p:cNvPr>
            <p:cNvSpPr txBox="1"/>
            <p:nvPr/>
          </p:nvSpPr>
          <p:spPr>
            <a:xfrm>
              <a:off x="4481090" y="4872363"/>
              <a:ext cx="1456167" cy="1154592"/>
            </a:xfrm>
            <a:prstGeom prst="rect">
              <a:avLst/>
            </a:prstGeom>
            <a:noFill/>
          </p:spPr>
          <p:txBody>
            <a:bodyPr wrap="square" lIns="0" tIns="0" rIns="0" bIns="0" rtlCol="0" anchor="b">
              <a:spAutoFit/>
            </a:bodyPr>
            <a:lstStyle/>
            <a:p>
              <a:pPr algn="ctr">
                <a:lnSpc>
                  <a:spcPts val="3733"/>
                </a:lnSpc>
                <a:spcAft>
                  <a:spcPts val="3199"/>
                </a:spcAft>
              </a:pPr>
              <a:r>
                <a:rPr lang="en-US" b="1" dirty="0">
                  <a:solidFill>
                    <a:schemeClr val="tx2"/>
                  </a:solidFill>
                  <a:latin typeface="+mj-lt"/>
                  <a:cs typeface="Montserrat Semi Bold" charset="0"/>
                </a:rPr>
                <a:t>6,8</a:t>
              </a:r>
            </a:p>
          </p:txBody>
        </p:sp>
      </p:grpSp>
      <p:grpSp>
        <p:nvGrpSpPr>
          <p:cNvPr id="38" name="Gruppe 37">
            <a:extLst>
              <a:ext uri="{FF2B5EF4-FFF2-40B4-BE49-F238E27FC236}">
                <a16:creationId xmlns:a16="http://schemas.microsoft.com/office/drawing/2014/main" id="{5599C230-7FE1-4870-AD1F-8ADDBB6D536F}"/>
              </a:ext>
            </a:extLst>
          </p:cNvPr>
          <p:cNvGrpSpPr/>
          <p:nvPr/>
        </p:nvGrpSpPr>
        <p:grpSpPr>
          <a:xfrm>
            <a:off x="4497600" y="1750365"/>
            <a:ext cx="1488659" cy="1181425"/>
            <a:chOff x="3076649" y="3783234"/>
            <a:chExt cx="4257601" cy="3378906"/>
          </a:xfrm>
        </p:grpSpPr>
        <p:graphicFrame>
          <p:nvGraphicFramePr>
            <p:cNvPr id="39" name="Diagram 38">
              <a:extLst>
                <a:ext uri="{FF2B5EF4-FFF2-40B4-BE49-F238E27FC236}">
                  <a16:creationId xmlns:a16="http://schemas.microsoft.com/office/drawing/2014/main" id="{6A8CCB37-53BA-4E7B-8B78-FEFC8DF27486}"/>
                </a:ext>
              </a:extLst>
            </p:cNvPr>
            <p:cNvGraphicFramePr/>
            <p:nvPr/>
          </p:nvGraphicFramePr>
          <p:xfrm>
            <a:off x="3076649" y="3783234"/>
            <a:ext cx="4257601" cy="3378906"/>
          </p:xfrm>
          <a:graphic>
            <a:graphicData uri="http://schemas.openxmlformats.org/drawingml/2006/chart">
              <c:chart xmlns:c="http://schemas.openxmlformats.org/drawingml/2006/chart" xmlns:r="http://schemas.openxmlformats.org/officeDocument/2006/relationships" r:id="rId5"/>
            </a:graphicData>
          </a:graphic>
        </p:graphicFrame>
        <p:sp>
          <p:nvSpPr>
            <p:cNvPr id="40" name="TextBox 55">
              <a:extLst>
                <a:ext uri="{FF2B5EF4-FFF2-40B4-BE49-F238E27FC236}">
                  <a16:creationId xmlns:a16="http://schemas.microsoft.com/office/drawing/2014/main" id="{77D498C3-2344-49D1-A892-BB93C887283E}"/>
                </a:ext>
              </a:extLst>
            </p:cNvPr>
            <p:cNvSpPr txBox="1"/>
            <p:nvPr/>
          </p:nvSpPr>
          <p:spPr>
            <a:xfrm>
              <a:off x="4567871" y="4694827"/>
              <a:ext cx="1284540" cy="1357051"/>
            </a:xfrm>
            <a:prstGeom prst="rect">
              <a:avLst/>
            </a:prstGeom>
            <a:noFill/>
          </p:spPr>
          <p:txBody>
            <a:bodyPr wrap="square" lIns="0" tIns="0" rIns="0" bIns="0" rtlCol="0" anchor="b">
              <a:spAutoFit/>
            </a:bodyPr>
            <a:lstStyle/>
            <a:p>
              <a:pPr algn="ctr">
                <a:lnSpc>
                  <a:spcPts val="3733"/>
                </a:lnSpc>
                <a:spcAft>
                  <a:spcPts val="3199"/>
                </a:spcAft>
              </a:pPr>
              <a:r>
                <a:rPr lang="en-US" b="1" dirty="0">
                  <a:solidFill>
                    <a:schemeClr val="tx2"/>
                  </a:solidFill>
                  <a:latin typeface="+mj-lt"/>
                  <a:cs typeface="Montserrat Semi Bold" charset="0"/>
                </a:rPr>
                <a:t>6,9</a:t>
              </a:r>
              <a:endParaRPr lang="en-US" sz="1400" b="1" dirty="0">
                <a:solidFill>
                  <a:schemeClr val="tx2"/>
                </a:solidFill>
                <a:latin typeface="+mj-lt"/>
                <a:cs typeface="Montserrat Semi Bold" charset="0"/>
              </a:endParaRPr>
            </a:p>
          </p:txBody>
        </p:sp>
      </p:grpSp>
      <p:grpSp>
        <p:nvGrpSpPr>
          <p:cNvPr id="41" name="Gruppe 40">
            <a:extLst>
              <a:ext uri="{FF2B5EF4-FFF2-40B4-BE49-F238E27FC236}">
                <a16:creationId xmlns:a16="http://schemas.microsoft.com/office/drawing/2014/main" id="{48C7401A-90AC-42EA-932A-4DBF69720F1B}"/>
              </a:ext>
            </a:extLst>
          </p:cNvPr>
          <p:cNvGrpSpPr/>
          <p:nvPr/>
        </p:nvGrpSpPr>
        <p:grpSpPr>
          <a:xfrm>
            <a:off x="6021832" y="1750365"/>
            <a:ext cx="1488659" cy="1181425"/>
            <a:chOff x="3076649" y="3783234"/>
            <a:chExt cx="4257601" cy="3378906"/>
          </a:xfrm>
        </p:grpSpPr>
        <p:graphicFrame>
          <p:nvGraphicFramePr>
            <p:cNvPr id="42" name="Diagram 41">
              <a:extLst>
                <a:ext uri="{FF2B5EF4-FFF2-40B4-BE49-F238E27FC236}">
                  <a16:creationId xmlns:a16="http://schemas.microsoft.com/office/drawing/2014/main" id="{DDA919E4-864C-4F5E-A4F6-CF1956E60AE7}"/>
                </a:ext>
              </a:extLst>
            </p:cNvPr>
            <p:cNvGraphicFramePr/>
            <p:nvPr/>
          </p:nvGraphicFramePr>
          <p:xfrm>
            <a:off x="3076649" y="3783234"/>
            <a:ext cx="4257601" cy="3378906"/>
          </p:xfrm>
          <a:graphic>
            <a:graphicData uri="http://schemas.openxmlformats.org/drawingml/2006/chart">
              <c:chart xmlns:c="http://schemas.openxmlformats.org/drawingml/2006/chart" xmlns:r="http://schemas.openxmlformats.org/officeDocument/2006/relationships" r:id="rId6"/>
            </a:graphicData>
          </a:graphic>
        </p:graphicFrame>
        <p:sp>
          <p:nvSpPr>
            <p:cNvPr id="43" name="TextBox 55">
              <a:extLst>
                <a:ext uri="{FF2B5EF4-FFF2-40B4-BE49-F238E27FC236}">
                  <a16:creationId xmlns:a16="http://schemas.microsoft.com/office/drawing/2014/main" id="{F9FAE708-171D-4DEB-8E0D-0BD98E44950C}"/>
                </a:ext>
              </a:extLst>
            </p:cNvPr>
            <p:cNvSpPr txBox="1"/>
            <p:nvPr/>
          </p:nvSpPr>
          <p:spPr>
            <a:xfrm>
              <a:off x="4511217" y="4642829"/>
              <a:ext cx="1451434" cy="1357051"/>
            </a:xfrm>
            <a:prstGeom prst="rect">
              <a:avLst/>
            </a:prstGeom>
            <a:noFill/>
          </p:spPr>
          <p:txBody>
            <a:bodyPr wrap="square" lIns="0" tIns="0" rIns="0" bIns="0" rtlCol="0" anchor="b">
              <a:spAutoFit/>
            </a:bodyPr>
            <a:lstStyle/>
            <a:p>
              <a:pPr algn="ctr">
                <a:lnSpc>
                  <a:spcPts val="3733"/>
                </a:lnSpc>
                <a:spcAft>
                  <a:spcPts val="3199"/>
                </a:spcAft>
              </a:pPr>
              <a:r>
                <a:rPr lang="en-US" b="1" dirty="0">
                  <a:solidFill>
                    <a:schemeClr val="tx2"/>
                  </a:solidFill>
                  <a:latin typeface="+mj-lt"/>
                  <a:cs typeface="Montserrat Semi Bold" charset="0"/>
                </a:rPr>
                <a:t>7,1</a:t>
              </a:r>
            </a:p>
          </p:txBody>
        </p:sp>
      </p:grpSp>
      <p:grpSp>
        <p:nvGrpSpPr>
          <p:cNvPr id="44" name="Gruppe 43">
            <a:extLst>
              <a:ext uri="{FF2B5EF4-FFF2-40B4-BE49-F238E27FC236}">
                <a16:creationId xmlns:a16="http://schemas.microsoft.com/office/drawing/2014/main" id="{D046ED83-23BE-4628-876E-6B3ED8358490}"/>
              </a:ext>
            </a:extLst>
          </p:cNvPr>
          <p:cNvGrpSpPr/>
          <p:nvPr/>
        </p:nvGrpSpPr>
        <p:grpSpPr>
          <a:xfrm>
            <a:off x="7546064" y="1750365"/>
            <a:ext cx="1488659" cy="1181425"/>
            <a:chOff x="3076649" y="3783234"/>
            <a:chExt cx="4257601" cy="3378906"/>
          </a:xfrm>
        </p:grpSpPr>
        <p:graphicFrame>
          <p:nvGraphicFramePr>
            <p:cNvPr id="45" name="Diagram 44">
              <a:extLst>
                <a:ext uri="{FF2B5EF4-FFF2-40B4-BE49-F238E27FC236}">
                  <a16:creationId xmlns:a16="http://schemas.microsoft.com/office/drawing/2014/main" id="{2D551978-90AA-444B-B7F7-0FF09912BC64}"/>
                </a:ext>
              </a:extLst>
            </p:cNvPr>
            <p:cNvGraphicFramePr/>
            <p:nvPr/>
          </p:nvGraphicFramePr>
          <p:xfrm>
            <a:off x="3076649" y="3783234"/>
            <a:ext cx="4257601" cy="3378906"/>
          </p:xfrm>
          <a:graphic>
            <a:graphicData uri="http://schemas.openxmlformats.org/drawingml/2006/chart">
              <c:chart xmlns:c="http://schemas.openxmlformats.org/drawingml/2006/chart" xmlns:r="http://schemas.openxmlformats.org/officeDocument/2006/relationships" r:id="rId7"/>
            </a:graphicData>
          </a:graphic>
        </p:graphicFrame>
        <p:sp>
          <p:nvSpPr>
            <p:cNvPr id="46" name="TextBox 55">
              <a:extLst>
                <a:ext uri="{FF2B5EF4-FFF2-40B4-BE49-F238E27FC236}">
                  <a16:creationId xmlns:a16="http://schemas.microsoft.com/office/drawing/2014/main" id="{8FEAA5E5-0556-4F05-BE4F-4E12DAE5E6F3}"/>
                </a:ext>
              </a:extLst>
            </p:cNvPr>
            <p:cNvSpPr txBox="1"/>
            <p:nvPr/>
          </p:nvSpPr>
          <p:spPr>
            <a:xfrm>
              <a:off x="4529341" y="4642826"/>
              <a:ext cx="1386191" cy="1357051"/>
            </a:xfrm>
            <a:prstGeom prst="rect">
              <a:avLst/>
            </a:prstGeom>
            <a:noFill/>
          </p:spPr>
          <p:txBody>
            <a:bodyPr wrap="square" lIns="0" tIns="0" rIns="0" bIns="0" rtlCol="0" anchor="b">
              <a:spAutoFit/>
            </a:bodyPr>
            <a:lstStyle/>
            <a:p>
              <a:pPr algn="ctr">
                <a:lnSpc>
                  <a:spcPts val="3733"/>
                </a:lnSpc>
                <a:spcAft>
                  <a:spcPts val="3199"/>
                </a:spcAft>
              </a:pPr>
              <a:r>
                <a:rPr lang="en-US" b="1" dirty="0">
                  <a:solidFill>
                    <a:schemeClr val="tx2"/>
                  </a:solidFill>
                  <a:latin typeface="+mj-lt"/>
                  <a:cs typeface="Montserrat Semi Bold" charset="0"/>
                </a:rPr>
                <a:t>6,9</a:t>
              </a:r>
            </a:p>
          </p:txBody>
        </p:sp>
      </p:grpSp>
      <p:grpSp>
        <p:nvGrpSpPr>
          <p:cNvPr id="50" name="Gruppe 49">
            <a:extLst>
              <a:ext uri="{FF2B5EF4-FFF2-40B4-BE49-F238E27FC236}">
                <a16:creationId xmlns:a16="http://schemas.microsoft.com/office/drawing/2014/main" id="{98372748-CFCA-4D25-9FCB-626CF5E8D60D}"/>
              </a:ext>
            </a:extLst>
          </p:cNvPr>
          <p:cNvGrpSpPr/>
          <p:nvPr/>
        </p:nvGrpSpPr>
        <p:grpSpPr>
          <a:xfrm>
            <a:off x="3394023" y="3593687"/>
            <a:ext cx="1488659" cy="1181425"/>
            <a:chOff x="3076649" y="3783234"/>
            <a:chExt cx="4257601" cy="3378906"/>
          </a:xfrm>
        </p:grpSpPr>
        <p:graphicFrame>
          <p:nvGraphicFramePr>
            <p:cNvPr id="51" name="Diagram 50">
              <a:extLst>
                <a:ext uri="{FF2B5EF4-FFF2-40B4-BE49-F238E27FC236}">
                  <a16:creationId xmlns:a16="http://schemas.microsoft.com/office/drawing/2014/main" id="{2EDE4987-DD52-45C8-A562-158F46E2CA31}"/>
                </a:ext>
              </a:extLst>
            </p:cNvPr>
            <p:cNvGraphicFramePr/>
            <p:nvPr/>
          </p:nvGraphicFramePr>
          <p:xfrm>
            <a:off x="3076649" y="3783234"/>
            <a:ext cx="4257601" cy="3378906"/>
          </p:xfrm>
          <a:graphic>
            <a:graphicData uri="http://schemas.openxmlformats.org/drawingml/2006/chart">
              <c:chart xmlns:c="http://schemas.openxmlformats.org/drawingml/2006/chart" xmlns:r="http://schemas.openxmlformats.org/officeDocument/2006/relationships" r:id="rId8"/>
            </a:graphicData>
          </a:graphic>
        </p:graphicFrame>
        <p:sp>
          <p:nvSpPr>
            <p:cNvPr id="52" name="TextBox 55">
              <a:extLst>
                <a:ext uri="{FF2B5EF4-FFF2-40B4-BE49-F238E27FC236}">
                  <a16:creationId xmlns:a16="http://schemas.microsoft.com/office/drawing/2014/main" id="{00EC2FD5-6268-4242-B08E-EB74BD9CDFD9}"/>
                </a:ext>
              </a:extLst>
            </p:cNvPr>
            <p:cNvSpPr txBox="1"/>
            <p:nvPr/>
          </p:nvSpPr>
          <p:spPr>
            <a:xfrm>
              <a:off x="4592190" y="4753850"/>
              <a:ext cx="1305967" cy="1357051"/>
            </a:xfrm>
            <a:prstGeom prst="rect">
              <a:avLst/>
            </a:prstGeom>
            <a:noFill/>
          </p:spPr>
          <p:txBody>
            <a:bodyPr wrap="square" lIns="0" tIns="0" rIns="0" bIns="0" rtlCol="0" anchor="b">
              <a:spAutoFit/>
            </a:bodyPr>
            <a:lstStyle/>
            <a:p>
              <a:pPr algn="ctr">
                <a:lnSpc>
                  <a:spcPts val="3733"/>
                </a:lnSpc>
                <a:spcAft>
                  <a:spcPts val="3199"/>
                </a:spcAft>
              </a:pPr>
              <a:r>
                <a:rPr lang="en-US" b="1" dirty="0">
                  <a:solidFill>
                    <a:schemeClr val="tx2"/>
                  </a:solidFill>
                  <a:latin typeface="+mj-lt"/>
                  <a:cs typeface="Montserrat Semi Bold" charset="0"/>
                </a:rPr>
                <a:t>7,2</a:t>
              </a:r>
              <a:endParaRPr lang="en-US" sz="1400" b="1" dirty="0">
                <a:solidFill>
                  <a:schemeClr val="tx2"/>
                </a:solidFill>
                <a:latin typeface="+mj-lt"/>
                <a:cs typeface="Montserrat Semi Bold" charset="0"/>
              </a:endParaRPr>
            </a:p>
          </p:txBody>
        </p:sp>
      </p:grpSp>
      <p:grpSp>
        <p:nvGrpSpPr>
          <p:cNvPr id="53" name="Gruppe 52">
            <a:extLst>
              <a:ext uri="{FF2B5EF4-FFF2-40B4-BE49-F238E27FC236}">
                <a16:creationId xmlns:a16="http://schemas.microsoft.com/office/drawing/2014/main" id="{069B712F-D50F-4B09-A3FC-55DB8C1E3241}"/>
              </a:ext>
            </a:extLst>
          </p:cNvPr>
          <p:cNvGrpSpPr/>
          <p:nvPr/>
        </p:nvGrpSpPr>
        <p:grpSpPr>
          <a:xfrm>
            <a:off x="5073715" y="3601927"/>
            <a:ext cx="1488659" cy="1181425"/>
            <a:chOff x="5256319" y="3850911"/>
            <a:chExt cx="4257601" cy="3378906"/>
          </a:xfrm>
        </p:grpSpPr>
        <p:graphicFrame>
          <p:nvGraphicFramePr>
            <p:cNvPr id="54" name="Diagram 53">
              <a:extLst>
                <a:ext uri="{FF2B5EF4-FFF2-40B4-BE49-F238E27FC236}">
                  <a16:creationId xmlns:a16="http://schemas.microsoft.com/office/drawing/2014/main" id="{F8C26583-0382-4823-8557-3510D3060D50}"/>
                </a:ext>
              </a:extLst>
            </p:cNvPr>
            <p:cNvGraphicFramePr/>
            <p:nvPr/>
          </p:nvGraphicFramePr>
          <p:xfrm>
            <a:off x="5256319" y="3850911"/>
            <a:ext cx="4257601" cy="3378906"/>
          </p:xfrm>
          <a:graphic>
            <a:graphicData uri="http://schemas.openxmlformats.org/drawingml/2006/chart">
              <c:chart xmlns:c="http://schemas.openxmlformats.org/drawingml/2006/chart" xmlns:r="http://schemas.openxmlformats.org/officeDocument/2006/relationships" r:id="rId9"/>
            </a:graphicData>
          </a:graphic>
        </p:graphicFrame>
        <p:sp>
          <p:nvSpPr>
            <p:cNvPr id="55" name="TextBox 55">
              <a:extLst>
                <a:ext uri="{FF2B5EF4-FFF2-40B4-BE49-F238E27FC236}">
                  <a16:creationId xmlns:a16="http://schemas.microsoft.com/office/drawing/2014/main" id="{902D0189-570C-46B7-9F96-C8CD0BE9049C}"/>
                </a:ext>
              </a:extLst>
            </p:cNvPr>
            <p:cNvSpPr txBox="1"/>
            <p:nvPr/>
          </p:nvSpPr>
          <p:spPr>
            <a:xfrm>
              <a:off x="6498682" y="4789626"/>
              <a:ext cx="1638505" cy="1357051"/>
            </a:xfrm>
            <a:prstGeom prst="rect">
              <a:avLst/>
            </a:prstGeom>
            <a:noFill/>
          </p:spPr>
          <p:txBody>
            <a:bodyPr wrap="square" lIns="0" tIns="0" rIns="0" bIns="0" rtlCol="0" anchor="b">
              <a:spAutoFit/>
            </a:bodyPr>
            <a:lstStyle/>
            <a:p>
              <a:pPr algn="ctr">
                <a:lnSpc>
                  <a:spcPts val="3733"/>
                </a:lnSpc>
                <a:spcAft>
                  <a:spcPts val="3199"/>
                </a:spcAft>
              </a:pPr>
              <a:r>
                <a:rPr lang="en-US" b="1" dirty="0">
                  <a:solidFill>
                    <a:schemeClr val="tx2"/>
                  </a:solidFill>
                  <a:latin typeface="+mj-lt"/>
                  <a:cs typeface="Montserrat Semi Bold" charset="0"/>
                </a:rPr>
                <a:t>6,4</a:t>
              </a:r>
            </a:p>
          </p:txBody>
        </p:sp>
      </p:grpSp>
      <p:grpSp>
        <p:nvGrpSpPr>
          <p:cNvPr id="56" name="Gruppe 55">
            <a:extLst>
              <a:ext uri="{FF2B5EF4-FFF2-40B4-BE49-F238E27FC236}">
                <a16:creationId xmlns:a16="http://schemas.microsoft.com/office/drawing/2014/main" id="{5D4F9DDD-C125-460B-8BC5-653C91ECB65A}"/>
              </a:ext>
            </a:extLst>
          </p:cNvPr>
          <p:cNvGrpSpPr/>
          <p:nvPr/>
        </p:nvGrpSpPr>
        <p:grpSpPr>
          <a:xfrm>
            <a:off x="6595251" y="3595288"/>
            <a:ext cx="1488659" cy="1181425"/>
            <a:chOff x="3288946" y="3831920"/>
            <a:chExt cx="4257601" cy="3378906"/>
          </a:xfrm>
        </p:grpSpPr>
        <p:graphicFrame>
          <p:nvGraphicFramePr>
            <p:cNvPr id="57" name="Diagram 56">
              <a:extLst>
                <a:ext uri="{FF2B5EF4-FFF2-40B4-BE49-F238E27FC236}">
                  <a16:creationId xmlns:a16="http://schemas.microsoft.com/office/drawing/2014/main" id="{18516191-94FE-4A85-A8CB-6E9C8ECE9C6D}"/>
                </a:ext>
              </a:extLst>
            </p:cNvPr>
            <p:cNvGraphicFramePr/>
            <p:nvPr/>
          </p:nvGraphicFramePr>
          <p:xfrm>
            <a:off x="3288946" y="3831920"/>
            <a:ext cx="4257601" cy="3378906"/>
          </p:xfrm>
          <a:graphic>
            <a:graphicData uri="http://schemas.openxmlformats.org/drawingml/2006/chart">
              <c:chart xmlns:c="http://schemas.openxmlformats.org/drawingml/2006/chart" xmlns:r="http://schemas.openxmlformats.org/officeDocument/2006/relationships" r:id="rId10"/>
            </a:graphicData>
          </a:graphic>
        </p:graphicFrame>
        <p:sp>
          <p:nvSpPr>
            <p:cNvPr id="58" name="TextBox 55">
              <a:extLst>
                <a:ext uri="{FF2B5EF4-FFF2-40B4-BE49-F238E27FC236}">
                  <a16:creationId xmlns:a16="http://schemas.microsoft.com/office/drawing/2014/main" id="{C2ED6E14-664F-4844-9749-D9670FFD2D03}"/>
                </a:ext>
              </a:extLst>
            </p:cNvPr>
            <p:cNvSpPr txBox="1"/>
            <p:nvPr/>
          </p:nvSpPr>
          <p:spPr>
            <a:xfrm>
              <a:off x="4710461" y="4788253"/>
              <a:ext cx="1394722" cy="1357051"/>
            </a:xfrm>
            <a:prstGeom prst="rect">
              <a:avLst/>
            </a:prstGeom>
            <a:noFill/>
          </p:spPr>
          <p:txBody>
            <a:bodyPr wrap="square" lIns="0" tIns="0" rIns="0" bIns="0" rtlCol="0" anchor="b">
              <a:spAutoFit/>
            </a:bodyPr>
            <a:lstStyle/>
            <a:p>
              <a:pPr algn="ctr">
                <a:lnSpc>
                  <a:spcPts val="3733"/>
                </a:lnSpc>
                <a:spcAft>
                  <a:spcPts val="3199"/>
                </a:spcAft>
              </a:pPr>
              <a:r>
                <a:rPr lang="en-US" b="1" dirty="0">
                  <a:solidFill>
                    <a:schemeClr val="tx2"/>
                  </a:solidFill>
                  <a:latin typeface="+mj-lt"/>
                  <a:cs typeface="Montserrat Semi Bold" charset="0"/>
                </a:rPr>
                <a:t>7,9</a:t>
              </a:r>
            </a:p>
          </p:txBody>
        </p:sp>
      </p:grpSp>
      <p:sp>
        <p:nvSpPr>
          <p:cNvPr id="59" name="Tekstfelt 58">
            <a:extLst>
              <a:ext uri="{FF2B5EF4-FFF2-40B4-BE49-F238E27FC236}">
                <a16:creationId xmlns:a16="http://schemas.microsoft.com/office/drawing/2014/main" id="{C87AC5AE-140F-4810-8261-FEB00DE16751}"/>
              </a:ext>
            </a:extLst>
          </p:cNvPr>
          <p:cNvSpPr txBox="1"/>
          <p:nvPr/>
        </p:nvSpPr>
        <p:spPr>
          <a:xfrm>
            <a:off x="2805741" y="1163533"/>
            <a:ext cx="1696432" cy="750975"/>
          </a:xfrm>
          <a:prstGeom prst="rect">
            <a:avLst/>
          </a:prstGeom>
          <a:noFill/>
        </p:spPr>
        <p:txBody>
          <a:bodyPr wrap="square">
            <a:spAutoFit/>
          </a:bodyPr>
          <a:lstStyle/>
          <a:p>
            <a:pPr lvl="0" algn="ctr">
              <a:lnSpc>
                <a:spcPct val="107000"/>
              </a:lnSpc>
              <a:spcAft>
                <a:spcPts val="800"/>
              </a:spcAft>
            </a:pPr>
            <a:r>
              <a:rPr lang="da-DK" sz="1000" b="1" dirty="0">
                <a:effectLst/>
                <a:latin typeface="+mj-lt"/>
                <a:ea typeface="Calibri" panose="020F0502020204030204" pitchFamily="34" charset="0"/>
                <a:cs typeface="Times New Roman" panose="02020603050405020304" pitchFamily="18" charset="0"/>
              </a:rPr>
              <a:t>Den fælles opgave </a:t>
            </a:r>
            <a:r>
              <a:rPr lang="da-DK" sz="1000" dirty="0">
                <a:effectLst/>
                <a:latin typeface="+mj-lt"/>
                <a:ea typeface="Calibri" panose="020F0502020204030204" pitchFamily="34" charset="0"/>
                <a:cs typeface="Times New Roman" panose="02020603050405020304" pitchFamily="18" charset="0"/>
              </a:rPr>
              <a:t>Ledergruppens konkrete formål og kollektive arbejde</a:t>
            </a:r>
          </a:p>
        </p:txBody>
      </p:sp>
      <p:sp>
        <p:nvSpPr>
          <p:cNvPr id="60" name="Tekstfelt 59">
            <a:extLst>
              <a:ext uri="{FF2B5EF4-FFF2-40B4-BE49-F238E27FC236}">
                <a16:creationId xmlns:a16="http://schemas.microsoft.com/office/drawing/2014/main" id="{4E23EDBE-743C-4BA0-818C-77D5C95A85DC}"/>
              </a:ext>
            </a:extLst>
          </p:cNvPr>
          <p:cNvSpPr txBox="1"/>
          <p:nvPr/>
        </p:nvSpPr>
        <p:spPr>
          <a:xfrm>
            <a:off x="4526334" y="1168465"/>
            <a:ext cx="1434472" cy="776623"/>
          </a:xfrm>
          <a:prstGeom prst="rect">
            <a:avLst/>
          </a:prstGeom>
          <a:noFill/>
        </p:spPr>
        <p:txBody>
          <a:bodyPr wrap="square">
            <a:spAutoFit/>
          </a:bodyPr>
          <a:lstStyle/>
          <a:p>
            <a:pPr lvl="0" algn="ctr">
              <a:lnSpc>
                <a:spcPct val="107000"/>
              </a:lnSpc>
              <a:spcAft>
                <a:spcPts val="800"/>
              </a:spcAft>
            </a:pPr>
            <a:r>
              <a:rPr lang="da-DK" sz="1000" b="1" dirty="0">
                <a:effectLst/>
                <a:latin typeface="+mj-lt"/>
                <a:ea typeface="Calibri" panose="020F0502020204030204" pitchFamily="34" charset="0"/>
                <a:cs typeface="Times New Roman" panose="02020603050405020304" pitchFamily="18" charset="0"/>
              </a:rPr>
              <a:t>Kommunikation og samarbejde</a:t>
            </a:r>
            <a:br>
              <a:rPr lang="da-DK" sz="1000" b="1" dirty="0">
                <a:effectLst/>
                <a:latin typeface="+mj-lt"/>
                <a:ea typeface="Calibri" panose="020F0502020204030204" pitchFamily="34" charset="0"/>
                <a:cs typeface="Times New Roman" panose="02020603050405020304" pitchFamily="18" charset="0"/>
              </a:rPr>
            </a:br>
            <a:r>
              <a:rPr lang="da-DK" sz="1000" dirty="0">
                <a:effectLst/>
                <a:latin typeface="+mj-lt"/>
                <a:ea typeface="Calibri" panose="020F0502020204030204" pitchFamily="34" charset="0"/>
                <a:cs typeface="Times New Roman" panose="02020603050405020304" pitchFamily="18" charset="0"/>
              </a:rPr>
              <a:t>Dialog, tone og det interne samarbejde</a:t>
            </a:r>
          </a:p>
        </p:txBody>
      </p:sp>
      <p:sp>
        <p:nvSpPr>
          <p:cNvPr id="61" name="Tekstfelt 60">
            <a:extLst>
              <a:ext uri="{FF2B5EF4-FFF2-40B4-BE49-F238E27FC236}">
                <a16:creationId xmlns:a16="http://schemas.microsoft.com/office/drawing/2014/main" id="{1A392BBF-00EF-4DF1-96B6-2A2B76ED7654}"/>
              </a:ext>
            </a:extLst>
          </p:cNvPr>
          <p:cNvSpPr txBox="1"/>
          <p:nvPr/>
        </p:nvSpPr>
        <p:spPr>
          <a:xfrm>
            <a:off x="5899449" y="1159751"/>
            <a:ext cx="1848378" cy="750975"/>
          </a:xfrm>
          <a:prstGeom prst="rect">
            <a:avLst/>
          </a:prstGeom>
          <a:noFill/>
        </p:spPr>
        <p:txBody>
          <a:bodyPr wrap="square">
            <a:spAutoFit/>
          </a:bodyPr>
          <a:lstStyle/>
          <a:p>
            <a:pPr lvl="0" algn="ctr">
              <a:lnSpc>
                <a:spcPct val="107000"/>
              </a:lnSpc>
              <a:spcAft>
                <a:spcPts val="800"/>
              </a:spcAft>
            </a:pPr>
            <a:r>
              <a:rPr lang="da-DK" sz="1000" b="1" dirty="0">
                <a:effectLst/>
                <a:latin typeface="+mj-lt"/>
                <a:ea typeface="Calibri" panose="020F0502020204030204" pitchFamily="34" charset="0"/>
                <a:cs typeface="Times New Roman" panose="02020603050405020304" pitchFamily="18" charset="0"/>
              </a:rPr>
              <a:t>Ressourcer og gruppedynamik</a:t>
            </a:r>
            <a:br>
              <a:rPr lang="da-DK" sz="1000" b="1" dirty="0">
                <a:effectLst/>
                <a:latin typeface="+mj-lt"/>
                <a:ea typeface="Calibri" panose="020F0502020204030204" pitchFamily="34" charset="0"/>
                <a:cs typeface="Times New Roman" panose="02020603050405020304" pitchFamily="18" charset="0"/>
              </a:rPr>
            </a:br>
            <a:r>
              <a:rPr lang="da-DK" sz="1000" dirty="0">
                <a:effectLst/>
                <a:latin typeface="+mj-lt"/>
                <a:ea typeface="Calibri" panose="020F0502020204030204" pitchFamily="34" charset="0"/>
                <a:cs typeface="Times New Roman" panose="02020603050405020304" pitchFamily="18" charset="0"/>
              </a:rPr>
              <a:t>Kompetencer, muligheder og sammensætning</a:t>
            </a:r>
          </a:p>
        </p:txBody>
      </p:sp>
      <p:sp>
        <p:nvSpPr>
          <p:cNvPr id="62" name="Tekstfelt 61">
            <a:extLst>
              <a:ext uri="{FF2B5EF4-FFF2-40B4-BE49-F238E27FC236}">
                <a16:creationId xmlns:a16="http://schemas.microsoft.com/office/drawing/2014/main" id="{D68DF394-A5BB-4D9F-B05B-660B61595720}"/>
              </a:ext>
            </a:extLst>
          </p:cNvPr>
          <p:cNvSpPr txBox="1"/>
          <p:nvPr/>
        </p:nvSpPr>
        <p:spPr>
          <a:xfrm>
            <a:off x="7546064" y="1126411"/>
            <a:ext cx="1500539" cy="760144"/>
          </a:xfrm>
          <a:prstGeom prst="rect">
            <a:avLst/>
          </a:prstGeom>
          <a:noFill/>
        </p:spPr>
        <p:txBody>
          <a:bodyPr wrap="square">
            <a:spAutoFit/>
          </a:bodyPr>
          <a:lstStyle/>
          <a:p>
            <a:pPr lvl="0" algn="ctr">
              <a:lnSpc>
                <a:spcPct val="107000"/>
              </a:lnSpc>
              <a:spcAft>
                <a:spcPts val="800"/>
              </a:spcAft>
            </a:pPr>
            <a:r>
              <a:rPr lang="da-DK" sz="1000" b="1" dirty="0">
                <a:effectLst/>
                <a:latin typeface="+mj-lt"/>
                <a:ea typeface="Calibri" panose="020F0502020204030204" pitchFamily="34" charset="0"/>
                <a:cs typeface="Times New Roman" panose="02020603050405020304" pitchFamily="18" charset="0"/>
              </a:rPr>
              <a:t>Lederrollen</a:t>
            </a:r>
            <a:br>
              <a:rPr lang="da-DK" sz="1000" b="1" dirty="0">
                <a:effectLst/>
                <a:latin typeface="+mj-lt"/>
                <a:ea typeface="Calibri" panose="020F0502020204030204" pitchFamily="34" charset="0"/>
                <a:cs typeface="Times New Roman" panose="02020603050405020304" pitchFamily="18" charset="0"/>
              </a:rPr>
            </a:br>
            <a:r>
              <a:rPr lang="da-DK" sz="1000" dirty="0">
                <a:effectLst/>
                <a:latin typeface="+mj-lt"/>
                <a:ea typeface="Calibri" panose="020F0502020204030204" pitchFamily="34" charset="0"/>
                <a:cs typeface="Times New Roman" panose="02020603050405020304" pitchFamily="18" charset="0"/>
              </a:rPr>
              <a:t>Den overordnede leders opgaver og endelige ansvar</a:t>
            </a:r>
          </a:p>
        </p:txBody>
      </p:sp>
      <p:sp>
        <p:nvSpPr>
          <p:cNvPr id="63" name="Tekstfelt 62">
            <a:extLst>
              <a:ext uri="{FF2B5EF4-FFF2-40B4-BE49-F238E27FC236}">
                <a16:creationId xmlns:a16="http://schemas.microsoft.com/office/drawing/2014/main" id="{EDA19D7A-5BEB-4AD8-BAAC-06EF3732D467}"/>
              </a:ext>
            </a:extLst>
          </p:cNvPr>
          <p:cNvSpPr txBox="1"/>
          <p:nvPr/>
        </p:nvSpPr>
        <p:spPr>
          <a:xfrm>
            <a:off x="3347864" y="3047252"/>
            <a:ext cx="1697324" cy="750975"/>
          </a:xfrm>
          <a:prstGeom prst="rect">
            <a:avLst/>
          </a:prstGeom>
          <a:noFill/>
        </p:spPr>
        <p:txBody>
          <a:bodyPr wrap="square">
            <a:spAutoFit/>
          </a:bodyPr>
          <a:lstStyle/>
          <a:p>
            <a:pPr lvl="0" algn="ctr">
              <a:lnSpc>
                <a:spcPct val="107000"/>
              </a:lnSpc>
              <a:spcAft>
                <a:spcPts val="800"/>
              </a:spcAft>
            </a:pPr>
            <a:r>
              <a:rPr lang="da-DK" sz="1000" b="1" dirty="0">
                <a:effectLst/>
                <a:latin typeface="+mj-lt"/>
                <a:ea typeface="Calibri" panose="020F0502020204030204" pitchFamily="34" charset="0"/>
                <a:cs typeface="Times New Roman" panose="02020603050405020304" pitchFamily="18" charset="0"/>
              </a:rPr>
              <a:t>Strategi </a:t>
            </a:r>
            <a:br>
              <a:rPr lang="da-DK" sz="1000" b="1" dirty="0">
                <a:effectLst/>
                <a:latin typeface="+mj-lt"/>
                <a:ea typeface="Calibri" panose="020F0502020204030204" pitchFamily="34" charset="0"/>
                <a:cs typeface="Times New Roman" panose="02020603050405020304" pitchFamily="18" charset="0"/>
              </a:rPr>
            </a:br>
            <a:r>
              <a:rPr lang="da-DK" sz="1000" b="1" dirty="0">
                <a:effectLst/>
                <a:latin typeface="+mj-lt"/>
                <a:ea typeface="Calibri" panose="020F0502020204030204" pitchFamily="34" charset="0"/>
                <a:cs typeface="Times New Roman" panose="02020603050405020304" pitchFamily="18" charset="0"/>
              </a:rPr>
              <a:t>og fremtid</a:t>
            </a:r>
            <a:br>
              <a:rPr lang="da-DK" sz="1000" b="1" dirty="0">
                <a:effectLst/>
                <a:latin typeface="+mj-lt"/>
                <a:ea typeface="Calibri" panose="020F0502020204030204" pitchFamily="34" charset="0"/>
                <a:cs typeface="Times New Roman" panose="02020603050405020304" pitchFamily="18" charset="0"/>
              </a:rPr>
            </a:br>
            <a:r>
              <a:rPr lang="da-DK" sz="1000" dirty="0">
                <a:effectLst/>
                <a:latin typeface="+mj-lt"/>
                <a:ea typeface="Calibri" panose="020F0502020204030204" pitchFamily="34" charset="0"/>
                <a:cs typeface="Times New Roman" panose="02020603050405020304" pitchFamily="18" charset="0"/>
              </a:rPr>
              <a:t>Vision og strategi for ledergruppens arbejde</a:t>
            </a:r>
          </a:p>
        </p:txBody>
      </p:sp>
      <p:sp>
        <p:nvSpPr>
          <p:cNvPr id="64" name="Tekstfelt 63">
            <a:extLst>
              <a:ext uri="{FF2B5EF4-FFF2-40B4-BE49-F238E27FC236}">
                <a16:creationId xmlns:a16="http://schemas.microsoft.com/office/drawing/2014/main" id="{362546C4-0610-4EAC-9189-DBEFC1100719}"/>
              </a:ext>
            </a:extLst>
          </p:cNvPr>
          <p:cNvSpPr txBox="1"/>
          <p:nvPr/>
        </p:nvSpPr>
        <p:spPr>
          <a:xfrm>
            <a:off x="4769150" y="3047252"/>
            <a:ext cx="2008020" cy="750975"/>
          </a:xfrm>
          <a:prstGeom prst="rect">
            <a:avLst/>
          </a:prstGeom>
          <a:noFill/>
        </p:spPr>
        <p:txBody>
          <a:bodyPr wrap="square">
            <a:spAutoFit/>
          </a:bodyPr>
          <a:lstStyle/>
          <a:p>
            <a:pPr lvl="0" algn="ctr">
              <a:lnSpc>
                <a:spcPct val="107000"/>
              </a:lnSpc>
              <a:spcAft>
                <a:spcPts val="800"/>
              </a:spcAft>
            </a:pPr>
            <a:r>
              <a:rPr lang="da-DK" sz="1000" b="1" dirty="0">
                <a:effectLst/>
                <a:latin typeface="+mj-lt"/>
                <a:ea typeface="Calibri" panose="020F0502020204030204" pitchFamily="34" charset="0"/>
                <a:cs typeface="Times New Roman" panose="02020603050405020304" pitchFamily="18" charset="0"/>
              </a:rPr>
              <a:t>Mødestruktur </a:t>
            </a:r>
            <a:br>
              <a:rPr lang="da-DK" sz="1000" b="1" dirty="0">
                <a:latin typeface="+mj-lt"/>
                <a:ea typeface="Calibri" panose="020F0502020204030204" pitchFamily="34" charset="0"/>
                <a:cs typeface="Times New Roman" panose="02020603050405020304" pitchFamily="18" charset="0"/>
              </a:rPr>
            </a:br>
            <a:r>
              <a:rPr lang="da-DK" sz="1000" b="1" dirty="0">
                <a:effectLst/>
                <a:latin typeface="+mj-lt"/>
                <a:ea typeface="Calibri" panose="020F0502020204030204" pitchFamily="34" charset="0"/>
                <a:cs typeface="Times New Roman" panose="02020603050405020304" pitchFamily="18" charset="0"/>
              </a:rPr>
              <a:t>og rammer</a:t>
            </a:r>
            <a:br>
              <a:rPr lang="da-DK" sz="1000" b="1" dirty="0">
                <a:effectLst/>
                <a:latin typeface="+mj-lt"/>
                <a:ea typeface="Calibri" panose="020F0502020204030204" pitchFamily="34" charset="0"/>
                <a:cs typeface="Times New Roman" panose="02020603050405020304" pitchFamily="18" charset="0"/>
              </a:rPr>
            </a:br>
            <a:r>
              <a:rPr lang="da-DK" sz="1000" dirty="0">
                <a:effectLst/>
                <a:latin typeface="+mj-lt"/>
                <a:ea typeface="Calibri" panose="020F0502020204030204" pitchFamily="34" charset="0"/>
                <a:cs typeface="Times New Roman" panose="02020603050405020304" pitchFamily="18" charset="0"/>
              </a:rPr>
              <a:t>Mødernes effektivitet </a:t>
            </a:r>
            <a:br>
              <a:rPr lang="da-DK" sz="1000" dirty="0">
                <a:latin typeface="+mj-lt"/>
                <a:ea typeface="Calibri" panose="020F0502020204030204" pitchFamily="34" charset="0"/>
                <a:cs typeface="Times New Roman" panose="02020603050405020304" pitchFamily="18" charset="0"/>
              </a:rPr>
            </a:br>
            <a:r>
              <a:rPr lang="da-DK" sz="1000" dirty="0">
                <a:effectLst/>
                <a:latin typeface="+mj-lt"/>
                <a:ea typeface="Calibri" panose="020F0502020204030204" pitchFamily="34" charset="0"/>
                <a:cs typeface="Times New Roman" panose="02020603050405020304" pitchFamily="18" charset="0"/>
              </a:rPr>
              <a:t>og formål</a:t>
            </a:r>
          </a:p>
        </p:txBody>
      </p:sp>
      <p:sp>
        <p:nvSpPr>
          <p:cNvPr id="65" name="Tekstfelt 64">
            <a:extLst>
              <a:ext uri="{FF2B5EF4-FFF2-40B4-BE49-F238E27FC236}">
                <a16:creationId xmlns:a16="http://schemas.microsoft.com/office/drawing/2014/main" id="{5F493600-D140-4126-847F-E3A9362A906A}"/>
              </a:ext>
            </a:extLst>
          </p:cNvPr>
          <p:cNvSpPr txBox="1"/>
          <p:nvPr/>
        </p:nvSpPr>
        <p:spPr>
          <a:xfrm>
            <a:off x="6452280" y="3047251"/>
            <a:ext cx="1880907" cy="750975"/>
          </a:xfrm>
          <a:prstGeom prst="rect">
            <a:avLst/>
          </a:prstGeom>
          <a:noFill/>
        </p:spPr>
        <p:txBody>
          <a:bodyPr wrap="square">
            <a:spAutoFit/>
          </a:bodyPr>
          <a:lstStyle/>
          <a:p>
            <a:pPr lvl="0" algn="ctr">
              <a:lnSpc>
                <a:spcPct val="107000"/>
              </a:lnSpc>
              <a:spcAft>
                <a:spcPts val="800"/>
              </a:spcAft>
            </a:pPr>
            <a:r>
              <a:rPr lang="da-DK" sz="1000" b="1" dirty="0">
                <a:effectLst/>
                <a:latin typeface="+mj-lt"/>
                <a:ea typeface="Calibri" panose="020F0502020204030204" pitchFamily="34" charset="0"/>
                <a:cs typeface="Times New Roman" panose="02020603050405020304" pitchFamily="18" charset="0"/>
              </a:rPr>
              <a:t>Psykologisk sikkerhed og intern tillid</a:t>
            </a:r>
            <a:br>
              <a:rPr lang="da-DK" sz="1000" b="1" dirty="0">
                <a:effectLst/>
                <a:latin typeface="+mj-lt"/>
                <a:ea typeface="Calibri" panose="020F0502020204030204" pitchFamily="34" charset="0"/>
                <a:cs typeface="Times New Roman" panose="02020603050405020304" pitchFamily="18" charset="0"/>
              </a:rPr>
            </a:br>
            <a:r>
              <a:rPr lang="da-DK" sz="1000" dirty="0">
                <a:effectLst/>
                <a:latin typeface="+mj-lt"/>
                <a:ea typeface="Calibri" panose="020F0502020204030204" pitchFamily="34" charset="0"/>
                <a:cs typeface="Times New Roman" panose="02020603050405020304" pitchFamily="18" charset="0"/>
              </a:rPr>
              <a:t>Ledergruppens miljø og de interne relationer</a:t>
            </a:r>
          </a:p>
        </p:txBody>
      </p:sp>
      <p:sp>
        <p:nvSpPr>
          <p:cNvPr id="5" name="Vinkel 4"/>
          <p:cNvSpPr/>
          <p:nvPr/>
        </p:nvSpPr>
        <p:spPr>
          <a:xfrm rot="10800000">
            <a:off x="1775748" y="1436186"/>
            <a:ext cx="1219468" cy="3168353"/>
          </a:xfrm>
          <a:prstGeom prst="chevron">
            <a:avLst>
              <a:gd name="adj" fmla="val 55571"/>
            </a:avLst>
          </a:prstGeom>
          <a:solidFill>
            <a:srgbClr val="B1C2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Tree>
    <p:extLst>
      <p:ext uri="{BB962C8B-B14F-4D97-AF65-F5344CB8AC3E}">
        <p14:creationId xmlns:p14="http://schemas.microsoft.com/office/powerpoint/2010/main" val="39806205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FA1D1EF6-4D3A-4FE2-9B92-880B92347A42}"/>
              </a:ext>
            </a:extLst>
          </p:cNvPr>
          <p:cNvSpPr>
            <a:spLocks noGrp="1"/>
          </p:cNvSpPr>
          <p:nvPr>
            <p:ph type="sldNum" sz="quarter" idx="4"/>
          </p:nvPr>
        </p:nvSpPr>
        <p:spPr>
          <a:xfrm>
            <a:off x="3311860" y="4694997"/>
            <a:ext cx="2520280" cy="315317"/>
          </a:xfrm>
        </p:spPr>
        <p:txBody>
          <a:bodyPr/>
          <a:lstStyle/>
          <a:p>
            <a:fld id="{BFF3CFDD-2D56-4519-B779-BFFEF2995BE6}" type="slidenum">
              <a:rPr lang="da-DK" smtClean="0"/>
              <a:pPr/>
              <a:t>26</a:t>
            </a:fld>
            <a:endParaRPr lang="da-DK"/>
          </a:p>
        </p:txBody>
      </p:sp>
      <p:graphicFrame>
        <p:nvGraphicFramePr>
          <p:cNvPr id="5" name="Tabel 5">
            <a:extLst>
              <a:ext uri="{FF2B5EF4-FFF2-40B4-BE49-F238E27FC236}">
                <a16:creationId xmlns:a16="http://schemas.microsoft.com/office/drawing/2014/main" id="{96C49AB4-2875-4E67-803D-ECA6FAEADD04}"/>
              </a:ext>
            </a:extLst>
          </p:cNvPr>
          <p:cNvGraphicFramePr>
            <a:graphicFrameLocks noGrp="1"/>
          </p:cNvGraphicFramePr>
          <p:nvPr/>
        </p:nvGraphicFramePr>
        <p:xfrm>
          <a:off x="395289" y="1563638"/>
          <a:ext cx="8025697" cy="3350145"/>
        </p:xfrm>
        <a:graphic>
          <a:graphicData uri="http://schemas.openxmlformats.org/drawingml/2006/table">
            <a:tbl>
              <a:tblPr firstRow="1" bandRow="1">
                <a:tableStyleId>{9D7B26C5-4107-4FEC-AEDC-1716B250A1EF}</a:tableStyleId>
              </a:tblPr>
              <a:tblGrid>
                <a:gridCol w="2272773">
                  <a:extLst>
                    <a:ext uri="{9D8B030D-6E8A-4147-A177-3AD203B41FA5}">
                      <a16:colId xmlns:a16="http://schemas.microsoft.com/office/drawing/2014/main" val="1924308109"/>
                    </a:ext>
                  </a:extLst>
                </a:gridCol>
                <a:gridCol w="1029871">
                  <a:extLst>
                    <a:ext uri="{9D8B030D-6E8A-4147-A177-3AD203B41FA5}">
                      <a16:colId xmlns:a16="http://schemas.microsoft.com/office/drawing/2014/main" val="3646305579"/>
                    </a:ext>
                  </a:extLst>
                </a:gridCol>
                <a:gridCol w="4723053">
                  <a:extLst>
                    <a:ext uri="{9D8B030D-6E8A-4147-A177-3AD203B41FA5}">
                      <a16:colId xmlns:a16="http://schemas.microsoft.com/office/drawing/2014/main" val="3459465682"/>
                    </a:ext>
                  </a:extLst>
                </a:gridCol>
              </a:tblGrid>
              <a:tr h="586468">
                <a:tc>
                  <a:txBody>
                    <a:bodyPr/>
                    <a:lstStyle/>
                    <a:p>
                      <a:r>
                        <a:rPr lang="da-DK" sz="800" dirty="0">
                          <a:latin typeface="+mn-lt"/>
                        </a:rPr>
                        <a:t>Område</a:t>
                      </a:r>
                    </a:p>
                  </a:txBody>
                  <a:tcPr anchor="ctr"/>
                </a:tc>
                <a:tc>
                  <a:txBody>
                    <a:bodyPr/>
                    <a:lstStyle/>
                    <a:p>
                      <a:pPr algn="ctr"/>
                      <a:r>
                        <a:rPr lang="da-DK" sz="800" b="1" dirty="0">
                          <a:latin typeface="+mn-lt"/>
                        </a:rPr>
                        <a:t>Vigtighed</a:t>
                      </a:r>
                      <a:br>
                        <a:rPr lang="da-DK" sz="800" b="1" dirty="0">
                          <a:latin typeface="+mn-lt"/>
                        </a:rPr>
                      </a:br>
                      <a:r>
                        <a:rPr lang="da-DK" sz="800" b="0" dirty="0">
                          <a:latin typeface="+mn-lt"/>
                        </a:rPr>
                        <a:t>Andel som har valgt det enkelte område</a:t>
                      </a:r>
                    </a:p>
                  </a:txBody>
                  <a:tcPr anchor="ctr"/>
                </a:tc>
                <a:tc>
                  <a:txBody>
                    <a:bodyPr/>
                    <a:lstStyle/>
                    <a:p>
                      <a:pPr algn="ctr"/>
                      <a:r>
                        <a:rPr lang="da-DK" sz="800" b="1" dirty="0">
                          <a:latin typeface="+mn-lt"/>
                        </a:rPr>
                        <a:t>Vurdering af ledergruppen i dag</a:t>
                      </a:r>
                    </a:p>
                  </a:txBody>
                  <a:tcPr anchor="ctr"/>
                </a:tc>
                <a:extLst>
                  <a:ext uri="{0D108BD9-81ED-4DB2-BD59-A6C34878D82A}">
                    <a16:rowId xmlns:a16="http://schemas.microsoft.com/office/drawing/2014/main" val="198160995"/>
                  </a:ext>
                </a:extLst>
              </a:tr>
              <a:tr h="394811">
                <a:tc>
                  <a:txBody>
                    <a:bodyPr/>
                    <a:lstStyle/>
                    <a:p>
                      <a:pPr algn="l" fontAlgn="b"/>
                      <a:r>
                        <a:rPr lang="da-DK" sz="1000" b="1" u="none" strike="noStrike">
                          <a:effectLst/>
                        </a:rPr>
                        <a:t>Den fælles opgave </a:t>
                      </a:r>
                      <a:endParaRPr lang="da-DK" sz="1000" b="1" i="0" u="none" strike="noStrike">
                        <a:effectLst/>
                        <a:latin typeface="Calibri" panose="020F0502020204030204" pitchFamily="34" charset="0"/>
                      </a:endParaRPr>
                    </a:p>
                  </a:txBody>
                  <a:tcPr marL="9525" marR="9525" marT="9525" marB="0" anchor="ctr"/>
                </a:tc>
                <a:tc>
                  <a:txBody>
                    <a:bodyPr/>
                    <a:lstStyle/>
                    <a:p>
                      <a:pPr algn="ctr" fontAlgn="b"/>
                      <a:r>
                        <a:rPr lang="da-DK" sz="1100" b="1" u="none" strike="noStrike" dirty="0">
                          <a:solidFill>
                            <a:schemeClr val="tx1"/>
                          </a:solidFill>
                          <a:effectLst/>
                        </a:rPr>
                        <a:t>65%</a:t>
                      </a:r>
                      <a:endParaRPr lang="da-DK" sz="1100" b="1" i="0" u="none" strike="noStrike" dirty="0">
                        <a:solidFill>
                          <a:schemeClr val="tx1"/>
                        </a:solidFill>
                        <a:effectLst/>
                        <a:latin typeface="Calibri" panose="020F0502020204030204" pitchFamily="34" charset="0"/>
                      </a:endParaRPr>
                    </a:p>
                  </a:txBody>
                  <a:tcPr marL="9525" marR="9525" marT="9525" marB="0" anchor="ctr">
                    <a:solidFill>
                      <a:srgbClr val="B1C20C"/>
                    </a:solidFill>
                  </a:tcPr>
                </a:tc>
                <a:tc>
                  <a:txBody>
                    <a:bodyPr/>
                    <a:lstStyle/>
                    <a:p>
                      <a:pPr algn="ctr" fontAlgn="b"/>
                      <a:endParaRPr lang="da-DK" sz="1100" b="0" i="0" u="none" strike="noStrike">
                        <a:effectLst/>
                        <a:latin typeface="Calibri" panose="020F0502020204030204" pitchFamily="34" charset="0"/>
                      </a:endParaRPr>
                    </a:p>
                  </a:txBody>
                  <a:tcPr marL="9525" marR="9525" marT="9525" marB="0" anchor="ctr"/>
                </a:tc>
                <a:extLst>
                  <a:ext uri="{0D108BD9-81ED-4DB2-BD59-A6C34878D82A}">
                    <a16:rowId xmlns:a16="http://schemas.microsoft.com/office/drawing/2014/main" val="390265682"/>
                  </a:ext>
                </a:extLst>
              </a:tr>
              <a:tr h="394811">
                <a:tc>
                  <a:txBody>
                    <a:bodyPr/>
                    <a:lstStyle/>
                    <a:p>
                      <a:pPr algn="l" fontAlgn="ctr"/>
                      <a:r>
                        <a:rPr lang="da-DK" sz="1000" b="1" u="none" strike="noStrike" dirty="0">
                          <a:effectLst/>
                        </a:rPr>
                        <a:t>Strategi og fremtid</a:t>
                      </a:r>
                      <a:endParaRPr lang="da-DK" sz="1000" b="1" i="0" u="none" strike="noStrike" dirty="0">
                        <a:effectLst/>
                        <a:latin typeface="Calibri" panose="020F0502020204030204" pitchFamily="34" charset="0"/>
                      </a:endParaRPr>
                    </a:p>
                  </a:txBody>
                  <a:tcPr marL="9525" marR="9525" marT="9525" marB="0" anchor="ctr"/>
                </a:tc>
                <a:tc>
                  <a:txBody>
                    <a:bodyPr/>
                    <a:lstStyle/>
                    <a:p>
                      <a:pPr algn="ctr" fontAlgn="b"/>
                      <a:r>
                        <a:rPr lang="da-DK" sz="1100" b="1" u="none" strike="noStrike" dirty="0">
                          <a:effectLst/>
                        </a:rPr>
                        <a:t>52%</a:t>
                      </a:r>
                      <a:endParaRPr lang="da-DK" sz="1100" b="1" i="0" u="none" strike="noStrike" dirty="0">
                        <a:effectLst/>
                        <a:latin typeface="Calibri" panose="020F0502020204030204" pitchFamily="34" charset="0"/>
                      </a:endParaRPr>
                    </a:p>
                  </a:txBody>
                  <a:tcPr marL="9525" marR="9525" marT="9525" marB="0" anchor="ctr">
                    <a:solidFill>
                      <a:srgbClr val="B1C20C"/>
                    </a:solidFill>
                  </a:tcPr>
                </a:tc>
                <a:tc>
                  <a:txBody>
                    <a:bodyPr/>
                    <a:lstStyle/>
                    <a:p>
                      <a:pPr algn="ctr" fontAlgn="b"/>
                      <a:endParaRPr lang="da-DK" sz="1100" b="0" i="0" u="none" strike="noStrike">
                        <a:effectLst/>
                        <a:latin typeface="Calibri" panose="020F0502020204030204" pitchFamily="34" charset="0"/>
                      </a:endParaRPr>
                    </a:p>
                  </a:txBody>
                  <a:tcPr marL="9525" marR="9525" marT="9525" marB="0" anchor="ctr"/>
                </a:tc>
                <a:extLst>
                  <a:ext uri="{0D108BD9-81ED-4DB2-BD59-A6C34878D82A}">
                    <a16:rowId xmlns:a16="http://schemas.microsoft.com/office/drawing/2014/main" val="2201497648"/>
                  </a:ext>
                </a:extLst>
              </a:tr>
              <a:tr h="394811">
                <a:tc>
                  <a:txBody>
                    <a:bodyPr/>
                    <a:lstStyle/>
                    <a:p>
                      <a:pPr algn="l" fontAlgn="ctr"/>
                      <a:r>
                        <a:rPr lang="da-DK" sz="1000" b="1" u="none" strike="noStrike" dirty="0">
                          <a:effectLst/>
                        </a:rPr>
                        <a:t>Kommunikation og samarbejde</a:t>
                      </a:r>
                      <a:endParaRPr lang="da-DK" sz="1000" b="1" i="0" u="none" strike="noStrike" dirty="0">
                        <a:effectLst/>
                        <a:latin typeface="Calibri" panose="020F0502020204030204" pitchFamily="34" charset="0"/>
                      </a:endParaRPr>
                    </a:p>
                  </a:txBody>
                  <a:tcPr marL="9525" marR="9525" marT="9525" marB="0" anchor="ctr"/>
                </a:tc>
                <a:tc>
                  <a:txBody>
                    <a:bodyPr/>
                    <a:lstStyle/>
                    <a:p>
                      <a:pPr algn="ctr" fontAlgn="b"/>
                      <a:r>
                        <a:rPr lang="da-DK" sz="1100" b="1" u="none" strike="noStrike" dirty="0">
                          <a:effectLst/>
                        </a:rPr>
                        <a:t>52%</a:t>
                      </a:r>
                      <a:endParaRPr lang="da-DK" sz="1100" b="1" i="0" u="none" strike="noStrike" dirty="0">
                        <a:effectLst/>
                        <a:latin typeface="Calibri" panose="020F0502020204030204" pitchFamily="34" charset="0"/>
                      </a:endParaRPr>
                    </a:p>
                  </a:txBody>
                  <a:tcPr marL="9525" marR="9525" marT="9525" marB="0" anchor="ctr">
                    <a:solidFill>
                      <a:srgbClr val="B1C20C"/>
                    </a:solidFill>
                  </a:tcPr>
                </a:tc>
                <a:tc>
                  <a:txBody>
                    <a:bodyPr/>
                    <a:lstStyle/>
                    <a:p>
                      <a:pPr algn="ctr" fontAlgn="b"/>
                      <a:endParaRPr lang="da-DK" sz="1100" b="0" i="0" u="none" strike="noStrike">
                        <a:effectLst/>
                        <a:latin typeface="Calibri" panose="020F0502020204030204" pitchFamily="34" charset="0"/>
                      </a:endParaRPr>
                    </a:p>
                  </a:txBody>
                  <a:tcPr marL="9525" marR="9525" marT="9525" marB="0" anchor="ctr"/>
                </a:tc>
                <a:extLst>
                  <a:ext uri="{0D108BD9-81ED-4DB2-BD59-A6C34878D82A}">
                    <a16:rowId xmlns:a16="http://schemas.microsoft.com/office/drawing/2014/main" val="3943797233"/>
                  </a:ext>
                </a:extLst>
              </a:tr>
              <a:tr h="394811">
                <a:tc>
                  <a:txBody>
                    <a:bodyPr/>
                    <a:lstStyle/>
                    <a:p>
                      <a:pPr algn="l" fontAlgn="ctr"/>
                      <a:r>
                        <a:rPr lang="da-DK" sz="1000" b="1" u="none" strike="noStrike">
                          <a:effectLst/>
                        </a:rPr>
                        <a:t>Psykologisk sikkerhed og intern tillid</a:t>
                      </a:r>
                      <a:endParaRPr lang="da-DK" sz="1000" b="1" i="0" u="none" strike="noStrike">
                        <a:effectLst/>
                        <a:latin typeface="Calibri" panose="020F0502020204030204" pitchFamily="34" charset="0"/>
                      </a:endParaRPr>
                    </a:p>
                  </a:txBody>
                  <a:tcPr marL="9525" marR="9525" marT="9525" marB="0" anchor="ctr"/>
                </a:tc>
                <a:tc>
                  <a:txBody>
                    <a:bodyPr/>
                    <a:lstStyle/>
                    <a:p>
                      <a:pPr algn="ctr" fontAlgn="b"/>
                      <a:r>
                        <a:rPr lang="da-DK" sz="1100" b="1" u="none" strike="noStrike" dirty="0">
                          <a:effectLst/>
                        </a:rPr>
                        <a:t>45%</a:t>
                      </a:r>
                      <a:endParaRPr lang="da-DK" sz="1100" b="1" i="0" u="none" strike="noStrike" dirty="0">
                        <a:effectLst/>
                        <a:latin typeface="Calibri" panose="020F0502020204030204" pitchFamily="34" charset="0"/>
                      </a:endParaRPr>
                    </a:p>
                  </a:txBody>
                  <a:tcPr marL="9525" marR="9525" marT="9525" marB="0" anchor="ctr">
                    <a:solidFill>
                      <a:srgbClr val="FFFF00"/>
                    </a:solidFill>
                  </a:tcPr>
                </a:tc>
                <a:tc>
                  <a:txBody>
                    <a:bodyPr/>
                    <a:lstStyle/>
                    <a:p>
                      <a:pPr algn="ctr" fontAlgn="b"/>
                      <a:endParaRPr lang="da-DK" sz="1100" b="0" i="0" u="none" strike="noStrike">
                        <a:effectLst/>
                        <a:latin typeface="Calibri" panose="020F0502020204030204" pitchFamily="34" charset="0"/>
                      </a:endParaRPr>
                    </a:p>
                  </a:txBody>
                  <a:tcPr marL="9525" marR="9525" marT="9525" marB="0" anchor="ctr"/>
                </a:tc>
                <a:extLst>
                  <a:ext uri="{0D108BD9-81ED-4DB2-BD59-A6C34878D82A}">
                    <a16:rowId xmlns:a16="http://schemas.microsoft.com/office/drawing/2014/main" val="2985724220"/>
                  </a:ext>
                </a:extLst>
              </a:tr>
              <a:tr h="394811">
                <a:tc>
                  <a:txBody>
                    <a:bodyPr/>
                    <a:lstStyle/>
                    <a:p>
                      <a:pPr algn="l" fontAlgn="ctr"/>
                      <a:r>
                        <a:rPr lang="da-DK" sz="1000" b="1" u="none" strike="noStrike" dirty="0">
                          <a:effectLst/>
                        </a:rPr>
                        <a:t>Lederrollen</a:t>
                      </a:r>
                      <a:endParaRPr lang="da-DK" sz="1000" b="1" i="0" u="none" strike="noStrike" dirty="0">
                        <a:effectLst/>
                        <a:latin typeface="Calibri" panose="020F0502020204030204" pitchFamily="34" charset="0"/>
                      </a:endParaRPr>
                    </a:p>
                  </a:txBody>
                  <a:tcPr marL="9525" marR="9525" marT="9525" marB="0" anchor="ctr"/>
                </a:tc>
                <a:tc>
                  <a:txBody>
                    <a:bodyPr/>
                    <a:lstStyle/>
                    <a:p>
                      <a:pPr algn="ctr" fontAlgn="b"/>
                      <a:r>
                        <a:rPr lang="da-DK" sz="1100" b="1" u="none" strike="noStrike" dirty="0">
                          <a:effectLst/>
                        </a:rPr>
                        <a:t>27%</a:t>
                      </a:r>
                      <a:endParaRPr lang="da-DK" sz="1100" b="1" i="0" u="none" strike="noStrike" dirty="0">
                        <a:effectLst/>
                        <a:latin typeface="Calibri" panose="020F0502020204030204" pitchFamily="34" charset="0"/>
                      </a:endParaRPr>
                    </a:p>
                  </a:txBody>
                  <a:tcPr marL="9525" marR="9525" marT="9525" marB="0" anchor="ctr">
                    <a:solidFill>
                      <a:srgbClr val="C00000"/>
                    </a:solidFill>
                  </a:tcPr>
                </a:tc>
                <a:tc>
                  <a:txBody>
                    <a:bodyPr/>
                    <a:lstStyle/>
                    <a:p>
                      <a:pPr algn="ctr" fontAlgn="b"/>
                      <a:endParaRPr lang="da-DK" sz="1100" b="0" i="0" u="none" strike="noStrike">
                        <a:effectLst/>
                        <a:latin typeface="Calibri" panose="020F0502020204030204" pitchFamily="34" charset="0"/>
                      </a:endParaRPr>
                    </a:p>
                  </a:txBody>
                  <a:tcPr marL="9525" marR="9525" marT="9525" marB="0" anchor="ctr"/>
                </a:tc>
                <a:extLst>
                  <a:ext uri="{0D108BD9-81ED-4DB2-BD59-A6C34878D82A}">
                    <a16:rowId xmlns:a16="http://schemas.microsoft.com/office/drawing/2014/main" val="2527405909"/>
                  </a:ext>
                </a:extLst>
              </a:tr>
              <a:tr h="394811">
                <a:tc>
                  <a:txBody>
                    <a:bodyPr/>
                    <a:lstStyle/>
                    <a:p>
                      <a:pPr algn="l" fontAlgn="ctr"/>
                      <a:r>
                        <a:rPr lang="da-DK" sz="1000" b="1" u="none" strike="noStrike" dirty="0">
                          <a:effectLst/>
                        </a:rPr>
                        <a:t>Ressourcer og gruppedynamik</a:t>
                      </a:r>
                      <a:endParaRPr lang="da-DK" sz="1000" b="1" i="0" u="none" strike="noStrike" dirty="0">
                        <a:effectLst/>
                        <a:latin typeface="Calibri" panose="020F0502020204030204" pitchFamily="34" charset="0"/>
                      </a:endParaRPr>
                    </a:p>
                  </a:txBody>
                  <a:tcPr marL="9525" marR="9525" marT="9525" marB="0" anchor="ctr"/>
                </a:tc>
                <a:tc>
                  <a:txBody>
                    <a:bodyPr/>
                    <a:lstStyle/>
                    <a:p>
                      <a:pPr algn="ctr" fontAlgn="b"/>
                      <a:r>
                        <a:rPr lang="da-DK" sz="1100" b="1" u="none" strike="noStrike" dirty="0">
                          <a:effectLst/>
                        </a:rPr>
                        <a:t>24%</a:t>
                      </a:r>
                      <a:endParaRPr lang="da-DK" sz="1100" b="1" i="0" u="none" strike="noStrike" dirty="0">
                        <a:effectLst/>
                        <a:latin typeface="Calibri" panose="020F0502020204030204" pitchFamily="34" charset="0"/>
                      </a:endParaRPr>
                    </a:p>
                  </a:txBody>
                  <a:tcPr marL="9525" marR="9525" marT="9525" marB="0" anchor="ctr">
                    <a:solidFill>
                      <a:srgbClr val="C00000"/>
                    </a:solidFill>
                  </a:tcPr>
                </a:tc>
                <a:tc>
                  <a:txBody>
                    <a:bodyPr/>
                    <a:lstStyle/>
                    <a:p>
                      <a:pPr algn="ctr" fontAlgn="b"/>
                      <a:endParaRPr lang="da-DK" sz="1100" b="0" i="0" u="none" strike="noStrike">
                        <a:effectLst/>
                        <a:latin typeface="Calibri" panose="020F0502020204030204" pitchFamily="34" charset="0"/>
                      </a:endParaRPr>
                    </a:p>
                  </a:txBody>
                  <a:tcPr marL="9525" marR="9525" marT="9525" marB="0" anchor="ctr"/>
                </a:tc>
                <a:extLst>
                  <a:ext uri="{0D108BD9-81ED-4DB2-BD59-A6C34878D82A}">
                    <a16:rowId xmlns:a16="http://schemas.microsoft.com/office/drawing/2014/main" val="1258176547"/>
                  </a:ext>
                </a:extLst>
              </a:tr>
              <a:tr h="394811">
                <a:tc>
                  <a:txBody>
                    <a:bodyPr/>
                    <a:lstStyle/>
                    <a:p>
                      <a:pPr algn="l" fontAlgn="ctr"/>
                      <a:r>
                        <a:rPr lang="da-DK" sz="1000" b="1" u="none" strike="noStrike" dirty="0">
                          <a:effectLst/>
                        </a:rPr>
                        <a:t>Mødestruktur og rammer</a:t>
                      </a:r>
                      <a:endParaRPr lang="da-DK" sz="1000" b="1" i="0" u="none" strike="noStrike" dirty="0">
                        <a:effectLst/>
                        <a:latin typeface="Calibri" panose="020F0502020204030204" pitchFamily="34" charset="0"/>
                      </a:endParaRPr>
                    </a:p>
                  </a:txBody>
                  <a:tcPr marL="9525" marR="9525" marT="9525" marB="0" anchor="ctr"/>
                </a:tc>
                <a:tc>
                  <a:txBody>
                    <a:bodyPr/>
                    <a:lstStyle/>
                    <a:p>
                      <a:pPr algn="ctr" fontAlgn="b"/>
                      <a:r>
                        <a:rPr lang="da-DK" sz="1100" b="1" u="none" strike="noStrike" dirty="0">
                          <a:effectLst/>
                        </a:rPr>
                        <a:t>14%</a:t>
                      </a:r>
                      <a:endParaRPr lang="da-DK" sz="1100" b="1" i="0" u="none" strike="noStrike" dirty="0">
                        <a:effectLst/>
                        <a:latin typeface="Calibri" panose="020F0502020204030204" pitchFamily="34" charset="0"/>
                      </a:endParaRPr>
                    </a:p>
                  </a:txBody>
                  <a:tcPr marL="9525" marR="9525" marT="9525" marB="0" anchor="ctr">
                    <a:solidFill>
                      <a:srgbClr val="C00000"/>
                    </a:solidFill>
                  </a:tcPr>
                </a:tc>
                <a:tc>
                  <a:txBody>
                    <a:bodyPr/>
                    <a:lstStyle/>
                    <a:p>
                      <a:pPr algn="ctr" fontAlgn="b"/>
                      <a:endParaRPr lang="da-DK" sz="1100" b="0" i="0" u="none" strike="noStrike" dirty="0">
                        <a:effectLst/>
                        <a:latin typeface="Calibri" panose="020F0502020204030204" pitchFamily="34" charset="0"/>
                      </a:endParaRPr>
                    </a:p>
                  </a:txBody>
                  <a:tcPr marL="9525" marR="9525" marT="9525" marB="0" anchor="ctr"/>
                </a:tc>
                <a:extLst>
                  <a:ext uri="{0D108BD9-81ED-4DB2-BD59-A6C34878D82A}">
                    <a16:rowId xmlns:a16="http://schemas.microsoft.com/office/drawing/2014/main" val="1612729817"/>
                  </a:ext>
                </a:extLst>
              </a:tr>
            </a:tbl>
          </a:graphicData>
        </a:graphic>
      </p:graphicFrame>
      <p:graphicFrame>
        <p:nvGraphicFramePr>
          <p:cNvPr id="6" name="Diagram 5">
            <a:extLst>
              <a:ext uri="{FF2B5EF4-FFF2-40B4-BE49-F238E27FC236}">
                <a16:creationId xmlns:a16="http://schemas.microsoft.com/office/drawing/2014/main" id="{46D5CB28-ABE5-40B8-88B9-71C8F8CF69E4}"/>
              </a:ext>
            </a:extLst>
          </p:cNvPr>
          <p:cNvGraphicFramePr>
            <a:graphicFrameLocks/>
          </p:cNvGraphicFramePr>
          <p:nvPr/>
        </p:nvGraphicFramePr>
        <p:xfrm>
          <a:off x="3635896" y="1995686"/>
          <a:ext cx="4742121" cy="3170997"/>
        </p:xfrm>
        <a:graphic>
          <a:graphicData uri="http://schemas.openxmlformats.org/drawingml/2006/chart">
            <c:chart xmlns:c="http://schemas.openxmlformats.org/drawingml/2006/chart" xmlns:r="http://schemas.openxmlformats.org/officeDocument/2006/relationships" r:id="rId3"/>
          </a:graphicData>
        </a:graphic>
      </p:graphicFrame>
      <p:sp>
        <p:nvSpPr>
          <p:cNvPr id="8" name="Titel 1">
            <a:extLst>
              <a:ext uri="{FF2B5EF4-FFF2-40B4-BE49-F238E27FC236}">
                <a16:creationId xmlns:a16="http://schemas.microsoft.com/office/drawing/2014/main" id="{7EBDD90C-A475-4CB7-92D9-0B6CFC291256}"/>
              </a:ext>
            </a:extLst>
          </p:cNvPr>
          <p:cNvSpPr>
            <a:spLocks noGrp="1"/>
          </p:cNvSpPr>
          <p:nvPr>
            <p:ph type="title"/>
          </p:nvPr>
        </p:nvSpPr>
        <p:spPr>
          <a:xfrm>
            <a:off x="395289" y="353700"/>
            <a:ext cx="8341096" cy="675000"/>
          </a:xfrm>
        </p:spPr>
        <p:txBody>
          <a:bodyPr/>
          <a:lstStyle/>
          <a:p>
            <a:r>
              <a:rPr lang="da-DK" sz="2400" b="1" dirty="0">
                <a:effectLst/>
                <a:ea typeface="Calibri" panose="020F0502020204030204" pitchFamily="34" charset="0"/>
                <a:cs typeface="Times New Roman" panose="02020603050405020304" pitchFamily="18" charset="0"/>
              </a:rPr>
              <a:t>De overordnede områders vigtighed </a:t>
            </a:r>
            <a:br>
              <a:rPr lang="da-DK" sz="2400" b="1" dirty="0">
                <a:effectLst/>
                <a:ea typeface="Calibri" panose="020F0502020204030204" pitchFamily="34" charset="0"/>
                <a:cs typeface="Times New Roman" panose="02020603050405020304" pitchFamily="18" charset="0"/>
              </a:rPr>
            </a:br>
            <a:r>
              <a:rPr lang="da-DK" sz="2400" b="1" dirty="0">
                <a:effectLst/>
                <a:ea typeface="Calibri" panose="020F0502020204030204" pitchFamily="34" charset="0"/>
                <a:cs typeface="Times New Roman" panose="02020603050405020304" pitchFamily="18" charset="0"/>
              </a:rPr>
              <a:t>og vurdering</a:t>
            </a:r>
            <a:br>
              <a:rPr lang="da-DK" sz="2400" b="1" dirty="0">
                <a:effectLst/>
                <a:ea typeface="Calibri" panose="020F0502020204030204" pitchFamily="34" charset="0"/>
                <a:cs typeface="Times New Roman" panose="02020603050405020304" pitchFamily="18" charset="0"/>
              </a:rPr>
            </a:br>
            <a:r>
              <a:rPr lang="da-DK" sz="1400" dirty="0">
                <a:effectLst/>
                <a:ea typeface="Calibri" panose="020F0502020204030204" pitchFamily="34" charset="0"/>
                <a:cs typeface="Times New Roman" panose="02020603050405020304" pitchFamily="18" charset="0"/>
              </a:rPr>
              <a:t>Deltagernes vurderede vigtighed af områder for </a:t>
            </a:r>
            <a:br>
              <a:rPr lang="da-DK" sz="1400" dirty="0">
                <a:effectLst/>
                <a:ea typeface="Calibri" panose="020F0502020204030204" pitchFamily="34" charset="0"/>
                <a:cs typeface="Times New Roman" panose="02020603050405020304" pitchFamily="18" charset="0"/>
              </a:rPr>
            </a:br>
            <a:r>
              <a:rPr lang="da-DK" sz="1400" dirty="0">
                <a:effectLst/>
                <a:ea typeface="Calibri" panose="020F0502020204030204" pitchFamily="34" charset="0"/>
                <a:cs typeface="Times New Roman" panose="02020603050405020304" pitchFamily="18" charset="0"/>
              </a:rPr>
              <a:t>at sikre ledergruppens samarbejde og præstation</a:t>
            </a:r>
            <a:endParaRPr lang="da-DK" sz="1400" dirty="0"/>
          </a:p>
        </p:txBody>
      </p:sp>
    </p:spTree>
    <p:extLst>
      <p:ext uri="{BB962C8B-B14F-4D97-AF65-F5344CB8AC3E}">
        <p14:creationId xmlns:p14="http://schemas.microsoft.com/office/powerpoint/2010/main" val="2862354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Pladsholder til indhold 8">
            <a:extLst>
              <a:ext uri="{FF2B5EF4-FFF2-40B4-BE49-F238E27FC236}">
                <a16:creationId xmlns:a16="http://schemas.microsoft.com/office/drawing/2014/main" id="{1336606D-9C9D-4BB5-B3D3-446C2B0EDF1E}"/>
              </a:ext>
            </a:extLst>
          </p:cNvPr>
          <p:cNvGraphicFramePr>
            <a:graphicFrameLocks noGrp="1"/>
          </p:cNvGraphicFramePr>
          <p:nvPr>
            <p:ph idx="1"/>
          </p:nvPr>
        </p:nvGraphicFramePr>
        <p:xfrm>
          <a:off x="179512" y="771550"/>
          <a:ext cx="8784976" cy="381642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el 1"/>
          <p:cNvSpPr>
            <a:spLocks noGrp="1"/>
          </p:cNvSpPr>
          <p:nvPr>
            <p:ph type="title"/>
          </p:nvPr>
        </p:nvSpPr>
        <p:spPr>
          <a:xfrm>
            <a:off x="395289" y="195486"/>
            <a:ext cx="8341096" cy="675000"/>
          </a:xfrm>
        </p:spPr>
        <p:txBody>
          <a:bodyPr/>
          <a:lstStyle/>
          <a:p>
            <a:r>
              <a:rPr lang="da-DK" sz="2400" b="1" dirty="0">
                <a:effectLst/>
                <a:ea typeface="Calibri" panose="020F0502020204030204" pitchFamily="34" charset="0"/>
                <a:cs typeface="Times New Roman" panose="02020603050405020304" pitchFamily="18" charset="0"/>
              </a:rPr>
              <a:t>Oversigt overordnede områder </a:t>
            </a:r>
            <a:br>
              <a:rPr lang="da-DK" sz="2400" b="1" dirty="0">
                <a:effectLst/>
                <a:ea typeface="Calibri" panose="020F0502020204030204" pitchFamily="34" charset="0"/>
                <a:cs typeface="Times New Roman" panose="02020603050405020304" pitchFamily="18" charset="0"/>
              </a:rPr>
            </a:br>
            <a:r>
              <a:rPr lang="da-DK" sz="1800" b="1" dirty="0">
                <a:effectLst/>
                <a:ea typeface="Calibri" panose="020F0502020204030204" pitchFamily="34" charset="0"/>
                <a:cs typeface="Times New Roman" panose="02020603050405020304" pitchFamily="18" charset="0"/>
              </a:rPr>
              <a:t>– Leder eller medlem af ledergruppen</a:t>
            </a:r>
            <a:endParaRPr lang="da-DK" i="1" dirty="0"/>
          </a:p>
        </p:txBody>
      </p:sp>
      <p:sp>
        <p:nvSpPr>
          <p:cNvPr id="6" name="Pladsholder til slidenummer 5"/>
          <p:cNvSpPr>
            <a:spLocks noGrp="1"/>
          </p:cNvSpPr>
          <p:nvPr>
            <p:ph type="sldNum" sz="quarter" idx="4"/>
          </p:nvPr>
        </p:nvSpPr>
        <p:spPr/>
        <p:txBody>
          <a:bodyPr/>
          <a:lstStyle/>
          <a:p>
            <a:fld id="{BFF3CFDD-2D56-4519-B779-BFFEF2995BE6}" type="slidenum">
              <a:rPr lang="da-DK" smtClean="0"/>
              <a:pPr/>
              <a:t>27</a:t>
            </a:fld>
            <a:endParaRPr lang="da-DK"/>
          </a:p>
        </p:txBody>
      </p:sp>
      <p:sp>
        <p:nvSpPr>
          <p:cNvPr id="24" name="Tekstfelt 23">
            <a:extLst>
              <a:ext uri="{FF2B5EF4-FFF2-40B4-BE49-F238E27FC236}">
                <a16:creationId xmlns:a16="http://schemas.microsoft.com/office/drawing/2014/main" id="{DD6E723C-FE45-44A3-B11E-2F9259F40623}"/>
              </a:ext>
            </a:extLst>
          </p:cNvPr>
          <p:cNvSpPr txBox="1"/>
          <p:nvPr/>
        </p:nvSpPr>
        <p:spPr>
          <a:xfrm>
            <a:off x="8172400" y="3611800"/>
            <a:ext cx="875008" cy="400110"/>
          </a:xfrm>
          <a:prstGeom prst="rect">
            <a:avLst/>
          </a:prstGeom>
          <a:noFill/>
        </p:spPr>
        <p:txBody>
          <a:bodyPr wrap="square">
            <a:spAutoFit/>
          </a:bodyPr>
          <a:lstStyle/>
          <a:p>
            <a:pPr algn="ctr"/>
            <a:r>
              <a:rPr lang="da-DK" sz="1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Fuldstændig enig</a:t>
            </a:r>
            <a:endParaRPr lang="da-DK" sz="1000" dirty="0"/>
          </a:p>
        </p:txBody>
      </p:sp>
      <p:sp>
        <p:nvSpPr>
          <p:cNvPr id="10" name="Tekstfelt 9">
            <a:extLst>
              <a:ext uri="{FF2B5EF4-FFF2-40B4-BE49-F238E27FC236}">
                <a16:creationId xmlns:a16="http://schemas.microsoft.com/office/drawing/2014/main" id="{A2070256-8751-45FD-A3F7-D8E8A1ED3370}"/>
              </a:ext>
            </a:extLst>
          </p:cNvPr>
          <p:cNvSpPr txBox="1"/>
          <p:nvPr/>
        </p:nvSpPr>
        <p:spPr>
          <a:xfrm>
            <a:off x="1835696" y="3507854"/>
            <a:ext cx="875008" cy="400110"/>
          </a:xfrm>
          <a:prstGeom prst="rect">
            <a:avLst/>
          </a:prstGeom>
          <a:noFill/>
        </p:spPr>
        <p:txBody>
          <a:bodyPr wrap="square">
            <a:spAutoFit/>
          </a:bodyPr>
          <a:lstStyle/>
          <a:p>
            <a:pPr algn="ctr"/>
            <a:r>
              <a:rPr lang="da-DK" sz="1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Fuldstændig uenig</a:t>
            </a:r>
            <a:endParaRPr lang="da-DK" sz="1000" dirty="0"/>
          </a:p>
        </p:txBody>
      </p:sp>
      <p:sp>
        <p:nvSpPr>
          <p:cNvPr id="11" name="TextBox 55">
            <a:extLst>
              <a:ext uri="{FF2B5EF4-FFF2-40B4-BE49-F238E27FC236}">
                <a16:creationId xmlns:a16="http://schemas.microsoft.com/office/drawing/2014/main" id="{65E8CE7F-AD46-4E6A-8179-57B6CF925EA4}"/>
              </a:ext>
            </a:extLst>
          </p:cNvPr>
          <p:cNvSpPr txBox="1"/>
          <p:nvPr/>
        </p:nvSpPr>
        <p:spPr>
          <a:xfrm>
            <a:off x="6228184" y="1752419"/>
            <a:ext cx="3816424" cy="531299"/>
          </a:xfrm>
          <a:prstGeom prst="rect">
            <a:avLst/>
          </a:prstGeom>
          <a:noFill/>
        </p:spPr>
        <p:txBody>
          <a:bodyPr wrap="square" lIns="0" tIns="0" rIns="0" bIns="0" rtlCol="0" anchor="b">
            <a:spAutoFit/>
          </a:bodyPr>
          <a:lstStyle/>
          <a:p>
            <a:pPr algn="ctr">
              <a:lnSpc>
                <a:spcPts val="3733"/>
              </a:lnSpc>
              <a:spcAft>
                <a:spcPts val="3199"/>
              </a:spcAft>
            </a:pPr>
            <a:r>
              <a:rPr lang="en-US" sz="6600" b="1" dirty="0">
                <a:solidFill>
                  <a:schemeClr val="tx2"/>
                </a:solidFill>
                <a:latin typeface="+mj-lt"/>
                <a:cs typeface="Montserrat Semi Bold" charset="0"/>
              </a:rPr>
              <a:t>6,8</a:t>
            </a:r>
          </a:p>
        </p:txBody>
      </p:sp>
      <p:sp>
        <p:nvSpPr>
          <p:cNvPr id="12" name="TextBox 55">
            <a:extLst>
              <a:ext uri="{FF2B5EF4-FFF2-40B4-BE49-F238E27FC236}">
                <a16:creationId xmlns:a16="http://schemas.microsoft.com/office/drawing/2014/main" id="{65E8CE7F-AD46-4E6A-8179-57B6CF925EA4}"/>
              </a:ext>
            </a:extLst>
          </p:cNvPr>
          <p:cNvSpPr txBox="1"/>
          <p:nvPr/>
        </p:nvSpPr>
        <p:spPr>
          <a:xfrm>
            <a:off x="1547664" y="4515966"/>
            <a:ext cx="2664296" cy="483466"/>
          </a:xfrm>
          <a:prstGeom prst="rect">
            <a:avLst/>
          </a:prstGeom>
          <a:noFill/>
        </p:spPr>
        <p:txBody>
          <a:bodyPr wrap="square" lIns="0" tIns="0" rIns="0" bIns="0" rtlCol="0" anchor="b">
            <a:spAutoFit/>
          </a:bodyPr>
          <a:lstStyle/>
          <a:p>
            <a:pPr algn="ctr">
              <a:lnSpc>
                <a:spcPts val="3733"/>
              </a:lnSpc>
              <a:spcAft>
                <a:spcPts val="3199"/>
              </a:spcAft>
            </a:pPr>
            <a:r>
              <a:rPr lang="en-US" sz="4800" b="1" dirty="0">
                <a:solidFill>
                  <a:schemeClr val="tx2"/>
                </a:solidFill>
                <a:latin typeface="+mj-lt"/>
                <a:cs typeface="Montserrat Semi Bold" charset="0"/>
              </a:rPr>
              <a:t>7,7</a:t>
            </a:r>
          </a:p>
        </p:txBody>
      </p:sp>
      <p:sp>
        <p:nvSpPr>
          <p:cNvPr id="13" name="TextBox 55">
            <a:extLst>
              <a:ext uri="{FF2B5EF4-FFF2-40B4-BE49-F238E27FC236}">
                <a16:creationId xmlns:a16="http://schemas.microsoft.com/office/drawing/2014/main" id="{65E8CE7F-AD46-4E6A-8179-57B6CF925EA4}"/>
              </a:ext>
            </a:extLst>
          </p:cNvPr>
          <p:cNvSpPr txBox="1"/>
          <p:nvPr/>
        </p:nvSpPr>
        <p:spPr>
          <a:xfrm>
            <a:off x="4427984" y="4515966"/>
            <a:ext cx="3816424" cy="499432"/>
          </a:xfrm>
          <a:prstGeom prst="rect">
            <a:avLst/>
          </a:prstGeom>
          <a:noFill/>
        </p:spPr>
        <p:txBody>
          <a:bodyPr wrap="square" lIns="0" tIns="0" rIns="0" bIns="0" rtlCol="0" anchor="b">
            <a:spAutoFit/>
          </a:bodyPr>
          <a:lstStyle/>
          <a:p>
            <a:pPr algn="ctr">
              <a:lnSpc>
                <a:spcPts val="3733"/>
              </a:lnSpc>
              <a:spcAft>
                <a:spcPts val="3199"/>
              </a:spcAft>
            </a:pPr>
            <a:r>
              <a:rPr lang="en-US" sz="4800" b="1" dirty="0">
                <a:solidFill>
                  <a:schemeClr val="tx2"/>
                </a:solidFill>
                <a:latin typeface="+mj-lt"/>
                <a:cs typeface="Montserrat Semi Bold" charset="0"/>
              </a:rPr>
              <a:t>6,6</a:t>
            </a:r>
          </a:p>
        </p:txBody>
      </p:sp>
    </p:spTree>
    <p:extLst>
      <p:ext uri="{BB962C8B-B14F-4D97-AF65-F5344CB8AC3E}">
        <p14:creationId xmlns:p14="http://schemas.microsoft.com/office/powerpoint/2010/main" val="408235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287" y="123478"/>
            <a:ext cx="8341095" cy="675000"/>
          </a:xfrm>
        </p:spPr>
        <p:txBody>
          <a:bodyPr/>
          <a:lstStyle/>
          <a:p>
            <a:r>
              <a:rPr lang="da-DK" b="1" dirty="0"/>
              <a:t>7 anbefalinger til </a:t>
            </a:r>
            <a:br>
              <a:rPr lang="da-DK" b="1" dirty="0"/>
            </a:br>
            <a:r>
              <a:rPr lang="da-DK" b="1" dirty="0"/>
              <a:t>udvikling ledergruppen</a:t>
            </a:r>
            <a:br>
              <a:rPr lang="da-DK" b="1" dirty="0"/>
            </a:br>
            <a:endParaRPr lang="da-DK" dirty="0"/>
          </a:p>
        </p:txBody>
      </p:sp>
      <p:sp>
        <p:nvSpPr>
          <p:cNvPr id="6" name="Pladsholder til slidenummer 5"/>
          <p:cNvSpPr>
            <a:spLocks noGrp="1"/>
          </p:cNvSpPr>
          <p:nvPr>
            <p:ph type="sldNum" sz="quarter" idx="4"/>
          </p:nvPr>
        </p:nvSpPr>
        <p:spPr>
          <a:xfrm>
            <a:off x="3331401" y="4731990"/>
            <a:ext cx="2520280" cy="31531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FF3CFDD-2D56-4519-B779-BFFEF2995BE6}" type="slidenum">
              <a:rPr kumimoji="0" lang="da-DK" sz="900" b="0" i="0" u="none" strike="noStrike" kern="1200" cap="none" spc="0" normalizeH="0" baseline="0" noProof="0" smtClean="0">
                <a:ln>
                  <a:noFill/>
                </a:ln>
                <a:solidFill>
                  <a:srgbClr val="000000"/>
                </a:solidFill>
                <a:effectLst/>
                <a:uLnTx/>
                <a:uFillTx/>
                <a:latin typeface="Verda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da-DK" sz="900" b="0" i="0" u="none" strike="noStrike" kern="1200" cap="none" spc="0" normalizeH="0" baseline="0" noProof="0" dirty="0">
              <a:ln>
                <a:noFill/>
              </a:ln>
              <a:solidFill>
                <a:srgbClr val="000000"/>
              </a:solidFill>
              <a:effectLst/>
              <a:uLnTx/>
              <a:uFillTx/>
              <a:latin typeface="Verdana"/>
              <a:ea typeface="+mn-ea"/>
              <a:cs typeface="+mn-cs"/>
            </a:endParaRPr>
          </a:p>
        </p:txBody>
      </p:sp>
      <p:grpSp>
        <p:nvGrpSpPr>
          <p:cNvPr id="9" name="Gruppe 8"/>
          <p:cNvGrpSpPr/>
          <p:nvPr/>
        </p:nvGrpSpPr>
        <p:grpSpPr>
          <a:xfrm>
            <a:off x="176119" y="1178656"/>
            <a:ext cx="1206067" cy="2257190"/>
            <a:chOff x="176119" y="1178656"/>
            <a:chExt cx="1206067" cy="2257190"/>
          </a:xfrm>
        </p:grpSpPr>
        <p:pic>
          <p:nvPicPr>
            <p:cNvPr id="4" name="Bille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513" y="1824498"/>
              <a:ext cx="967795" cy="994190"/>
            </a:xfrm>
            <a:prstGeom prst="rect">
              <a:avLst/>
            </a:prstGeom>
          </p:spPr>
        </p:pic>
        <p:sp>
          <p:nvSpPr>
            <p:cNvPr id="67" name="Tekstfelt 66"/>
            <p:cNvSpPr txBox="1"/>
            <p:nvPr/>
          </p:nvSpPr>
          <p:spPr>
            <a:xfrm>
              <a:off x="302066" y="1178656"/>
              <a:ext cx="1080120" cy="76944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4400" b="0" i="0" u="none" strike="noStrike" kern="1200" cap="none" spc="0" normalizeH="0" baseline="0" noProof="0" dirty="0">
                  <a:ln>
                    <a:noFill/>
                  </a:ln>
                  <a:solidFill>
                    <a:srgbClr val="A9B934"/>
                  </a:solidFill>
                  <a:effectLst/>
                  <a:uLnTx/>
                  <a:uFillTx/>
                  <a:latin typeface="Verdana"/>
                  <a:ea typeface="+mn-ea"/>
                  <a:cs typeface="+mn-cs"/>
                </a:rPr>
                <a:t>1</a:t>
              </a:r>
            </a:p>
          </p:txBody>
        </p:sp>
        <p:sp>
          <p:nvSpPr>
            <p:cNvPr id="7" name="Rektangel 6"/>
            <p:cNvSpPr/>
            <p:nvPr/>
          </p:nvSpPr>
          <p:spPr>
            <a:xfrm>
              <a:off x="176119" y="1320125"/>
              <a:ext cx="1080120" cy="2115721"/>
            </a:xfrm>
            <a:prstGeom prst="rect">
              <a:avLst/>
            </a:prstGeom>
            <a:noFill/>
            <a:ln w="6350">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Verdana"/>
                <a:ea typeface="+mn-ea"/>
                <a:cs typeface="+mn-cs"/>
              </a:endParaRPr>
            </a:p>
          </p:txBody>
        </p:sp>
        <p:sp>
          <p:nvSpPr>
            <p:cNvPr id="25" name="Tekstfelt 24"/>
            <p:cNvSpPr txBox="1"/>
            <p:nvPr/>
          </p:nvSpPr>
          <p:spPr>
            <a:xfrm>
              <a:off x="243328" y="2824749"/>
              <a:ext cx="974743" cy="5539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00000"/>
                  </a:solidFill>
                  <a:effectLst/>
                  <a:uLnTx/>
                  <a:uFillTx/>
                  <a:latin typeface="Verdana"/>
                  <a:ea typeface="+mn-ea"/>
                  <a:cs typeface="+mn-cs"/>
                </a:rPr>
                <a:t>Definer fælles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00000"/>
                  </a:solidFill>
                  <a:effectLst/>
                  <a:uLnTx/>
                  <a:uFillTx/>
                  <a:latin typeface="Verdana"/>
                  <a:ea typeface="+mn-ea"/>
                  <a:cs typeface="+mn-cs"/>
                </a:rPr>
                <a:t>mål</a:t>
              </a:r>
              <a:endParaRPr kumimoji="0" lang="da-DK" sz="1800" b="0" i="0" u="none" strike="noStrike" kern="1200" cap="none" spc="0" normalizeH="0" baseline="0" noProof="0" dirty="0">
                <a:ln>
                  <a:noFill/>
                </a:ln>
                <a:solidFill>
                  <a:srgbClr val="000000"/>
                </a:solidFill>
                <a:effectLst/>
                <a:uLnTx/>
                <a:uFillTx/>
                <a:latin typeface="Verdana"/>
                <a:ea typeface="+mn-ea"/>
                <a:cs typeface="+mn-cs"/>
              </a:endParaRPr>
            </a:p>
          </p:txBody>
        </p:sp>
      </p:grpSp>
      <p:grpSp>
        <p:nvGrpSpPr>
          <p:cNvPr id="10" name="Gruppe 9"/>
          <p:cNvGrpSpPr/>
          <p:nvPr/>
        </p:nvGrpSpPr>
        <p:grpSpPr>
          <a:xfrm>
            <a:off x="1444452" y="1179561"/>
            <a:ext cx="1724711" cy="2256285"/>
            <a:chOff x="1444452" y="1179561"/>
            <a:chExt cx="1724711" cy="2256285"/>
          </a:xfrm>
        </p:grpSpPr>
        <p:sp>
          <p:nvSpPr>
            <p:cNvPr id="68" name="Tekstfelt 67"/>
            <p:cNvSpPr txBox="1"/>
            <p:nvPr/>
          </p:nvSpPr>
          <p:spPr>
            <a:xfrm>
              <a:off x="2089043" y="1179561"/>
              <a:ext cx="108012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400" b="0" i="0" u="none" strike="noStrike" kern="1200" cap="none" spc="0" normalizeH="0" baseline="0" noProof="0" dirty="0">
                  <a:ln>
                    <a:noFill/>
                  </a:ln>
                  <a:solidFill>
                    <a:srgbClr val="A9B934"/>
                  </a:solidFill>
                  <a:effectLst/>
                  <a:uLnTx/>
                  <a:uFillTx/>
                  <a:latin typeface="Verdana"/>
                  <a:ea typeface="+mn-ea"/>
                  <a:cs typeface="+mn-cs"/>
                </a:rPr>
                <a:t>2</a:t>
              </a:r>
            </a:p>
          </p:txBody>
        </p:sp>
        <p:sp>
          <p:nvSpPr>
            <p:cNvPr id="46" name="Rektangel 45"/>
            <p:cNvSpPr/>
            <p:nvPr/>
          </p:nvSpPr>
          <p:spPr>
            <a:xfrm>
              <a:off x="1444452" y="1320125"/>
              <a:ext cx="1080120" cy="2115721"/>
            </a:xfrm>
            <a:prstGeom prst="rect">
              <a:avLst/>
            </a:prstGeom>
            <a:noFill/>
            <a:ln w="6350">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Verdana"/>
                <a:ea typeface="+mn-ea"/>
                <a:cs typeface="+mn-cs"/>
              </a:endParaRPr>
            </a:p>
          </p:txBody>
        </p:sp>
        <p:sp>
          <p:nvSpPr>
            <p:cNvPr id="48" name="Tekstfelt 47"/>
            <p:cNvSpPr txBox="1"/>
            <p:nvPr/>
          </p:nvSpPr>
          <p:spPr>
            <a:xfrm>
              <a:off x="1540886" y="1774000"/>
              <a:ext cx="936104"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00000"/>
                  </a:solidFill>
                  <a:effectLst/>
                  <a:uLnTx/>
                  <a:uFillTx/>
                  <a:latin typeface="Verdana"/>
                  <a:ea typeface="+mn-ea"/>
                  <a:cs typeface="+mn-cs"/>
                </a:rPr>
                <a:t>Arbejd med relation i teamet</a:t>
              </a:r>
              <a:endParaRPr kumimoji="0" lang="da-DK" sz="1000" b="0" i="0" u="none" strike="noStrike" kern="1200" cap="none" spc="0" normalizeH="0" baseline="0" noProof="0" dirty="0">
                <a:ln>
                  <a:noFill/>
                </a:ln>
                <a:solidFill>
                  <a:srgbClr val="000000"/>
                </a:solidFill>
                <a:effectLst/>
                <a:uLnTx/>
                <a:uFillTx/>
                <a:latin typeface="Verdana"/>
                <a:ea typeface="+mn-ea"/>
                <a:cs typeface="+mn-cs"/>
              </a:endParaRPr>
            </a:p>
          </p:txBody>
        </p:sp>
      </p:grpSp>
      <p:sp>
        <p:nvSpPr>
          <p:cNvPr id="55" name="Rektangel 54"/>
          <p:cNvSpPr/>
          <p:nvPr/>
        </p:nvSpPr>
        <p:spPr>
          <a:xfrm>
            <a:off x="7884368" y="1324110"/>
            <a:ext cx="1080120" cy="2111736"/>
          </a:xfrm>
          <a:prstGeom prst="rect">
            <a:avLst/>
          </a:prstGeom>
          <a:noFill/>
          <a:ln w="6350">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Verdana"/>
              <a:ea typeface="+mn-ea"/>
              <a:cs typeface="+mn-cs"/>
            </a:endParaRPr>
          </a:p>
        </p:txBody>
      </p:sp>
      <p:sp>
        <p:nvSpPr>
          <p:cNvPr id="57" name="Rektangel 56"/>
          <p:cNvSpPr/>
          <p:nvPr/>
        </p:nvSpPr>
        <p:spPr>
          <a:xfrm>
            <a:off x="2726201" y="1321162"/>
            <a:ext cx="1080120" cy="2114684"/>
          </a:xfrm>
          <a:prstGeom prst="rect">
            <a:avLst/>
          </a:prstGeom>
          <a:noFill/>
          <a:ln w="6350">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Verdana"/>
              <a:ea typeface="+mn-ea"/>
              <a:cs typeface="+mn-cs"/>
            </a:endParaRPr>
          </a:p>
        </p:txBody>
      </p:sp>
      <p:grpSp>
        <p:nvGrpSpPr>
          <p:cNvPr id="13" name="Gruppe 12"/>
          <p:cNvGrpSpPr/>
          <p:nvPr/>
        </p:nvGrpSpPr>
        <p:grpSpPr>
          <a:xfrm>
            <a:off x="4013467" y="1187727"/>
            <a:ext cx="1724835" cy="2248119"/>
            <a:chOff x="4013467" y="1187727"/>
            <a:chExt cx="1724835" cy="2248119"/>
          </a:xfrm>
        </p:grpSpPr>
        <p:sp>
          <p:nvSpPr>
            <p:cNvPr id="70" name="Tekstfelt 69"/>
            <p:cNvSpPr txBox="1"/>
            <p:nvPr/>
          </p:nvSpPr>
          <p:spPr>
            <a:xfrm>
              <a:off x="4658182" y="1187727"/>
              <a:ext cx="1080120" cy="7694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400" b="0" i="0" u="none" strike="noStrike" kern="1200" cap="none" spc="0" normalizeH="0" baseline="0" noProof="0" dirty="0">
                  <a:ln>
                    <a:noFill/>
                  </a:ln>
                  <a:solidFill>
                    <a:srgbClr val="A9B934"/>
                  </a:solidFill>
                  <a:effectLst/>
                  <a:uLnTx/>
                  <a:uFillTx/>
                  <a:latin typeface="Verdana"/>
                  <a:ea typeface="+mn-ea"/>
                  <a:cs typeface="+mn-cs"/>
                </a:rPr>
                <a:t>4</a:t>
              </a:r>
            </a:p>
          </p:txBody>
        </p:sp>
        <p:sp>
          <p:nvSpPr>
            <p:cNvPr id="51" name="Rektangel 50"/>
            <p:cNvSpPr/>
            <p:nvPr/>
          </p:nvSpPr>
          <p:spPr>
            <a:xfrm>
              <a:off x="4013467" y="1332415"/>
              <a:ext cx="1080120" cy="2103431"/>
            </a:xfrm>
            <a:prstGeom prst="rect">
              <a:avLst/>
            </a:prstGeom>
            <a:noFill/>
            <a:ln w="6350">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Verdana"/>
                <a:ea typeface="+mn-ea"/>
                <a:cs typeface="+mn-cs"/>
              </a:endParaRPr>
            </a:p>
          </p:txBody>
        </p:sp>
        <p:sp>
          <p:nvSpPr>
            <p:cNvPr id="52" name="Tekstfelt 51"/>
            <p:cNvSpPr txBox="1"/>
            <p:nvPr/>
          </p:nvSpPr>
          <p:spPr>
            <a:xfrm>
              <a:off x="4055185" y="1763623"/>
              <a:ext cx="1008112" cy="707886"/>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00000"/>
                  </a:solidFill>
                  <a:effectLst/>
                  <a:uLnTx/>
                  <a:uFillTx/>
                  <a:latin typeface="Verdana"/>
                  <a:ea typeface="+mn-ea"/>
                  <a:cs typeface="+mn-cs"/>
                </a:rPr>
                <a:t>Prioriter diversitet og </a:t>
              </a:r>
              <a:r>
                <a:rPr kumimoji="0" lang="da-DK" sz="1000" b="1" i="0" u="none" strike="noStrike" kern="1200" cap="none" spc="0" normalizeH="0" baseline="0" noProof="0" dirty="0" err="1">
                  <a:ln>
                    <a:noFill/>
                  </a:ln>
                  <a:solidFill>
                    <a:srgbClr val="000000"/>
                  </a:solidFill>
                  <a:effectLst/>
                  <a:uLnTx/>
                  <a:uFillTx/>
                  <a:latin typeface="Verdana"/>
                  <a:ea typeface="+mn-ea"/>
                  <a:cs typeface="+mn-cs"/>
                </a:rPr>
                <a:t>onboarding</a:t>
              </a:r>
              <a:endParaRPr kumimoji="0" lang="da-DK" sz="1000" b="1" i="0" u="none" strike="noStrike" kern="1200" cap="none" spc="0" normalizeH="0" baseline="0" noProof="0" dirty="0">
                <a:ln>
                  <a:noFill/>
                </a:ln>
                <a:solidFill>
                  <a:srgbClr val="000000"/>
                </a:solidFill>
                <a:effectLst/>
                <a:uLnTx/>
                <a:uFillTx/>
                <a:latin typeface="Verdana"/>
                <a:ea typeface="+mn-ea"/>
                <a:cs typeface="+mn-cs"/>
              </a:endParaRPr>
            </a:p>
          </p:txBody>
        </p:sp>
        <p:pic>
          <p:nvPicPr>
            <p:cNvPr id="11" name="Billed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9844" y="2477397"/>
              <a:ext cx="907041" cy="900576"/>
            </a:xfrm>
            <a:prstGeom prst="rect">
              <a:avLst/>
            </a:prstGeom>
            <a:ln>
              <a:noFill/>
            </a:ln>
          </p:spPr>
        </p:pic>
      </p:grpSp>
      <p:pic>
        <p:nvPicPr>
          <p:cNvPr id="65" name="Billede 6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0945" y="2283866"/>
            <a:ext cx="1258674" cy="1258674"/>
          </a:xfrm>
          <a:prstGeom prst="rect">
            <a:avLst/>
          </a:prstGeom>
        </p:spPr>
      </p:pic>
      <p:pic>
        <p:nvPicPr>
          <p:cNvPr id="66" name="Billede 6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91198" y="2484976"/>
            <a:ext cx="865434" cy="865434"/>
          </a:xfrm>
          <a:prstGeom prst="rect">
            <a:avLst/>
          </a:prstGeom>
        </p:spPr>
      </p:pic>
      <p:grpSp>
        <p:nvGrpSpPr>
          <p:cNvPr id="18" name="Gruppe 17"/>
          <p:cNvGrpSpPr/>
          <p:nvPr/>
        </p:nvGrpSpPr>
        <p:grpSpPr>
          <a:xfrm>
            <a:off x="6531221" y="1164391"/>
            <a:ext cx="1765556" cy="2271455"/>
            <a:chOff x="6531221" y="1164391"/>
            <a:chExt cx="1765556" cy="2271455"/>
          </a:xfrm>
        </p:grpSpPr>
        <p:sp>
          <p:nvSpPr>
            <p:cNvPr id="49" name="Rektangel 48"/>
            <p:cNvSpPr/>
            <p:nvPr/>
          </p:nvSpPr>
          <p:spPr>
            <a:xfrm>
              <a:off x="6565443" y="1324109"/>
              <a:ext cx="1080120" cy="2111737"/>
            </a:xfrm>
            <a:prstGeom prst="rect">
              <a:avLst/>
            </a:prstGeom>
            <a:noFill/>
            <a:ln w="6350">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Verdana"/>
                <a:ea typeface="+mn-ea"/>
                <a:cs typeface="+mn-cs"/>
              </a:endParaRPr>
            </a:p>
          </p:txBody>
        </p:sp>
        <p:sp>
          <p:nvSpPr>
            <p:cNvPr id="56" name="Tekstfelt 55"/>
            <p:cNvSpPr txBox="1"/>
            <p:nvPr/>
          </p:nvSpPr>
          <p:spPr>
            <a:xfrm>
              <a:off x="6531221" y="1771596"/>
              <a:ext cx="1184049"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00000"/>
                  </a:solidFill>
                  <a:effectLst/>
                  <a:uLnTx/>
                  <a:uFillTx/>
                  <a:latin typeface="Verdana"/>
                  <a:ea typeface="+mn-ea"/>
                  <a:cs typeface="+mn-cs"/>
                </a:rPr>
                <a:t>Kend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00000"/>
                  </a:solidFill>
                  <a:effectLst/>
                  <a:uLnTx/>
                  <a:uFillTx/>
                  <a:latin typeface="Verdana"/>
                  <a:ea typeface="+mn-ea"/>
                  <a:cs typeface="+mn-cs"/>
                </a:rPr>
                <a:t>ansvar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00000"/>
                  </a:solidFill>
                  <a:effectLst/>
                  <a:uLnTx/>
                  <a:uFillTx/>
                  <a:latin typeface="Verdana"/>
                  <a:ea typeface="+mn-ea"/>
                  <a:cs typeface="+mn-cs"/>
                </a:rPr>
                <a:t>og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00000"/>
                  </a:solidFill>
                  <a:effectLst/>
                  <a:uLnTx/>
                  <a:uFillTx/>
                  <a:latin typeface="Verdana"/>
                  <a:ea typeface="+mn-ea"/>
                  <a:cs typeface="+mn-cs"/>
                </a:rPr>
                <a:t>rollefordeling</a:t>
              </a:r>
              <a:endParaRPr kumimoji="0" lang="da-DK" sz="10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3" name="Tekstfelt 72"/>
            <p:cNvSpPr txBox="1"/>
            <p:nvPr/>
          </p:nvSpPr>
          <p:spPr>
            <a:xfrm>
              <a:off x="7216657" y="1164391"/>
              <a:ext cx="108012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400" b="0" i="0" u="none" strike="noStrike" kern="1200" cap="none" spc="0" normalizeH="0" baseline="0" noProof="0" dirty="0">
                  <a:ln>
                    <a:noFill/>
                  </a:ln>
                  <a:solidFill>
                    <a:srgbClr val="A9B934"/>
                  </a:solidFill>
                  <a:effectLst/>
                  <a:uLnTx/>
                  <a:uFillTx/>
                  <a:latin typeface="Verdana"/>
                  <a:ea typeface="+mn-ea"/>
                  <a:cs typeface="+mn-cs"/>
                </a:rPr>
                <a:t>6</a:t>
              </a:r>
              <a:endParaRPr kumimoji="0" lang="da-DK" sz="9600" b="0" i="0" u="none" strike="noStrike" kern="1200" cap="none" spc="0" normalizeH="0" baseline="0" noProof="0" dirty="0">
                <a:ln>
                  <a:noFill/>
                </a:ln>
                <a:solidFill>
                  <a:srgbClr val="A9B934"/>
                </a:solidFill>
                <a:effectLst/>
                <a:uLnTx/>
                <a:uFillTx/>
                <a:latin typeface="Verdana"/>
                <a:ea typeface="+mn-ea"/>
                <a:cs typeface="+mn-cs"/>
              </a:endParaRPr>
            </a:p>
          </p:txBody>
        </p:sp>
      </p:grpSp>
      <p:grpSp>
        <p:nvGrpSpPr>
          <p:cNvPr id="20" name="Gruppe 19"/>
          <p:cNvGrpSpPr/>
          <p:nvPr/>
        </p:nvGrpSpPr>
        <p:grpSpPr>
          <a:xfrm>
            <a:off x="7854822" y="1187726"/>
            <a:ext cx="1759195" cy="2195149"/>
            <a:chOff x="7854822" y="1187726"/>
            <a:chExt cx="1759195" cy="2195149"/>
          </a:xfrm>
        </p:grpSpPr>
        <p:sp>
          <p:nvSpPr>
            <p:cNvPr id="64" name="Tekstfelt 63"/>
            <p:cNvSpPr txBox="1"/>
            <p:nvPr/>
          </p:nvSpPr>
          <p:spPr>
            <a:xfrm>
              <a:off x="7854822" y="2828877"/>
              <a:ext cx="1080120" cy="553998"/>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00000"/>
                  </a:solidFill>
                  <a:effectLst/>
                  <a:uLnTx/>
                  <a:uFillTx/>
                  <a:latin typeface="Verdana"/>
                  <a:ea typeface="+mn-ea"/>
                  <a:cs typeface="+mn-cs"/>
                </a:rPr>
                <a:t>Led situations-bestemt</a:t>
              </a:r>
            </a:p>
          </p:txBody>
        </p:sp>
        <p:sp>
          <p:nvSpPr>
            <p:cNvPr id="74" name="Tekstfelt 73"/>
            <p:cNvSpPr txBox="1"/>
            <p:nvPr/>
          </p:nvSpPr>
          <p:spPr>
            <a:xfrm>
              <a:off x="8533897" y="1187726"/>
              <a:ext cx="108012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400" b="0" i="0" u="none" strike="noStrike" kern="1200" cap="none" spc="0" normalizeH="0" baseline="0" noProof="0" dirty="0">
                  <a:ln>
                    <a:noFill/>
                  </a:ln>
                  <a:solidFill>
                    <a:srgbClr val="A9B934"/>
                  </a:solidFill>
                  <a:effectLst/>
                  <a:uLnTx/>
                  <a:uFillTx/>
                  <a:latin typeface="Verdana"/>
                  <a:ea typeface="+mn-ea"/>
                  <a:cs typeface="+mn-cs"/>
                </a:rPr>
                <a:t>7</a:t>
              </a:r>
              <a:endParaRPr kumimoji="0" lang="da-DK" sz="4800" b="0" i="0" u="none" strike="noStrike" kern="1200" cap="none" spc="0" normalizeH="0" baseline="0" noProof="0" dirty="0">
                <a:ln>
                  <a:noFill/>
                </a:ln>
                <a:solidFill>
                  <a:srgbClr val="A9B934"/>
                </a:solidFill>
                <a:effectLst/>
                <a:uLnTx/>
                <a:uFillTx/>
                <a:latin typeface="Verdana"/>
                <a:ea typeface="+mn-ea"/>
                <a:cs typeface="+mn-cs"/>
              </a:endParaRPr>
            </a:p>
          </p:txBody>
        </p:sp>
      </p:grpSp>
      <p:grpSp>
        <p:nvGrpSpPr>
          <p:cNvPr id="12" name="Gruppe 11"/>
          <p:cNvGrpSpPr/>
          <p:nvPr/>
        </p:nvGrpSpPr>
        <p:grpSpPr>
          <a:xfrm>
            <a:off x="2738625" y="1187727"/>
            <a:ext cx="1184893" cy="2186958"/>
            <a:chOff x="2738625" y="1187727"/>
            <a:chExt cx="1184893" cy="2186958"/>
          </a:xfrm>
        </p:grpSpPr>
        <p:sp>
          <p:nvSpPr>
            <p:cNvPr id="69" name="Tekstfelt 68"/>
            <p:cNvSpPr txBox="1"/>
            <p:nvPr/>
          </p:nvSpPr>
          <p:spPr>
            <a:xfrm>
              <a:off x="2843398" y="1187727"/>
              <a:ext cx="1080120" cy="76944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4400" b="0" i="0" u="none" strike="noStrike" kern="1200" cap="none" spc="0" normalizeH="0" baseline="0" noProof="0" dirty="0">
                  <a:ln>
                    <a:noFill/>
                  </a:ln>
                  <a:solidFill>
                    <a:srgbClr val="A9B934"/>
                  </a:solidFill>
                  <a:effectLst/>
                  <a:uLnTx/>
                  <a:uFillTx/>
                  <a:latin typeface="Verdana"/>
                  <a:ea typeface="+mn-ea"/>
                  <a:cs typeface="+mn-cs"/>
                </a:rPr>
                <a:t>3</a:t>
              </a:r>
            </a:p>
          </p:txBody>
        </p:sp>
        <p:sp>
          <p:nvSpPr>
            <p:cNvPr id="58" name="Tekstfelt 57"/>
            <p:cNvSpPr txBox="1"/>
            <p:nvPr/>
          </p:nvSpPr>
          <p:spPr>
            <a:xfrm>
              <a:off x="2738625" y="2820687"/>
              <a:ext cx="1080120" cy="553998"/>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00000"/>
                  </a:solidFill>
                  <a:effectLst/>
                  <a:uLnTx/>
                  <a:uFillTx/>
                  <a:latin typeface="Verdana"/>
                  <a:ea typeface="+mn-ea"/>
                  <a:cs typeface="+mn-cs"/>
                </a:rPr>
                <a:t>Uddeleger beslutningskraften</a:t>
              </a:r>
            </a:p>
          </p:txBody>
        </p:sp>
        <p:pic>
          <p:nvPicPr>
            <p:cNvPr id="3" name="Billede 2"/>
            <p:cNvPicPr>
              <a:picLocks noChangeAspect="1"/>
            </p:cNvPicPr>
            <p:nvPr/>
          </p:nvPicPr>
          <p:blipFill rotWithShape="1">
            <a:blip r:embed="rId7" cstate="print">
              <a:extLst>
                <a:ext uri="{28A0092B-C50C-407E-A947-70E740481C1C}">
                  <a14:useLocalDpi xmlns:a14="http://schemas.microsoft.com/office/drawing/2010/main" val="0"/>
                </a:ext>
              </a:extLst>
            </a:blip>
            <a:srcRect l="8139" r="5807" b="29548"/>
            <a:stretch/>
          </p:blipFill>
          <p:spPr>
            <a:xfrm>
              <a:off x="2789830" y="1889253"/>
              <a:ext cx="1008113" cy="825333"/>
            </a:xfrm>
            <a:prstGeom prst="rect">
              <a:avLst/>
            </a:prstGeom>
          </p:spPr>
        </p:pic>
      </p:grpSp>
      <p:grpSp>
        <p:nvGrpSpPr>
          <p:cNvPr id="17" name="Gruppe 16"/>
          <p:cNvGrpSpPr/>
          <p:nvPr/>
        </p:nvGrpSpPr>
        <p:grpSpPr>
          <a:xfrm>
            <a:off x="5267836" y="1177851"/>
            <a:ext cx="1745190" cy="2257994"/>
            <a:chOff x="5267836" y="1177851"/>
            <a:chExt cx="1745190" cy="2257994"/>
          </a:xfrm>
        </p:grpSpPr>
        <p:sp>
          <p:nvSpPr>
            <p:cNvPr id="53" name="Rektangel 52"/>
            <p:cNvSpPr/>
            <p:nvPr/>
          </p:nvSpPr>
          <p:spPr>
            <a:xfrm>
              <a:off x="5280260" y="1332414"/>
              <a:ext cx="1080120" cy="2103431"/>
            </a:xfrm>
            <a:prstGeom prst="rect">
              <a:avLst/>
            </a:prstGeom>
            <a:noFill/>
            <a:ln w="6350">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Verdana"/>
                <a:ea typeface="+mn-ea"/>
                <a:cs typeface="+mn-cs"/>
              </a:endParaRPr>
            </a:p>
          </p:txBody>
        </p:sp>
        <p:sp>
          <p:nvSpPr>
            <p:cNvPr id="72" name="Tekstfelt 71"/>
            <p:cNvSpPr txBox="1"/>
            <p:nvPr/>
          </p:nvSpPr>
          <p:spPr>
            <a:xfrm>
              <a:off x="5932906" y="1177851"/>
              <a:ext cx="108012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400" b="0" i="0" u="none" strike="noStrike" kern="1200" cap="none" spc="0" normalizeH="0" baseline="0" noProof="0" dirty="0">
                  <a:ln>
                    <a:noFill/>
                  </a:ln>
                  <a:solidFill>
                    <a:srgbClr val="A9B934"/>
                  </a:solidFill>
                  <a:effectLst/>
                  <a:uLnTx/>
                  <a:uFillTx/>
                  <a:latin typeface="Verdana"/>
                  <a:ea typeface="+mn-ea"/>
                  <a:cs typeface="+mn-cs"/>
                </a:rPr>
                <a:t>5</a:t>
              </a:r>
            </a:p>
          </p:txBody>
        </p:sp>
        <p:sp>
          <p:nvSpPr>
            <p:cNvPr id="54" name="Tekstfelt 53"/>
            <p:cNvSpPr txBox="1"/>
            <p:nvPr/>
          </p:nvSpPr>
          <p:spPr>
            <a:xfrm>
              <a:off x="5267836" y="2833908"/>
              <a:ext cx="1080120" cy="5539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00000"/>
                  </a:solidFill>
                  <a:effectLst/>
                  <a:uLnTx/>
                  <a:uFillTx/>
                  <a:latin typeface="Verdana"/>
                  <a:ea typeface="+mn-ea"/>
                  <a:cs typeface="+mn-cs"/>
                </a:rPr>
                <a:t>Løft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srgbClr val="000000"/>
                  </a:solidFill>
                  <a:effectLst/>
                  <a:uLnTx/>
                  <a:uFillTx/>
                  <a:latin typeface="Verdana"/>
                  <a:ea typeface="+mn-ea"/>
                  <a:cs typeface="+mn-cs"/>
                </a:rPr>
                <a:t> </a:t>
              </a:r>
              <a:r>
                <a:rPr kumimoji="0" lang="da-DK" sz="1000" b="1" i="0" u="none" strike="noStrike" kern="1200" cap="none" spc="0" normalizeH="0" baseline="0" noProof="0" dirty="0" err="1">
                  <a:ln>
                    <a:noFill/>
                  </a:ln>
                  <a:solidFill>
                    <a:srgbClr val="000000"/>
                  </a:solidFill>
                  <a:effectLst/>
                  <a:uLnTx/>
                  <a:uFillTx/>
                  <a:latin typeface="Verdana"/>
                  <a:ea typeface="+mn-ea"/>
                  <a:cs typeface="+mn-cs"/>
                </a:rPr>
                <a:t>oste-klokken</a:t>
              </a:r>
              <a:endParaRPr kumimoji="0" lang="da-DK" sz="1000" b="0" i="0" u="none" strike="noStrike" kern="1200" cap="none" spc="0" normalizeH="0" baseline="0" noProof="0" dirty="0">
                <a:ln>
                  <a:noFill/>
                </a:ln>
                <a:solidFill>
                  <a:srgbClr val="000000"/>
                </a:solidFill>
                <a:effectLst/>
                <a:uLnTx/>
                <a:uFillTx/>
                <a:latin typeface="Verdana"/>
                <a:ea typeface="+mn-ea"/>
                <a:cs typeface="+mn-cs"/>
              </a:endParaRPr>
            </a:p>
          </p:txBody>
        </p:sp>
      </p:grpSp>
      <p:pic>
        <p:nvPicPr>
          <p:cNvPr id="47" name="Billede 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39844" y="1919416"/>
            <a:ext cx="1008112" cy="709793"/>
          </a:xfrm>
          <a:prstGeom prst="rect">
            <a:avLst/>
          </a:prstGeom>
        </p:spPr>
      </p:pic>
      <p:pic>
        <p:nvPicPr>
          <p:cNvPr id="50" name="Billede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04768" y="2004391"/>
            <a:ext cx="839319" cy="639809"/>
          </a:xfrm>
          <a:prstGeom prst="rect">
            <a:avLst/>
          </a:prstGeom>
        </p:spPr>
      </p:pic>
    </p:spTree>
    <p:extLst>
      <p:ext uri="{BB962C8B-B14F-4D97-AF65-F5344CB8AC3E}">
        <p14:creationId xmlns:p14="http://schemas.microsoft.com/office/powerpoint/2010/main" val="5423925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p:nvPr>
        </p:nvSpPr>
        <p:spPr/>
        <p:txBody>
          <a:bodyPr/>
          <a:lstStyle/>
          <a:p>
            <a:r>
              <a:rPr lang="da-DK" dirty="0"/>
              <a:t>Hvorfor arbejde med at blive et ledelsesteam – at </a:t>
            </a:r>
            <a:r>
              <a:rPr lang="da-DK" dirty="0" err="1"/>
              <a:t>teame</a:t>
            </a:r>
            <a:r>
              <a:rPr lang="da-DK" dirty="0"/>
              <a:t> op i ledergruppen?</a:t>
            </a:r>
          </a:p>
        </p:txBody>
      </p:sp>
      <p:sp>
        <p:nvSpPr>
          <p:cNvPr id="7" name="Undertitel 6"/>
          <p:cNvSpPr>
            <a:spLocks noGrp="1"/>
          </p:cNvSpPr>
          <p:nvPr>
            <p:ph type="subTitle" idx="1"/>
          </p:nvPr>
        </p:nvSpPr>
        <p:spPr/>
        <p:txBody>
          <a:bodyPr>
            <a:normAutofit fontScale="77500" lnSpcReduction="20000"/>
          </a:bodyPr>
          <a:lstStyle/>
          <a:p>
            <a:endParaRPr lang="da-DK" dirty="0"/>
          </a:p>
        </p:txBody>
      </p:sp>
      <p:sp>
        <p:nvSpPr>
          <p:cNvPr id="4" name="Pladsholder til diasnummer 3"/>
          <p:cNvSpPr>
            <a:spLocks noGrp="1"/>
          </p:cNvSpPr>
          <p:nvPr>
            <p:ph type="sldNum" sz="quarter" idx="4294967295"/>
          </p:nvPr>
        </p:nvSpPr>
        <p:spPr>
          <a:xfrm>
            <a:off x="6624638" y="4776788"/>
            <a:ext cx="2519362" cy="315912"/>
          </a:xfrm>
        </p:spPr>
        <p:txBody>
          <a:bodyPr/>
          <a:lstStyle/>
          <a:p>
            <a:fld id="{BFF3CFDD-2D56-4519-B779-BFFEF2995BE6}" type="slidenum">
              <a:rPr lang="da-DK" smtClean="0"/>
              <a:pPr/>
              <a:t>29</a:t>
            </a:fld>
            <a:endParaRPr lang="da-DK"/>
          </a:p>
        </p:txBody>
      </p:sp>
    </p:spTree>
    <p:extLst>
      <p:ext uri="{BB962C8B-B14F-4D97-AF65-F5344CB8AC3E}">
        <p14:creationId xmlns:p14="http://schemas.microsoft.com/office/powerpoint/2010/main" val="4135712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7000"/>
                    </a14:imgEffect>
                  </a14:imgLayer>
                </a14:imgProps>
              </a:ext>
              <a:ext uri="{28A0092B-C50C-407E-A947-70E740481C1C}">
                <a14:useLocalDpi xmlns:a14="http://schemas.microsoft.com/office/drawing/2010/main" val="0"/>
              </a:ext>
            </a:extLst>
          </a:blip>
          <a:srcRect t="25340"/>
          <a:stretch/>
        </p:blipFill>
        <p:spPr>
          <a:xfrm>
            <a:off x="4408328" y="699542"/>
            <a:ext cx="2273408" cy="2546015"/>
          </a:xfrm>
          <a:prstGeom prst="rect">
            <a:avLst/>
          </a:prstGeom>
        </p:spPr>
      </p:pic>
      <p:pic>
        <p:nvPicPr>
          <p:cNvPr id="10" name="Billede 9"/>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7000"/>
                    </a14:imgEffect>
                  </a14:imgLayer>
                </a14:imgProps>
              </a:ext>
              <a:ext uri="{28A0092B-C50C-407E-A947-70E740481C1C}">
                <a14:useLocalDpi xmlns:a14="http://schemas.microsoft.com/office/drawing/2010/main" val="0"/>
              </a:ext>
            </a:extLst>
          </a:blip>
          <a:srcRect l="9746" r="36964" b="15001"/>
          <a:stretch/>
        </p:blipFill>
        <p:spPr>
          <a:xfrm>
            <a:off x="6607880" y="2014368"/>
            <a:ext cx="2304256" cy="2599422"/>
          </a:xfrm>
          <a:prstGeom prst="rect">
            <a:avLst/>
          </a:prstGeom>
        </p:spPr>
      </p:pic>
      <p:sp>
        <p:nvSpPr>
          <p:cNvPr id="3" name="Rektangel 2"/>
          <p:cNvSpPr/>
          <p:nvPr/>
        </p:nvSpPr>
        <p:spPr>
          <a:xfrm>
            <a:off x="590778" y="411510"/>
            <a:ext cx="3384376" cy="3834383"/>
          </a:xfrm>
          <a:prstGeom prst="rect">
            <a:avLst/>
          </a:prstGeom>
        </p:spPr>
        <p:txBody>
          <a:bodyPr wrap="square">
            <a:spAutoFit/>
          </a:bodyPr>
          <a:lstStyle/>
          <a:p>
            <a:pPr algn="ctr"/>
            <a:r>
              <a:rPr lang="da-DK" sz="1200" b="1" i="1" dirty="0"/>
              <a:t>  </a:t>
            </a:r>
            <a:endParaRPr lang="da-DK" sz="1200" i="1" dirty="0"/>
          </a:p>
          <a:p>
            <a:pPr>
              <a:buClr>
                <a:srgbClr val="B4C236"/>
              </a:buClr>
            </a:pPr>
            <a:r>
              <a:rPr lang="da-DK" altLang="da-DK" sz="2400" dirty="0"/>
              <a:t>Om </a:t>
            </a:r>
          </a:p>
          <a:p>
            <a:pPr>
              <a:buClr>
                <a:srgbClr val="B4C236"/>
              </a:buClr>
            </a:pPr>
            <a:r>
              <a:rPr lang="da-DK" altLang="da-DK" sz="2400" dirty="0">
                <a:solidFill>
                  <a:srgbClr val="B1C20C"/>
                </a:solidFill>
              </a:rPr>
              <a:t>Ledelseshuset CfL </a:t>
            </a:r>
          </a:p>
          <a:p>
            <a:pPr>
              <a:buClr>
                <a:srgbClr val="B4C236"/>
              </a:buClr>
            </a:pPr>
            <a:endParaRPr lang="da-DK" altLang="da-DK" sz="2400" b="1" dirty="0"/>
          </a:p>
          <a:p>
            <a:pPr marL="171450" indent="-171450">
              <a:spcBef>
                <a:spcPts val="300"/>
              </a:spcBef>
              <a:spcAft>
                <a:spcPts val="800"/>
              </a:spcAft>
              <a:buClr>
                <a:srgbClr val="433C53"/>
              </a:buClr>
              <a:buFont typeface="Wingdings" pitchFamily="2" charset="2"/>
              <a:buChar char="§"/>
            </a:pPr>
            <a:r>
              <a:rPr lang="da-DK" altLang="da-DK" sz="1200" b="1" dirty="0"/>
              <a:t>Forening</a:t>
            </a:r>
            <a:r>
              <a:rPr lang="da-DK" altLang="da-DK" sz="1200" dirty="0"/>
              <a:t> etableret i 1913. </a:t>
            </a:r>
          </a:p>
          <a:p>
            <a:pPr marL="171450" indent="-171450">
              <a:spcBef>
                <a:spcPts val="300"/>
              </a:spcBef>
              <a:spcAft>
                <a:spcPts val="800"/>
              </a:spcAft>
              <a:buClr>
                <a:srgbClr val="433C53"/>
              </a:buClr>
              <a:buFont typeface="Wingdings" pitchFamily="2" charset="2"/>
              <a:buChar char="§"/>
            </a:pPr>
            <a:r>
              <a:rPr lang="da-DK" altLang="da-DK" sz="1200" dirty="0"/>
              <a:t>Vores medlemmer ejer CfL, og vi er </a:t>
            </a:r>
            <a:r>
              <a:rPr lang="da-DK" altLang="da-DK" sz="1200" b="1" dirty="0"/>
              <a:t>non-profit</a:t>
            </a:r>
            <a:r>
              <a:rPr lang="da-DK" altLang="da-DK" sz="1200" dirty="0"/>
              <a:t> orienteret</a:t>
            </a:r>
          </a:p>
          <a:p>
            <a:pPr marL="171450" indent="-171450">
              <a:spcBef>
                <a:spcPts val="300"/>
              </a:spcBef>
              <a:spcAft>
                <a:spcPts val="800"/>
              </a:spcAft>
              <a:buClr>
                <a:srgbClr val="433C53"/>
              </a:buClr>
              <a:buFont typeface="Wingdings" pitchFamily="2" charset="2"/>
              <a:buChar char="§"/>
            </a:pPr>
            <a:r>
              <a:rPr lang="da-DK" altLang="da-DK" sz="1200" dirty="0"/>
              <a:t>Et </a:t>
            </a:r>
            <a:r>
              <a:rPr lang="da-DK" altLang="da-DK" sz="1200" dirty="0" err="1"/>
              <a:t>Community</a:t>
            </a:r>
            <a:r>
              <a:rPr lang="da-DK" altLang="da-DK" sz="1200" dirty="0"/>
              <a:t> for ledere og HR</a:t>
            </a:r>
          </a:p>
          <a:p>
            <a:pPr marL="171450" indent="-171450">
              <a:spcBef>
                <a:spcPts val="300"/>
              </a:spcBef>
              <a:spcAft>
                <a:spcPts val="800"/>
              </a:spcAft>
              <a:buClr>
                <a:srgbClr val="433C53"/>
              </a:buClr>
              <a:buFont typeface="Wingdings" pitchFamily="2" charset="2"/>
              <a:buChar char="§"/>
            </a:pPr>
            <a:r>
              <a:rPr lang="da-DK" altLang="da-DK" sz="1200" dirty="0"/>
              <a:t>Ca. </a:t>
            </a:r>
            <a:r>
              <a:rPr lang="da-DK" altLang="da-DK" sz="1200" b="1" dirty="0"/>
              <a:t>600</a:t>
            </a:r>
            <a:r>
              <a:rPr lang="da-DK" altLang="da-DK" sz="1200" dirty="0"/>
              <a:t> medlemmer – både offentlige og private</a:t>
            </a:r>
          </a:p>
          <a:p>
            <a:pPr marL="171450" indent="-171450">
              <a:spcBef>
                <a:spcPts val="300"/>
              </a:spcBef>
              <a:spcAft>
                <a:spcPts val="800"/>
              </a:spcAft>
              <a:buClr>
                <a:srgbClr val="433C53"/>
              </a:buClr>
              <a:buFont typeface="Wingdings" pitchFamily="2" charset="2"/>
              <a:buChar char="§"/>
            </a:pPr>
            <a:r>
              <a:rPr lang="da-DK" altLang="da-DK" sz="1200" dirty="0"/>
              <a:t>Ca. 55 ansatte og et ledelsesfagligt miljø bestående af rådgivere inden for erhvervspsykologi, jura, ledelse og strategi</a:t>
            </a:r>
            <a:endParaRPr lang="da-DK" sz="1200" dirty="0"/>
          </a:p>
        </p:txBody>
      </p:sp>
      <p:sp>
        <p:nvSpPr>
          <p:cNvPr id="5" name="Rektangel 4"/>
          <p:cNvSpPr/>
          <p:nvPr/>
        </p:nvSpPr>
        <p:spPr>
          <a:xfrm>
            <a:off x="6300192" y="1851670"/>
            <a:ext cx="720080" cy="1800200"/>
          </a:xfrm>
          <a:prstGeom prst="rect">
            <a:avLst/>
          </a:prstGeom>
          <a:solidFill>
            <a:srgbClr val="B1C20C">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7825601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Grp="1" noChangeArrowheads="1"/>
          </p:cNvSpPr>
          <p:nvPr>
            <p:ph type="title"/>
          </p:nvPr>
        </p:nvSpPr>
        <p:spPr>
          <a:xfrm>
            <a:off x="117195" y="471600"/>
            <a:ext cx="8991309" cy="900000"/>
          </a:xfrm>
        </p:spPr>
        <p:txBody>
          <a:bodyPr/>
          <a:lstStyle/>
          <a:p>
            <a:pPr algn="ctr" eaLnBrk="1" hangingPunct="1">
              <a:buClr>
                <a:schemeClr val="accent1"/>
              </a:buClr>
            </a:pPr>
            <a:r>
              <a:rPr lang="da-DK" altLang="da-DK" b="1" dirty="0"/>
              <a:t>Gruppedefinition</a:t>
            </a:r>
          </a:p>
        </p:txBody>
      </p:sp>
      <p:sp>
        <p:nvSpPr>
          <p:cNvPr id="8" name="Rectangle 3"/>
          <p:cNvSpPr>
            <a:spLocks noGrp="1" noChangeArrowheads="1"/>
          </p:cNvSpPr>
          <p:nvPr>
            <p:ph idx="1"/>
          </p:nvPr>
        </p:nvSpPr>
        <p:spPr>
          <a:xfrm>
            <a:off x="1907704" y="1438622"/>
            <a:ext cx="5472608" cy="4805536"/>
          </a:xfrm>
        </p:spPr>
        <p:txBody>
          <a:bodyPr/>
          <a:lstStyle/>
          <a:p>
            <a:pPr eaLnBrk="1" hangingPunct="1">
              <a:lnSpc>
                <a:spcPct val="110000"/>
              </a:lnSpc>
              <a:defRPr/>
            </a:pPr>
            <a:r>
              <a:rPr lang="da-DK" altLang="da-DK" dirty="0">
                <a:solidFill>
                  <a:srgbClr val="002E37"/>
                </a:solidFill>
              </a:rPr>
              <a:t>En psykologisk gruppe er et hvilket som helst antal mennesker, der</a:t>
            </a:r>
            <a:br>
              <a:rPr lang="da-DK" altLang="da-DK" dirty="0">
                <a:solidFill>
                  <a:srgbClr val="002E37"/>
                </a:solidFill>
              </a:rPr>
            </a:br>
            <a:endParaRPr lang="da-DK" altLang="da-DK" dirty="0">
              <a:solidFill>
                <a:srgbClr val="002E37"/>
              </a:solidFill>
            </a:endParaRPr>
          </a:p>
          <a:p>
            <a:pPr marL="798513" indent="-385763" eaLnBrk="1" hangingPunct="1">
              <a:lnSpc>
                <a:spcPct val="110000"/>
              </a:lnSpc>
              <a:buFont typeface="Arial" panose="020B0604020202020204" pitchFamily="34" charset="0"/>
              <a:buChar char="•"/>
              <a:defRPr/>
            </a:pPr>
            <a:r>
              <a:rPr lang="da-DK" altLang="da-DK" dirty="0">
                <a:solidFill>
                  <a:srgbClr val="002E37"/>
                </a:solidFill>
              </a:rPr>
              <a:t>Er i samspil med hinanden</a:t>
            </a:r>
          </a:p>
          <a:p>
            <a:pPr marL="798513" indent="-385763" eaLnBrk="1" hangingPunct="1">
              <a:lnSpc>
                <a:spcPct val="110000"/>
              </a:lnSpc>
              <a:buFont typeface="Arial" panose="020B0604020202020204" pitchFamily="34" charset="0"/>
              <a:buChar char="•"/>
              <a:defRPr/>
            </a:pPr>
            <a:r>
              <a:rPr lang="da-DK" altLang="da-DK" dirty="0">
                <a:solidFill>
                  <a:srgbClr val="002E37"/>
                </a:solidFill>
              </a:rPr>
              <a:t>Er psykologisk bevidste om hinanden</a:t>
            </a:r>
          </a:p>
          <a:p>
            <a:pPr marL="798513" indent="-385763" eaLnBrk="1" hangingPunct="1">
              <a:lnSpc>
                <a:spcPct val="110000"/>
              </a:lnSpc>
              <a:buFont typeface="Arial" panose="020B0604020202020204" pitchFamily="34" charset="0"/>
              <a:buChar char="•"/>
              <a:defRPr/>
            </a:pPr>
            <a:r>
              <a:rPr lang="da-DK" altLang="da-DK" dirty="0">
                <a:solidFill>
                  <a:srgbClr val="002E37"/>
                </a:solidFill>
              </a:rPr>
              <a:t>Opfatter sig selv som en gruppe</a:t>
            </a:r>
          </a:p>
          <a:p>
            <a:pPr eaLnBrk="1" hangingPunct="1">
              <a:lnSpc>
                <a:spcPct val="110000"/>
              </a:lnSpc>
              <a:defRPr/>
            </a:pPr>
            <a:endParaRPr lang="da-DK" altLang="da-DK" sz="1600" dirty="0">
              <a:solidFill>
                <a:srgbClr val="002E37"/>
              </a:solidFill>
            </a:endParaRPr>
          </a:p>
          <a:p>
            <a:pPr eaLnBrk="1" hangingPunct="1">
              <a:lnSpc>
                <a:spcPct val="110000"/>
              </a:lnSpc>
              <a:defRPr/>
            </a:pPr>
            <a:endParaRPr lang="da-DK" altLang="da-DK" sz="1400" dirty="0"/>
          </a:p>
          <a:p>
            <a:pPr eaLnBrk="1" hangingPunct="1">
              <a:lnSpc>
                <a:spcPct val="110000"/>
              </a:lnSpc>
              <a:defRPr/>
            </a:pPr>
            <a:endParaRPr lang="da-DK" altLang="da-DK" sz="700" dirty="0">
              <a:solidFill>
                <a:srgbClr val="002E37"/>
              </a:solidFill>
            </a:endParaRPr>
          </a:p>
          <a:p>
            <a:pPr eaLnBrk="1" hangingPunct="1">
              <a:lnSpc>
                <a:spcPct val="110000"/>
              </a:lnSpc>
              <a:defRPr/>
            </a:pPr>
            <a:endParaRPr lang="da-DK" altLang="da-DK" sz="1200" dirty="0"/>
          </a:p>
        </p:txBody>
      </p:sp>
      <p:sp>
        <p:nvSpPr>
          <p:cNvPr id="9" name="Rektangel 8"/>
          <p:cNvSpPr/>
          <p:nvPr/>
        </p:nvSpPr>
        <p:spPr>
          <a:xfrm>
            <a:off x="0" y="987574"/>
            <a:ext cx="9144000" cy="196385"/>
          </a:xfrm>
          <a:prstGeom prst="rect">
            <a:avLst/>
          </a:prstGeom>
          <a:gradFill flip="none" rotWithShape="1">
            <a:gsLst>
              <a:gs pos="0">
                <a:srgbClr val="433C53"/>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8746822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287" y="123478"/>
            <a:ext cx="8353425" cy="675000"/>
          </a:xfrm>
        </p:spPr>
        <p:txBody>
          <a:bodyPr/>
          <a:lstStyle/>
          <a:p>
            <a:r>
              <a:rPr lang="da-DK" dirty="0"/>
              <a:t>Hvad karakteriserer et team?</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45" y="3415090"/>
            <a:ext cx="8562975" cy="1644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5816" y="1567558"/>
            <a:ext cx="3024336" cy="1847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0725"/>
          <a:stretch/>
        </p:blipFill>
        <p:spPr bwMode="auto">
          <a:xfrm>
            <a:off x="5940152" y="825556"/>
            <a:ext cx="3096458" cy="1746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71550"/>
            <a:ext cx="2928070" cy="1749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253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500"/>
                                        <p:tgtEl>
                                          <p:spTgt spid="1029"/>
                                        </p:tgtEl>
                                      </p:cBhvr>
                                    </p:animEffect>
                                  </p:childTnLst>
                                </p:cTn>
                              </p:par>
                              <p:par>
                                <p:cTn id="8" presetID="10" presetClass="entr" presetSubtype="0"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fade">
                                      <p:cBhvr>
                                        <p:cTn id="10" dur="500"/>
                                        <p:tgtEl>
                                          <p:spTgt spid="1030"/>
                                        </p:tgtEl>
                                      </p:cBhvr>
                                    </p:animEffect>
                                  </p:childTnLst>
                                </p:cTn>
                              </p:par>
                              <p:par>
                                <p:cTn id="11" presetID="10"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500"/>
                                        <p:tgtEl>
                                          <p:spTgt spid="1028"/>
                                        </p:tgtEl>
                                      </p:cBhvr>
                                    </p:animEffect>
                                  </p:childTnLst>
                                </p:cTn>
                              </p:par>
                              <p:par>
                                <p:cTn id="14" presetID="10" presetClass="entr" presetSubtype="0" fill="hold" nodeType="withEffect">
                                  <p:stCondLst>
                                    <p:cond delay="0"/>
                                  </p:stCondLst>
                                  <p:childTnLst>
                                    <p:set>
                                      <p:cBhvr>
                                        <p:cTn id="15" dur="1" fill="hold">
                                          <p:stCondLst>
                                            <p:cond delay="0"/>
                                          </p:stCondLst>
                                        </p:cTn>
                                        <p:tgtEl>
                                          <p:spTgt spid="1027"/>
                                        </p:tgtEl>
                                        <p:attrNameLst>
                                          <p:attrName>style.visibility</p:attrName>
                                        </p:attrNameLst>
                                      </p:cBhvr>
                                      <p:to>
                                        <p:strVal val="visible"/>
                                      </p:to>
                                    </p:set>
                                    <p:animEffect transition="in" filter="fade">
                                      <p:cBhvr>
                                        <p:cTn id="16"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770400" y="267494"/>
            <a:ext cx="7599600" cy="900000"/>
          </a:xfrm>
        </p:spPr>
        <p:txBody>
          <a:bodyPr/>
          <a:lstStyle/>
          <a:p>
            <a:pPr algn="ctr" eaLnBrk="1" hangingPunct="1"/>
            <a:r>
              <a:rPr lang="da-DK" altLang="da-DK" b="1" dirty="0"/>
              <a:t>Hvad er et team?</a:t>
            </a:r>
            <a:endParaRPr lang="da-DK" altLang="da-DK" sz="2000" b="1" dirty="0"/>
          </a:p>
        </p:txBody>
      </p:sp>
      <p:sp>
        <p:nvSpPr>
          <p:cNvPr id="8" name="Rectangle 3"/>
          <p:cNvSpPr>
            <a:spLocks noGrp="1" noChangeArrowheads="1"/>
          </p:cNvSpPr>
          <p:nvPr>
            <p:ph idx="1"/>
          </p:nvPr>
        </p:nvSpPr>
        <p:spPr>
          <a:xfrm>
            <a:off x="251520" y="1286147"/>
            <a:ext cx="5184576" cy="4525963"/>
          </a:xfrm>
        </p:spPr>
        <p:txBody>
          <a:bodyPr rtlCol="0">
            <a:normAutofit/>
          </a:bodyPr>
          <a:lstStyle/>
          <a:p>
            <a:pPr marL="0" indent="0" eaLnBrk="1" fontAlgn="auto" hangingPunct="1">
              <a:lnSpc>
                <a:spcPct val="110000"/>
              </a:lnSpc>
              <a:spcBef>
                <a:spcPts val="1200"/>
              </a:spcBef>
              <a:spcAft>
                <a:spcPts val="600"/>
              </a:spcAft>
              <a:buFont typeface="Wingdings" pitchFamily="2" charset="2"/>
              <a:buNone/>
              <a:defRPr/>
            </a:pPr>
            <a:r>
              <a:rPr lang="da-DK" sz="1400" dirty="0">
                <a:solidFill>
                  <a:srgbClr val="002E37"/>
                </a:solidFill>
              </a:rPr>
              <a:t>Et team er en formelt etableret enhed af individer, der er karakteriseret ved:</a:t>
            </a:r>
          </a:p>
          <a:p>
            <a:pPr eaLnBrk="1" fontAlgn="auto" hangingPunct="1">
              <a:lnSpc>
                <a:spcPct val="110000"/>
              </a:lnSpc>
              <a:spcBef>
                <a:spcPts val="1200"/>
              </a:spcBef>
              <a:spcAft>
                <a:spcPts val="600"/>
              </a:spcAft>
              <a:defRPr/>
            </a:pPr>
            <a:r>
              <a:rPr lang="da-DK" sz="1400" b="1" dirty="0" err="1">
                <a:solidFill>
                  <a:srgbClr val="002E37"/>
                </a:solidFill>
              </a:rPr>
              <a:t>Interdependens</a:t>
            </a:r>
            <a:r>
              <a:rPr lang="da-DK" sz="1400" dirty="0">
                <a:solidFill>
                  <a:srgbClr val="002E37"/>
                </a:solidFill>
              </a:rPr>
              <a:t> </a:t>
            </a:r>
            <a:br>
              <a:rPr lang="da-DK" sz="1400" dirty="0">
                <a:solidFill>
                  <a:srgbClr val="002E37"/>
                </a:solidFill>
              </a:rPr>
            </a:br>
            <a:r>
              <a:rPr lang="da-DK" sz="1400" dirty="0">
                <a:solidFill>
                  <a:srgbClr val="002E37"/>
                </a:solidFill>
              </a:rPr>
              <a:t>det vil sige teammedlemmerne er gensidigt afhængige af hinanden i arbejdsprocessen, hvor de </a:t>
            </a:r>
            <a:r>
              <a:rPr lang="da-DK" sz="1400" u="sng" dirty="0">
                <a:solidFill>
                  <a:srgbClr val="002E37"/>
                </a:solidFill>
              </a:rPr>
              <a:t>arbejder med forskellige aspekter af den samme opgave</a:t>
            </a:r>
            <a:r>
              <a:rPr lang="da-DK" sz="1400" dirty="0">
                <a:solidFill>
                  <a:srgbClr val="002E37"/>
                </a:solidFill>
              </a:rPr>
              <a:t>, og de har et fælles mål, nemlig løsning af opgaven så effektivt som muligt.</a:t>
            </a:r>
          </a:p>
          <a:p>
            <a:pPr eaLnBrk="1" fontAlgn="auto" hangingPunct="1">
              <a:lnSpc>
                <a:spcPct val="110000"/>
              </a:lnSpc>
              <a:spcBef>
                <a:spcPts val="1200"/>
              </a:spcBef>
              <a:spcAft>
                <a:spcPts val="600"/>
              </a:spcAft>
              <a:defRPr/>
            </a:pPr>
            <a:r>
              <a:rPr lang="da-DK" sz="1400" b="1" dirty="0">
                <a:solidFill>
                  <a:srgbClr val="002E37"/>
                </a:solidFill>
              </a:rPr>
              <a:t>Autonomi</a:t>
            </a:r>
            <a:br>
              <a:rPr lang="da-DK" sz="1400" dirty="0">
                <a:solidFill>
                  <a:srgbClr val="002E37"/>
                </a:solidFill>
              </a:rPr>
            </a:br>
            <a:r>
              <a:rPr lang="da-DK" sz="1400" dirty="0">
                <a:solidFill>
                  <a:srgbClr val="002E37"/>
                </a:solidFill>
              </a:rPr>
              <a:t>det vil sige teamet er tildelt beslutningsautoritet og således en vis grad af indflydelse på og selvbestemmelse i forhold til opgaver, arbejdstid, fastsættelse af mål og teamets spilleregler.</a:t>
            </a:r>
          </a:p>
        </p:txBody>
      </p:sp>
      <p:sp>
        <p:nvSpPr>
          <p:cNvPr id="9" name="Pladsholder til indhold 1"/>
          <p:cNvSpPr>
            <a:spLocks noGrp="1"/>
          </p:cNvSpPr>
          <p:nvPr>
            <p:ph sz="quarter" idx="13"/>
          </p:nvPr>
        </p:nvSpPr>
        <p:spPr>
          <a:xfrm>
            <a:off x="5796136" y="1286910"/>
            <a:ext cx="3168352" cy="4525200"/>
          </a:xfrm>
        </p:spPr>
        <p:txBody>
          <a:bodyPr/>
          <a:lstStyle/>
          <a:p>
            <a:pPr marL="0" indent="0">
              <a:spcBef>
                <a:spcPts val="1200"/>
              </a:spcBef>
              <a:buFont typeface="Wingdings" pitchFamily="2" charset="2"/>
              <a:buNone/>
            </a:pPr>
            <a:endParaRPr lang="da-DK" altLang="da-DK" sz="1400" i="1" dirty="0">
              <a:solidFill>
                <a:srgbClr val="002E37"/>
              </a:solidFill>
            </a:endParaRPr>
          </a:p>
          <a:p>
            <a:pPr marL="0" indent="0">
              <a:spcBef>
                <a:spcPts val="1200"/>
              </a:spcBef>
              <a:buFont typeface="Wingdings" pitchFamily="2" charset="2"/>
              <a:buNone/>
            </a:pPr>
            <a:endParaRPr lang="da-DK" altLang="da-DK" sz="1400" i="1" dirty="0">
              <a:solidFill>
                <a:srgbClr val="002E37"/>
              </a:solidFill>
            </a:endParaRPr>
          </a:p>
          <a:p>
            <a:pPr marL="0" indent="0">
              <a:spcBef>
                <a:spcPts val="1200"/>
              </a:spcBef>
              <a:buFont typeface="Wingdings" pitchFamily="2" charset="2"/>
              <a:buNone/>
            </a:pPr>
            <a:endParaRPr lang="da-DK" altLang="da-DK" sz="1400" i="1" dirty="0">
              <a:solidFill>
                <a:srgbClr val="002E37"/>
              </a:solidFill>
            </a:endParaRPr>
          </a:p>
          <a:p>
            <a:pPr marL="0" indent="0">
              <a:spcBef>
                <a:spcPts val="1200"/>
              </a:spcBef>
              <a:buFont typeface="Wingdings" pitchFamily="2" charset="2"/>
              <a:buNone/>
            </a:pPr>
            <a:r>
              <a:rPr lang="da-DK" altLang="da-DK" sz="1400" i="1" dirty="0">
                <a:solidFill>
                  <a:srgbClr val="002E37"/>
                </a:solidFill>
              </a:rPr>
              <a:t>Desuden har teamet </a:t>
            </a:r>
            <a:r>
              <a:rPr lang="da-DK" altLang="da-DK" sz="1400" i="1" u="sng" dirty="0">
                <a:solidFill>
                  <a:srgbClr val="002E37"/>
                </a:solidFill>
              </a:rPr>
              <a:t>gennemlevet en lang opbygnings- og udviklingsperiode som gruppe</a:t>
            </a:r>
            <a:r>
              <a:rPr lang="da-DK" altLang="da-DK" sz="1400" i="1" dirty="0">
                <a:solidFill>
                  <a:srgbClr val="002E37"/>
                </a:solidFill>
              </a:rPr>
              <a:t>, hvor gruppen er modnet – og først da har opnået status som et team</a:t>
            </a:r>
            <a:r>
              <a:rPr lang="da-DK" altLang="da-DK" sz="1400" dirty="0">
                <a:solidFill>
                  <a:srgbClr val="002E37"/>
                </a:solidFill>
              </a:rPr>
              <a:t>.</a:t>
            </a:r>
          </a:p>
        </p:txBody>
      </p:sp>
      <p:sp>
        <p:nvSpPr>
          <p:cNvPr id="10" name="Text Box 4"/>
          <p:cNvSpPr txBox="1">
            <a:spLocks noChangeArrowheads="1"/>
          </p:cNvSpPr>
          <p:nvPr/>
        </p:nvSpPr>
        <p:spPr bwMode="auto">
          <a:xfrm>
            <a:off x="5576763" y="4480195"/>
            <a:ext cx="3387725" cy="251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a:spAutoFit/>
          </a:bodyPr>
          <a:lstStyle>
            <a:lvl1pPr eaLnBrk="0" hangingPunct="0">
              <a:spcBef>
                <a:spcPts val="25"/>
              </a:spcBef>
              <a:buClr>
                <a:schemeClr val="accent1"/>
              </a:buClr>
              <a:buFont typeface="Wingdings" pitchFamily="2" charset="2"/>
              <a:buChar char="§"/>
              <a:defRPr sz="2000">
                <a:solidFill>
                  <a:schemeClr val="tx1"/>
                </a:solidFill>
                <a:latin typeface="Verdana" pitchFamily="34" charset="0"/>
              </a:defRPr>
            </a:lvl1pPr>
            <a:lvl2pPr marL="742950" indent="-285750" eaLnBrk="0" hangingPunct="0">
              <a:spcBef>
                <a:spcPts val="438"/>
              </a:spcBef>
              <a:buClr>
                <a:schemeClr val="accent1"/>
              </a:buClr>
              <a:buFont typeface="Wingdings" pitchFamily="2" charset="2"/>
              <a:buChar char="§"/>
              <a:defRPr>
                <a:solidFill>
                  <a:schemeClr val="tx1"/>
                </a:solidFill>
                <a:latin typeface="Verdana" pitchFamily="34" charset="0"/>
              </a:defRPr>
            </a:lvl2pPr>
            <a:lvl3pPr marL="1143000" indent="-228600" eaLnBrk="0" hangingPunct="0">
              <a:spcBef>
                <a:spcPct val="20000"/>
              </a:spcBef>
              <a:buClr>
                <a:schemeClr val="accent1"/>
              </a:buClr>
              <a:buFont typeface="Wingdings" pitchFamily="2" charset="2"/>
              <a:buChar char="§"/>
              <a:defRPr sz="1600">
                <a:solidFill>
                  <a:schemeClr val="tx1"/>
                </a:solidFill>
                <a:latin typeface="Verdana" pitchFamily="34" charset="0"/>
              </a:defRPr>
            </a:lvl3pPr>
            <a:lvl4pPr marL="1600200" indent="-228600" eaLnBrk="0" hangingPunct="0">
              <a:spcBef>
                <a:spcPct val="20000"/>
              </a:spcBef>
              <a:buClr>
                <a:schemeClr val="accent1"/>
              </a:buClr>
              <a:buFont typeface="Wingdings" pitchFamily="2" charset="2"/>
              <a:buChar char="§"/>
              <a:defRPr sz="1400">
                <a:solidFill>
                  <a:schemeClr val="tx1"/>
                </a:solidFill>
                <a:latin typeface="Verdana" pitchFamily="34" charset="0"/>
              </a:defRPr>
            </a:lvl4pPr>
            <a:lvl5pPr marL="2057400" indent="-228600" eaLnBrk="0" hangingPunct="0">
              <a:spcBef>
                <a:spcPct val="20000"/>
              </a:spcBef>
              <a:buClr>
                <a:schemeClr val="accent1"/>
              </a:buClr>
              <a:buFont typeface="Wingdings" pitchFamily="2" charset="2"/>
              <a:buChar char="§"/>
              <a:defRPr sz="1400">
                <a:solidFill>
                  <a:schemeClr val="tx1"/>
                </a:solidFill>
                <a:latin typeface="Verdana"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1400">
                <a:solidFill>
                  <a:schemeClr val="tx1"/>
                </a:solidFill>
                <a:latin typeface="Verdana"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1400">
                <a:solidFill>
                  <a:schemeClr val="tx1"/>
                </a:solidFill>
                <a:latin typeface="Verdana"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1400">
                <a:solidFill>
                  <a:schemeClr val="tx1"/>
                </a:solidFill>
                <a:latin typeface="Verdana"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1400">
                <a:solidFill>
                  <a:schemeClr val="tx1"/>
                </a:solidFill>
                <a:latin typeface="Verdana" pitchFamily="34" charset="0"/>
              </a:defRPr>
            </a:lvl9pPr>
          </a:lstStyle>
          <a:p>
            <a:pPr eaLnBrk="1" hangingPunct="1">
              <a:spcBef>
                <a:spcPct val="50000"/>
              </a:spcBef>
              <a:buClrTx/>
              <a:buFontTx/>
              <a:buNone/>
            </a:pPr>
            <a:r>
              <a:rPr lang="da-DK" altLang="da-DK" sz="1050" dirty="0" err="1">
                <a:latin typeface="Arial" charset="0"/>
              </a:rPr>
              <a:t>Guzzo</a:t>
            </a:r>
            <a:r>
              <a:rPr lang="da-DK" altLang="da-DK" sz="1050" dirty="0">
                <a:latin typeface="Arial" charset="0"/>
              </a:rPr>
              <a:t> &amp; </a:t>
            </a:r>
            <a:r>
              <a:rPr lang="da-DK" altLang="da-DK" sz="1050" dirty="0" err="1">
                <a:latin typeface="Arial" charset="0"/>
              </a:rPr>
              <a:t>Dickson</a:t>
            </a:r>
            <a:r>
              <a:rPr lang="da-DK" altLang="da-DK" sz="1050" dirty="0">
                <a:latin typeface="Arial" charset="0"/>
              </a:rPr>
              <a:t>; </a:t>
            </a:r>
            <a:r>
              <a:rPr lang="da-DK" altLang="da-DK" sz="1050" dirty="0" err="1">
                <a:latin typeface="Arial" charset="0"/>
              </a:rPr>
              <a:t>Schein</a:t>
            </a:r>
            <a:r>
              <a:rPr lang="da-DK" altLang="da-DK" sz="1050" dirty="0">
                <a:latin typeface="Arial" charset="0"/>
              </a:rPr>
              <a:t>; </a:t>
            </a:r>
            <a:r>
              <a:rPr lang="da-DK" altLang="da-DK" sz="1050" dirty="0" err="1">
                <a:latin typeface="Arial" charset="0"/>
              </a:rPr>
              <a:t>Unsworth</a:t>
            </a:r>
            <a:r>
              <a:rPr lang="da-DK" altLang="da-DK" sz="1050" dirty="0">
                <a:latin typeface="Arial" charset="0"/>
              </a:rPr>
              <a:t> &amp; Smith</a:t>
            </a:r>
            <a:endParaRPr lang="en-GB" altLang="da-DK" sz="1050" dirty="0">
              <a:latin typeface="Arial" charset="0"/>
            </a:endParaRPr>
          </a:p>
        </p:txBody>
      </p:sp>
      <p:sp>
        <p:nvSpPr>
          <p:cNvPr id="11" name="Rektangel 10"/>
          <p:cNvSpPr/>
          <p:nvPr/>
        </p:nvSpPr>
        <p:spPr>
          <a:xfrm>
            <a:off x="0" y="987574"/>
            <a:ext cx="9144000" cy="196385"/>
          </a:xfrm>
          <a:prstGeom prst="rect">
            <a:avLst/>
          </a:prstGeom>
          <a:gradFill flip="none" rotWithShape="1">
            <a:gsLst>
              <a:gs pos="0">
                <a:srgbClr val="433C53"/>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398420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5148064" y="1851670"/>
            <a:ext cx="3168352" cy="273630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slidenummer 5"/>
          <p:cNvSpPr>
            <a:spLocks noGrp="1"/>
          </p:cNvSpPr>
          <p:nvPr>
            <p:ph type="sldNum" sz="quarter" idx="4"/>
          </p:nvPr>
        </p:nvSpPr>
        <p:spPr/>
        <p:txBody>
          <a:bodyPr/>
          <a:lstStyle/>
          <a:p>
            <a:fld id="{BFF3CFDD-2D56-4519-B779-BFFEF2995BE6}" type="slidenum">
              <a:rPr lang="da-DK" smtClean="0"/>
              <a:pPr/>
              <a:t>33</a:t>
            </a:fld>
            <a:endParaRPr lang="da-DK" dirty="0"/>
          </a:p>
        </p:txBody>
      </p:sp>
      <p:sp>
        <p:nvSpPr>
          <p:cNvPr id="7" name="Titel 1"/>
          <p:cNvSpPr>
            <a:spLocks noGrp="1"/>
          </p:cNvSpPr>
          <p:nvPr>
            <p:ph type="title"/>
          </p:nvPr>
        </p:nvSpPr>
        <p:spPr>
          <a:xfrm>
            <a:off x="770400" y="471600"/>
            <a:ext cx="7599600" cy="900000"/>
          </a:xfrm>
        </p:spPr>
        <p:txBody>
          <a:bodyPr/>
          <a:lstStyle/>
          <a:p>
            <a:pPr algn="ctr"/>
            <a:r>
              <a:rPr lang="da-DK" altLang="da-DK" b="1" dirty="0"/>
              <a:t>Teamledelse</a:t>
            </a:r>
          </a:p>
        </p:txBody>
      </p:sp>
      <p:sp>
        <p:nvSpPr>
          <p:cNvPr id="8" name="Pladsholder til indhold 2"/>
          <p:cNvSpPr>
            <a:spLocks noGrp="1"/>
          </p:cNvSpPr>
          <p:nvPr>
            <p:ph idx="1"/>
          </p:nvPr>
        </p:nvSpPr>
        <p:spPr>
          <a:xfrm>
            <a:off x="683568" y="1502171"/>
            <a:ext cx="3888432" cy="4165923"/>
          </a:xfrm>
        </p:spPr>
        <p:txBody>
          <a:bodyPr/>
          <a:lstStyle/>
          <a:p>
            <a:pPr marL="0" indent="0">
              <a:spcBef>
                <a:spcPts val="1200"/>
              </a:spcBef>
              <a:buFont typeface="Wingdings" pitchFamily="2" charset="2"/>
              <a:buNone/>
              <a:defRPr/>
            </a:pPr>
            <a:r>
              <a:rPr lang="da-DK" altLang="da-DK" sz="1400" b="1" dirty="0"/>
              <a:t>Effektivt teamarbejde medfører øget:</a:t>
            </a:r>
          </a:p>
          <a:p>
            <a:pPr marL="0" indent="0">
              <a:spcBef>
                <a:spcPts val="1200"/>
              </a:spcBef>
              <a:buFont typeface="Wingdings" pitchFamily="2" charset="2"/>
              <a:buNone/>
              <a:defRPr/>
            </a:pPr>
            <a:endParaRPr lang="da-DK" altLang="da-DK" sz="1400" b="1" dirty="0"/>
          </a:p>
          <a:p>
            <a:pPr>
              <a:spcBef>
                <a:spcPts val="1200"/>
              </a:spcBef>
              <a:defRPr/>
            </a:pPr>
            <a:endParaRPr lang="da-DK" altLang="da-DK" sz="1400" dirty="0"/>
          </a:p>
        </p:txBody>
      </p:sp>
      <p:sp>
        <p:nvSpPr>
          <p:cNvPr id="9" name="Pladsholder til indhold 1"/>
          <p:cNvSpPr>
            <a:spLocks noGrp="1"/>
          </p:cNvSpPr>
          <p:nvPr>
            <p:ph sz="quarter" idx="13"/>
          </p:nvPr>
        </p:nvSpPr>
        <p:spPr>
          <a:xfrm>
            <a:off x="4716424" y="998115"/>
            <a:ext cx="4032040" cy="4525200"/>
          </a:xfrm>
        </p:spPr>
        <p:txBody>
          <a:bodyPr/>
          <a:lstStyle/>
          <a:p>
            <a:pPr>
              <a:spcBef>
                <a:spcPts val="1200"/>
              </a:spcBef>
              <a:defRPr/>
            </a:pPr>
            <a:br>
              <a:rPr lang="da-DK" altLang="da-DK" sz="1400" dirty="0"/>
            </a:br>
            <a:br>
              <a:rPr lang="da-DK" altLang="da-DK" sz="1400" dirty="0"/>
            </a:br>
            <a:endParaRPr lang="da-DK" altLang="da-DK" sz="1400" dirty="0"/>
          </a:p>
        </p:txBody>
      </p:sp>
      <p:sp>
        <p:nvSpPr>
          <p:cNvPr id="5" name="Tekstboks 4"/>
          <p:cNvSpPr txBox="1"/>
          <p:nvPr/>
        </p:nvSpPr>
        <p:spPr>
          <a:xfrm>
            <a:off x="5148064" y="1995686"/>
            <a:ext cx="3096344" cy="2185214"/>
          </a:xfrm>
          <a:prstGeom prst="rect">
            <a:avLst/>
          </a:prstGeom>
          <a:noFill/>
        </p:spPr>
        <p:txBody>
          <a:bodyPr wrap="square" rtlCol="0">
            <a:spAutoFit/>
          </a:bodyPr>
          <a:lstStyle/>
          <a:p>
            <a:pPr algn="ctr">
              <a:spcBef>
                <a:spcPts val="1200"/>
              </a:spcBef>
              <a:defRPr/>
            </a:pPr>
            <a:br>
              <a:rPr lang="da-DK" altLang="da-DK" sz="1400" dirty="0"/>
            </a:br>
            <a:r>
              <a:rPr lang="da-DK" altLang="da-DK" sz="1400" dirty="0"/>
              <a:t>Det kræves, at teamet får de rette strukturelle (</a:t>
            </a:r>
            <a:r>
              <a:rPr lang="da-DK" altLang="da-DK" sz="1400" dirty="0" err="1"/>
              <a:t>interdependens</a:t>
            </a:r>
            <a:r>
              <a:rPr lang="da-DK" altLang="da-DK" sz="1400" dirty="0"/>
              <a:t> og autonomi) og psykologiske betingelser (fx håndtering af teamets udviklingsfaser).</a:t>
            </a:r>
          </a:p>
          <a:p>
            <a:pPr algn="ctr">
              <a:spcBef>
                <a:spcPts val="1200"/>
              </a:spcBef>
              <a:defRPr/>
            </a:pPr>
            <a:r>
              <a:rPr lang="da-DK" altLang="da-DK" sz="1400" dirty="0">
                <a:sym typeface="Wingdings" pitchFamily="2" charset="2"/>
              </a:rPr>
              <a:t>Her spiller teamlederen en central rolle</a:t>
            </a:r>
            <a:endParaRPr lang="da-DK" altLang="da-DK" sz="1400" dirty="0"/>
          </a:p>
        </p:txBody>
      </p:sp>
      <p:graphicFrame>
        <p:nvGraphicFramePr>
          <p:cNvPr id="10" name="Tabel 9"/>
          <p:cNvGraphicFramePr>
            <a:graphicFrameLocks noGrp="1"/>
          </p:cNvGraphicFramePr>
          <p:nvPr/>
        </p:nvGraphicFramePr>
        <p:xfrm>
          <a:off x="683568" y="2000230"/>
          <a:ext cx="3744416" cy="2659752"/>
        </p:xfrm>
        <a:graphic>
          <a:graphicData uri="http://schemas.openxmlformats.org/drawingml/2006/table">
            <a:tbl>
              <a:tblPr firstRow="1" bandRow="1">
                <a:tableStyleId>{93296810-A885-4BE3-A3E7-6D5BEEA58F35}</a:tableStyleId>
              </a:tblPr>
              <a:tblGrid>
                <a:gridCol w="1872208">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tblGrid>
              <a:tr h="2659752">
                <a:tc>
                  <a:txBody>
                    <a:bodyPr/>
                    <a:lstStyle/>
                    <a:p>
                      <a:pPr marL="171450" indent="-171450">
                        <a:buFont typeface="Arial" panose="020B0604020202020204" pitchFamily="34" charset="0"/>
                        <a:buChar char="•"/>
                      </a:pPr>
                      <a:r>
                        <a:rPr lang="da-DK" sz="1600" b="0" dirty="0">
                          <a:ln>
                            <a:noFill/>
                          </a:ln>
                          <a:solidFill>
                            <a:schemeClr val="tx1"/>
                          </a:solidFill>
                        </a:rPr>
                        <a:t>Effektivitet</a:t>
                      </a:r>
                      <a:br>
                        <a:rPr lang="da-DK" sz="1600" b="0" dirty="0">
                          <a:ln>
                            <a:noFill/>
                          </a:ln>
                          <a:solidFill>
                            <a:schemeClr val="tx1"/>
                          </a:solidFill>
                        </a:rPr>
                      </a:br>
                      <a:endParaRPr lang="da-DK" sz="1600" b="0" dirty="0">
                        <a:ln>
                          <a:noFill/>
                        </a:ln>
                        <a:solidFill>
                          <a:schemeClr val="tx1"/>
                        </a:solidFill>
                      </a:endParaRPr>
                    </a:p>
                    <a:p>
                      <a:pPr marL="171450" indent="-171450">
                        <a:buFont typeface="Arial" panose="020B0604020202020204" pitchFamily="34" charset="0"/>
                        <a:buChar char="•"/>
                      </a:pPr>
                      <a:r>
                        <a:rPr lang="da-DK" sz="1600" b="0" dirty="0">
                          <a:ln>
                            <a:noFill/>
                          </a:ln>
                          <a:solidFill>
                            <a:schemeClr val="tx1"/>
                          </a:solidFill>
                        </a:rPr>
                        <a:t>Performance</a:t>
                      </a:r>
                      <a:br>
                        <a:rPr lang="da-DK" sz="1600" b="0" dirty="0">
                          <a:ln>
                            <a:noFill/>
                          </a:ln>
                          <a:solidFill>
                            <a:schemeClr val="tx1"/>
                          </a:solidFill>
                        </a:rPr>
                      </a:br>
                      <a:endParaRPr lang="da-DK" sz="1600" b="0" dirty="0">
                        <a:ln>
                          <a:noFill/>
                        </a:ln>
                        <a:solidFill>
                          <a:schemeClr val="tx1"/>
                        </a:solidFill>
                      </a:endParaRPr>
                    </a:p>
                    <a:p>
                      <a:pPr marL="171450" indent="-171450">
                        <a:buFont typeface="Arial" panose="020B0604020202020204" pitchFamily="34" charset="0"/>
                        <a:buChar char="•"/>
                      </a:pPr>
                      <a:r>
                        <a:rPr lang="da-DK" sz="1600" b="0" dirty="0">
                          <a:ln>
                            <a:noFill/>
                          </a:ln>
                          <a:solidFill>
                            <a:schemeClr val="tx1"/>
                          </a:solidFill>
                        </a:rPr>
                        <a:t>Jobtilfredshed</a:t>
                      </a:r>
                    </a:p>
                    <a:p>
                      <a:pPr marL="171450" indent="-171450">
                        <a:buFont typeface="Arial" panose="020B0604020202020204" pitchFamily="34" charset="0"/>
                        <a:buChar char="•"/>
                      </a:pPr>
                      <a:endParaRPr lang="da-DK" sz="1600" b="0" dirty="0">
                        <a:ln>
                          <a:noFill/>
                        </a:ln>
                        <a:solidFill>
                          <a:schemeClr val="tx1"/>
                        </a:solidFill>
                      </a:endParaRPr>
                    </a:p>
                    <a:p>
                      <a:pPr marL="171450" indent="-171450">
                        <a:buFont typeface="Arial" panose="020B0604020202020204" pitchFamily="34" charset="0"/>
                        <a:buChar char="•"/>
                      </a:pPr>
                      <a:r>
                        <a:rPr lang="da-DK" sz="1600" b="0" dirty="0">
                          <a:ln>
                            <a:noFill/>
                          </a:ln>
                          <a:solidFill>
                            <a:schemeClr val="tx1"/>
                          </a:solidFill>
                        </a:rPr>
                        <a:t>Motivation</a:t>
                      </a:r>
                    </a:p>
                    <a:p>
                      <a:pPr marL="171450" indent="-171450">
                        <a:buFont typeface="Arial" panose="020B0604020202020204" pitchFamily="34" charset="0"/>
                        <a:buChar char="•"/>
                      </a:pPr>
                      <a:endParaRPr lang="da-DK" sz="1600" b="0" dirty="0">
                        <a:ln>
                          <a:noFill/>
                        </a:ln>
                        <a:solidFill>
                          <a:schemeClr val="tx1"/>
                        </a:solidFill>
                      </a:endParaRPr>
                    </a:p>
                    <a:p>
                      <a:pPr marL="171450" indent="-171450">
                        <a:buFont typeface="Arial" panose="020B0604020202020204" pitchFamily="34" charset="0"/>
                        <a:buChar char="•"/>
                      </a:pPr>
                      <a:r>
                        <a:rPr lang="da-DK" sz="1600" b="0" dirty="0" err="1">
                          <a:ln>
                            <a:noFill/>
                          </a:ln>
                          <a:solidFill>
                            <a:schemeClr val="tx1"/>
                          </a:solidFill>
                        </a:rPr>
                        <a:t>Commitment</a:t>
                      </a:r>
                      <a:endParaRPr lang="da-DK" sz="1600" b="0" dirty="0">
                        <a:ln>
                          <a:noFill/>
                        </a:ln>
                        <a:solidFill>
                          <a:schemeClr val="tx1"/>
                        </a:solidFill>
                      </a:endParaRPr>
                    </a:p>
                    <a:p>
                      <a:endParaRPr lang="da-DK" sz="2400" dirty="0">
                        <a:ln>
                          <a:noFill/>
                        </a:ln>
                      </a:endParaRPr>
                    </a:p>
                  </a:txBody>
                  <a:tcPr/>
                </a:tc>
                <a:tc>
                  <a:txBody>
                    <a:bodyPr/>
                    <a:lstStyle/>
                    <a:p>
                      <a:pPr marL="171450" indent="-171450">
                        <a:buFont typeface="Arial" panose="020B0604020202020204" pitchFamily="34" charset="0"/>
                        <a:buChar char="•"/>
                      </a:pPr>
                      <a:r>
                        <a:rPr lang="da-DK" sz="1600" b="0" dirty="0">
                          <a:solidFill>
                            <a:schemeClr val="tx1"/>
                          </a:solidFill>
                        </a:rPr>
                        <a:t>Tillid</a:t>
                      </a:r>
                    </a:p>
                    <a:p>
                      <a:pPr marL="171450" indent="-171450">
                        <a:buFont typeface="Arial" panose="020B0604020202020204" pitchFamily="34" charset="0"/>
                        <a:buChar char="•"/>
                      </a:pPr>
                      <a:endParaRPr lang="da-DK" sz="1600" b="0" dirty="0">
                        <a:solidFill>
                          <a:schemeClr val="tx1"/>
                        </a:solidFill>
                      </a:endParaRPr>
                    </a:p>
                    <a:p>
                      <a:pPr marL="171450" indent="-171450">
                        <a:buFont typeface="Arial" panose="020B0604020202020204" pitchFamily="34" charset="0"/>
                        <a:buChar char="•"/>
                      </a:pPr>
                      <a:r>
                        <a:rPr lang="da-DK" sz="1600" b="0" dirty="0">
                          <a:solidFill>
                            <a:schemeClr val="tx1"/>
                          </a:solidFill>
                        </a:rPr>
                        <a:t>Innovation</a:t>
                      </a:r>
                    </a:p>
                    <a:p>
                      <a:pPr marL="171450" indent="-171450">
                        <a:buFont typeface="Arial" panose="020B0604020202020204" pitchFamily="34" charset="0"/>
                        <a:buChar char="•"/>
                      </a:pPr>
                      <a:endParaRPr lang="da-DK" sz="1600" b="0" dirty="0">
                        <a:solidFill>
                          <a:schemeClr val="tx1"/>
                        </a:solidFill>
                      </a:endParaRPr>
                    </a:p>
                    <a:p>
                      <a:pPr marL="171450" indent="-171450">
                        <a:buFont typeface="Arial" panose="020B0604020202020204" pitchFamily="34" charset="0"/>
                        <a:buChar char="•"/>
                      </a:pPr>
                      <a:r>
                        <a:rPr lang="da-DK" sz="1600" b="0" dirty="0">
                          <a:solidFill>
                            <a:schemeClr val="tx1"/>
                          </a:solidFill>
                        </a:rPr>
                        <a:t>Kreativitet</a:t>
                      </a:r>
                    </a:p>
                    <a:p>
                      <a:pPr marL="171450" indent="-171450">
                        <a:buFont typeface="Arial" panose="020B0604020202020204" pitchFamily="34" charset="0"/>
                        <a:buChar char="•"/>
                      </a:pPr>
                      <a:endParaRPr lang="da-DK" sz="1600" b="0" dirty="0">
                        <a:solidFill>
                          <a:schemeClr val="tx1"/>
                        </a:solidFill>
                      </a:endParaRPr>
                    </a:p>
                    <a:p>
                      <a:pPr marL="171450" indent="-171450">
                        <a:buFont typeface="Arial" panose="020B0604020202020204" pitchFamily="34" charset="0"/>
                        <a:buChar char="•"/>
                      </a:pPr>
                      <a:r>
                        <a:rPr lang="da-DK" sz="1600" b="0" dirty="0">
                          <a:solidFill>
                            <a:schemeClr val="tx1"/>
                          </a:solidFill>
                        </a:rPr>
                        <a:t>Fleksibilitet</a:t>
                      </a:r>
                    </a:p>
                    <a:p>
                      <a:pPr marL="171450" indent="-171450">
                        <a:buFont typeface="Arial" panose="020B0604020202020204" pitchFamily="34" charset="0"/>
                        <a:buChar char="•"/>
                      </a:pPr>
                      <a:endParaRPr lang="da-DK" sz="1600" b="0" dirty="0">
                        <a:solidFill>
                          <a:schemeClr val="tx1"/>
                        </a:solidFill>
                      </a:endParaRPr>
                    </a:p>
                    <a:p>
                      <a:pPr marL="171450" indent="-171450">
                        <a:buFont typeface="Arial" panose="020B0604020202020204" pitchFamily="34" charset="0"/>
                        <a:buChar char="•"/>
                      </a:pPr>
                      <a:r>
                        <a:rPr lang="da-DK" sz="1600" b="0" dirty="0" err="1">
                          <a:solidFill>
                            <a:schemeClr val="tx1"/>
                          </a:solidFill>
                        </a:rPr>
                        <a:t>Etc</a:t>
                      </a:r>
                      <a:r>
                        <a:rPr lang="da-DK" sz="1600" b="0" dirty="0">
                          <a:solidFill>
                            <a:schemeClr val="tx1"/>
                          </a:solidFill>
                        </a:rPr>
                        <a:t>…</a:t>
                      </a:r>
                    </a:p>
                    <a:p>
                      <a:endParaRPr lang="da-DK" sz="2400" dirty="0"/>
                    </a:p>
                  </a:txBody>
                  <a:tcPr/>
                </a:tc>
                <a:extLst>
                  <a:ext uri="{0D108BD9-81ED-4DB2-BD59-A6C34878D82A}">
                    <a16:rowId xmlns:a16="http://schemas.microsoft.com/office/drawing/2014/main" val="10000"/>
                  </a:ext>
                </a:extLst>
              </a:tr>
            </a:tbl>
          </a:graphicData>
        </a:graphic>
      </p:graphicFrame>
      <p:sp>
        <p:nvSpPr>
          <p:cNvPr id="11" name="Rektangel 10"/>
          <p:cNvSpPr/>
          <p:nvPr/>
        </p:nvSpPr>
        <p:spPr>
          <a:xfrm>
            <a:off x="0" y="987574"/>
            <a:ext cx="9144000" cy="196385"/>
          </a:xfrm>
          <a:prstGeom prst="rect">
            <a:avLst/>
          </a:prstGeom>
          <a:gradFill flip="none" rotWithShape="1">
            <a:gsLst>
              <a:gs pos="0">
                <a:srgbClr val="433C53"/>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410213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5148064" y="1995686"/>
            <a:ext cx="3168352" cy="273630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slidenummer 5"/>
          <p:cNvSpPr>
            <a:spLocks noGrp="1"/>
          </p:cNvSpPr>
          <p:nvPr>
            <p:ph type="sldNum" sz="quarter" idx="4"/>
          </p:nvPr>
        </p:nvSpPr>
        <p:spPr/>
        <p:txBody>
          <a:bodyPr/>
          <a:lstStyle/>
          <a:p>
            <a:fld id="{BFF3CFDD-2D56-4519-B779-BFFEF2995BE6}" type="slidenum">
              <a:rPr lang="da-DK" smtClean="0"/>
              <a:pPr/>
              <a:t>34</a:t>
            </a:fld>
            <a:endParaRPr lang="da-DK" dirty="0"/>
          </a:p>
        </p:txBody>
      </p:sp>
      <p:sp>
        <p:nvSpPr>
          <p:cNvPr id="7" name="Titel 1"/>
          <p:cNvSpPr>
            <a:spLocks noGrp="1"/>
          </p:cNvSpPr>
          <p:nvPr>
            <p:ph type="title"/>
          </p:nvPr>
        </p:nvSpPr>
        <p:spPr>
          <a:xfrm>
            <a:off x="770400" y="195486"/>
            <a:ext cx="7599600" cy="900000"/>
          </a:xfrm>
        </p:spPr>
        <p:txBody>
          <a:bodyPr/>
          <a:lstStyle/>
          <a:p>
            <a:r>
              <a:rPr lang="da-DK" b="1" dirty="0"/>
              <a:t>The </a:t>
            </a:r>
            <a:r>
              <a:rPr lang="da-DK" b="1" dirty="0" err="1"/>
              <a:t>Aristole</a:t>
            </a:r>
            <a:r>
              <a:rPr lang="da-DK" b="1" dirty="0"/>
              <a:t> Project</a:t>
            </a:r>
            <a:endParaRPr lang="da-DK" altLang="da-DK" b="1" dirty="0"/>
          </a:p>
        </p:txBody>
      </p:sp>
      <p:sp>
        <p:nvSpPr>
          <p:cNvPr id="8" name="Pladsholder til indhold 2"/>
          <p:cNvSpPr>
            <a:spLocks noGrp="1"/>
          </p:cNvSpPr>
          <p:nvPr>
            <p:ph idx="1"/>
          </p:nvPr>
        </p:nvSpPr>
        <p:spPr>
          <a:xfrm>
            <a:off x="323528" y="1131590"/>
            <a:ext cx="4536504" cy="4165923"/>
          </a:xfrm>
        </p:spPr>
        <p:txBody>
          <a:bodyPr/>
          <a:lstStyle/>
          <a:p>
            <a:pPr marL="0" indent="0">
              <a:spcBef>
                <a:spcPts val="1200"/>
              </a:spcBef>
              <a:buFont typeface="Wingdings" pitchFamily="2" charset="2"/>
              <a:buNone/>
              <a:defRPr/>
            </a:pPr>
            <a:r>
              <a:rPr lang="da-DK" altLang="da-DK" sz="1300" b="1" dirty="0"/>
              <a:t>Team Norms</a:t>
            </a:r>
            <a:br>
              <a:rPr lang="da-DK" altLang="da-DK" sz="1300" b="1" dirty="0"/>
            </a:br>
            <a:endParaRPr lang="da-DK" altLang="da-DK" sz="1300" b="1" dirty="0"/>
          </a:p>
          <a:p>
            <a:pPr fontAlgn="base"/>
            <a:r>
              <a:rPr lang="en-US" sz="1300" b="1" dirty="0"/>
              <a:t>1. Dependability.</a:t>
            </a:r>
          </a:p>
          <a:p>
            <a:pPr fontAlgn="base"/>
            <a:r>
              <a:rPr lang="en-US" sz="1300" dirty="0"/>
              <a:t>Team members get things done on time and meet expectations.</a:t>
            </a:r>
            <a:br>
              <a:rPr lang="en-US" sz="1300" dirty="0"/>
            </a:br>
            <a:endParaRPr lang="en-US" sz="1300" dirty="0"/>
          </a:p>
          <a:p>
            <a:pPr fontAlgn="base"/>
            <a:r>
              <a:rPr lang="en-US" sz="1300" b="1" dirty="0"/>
              <a:t>2. Structure and clarity.</a:t>
            </a:r>
          </a:p>
          <a:p>
            <a:pPr fontAlgn="base"/>
            <a:r>
              <a:rPr lang="en-US" sz="1300" dirty="0"/>
              <a:t>High-performing teams have clear goals, and have well-defined roles within the group.</a:t>
            </a:r>
            <a:br>
              <a:rPr lang="en-US" sz="1300" dirty="0"/>
            </a:br>
            <a:endParaRPr lang="en-US" sz="1300" dirty="0"/>
          </a:p>
          <a:p>
            <a:pPr fontAlgn="base"/>
            <a:r>
              <a:rPr lang="en-US" sz="1300" b="1" dirty="0"/>
              <a:t>3. Meaning.</a:t>
            </a:r>
          </a:p>
          <a:p>
            <a:pPr fontAlgn="base"/>
            <a:r>
              <a:rPr lang="en-US" sz="1300" dirty="0"/>
              <a:t>The work has personal significance to each member.</a:t>
            </a:r>
            <a:br>
              <a:rPr lang="en-US" sz="1300" dirty="0"/>
            </a:br>
            <a:endParaRPr lang="en-US" sz="1300" dirty="0"/>
          </a:p>
          <a:p>
            <a:pPr fontAlgn="base"/>
            <a:r>
              <a:rPr lang="en-US" sz="1300" b="1" dirty="0"/>
              <a:t>4. Impact.</a:t>
            </a:r>
          </a:p>
          <a:p>
            <a:pPr fontAlgn="base"/>
            <a:r>
              <a:rPr lang="en-US" sz="1300" dirty="0"/>
              <a:t>The group believes their work is purposeful and positively impacts the greater good.</a:t>
            </a:r>
          </a:p>
          <a:p>
            <a:pPr marL="0" indent="0">
              <a:spcBef>
                <a:spcPts val="1200"/>
              </a:spcBef>
              <a:buFont typeface="Wingdings" pitchFamily="2" charset="2"/>
              <a:buNone/>
              <a:defRPr/>
            </a:pPr>
            <a:endParaRPr lang="da-DK" altLang="da-DK" sz="1400" b="1" dirty="0"/>
          </a:p>
          <a:p>
            <a:pPr marL="0" indent="0">
              <a:spcBef>
                <a:spcPts val="1200"/>
              </a:spcBef>
              <a:buFont typeface="Wingdings" pitchFamily="2" charset="2"/>
              <a:buNone/>
              <a:defRPr/>
            </a:pPr>
            <a:endParaRPr lang="da-DK" altLang="da-DK" sz="1400" b="1" dirty="0"/>
          </a:p>
          <a:p>
            <a:pPr>
              <a:spcBef>
                <a:spcPts val="1200"/>
              </a:spcBef>
              <a:defRPr/>
            </a:pPr>
            <a:endParaRPr lang="da-DK" altLang="da-DK" sz="1400" dirty="0"/>
          </a:p>
        </p:txBody>
      </p:sp>
      <p:sp>
        <p:nvSpPr>
          <p:cNvPr id="5" name="Tekstboks 4"/>
          <p:cNvSpPr txBox="1"/>
          <p:nvPr/>
        </p:nvSpPr>
        <p:spPr>
          <a:xfrm>
            <a:off x="5220072" y="2083286"/>
            <a:ext cx="3096344" cy="2246769"/>
          </a:xfrm>
          <a:prstGeom prst="rect">
            <a:avLst/>
          </a:prstGeom>
          <a:noFill/>
        </p:spPr>
        <p:txBody>
          <a:bodyPr wrap="square" rtlCol="0">
            <a:spAutoFit/>
          </a:bodyPr>
          <a:lstStyle/>
          <a:p>
            <a:pPr fontAlgn="base"/>
            <a:r>
              <a:rPr lang="en-US" sz="1400" b="1" dirty="0"/>
              <a:t>Psychological Safety.</a:t>
            </a:r>
          </a:p>
          <a:p>
            <a:pPr fontAlgn="base"/>
            <a:endParaRPr lang="en-US" sz="1400" b="1" dirty="0"/>
          </a:p>
          <a:p>
            <a:pPr fontAlgn="base"/>
            <a:r>
              <a:rPr lang="en-US" sz="1400" dirty="0"/>
              <a:t>Google found that teams with psychologically safe environments had employees who were less likely to leave, more likely to harness the power of diversity, and ultimately, who were more successful.</a:t>
            </a:r>
          </a:p>
        </p:txBody>
      </p:sp>
      <p:sp>
        <p:nvSpPr>
          <p:cNvPr id="11" name="Rektangel 10"/>
          <p:cNvSpPr/>
          <p:nvPr/>
        </p:nvSpPr>
        <p:spPr>
          <a:xfrm>
            <a:off x="0" y="771550"/>
            <a:ext cx="9144000" cy="196385"/>
          </a:xfrm>
          <a:prstGeom prst="rect">
            <a:avLst/>
          </a:prstGeom>
          <a:gradFill flip="none" rotWithShape="1">
            <a:gsLst>
              <a:gs pos="0">
                <a:srgbClr val="433C53"/>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Rektangel 1"/>
          <p:cNvSpPr/>
          <p:nvPr/>
        </p:nvSpPr>
        <p:spPr>
          <a:xfrm>
            <a:off x="5244841" y="1338322"/>
            <a:ext cx="1292341" cy="369332"/>
          </a:xfrm>
          <a:prstGeom prst="rect">
            <a:avLst/>
          </a:prstGeom>
        </p:spPr>
        <p:txBody>
          <a:bodyPr wrap="none">
            <a:spAutoFit/>
          </a:bodyPr>
          <a:lstStyle/>
          <a:p>
            <a:pPr fontAlgn="base"/>
            <a:r>
              <a:rPr lang="da-DK" b="1" dirty="0"/>
              <a:t>The </a:t>
            </a:r>
            <a:r>
              <a:rPr lang="da-DK" b="1" dirty="0" err="1"/>
              <a:t>key</a:t>
            </a:r>
            <a:r>
              <a:rPr lang="da-DK" b="1" dirty="0"/>
              <a:t>:</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0048" y="415387"/>
            <a:ext cx="972108" cy="342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965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600" dirty="0" err="1"/>
              <a:t>Teaming</a:t>
            </a:r>
            <a:r>
              <a:rPr lang="da-DK" sz="3600" dirty="0"/>
              <a:t> – at </a:t>
            </a:r>
            <a:r>
              <a:rPr lang="da-DK" sz="3600" dirty="0" err="1"/>
              <a:t>teame</a:t>
            </a:r>
            <a:endParaRPr lang="da-DK" sz="3600" dirty="0"/>
          </a:p>
        </p:txBody>
      </p:sp>
      <p:sp>
        <p:nvSpPr>
          <p:cNvPr id="3" name="Pladsholder til indhold 2"/>
          <p:cNvSpPr>
            <a:spLocks noGrp="1"/>
          </p:cNvSpPr>
          <p:nvPr>
            <p:ph idx="4294967295"/>
          </p:nvPr>
        </p:nvSpPr>
        <p:spPr>
          <a:xfrm>
            <a:off x="3923928" y="1800226"/>
            <a:ext cx="4176712" cy="1945481"/>
          </a:xfrm>
        </p:spPr>
        <p:txBody>
          <a:bodyPr/>
          <a:lstStyle/>
          <a:p>
            <a:r>
              <a:rPr lang="da-DK" dirty="0"/>
              <a:t>Hvis du prøver at tvinge en gruppe til teamarbejde vil du kun spilde dine kræfter. Men hvis du giver en gruppe en opgave, de kun kan løse i fællesskab, så begynder de selv at arbejde som et team med det samme.</a:t>
            </a:r>
          </a:p>
        </p:txBody>
      </p:sp>
      <p:sp>
        <p:nvSpPr>
          <p:cNvPr id="4" name="Tekstboks 3"/>
          <p:cNvSpPr txBox="1"/>
          <p:nvPr/>
        </p:nvSpPr>
        <p:spPr>
          <a:xfrm>
            <a:off x="1907704" y="4011910"/>
            <a:ext cx="3816424" cy="261610"/>
          </a:xfrm>
          <a:prstGeom prst="rect">
            <a:avLst/>
          </a:prstGeom>
          <a:noFill/>
        </p:spPr>
        <p:txBody>
          <a:bodyPr wrap="square" rtlCol="0">
            <a:spAutoFit/>
          </a:bodyPr>
          <a:lstStyle/>
          <a:p>
            <a:r>
              <a:rPr lang="da-DK" sz="1100" i="1" dirty="0"/>
              <a:t>”Ledelsesteamet gentænkt”, Trillingsgaard 2015</a:t>
            </a:r>
          </a:p>
        </p:txBody>
      </p:sp>
      <p:sp>
        <p:nvSpPr>
          <p:cNvPr id="6" name="Tekstboks 5"/>
          <p:cNvSpPr txBox="1"/>
          <p:nvPr/>
        </p:nvSpPr>
        <p:spPr>
          <a:xfrm>
            <a:off x="755576" y="1707654"/>
            <a:ext cx="2520280" cy="1938992"/>
          </a:xfrm>
          <a:prstGeom prst="rect">
            <a:avLst/>
          </a:prstGeom>
          <a:noFill/>
        </p:spPr>
        <p:txBody>
          <a:bodyPr wrap="square" rtlCol="0">
            <a:spAutoFit/>
          </a:bodyPr>
          <a:lstStyle/>
          <a:p>
            <a:r>
              <a:rPr lang="da-DK" sz="2400" dirty="0"/>
              <a:t>Evnen til hurtigt og løbende at få samarbejdet til at fungere</a:t>
            </a:r>
          </a:p>
        </p:txBody>
      </p:sp>
      <p:sp>
        <p:nvSpPr>
          <p:cNvPr id="7" name="Rektangel 6"/>
          <p:cNvSpPr/>
          <p:nvPr/>
        </p:nvSpPr>
        <p:spPr>
          <a:xfrm>
            <a:off x="683568" y="1563638"/>
            <a:ext cx="2736304" cy="237626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p:cNvSpPr/>
          <p:nvPr/>
        </p:nvSpPr>
        <p:spPr>
          <a:xfrm>
            <a:off x="3563888" y="1563638"/>
            <a:ext cx="4824536" cy="237626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1841779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Øvelse i makkerpar</a:t>
            </a:r>
          </a:p>
        </p:txBody>
      </p:sp>
      <p:sp>
        <p:nvSpPr>
          <p:cNvPr id="3" name="Pladsholder til indhold 2"/>
          <p:cNvSpPr>
            <a:spLocks noGrp="1"/>
          </p:cNvSpPr>
          <p:nvPr>
            <p:ph idx="13"/>
          </p:nvPr>
        </p:nvSpPr>
        <p:spPr/>
        <p:txBody>
          <a:bodyPr/>
          <a:lstStyle/>
          <a:p>
            <a:pPr marL="342900" indent="-342900">
              <a:buClr>
                <a:srgbClr val="92D050"/>
              </a:buClr>
              <a:buFont typeface="+mj-lt"/>
              <a:buAutoNum type="arabicPeriod"/>
            </a:pPr>
            <a:r>
              <a:rPr lang="da-DK" sz="2000" dirty="0"/>
              <a:t>I hvor høj grad er teammedlemmerne afhængige af hinanden i opgaveløsningen? </a:t>
            </a:r>
          </a:p>
          <a:p>
            <a:pPr marL="342900" indent="-342900">
              <a:buClr>
                <a:srgbClr val="92D050"/>
              </a:buClr>
              <a:buFont typeface="+mj-lt"/>
              <a:buAutoNum type="arabicPeriod"/>
            </a:pPr>
            <a:endParaRPr lang="da-DK" sz="2000" dirty="0"/>
          </a:p>
          <a:p>
            <a:pPr marL="342900" indent="-342900">
              <a:buClr>
                <a:srgbClr val="92D050"/>
              </a:buClr>
              <a:buFont typeface="+mj-lt"/>
              <a:buAutoNum type="arabicPeriod"/>
            </a:pPr>
            <a:r>
              <a:rPr lang="da-DK" sz="2000" dirty="0"/>
              <a:t>Hvad kan du gøre for at synliggøre deres afhængighed af hinanden?</a:t>
            </a:r>
          </a:p>
          <a:p>
            <a:pPr marL="342900" indent="-342900">
              <a:buClr>
                <a:srgbClr val="92D050"/>
              </a:buClr>
              <a:buFont typeface="+mj-lt"/>
              <a:buAutoNum type="arabicPeriod"/>
            </a:pPr>
            <a:endParaRPr lang="da-DK" dirty="0"/>
          </a:p>
        </p:txBody>
      </p:sp>
      <p:sp>
        <p:nvSpPr>
          <p:cNvPr id="4" name="Pladsholder til billede 3">
            <a:extLst>
              <a:ext uri="{FF2B5EF4-FFF2-40B4-BE49-F238E27FC236}">
                <a16:creationId xmlns:a16="http://schemas.microsoft.com/office/drawing/2014/main" id="{8BF50D2A-C297-4C88-AAA9-7A9AD023C57E}"/>
              </a:ext>
            </a:extLst>
          </p:cNvPr>
          <p:cNvSpPr>
            <a:spLocks noGrp="1"/>
          </p:cNvSpPr>
          <p:nvPr>
            <p:ph type="pic" sz="quarter" idx="15"/>
          </p:nvPr>
        </p:nvSpPr>
        <p:spPr/>
      </p:sp>
      <p:pic>
        <p:nvPicPr>
          <p:cNvPr id="7170" name="Picture 2" descr="C:\Users\msf\Google Drev\Billeder til præsentation\Refleksion_rådgivni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3221" y="3219822"/>
            <a:ext cx="1091267" cy="12120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0999" y="1419622"/>
            <a:ext cx="669433" cy="65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66767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87E8DB6-02E9-EE18-FA5E-77622E269B8D}"/>
              </a:ext>
            </a:extLst>
          </p:cNvPr>
          <p:cNvSpPr>
            <a:spLocks noGrp="1"/>
          </p:cNvSpPr>
          <p:nvPr>
            <p:ph type="title"/>
          </p:nvPr>
        </p:nvSpPr>
        <p:spPr>
          <a:xfrm>
            <a:off x="395289" y="123478"/>
            <a:ext cx="8341096" cy="675000"/>
          </a:xfrm>
        </p:spPr>
        <p:txBody>
          <a:bodyPr anchor="t">
            <a:normAutofit/>
          </a:bodyPr>
          <a:lstStyle/>
          <a:p>
            <a:r>
              <a:rPr lang="en-US" dirty="0"/>
              <a:t>Patrick Lencioni - Five dysfunctions of teams</a:t>
            </a:r>
          </a:p>
        </p:txBody>
      </p:sp>
      <p:pic>
        <p:nvPicPr>
          <p:cNvPr id="6" name="Picture 2">
            <a:extLst>
              <a:ext uri="{FF2B5EF4-FFF2-40B4-BE49-F238E27FC236}">
                <a16:creationId xmlns:a16="http://schemas.microsoft.com/office/drawing/2014/main" id="{0D6C6D8F-75DF-2A4C-A07E-C416A9C68C8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41630" y="555526"/>
            <a:ext cx="7116085" cy="4536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ladsholder til slidenummer 4">
            <a:extLst>
              <a:ext uri="{FF2B5EF4-FFF2-40B4-BE49-F238E27FC236}">
                <a16:creationId xmlns:a16="http://schemas.microsoft.com/office/drawing/2014/main" id="{9B3ABCC0-2159-28BB-2910-D0F092F59426}"/>
              </a:ext>
            </a:extLst>
          </p:cNvPr>
          <p:cNvSpPr>
            <a:spLocks noGrp="1"/>
          </p:cNvSpPr>
          <p:nvPr>
            <p:ph type="sldNum" sz="quarter" idx="4"/>
          </p:nvPr>
        </p:nvSpPr>
        <p:spPr>
          <a:xfrm>
            <a:off x="3347864" y="4776713"/>
            <a:ext cx="2520280" cy="315317"/>
          </a:xfrm>
        </p:spPr>
        <p:txBody>
          <a:bodyPr>
            <a:normAutofit/>
          </a:bodyPr>
          <a:lstStyle/>
          <a:p>
            <a:pPr>
              <a:spcAft>
                <a:spcPts val="600"/>
              </a:spcAft>
            </a:pPr>
            <a:fld id="{BFF3CFDD-2D56-4519-B779-BFFEF2995BE6}" type="slidenum">
              <a:rPr lang="da-DK" smtClean="0">
                <a:solidFill>
                  <a:srgbClr val="000000"/>
                </a:solidFill>
              </a:rPr>
              <a:pPr>
                <a:spcAft>
                  <a:spcPts val="600"/>
                </a:spcAft>
              </a:pPr>
              <a:t>37</a:t>
            </a:fld>
            <a:endParaRPr lang="da-DK">
              <a:solidFill>
                <a:srgbClr val="000000"/>
              </a:solidFill>
            </a:endParaRPr>
          </a:p>
        </p:txBody>
      </p:sp>
    </p:spTree>
    <p:extLst>
      <p:ext uri="{BB962C8B-B14F-4D97-AF65-F5344CB8AC3E}">
        <p14:creationId xmlns:p14="http://schemas.microsoft.com/office/powerpoint/2010/main" val="9163231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87E8DB6-02E9-EE18-FA5E-77622E269B8D}"/>
              </a:ext>
            </a:extLst>
          </p:cNvPr>
          <p:cNvSpPr>
            <a:spLocks noGrp="1"/>
          </p:cNvSpPr>
          <p:nvPr>
            <p:ph type="title"/>
          </p:nvPr>
        </p:nvSpPr>
        <p:spPr>
          <a:xfrm>
            <a:off x="395289" y="123478"/>
            <a:ext cx="8341096" cy="675000"/>
          </a:xfrm>
        </p:spPr>
        <p:txBody>
          <a:bodyPr anchor="t">
            <a:normAutofit/>
          </a:bodyPr>
          <a:lstStyle/>
          <a:p>
            <a:r>
              <a:rPr lang="en-US" dirty="0" err="1"/>
              <a:t>Øvelse</a:t>
            </a:r>
            <a:r>
              <a:rPr lang="en-US" dirty="0"/>
              <a:t>: </a:t>
            </a:r>
            <a:r>
              <a:rPr lang="en-US" dirty="0" err="1"/>
              <a:t>Reflektér</a:t>
            </a:r>
            <a:r>
              <a:rPr lang="en-US" dirty="0"/>
              <a:t> </a:t>
            </a:r>
            <a:r>
              <a:rPr lang="en-US" dirty="0" err="1"/>
              <a:t>og</a:t>
            </a:r>
            <a:r>
              <a:rPr lang="en-US" dirty="0"/>
              <a:t> del </a:t>
            </a:r>
          </a:p>
        </p:txBody>
      </p:sp>
      <p:pic>
        <p:nvPicPr>
          <p:cNvPr id="6" name="Picture 2">
            <a:extLst>
              <a:ext uri="{FF2B5EF4-FFF2-40B4-BE49-F238E27FC236}">
                <a16:creationId xmlns:a16="http://schemas.microsoft.com/office/drawing/2014/main" id="{0D6C6D8F-75DF-2A4C-A07E-C416A9C68C8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28261" y="915566"/>
            <a:ext cx="5208235" cy="3320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ladsholder til slidenummer 4">
            <a:extLst>
              <a:ext uri="{FF2B5EF4-FFF2-40B4-BE49-F238E27FC236}">
                <a16:creationId xmlns:a16="http://schemas.microsoft.com/office/drawing/2014/main" id="{9B3ABCC0-2159-28BB-2910-D0F092F59426}"/>
              </a:ext>
            </a:extLst>
          </p:cNvPr>
          <p:cNvSpPr>
            <a:spLocks noGrp="1"/>
          </p:cNvSpPr>
          <p:nvPr>
            <p:ph type="sldNum" sz="quarter" idx="4"/>
          </p:nvPr>
        </p:nvSpPr>
        <p:spPr>
          <a:xfrm>
            <a:off x="3347864" y="4776713"/>
            <a:ext cx="2520280" cy="315317"/>
          </a:xfrm>
        </p:spPr>
        <p:txBody>
          <a:bodyPr>
            <a:normAutofit/>
          </a:bodyPr>
          <a:lstStyle/>
          <a:p>
            <a:pPr>
              <a:spcAft>
                <a:spcPts val="600"/>
              </a:spcAft>
            </a:pPr>
            <a:fld id="{BFF3CFDD-2D56-4519-B779-BFFEF2995BE6}" type="slidenum">
              <a:rPr lang="da-DK" smtClean="0">
                <a:solidFill>
                  <a:srgbClr val="000000"/>
                </a:solidFill>
              </a:rPr>
              <a:pPr>
                <a:spcAft>
                  <a:spcPts val="600"/>
                </a:spcAft>
              </a:pPr>
              <a:t>38</a:t>
            </a:fld>
            <a:endParaRPr lang="da-DK">
              <a:solidFill>
                <a:srgbClr val="000000"/>
              </a:solidFill>
            </a:endParaRPr>
          </a:p>
        </p:txBody>
      </p:sp>
      <p:sp>
        <p:nvSpPr>
          <p:cNvPr id="2" name="Pladsholder til indhold 2">
            <a:extLst>
              <a:ext uri="{FF2B5EF4-FFF2-40B4-BE49-F238E27FC236}">
                <a16:creationId xmlns:a16="http://schemas.microsoft.com/office/drawing/2014/main" id="{3F7BB0E9-9070-6F71-6663-6EF1AAD8172B}"/>
              </a:ext>
            </a:extLst>
          </p:cNvPr>
          <p:cNvSpPr txBox="1">
            <a:spLocks/>
          </p:cNvSpPr>
          <p:nvPr/>
        </p:nvSpPr>
        <p:spPr>
          <a:xfrm>
            <a:off x="683568" y="1256314"/>
            <a:ext cx="3456384" cy="3411548"/>
          </a:xfrm>
          <a:prstGeom prst="rect">
            <a:avLst/>
          </a:prstGeom>
        </p:spPr>
        <p:txBody>
          <a:bodyPr/>
          <a:lstStyle>
            <a:lvl1pPr marL="0" indent="0" algn="l" defTabSz="914400" rtl="0" eaLnBrk="1" latinLnBrk="0" hangingPunct="1">
              <a:spcBef>
                <a:spcPts val="200"/>
              </a:spcBef>
              <a:spcAft>
                <a:spcPts val="200"/>
              </a:spcAft>
              <a:buClr>
                <a:schemeClr val="accent1"/>
              </a:buClr>
              <a:buFont typeface="Wingdings" pitchFamily="2" charset="2"/>
              <a:buNone/>
              <a:defRPr sz="1800" kern="1200">
                <a:solidFill>
                  <a:schemeClr val="tx1"/>
                </a:solidFill>
                <a:latin typeface="+mn-lt"/>
                <a:ea typeface="+mn-ea"/>
                <a:cs typeface="+mn-cs"/>
              </a:defRPr>
            </a:lvl1pPr>
            <a:lvl2pPr marL="53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2pPr>
            <a:lvl3pPr marL="896400" indent="-1872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3pPr>
            <a:lvl4pPr marL="1260000" indent="-1800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4pPr>
            <a:lvl5pPr marL="161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Clr>
                <a:srgbClr val="92D050"/>
              </a:buClr>
              <a:buFont typeface="+mj-lt"/>
              <a:buAutoNum type="arabicPeriod"/>
            </a:pPr>
            <a:r>
              <a:rPr lang="da-DK" sz="2000" dirty="0"/>
              <a:t>Hvilke af dysfunktionerne stikker hovedet frem hos jer? </a:t>
            </a:r>
          </a:p>
          <a:p>
            <a:pPr marL="342900" indent="-342900">
              <a:buClr>
                <a:srgbClr val="92D050"/>
              </a:buClr>
              <a:buFont typeface="+mj-lt"/>
              <a:buAutoNum type="arabicPeriod"/>
            </a:pPr>
            <a:endParaRPr lang="da-DK" sz="2000" dirty="0"/>
          </a:p>
          <a:p>
            <a:pPr marL="342900" indent="-342900">
              <a:buClr>
                <a:srgbClr val="92D050"/>
              </a:buClr>
              <a:buFont typeface="+mj-lt"/>
              <a:buAutoNum type="arabicPeriod"/>
            </a:pPr>
            <a:r>
              <a:rPr lang="da-DK" sz="2000" dirty="0"/>
              <a:t>Hvor vil det være muligt for jer at forbedre jeres lederteam?</a:t>
            </a:r>
          </a:p>
          <a:p>
            <a:pPr marL="342900" indent="-342900">
              <a:buClr>
                <a:srgbClr val="92D050"/>
              </a:buClr>
              <a:buFont typeface="+mj-lt"/>
              <a:buAutoNum type="arabicPeriod"/>
            </a:pPr>
            <a:endParaRPr lang="da-DK" dirty="0"/>
          </a:p>
        </p:txBody>
      </p:sp>
    </p:spTree>
    <p:extLst>
      <p:ext uri="{BB962C8B-B14F-4D97-AF65-F5344CB8AC3E}">
        <p14:creationId xmlns:p14="http://schemas.microsoft.com/office/powerpoint/2010/main" val="15565042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Øvelse i makkerpar</a:t>
            </a:r>
          </a:p>
        </p:txBody>
      </p:sp>
      <p:sp>
        <p:nvSpPr>
          <p:cNvPr id="3" name="Pladsholder til indhold 2"/>
          <p:cNvSpPr>
            <a:spLocks noGrp="1"/>
          </p:cNvSpPr>
          <p:nvPr>
            <p:ph idx="13"/>
          </p:nvPr>
        </p:nvSpPr>
        <p:spPr/>
        <p:txBody>
          <a:bodyPr/>
          <a:lstStyle/>
          <a:p>
            <a:pPr marL="342900" indent="-342900">
              <a:buClr>
                <a:srgbClr val="92D050"/>
              </a:buClr>
              <a:buFont typeface="+mj-lt"/>
              <a:buAutoNum type="arabicPeriod"/>
            </a:pPr>
            <a:r>
              <a:rPr lang="da-DK" sz="2000" dirty="0"/>
              <a:t>I hvor høj grad er teammedlemmerne afhængige af hinanden i opgaveløsningen? </a:t>
            </a:r>
          </a:p>
          <a:p>
            <a:pPr marL="342900" indent="-342900">
              <a:buClr>
                <a:srgbClr val="92D050"/>
              </a:buClr>
              <a:buFont typeface="+mj-lt"/>
              <a:buAutoNum type="arabicPeriod"/>
            </a:pPr>
            <a:endParaRPr lang="da-DK" sz="2000" dirty="0"/>
          </a:p>
          <a:p>
            <a:pPr marL="342900" indent="-342900">
              <a:buClr>
                <a:srgbClr val="92D050"/>
              </a:buClr>
              <a:buFont typeface="+mj-lt"/>
              <a:buAutoNum type="arabicPeriod"/>
            </a:pPr>
            <a:r>
              <a:rPr lang="da-DK" sz="2000" dirty="0"/>
              <a:t>Hvad kan du gøre for at synliggøre deres afhængighed af hinanden?</a:t>
            </a:r>
          </a:p>
          <a:p>
            <a:pPr marL="342900" indent="-342900">
              <a:buClr>
                <a:srgbClr val="92D050"/>
              </a:buClr>
              <a:buFont typeface="+mj-lt"/>
              <a:buAutoNum type="arabicPeriod"/>
            </a:pPr>
            <a:endParaRPr lang="da-DK" dirty="0"/>
          </a:p>
        </p:txBody>
      </p:sp>
      <p:sp>
        <p:nvSpPr>
          <p:cNvPr id="4" name="Pladsholder til billede 3">
            <a:extLst>
              <a:ext uri="{FF2B5EF4-FFF2-40B4-BE49-F238E27FC236}">
                <a16:creationId xmlns:a16="http://schemas.microsoft.com/office/drawing/2014/main" id="{8BF50D2A-C297-4C88-AAA9-7A9AD023C57E}"/>
              </a:ext>
            </a:extLst>
          </p:cNvPr>
          <p:cNvSpPr>
            <a:spLocks noGrp="1"/>
          </p:cNvSpPr>
          <p:nvPr>
            <p:ph type="pic" sz="quarter" idx="15"/>
          </p:nvPr>
        </p:nvSpPr>
        <p:spPr/>
      </p:sp>
      <p:pic>
        <p:nvPicPr>
          <p:cNvPr id="7170" name="Picture 2" descr="C:\Users\msf\Google Drev\Billeder til præsentation\Refleksion_rådgivni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3221" y="3219822"/>
            <a:ext cx="1091267" cy="12120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0999" y="1419622"/>
            <a:ext cx="669433" cy="65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2990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3762" y="679228"/>
            <a:ext cx="6111387" cy="4320480"/>
          </a:xfrm>
          <a:prstGeom prst="rect">
            <a:avLst/>
          </a:prstGeom>
        </p:spPr>
      </p:pic>
      <p:sp>
        <p:nvSpPr>
          <p:cNvPr id="6" name="Tekstfelt 5"/>
          <p:cNvSpPr txBox="1"/>
          <p:nvPr/>
        </p:nvSpPr>
        <p:spPr>
          <a:xfrm>
            <a:off x="3685359" y="2302733"/>
            <a:ext cx="1728192" cy="981033"/>
          </a:xfrm>
          <a:prstGeom prst="rect">
            <a:avLst/>
          </a:prstGeom>
          <a:noFill/>
        </p:spPr>
        <p:txBody>
          <a:bodyPr wrap="square" lIns="91432" tIns="45716" rIns="91432" bIns="45716" rtlCol="0">
            <a:spAutoFit/>
          </a:bodyPr>
          <a:lstStyle/>
          <a:p>
            <a:pPr algn="ctr"/>
            <a:r>
              <a:rPr lang="da-DK" sz="1200" b="1" dirty="0">
                <a:solidFill>
                  <a:srgbClr val="FFFFFF"/>
                </a:solidFill>
              </a:rPr>
              <a:t>CfL</a:t>
            </a:r>
          </a:p>
          <a:p>
            <a:pPr algn="ctr"/>
            <a:endParaRPr lang="da-DK" sz="1200" b="1" dirty="0">
              <a:solidFill>
                <a:srgbClr val="FFFFFF"/>
              </a:solidFill>
            </a:endParaRPr>
          </a:p>
          <a:p>
            <a:pPr algn="ctr"/>
            <a:r>
              <a:rPr lang="da-DK" sz="1100" dirty="0">
                <a:solidFill>
                  <a:srgbClr val="FFFFFF"/>
                </a:solidFill>
              </a:rPr>
              <a:t>Vi løfter</a:t>
            </a:r>
          </a:p>
          <a:p>
            <a:pPr algn="ctr"/>
            <a:r>
              <a:rPr lang="da-DK" sz="1100" dirty="0">
                <a:solidFill>
                  <a:srgbClr val="FFFFFF"/>
                </a:solidFill>
              </a:rPr>
              <a:t>ledelseskvaliteten </a:t>
            </a:r>
          </a:p>
          <a:p>
            <a:pPr algn="ctr"/>
            <a:r>
              <a:rPr lang="da-DK" sz="1100" dirty="0">
                <a:solidFill>
                  <a:srgbClr val="FFFFFF"/>
                </a:solidFill>
              </a:rPr>
              <a:t>i Danmark</a:t>
            </a:r>
          </a:p>
        </p:txBody>
      </p:sp>
      <p:grpSp>
        <p:nvGrpSpPr>
          <p:cNvPr id="7" name="Gruppe 6"/>
          <p:cNvGrpSpPr/>
          <p:nvPr/>
        </p:nvGrpSpPr>
        <p:grpSpPr>
          <a:xfrm>
            <a:off x="395536" y="3249147"/>
            <a:ext cx="2016224" cy="1446550"/>
            <a:chOff x="395536" y="3249146"/>
            <a:chExt cx="2016224" cy="1446550"/>
          </a:xfrm>
        </p:grpSpPr>
        <p:sp>
          <p:nvSpPr>
            <p:cNvPr id="8" name="Tekstfelt 7">
              <a:hlinkClick r:id="rId4"/>
            </p:cNvPr>
            <p:cNvSpPr txBox="1"/>
            <p:nvPr/>
          </p:nvSpPr>
          <p:spPr>
            <a:xfrm>
              <a:off x="395536" y="3249146"/>
              <a:ext cx="2016224" cy="1446550"/>
            </a:xfrm>
            <a:prstGeom prst="rect">
              <a:avLst/>
            </a:prstGeom>
            <a:noFill/>
          </p:spPr>
          <p:txBody>
            <a:bodyPr wrap="square" rtlCol="0">
              <a:spAutoFit/>
            </a:bodyPr>
            <a:lstStyle/>
            <a:p>
              <a:r>
                <a:rPr lang="da-DK" sz="1100" b="1" dirty="0">
                  <a:solidFill>
                    <a:srgbClr val="000000"/>
                  </a:solidFill>
                </a:rPr>
                <a:t>Kompetenceudvikling</a:t>
              </a:r>
            </a:p>
            <a:p>
              <a:endParaRPr lang="da-DK" sz="1100" dirty="0">
                <a:solidFill>
                  <a:srgbClr val="000000"/>
                </a:solidFill>
              </a:endParaRPr>
            </a:p>
            <a:p>
              <a:r>
                <a:rPr lang="da-DK" sz="1100" dirty="0">
                  <a:solidFill>
                    <a:srgbClr val="000000"/>
                  </a:solidFill>
                </a:rPr>
                <a:t>Vi garanterer kurser med et højt fagligt niveau baseret på relevant forskning. Vi kombinerer teori , praksis og træning på alle forløb</a:t>
              </a:r>
            </a:p>
          </p:txBody>
        </p:sp>
        <p:cxnSp>
          <p:nvCxnSpPr>
            <p:cNvPr id="9" name="Lige forbindelse 8"/>
            <p:cNvCxnSpPr/>
            <p:nvPr/>
          </p:nvCxnSpPr>
          <p:spPr>
            <a:xfrm>
              <a:off x="467544" y="3507854"/>
              <a:ext cx="1728192"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10" name="Gruppe 9"/>
          <p:cNvGrpSpPr/>
          <p:nvPr/>
        </p:nvGrpSpPr>
        <p:grpSpPr>
          <a:xfrm>
            <a:off x="6660232" y="3249150"/>
            <a:ext cx="2160240" cy="1200329"/>
            <a:chOff x="6372200" y="3249146"/>
            <a:chExt cx="2016224" cy="1200329"/>
          </a:xfrm>
        </p:grpSpPr>
        <p:sp>
          <p:nvSpPr>
            <p:cNvPr id="11" name="Tekstfelt 10">
              <a:hlinkClick r:id="rId5"/>
            </p:cNvPr>
            <p:cNvSpPr txBox="1"/>
            <p:nvPr/>
          </p:nvSpPr>
          <p:spPr>
            <a:xfrm>
              <a:off x="6372200" y="3249146"/>
              <a:ext cx="2016224" cy="1200329"/>
            </a:xfrm>
            <a:prstGeom prst="rect">
              <a:avLst/>
            </a:prstGeom>
            <a:noFill/>
          </p:spPr>
          <p:txBody>
            <a:bodyPr wrap="square" rtlCol="0">
              <a:spAutoFit/>
            </a:bodyPr>
            <a:lstStyle/>
            <a:p>
              <a:r>
                <a:rPr lang="da-DK" sz="1200" b="1" dirty="0">
                  <a:solidFill>
                    <a:srgbClr val="000000"/>
                  </a:solidFill>
                </a:rPr>
                <a:t>Testværktøjer</a:t>
              </a:r>
            </a:p>
            <a:p>
              <a:endParaRPr lang="da-DK" sz="1200" dirty="0">
                <a:solidFill>
                  <a:srgbClr val="000000"/>
                </a:solidFill>
              </a:endParaRPr>
            </a:p>
            <a:p>
              <a:r>
                <a:rPr lang="da-DK" sz="1200" dirty="0">
                  <a:solidFill>
                    <a:srgbClr val="000000"/>
                  </a:solidFill>
                </a:rPr>
                <a:t>Vi har en stærk palet af testværktøjer, som understøtter udvikling og rekruttering</a:t>
              </a:r>
            </a:p>
          </p:txBody>
        </p:sp>
        <p:cxnSp>
          <p:nvCxnSpPr>
            <p:cNvPr id="12" name="Lige forbindelse 11"/>
            <p:cNvCxnSpPr/>
            <p:nvPr/>
          </p:nvCxnSpPr>
          <p:spPr>
            <a:xfrm>
              <a:off x="6444208" y="3507854"/>
              <a:ext cx="1728192" cy="0"/>
            </a:xfrm>
            <a:prstGeom prst="line">
              <a:avLst/>
            </a:prstGeom>
            <a:ln w="57150">
              <a:solidFill>
                <a:srgbClr val="F6A800"/>
              </a:solidFill>
            </a:ln>
          </p:spPr>
          <p:style>
            <a:lnRef idx="1">
              <a:schemeClr val="accent1"/>
            </a:lnRef>
            <a:fillRef idx="0">
              <a:schemeClr val="accent1"/>
            </a:fillRef>
            <a:effectRef idx="0">
              <a:schemeClr val="accent1"/>
            </a:effectRef>
            <a:fontRef idx="minor">
              <a:schemeClr val="tx1"/>
            </a:fontRef>
          </p:style>
        </p:cxnSp>
      </p:grpSp>
      <p:grpSp>
        <p:nvGrpSpPr>
          <p:cNvPr id="13" name="Gruppe 12"/>
          <p:cNvGrpSpPr/>
          <p:nvPr/>
        </p:nvGrpSpPr>
        <p:grpSpPr>
          <a:xfrm>
            <a:off x="6732240" y="1155398"/>
            <a:ext cx="1872208" cy="1384995"/>
            <a:chOff x="6444208" y="483518"/>
            <a:chExt cx="1872208" cy="1384995"/>
          </a:xfrm>
        </p:grpSpPr>
        <p:sp>
          <p:nvSpPr>
            <p:cNvPr id="14" name="Tekstfelt 13">
              <a:hlinkClick r:id="rId6"/>
            </p:cNvPr>
            <p:cNvSpPr txBox="1"/>
            <p:nvPr/>
          </p:nvSpPr>
          <p:spPr>
            <a:xfrm>
              <a:off x="6444208" y="483518"/>
              <a:ext cx="1872208" cy="1384995"/>
            </a:xfrm>
            <a:prstGeom prst="rect">
              <a:avLst/>
            </a:prstGeom>
            <a:noFill/>
          </p:spPr>
          <p:txBody>
            <a:bodyPr wrap="square" rtlCol="0">
              <a:spAutoFit/>
            </a:bodyPr>
            <a:lstStyle/>
            <a:p>
              <a:r>
                <a:rPr lang="da-DK" sz="1200" b="1" dirty="0">
                  <a:solidFill>
                    <a:srgbClr val="000000"/>
                  </a:solidFill>
                </a:rPr>
                <a:t>Netværk</a:t>
              </a:r>
            </a:p>
            <a:p>
              <a:endParaRPr lang="da-DK" sz="1200" dirty="0">
                <a:solidFill>
                  <a:srgbClr val="000000"/>
                </a:solidFill>
              </a:endParaRPr>
            </a:p>
            <a:p>
              <a:r>
                <a:rPr lang="da-DK" sz="1200" dirty="0">
                  <a:solidFill>
                    <a:srgbClr val="000000"/>
                  </a:solidFill>
                </a:rPr>
                <a:t>Vi stiler efter læring, videndeling og Best </a:t>
              </a:r>
              <a:r>
                <a:rPr lang="da-DK" sz="1200" dirty="0" err="1">
                  <a:solidFill>
                    <a:srgbClr val="000000"/>
                  </a:solidFill>
                </a:rPr>
                <a:t>Practices</a:t>
              </a:r>
              <a:r>
                <a:rPr lang="da-DK" sz="1200" dirty="0">
                  <a:solidFill>
                    <a:srgbClr val="000000"/>
                  </a:solidFill>
                </a:rPr>
                <a:t>. Vi </a:t>
              </a:r>
              <a:r>
                <a:rPr lang="da-DK" sz="1200" dirty="0" err="1">
                  <a:solidFill>
                    <a:srgbClr val="000000"/>
                  </a:solidFill>
                </a:rPr>
                <a:t>perspek-tiverer</a:t>
              </a:r>
              <a:r>
                <a:rPr lang="da-DK" sz="1200" dirty="0">
                  <a:solidFill>
                    <a:srgbClr val="000000"/>
                  </a:solidFill>
                </a:rPr>
                <a:t> til deltagernes hverdag. </a:t>
              </a:r>
            </a:p>
          </p:txBody>
        </p:sp>
        <p:cxnSp>
          <p:nvCxnSpPr>
            <p:cNvPr id="15" name="Lige forbindelse 14"/>
            <p:cNvCxnSpPr/>
            <p:nvPr/>
          </p:nvCxnSpPr>
          <p:spPr>
            <a:xfrm>
              <a:off x="6516216" y="742226"/>
              <a:ext cx="1728192" cy="0"/>
            </a:xfrm>
            <a:prstGeom prst="line">
              <a:avLst/>
            </a:prstGeom>
            <a:ln w="57150">
              <a:solidFill>
                <a:srgbClr val="00AC9C"/>
              </a:solidFill>
            </a:ln>
          </p:spPr>
          <p:style>
            <a:lnRef idx="1">
              <a:schemeClr val="accent1"/>
            </a:lnRef>
            <a:fillRef idx="0">
              <a:schemeClr val="accent1"/>
            </a:fillRef>
            <a:effectRef idx="0">
              <a:schemeClr val="accent1"/>
            </a:effectRef>
            <a:fontRef idx="minor">
              <a:schemeClr val="tx1"/>
            </a:fontRef>
          </p:style>
        </p:cxnSp>
      </p:grpSp>
      <p:grpSp>
        <p:nvGrpSpPr>
          <p:cNvPr id="16" name="Gruppe 15"/>
          <p:cNvGrpSpPr/>
          <p:nvPr/>
        </p:nvGrpSpPr>
        <p:grpSpPr>
          <a:xfrm>
            <a:off x="467545" y="1155398"/>
            <a:ext cx="2016224" cy="1384995"/>
            <a:chOff x="251520" y="483518"/>
            <a:chExt cx="2016224" cy="1384995"/>
          </a:xfrm>
        </p:grpSpPr>
        <p:sp>
          <p:nvSpPr>
            <p:cNvPr id="17" name="Tekstfelt 16">
              <a:hlinkClick r:id="rId7"/>
            </p:cNvPr>
            <p:cNvSpPr txBox="1"/>
            <p:nvPr/>
          </p:nvSpPr>
          <p:spPr>
            <a:xfrm>
              <a:off x="251520" y="483518"/>
              <a:ext cx="2016224" cy="1384995"/>
            </a:xfrm>
            <a:prstGeom prst="rect">
              <a:avLst/>
            </a:prstGeom>
            <a:noFill/>
          </p:spPr>
          <p:txBody>
            <a:bodyPr wrap="square" rtlCol="0">
              <a:spAutoFit/>
            </a:bodyPr>
            <a:lstStyle/>
            <a:p>
              <a:r>
                <a:rPr lang="da-DK" sz="1200" b="1" dirty="0">
                  <a:solidFill>
                    <a:srgbClr val="000000"/>
                  </a:solidFill>
                </a:rPr>
                <a:t>Ledelsesrådgivning</a:t>
              </a:r>
            </a:p>
            <a:p>
              <a:endParaRPr lang="da-DK" sz="1200" dirty="0">
                <a:solidFill>
                  <a:srgbClr val="000000"/>
                </a:solidFill>
              </a:endParaRPr>
            </a:p>
            <a:p>
              <a:r>
                <a:rPr lang="da-DK" sz="1200" dirty="0">
                  <a:solidFill>
                    <a:srgbClr val="000000"/>
                  </a:solidFill>
                </a:rPr>
                <a:t>Sammen med vores kunder skaber vi konkrete og designede løsninger til kritiske ledelsesudfordringer</a:t>
              </a:r>
            </a:p>
          </p:txBody>
        </p:sp>
        <p:cxnSp>
          <p:nvCxnSpPr>
            <p:cNvPr id="18" name="Lige forbindelse 17"/>
            <p:cNvCxnSpPr/>
            <p:nvPr/>
          </p:nvCxnSpPr>
          <p:spPr>
            <a:xfrm>
              <a:off x="323528" y="742226"/>
              <a:ext cx="1728192" cy="0"/>
            </a:xfrm>
            <a:prstGeom prst="line">
              <a:avLst/>
            </a:prstGeom>
            <a:ln w="57150">
              <a:solidFill>
                <a:srgbClr val="B1C20C"/>
              </a:solidFill>
            </a:ln>
          </p:spPr>
          <p:style>
            <a:lnRef idx="1">
              <a:schemeClr val="accent1"/>
            </a:lnRef>
            <a:fillRef idx="0">
              <a:schemeClr val="accent1"/>
            </a:fillRef>
            <a:effectRef idx="0">
              <a:schemeClr val="accent1"/>
            </a:effectRef>
            <a:fontRef idx="minor">
              <a:schemeClr val="tx1"/>
            </a:fontRef>
          </p:style>
        </p:cxnSp>
      </p:grpSp>
      <p:sp>
        <p:nvSpPr>
          <p:cNvPr id="20" name="Tekstboks 1"/>
          <p:cNvSpPr txBox="1"/>
          <p:nvPr/>
        </p:nvSpPr>
        <p:spPr>
          <a:xfrm>
            <a:off x="2650584" y="248331"/>
            <a:ext cx="3847528" cy="523220"/>
          </a:xfrm>
          <a:prstGeom prst="rect">
            <a:avLst/>
          </a:prstGeom>
          <a:noFill/>
        </p:spPr>
        <p:txBody>
          <a:bodyPr wrap="none" lIns="91432" tIns="45716" rIns="91432" bIns="45716" rtlCol="0">
            <a:spAutoFit/>
          </a:bodyPr>
          <a:lstStyle/>
          <a:p>
            <a:r>
              <a:rPr lang="da-DK" sz="2800" dirty="0">
                <a:solidFill>
                  <a:srgbClr val="000000"/>
                </a:solidFill>
              </a:rPr>
              <a:t>CfL som ledelseshus</a:t>
            </a:r>
          </a:p>
        </p:txBody>
      </p:sp>
      <p:sp>
        <p:nvSpPr>
          <p:cNvPr id="3" name="Tekstboks 2"/>
          <p:cNvSpPr txBox="1"/>
          <p:nvPr/>
        </p:nvSpPr>
        <p:spPr>
          <a:xfrm>
            <a:off x="540432" y="371440"/>
            <a:ext cx="792088" cy="400110"/>
          </a:xfrm>
          <a:prstGeom prst="rect">
            <a:avLst/>
          </a:prstGeom>
          <a:noFill/>
        </p:spPr>
        <p:txBody>
          <a:bodyPr wrap="square" lIns="91432" tIns="45716" rIns="91432" bIns="45716" rtlCol="0">
            <a:spAutoFit/>
          </a:bodyPr>
          <a:lstStyle/>
          <a:p>
            <a:r>
              <a:rPr lang="da-DK" sz="1000" i="1" dirty="0">
                <a:solidFill>
                  <a:srgbClr val="FFFFFF"/>
                </a:solidFill>
              </a:rPr>
              <a:t>Klik og læs mere</a:t>
            </a:r>
          </a:p>
        </p:txBody>
      </p:sp>
    </p:spTree>
    <p:extLst>
      <p:ext uri="{BB962C8B-B14F-4D97-AF65-F5344CB8AC3E}">
        <p14:creationId xmlns:p14="http://schemas.microsoft.com/office/powerpoint/2010/main" val="1860842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el 1"/>
          <p:cNvSpPr>
            <a:spLocks noGrp="1"/>
          </p:cNvSpPr>
          <p:nvPr>
            <p:ph type="ctrTitle"/>
          </p:nvPr>
        </p:nvSpPr>
        <p:spPr/>
        <p:txBody>
          <a:bodyPr/>
          <a:lstStyle/>
          <a:p>
            <a:pPr eaLnBrk="1" hangingPunct="1"/>
            <a:r>
              <a:rPr lang="da-DK" altLang="en-US" dirty="0"/>
              <a:t>Lederteamets fundament</a:t>
            </a:r>
          </a:p>
        </p:txBody>
      </p:sp>
      <p:sp>
        <p:nvSpPr>
          <p:cNvPr id="166915" name="Undertitel 2"/>
          <p:cNvSpPr>
            <a:spLocks noGrp="1"/>
          </p:cNvSpPr>
          <p:nvPr>
            <p:ph type="subTitle" idx="1"/>
          </p:nvPr>
        </p:nvSpPr>
        <p:spPr/>
        <p:txBody>
          <a:bodyPr>
            <a:normAutofit fontScale="77500" lnSpcReduction="20000"/>
          </a:bodyPr>
          <a:lstStyle/>
          <a:p>
            <a:pPr eaLnBrk="1" hangingPunct="1"/>
            <a:r>
              <a:rPr lang="da-DK" altLang="en-US" dirty="0"/>
              <a:t>Udvikling af ledergruppen</a:t>
            </a:r>
          </a:p>
        </p:txBody>
      </p:sp>
    </p:spTree>
    <p:extLst>
      <p:ext uri="{BB962C8B-B14F-4D97-AF65-F5344CB8AC3E}">
        <p14:creationId xmlns:p14="http://schemas.microsoft.com/office/powerpoint/2010/main" val="2345350767"/>
      </p:ext>
    </p:extLst>
  </p:cSld>
  <p:clrMapOvr>
    <a:masterClrMapping/>
  </p:clrMapOvr>
  <p:transition>
    <p:pull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1026"/>
          <p:cNvSpPr>
            <a:spLocks noGrp="1" noChangeArrowheads="1"/>
          </p:cNvSpPr>
          <p:nvPr>
            <p:ph type="title"/>
          </p:nvPr>
        </p:nvSpPr>
        <p:spPr/>
        <p:txBody>
          <a:bodyPr/>
          <a:lstStyle/>
          <a:p>
            <a:pPr eaLnBrk="1" hangingPunct="1"/>
            <a:r>
              <a:rPr lang="da-DK" altLang="en-US"/>
              <a:t>Formålet med Team Charter</a:t>
            </a:r>
          </a:p>
        </p:txBody>
      </p:sp>
      <p:sp>
        <p:nvSpPr>
          <p:cNvPr id="162819" name="Rectangle 1027"/>
          <p:cNvSpPr>
            <a:spLocks noGrp="1" noChangeArrowheads="1"/>
          </p:cNvSpPr>
          <p:nvPr>
            <p:ph idx="1"/>
          </p:nvPr>
        </p:nvSpPr>
        <p:spPr>
          <a:xfrm>
            <a:off x="968300" y="1517501"/>
            <a:ext cx="4395788" cy="2638425"/>
          </a:xfrm>
        </p:spPr>
        <p:txBody>
          <a:bodyPr/>
          <a:lstStyle/>
          <a:p>
            <a:pPr eaLnBrk="1" hangingPunct="1">
              <a:buFontTx/>
              <a:buNone/>
            </a:pPr>
            <a:r>
              <a:rPr lang="da-DK" altLang="en-US" dirty="0"/>
              <a:t>Er at skabe et aftalegrundlag, som:</a:t>
            </a:r>
          </a:p>
          <a:p>
            <a:pPr marL="285750" indent="-285750">
              <a:spcAft>
                <a:spcPts val="450"/>
              </a:spcAft>
              <a:buFont typeface="Arial" panose="020B0604020202020204" pitchFamily="34" charset="0"/>
              <a:buChar char="•"/>
            </a:pPr>
            <a:r>
              <a:rPr lang="da-DK" altLang="en-US" dirty="0"/>
              <a:t>Fastlægger teamets udgangspunkt og retning</a:t>
            </a:r>
          </a:p>
          <a:p>
            <a:pPr marL="285750" indent="-285750">
              <a:spcAft>
                <a:spcPts val="450"/>
              </a:spcAft>
              <a:buFont typeface="Arial" panose="020B0604020202020204" pitchFamily="34" charset="0"/>
              <a:buChar char="•"/>
            </a:pPr>
            <a:r>
              <a:rPr lang="da-DK" altLang="en-US" dirty="0"/>
              <a:t>Aftaler værdier, spilleregler og roller</a:t>
            </a:r>
          </a:p>
          <a:p>
            <a:pPr marL="285750" indent="-285750">
              <a:spcAft>
                <a:spcPts val="450"/>
              </a:spcAft>
              <a:buFont typeface="Arial" panose="020B0604020202020204" pitchFamily="34" charset="0"/>
              <a:buChar char="•"/>
            </a:pPr>
            <a:r>
              <a:rPr lang="da-DK" altLang="en-US" dirty="0"/>
              <a:t>Identificerer resultater og mål</a:t>
            </a:r>
          </a:p>
          <a:p>
            <a:pPr marL="285750" indent="-285750">
              <a:spcAft>
                <a:spcPts val="450"/>
              </a:spcAft>
              <a:buFont typeface="Arial" panose="020B0604020202020204" pitchFamily="34" charset="0"/>
              <a:buChar char="•"/>
            </a:pPr>
            <a:r>
              <a:rPr lang="da-DK" altLang="en-US" dirty="0"/>
              <a:t>Integrerer og socialiserer nye teammedlemmer</a:t>
            </a:r>
          </a:p>
          <a:p>
            <a:pPr eaLnBrk="1" hangingPunct="1"/>
            <a:endParaRPr lang="da-DK" altLang="en-US" dirty="0"/>
          </a:p>
          <a:p>
            <a:pPr eaLnBrk="1" hangingPunct="1">
              <a:buFontTx/>
              <a:buNone/>
            </a:pPr>
            <a:endParaRPr lang="da-DK" altLang="en-US" dirty="0"/>
          </a:p>
        </p:txBody>
      </p:sp>
      <p:sp>
        <p:nvSpPr>
          <p:cNvPr id="162820" name="Pladsholder til diasnumm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spcBef>
                <a:spcPts val="19"/>
              </a:spcBef>
              <a:buClr>
                <a:schemeClr val="accent1"/>
              </a:buClr>
              <a:buFont typeface="Wingdings" pitchFamily="2" charset="2"/>
              <a:buChar char="§"/>
              <a:defRPr sz="1500">
                <a:solidFill>
                  <a:schemeClr val="tx1"/>
                </a:solidFill>
                <a:latin typeface="Verdana" pitchFamily="34" charset="0"/>
              </a:defRPr>
            </a:lvl1pPr>
            <a:lvl2pPr marL="557213" indent="-214313" eaLnBrk="0" hangingPunct="0">
              <a:spcBef>
                <a:spcPts val="329"/>
              </a:spcBef>
              <a:buClr>
                <a:schemeClr val="accent1"/>
              </a:buClr>
              <a:buFont typeface="Wingdings" pitchFamily="2" charset="2"/>
              <a:buChar char="§"/>
              <a:defRPr>
                <a:solidFill>
                  <a:schemeClr val="tx1"/>
                </a:solidFill>
                <a:latin typeface="Verdana" pitchFamily="34" charset="0"/>
              </a:defRPr>
            </a:lvl2pPr>
            <a:lvl3pPr marL="857250" indent="-171450" eaLnBrk="0" hangingPunct="0">
              <a:spcBef>
                <a:spcPct val="20000"/>
              </a:spcBef>
              <a:buClr>
                <a:schemeClr val="accent1"/>
              </a:buClr>
              <a:buFont typeface="Wingdings" pitchFamily="2" charset="2"/>
              <a:buChar char="§"/>
              <a:defRPr sz="1200">
                <a:solidFill>
                  <a:schemeClr val="tx1"/>
                </a:solidFill>
                <a:latin typeface="Verdana" pitchFamily="34" charset="0"/>
              </a:defRPr>
            </a:lvl3pPr>
            <a:lvl4pPr marL="1200150" indent="-171450" eaLnBrk="0" hangingPunct="0">
              <a:spcBef>
                <a:spcPct val="20000"/>
              </a:spcBef>
              <a:buClr>
                <a:schemeClr val="accent1"/>
              </a:buClr>
              <a:buFont typeface="Wingdings" pitchFamily="2" charset="2"/>
              <a:buChar char="§"/>
              <a:defRPr sz="1050">
                <a:solidFill>
                  <a:schemeClr val="tx1"/>
                </a:solidFill>
                <a:latin typeface="Verdana" pitchFamily="34" charset="0"/>
              </a:defRPr>
            </a:lvl4pPr>
            <a:lvl5pPr marL="1543050" indent="-171450" eaLnBrk="0" hangingPunct="0">
              <a:spcBef>
                <a:spcPct val="20000"/>
              </a:spcBef>
              <a:buClr>
                <a:schemeClr val="accent1"/>
              </a:buClr>
              <a:buFont typeface="Wingdings" pitchFamily="2" charset="2"/>
              <a:buChar char="§"/>
              <a:defRPr sz="1050">
                <a:solidFill>
                  <a:schemeClr val="tx1"/>
                </a:solidFill>
                <a:latin typeface="Verdana" pitchFamily="34" charset="0"/>
              </a:defRPr>
            </a:lvl5pPr>
            <a:lvl6pPr marL="1885950" indent="-171450" eaLnBrk="0" fontAlgn="base" hangingPunct="0">
              <a:spcBef>
                <a:spcPct val="20000"/>
              </a:spcBef>
              <a:spcAft>
                <a:spcPct val="0"/>
              </a:spcAft>
              <a:buClr>
                <a:schemeClr val="accent1"/>
              </a:buClr>
              <a:buFont typeface="Wingdings" pitchFamily="2" charset="2"/>
              <a:buChar char="§"/>
              <a:defRPr sz="1050">
                <a:solidFill>
                  <a:schemeClr val="tx1"/>
                </a:solidFill>
                <a:latin typeface="Verdana" pitchFamily="34" charset="0"/>
              </a:defRPr>
            </a:lvl6pPr>
            <a:lvl7pPr marL="2228850" indent="-171450" eaLnBrk="0" fontAlgn="base" hangingPunct="0">
              <a:spcBef>
                <a:spcPct val="20000"/>
              </a:spcBef>
              <a:spcAft>
                <a:spcPct val="0"/>
              </a:spcAft>
              <a:buClr>
                <a:schemeClr val="accent1"/>
              </a:buClr>
              <a:buFont typeface="Wingdings" pitchFamily="2" charset="2"/>
              <a:buChar char="§"/>
              <a:defRPr sz="1050">
                <a:solidFill>
                  <a:schemeClr val="tx1"/>
                </a:solidFill>
                <a:latin typeface="Verdana" pitchFamily="34" charset="0"/>
              </a:defRPr>
            </a:lvl7pPr>
            <a:lvl8pPr marL="2571750" indent="-171450" eaLnBrk="0" fontAlgn="base" hangingPunct="0">
              <a:spcBef>
                <a:spcPct val="20000"/>
              </a:spcBef>
              <a:spcAft>
                <a:spcPct val="0"/>
              </a:spcAft>
              <a:buClr>
                <a:schemeClr val="accent1"/>
              </a:buClr>
              <a:buFont typeface="Wingdings" pitchFamily="2" charset="2"/>
              <a:buChar char="§"/>
              <a:defRPr sz="1050">
                <a:solidFill>
                  <a:schemeClr val="tx1"/>
                </a:solidFill>
                <a:latin typeface="Verdana" pitchFamily="34" charset="0"/>
              </a:defRPr>
            </a:lvl8pPr>
            <a:lvl9pPr marL="2914650" indent="-171450" eaLnBrk="0" fontAlgn="base" hangingPunct="0">
              <a:spcBef>
                <a:spcPct val="20000"/>
              </a:spcBef>
              <a:spcAft>
                <a:spcPct val="0"/>
              </a:spcAft>
              <a:buClr>
                <a:schemeClr val="accent1"/>
              </a:buClr>
              <a:buFont typeface="Wingdings" pitchFamily="2" charset="2"/>
              <a:buChar char="§"/>
              <a:defRPr sz="1050">
                <a:solidFill>
                  <a:schemeClr val="tx1"/>
                </a:solidFill>
                <a:latin typeface="Verdana" pitchFamily="34" charset="0"/>
              </a:defRPr>
            </a:lvl9pPr>
          </a:lstStyle>
          <a:p>
            <a:pPr eaLnBrk="1" hangingPunct="1">
              <a:spcBef>
                <a:spcPct val="0"/>
              </a:spcBef>
              <a:buClrTx/>
              <a:buFontTx/>
              <a:buNone/>
            </a:pPr>
            <a:r>
              <a:rPr lang="da-DK" altLang="en-US" sz="675">
                <a:latin typeface="Arial" charset="0"/>
              </a:rPr>
              <a:t> </a:t>
            </a:r>
            <a:r>
              <a:rPr lang="da-DK" altLang="en-US" sz="750">
                <a:solidFill>
                  <a:srgbClr val="82C2BF"/>
                </a:solidFill>
                <a:latin typeface="Arial" charset="0"/>
              </a:rPr>
              <a:t> </a:t>
            </a:r>
            <a:fld id="{7CCCF20C-A3F1-4D39-9E03-46E7FB973192}" type="slidenum">
              <a:rPr lang="da-DK" altLang="en-US" sz="750" b="1">
                <a:solidFill>
                  <a:schemeClr val="tx2"/>
                </a:solidFill>
                <a:latin typeface="Arial" charset="0"/>
              </a:rPr>
              <a:pPr eaLnBrk="1" hangingPunct="1">
                <a:spcBef>
                  <a:spcPct val="0"/>
                </a:spcBef>
                <a:buClrTx/>
                <a:buFontTx/>
                <a:buNone/>
              </a:pPr>
              <a:t>41</a:t>
            </a:fld>
            <a:endParaRPr lang="da-DK" altLang="en-US" sz="750" b="1">
              <a:solidFill>
                <a:schemeClr val="tx2"/>
              </a:solidFill>
              <a:latin typeface="Arial" charset="0"/>
            </a:endParaRPr>
          </a:p>
        </p:txBody>
      </p:sp>
      <p:pic>
        <p:nvPicPr>
          <p:cNvPr id="1628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1647105"/>
            <a:ext cx="2538044" cy="2220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72210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289" y="168558"/>
            <a:ext cx="8341096" cy="675000"/>
          </a:xfrm>
        </p:spPr>
        <p:txBody>
          <a:bodyPr anchor="t">
            <a:normAutofit/>
          </a:bodyPr>
          <a:lstStyle/>
          <a:p>
            <a:r>
              <a:rPr lang="da-DK" dirty="0"/>
              <a:t>Samarbejdskontrakten </a:t>
            </a:r>
          </a:p>
        </p:txBody>
      </p:sp>
      <p:graphicFrame>
        <p:nvGraphicFramePr>
          <p:cNvPr id="7" name="Pladsholder til indhold 3"/>
          <p:cNvGraphicFramePr>
            <a:graphicFrameLocks/>
          </p:cNvGraphicFramePr>
          <p:nvPr>
            <p:extLst>
              <p:ext uri="{D42A27DB-BD31-4B8C-83A1-F6EECF244321}">
                <p14:modId xmlns:p14="http://schemas.microsoft.com/office/powerpoint/2010/main" val="3730518138"/>
              </p:ext>
            </p:extLst>
          </p:nvPr>
        </p:nvGraphicFramePr>
        <p:xfrm>
          <a:off x="611560" y="771550"/>
          <a:ext cx="7704856" cy="3744416"/>
        </p:xfrm>
        <a:graphic>
          <a:graphicData uri="http://schemas.openxmlformats.org/drawingml/2006/table">
            <a:tbl>
              <a:tblPr firstRow="1" bandRow="1">
                <a:tableStyleId>{5C22544A-7EE6-4342-B048-85BDC9FD1C3A}</a:tableStyleId>
              </a:tblPr>
              <a:tblGrid>
                <a:gridCol w="1724982">
                  <a:extLst>
                    <a:ext uri="{9D8B030D-6E8A-4147-A177-3AD203B41FA5}">
                      <a16:colId xmlns:a16="http://schemas.microsoft.com/office/drawing/2014/main" val="20000"/>
                    </a:ext>
                  </a:extLst>
                </a:gridCol>
                <a:gridCol w="5979874">
                  <a:extLst>
                    <a:ext uri="{9D8B030D-6E8A-4147-A177-3AD203B41FA5}">
                      <a16:colId xmlns:a16="http://schemas.microsoft.com/office/drawing/2014/main" val="20001"/>
                    </a:ext>
                  </a:extLst>
                </a:gridCol>
              </a:tblGrid>
              <a:tr h="317771">
                <a:tc gridSpan="2">
                  <a:txBody>
                    <a:bodyPr/>
                    <a:lstStyle/>
                    <a:p>
                      <a:r>
                        <a:rPr lang="da-DK" sz="1800" b="1" dirty="0"/>
                        <a:t>Aftale om </a:t>
                      </a:r>
                      <a:r>
                        <a:rPr lang="da-DK" sz="1800" b="1" baseline="0" dirty="0"/>
                        <a:t>samarbejde</a:t>
                      </a:r>
                      <a:endParaRPr lang="da-DK" sz="1800" b="1" dirty="0"/>
                    </a:p>
                  </a:txBody>
                  <a:tcPr marL="60531" marR="60531" marT="30266" marB="30266"/>
                </a:tc>
                <a:tc hMerge="1">
                  <a:txBody>
                    <a:bodyPr/>
                    <a:lstStyle/>
                    <a:p>
                      <a:endParaRPr lang="da-DK"/>
                    </a:p>
                  </a:txBody>
                  <a:tcPr/>
                </a:tc>
                <a:extLst>
                  <a:ext uri="{0D108BD9-81ED-4DB2-BD59-A6C34878D82A}">
                    <a16:rowId xmlns:a16="http://schemas.microsoft.com/office/drawing/2014/main" val="10000"/>
                  </a:ext>
                </a:extLst>
              </a:tr>
              <a:tr h="867349">
                <a:tc>
                  <a:txBody>
                    <a:bodyPr/>
                    <a:lstStyle/>
                    <a:p>
                      <a:r>
                        <a:rPr lang="da-DK" sz="1400"/>
                        <a:t>Retning </a:t>
                      </a:r>
                    </a:p>
                  </a:txBody>
                  <a:tcPr marL="60531" marR="60531" marT="30266" marB="30266"/>
                </a:tc>
                <a:tc>
                  <a:txBody>
                    <a:bodyPr/>
                    <a:lstStyle/>
                    <a:p>
                      <a:pPr marL="285750" indent="-285750">
                        <a:buFont typeface="Wingdings" pitchFamily="2" charset="2"/>
                        <a:buChar char="§"/>
                      </a:pPr>
                      <a:r>
                        <a:rPr lang="da-DK" sz="1400" dirty="0"/>
                        <a:t>Mission</a:t>
                      </a:r>
                    </a:p>
                    <a:p>
                      <a:pPr marL="285750" indent="-285750">
                        <a:buFont typeface="Wingdings" pitchFamily="2" charset="2"/>
                        <a:buChar char="§"/>
                      </a:pPr>
                      <a:r>
                        <a:rPr lang="da-DK" sz="1400" dirty="0"/>
                        <a:t>Mål – afdeling &amp; team</a:t>
                      </a:r>
                    </a:p>
                    <a:p>
                      <a:pPr marL="285750" indent="-285750">
                        <a:buFont typeface="Wingdings" pitchFamily="2" charset="2"/>
                        <a:buChar char="§"/>
                      </a:pPr>
                      <a:r>
                        <a:rPr lang="da-DK" sz="1400" dirty="0"/>
                        <a:t>Succeskriterier </a:t>
                      </a:r>
                    </a:p>
                    <a:p>
                      <a:pPr marL="285750" indent="-285750">
                        <a:buFont typeface="Wingdings" pitchFamily="2" charset="2"/>
                        <a:buChar char="§"/>
                      </a:pPr>
                      <a:r>
                        <a:rPr lang="da-DK" sz="1400" dirty="0"/>
                        <a:t>Hvordan følger vi op på mål?</a:t>
                      </a:r>
                    </a:p>
                  </a:txBody>
                  <a:tcPr marL="60531" marR="60531" marT="30266" marB="30266"/>
                </a:tc>
                <a:extLst>
                  <a:ext uri="{0D108BD9-81ED-4DB2-BD59-A6C34878D82A}">
                    <a16:rowId xmlns:a16="http://schemas.microsoft.com/office/drawing/2014/main" val="10001"/>
                  </a:ext>
                </a:extLst>
              </a:tr>
              <a:tr h="1474777">
                <a:tc>
                  <a:txBody>
                    <a:bodyPr/>
                    <a:lstStyle/>
                    <a:p>
                      <a:r>
                        <a:rPr lang="da-DK" sz="1400" err="1"/>
                        <a:t>Alignment</a:t>
                      </a:r>
                      <a:endParaRPr lang="da-DK" sz="1400"/>
                    </a:p>
                  </a:txBody>
                  <a:tcPr marL="60531" marR="60531" marT="30266" marB="30266"/>
                </a:tc>
                <a:tc>
                  <a:txBody>
                    <a:bodyPr/>
                    <a:lstStyle/>
                    <a:p>
                      <a:pPr marL="285750" indent="-285750">
                        <a:buFont typeface="Wingdings" pitchFamily="2" charset="2"/>
                        <a:buChar char="§"/>
                      </a:pPr>
                      <a:r>
                        <a:rPr lang="da-DK" sz="1400" dirty="0"/>
                        <a:t>Hvilke opgaver har vi i dette team?</a:t>
                      </a:r>
                    </a:p>
                    <a:p>
                      <a:pPr marL="285750" indent="-285750">
                        <a:buFont typeface="Wingdings" pitchFamily="2" charset="2"/>
                        <a:buChar char="§"/>
                      </a:pPr>
                      <a:r>
                        <a:rPr lang="da-DK" sz="1400" dirty="0"/>
                        <a:t>Roller og ansvar</a:t>
                      </a:r>
                    </a:p>
                    <a:p>
                      <a:pPr marL="285750" indent="-285750">
                        <a:buFont typeface="Wingdings" pitchFamily="2" charset="2"/>
                        <a:buChar char="§"/>
                      </a:pPr>
                      <a:r>
                        <a:rPr lang="da-DK" sz="1400" dirty="0"/>
                        <a:t>Fælles processer: Hvordan løses opgaver?</a:t>
                      </a:r>
                    </a:p>
                    <a:p>
                      <a:pPr marL="285750" indent="-285750">
                        <a:buFont typeface="Wingdings" pitchFamily="2" charset="2"/>
                        <a:buChar char="§"/>
                      </a:pPr>
                      <a:r>
                        <a:rPr lang="da-DK" sz="1400" dirty="0"/>
                        <a:t>Fælles værktøjer:</a:t>
                      </a:r>
                      <a:r>
                        <a:rPr lang="da-DK" sz="1400" baseline="0" dirty="0"/>
                        <a:t> Hvordan kommunikeres der?</a:t>
                      </a:r>
                    </a:p>
                    <a:p>
                      <a:pPr marL="285750" indent="-285750">
                        <a:buFont typeface="Wingdings" pitchFamily="2" charset="2"/>
                        <a:buChar char="§"/>
                      </a:pPr>
                      <a:r>
                        <a:rPr lang="da-DK" sz="1400" baseline="0" dirty="0"/>
                        <a:t>Samarbejde: Hvor meget forventer vi at rejse? - og hvornår kan jeg kontakte en kollega?</a:t>
                      </a:r>
                    </a:p>
                    <a:p>
                      <a:pPr marL="285750" indent="-285750">
                        <a:buFont typeface="Wingdings" pitchFamily="2" charset="2"/>
                        <a:buChar char="§"/>
                      </a:pPr>
                      <a:r>
                        <a:rPr lang="da-DK" sz="1400" baseline="0" dirty="0"/>
                        <a:t>Dokumentation og arkivering</a:t>
                      </a:r>
                      <a:endParaRPr lang="da-DK" sz="1400" dirty="0"/>
                    </a:p>
                  </a:txBody>
                  <a:tcPr marL="60531" marR="60531" marT="30266" marB="30266"/>
                </a:tc>
                <a:extLst>
                  <a:ext uri="{0D108BD9-81ED-4DB2-BD59-A6C34878D82A}">
                    <a16:rowId xmlns:a16="http://schemas.microsoft.com/office/drawing/2014/main" val="10002"/>
                  </a:ext>
                </a:extLst>
              </a:tr>
              <a:tr h="941540">
                <a:tc>
                  <a:txBody>
                    <a:bodyPr/>
                    <a:lstStyle/>
                    <a:p>
                      <a:r>
                        <a:rPr lang="da-DK" sz="1400"/>
                        <a:t>Engagement</a:t>
                      </a:r>
                    </a:p>
                  </a:txBody>
                  <a:tcPr marL="60531" marR="60531" marT="30266" marB="30266"/>
                </a:tc>
                <a:tc>
                  <a:txBody>
                    <a:bodyPr/>
                    <a:lstStyle/>
                    <a:p>
                      <a:pPr marL="285750" indent="-285750">
                        <a:buFont typeface="Wingdings" pitchFamily="2" charset="2"/>
                        <a:buChar char="§"/>
                      </a:pPr>
                      <a:r>
                        <a:rPr lang="da-DK" sz="1400" dirty="0"/>
                        <a:t>Teamværdier og -forventninger</a:t>
                      </a:r>
                      <a:r>
                        <a:rPr lang="da-DK" sz="1400" baseline="0" dirty="0"/>
                        <a:t> til hinandens adfærd:</a:t>
                      </a:r>
                    </a:p>
                    <a:p>
                      <a:pPr marL="542925" indent="-285750">
                        <a:buFont typeface="Wingdings" pitchFamily="2" charset="2"/>
                        <a:buChar char="§"/>
                      </a:pPr>
                      <a:r>
                        <a:rPr lang="da-DK" sz="1400" dirty="0"/>
                        <a:t>”hvordan gør vi tingene</a:t>
                      </a:r>
                      <a:r>
                        <a:rPr lang="da-DK" sz="1400" baseline="0" dirty="0"/>
                        <a:t> her?”</a:t>
                      </a:r>
                    </a:p>
                    <a:p>
                      <a:pPr marL="542925" indent="-285750">
                        <a:buFont typeface="Wingdings" pitchFamily="2" charset="2"/>
                        <a:buChar char="§"/>
                      </a:pPr>
                      <a:r>
                        <a:rPr lang="da-DK" sz="1400" baseline="0" dirty="0"/>
                        <a:t>”hvordan netværker vi?”</a:t>
                      </a:r>
                    </a:p>
                    <a:p>
                      <a:pPr marL="542925" indent="-285750">
                        <a:buFont typeface="Wingdings" pitchFamily="2" charset="2"/>
                        <a:buChar char="§"/>
                      </a:pPr>
                      <a:r>
                        <a:rPr lang="da-DK" sz="1400" baseline="0" dirty="0"/>
                        <a:t>”hvordan sikrer vi loyalitet?”</a:t>
                      </a:r>
                      <a:endParaRPr lang="da-DK" sz="1400" dirty="0"/>
                    </a:p>
                  </a:txBody>
                  <a:tcPr marL="60531" marR="60531" marT="30266" marB="30266"/>
                </a:tc>
                <a:extLst>
                  <a:ext uri="{0D108BD9-81ED-4DB2-BD59-A6C34878D82A}">
                    <a16:rowId xmlns:a16="http://schemas.microsoft.com/office/drawing/2014/main" val="10003"/>
                  </a:ext>
                </a:extLst>
              </a:tr>
            </a:tbl>
          </a:graphicData>
        </a:graphic>
      </p:graphicFrame>
      <p:sp>
        <p:nvSpPr>
          <p:cNvPr id="8" name="Tekstboks 3">
            <a:extLst>
              <a:ext uri="{FF2B5EF4-FFF2-40B4-BE49-F238E27FC236}">
                <a16:creationId xmlns:a16="http://schemas.microsoft.com/office/drawing/2014/main" id="{7D46651C-3334-4051-A4DE-6CEB48678C13}"/>
              </a:ext>
            </a:extLst>
          </p:cNvPr>
          <p:cNvSpPr txBox="1"/>
          <p:nvPr/>
        </p:nvSpPr>
        <p:spPr>
          <a:xfrm>
            <a:off x="539552" y="4758412"/>
            <a:ext cx="4824536" cy="261610"/>
          </a:xfrm>
          <a:prstGeom prst="rect">
            <a:avLst/>
          </a:prstGeom>
          <a:noFill/>
        </p:spPr>
        <p:txBody>
          <a:bodyPr wrap="square" rtlCol="0">
            <a:spAutoFit/>
          </a:bodyPr>
          <a:lstStyle/>
          <a:p>
            <a:r>
              <a:rPr lang="da-DK" sz="1050" i="1" dirty="0"/>
              <a:t>Inspiration fra ”Ledelsesteamet gentænkt”, Trillingsgaard 2015</a:t>
            </a:r>
          </a:p>
        </p:txBody>
      </p:sp>
    </p:spTree>
    <p:extLst>
      <p:ext uri="{BB962C8B-B14F-4D97-AF65-F5344CB8AC3E}">
        <p14:creationId xmlns:p14="http://schemas.microsoft.com/office/powerpoint/2010/main" val="10879064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04776" y="249492"/>
            <a:ext cx="4795416" cy="675000"/>
          </a:xfrm>
        </p:spPr>
        <p:txBody>
          <a:bodyPr/>
          <a:lstStyle/>
          <a:p>
            <a:r>
              <a:rPr lang="da-DK" dirty="0"/>
              <a:t>Samarbejdskontrakten </a:t>
            </a:r>
            <a:br>
              <a:rPr lang="da-DK" dirty="0"/>
            </a:br>
            <a:r>
              <a:rPr lang="da-DK" sz="1500" dirty="0"/>
              <a:t>Lederens guide</a:t>
            </a:r>
            <a:endParaRPr lang="da-DK" sz="2100" dirty="0"/>
          </a:p>
        </p:txBody>
      </p:sp>
      <p:sp>
        <p:nvSpPr>
          <p:cNvPr id="3" name="Undertitel 2"/>
          <p:cNvSpPr>
            <a:spLocks noGrp="1"/>
          </p:cNvSpPr>
          <p:nvPr>
            <p:ph idx="1"/>
          </p:nvPr>
        </p:nvSpPr>
        <p:spPr/>
        <p:txBody>
          <a:bodyPr>
            <a:normAutofit/>
          </a:bodyPr>
          <a:lstStyle/>
          <a:p>
            <a:r>
              <a:rPr lang="da-DK" b="1" dirty="0"/>
              <a:t>Trin 1: </a:t>
            </a:r>
            <a:br>
              <a:rPr lang="da-DK" dirty="0"/>
            </a:br>
            <a:r>
              <a:rPr lang="da-DK" dirty="0"/>
              <a:t>Alle forbereder en personlig præsentation (hjemmearbejde)  </a:t>
            </a:r>
          </a:p>
          <a:p>
            <a:endParaRPr lang="da-DK" dirty="0"/>
          </a:p>
          <a:p>
            <a:r>
              <a:rPr lang="da-DK" b="1" dirty="0"/>
              <a:t>Trin 2: </a:t>
            </a:r>
            <a:br>
              <a:rPr lang="da-DK" dirty="0"/>
            </a:br>
            <a:r>
              <a:rPr lang="da-DK" dirty="0"/>
              <a:t>Rammesætning for kick-</a:t>
            </a:r>
            <a:r>
              <a:rPr lang="da-DK" dirty="0" err="1"/>
              <a:t>off</a:t>
            </a:r>
            <a:r>
              <a:rPr lang="da-DK" dirty="0"/>
              <a:t> (formål, agenda og vision)</a:t>
            </a:r>
          </a:p>
          <a:p>
            <a:endParaRPr lang="da-DK" dirty="0"/>
          </a:p>
          <a:p>
            <a:r>
              <a:rPr lang="da-DK" b="1" dirty="0"/>
              <a:t>Trin 3: </a:t>
            </a:r>
            <a:br>
              <a:rPr lang="da-DK" dirty="0"/>
            </a:br>
            <a:r>
              <a:rPr lang="da-DK" dirty="0"/>
              <a:t>Personlig præsentation</a:t>
            </a:r>
          </a:p>
          <a:p>
            <a:endParaRPr lang="da-DK" sz="1200" dirty="0"/>
          </a:p>
          <a:p>
            <a:endParaRPr lang="da-DK" sz="1200" b="1" dirty="0"/>
          </a:p>
        </p:txBody>
      </p:sp>
      <p:sp>
        <p:nvSpPr>
          <p:cNvPr id="4" name="Pladsholder til indhold 3"/>
          <p:cNvSpPr>
            <a:spLocks noGrp="1"/>
          </p:cNvSpPr>
          <p:nvPr>
            <p:ph sz="quarter" idx="13"/>
          </p:nvPr>
        </p:nvSpPr>
        <p:spPr/>
        <p:txBody>
          <a:bodyPr/>
          <a:lstStyle/>
          <a:p>
            <a:r>
              <a:rPr lang="da-DK" b="1" dirty="0"/>
              <a:t>Trin 4: </a:t>
            </a:r>
            <a:br>
              <a:rPr lang="da-DK" dirty="0"/>
            </a:br>
            <a:r>
              <a:rPr lang="da-DK" dirty="0"/>
              <a:t>Teamets retning</a:t>
            </a:r>
          </a:p>
          <a:p>
            <a:endParaRPr lang="da-DK" dirty="0"/>
          </a:p>
          <a:p>
            <a:r>
              <a:rPr lang="da-DK" b="1" dirty="0"/>
              <a:t>Trin 5: </a:t>
            </a:r>
            <a:br>
              <a:rPr lang="da-DK" dirty="0"/>
            </a:br>
            <a:r>
              <a:rPr lang="da-DK" dirty="0"/>
              <a:t>Teamets </a:t>
            </a:r>
            <a:r>
              <a:rPr lang="da-DK" dirty="0" err="1"/>
              <a:t>alignment</a:t>
            </a:r>
            <a:endParaRPr lang="da-DK" dirty="0"/>
          </a:p>
          <a:p>
            <a:endParaRPr lang="da-DK" dirty="0"/>
          </a:p>
          <a:p>
            <a:r>
              <a:rPr lang="da-DK" b="1" dirty="0"/>
              <a:t>Trin 6: </a:t>
            </a:r>
            <a:br>
              <a:rPr lang="da-DK" dirty="0"/>
            </a:br>
            <a:r>
              <a:rPr lang="da-DK" dirty="0"/>
              <a:t>Teamets engagement</a:t>
            </a:r>
          </a:p>
          <a:p>
            <a:endParaRPr lang="da-DK" dirty="0"/>
          </a:p>
          <a:p>
            <a:r>
              <a:rPr lang="da-DK" b="1" dirty="0"/>
              <a:t>Trin 7: </a:t>
            </a:r>
            <a:br>
              <a:rPr lang="da-DK" dirty="0"/>
            </a:br>
            <a:r>
              <a:rPr lang="da-DK" dirty="0"/>
              <a:t>Opsummering af samarbejdskontrakten</a:t>
            </a:r>
          </a:p>
        </p:txBody>
      </p:sp>
      <p:sp>
        <p:nvSpPr>
          <p:cNvPr id="5" name="Pladsholder til diasnummer 4"/>
          <p:cNvSpPr>
            <a:spLocks noGrp="1"/>
          </p:cNvSpPr>
          <p:nvPr>
            <p:ph type="sldNum" sz="quarter" idx="12"/>
          </p:nvPr>
        </p:nvSpPr>
        <p:spPr/>
        <p:txBody>
          <a:bodyPr/>
          <a:lstStyle/>
          <a:p>
            <a:fld id="{BFF3CFDD-2D56-4519-B779-BFFEF2995BE6}" type="slidenum">
              <a:rPr lang="da-DK" smtClean="0"/>
              <a:pPr/>
              <a:t>43</a:t>
            </a:fld>
            <a:endParaRPr lang="da-DK"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1071" y="141480"/>
            <a:ext cx="1175296" cy="1175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56385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chor="t">
            <a:normAutofit fontScale="90000"/>
          </a:bodyPr>
          <a:lstStyle/>
          <a:p>
            <a:r>
              <a:rPr lang="da-DK" dirty="0"/>
              <a:t>Trin 1:</a:t>
            </a:r>
            <a:br>
              <a:rPr lang="da-DK" dirty="0"/>
            </a:br>
            <a:r>
              <a:rPr lang="da-DK" dirty="0"/>
              <a:t>Hvordan forbereder jeg mine teammedlemmer til kick-</a:t>
            </a:r>
            <a:r>
              <a:rPr lang="da-DK" dirty="0" err="1"/>
              <a:t>off</a:t>
            </a:r>
            <a:r>
              <a:rPr lang="da-DK" dirty="0"/>
              <a:t>?</a:t>
            </a:r>
          </a:p>
        </p:txBody>
      </p:sp>
      <p:sp>
        <p:nvSpPr>
          <p:cNvPr id="4" name="Undertitel 3">
            <a:extLst>
              <a:ext uri="{FF2B5EF4-FFF2-40B4-BE49-F238E27FC236}">
                <a16:creationId xmlns:a16="http://schemas.microsoft.com/office/drawing/2014/main" id="{155C7A30-A6E6-4B7D-B936-7F2B33256F69}"/>
              </a:ext>
            </a:extLst>
          </p:cNvPr>
          <p:cNvSpPr>
            <a:spLocks noGrp="1"/>
          </p:cNvSpPr>
          <p:nvPr>
            <p:ph type="subTitle" idx="1"/>
          </p:nvPr>
        </p:nvSpPr>
        <p:spPr/>
        <p:txBody>
          <a:bodyPr>
            <a:normAutofit fontScale="77500" lnSpcReduction="20000"/>
          </a:bodyPr>
          <a:lstStyle/>
          <a:p>
            <a:endParaRPr lang="da-DK"/>
          </a:p>
        </p:txBody>
      </p:sp>
    </p:spTree>
    <p:extLst>
      <p:ext uri="{BB962C8B-B14F-4D97-AF65-F5344CB8AC3E}">
        <p14:creationId xmlns:p14="http://schemas.microsoft.com/office/powerpoint/2010/main" val="40686018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70400" y="353700"/>
            <a:ext cx="7599600" cy="675000"/>
          </a:xfrm>
        </p:spPr>
        <p:txBody>
          <a:bodyPr anchor="t">
            <a:normAutofit/>
          </a:bodyPr>
          <a:lstStyle/>
          <a:p>
            <a:pPr>
              <a:lnSpc>
                <a:spcPct val="90000"/>
              </a:lnSpc>
            </a:pPr>
            <a:r>
              <a:rPr lang="da-DK" sz="2400" dirty="0"/>
              <a:t>Trin 1 (hjemmearbejde):</a:t>
            </a:r>
            <a:br>
              <a:rPr lang="da-DK" sz="2400" dirty="0"/>
            </a:br>
            <a:r>
              <a:rPr lang="da-DK" sz="2400" dirty="0"/>
              <a:t>Forbered en personlig præsentation</a:t>
            </a:r>
          </a:p>
        </p:txBody>
      </p:sp>
      <p:sp>
        <p:nvSpPr>
          <p:cNvPr id="3" name="Undertitel 2"/>
          <p:cNvSpPr>
            <a:spLocks noGrp="1"/>
          </p:cNvSpPr>
          <p:nvPr>
            <p:ph idx="1"/>
          </p:nvPr>
        </p:nvSpPr>
        <p:spPr>
          <a:xfrm>
            <a:off x="756000" y="1220401"/>
            <a:ext cx="3673124" cy="3394472"/>
          </a:xfrm>
        </p:spPr>
        <p:txBody>
          <a:bodyPr>
            <a:normAutofit/>
          </a:bodyPr>
          <a:lstStyle/>
          <a:p>
            <a:pPr>
              <a:lnSpc>
                <a:spcPct val="90000"/>
              </a:lnSpc>
            </a:pPr>
            <a:r>
              <a:rPr lang="da-DK" sz="1500" dirty="0"/>
              <a:t>Alle forbereder en kort præsentation af sig selv: </a:t>
            </a:r>
            <a:br>
              <a:rPr lang="da-DK" sz="1500" dirty="0"/>
            </a:br>
            <a:r>
              <a:rPr lang="da-DK" sz="1500" dirty="0"/>
              <a:t> </a:t>
            </a:r>
          </a:p>
          <a:p>
            <a:pPr>
              <a:lnSpc>
                <a:spcPct val="90000"/>
              </a:lnSpc>
            </a:pPr>
            <a:r>
              <a:rPr lang="da-DK" sz="1500" dirty="0"/>
              <a:t>Præsentationen må vare 10 min.</a:t>
            </a:r>
          </a:p>
          <a:p>
            <a:pPr marL="214313" indent="-214313">
              <a:lnSpc>
                <a:spcPct val="90000"/>
              </a:lnSpc>
              <a:buFont typeface="Arial" pitchFamily="34" charset="0"/>
              <a:buChar char="•"/>
            </a:pPr>
            <a:r>
              <a:rPr lang="da-DK" sz="1500" dirty="0"/>
              <a:t>Præsentationen skal kunne hænges op på en væg, så alle kan se den. Håndskrevet, billeder eller hvad du synes - PowerPoint</a:t>
            </a:r>
          </a:p>
          <a:p>
            <a:pPr>
              <a:lnSpc>
                <a:spcPct val="90000"/>
              </a:lnSpc>
            </a:pPr>
            <a:endParaRPr lang="da-DK" sz="1500" dirty="0"/>
          </a:p>
          <a:p>
            <a:pPr marL="285750" indent="-285750">
              <a:lnSpc>
                <a:spcPct val="90000"/>
              </a:lnSpc>
              <a:buFont typeface="Arial" panose="020B0604020202020204" pitchFamily="34" charset="0"/>
              <a:buChar char="•"/>
            </a:pPr>
            <a:r>
              <a:rPr lang="da-DK" sz="1500" dirty="0"/>
              <a:t>Find tre ord, der beskriver dig selv</a:t>
            </a:r>
          </a:p>
          <a:p>
            <a:pPr marL="285750" indent="-285750">
              <a:lnSpc>
                <a:spcPct val="90000"/>
              </a:lnSpc>
              <a:buFont typeface="Arial" panose="020B0604020202020204" pitchFamily="34" charset="0"/>
              <a:buChar char="•"/>
            </a:pPr>
            <a:r>
              <a:rPr lang="da-DK" sz="1500" dirty="0"/>
              <a:t>Desuden tre ord, der beskriver dine ønsker til det  samarbejde i lederteamet</a:t>
            </a:r>
          </a:p>
          <a:p>
            <a:pPr>
              <a:lnSpc>
                <a:spcPct val="90000"/>
              </a:lnSpc>
            </a:pPr>
            <a:endParaRPr lang="da-DK" sz="1500" dirty="0"/>
          </a:p>
          <a:p>
            <a:pPr>
              <a:lnSpc>
                <a:spcPct val="90000"/>
              </a:lnSpc>
            </a:pPr>
            <a:endParaRPr lang="da-DK" sz="1500" dirty="0"/>
          </a:p>
          <a:p>
            <a:pPr>
              <a:lnSpc>
                <a:spcPct val="90000"/>
              </a:lnSpc>
            </a:pPr>
            <a:endParaRPr lang="da-DK" sz="1500" dirty="0"/>
          </a:p>
        </p:txBody>
      </p:sp>
      <p:sp>
        <p:nvSpPr>
          <p:cNvPr id="4" name="Pladsholder til diasnummer 3"/>
          <p:cNvSpPr>
            <a:spLocks noGrp="1"/>
          </p:cNvSpPr>
          <p:nvPr>
            <p:ph type="sldNum" sz="quarter" idx="12"/>
          </p:nvPr>
        </p:nvSpPr>
        <p:spPr>
          <a:xfrm>
            <a:off x="3347864" y="4776713"/>
            <a:ext cx="2520280" cy="315317"/>
          </a:xfrm>
        </p:spPr>
        <p:txBody>
          <a:bodyPr>
            <a:normAutofit/>
          </a:bodyPr>
          <a:lstStyle/>
          <a:p>
            <a:pPr>
              <a:spcAft>
                <a:spcPts val="600"/>
              </a:spcAft>
            </a:pPr>
            <a:fld id="{BFF3CFDD-2D56-4519-B779-BFFEF2995BE6}" type="slidenum">
              <a:rPr lang="da-DK" smtClean="0"/>
              <a:pPr>
                <a:spcAft>
                  <a:spcPts val="600"/>
                </a:spcAft>
              </a:pPr>
              <a:t>45</a:t>
            </a:fld>
            <a:endParaRPr lang="da-DK"/>
          </a:p>
        </p:txBody>
      </p:sp>
      <p:pic>
        <p:nvPicPr>
          <p:cNvPr id="5" name="Billede 4" descr="http://apjobs.net/wp-content/uploads/2013/03/silhouette.gif"/>
          <p:cNvPicPr/>
          <p:nvPr/>
        </p:nvPicPr>
        <p:blipFill>
          <a:blip r:embed="rId2">
            <a:extLst>
              <a:ext uri="{28A0092B-C50C-407E-A947-70E740481C1C}">
                <a14:useLocalDpi xmlns:a14="http://schemas.microsoft.com/office/drawing/2010/main" val="0"/>
              </a:ext>
            </a:extLst>
          </a:blip>
          <a:stretch>
            <a:fillRect/>
          </a:stretch>
        </p:blipFill>
        <p:spPr bwMode="auto">
          <a:xfrm>
            <a:off x="4837050" y="1220400"/>
            <a:ext cx="3393900" cy="3393900"/>
          </a:xfrm>
          <a:prstGeom prst="rect">
            <a:avLst/>
          </a:prstGeom>
          <a:noFill/>
          <a:ln>
            <a:noFill/>
          </a:ln>
        </p:spPr>
      </p:pic>
    </p:spTree>
    <p:extLst>
      <p:ext uri="{BB962C8B-B14F-4D97-AF65-F5344CB8AC3E}">
        <p14:creationId xmlns:p14="http://schemas.microsoft.com/office/powerpoint/2010/main" val="29332558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2895942"/>
            <a:ext cx="7344816" cy="1404000"/>
          </a:xfrm>
        </p:spPr>
        <p:txBody>
          <a:bodyPr>
            <a:normAutofit fontScale="90000"/>
          </a:bodyPr>
          <a:lstStyle/>
          <a:p>
            <a:r>
              <a:rPr lang="da-DK" dirty="0"/>
              <a:t>Trin 2:</a:t>
            </a:r>
            <a:br>
              <a:rPr lang="da-DK" dirty="0"/>
            </a:br>
            <a:r>
              <a:rPr lang="da-DK" dirty="0"/>
              <a:t>Hvordan fastlægger jeg rammerne og præsenterer mine egne ambitioner og visioner for dette team?</a:t>
            </a:r>
            <a:br>
              <a:rPr lang="da-DK" dirty="0"/>
            </a:br>
            <a:br>
              <a:rPr lang="da-DK" dirty="0"/>
            </a:br>
            <a:r>
              <a:rPr lang="da-DK" sz="1350" dirty="0"/>
              <a:t>Formål, agenda, lederens vision</a:t>
            </a:r>
            <a:endParaRPr lang="da-DK" dirty="0"/>
          </a:p>
        </p:txBody>
      </p:sp>
    </p:spTree>
    <p:extLst>
      <p:ext uri="{BB962C8B-B14F-4D97-AF65-F5344CB8AC3E}">
        <p14:creationId xmlns:p14="http://schemas.microsoft.com/office/powerpoint/2010/main" val="16204277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395289" y="353700"/>
            <a:ext cx="8341094" cy="675000"/>
          </a:xfrm>
        </p:spPr>
        <p:txBody>
          <a:bodyPr anchor="t">
            <a:normAutofit/>
          </a:bodyPr>
          <a:lstStyle/>
          <a:p>
            <a:r>
              <a:rPr lang="da-DK" dirty="0"/>
              <a:t>Trin 2: Rammesætning </a:t>
            </a:r>
          </a:p>
        </p:txBody>
      </p:sp>
      <p:sp>
        <p:nvSpPr>
          <p:cNvPr id="9" name="Pladsholder til indhold 8"/>
          <p:cNvSpPr>
            <a:spLocks noGrp="1"/>
          </p:cNvSpPr>
          <p:nvPr>
            <p:ph sz="quarter" idx="13"/>
          </p:nvPr>
        </p:nvSpPr>
        <p:spPr>
          <a:xfrm>
            <a:off x="4716423" y="1203325"/>
            <a:ext cx="4019959" cy="3410975"/>
          </a:xfrm>
        </p:spPr>
        <p:txBody>
          <a:bodyPr>
            <a:normAutofit fontScale="92500" lnSpcReduction="10000"/>
          </a:bodyPr>
          <a:lstStyle/>
          <a:p>
            <a:r>
              <a:rPr lang="da-DK" sz="2000" b="1" dirty="0"/>
              <a:t>Formålet med kick-</a:t>
            </a:r>
            <a:r>
              <a:rPr lang="da-DK" sz="2000" b="1" dirty="0" err="1"/>
              <a:t>off</a:t>
            </a:r>
            <a:r>
              <a:rPr lang="da-DK" sz="2000" b="1" dirty="0"/>
              <a:t>:</a:t>
            </a:r>
          </a:p>
          <a:p>
            <a:br>
              <a:rPr lang="da-DK" sz="2000" b="1" dirty="0"/>
            </a:br>
            <a:r>
              <a:rPr lang="da-DK" sz="2000" b="1" dirty="0"/>
              <a:t>Lederens præsentation</a:t>
            </a:r>
          </a:p>
          <a:p>
            <a:endParaRPr lang="da-DK" sz="2000" b="1" dirty="0"/>
          </a:p>
          <a:p>
            <a:pPr marL="285750" indent="-285750">
              <a:buFont typeface="Arial" panose="020B0604020202020204" pitchFamily="34" charset="0"/>
              <a:buChar char="•"/>
            </a:pPr>
            <a:r>
              <a:rPr lang="da-DK" sz="2000" dirty="0"/>
              <a:t>Større klarhed og forståelse af teamets retning</a:t>
            </a:r>
          </a:p>
          <a:p>
            <a:pPr marL="285750" indent="-285750">
              <a:buFont typeface="Arial" panose="020B0604020202020204" pitchFamily="34" charset="0"/>
              <a:buChar char="•"/>
            </a:pPr>
            <a:r>
              <a:rPr lang="da-DK" sz="2000" dirty="0"/>
              <a:t>Indsigt i teammedlemmernes præferencer, forskelle og ligheder </a:t>
            </a:r>
          </a:p>
          <a:p>
            <a:pPr marL="285750" indent="-285750">
              <a:buFont typeface="Arial" panose="020B0604020202020204" pitchFamily="34" charset="0"/>
              <a:buChar char="•"/>
            </a:pPr>
            <a:r>
              <a:rPr lang="da-DK" sz="2000" dirty="0"/>
              <a:t>Skabe et stærkt grundlag for vores samarbejde i teamet </a:t>
            </a:r>
          </a:p>
          <a:p>
            <a:pPr marL="257175" indent="-257175">
              <a:buFont typeface="Arial"/>
              <a:buChar char="•"/>
            </a:pPr>
            <a:endParaRPr lang="da-DK" dirty="0"/>
          </a:p>
          <a:p>
            <a:endParaRPr lang="da-DK" b="1" dirty="0"/>
          </a:p>
          <a:p>
            <a:endParaRPr lang="da-DK" dirty="0"/>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8887" y="1203326"/>
            <a:ext cx="3413256" cy="3413256"/>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sp>
        <p:nvSpPr>
          <p:cNvPr id="2" name="Pladsholder til diasnummer 1"/>
          <p:cNvSpPr>
            <a:spLocks noGrp="1"/>
          </p:cNvSpPr>
          <p:nvPr>
            <p:ph type="sldNum" sz="quarter" idx="4"/>
          </p:nvPr>
        </p:nvSpPr>
        <p:spPr>
          <a:xfrm>
            <a:off x="3347864" y="4776713"/>
            <a:ext cx="2520280" cy="315317"/>
          </a:xfrm>
        </p:spPr>
        <p:txBody>
          <a:bodyPr>
            <a:normAutofit/>
          </a:bodyPr>
          <a:lstStyle/>
          <a:p>
            <a:pPr>
              <a:spcAft>
                <a:spcPts val="600"/>
              </a:spcAft>
            </a:pPr>
            <a:fld id="{BFF3CFDD-2D56-4519-B779-BFFEF2995BE6}" type="slidenum">
              <a:rPr lang="da-DK" smtClean="0">
                <a:solidFill>
                  <a:srgbClr val="000000"/>
                </a:solidFill>
              </a:rPr>
              <a:pPr>
                <a:spcAft>
                  <a:spcPts val="600"/>
                </a:spcAft>
              </a:pPr>
              <a:t>47</a:t>
            </a:fld>
            <a:endParaRPr lang="da-DK">
              <a:solidFill>
                <a:srgbClr val="000000"/>
              </a:solidFill>
            </a:endParaRPr>
          </a:p>
        </p:txBody>
      </p:sp>
    </p:spTree>
    <p:extLst>
      <p:ext uri="{BB962C8B-B14F-4D97-AF65-F5344CB8AC3E}">
        <p14:creationId xmlns:p14="http://schemas.microsoft.com/office/powerpoint/2010/main" val="6789447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395289" y="353700"/>
            <a:ext cx="8341096" cy="675000"/>
          </a:xfrm>
        </p:spPr>
        <p:txBody>
          <a:bodyPr anchor="t">
            <a:normAutofit/>
          </a:bodyPr>
          <a:lstStyle/>
          <a:p>
            <a:r>
              <a:rPr lang="da-DK" dirty="0"/>
              <a:t>Trin 2: Rammesætning </a:t>
            </a:r>
          </a:p>
        </p:txBody>
      </p:sp>
      <p:sp>
        <p:nvSpPr>
          <p:cNvPr id="3075" name="Rectangle 3"/>
          <p:cNvSpPr>
            <a:spLocks noGrp="1" noChangeArrowheads="1"/>
          </p:cNvSpPr>
          <p:nvPr>
            <p:ph idx="1"/>
          </p:nvPr>
        </p:nvSpPr>
        <p:spPr>
          <a:xfrm>
            <a:off x="395288" y="1203325"/>
            <a:ext cx="8341096" cy="3411548"/>
          </a:xfrm>
        </p:spPr>
        <p:txBody>
          <a:bodyPr>
            <a:normAutofit/>
          </a:bodyPr>
          <a:lstStyle/>
          <a:p>
            <a:pPr>
              <a:lnSpc>
                <a:spcPct val="90000"/>
              </a:lnSpc>
            </a:pPr>
            <a:r>
              <a:rPr lang="da-DK" altLang="zh-CN" sz="1400" b="1" dirty="0"/>
              <a:t>Agenda for </a:t>
            </a:r>
            <a:r>
              <a:rPr lang="da-DK" altLang="zh-CN" sz="1400" b="1" dirty="0" err="1"/>
              <a:t>kick-off</a:t>
            </a:r>
            <a:endParaRPr lang="da-DK" altLang="zh-CN" sz="1400" b="1" dirty="0"/>
          </a:p>
          <a:p>
            <a:pPr>
              <a:lnSpc>
                <a:spcPct val="90000"/>
              </a:lnSpc>
            </a:pPr>
            <a:br>
              <a:rPr lang="da-DK" altLang="zh-CN" sz="1400" b="1" dirty="0"/>
            </a:br>
            <a:r>
              <a:rPr lang="da-DK" altLang="zh-CN" sz="1400" b="1" dirty="0"/>
              <a:t>Lederens præsentation </a:t>
            </a:r>
          </a:p>
          <a:p>
            <a:pPr>
              <a:lnSpc>
                <a:spcPct val="90000"/>
              </a:lnSpc>
            </a:pPr>
            <a:endParaRPr lang="da-DK" altLang="zh-CN" sz="1400" dirty="0"/>
          </a:p>
          <a:p>
            <a:pPr>
              <a:lnSpc>
                <a:spcPct val="90000"/>
              </a:lnSpc>
            </a:pPr>
            <a:r>
              <a:rPr lang="da-DK" altLang="zh-CN" sz="1400" dirty="0"/>
              <a:t>08:00 	Rammesætning og </a:t>
            </a:r>
            <a:r>
              <a:rPr lang="da-DK" altLang="zh-CN" sz="1400" b="1" dirty="0"/>
              <a:t>præsentation af vision		</a:t>
            </a:r>
            <a:r>
              <a:rPr lang="da-DK" altLang="zh-CN" sz="1400" dirty="0"/>
              <a:t>Leder</a:t>
            </a:r>
          </a:p>
          <a:p>
            <a:pPr>
              <a:lnSpc>
                <a:spcPct val="90000"/>
              </a:lnSpc>
            </a:pPr>
            <a:r>
              <a:rPr lang="da-DK" altLang="zh-CN" sz="1400" dirty="0"/>
              <a:t>08:30	</a:t>
            </a:r>
            <a:r>
              <a:rPr lang="da-DK" altLang="zh-CN" sz="1400" b="1" dirty="0"/>
              <a:t>Personlige præsentationer </a:t>
            </a:r>
            <a:r>
              <a:rPr lang="da-DK" altLang="zh-CN" sz="1400" dirty="0"/>
              <a:t>(hjemmearbejde)		Plenum</a:t>
            </a:r>
          </a:p>
          <a:p>
            <a:pPr>
              <a:lnSpc>
                <a:spcPct val="90000"/>
              </a:lnSpc>
            </a:pPr>
            <a:r>
              <a:rPr lang="da-DK" sz="1400" dirty="0"/>
              <a:t>10:00	</a:t>
            </a:r>
            <a:r>
              <a:rPr lang="da-DK" sz="1400" b="1" dirty="0"/>
              <a:t>Teamets retning					</a:t>
            </a:r>
            <a:r>
              <a:rPr lang="da-DK" sz="1400" dirty="0"/>
              <a:t>Grupper/plenum</a:t>
            </a:r>
          </a:p>
          <a:p>
            <a:pPr>
              <a:lnSpc>
                <a:spcPct val="90000"/>
              </a:lnSpc>
            </a:pPr>
            <a:r>
              <a:rPr lang="da-DK" altLang="zh-CN" sz="1400" b="1" dirty="0"/>
              <a:t>12:00</a:t>
            </a:r>
            <a:r>
              <a:rPr lang="da-DK" altLang="zh-CN" sz="1400" dirty="0"/>
              <a:t>	</a:t>
            </a:r>
            <a:r>
              <a:rPr lang="da-DK" altLang="zh-CN" sz="1400" b="1" dirty="0"/>
              <a:t>Frokost</a:t>
            </a:r>
          </a:p>
          <a:p>
            <a:pPr>
              <a:lnSpc>
                <a:spcPct val="90000"/>
              </a:lnSpc>
            </a:pPr>
            <a:r>
              <a:rPr lang="da-DK" altLang="zh-CN" sz="1400" dirty="0"/>
              <a:t>13:00	</a:t>
            </a:r>
            <a:r>
              <a:rPr lang="da-DK" altLang="zh-CN" sz="1400" b="1" dirty="0"/>
              <a:t>Teamets alignment</a:t>
            </a:r>
            <a:r>
              <a:rPr lang="da-DK" altLang="zh-CN" sz="1400" dirty="0"/>
              <a:t>				Grupper/plenum</a:t>
            </a:r>
          </a:p>
          <a:p>
            <a:pPr>
              <a:lnSpc>
                <a:spcPct val="90000"/>
              </a:lnSpc>
            </a:pPr>
            <a:r>
              <a:rPr lang="da-DK" altLang="zh-CN" sz="1400" dirty="0"/>
              <a:t>15:00	</a:t>
            </a:r>
            <a:r>
              <a:rPr lang="da-DK" altLang="zh-CN" sz="1400" b="1" dirty="0"/>
              <a:t>Teamets engagement				</a:t>
            </a:r>
            <a:r>
              <a:rPr lang="da-DK" altLang="zh-CN" sz="1400" dirty="0"/>
              <a:t>T</a:t>
            </a:r>
            <a:r>
              <a:rPr lang="da-DK" sz="1400" dirty="0"/>
              <a:t>o og to/</a:t>
            </a:r>
            <a:r>
              <a:rPr lang="da-DK" altLang="zh-CN" sz="1400" dirty="0"/>
              <a:t>plenum</a:t>
            </a:r>
          </a:p>
          <a:p>
            <a:pPr>
              <a:lnSpc>
                <a:spcPct val="90000"/>
              </a:lnSpc>
            </a:pPr>
            <a:r>
              <a:rPr lang="da-DK" altLang="zh-CN" sz="1400" dirty="0"/>
              <a:t>16:30	</a:t>
            </a:r>
            <a:r>
              <a:rPr lang="da-DK" altLang="zh-CN" sz="1400" b="1" dirty="0"/>
              <a:t>Samarbejdskontrakten </a:t>
            </a:r>
            <a:r>
              <a:rPr lang="da-DK" altLang="zh-CN" sz="1400" dirty="0"/>
              <a:t>– opsummering 		Plenum</a:t>
            </a:r>
            <a:endParaRPr lang="da-DK" sz="1400" dirty="0"/>
          </a:p>
          <a:p>
            <a:pPr>
              <a:lnSpc>
                <a:spcPct val="90000"/>
              </a:lnSpc>
            </a:pPr>
            <a:r>
              <a:rPr lang="da-DK" altLang="zh-CN" sz="1400" dirty="0"/>
              <a:t>17:00	Afslutning	</a:t>
            </a:r>
            <a:r>
              <a:rPr lang="en-GB" altLang="zh-CN" sz="1400" dirty="0"/>
              <a:t>					</a:t>
            </a:r>
            <a:r>
              <a:rPr lang="en-GB" altLang="zh-CN" sz="1400" dirty="0" err="1"/>
              <a:t>Leder</a:t>
            </a:r>
            <a:r>
              <a:rPr lang="en-GB" altLang="zh-CN" sz="1400" dirty="0"/>
              <a:t>								</a:t>
            </a:r>
          </a:p>
          <a:p>
            <a:pPr>
              <a:lnSpc>
                <a:spcPct val="90000"/>
              </a:lnSpc>
            </a:pPr>
            <a:r>
              <a:rPr lang="en-GB" altLang="zh-CN" sz="1400" dirty="0"/>
              <a:t>					</a:t>
            </a:r>
          </a:p>
          <a:p>
            <a:pPr eaLnBrk="1" hangingPunct="1">
              <a:lnSpc>
                <a:spcPct val="90000"/>
              </a:lnSpc>
            </a:pPr>
            <a:endParaRPr lang="en-GB" altLang="zh-CN" sz="1400" dirty="0"/>
          </a:p>
        </p:txBody>
      </p:sp>
      <p:sp>
        <p:nvSpPr>
          <p:cNvPr id="72" name="Picture Placeholder 3">
            <a:extLst>
              <a:ext uri="{FF2B5EF4-FFF2-40B4-BE49-F238E27FC236}">
                <a16:creationId xmlns:a16="http://schemas.microsoft.com/office/drawing/2014/main" id="{555EBEEF-39F0-4997-A655-BBA2DD5380D5}"/>
              </a:ext>
            </a:extLst>
          </p:cNvPr>
          <p:cNvSpPr>
            <a:spLocks noGrp="1"/>
          </p:cNvSpPr>
          <p:nvPr>
            <p:ph type="pic" sz="quarter" idx="15"/>
          </p:nvPr>
        </p:nvSpPr>
        <p:spPr>
          <a:xfrm>
            <a:off x="179512" y="4720348"/>
            <a:ext cx="864096" cy="288230"/>
          </a:xfrm>
        </p:spPr>
      </p:sp>
      <p:sp>
        <p:nvSpPr>
          <p:cNvPr id="2" name="Pladsholder til diasnummer 1"/>
          <p:cNvSpPr>
            <a:spLocks noGrp="1"/>
          </p:cNvSpPr>
          <p:nvPr>
            <p:ph type="sldNum" sz="quarter" idx="4"/>
          </p:nvPr>
        </p:nvSpPr>
        <p:spPr>
          <a:xfrm>
            <a:off x="3347864" y="4776713"/>
            <a:ext cx="2520280" cy="315317"/>
          </a:xfrm>
        </p:spPr>
        <p:txBody>
          <a:bodyPr>
            <a:normAutofit/>
          </a:bodyPr>
          <a:lstStyle/>
          <a:p>
            <a:pPr>
              <a:spcAft>
                <a:spcPts val="600"/>
              </a:spcAft>
            </a:pPr>
            <a:fld id="{BFF3CFDD-2D56-4519-B779-BFFEF2995BE6}" type="slidenum">
              <a:rPr lang="da-DK" smtClean="0"/>
              <a:pPr>
                <a:spcAft>
                  <a:spcPts val="600"/>
                </a:spcAft>
              </a:pPr>
              <a:t>48</a:t>
            </a:fld>
            <a:endParaRPr lang="da-DK"/>
          </a:p>
        </p:txBody>
      </p:sp>
    </p:spTree>
    <p:extLst>
      <p:ext uri="{BB962C8B-B14F-4D97-AF65-F5344CB8AC3E}">
        <p14:creationId xmlns:p14="http://schemas.microsoft.com/office/powerpoint/2010/main" val="1210695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http://humanappeal.org.pk/New/wp-content/uploads/2013/02/vision_mission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53315" y="411510"/>
            <a:ext cx="2115029" cy="2570258"/>
          </a:xfrm>
          <a:prstGeom prst="rect">
            <a:avLst/>
          </a:prstGeom>
          <a:noFill/>
          <a:ln>
            <a:noFill/>
          </a:ln>
        </p:spPr>
      </p:pic>
      <p:sp>
        <p:nvSpPr>
          <p:cNvPr id="6" name="Titel 5"/>
          <p:cNvSpPr>
            <a:spLocks noGrp="1"/>
          </p:cNvSpPr>
          <p:nvPr>
            <p:ph type="title"/>
          </p:nvPr>
        </p:nvSpPr>
        <p:spPr>
          <a:xfrm>
            <a:off x="539552" y="353700"/>
            <a:ext cx="7599600" cy="675000"/>
          </a:xfrm>
        </p:spPr>
        <p:txBody>
          <a:bodyPr>
            <a:normAutofit/>
          </a:bodyPr>
          <a:lstStyle/>
          <a:p>
            <a:pPr algn="l"/>
            <a:r>
              <a:rPr lang="da-DK" dirty="0"/>
              <a:t>Trin 2: Rammesætning</a:t>
            </a:r>
          </a:p>
        </p:txBody>
      </p:sp>
      <p:sp>
        <p:nvSpPr>
          <p:cNvPr id="9" name="Pladsholder til indhold 8"/>
          <p:cNvSpPr>
            <a:spLocks noGrp="1"/>
          </p:cNvSpPr>
          <p:nvPr>
            <p:ph idx="1"/>
          </p:nvPr>
        </p:nvSpPr>
        <p:spPr>
          <a:xfrm>
            <a:off x="539552" y="1445530"/>
            <a:ext cx="4140460" cy="3394472"/>
          </a:xfrm>
        </p:spPr>
        <p:txBody>
          <a:bodyPr/>
          <a:lstStyle/>
          <a:p>
            <a:r>
              <a:rPr lang="da-DK" sz="2000" dirty="0"/>
              <a:t>Vision og mål for teamet</a:t>
            </a:r>
          </a:p>
          <a:p>
            <a:br>
              <a:rPr lang="da-DK" sz="2000" b="1" dirty="0"/>
            </a:br>
            <a:r>
              <a:rPr lang="da-DK" sz="2000" dirty="0"/>
              <a:t>Lederens præsentation</a:t>
            </a:r>
            <a:endParaRPr lang="da-DK" sz="2000" b="1" dirty="0"/>
          </a:p>
          <a:p>
            <a:pPr marL="285750" indent="-285750">
              <a:buFont typeface="Arial" panose="020B0604020202020204" pitchFamily="34" charset="0"/>
              <a:buChar char="•"/>
            </a:pPr>
            <a:r>
              <a:rPr lang="da-DK" sz="2000" dirty="0"/>
              <a:t>Præsentation af virksomhedens/afdelingens vision og mål</a:t>
            </a:r>
          </a:p>
          <a:p>
            <a:pPr marL="285750" indent="-285750">
              <a:buFont typeface="Arial" panose="020B0604020202020204" pitchFamily="34" charset="0"/>
              <a:buChar char="•"/>
            </a:pPr>
            <a:r>
              <a:rPr lang="da-DK" sz="2000" dirty="0"/>
              <a:t>Lederens personlige ambitioner og ønsker for teamet</a:t>
            </a:r>
          </a:p>
          <a:p>
            <a:endParaRPr lang="da-DK" sz="1050" b="1" dirty="0"/>
          </a:p>
          <a:p>
            <a:endParaRPr lang="da-DK" dirty="0"/>
          </a:p>
        </p:txBody>
      </p:sp>
      <p:sp>
        <p:nvSpPr>
          <p:cNvPr id="2" name="Pladsholder til diasnummer 1"/>
          <p:cNvSpPr>
            <a:spLocks noGrp="1"/>
          </p:cNvSpPr>
          <p:nvPr>
            <p:ph type="sldNum" sz="quarter" idx="12"/>
          </p:nvPr>
        </p:nvSpPr>
        <p:spPr/>
        <p:txBody>
          <a:bodyPr/>
          <a:lstStyle/>
          <a:p>
            <a:fld id="{BFF3CFDD-2D56-4519-B779-BFFEF2995BE6}" type="slidenum">
              <a:rPr lang="da-DK" smtClean="0"/>
              <a:pPr/>
              <a:t>49</a:t>
            </a:fld>
            <a:endParaRPr lang="da-DK"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5323" y="3272098"/>
            <a:ext cx="2115029" cy="1345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9309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p:txBody>
          <a:bodyPr/>
          <a:lstStyle/>
          <a:p>
            <a:r>
              <a:rPr lang="da-DK" dirty="0"/>
              <a:t>Introduktion til forløbet</a:t>
            </a:r>
          </a:p>
        </p:txBody>
      </p:sp>
      <p:sp>
        <p:nvSpPr>
          <p:cNvPr id="8" name="Undertitel 7"/>
          <p:cNvSpPr>
            <a:spLocks noGrp="1"/>
          </p:cNvSpPr>
          <p:nvPr>
            <p:ph type="subTitle" idx="1"/>
          </p:nvPr>
        </p:nvSpPr>
        <p:spPr/>
        <p:txBody>
          <a:bodyPr>
            <a:noAutofit/>
          </a:bodyPr>
          <a:lstStyle/>
          <a:p>
            <a:r>
              <a:rPr lang="da-DK"/>
              <a:t>Udvikling af ledergruppen</a:t>
            </a:r>
            <a:endParaRPr lang="da-DK" dirty="0"/>
          </a:p>
        </p:txBody>
      </p:sp>
      <p:sp>
        <p:nvSpPr>
          <p:cNvPr id="9" name="Pladsholder til billede 8"/>
          <p:cNvSpPr>
            <a:spLocks noGrp="1"/>
          </p:cNvSpPr>
          <p:nvPr>
            <p:ph type="pic" sz="quarter" idx="15"/>
          </p:nvPr>
        </p:nvSpPr>
        <p:spPr/>
      </p:sp>
    </p:spTree>
    <p:extLst>
      <p:ext uri="{BB962C8B-B14F-4D97-AF65-F5344CB8AC3E}">
        <p14:creationId xmlns:p14="http://schemas.microsoft.com/office/powerpoint/2010/main" val="40997489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70400" y="353700"/>
            <a:ext cx="7599600" cy="675000"/>
          </a:xfrm>
        </p:spPr>
        <p:txBody>
          <a:bodyPr rtlCol="0" anchor="t">
            <a:normAutofit/>
          </a:bodyPr>
          <a:lstStyle/>
          <a:p>
            <a:pPr>
              <a:defRPr/>
            </a:pPr>
            <a:r>
              <a:rPr lang="da-DK"/>
              <a:t>Din vision</a:t>
            </a:r>
          </a:p>
        </p:txBody>
      </p:sp>
      <p:sp>
        <p:nvSpPr>
          <p:cNvPr id="3" name="Pladsholder til indhold 2"/>
          <p:cNvSpPr>
            <a:spLocks noGrp="1"/>
          </p:cNvSpPr>
          <p:nvPr>
            <p:ph idx="1"/>
          </p:nvPr>
        </p:nvSpPr>
        <p:spPr>
          <a:xfrm>
            <a:off x="770400" y="1232589"/>
            <a:ext cx="4032024" cy="3394472"/>
          </a:xfrm>
        </p:spPr>
        <p:txBody>
          <a:bodyPr rtlCol="0">
            <a:normAutofit/>
          </a:bodyPr>
          <a:lstStyle/>
          <a:p>
            <a:pPr>
              <a:lnSpc>
                <a:spcPct val="90000"/>
              </a:lnSpc>
              <a:spcBef>
                <a:spcPts val="900"/>
              </a:spcBef>
              <a:spcAft>
                <a:spcPts val="0"/>
              </a:spcAft>
              <a:defRPr/>
            </a:pPr>
            <a:r>
              <a:rPr lang="da-DK" dirty="0"/>
              <a:t>Er du klar på din vision for dit lederteam?</a:t>
            </a:r>
          </a:p>
          <a:p>
            <a:pPr>
              <a:lnSpc>
                <a:spcPct val="90000"/>
              </a:lnSpc>
              <a:spcBef>
                <a:spcPts val="900"/>
              </a:spcBef>
              <a:spcAft>
                <a:spcPts val="0"/>
              </a:spcAft>
              <a:defRPr/>
            </a:pPr>
            <a:r>
              <a:rPr lang="da-DK" dirty="0"/>
              <a:t>Det handler om hvad jeres opgave er i den store sammenhæng</a:t>
            </a:r>
          </a:p>
          <a:p>
            <a:pPr lvl="1">
              <a:lnSpc>
                <a:spcPct val="90000"/>
              </a:lnSpc>
              <a:spcBef>
                <a:spcPts val="900"/>
              </a:spcBef>
              <a:defRPr/>
            </a:pPr>
            <a:r>
              <a:rPr lang="da-DK" sz="1800" dirty="0"/>
              <a:t>Tag 15 minutter og skriv visionen ned</a:t>
            </a:r>
          </a:p>
          <a:p>
            <a:pPr lvl="1">
              <a:lnSpc>
                <a:spcPct val="90000"/>
              </a:lnSpc>
              <a:spcBef>
                <a:spcPts val="900"/>
              </a:spcBef>
              <a:defRPr/>
            </a:pPr>
            <a:r>
              <a:rPr lang="da-DK" sz="1800" dirty="0"/>
              <a:t>Del dem ved bordet, gerne med en hvis fylde</a:t>
            </a:r>
          </a:p>
          <a:p>
            <a:pPr lvl="1">
              <a:lnSpc>
                <a:spcPct val="90000"/>
              </a:lnSpc>
              <a:spcBef>
                <a:spcPts val="900"/>
              </a:spcBef>
              <a:defRPr/>
            </a:pPr>
            <a:r>
              <a:rPr lang="da-DK" sz="1800" dirty="0"/>
              <a:t>Modtag feedback</a:t>
            </a:r>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20072" y="2156876"/>
            <a:ext cx="3672000" cy="1521522"/>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59767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3211318"/>
            <a:ext cx="7488832" cy="1404000"/>
          </a:xfrm>
        </p:spPr>
        <p:txBody>
          <a:bodyPr>
            <a:normAutofit/>
          </a:bodyPr>
          <a:lstStyle/>
          <a:p>
            <a:r>
              <a:rPr lang="da-DK" dirty="0"/>
              <a:t>Trin 3:</a:t>
            </a:r>
            <a:br>
              <a:rPr lang="da-DK" dirty="0"/>
            </a:br>
            <a:r>
              <a:rPr lang="da-DK" dirty="0"/>
              <a:t>Hvordan får jeg folk til at dele deres tanker og personlige præferencer i forbindelse med kick-</a:t>
            </a:r>
            <a:r>
              <a:rPr lang="da-DK" dirty="0" err="1"/>
              <a:t>off</a:t>
            </a:r>
            <a:r>
              <a:rPr lang="da-DK" dirty="0"/>
              <a:t>? </a:t>
            </a:r>
          </a:p>
        </p:txBody>
      </p:sp>
      <p:sp>
        <p:nvSpPr>
          <p:cNvPr id="3" name="Undertitel 2">
            <a:extLst>
              <a:ext uri="{FF2B5EF4-FFF2-40B4-BE49-F238E27FC236}">
                <a16:creationId xmlns:a16="http://schemas.microsoft.com/office/drawing/2014/main" id="{812C1D81-E3A6-46B1-83C7-74A2E7E1F208}"/>
              </a:ext>
            </a:extLst>
          </p:cNvPr>
          <p:cNvSpPr>
            <a:spLocks noGrp="1"/>
          </p:cNvSpPr>
          <p:nvPr>
            <p:ph type="subTitle" idx="1"/>
          </p:nvPr>
        </p:nvSpPr>
        <p:spPr/>
        <p:txBody>
          <a:bodyPr>
            <a:normAutofit fontScale="77500" lnSpcReduction="20000"/>
          </a:bodyPr>
          <a:lstStyle/>
          <a:p>
            <a:endParaRPr lang="da-DK"/>
          </a:p>
        </p:txBody>
      </p:sp>
    </p:spTree>
    <p:extLst>
      <p:ext uri="{BB962C8B-B14F-4D97-AF65-F5344CB8AC3E}">
        <p14:creationId xmlns:p14="http://schemas.microsoft.com/office/powerpoint/2010/main" val="15647489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289" y="353700"/>
            <a:ext cx="8341096" cy="675000"/>
          </a:xfrm>
        </p:spPr>
        <p:txBody>
          <a:bodyPr anchor="t">
            <a:normAutofit/>
          </a:bodyPr>
          <a:lstStyle/>
          <a:p>
            <a:r>
              <a:rPr lang="da-DK" dirty="0"/>
              <a:t>Trin 3: Personlig præsentation</a:t>
            </a:r>
          </a:p>
        </p:txBody>
      </p:sp>
      <p:sp>
        <p:nvSpPr>
          <p:cNvPr id="3" name="Undertitel 2"/>
          <p:cNvSpPr>
            <a:spLocks noGrp="1"/>
          </p:cNvSpPr>
          <p:nvPr>
            <p:ph sz="quarter" idx="13"/>
          </p:nvPr>
        </p:nvSpPr>
        <p:spPr>
          <a:xfrm>
            <a:off x="4716423" y="1203325"/>
            <a:ext cx="4019959" cy="3410975"/>
          </a:xfrm>
        </p:spPr>
        <p:txBody>
          <a:bodyPr>
            <a:normAutofit/>
          </a:bodyPr>
          <a:lstStyle/>
          <a:p>
            <a:pPr marL="285750" indent="-285750">
              <a:spcBef>
                <a:spcPts val="900"/>
              </a:spcBef>
              <a:buFont typeface="Arial" panose="020B0604020202020204" pitchFamily="34" charset="0"/>
              <a:buChar char="•"/>
            </a:pPr>
            <a:r>
              <a:rPr lang="da-DK" sz="1600" dirty="0"/>
              <a:t>Lederen introducerer opgaven fra hjemmearbejdet</a:t>
            </a:r>
          </a:p>
          <a:p>
            <a:pPr marL="285750" indent="-285750">
              <a:spcBef>
                <a:spcPts val="900"/>
              </a:spcBef>
              <a:buFont typeface="Arial" panose="020B0604020202020204" pitchFamily="34" charset="0"/>
              <a:buChar char="•"/>
            </a:pPr>
            <a:r>
              <a:rPr lang="da-DK" sz="1600" dirty="0"/>
              <a:t>Teammedlemmer leverer hver især en personlig præsentation ved hjælp af flip, billeder, PowerPoint etc.</a:t>
            </a:r>
          </a:p>
          <a:p>
            <a:pPr marL="285750" indent="-285750">
              <a:spcBef>
                <a:spcPts val="900"/>
              </a:spcBef>
              <a:buFont typeface="Arial" panose="020B0604020202020204" pitchFamily="34" charset="0"/>
              <a:buChar char="•"/>
            </a:pPr>
            <a:r>
              <a:rPr lang="da-DK" sz="1600" dirty="0"/>
              <a:t>Efter hver enkelt præsentation er der nogle spørgsmål fra de andre teammedlemmer</a:t>
            </a:r>
          </a:p>
          <a:p>
            <a:pPr>
              <a:spcBef>
                <a:spcPts val="900"/>
              </a:spcBef>
            </a:pPr>
            <a:endParaRPr lang="da-DK" sz="1600" dirty="0"/>
          </a:p>
          <a:p>
            <a:pPr>
              <a:spcBef>
                <a:spcPts val="900"/>
              </a:spcBef>
            </a:pPr>
            <a:r>
              <a:rPr lang="da-DK" sz="1600" dirty="0"/>
              <a:t>OBS. Pas på tiden – </a:t>
            </a:r>
            <a:r>
              <a:rPr lang="da-DK" sz="1600" dirty="0" err="1"/>
              <a:t>evt</a:t>
            </a:r>
            <a:r>
              <a:rPr lang="da-DK" sz="1600" dirty="0"/>
              <a:t> </a:t>
            </a:r>
            <a:r>
              <a:rPr lang="da-DK" sz="1600" dirty="0" err="1"/>
              <a:t>tidstagning</a:t>
            </a:r>
            <a:endParaRPr lang="da-DK" sz="1600" dirty="0"/>
          </a:p>
          <a:p>
            <a:pPr>
              <a:spcBef>
                <a:spcPts val="900"/>
              </a:spcBef>
            </a:pPr>
            <a:endParaRPr lang="da-DK" dirty="0"/>
          </a:p>
          <a:p>
            <a:endParaRPr lang="da-DK" dirty="0"/>
          </a:p>
        </p:txBody>
      </p:sp>
      <p:pic>
        <p:nvPicPr>
          <p:cNvPr id="6" name="Billede 5">
            <a:extLst>
              <a:ext uri="{FF2B5EF4-FFF2-40B4-BE49-F238E27FC236}">
                <a16:creationId xmlns:a16="http://schemas.microsoft.com/office/drawing/2014/main" id="{0496A725-9D0A-4183-BBC8-D099D6970117}"/>
              </a:ext>
            </a:extLst>
          </p:cNvPr>
          <p:cNvPicPr>
            <a:picLocks noChangeAspect="1"/>
          </p:cNvPicPr>
          <p:nvPr/>
        </p:nvPicPr>
        <p:blipFill>
          <a:blip r:embed="rId2"/>
          <a:stretch>
            <a:fillRect/>
          </a:stretch>
        </p:blipFill>
        <p:spPr>
          <a:xfrm>
            <a:off x="323528" y="1275606"/>
            <a:ext cx="4019959" cy="2834071"/>
          </a:xfrm>
          <a:prstGeom prst="rect">
            <a:avLst/>
          </a:prstGeom>
          <a:noFill/>
        </p:spPr>
      </p:pic>
      <p:sp>
        <p:nvSpPr>
          <p:cNvPr id="4" name="Pladsholder til diasnummer 3"/>
          <p:cNvSpPr>
            <a:spLocks noGrp="1"/>
          </p:cNvSpPr>
          <p:nvPr>
            <p:ph type="sldNum" sz="quarter" idx="4"/>
          </p:nvPr>
        </p:nvSpPr>
        <p:spPr>
          <a:xfrm>
            <a:off x="3347864" y="4776714"/>
            <a:ext cx="2520280" cy="315317"/>
          </a:xfrm>
        </p:spPr>
        <p:txBody>
          <a:bodyPr>
            <a:normAutofit/>
          </a:bodyPr>
          <a:lstStyle/>
          <a:p>
            <a:pPr>
              <a:spcAft>
                <a:spcPts val="600"/>
              </a:spcAft>
            </a:pPr>
            <a:fld id="{BFF3CFDD-2D56-4519-B779-BFFEF2995BE6}" type="slidenum">
              <a:rPr lang="da-DK" smtClean="0">
                <a:solidFill>
                  <a:srgbClr val="000000"/>
                </a:solidFill>
              </a:rPr>
              <a:pPr>
                <a:spcAft>
                  <a:spcPts val="600"/>
                </a:spcAft>
              </a:pPr>
              <a:t>52</a:t>
            </a:fld>
            <a:endParaRPr lang="da-DK">
              <a:solidFill>
                <a:srgbClr val="000000"/>
              </a:solidFill>
            </a:endParaRPr>
          </a:p>
        </p:txBody>
      </p:sp>
    </p:spTree>
    <p:extLst>
      <p:ext uri="{BB962C8B-B14F-4D97-AF65-F5344CB8AC3E}">
        <p14:creationId xmlns:p14="http://schemas.microsoft.com/office/powerpoint/2010/main" val="30413601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fontScale="90000"/>
          </a:bodyPr>
          <a:lstStyle/>
          <a:p>
            <a:r>
              <a:rPr lang="da-DK" dirty="0"/>
              <a:t>Trin 4:</a:t>
            </a:r>
            <a:br>
              <a:rPr lang="da-DK" dirty="0"/>
            </a:br>
            <a:r>
              <a:rPr lang="da-DK" dirty="0"/>
              <a:t>Hvordan fastlægger vi effektivt en fælles retning?</a:t>
            </a:r>
            <a:br>
              <a:rPr lang="da-DK" dirty="0"/>
            </a:br>
            <a:endParaRPr lang="da-DK" dirty="0"/>
          </a:p>
        </p:txBody>
      </p:sp>
      <p:sp>
        <p:nvSpPr>
          <p:cNvPr id="3" name="Undertitel 2">
            <a:extLst>
              <a:ext uri="{FF2B5EF4-FFF2-40B4-BE49-F238E27FC236}">
                <a16:creationId xmlns:a16="http://schemas.microsoft.com/office/drawing/2014/main" id="{3EEE2112-D0CD-4157-B1F8-18EDD857FC9C}"/>
              </a:ext>
            </a:extLst>
          </p:cNvPr>
          <p:cNvSpPr>
            <a:spLocks noGrp="1"/>
          </p:cNvSpPr>
          <p:nvPr>
            <p:ph type="subTitle" idx="1"/>
          </p:nvPr>
        </p:nvSpPr>
        <p:spPr/>
        <p:txBody>
          <a:bodyPr>
            <a:normAutofit fontScale="77500" lnSpcReduction="20000"/>
          </a:bodyPr>
          <a:lstStyle/>
          <a:p>
            <a:endParaRPr lang="da-DK"/>
          </a:p>
        </p:txBody>
      </p:sp>
    </p:spTree>
    <p:extLst>
      <p:ext uri="{BB962C8B-B14F-4D97-AF65-F5344CB8AC3E}">
        <p14:creationId xmlns:p14="http://schemas.microsoft.com/office/powerpoint/2010/main" val="25833637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da-DK" dirty="0">
                <a:solidFill>
                  <a:schemeClr val="tx2"/>
                </a:solidFill>
              </a:rPr>
              <a:t>Trin 4: Teamets retning</a:t>
            </a:r>
            <a:br>
              <a:rPr lang="da-DK" dirty="0">
                <a:solidFill>
                  <a:schemeClr val="tx2"/>
                </a:solidFill>
              </a:rPr>
            </a:br>
            <a:r>
              <a:rPr lang="da-DK" sz="1500" dirty="0">
                <a:solidFill>
                  <a:schemeClr val="tx2"/>
                </a:solidFill>
              </a:rPr>
              <a:t>Spørgsmål til gruppearbejde to og to</a:t>
            </a:r>
            <a:endParaRPr lang="da-DK" sz="1500" dirty="0"/>
          </a:p>
        </p:txBody>
      </p:sp>
      <p:sp>
        <p:nvSpPr>
          <p:cNvPr id="6" name="Pladsholder til indhold 5"/>
          <p:cNvSpPr>
            <a:spLocks noGrp="1"/>
          </p:cNvSpPr>
          <p:nvPr>
            <p:ph idx="1"/>
          </p:nvPr>
        </p:nvSpPr>
        <p:spPr>
          <a:xfrm>
            <a:off x="756000" y="1220401"/>
            <a:ext cx="4320056" cy="3394472"/>
          </a:xfrm>
        </p:spPr>
        <p:txBody>
          <a:bodyPr/>
          <a:lstStyle/>
          <a:p>
            <a:r>
              <a:rPr lang="da-DK" sz="2400" dirty="0">
                <a:cs typeface="Arial" charset="0"/>
              </a:rPr>
              <a:t>Retningen for vores arbejde</a:t>
            </a:r>
          </a:p>
          <a:p>
            <a:pPr marL="342900" indent="-342900">
              <a:lnSpc>
                <a:spcPct val="150000"/>
              </a:lnSpc>
              <a:buFont typeface="Arial" panose="020B0604020202020204" pitchFamily="34" charset="0"/>
              <a:buChar char="•"/>
            </a:pPr>
            <a:r>
              <a:rPr lang="da-DK" dirty="0">
                <a:cs typeface="Arial" charset="0"/>
              </a:rPr>
              <a:t>Hvilket formål og hvilke mål har vores team?</a:t>
            </a:r>
          </a:p>
          <a:p>
            <a:pPr marL="342900" indent="-342900">
              <a:lnSpc>
                <a:spcPct val="150000"/>
              </a:lnSpc>
              <a:buFont typeface="Arial" panose="020B0604020202020204" pitchFamily="34" charset="0"/>
              <a:buChar char="•"/>
            </a:pPr>
            <a:r>
              <a:rPr lang="da-DK" dirty="0">
                <a:cs typeface="Arial" charset="0"/>
              </a:rPr>
              <a:t>Hvilke milepæle har vores team?</a:t>
            </a:r>
          </a:p>
          <a:p>
            <a:pPr marL="342900" indent="-342900">
              <a:lnSpc>
                <a:spcPct val="150000"/>
              </a:lnSpc>
              <a:buFont typeface="Arial" panose="020B0604020202020204" pitchFamily="34" charset="0"/>
              <a:buChar char="•"/>
            </a:pPr>
            <a:r>
              <a:rPr lang="da-DK" dirty="0">
                <a:cs typeface="Arial" charset="0"/>
              </a:rPr>
              <a:t>Hvordan følger vi op?</a:t>
            </a:r>
          </a:p>
          <a:p>
            <a:pPr marL="342900" indent="-342900">
              <a:lnSpc>
                <a:spcPct val="150000"/>
              </a:lnSpc>
              <a:buFont typeface="Arial" panose="020B0604020202020204" pitchFamily="34" charset="0"/>
              <a:buChar char="•"/>
            </a:pPr>
            <a:r>
              <a:rPr lang="da-DK" dirty="0">
                <a:cs typeface="Arial" charset="0"/>
              </a:rPr>
              <a:t>Hvor tydelig er </a:t>
            </a:r>
            <a:r>
              <a:rPr lang="da-DK" dirty="0" err="1">
                <a:cs typeface="Arial" charset="0"/>
              </a:rPr>
              <a:t>alignment</a:t>
            </a:r>
            <a:r>
              <a:rPr lang="da-DK" dirty="0">
                <a:cs typeface="Arial" charset="0"/>
              </a:rPr>
              <a:t> mellem de enkelte mål, teammål og virksomhedens mål?</a:t>
            </a:r>
          </a:p>
          <a:p>
            <a:endParaRPr lang="da-DK" sz="2000" dirty="0"/>
          </a:p>
        </p:txBody>
      </p:sp>
      <p:pic>
        <p:nvPicPr>
          <p:cNvPr id="4" name="Billede 3" descr="http://www.hcs.harvard.edu/~hcrandr/wp-content/uploads/2012/05/purpose.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1593548"/>
            <a:ext cx="3132317" cy="2274346"/>
          </a:xfrm>
          <a:prstGeom prst="rect">
            <a:avLst/>
          </a:prstGeom>
          <a:noFill/>
          <a:ln>
            <a:noFill/>
          </a:ln>
        </p:spPr>
      </p:pic>
      <p:sp>
        <p:nvSpPr>
          <p:cNvPr id="2" name="Pladsholder til diasnummer 1"/>
          <p:cNvSpPr>
            <a:spLocks noGrp="1"/>
          </p:cNvSpPr>
          <p:nvPr>
            <p:ph type="sldNum" sz="quarter" idx="12"/>
          </p:nvPr>
        </p:nvSpPr>
        <p:spPr/>
        <p:txBody>
          <a:bodyPr/>
          <a:lstStyle/>
          <a:p>
            <a:fld id="{BFF3CFDD-2D56-4519-B779-BFFEF2995BE6}" type="slidenum">
              <a:rPr lang="da-DK" smtClean="0"/>
              <a:pPr/>
              <a:t>54</a:t>
            </a:fld>
            <a:endParaRPr lang="da-DK" dirty="0"/>
          </a:p>
        </p:txBody>
      </p:sp>
    </p:spTree>
    <p:extLst>
      <p:ext uri="{BB962C8B-B14F-4D97-AF65-F5344CB8AC3E}">
        <p14:creationId xmlns:p14="http://schemas.microsoft.com/office/powerpoint/2010/main" val="28309467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a:bodyPr>
          <a:lstStyle/>
          <a:p>
            <a:r>
              <a:rPr lang="da-DK" dirty="0"/>
              <a:t>Trin 4: Teamets retning</a:t>
            </a:r>
          </a:p>
        </p:txBody>
      </p:sp>
      <p:sp>
        <p:nvSpPr>
          <p:cNvPr id="2" name="Pladsholder til indhold 1"/>
          <p:cNvSpPr>
            <a:spLocks noGrp="1"/>
          </p:cNvSpPr>
          <p:nvPr>
            <p:ph sz="quarter" idx="13"/>
          </p:nvPr>
        </p:nvSpPr>
        <p:spPr/>
        <p:txBody>
          <a:bodyPr/>
          <a:lstStyle/>
          <a:p>
            <a:pPr marL="271463" indent="-271463">
              <a:buFont typeface="+mj-lt"/>
              <a:buAutoNum type="arabicPeriod" startAt="4"/>
            </a:pPr>
            <a:r>
              <a:rPr lang="da-DK" dirty="0"/>
              <a:t>Plenum: Vælg og sammenfat forslagene til definition i én fælles definition</a:t>
            </a:r>
          </a:p>
          <a:p>
            <a:pPr marL="342900" indent="-342900">
              <a:buFont typeface="+mj-lt"/>
              <a:buAutoNum type="arabicPeriod" startAt="4"/>
            </a:pPr>
            <a:endParaRPr lang="da-DK" dirty="0"/>
          </a:p>
          <a:p>
            <a:pPr marL="271463" indent="-271463">
              <a:buFont typeface="+mj-lt"/>
              <a:buAutoNum type="arabicPeriod" startAt="4"/>
            </a:pPr>
            <a:r>
              <a:rPr lang="da-DK" dirty="0"/>
              <a:t>To og to: Diskuter og noter svarene på spørgsmål 2-4 (næste slide)</a:t>
            </a:r>
          </a:p>
          <a:p>
            <a:pPr marL="342900" indent="-342900">
              <a:buFont typeface="+mj-lt"/>
              <a:buAutoNum type="arabicPeriod" startAt="4"/>
            </a:pPr>
            <a:endParaRPr lang="da-DK" dirty="0"/>
          </a:p>
          <a:p>
            <a:pPr marL="271463" indent="-271463">
              <a:buFont typeface="+mj-lt"/>
              <a:buAutoNum type="arabicPeriod" startAt="4"/>
            </a:pPr>
            <a:r>
              <a:rPr lang="da-DK" dirty="0"/>
              <a:t>Præsenter, diskuter og sammenfat i aftaleskabelonen om “retning”</a:t>
            </a:r>
          </a:p>
          <a:p>
            <a:pPr marL="214313" indent="-214313">
              <a:buFont typeface="Arial" pitchFamily="34" charset="0"/>
              <a:buChar char="•"/>
            </a:pPr>
            <a:endParaRPr lang="da-DK" dirty="0"/>
          </a:p>
          <a:p>
            <a:endParaRPr lang="da-DK" dirty="0"/>
          </a:p>
        </p:txBody>
      </p:sp>
      <p:sp>
        <p:nvSpPr>
          <p:cNvPr id="3" name="Undertitel 2"/>
          <p:cNvSpPr>
            <a:spLocks noGrp="1"/>
          </p:cNvSpPr>
          <p:nvPr>
            <p:ph idx="1"/>
          </p:nvPr>
        </p:nvSpPr>
        <p:spPr/>
        <p:txBody>
          <a:bodyPr>
            <a:normAutofit fontScale="92500" lnSpcReduction="10000"/>
          </a:bodyPr>
          <a:lstStyle/>
          <a:p>
            <a:pPr marL="257175" indent="-257175">
              <a:buFont typeface="+mj-lt"/>
              <a:buAutoNum type="arabicPeriod"/>
            </a:pPr>
            <a:r>
              <a:rPr lang="da-DK" dirty="0"/>
              <a:t>Bed hvert enkelt teammedlem om at notere formålet med teamet på en post-it: </a:t>
            </a:r>
            <a:br>
              <a:rPr lang="da-DK" dirty="0"/>
            </a:br>
            <a:r>
              <a:rPr lang="da-DK" i="1" dirty="0"/>
              <a:t>- Hvorfor har vi dette team? Hvilke mål har vi?</a:t>
            </a:r>
          </a:p>
          <a:p>
            <a:pPr marL="257175" indent="-257175">
              <a:buFont typeface="+mj-lt"/>
              <a:buAutoNum type="arabicPeriod"/>
            </a:pPr>
            <a:endParaRPr lang="da-DK" i="1" dirty="0"/>
          </a:p>
          <a:p>
            <a:pPr marL="257175" indent="-257175">
              <a:buFont typeface="+mj-lt"/>
              <a:buAutoNum type="arabicPeriod"/>
            </a:pPr>
            <a:r>
              <a:rPr lang="da-DK" dirty="0"/>
              <a:t>Del, præsenter og sæt alle post-it på den hvide tavle</a:t>
            </a:r>
          </a:p>
          <a:p>
            <a:pPr marL="257175" indent="-257175">
              <a:buFont typeface="+mj-lt"/>
              <a:buAutoNum type="arabicPeriod"/>
            </a:pPr>
            <a:endParaRPr lang="da-DK" dirty="0"/>
          </a:p>
          <a:p>
            <a:pPr marL="257175" indent="-257175">
              <a:buFont typeface="+mj-lt"/>
              <a:buAutoNum type="arabicPeriod"/>
            </a:pPr>
            <a:r>
              <a:rPr lang="da-DK" dirty="0"/>
              <a:t>To og to: Diskuter og genovervej den bedste definition på teamets formål og mål</a:t>
            </a:r>
          </a:p>
          <a:p>
            <a:pPr marL="257175" indent="-257175">
              <a:buFont typeface="+mj-lt"/>
              <a:buAutoNum type="arabicPeriod"/>
            </a:pPr>
            <a:endParaRPr lang="da-DK" dirty="0"/>
          </a:p>
        </p:txBody>
      </p:sp>
      <p:pic>
        <p:nvPicPr>
          <p:cNvPr id="5" name="Billede 4" descr="http://www.fuzzimo.com/wp-content/uploads/2009/09/fzm-VectorPostItNotes+PushPins-0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17253">
            <a:off x="7692027" y="129505"/>
            <a:ext cx="1248775" cy="842428"/>
          </a:xfrm>
          <a:prstGeom prst="rect">
            <a:avLst/>
          </a:prstGeom>
          <a:noFill/>
          <a:ln>
            <a:noFill/>
          </a:ln>
        </p:spPr>
      </p:pic>
      <p:sp>
        <p:nvSpPr>
          <p:cNvPr id="4" name="Pladsholder til diasnummer 3"/>
          <p:cNvSpPr>
            <a:spLocks noGrp="1"/>
          </p:cNvSpPr>
          <p:nvPr>
            <p:ph type="sldNum" sz="quarter" idx="12"/>
          </p:nvPr>
        </p:nvSpPr>
        <p:spPr/>
        <p:txBody>
          <a:bodyPr/>
          <a:lstStyle/>
          <a:p>
            <a:fld id="{BFF3CFDD-2D56-4519-B779-BFFEF2995BE6}" type="slidenum">
              <a:rPr lang="da-DK" smtClean="0"/>
              <a:pPr/>
              <a:t>55</a:t>
            </a:fld>
            <a:endParaRPr lang="da-DK" dirty="0"/>
          </a:p>
        </p:txBody>
      </p:sp>
    </p:spTree>
    <p:extLst>
      <p:ext uri="{BB962C8B-B14F-4D97-AF65-F5344CB8AC3E}">
        <p14:creationId xmlns:p14="http://schemas.microsoft.com/office/powerpoint/2010/main" val="18500244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3211318"/>
            <a:ext cx="5832648" cy="1404000"/>
          </a:xfrm>
        </p:spPr>
        <p:txBody>
          <a:bodyPr>
            <a:normAutofit fontScale="90000"/>
          </a:bodyPr>
          <a:lstStyle/>
          <a:p>
            <a:r>
              <a:rPr lang="da-DK" dirty="0"/>
              <a:t>STEP 5:</a:t>
            </a:r>
            <a:br>
              <a:rPr lang="da-DK" dirty="0"/>
            </a:br>
            <a:r>
              <a:rPr lang="da-DK" dirty="0"/>
              <a:t>Hvordan samstemmer vi vores forventninger til vores samarbejde?</a:t>
            </a:r>
            <a:br>
              <a:rPr lang="da-DK" dirty="0"/>
            </a:br>
            <a:br>
              <a:rPr lang="da-DK" dirty="0"/>
            </a:br>
            <a:endParaRPr lang="da-DK" dirty="0"/>
          </a:p>
        </p:txBody>
      </p:sp>
      <p:sp>
        <p:nvSpPr>
          <p:cNvPr id="3" name="Undertitel 2">
            <a:extLst>
              <a:ext uri="{FF2B5EF4-FFF2-40B4-BE49-F238E27FC236}">
                <a16:creationId xmlns:a16="http://schemas.microsoft.com/office/drawing/2014/main" id="{9E8E78C7-A478-4EC0-AE6C-79690A79698A}"/>
              </a:ext>
            </a:extLst>
          </p:cNvPr>
          <p:cNvSpPr>
            <a:spLocks noGrp="1"/>
          </p:cNvSpPr>
          <p:nvPr>
            <p:ph type="subTitle" idx="1"/>
          </p:nvPr>
        </p:nvSpPr>
        <p:spPr/>
        <p:txBody>
          <a:bodyPr>
            <a:normAutofit fontScale="77500" lnSpcReduction="20000"/>
          </a:bodyPr>
          <a:lstStyle/>
          <a:p>
            <a:endParaRPr lang="da-DK"/>
          </a:p>
        </p:txBody>
      </p:sp>
    </p:spTree>
    <p:extLst>
      <p:ext uri="{BB962C8B-B14F-4D97-AF65-F5344CB8AC3E}">
        <p14:creationId xmlns:p14="http://schemas.microsoft.com/office/powerpoint/2010/main" val="18161122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led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129" y="1731477"/>
            <a:ext cx="3024335" cy="2784489"/>
          </a:xfrm>
          <a:prstGeom prst="rect">
            <a:avLst/>
          </a:prstGeom>
        </p:spPr>
      </p:pic>
      <p:sp>
        <p:nvSpPr>
          <p:cNvPr id="4" name="Titel 3"/>
          <p:cNvSpPr>
            <a:spLocks noGrp="1"/>
          </p:cNvSpPr>
          <p:nvPr>
            <p:ph type="title"/>
          </p:nvPr>
        </p:nvSpPr>
        <p:spPr>
          <a:xfrm>
            <a:off x="770400" y="51470"/>
            <a:ext cx="7599600" cy="675000"/>
          </a:xfrm>
        </p:spPr>
        <p:txBody>
          <a:bodyPr>
            <a:normAutofit/>
          </a:bodyPr>
          <a:lstStyle/>
          <a:p>
            <a:r>
              <a:rPr lang="da-DK" dirty="0">
                <a:solidFill>
                  <a:schemeClr val="tx2"/>
                </a:solidFill>
              </a:rPr>
              <a:t>Trin 5: Teamets </a:t>
            </a:r>
            <a:r>
              <a:rPr lang="da-DK" dirty="0" err="1">
                <a:solidFill>
                  <a:schemeClr val="tx2"/>
                </a:solidFill>
              </a:rPr>
              <a:t>alignment</a:t>
            </a:r>
            <a:r>
              <a:rPr lang="da-DK" dirty="0">
                <a:solidFill>
                  <a:schemeClr val="tx2"/>
                </a:solidFill>
              </a:rPr>
              <a:t> </a:t>
            </a:r>
            <a:br>
              <a:rPr lang="da-DK" dirty="0">
                <a:solidFill>
                  <a:schemeClr val="tx2"/>
                </a:solidFill>
              </a:rPr>
            </a:br>
            <a:r>
              <a:rPr lang="da-DK" sz="1500" dirty="0">
                <a:solidFill>
                  <a:schemeClr val="tx2"/>
                </a:solidFill>
              </a:rPr>
              <a:t>spørgsmål til gruppearbejde</a:t>
            </a:r>
            <a:endParaRPr lang="da-DK" sz="1500" dirty="0"/>
          </a:p>
        </p:txBody>
      </p:sp>
      <p:sp>
        <p:nvSpPr>
          <p:cNvPr id="5" name="Pladsholder til indhold 4"/>
          <p:cNvSpPr>
            <a:spLocks noGrp="1"/>
          </p:cNvSpPr>
          <p:nvPr>
            <p:ph idx="1"/>
          </p:nvPr>
        </p:nvSpPr>
        <p:spPr>
          <a:xfrm>
            <a:off x="467544" y="977478"/>
            <a:ext cx="5112568" cy="3394472"/>
          </a:xfrm>
        </p:spPr>
        <p:txBody>
          <a:bodyPr/>
          <a:lstStyle/>
          <a:p>
            <a:r>
              <a:rPr lang="da-DK" dirty="0" err="1">
                <a:cs typeface="Arial" charset="0"/>
              </a:rPr>
              <a:t>Alignment</a:t>
            </a:r>
            <a:r>
              <a:rPr lang="da-DK" dirty="0">
                <a:cs typeface="Arial" charset="0"/>
              </a:rPr>
              <a:t> af opgaver, roller, </a:t>
            </a:r>
            <a:br>
              <a:rPr lang="da-DK" dirty="0">
                <a:cs typeface="Arial" charset="0"/>
              </a:rPr>
            </a:br>
            <a:r>
              <a:rPr lang="da-DK" dirty="0">
                <a:cs typeface="Arial" charset="0"/>
              </a:rPr>
              <a:t>værktøjer og kommunikation</a:t>
            </a:r>
            <a:endParaRPr lang="da-DK" sz="1200" b="1" dirty="0">
              <a:cs typeface="Arial" charset="0"/>
            </a:endParaRPr>
          </a:p>
          <a:p>
            <a:pPr marL="171450" indent="-171450">
              <a:spcBef>
                <a:spcPts val="900"/>
              </a:spcBef>
              <a:buFont typeface="+mj-lt"/>
              <a:buAutoNum type="arabicPeriod"/>
            </a:pPr>
            <a:r>
              <a:rPr lang="da-DK" sz="1400" dirty="0">
                <a:cs typeface="Arial" charset="0"/>
              </a:rPr>
              <a:t>Hvordan forventer jeg, at vi kommunikerer? Via hvilket medie?</a:t>
            </a:r>
          </a:p>
          <a:p>
            <a:pPr marL="171450" indent="-171450">
              <a:spcBef>
                <a:spcPts val="900"/>
              </a:spcBef>
              <a:buFont typeface="+mj-lt"/>
              <a:buAutoNum type="arabicPeriod"/>
            </a:pPr>
            <a:r>
              <a:rPr lang="da-DK" sz="1400" dirty="0">
                <a:cs typeface="Arial" charset="0"/>
              </a:rPr>
              <a:t>Hvornår holder vi møde og hvor ofte?</a:t>
            </a:r>
          </a:p>
          <a:p>
            <a:pPr marL="171450" indent="-171450">
              <a:spcBef>
                <a:spcPts val="900"/>
              </a:spcBef>
              <a:buFont typeface="+mj-lt"/>
              <a:buAutoNum type="arabicPeriod"/>
            </a:pPr>
            <a:r>
              <a:rPr lang="da-DK" sz="1400" dirty="0">
                <a:cs typeface="Arial" charset="0"/>
              </a:rPr>
              <a:t>Hvor meget er vi nødt til at rejse? </a:t>
            </a:r>
          </a:p>
          <a:p>
            <a:pPr marL="171450" indent="-171450">
              <a:spcBef>
                <a:spcPts val="900"/>
              </a:spcBef>
              <a:buFont typeface="+mj-lt"/>
              <a:buAutoNum type="arabicPeriod"/>
            </a:pPr>
            <a:r>
              <a:rPr lang="da-DK" sz="1400" dirty="0">
                <a:cs typeface="Arial" charset="0"/>
              </a:rPr>
              <a:t>Hvor tit ringer jeg til en kollega?</a:t>
            </a:r>
          </a:p>
          <a:p>
            <a:pPr marL="171450" indent="-171450">
              <a:spcBef>
                <a:spcPts val="900"/>
              </a:spcBef>
              <a:buFont typeface="+mj-lt"/>
              <a:buAutoNum type="arabicPeriod"/>
            </a:pPr>
            <a:r>
              <a:rPr lang="da-DK" sz="1400" dirty="0">
                <a:cs typeface="Arial" charset="0"/>
              </a:rPr>
              <a:t>Fælles værktøjer i teamet?</a:t>
            </a:r>
          </a:p>
          <a:p>
            <a:pPr marL="171450" indent="-171450">
              <a:spcBef>
                <a:spcPts val="900"/>
              </a:spcBef>
              <a:buFont typeface="+mj-lt"/>
              <a:buAutoNum type="arabicPeriod"/>
            </a:pPr>
            <a:r>
              <a:rPr lang="da-DK" sz="1400" dirty="0">
                <a:cs typeface="Arial" charset="0"/>
              </a:rPr>
              <a:t>Hvordan dokumenterer vi? </a:t>
            </a:r>
          </a:p>
          <a:p>
            <a:pPr marL="171450" indent="-171450">
              <a:spcBef>
                <a:spcPts val="900"/>
              </a:spcBef>
              <a:buFont typeface="+mj-lt"/>
              <a:buAutoNum type="arabicPeriod"/>
            </a:pPr>
            <a:r>
              <a:rPr lang="da-DK" sz="1400" dirty="0">
                <a:cs typeface="Arial" charset="0"/>
              </a:rPr>
              <a:t>Hvor arkiverer vi?</a:t>
            </a:r>
          </a:p>
          <a:p>
            <a:pPr marL="171450" indent="-171450">
              <a:spcBef>
                <a:spcPts val="900"/>
              </a:spcBef>
              <a:buFont typeface="+mj-lt"/>
              <a:buAutoNum type="arabicPeriod"/>
            </a:pPr>
            <a:r>
              <a:rPr lang="da-DK" sz="1400" dirty="0">
                <a:cs typeface="Arial" charset="0"/>
              </a:rPr>
              <a:t>Hvordan rydder vi op?</a:t>
            </a:r>
          </a:p>
          <a:p>
            <a:pPr lvl="1">
              <a:lnSpc>
                <a:spcPct val="80000"/>
              </a:lnSpc>
            </a:pPr>
            <a:endParaRPr lang="en-US" sz="1050" b="1" dirty="0"/>
          </a:p>
          <a:p>
            <a:endParaRPr lang="da-DK" dirty="0"/>
          </a:p>
        </p:txBody>
      </p:sp>
      <p:sp>
        <p:nvSpPr>
          <p:cNvPr id="2" name="Pladsholder til diasnummer 1"/>
          <p:cNvSpPr>
            <a:spLocks noGrp="1"/>
          </p:cNvSpPr>
          <p:nvPr>
            <p:ph type="sldNum" sz="quarter" idx="12"/>
          </p:nvPr>
        </p:nvSpPr>
        <p:spPr/>
        <p:txBody>
          <a:bodyPr/>
          <a:lstStyle/>
          <a:p>
            <a:fld id="{BFF3CFDD-2D56-4519-B779-BFFEF2995BE6}" type="slidenum">
              <a:rPr lang="da-DK" smtClean="0"/>
              <a:pPr/>
              <a:t>57</a:t>
            </a:fld>
            <a:endParaRPr lang="da-DK" dirty="0"/>
          </a:p>
        </p:txBody>
      </p:sp>
    </p:spTree>
    <p:extLst>
      <p:ext uri="{BB962C8B-B14F-4D97-AF65-F5344CB8AC3E}">
        <p14:creationId xmlns:p14="http://schemas.microsoft.com/office/powerpoint/2010/main" val="16599386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rmAutofit/>
          </a:bodyPr>
          <a:lstStyle/>
          <a:p>
            <a:r>
              <a:rPr lang="da-DK" dirty="0"/>
              <a:t>Trin 5: Teamets </a:t>
            </a:r>
            <a:r>
              <a:rPr lang="da-DK" dirty="0" err="1"/>
              <a:t>alignment</a:t>
            </a:r>
            <a:endParaRPr lang="da-DK" dirty="0"/>
          </a:p>
        </p:txBody>
      </p:sp>
      <p:sp>
        <p:nvSpPr>
          <p:cNvPr id="3" name="Undertitel 2"/>
          <p:cNvSpPr>
            <a:spLocks noGrp="1"/>
          </p:cNvSpPr>
          <p:nvPr>
            <p:ph idx="1"/>
          </p:nvPr>
        </p:nvSpPr>
        <p:spPr/>
        <p:txBody>
          <a:bodyPr>
            <a:normAutofit lnSpcReduction="10000"/>
          </a:bodyPr>
          <a:lstStyle/>
          <a:p>
            <a:pPr marL="257175" indent="-257175">
              <a:buFont typeface="+mj-lt"/>
              <a:buAutoNum type="arabicPeriod"/>
            </a:pPr>
            <a:r>
              <a:rPr lang="da-DK" dirty="0"/>
              <a:t>Del teamet i 3 grupper (45 min. gruppearbejde)</a:t>
            </a:r>
          </a:p>
          <a:p>
            <a:endParaRPr lang="da-DK" sz="2000" dirty="0"/>
          </a:p>
          <a:p>
            <a:pPr marL="406004" indent="-134541"/>
            <a:r>
              <a:rPr lang="da-DK" sz="1400" dirty="0"/>
              <a:t>Gruppe 1: Diskuter jeres svar på spørgsmål 1-3 (næste slide). Noter på en flip.</a:t>
            </a:r>
          </a:p>
          <a:p>
            <a:pPr marL="406004" indent="-134541"/>
            <a:endParaRPr lang="da-DK" sz="1400" dirty="0"/>
          </a:p>
          <a:p>
            <a:pPr marL="406004" indent="-134541"/>
            <a:r>
              <a:rPr lang="da-DK" sz="1400" dirty="0"/>
              <a:t>Gruppe 2: Diskuter jeres svar på spørgsmål 3-5 (næste slide). Noter på en flip.</a:t>
            </a:r>
          </a:p>
          <a:p>
            <a:pPr marL="406004" indent="-134541"/>
            <a:endParaRPr lang="da-DK" sz="1400" dirty="0"/>
          </a:p>
          <a:p>
            <a:pPr marL="406004" indent="-134541"/>
            <a:r>
              <a:rPr lang="da-DK" sz="1400" dirty="0"/>
              <a:t>Gruppe 3: Diskuter jeres svar på spørgsmål 5-8 (næste slide). Noter på en flip.</a:t>
            </a:r>
          </a:p>
          <a:p>
            <a:endParaRPr lang="da-DK" dirty="0"/>
          </a:p>
          <a:p>
            <a:endParaRPr lang="da-DK" dirty="0"/>
          </a:p>
          <a:p>
            <a:endParaRPr lang="da-DK" dirty="0"/>
          </a:p>
          <a:p>
            <a:endParaRPr lang="da-DK" dirty="0"/>
          </a:p>
          <a:p>
            <a:endParaRPr lang="da-DK" dirty="0"/>
          </a:p>
        </p:txBody>
      </p:sp>
      <p:sp>
        <p:nvSpPr>
          <p:cNvPr id="2" name="Pladsholder til indhold 1"/>
          <p:cNvSpPr>
            <a:spLocks noGrp="1"/>
          </p:cNvSpPr>
          <p:nvPr>
            <p:ph sz="quarter" idx="13"/>
          </p:nvPr>
        </p:nvSpPr>
        <p:spPr/>
        <p:txBody>
          <a:bodyPr/>
          <a:lstStyle/>
          <a:p>
            <a:pPr marL="257175" indent="-257175">
              <a:buAutoNum type="arabicPeriod" startAt="2"/>
            </a:pPr>
            <a:r>
              <a:rPr lang="da-DK" dirty="0"/>
              <a:t>Præsentation i plenum (15 min.)</a:t>
            </a:r>
          </a:p>
          <a:p>
            <a:pPr marL="257175" indent="-257175">
              <a:buAutoNum type="arabicPeriod" startAt="2"/>
            </a:pPr>
            <a:endParaRPr lang="da-DK" dirty="0"/>
          </a:p>
          <a:p>
            <a:pPr marL="257175" indent="-257175">
              <a:buAutoNum type="arabicPeriod" startAt="2"/>
            </a:pPr>
            <a:r>
              <a:rPr lang="da-DK" dirty="0"/>
              <a:t>Diskussion og fælles konklusion vedr. hvert enkelt af spørgsmålene 1-7 (1 time)</a:t>
            </a:r>
          </a:p>
          <a:p>
            <a:endParaRPr lang="da-DK" dirty="0"/>
          </a:p>
        </p:txBody>
      </p:sp>
      <p:pic>
        <p:nvPicPr>
          <p:cNvPr id="6" name="Billede 5" descr="http://chiropractor-ranchocucamonga.com/wp-content/uploads/2013/04/MP90041171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58054" y="2984556"/>
            <a:ext cx="1824630" cy="1207374"/>
          </a:xfrm>
          <a:prstGeom prst="rect">
            <a:avLst/>
          </a:prstGeom>
          <a:noFill/>
          <a:ln>
            <a:noFill/>
          </a:ln>
        </p:spPr>
      </p:pic>
      <p:sp>
        <p:nvSpPr>
          <p:cNvPr id="4" name="Pladsholder til diasnummer 3"/>
          <p:cNvSpPr>
            <a:spLocks noGrp="1"/>
          </p:cNvSpPr>
          <p:nvPr>
            <p:ph type="sldNum" sz="quarter" idx="12"/>
          </p:nvPr>
        </p:nvSpPr>
        <p:spPr/>
        <p:txBody>
          <a:bodyPr/>
          <a:lstStyle/>
          <a:p>
            <a:fld id="{BFF3CFDD-2D56-4519-B779-BFFEF2995BE6}" type="slidenum">
              <a:rPr lang="da-DK" smtClean="0"/>
              <a:pPr/>
              <a:t>58</a:t>
            </a:fld>
            <a:endParaRPr lang="da-DK" dirty="0"/>
          </a:p>
        </p:txBody>
      </p:sp>
    </p:spTree>
    <p:extLst>
      <p:ext uri="{BB962C8B-B14F-4D97-AF65-F5344CB8AC3E}">
        <p14:creationId xmlns:p14="http://schemas.microsoft.com/office/powerpoint/2010/main" val="37841385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3211318"/>
            <a:ext cx="8280920" cy="1404000"/>
          </a:xfrm>
        </p:spPr>
        <p:txBody>
          <a:bodyPr>
            <a:normAutofit fontScale="90000"/>
          </a:bodyPr>
          <a:lstStyle/>
          <a:p>
            <a:r>
              <a:rPr lang="da-DK" dirty="0"/>
              <a:t>Trin 6:</a:t>
            </a:r>
            <a:br>
              <a:rPr lang="da-DK" dirty="0"/>
            </a:br>
            <a:r>
              <a:rPr lang="da-DK" dirty="0"/>
              <a:t>Hvordan forbedrer vi engagementet og team </a:t>
            </a:r>
            <a:r>
              <a:rPr lang="da-DK" dirty="0" err="1"/>
              <a:t>spirit</a:t>
            </a:r>
            <a:r>
              <a:rPr lang="da-DK" dirty="0"/>
              <a:t> i teamet?</a:t>
            </a:r>
            <a:br>
              <a:rPr lang="da-DK" dirty="0"/>
            </a:br>
            <a:endParaRPr lang="da-DK" dirty="0"/>
          </a:p>
        </p:txBody>
      </p:sp>
      <p:sp>
        <p:nvSpPr>
          <p:cNvPr id="3" name="Undertitel 2">
            <a:extLst>
              <a:ext uri="{FF2B5EF4-FFF2-40B4-BE49-F238E27FC236}">
                <a16:creationId xmlns:a16="http://schemas.microsoft.com/office/drawing/2014/main" id="{44186D94-A84A-4706-A27F-3B289087EAD5}"/>
              </a:ext>
            </a:extLst>
          </p:cNvPr>
          <p:cNvSpPr>
            <a:spLocks noGrp="1"/>
          </p:cNvSpPr>
          <p:nvPr>
            <p:ph type="subTitle" idx="1"/>
          </p:nvPr>
        </p:nvSpPr>
        <p:spPr/>
        <p:txBody>
          <a:bodyPr>
            <a:normAutofit fontScale="77500" lnSpcReduction="20000"/>
          </a:bodyPr>
          <a:lstStyle/>
          <a:p>
            <a:endParaRPr lang="da-DK"/>
          </a:p>
        </p:txBody>
      </p:sp>
    </p:spTree>
    <p:extLst>
      <p:ext uri="{BB962C8B-B14F-4D97-AF65-F5344CB8AC3E}">
        <p14:creationId xmlns:p14="http://schemas.microsoft.com/office/powerpoint/2010/main" val="1081740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4" r="344" b="23900"/>
          <a:stretch/>
        </p:blipFill>
        <p:spPr bwMode="auto">
          <a:xfrm>
            <a:off x="-31526" y="-10666"/>
            <a:ext cx="9175526" cy="465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pPr algn="l"/>
            <a:r>
              <a:rPr lang="da-DK" sz="3600" dirty="0"/>
              <a:t>  Formål</a:t>
            </a:r>
          </a:p>
        </p:txBody>
      </p:sp>
      <p:sp>
        <p:nvSpPr>
          <p:cNvPr id="5" name="Pladsholder til billede 4"/>
          <p:cNvSpPr>
            <a:spLocks noGrp="1"/>
          </p:cNvSpPr>
          <p:nvPr>
            <p:ph type="pic" sz="quarter" idx="15"/>
          </p:nvPr>
        </p:nvSpPr>
        <p:spPr/>
      </p:sp>
      <p:sp>
        <p:nvSpPr>
          <p:cNvPr id="8" name="Pladsholder til indhold 2"/>
          <p:cNvSpPr txBox="1">
            <a:spLocks/>
          </p:cNvSpPr>
          <p:nvPr/>
        </p:nvSpPr>
        <p:spPr>
          <a:xfrm>
            <a:off x="756000" y="985834"/>
            <a:ext cx="3673124" cy="3960439"/>
          </a:xfrm>
          <a:prstGeom prst="rect">
            <a:avLst/>
          </a:prstGeom>
          <a:solidFill>
            <a:srgbClr val="FFFFFF">
              <a:alpha val="80000"/>
            </a:srgbClr>
          </a:solidFill>
        </p:spPr>
        <p:txBody>
          <a:bodyPr vert="horz" lIns="144000" tIns="144000" rIns="144000" bIns="144000" rtlCol="0">
            <a:noAutofit/>
          </a:bodyPr>
          <a:lstStyle>
            <a:lvl1pPr marL="180000" indent="-180000" algn="l" defTabSz="914400" rtl="0" eaLnBrk="1" latinLnBrk="0" hangingPunct="1">
              <a:spcBef>
                <a:spcPts val="24"/>
              </a:spcBef>
              <a:buClr>
                <a:schemeClr val="accent1"/>
              </a:buClr>
              <a:buFont typeface="Wingdings" pitchFamily="2" charset="2"/>
              <a:buChar char="§"/>
              <a:defRPr sz="2000" kern="1200">
                <a:solidFill>
                  <a:schemeClr val="tx1"/>
                </a:solidFill>
                <a:latin typeface="+mn-lt"/>
                <a:ea typeface="+mn-ea"/>
                <a:cs typeface="+mn-cs"/>
              </a:defRPr>
            </a:lvl1pPr>
            <a:lvl2pPr marL="532800" indent="-172800" algn="l" defTabSz="914400" rtl="0" eaLnBrk="1" latinLnBrk="0" hangingPunct="1">
              <a:spcBef>
                <a:spcPts val="432"/>
              </a:spcBef>
              <a:spcAft>
                <a:spcPts val="0"/>
              </a:spcAft>
              <a:buClr>
                <a:schemeClr val="accent1"/>
              </a:buClr>
              <a:buFont typeface="Wingdings" pitchFamily="2" charset="2"/>
              <a:buChar char="§"/>
              <a:defRPr sz="1500" kern="1200">
                <a:solidFill>
                  <a:schemeClr val="tx1"/>
                </a:solidFill>
                <a:latin typeface="+mn-lt"/>
                <a:ea typeface="+mn-ea"/>
                <a:cs typeface="+mn-cs"/>
              </a:defRPr>
            </a:lvl2pPr>
            <a:lvl3pPr marL="896400" indent="-187200" algn="l" defTabSz="914400" rtl="0" eaLnBrk="1" latinLnBrk="0" hangingPunct="1">
              <a:spcBef>
                <a:spcPct val="20000"/>
              </a:spcBef>
              <a:buClr>
                <a:schemeClr val="accent1"/>
              </a:buClr>
              <a:buFont typeface="Wingdings" pitchFamily="2" charset="2"/>
              <a:buChar char="§"/>
              <a:defRPr sz="1600" kern="1200">
                <a:solidFill>
                  <a:schemeClr val="tx1"/>
                </a:solidFill>
                <a:latin typeface="+mn-lt"/>
                <a:ea typeface="+mn-ea"/>
                <a:cs typeface="+mn-cs"/>
              </a:defRPr>
            </a:lvl3pPr>
            <a:lvl4pPr marL="1260000" indent="-180000" algn="l" defTabSz="914400" rtl="0" eaLnBrk="1" latinLnBrk="0" hangingPunct="1">
              <a:spcBef>
                <a:spcPct val="20000"/>
              </a:spcBef>
              <a:buClr>
                <a:schemeClr val="accent1"/>
              </a:buClr>
              <a:buFont typeface="Wingdings" pitchFamily="2" charset="2"/>
              <a:buChar char="§"/>
              <a:defRPr sz="1400" kern="1200">
                <a:solidFill>
                  <a:schemeClr val="tx1"/>
                </a:solidFill>
                <a:latin typeface="+mn-lt"/>
                <a:ea typeface="+mn-ea"/>
                <a:cs typeface="+mn-cs"/>
              </a:defRPr>
            </a:lvl4pPr>
            <a:lvl5pPr marL="1612800" indent="-172800" algn="l" defTabSz="914400" rtl="0" eaLnBrk="1" latinLnBrk="0" hangingPunct="1">
              <a:spcBef>
                <a:spcPct val="20000"/>
              </a:spcBef>
              <a:buClr>
                <a:schemeClr val="accent1"/>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464156"/>
              </a:buClr>
              <a:defRPr/>
            </a:pPr>
            <a:r>
              <a:rPr lang="da-DK" sz="1800" dirty="0">
                <a:solidFill>
                  <a:srgbClr val="000000"/>
                </a:solidFill>
              </a:rPr>
              <a:t>Et opdateret teoretisk fundament for udvikling af ledergrupper</a:t>
            </a:r>
            <a:br>
              <a:rPr lang="da-DK" sz="1800" dirty="0">
                <a:solidFill>
                  <a:srgbClr val="000000"/>
                </a:solidFill>
              </a:rPr>
            </a:br>
            <a:endParaRPr lang="da-DK" sz="1800" dirty="0">
              <a:solidFill>
                <a:srgbClr val="000000"/>
              </a:solidFill>
            </a:endParaRPr>
          </a:p>
          <a:p>
            <a:pPr>
              <a:buClr>
                <a:srgbClr val="464156"/>
              </a:buClr>
              <a:defRPr/>
            </a:pPr>
            <a:r>
              <a:rPr lang="da-DK" sz="1800" dirty="0">
                <a:solidFill>
                  <a:srgbClr val="000000"/>
                </a:solidFill>
              </a:rPr>
              <a:t>Dybere indsigt i dine egne styrker og udfordringer som leder af ledergruppe</a:t>
            </a:r>
            <a:br>
              <a:rPr lang="da-DK" sz="1800" dirty="0">
                <a:solidFill>
                  <a:srgbClr val="000000"/>
                </a:solidFill>
              </a:rPr>
            </a:br>
            <a:endParaRPr lang="da-DK" sz="1800" dirty="0">
              <a:solidFill>
                <a:srgbClr val="000000"/>
              </a:solidFill>
            </a:endParaRPr>
          </a:p>
          <a:p>
            <a:pPr>
              <a:buClr>
                <a:srgbClr val="464156"/>
              </a:buClr>
              <a:defRPr/>
            </a:pPr>
            <a:r>
              <a:rPr lang="da-DK" sz="1800" dirty="0">
                <a:solidFill>
                  <a:srgbClr val="000000"/>
                </a:solidFill>
              </a:rPr>
              <a:t>Inspiration fra andre ledere, der arbejder med at udvikle deres ledergruppe</a:t>
            </a:r>
            <a:br>
              <a:rPr lang="da-DK" dirty="0">
                <a:solidFill>
                  <a:srgbClr val="000000"/>
                </a:solidFill>
              </a:rPr>
            </a:br>
            <a:endParaRPr lang="da-DK" dirty="0">
              <a:solidFill>
                <a:srgbClr val="000000"/>
              </a:solidFill>
            </a:endParaRPr>
          </a:p>
        </p:txBody>
      </p:sp>
      <p:sp>
        <p:nvSpPr>
          <p:cNvPr id="9" name="Pladsholder til indhold 3"/>
          <p:cNvSpPr txBox="1">
            <a:spLocks/>
          </p:cNvSpPr>
          <p:nvPr/>
        </p:nvSpPr>
        <p:spPr>
          <a:xfrm>
            <a:off x="4698000" y="985833"/>
            <a:ext cx="3672000" cy="3960440"/>
          </a:xfrm>
          <a:prstGeom prst="rect">
            <a:avLst/>
          </a:prstGeom>
          <a:solidFill>
            <a:srgbClr val="FFFFFF">
              <a:alpha val="80000"/>
            </a:srgbClr>
          </a:solidFill>
        </p:spPr>
        <p:txBody>
          <a:bodyPr vert="horz" lIns="144000" tIns="144000" rIns="144000" bIns="144000" rtlCol="0">
            <a:noAutofit/>
          </a:bodyPr>
          <a:lstStyle>
            <a:lvl1pPr marL="180000" indent="-180000" algn="l" defTabSz="914400" rtl="0" eaLnBrk="1" latinLnBrk="0" hangingPunct="1">
              <a:spcBef>
                <a:spcPts val="24"/>
              </a:spcBef>
              <a:buClr>
                <a:schemeClr val="accent1"/>
              </a:buClr>
              <a:buFont typeface="Wingdings" pitchFamily="2" charset="2"/>
              <a:buChar char="§"/>
              <a:defRPr sz="2000" kern="1200">
                <a:solidFill>
                  <a:schemeClr val="tx1"/>
                </a:solidFill>
                <a:latin typeface="+mn-lt"/>
                <a:ea typeface="+mn-ea"/>
                <a:cs typeface="+mn-cs"/>
              </a:defRPr>
            </a:lvl1pPr>
            <a:lvl2pPr marL="532800" indent="-172800" algn="l" defTabSz="914400" rtl="0" eaLnBrk="1" latinLnBrk="0" hangingPunct="1">
              <a:spcBef>
                <a:spcPts val="432"/>
              </a:spcBef>
              <a:spcAft>
                <a:spcPts val="0"/>
              </a:spcAft>
              <a:buClr>
                <a:schemeClr val="accent1"/>
              </a:buClr>
              <a:buFont typeface="Wingdings" pitchFamily="2" charset="2"/>
              <a:buChar char="§"/>
              <a:defRPr sz="1500" kern="1200">
                <a:solidFill>
                  <a:schemeClr val="tx1"/>
                </a:solidFill>
                <a:latin typeface="+mn-lt"/>
                <a:ea typeface="+mn-ea"/>
                <a:cs typeface="+mn-cs"/>
              </a:defRPr>
            </a:lvl2pPr>
            <a:lvl3pPr marL="896400" indent="-187200" algn="l" defTabSz="914400" rtl="0" eaLnBrk="1" latinLnBrk="0" hangingPunct="1">
              <a:spcBef>
                <a:spcPct val="20000"/>
              </a:spcBef>
              <a:buClr>
                <a:schemeClr val="accent1"/>
              </a:buClr>
              <a:buFont typeface="Wingdings" pitchFamily="2" charset="2"/>
              <a:buChar char="§"/>
              <a:defRPr sz="1600" kern="1200">
                <a:solidFill>
                  <a:schemeClr val="tx1"/>
                </a:solidFill>
                <a:latin typeface="+mn-lt"/>
                <a:ea typeface="+mn-ea"/>
                <a:cs typeface="+mn-cs"/>
              </a:defRPr>
            </a:lvl3pPr>
            <a:lvl4pPr marL="1260000" indent="-180000" algn="l" defTabSz="914400" rtl="0" eaLnBrk="1" latinLnBrk="0" hangingPunct="1">
              <a:spcBef>
                <a:spcPct val="20000"/>
              </a:spcBef>
              <a:buClr>
                <a:schemeClr val="accent1"/>
              </a:buClr>
              <a:buFont typeface="Wingdings" pitchFamily="2" charset="2"/>
              <a:buChar char="§"/>
              <a:defRPr sz="1400" kern="1200">
                <a:solidFill>
                  <a:schemeClr val="tx1"/>
                </a:solidFill>
                <a:latin typeface="+mn-lt"/>
                <a:ea typeface="+mn-ea"/>
                <a:cs typeface="+mn-cs"/>
              </a:defRPr>
            </a:lvl4pPr>
            <a:lvl5pPr marL="1612800" indent="-172800" algn="l" defTabSz="914400" rtl="0" eaLnBrk="1" latinLnBrk="0" hangingPunct="1">
              <a:spcBef>
                <a:spcPct val="20000"/>
              </a:spcBef>
              <a:buClr>
                <a:schemeClr val="accent1"/>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464156"/>
              </a:buClr>
            </a:pPr>
            <a:r>
              <a:rPr lang="da-DK" sz="1800" dirty="0">
                <a:solidFill>
                  <a:srgbClr val="000000"/>
                </a:solidFill>
              </a:rPr>
              <a:t>Konkrete værkværktøjer der kan være en hjælp ift. udvikling af din ledergruppe</a:t>
            </a:r>
          </a:p>
          <a:p>
            <a:pPr>
              <a:buClr>
                <a:srgbClr val="464156"/>
              </a:buClr>
            </a:pPr>
            <a:endParaRPr lang="da-DK" sz="1800" dirty="0">
              <a:solidFill>
                <a:srgbClr val="000000"/>
              </a:solidFill>
            </a:endParaRPr>
          </a:p>
          <a:p>
            <a:pPr>
              <a:buClr>
                <a:srgbClr val="464156"/>
              </a:buClr>
              <a:defRPr/>
            </a:pPr>
            <a:r>
              <a:rPr lang="da-DK" sz="1800" dirty="0">
                <a:solidFill>
                  <a:srgbClr val="000000"/>
                </a:solidFill>
              </a:rPr>
              <a:t>Et udviklende netværk med andre i samme situation som dig selv.</a:t>
            </a:r>
          </a:p>
          <a:p>
            <a:pPr>
              <a:buClr>
                <a:srgbClr val="464156"/>
              </a:buClr>
              <a:defRPr/>
            </a:pPr>
            <a:endParaRPr lang="da-DK" dirty="0">
              <a:solidFill>
                <a:srgbClr val="000000"/>
              </a:solidFill>
            </a:endParaRPr>
          </a:p>
        </p:txBody>
      </p:sp>
    </p:spTree>
    <p:extLst>
      <p:ext uri="{BB962C8B-B14F-4D97-AF65-F5344CB8AC3E}">
        <p14:creationId xmlns:p14="http://schemas.microsoft.com/office/powerpoint/2010/main" val="8436338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70400" y="353700"/>
            <a:ext cx="7599600" cy="675000"/>
          </a:xfrm>
        </p:spPr>
        <p:txBody>
          <a:bodyPr anchor="t">
            <a:normAutofit/>
          </a:bodyPr>
          <a:lstStyle/>
          <a:p>
            <a:pPr>
              <a:lnSpc>
                <a:spcPct val="90000"/>
              </a:lnSpc>
            </a:pPr>
            <a:r>
              <a:rPr lang="da-DK" sz="2400" dirty="0"/>
              <a:t>Trin 6: Teamets engagement </a:t>
            </a:r>
            <a:br>
              <a:rPr lang="da-DK" sz="2400"/>
            </a:br>
            <a:r>
              <a:rPr lang="da-DK" sz="1600"/>
              <a:t>spørgsmål til gruppearbejde</a:t>
            </a:r>
            <a:endParaRPr lang="da-DK" sz="2400" dirty="0"/>
          </a:p>
        </p:txBody>
      </p:sp>
      <p:sp>
        <p:nvSpPr>
          <p:cNvPr id="5" name="Pladsholder til indhold 4"/>
          <p:cNvSpPr>
            <a:spLocks noGrp="1"/>
          </p:cNvSpPr>
          <p:nvPr>
            <p:ph idx="1"/>
          </p:nvPr>
        </p:nvSpPr>
        <p:spPr>
          <a:xfrm>
            <a:off x="395536" y="1220401"/>
            <a:ext cx="4033588" cy="3394472"/>
          </a:xfrm>
        </p:spPr>
        <p:txBody>
          <a:bodyPr>
            <a:normAutofit/>
          </a:bodyPr>
          <a:lstStyle/>
          <a:p>
            <a:pPr>
              <a:lnSpc>
                <a:spcPct val="90000"/>
              </a:lnSpc>
            </a:pPr>
            <a:r>
              <a:rPr lang="da-DK" sz="1700" dirty="0"/>
              <a:t>Engagementet i vores team:</a:t>
            </a:r>
          </a:p>
          <a:p>
            <a:pPr>
              <a:lnSpc>
                <a:spcPct val="90000"/>
              </a:lnSpc>
            </a:pPr>
            <a:endParaRPr lang="da-DK" sz="1700" b="1" dirty="0"/>
          </a:p>
          <a:p>
            <a:pPr marL="271463" indent="-271463">
              <a:lnSpc>
                <a:spcPct val="90000"/>
              </a:lnSpc>
              <a:buFont typeface="+mj-lt"/>
              <a:buAutoNum type="arabicPeriod"/>
            </a:pPr>
            <a:r>
              <a:rPr lang="da-DK" sz="1700" dirty="0"/>
              <a:t>Ud fra vores individuelle præsentationer hvad er så vores styrker og vores opmærksomhedspunkter i teamet? </a:t>
            </a:r>
          </a:p>
          <a:p>
            <a:pPr marL="271463" indent="-271463">
              <a:lnSpc>
                <a:spcPct val="90000"/>
              </a:lnSpc>
              <a:buFont typeface="+mj-lt"/>
              <a:buAutoNum type="arabicPeriod"/>
            </a:pPr>
            <a:r>
              <a:rPr lang="da-DK" sz="1700" dirty="0"/>
              <a:t>Hvilke teamværdier er vigtige for os med hensyn til samarbejde og ledelse?</a:t>
            </a:r>
          </a:p>
          <a:p>
            <a:pPr marL="271463" indent="-271463">
              <a:lnSpc>
                <a:spcPct val="90000"/>
              </a:lnSpc>
              <a:buFont typeface="+mj-lt"/>
              <a:buAutoNum type="arabicPeriod"/>
            </a:pPr>
            <a:r>
              <a:rPr lang="da-DK" sz="1700" dirty="0"/>
              <a:t>Hvordan planlægger vi at dele viden og erfaringer i vores hverdag?</a:t>
            </a:r>
          </a:p>
          <a:p>
            <a:pPr>
              <a:lnSpc>
                <a:spcPct val="90000"/>
              </a:lnSpc>
            </a:pPr>
            <a:endParaRPr lang="da-DK" sz="1700" dirty="0"/>
          </a:p>
        </p:txBody>
      </p:sp>
      <p:pic>
        <p:nvPicPr>
          <p:cNvPr id="1026" name="Picture 2" descr="Mennesker, Gruppe, Venner">
            <a:extLst>
              <a:ext uri="{FF2B5EF4-FFF2-40B4-BE49-F238E27FC236}">
                <a16:creationId xmlns:a16="http://schemas.microsoft.com/office/drawing/2014/main" id="{6E99D6BC-2290-4719-AA84-4C9DCE3815F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98000" y="1664280"/>
            <a:ext cx="3672000" cy="2506140"/>
          </a:xfrm>
          <a:prstGeom prst="rect">
            <a:avLst/>
          </a:prstGeom>
          <a:solidFill>
            <a:srgbClr val="FFFFFF"/>
          </a:solidFill>
        </p:spPr>
      </p:pic>
    </p:spTree>
    <p:extLst>
      <p:ext uri="{BB962C8B-B14F-4D97-AF65-F5344CB8AC3E}">
        <p14:creationId xmlns:p14="http://schemas.microsoft.com/office/powerpoint/2010/main" val="40360641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a:t>Teamets engagement</a:t>
            </a:r>
          </a:p>
        </p:txBody>
      </p:sp>
      <p:sp>
        <p:nvSpPr>
          <p:cNvPr id="3" name="Undertitel 2"/>
          <p:cNvSpPr>
            <a:spLocks noGrp="1"/>
          </p:cNvSpPr>
          <p:nvPr>
            <p:ph idx="1"/>
          </p:nvPr>
        </p:nvSpPr>
        <p:spPr/>
        <p:txBody>
          <a:bodyPr>
            <a:normAutofit fontScale="92500" lnSpcReduction="20000"/>
          </a:bodyPr>
          <a:lstStyle/>
          <a:p>
            <a:pPr marL="257175" indent="-257175">
              <a:lnSpc>
                <a:spcPct val="120000"/>
              </a:lnSpc>
              <a:buFont typeface="+mj-lt"/>
              <a:buAutoNum type="arabicPeriod"/>
            </a:pPr>
            <a:r>
              <a:rPr lang="da-DK" sz="1950" dirty="0"/>
              <a:t>Del teamet i 3 grupper </a:t>
            </a:r>
            <a:br>
              <a:rPr lang="da-DK" sz="1950" dirty="0"/>
            </a:br>
            <a:r>
              <a:rPr lang="da-DK" sz="1950" dirty="0"/>
              <a:t>(30 min. gruppearbejde)</a:t>
            </a:r>
          </a:p>
          <a:p>
            <a:pPr>
              <a:lnSpc>
                <a:spcPct val="120000"/>
              </a:lnSpc>
            </a:pPr>
            <a:endParaRPr lang="da-DK" dirty="0"/>
          </a:p>
          <a:p>
            <a:pPr marL="406004" indent="-134541">
              <a:lnSpc>
                <a:spcPct val="120000"/>
              </a:lnSpc>
            </a:pPr>
            <a:r>
              <a:rPr lang="da-DK" sz="1425" dirty="0"/>
              <a:t>Gruppe 1: Diskuter jeres svar på spørgsmålene på næste slide. Start med spørgsmål 1. Noter på en flip</a:t>
            </a:r>
          </a:p>
          <a:p>
            <a:pPr marL="406004" indent="-134541">
              <a:lnSpc>
                <a:spcPct val="120000"/>
              </a:lnSpc>
            </a:pPr>
            <a:endParaRPr lang="da-DK" sz="1425" dirty="0"/>
          </a:p>
          <a:p>
            <a:pPr marL="406004" indent="-134541">
              <a:lnSpc>
                <a:spcPct val="120000"/>
              </a:lnSpc>
            </a:pPr>
            <a:r>
              <a:rPr lang="da-DK" sz="1425" dirty="0"/>
              <a:t>Gruppe 2: Diskuter jeres svar på spørgsmålene på næste slide. Start med spørgsmål 2. Noter på en flip</a:t>
            </a:r>
          </a:p>
          <a:p>
            <a:pPr marL="406004" indent="-134541">
              <a:lnSpc>
                <a:spcPct val="120000"/>
              </a:lnSpc>
            </a:pPr>
            <a:endParaRPr lang="da-DK" sz="1425" dirty="0"/>
          </a:p>
          <a:p>
            <a:pPr marL="406004" indent="-134541">
              <a:lnSpc>
                <a:spcPct val="120000"/>
              </a:lnSpc>
            </a:pPr>
            <a:r>
              <a:rPr lang="da-DK" sz="1425" dirty="0"/>
              <a:t>Gruppe 3: Diskuter jeres svar på spørgsmålene på næste slide. Start med spørgsmål 3. Noter på en flip</a:t>
            </a:r>
          </a:p>
          <a:p>
            <a:pPr>
              <a:lnSpc>
                <a:spcPct val="120000"/>
              </a:lnSpc>
            </a:pPr>
            <a:endParaRPr lang="da-DK" dirty="0"/>
          </a:p>
          <a:p>
            <a:pPr>
              <a:lnSpc>
                <a:spcPct val="120000"/>
              </a:lnSpc>
            </a:pPr>
            <a:endParaRPr lang="da-DK" dirty="0"/>
          </a:p>
          <a:p>
            <a:pPr>
              <a:lnSpc>
                <a:spcPct val="120000"/>
              </a:lnSpc>
            </a:pPr>
            <a:endParaRPr lang="da-DK" dirty="0"/>
          </a:p>
        </p:txBody>
      </p:sp>
      <p:sp>
        <p:nvSpPr>
          <p:cNvPr id="2" name="Pladsholder til indhold 1"/>
          <p:cNvSpPr>
            <a:spLocks noGrp="1"/>
          </p:cNvSpPr>
          <p:nvPr>
            <p:ph sz="quarter" idx="13"/>
          </p:nvPr>
        </p:nvSpPr>
        <p:spPr/>
        <p:txBody>
          <a:bodyPr/>
          <a:lstStyle/>
          <a:p>
            <a:pPr marL="257175" indent="-257175">
              <a:lnSpc>
                <a:spcPct val="120000"/>
              </a:lnSpc>
              <a:buAutoNum type="arabicPeriod" startAt="2"/>
            </a:pPr>
            <a:r>
              <a:rPr lang="da-DK" dirty="0"/>
              <a:t>Præsentation i plenum (30 min.)</a:t>
            </a:r>
          </a:p>
          <a:p>
            <a:pPr marL="257175" indent="-257175">
              <a:lnSpc>
                <a:spcPct val="120000"/>
              </a:lnSpc>
              <a:buAutoNum type="arabicPeriod" startAt="2"/>
            </a:pPr>
            <a:endParaRPr lang="da-DK" dirty="0"/>
          </a:p>
          <a:p>
            <a:pPr marL="257175" indent="-257175">
              <a:lnSpc>
                <a:spcPct val="120000"/>
              </a:lnSpc>
              <a:buAutoNum type="arabicPeriod" startAt="2"/>
            </a:pPr>
            <a:r>
              <a:rPr lang="da-DK" dirty="0"/>
              <a:t>Diskussion og fælles konklusion vedr. hvert af spørgsmålene 1-3 </a:t>
            </a:r>
            <a:br>
              <a:rPr lang="da-DK" dirty="0"/>
            </a:br>
            <a:r>
              <a:rPr lang="da-DK" dirty="0"/>
              <a:t>(30 min.)</a:t>
            </a:r>
          </a:p>
          <a:p>
            <a:endParaRPr lang="da-DK" dirty="0"/>
          </a:p>
        </p:txBody>
      </p:sp>
      <p:sp>
        <p:nvSpPr>
          <p:cNvPr id="4" name="Pladsholder til diasnummer 3"/>
          <p:cNvSpPr>
            <a:spLocks noGrp="1"/>
          </p:cNvSpPr>
          <p:nvPr>
            <p:ph type="sldNum" sz="quarter" idx="12"/>
          </p:nvPr>
        </p:nvSpPr>
        <p:spPr/>
        <p:txBody>
          <a:bodyPr/>
          <a:lstStyle/>
          <a:p>
            <a:fld id="{BFF3CFDD-2D56-4519-B779-BFFEF2995BE6}" type="slidenum">
              <a:rPr lang="da-DK" smtClean="0"/>
              <a:pPr/>
              <a:t>61</a:t>
            </a:fld>
            <a:endParaRPr lang="da-DK" dirty="0"/>
          </a:p>
        </p:txBody>
      </p:sp>
      <p:pic>
        <p:nvPicPr>
          <p:cNvPr id="2050" name="Picture 2" descr="Mennesker, Gruppe, Venner">
            <a:extLst>
              <a:ext uri="{FF2B5EF4-FFF2-40B4-BE49-F238E27FC236}">
                <a16:creationId xmlns:a16="http://schemas.microsoft.com/office/drawing/2014/main" id="{88452705-4D8F-4056-B07D-385141033EE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3798" y="3723878"/>
            <a:ext cx="1660650" cy="1133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8084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3211318"/>
            <a:ext cx="6624736" cy="1404000"/>
          </a:xfrm>
        </p:spPr>
        <p:txBody>
          <a:bodyPr>
            <a:normAutofit/>
          </a:bodyPr>
          <a:lstStyle/>
          <a:p>
            <a:r>
              <a:rPr lang="da-DK" dirty="0"/>
              <a:t>Trin 7:</a:t>
            </a:r>
            <a:br>
              <a:rPr lang="da-DK" dirty="0"/>
            </a:br>
            <a:r>
              <a:rPr lang="da-DK" dirty="0"/>
              <a:t>Hvordan skaber vi overblik over teamets grundlag og aftaler?</a:t>
            </a:r>
          </a:p>
        </p:txBody>
      </p:sp>
      <p:sp>
        <p:nvSpPr>
          <p:cNvPr id="3" name="Undertitel 2">
            <a:extLst>
              <a:ext uri="{FF2B5EF4-FFF2-40B4-BE49-F238E27FC236}">
                <a16:creationId xmlns:a16="http://schemas.microsoft.com/office/drawing/2014/main" id="{A9E52F85-B5F0-4DCD-8AE9-1E061B4C4F08}"/>
              </a:ext>
            </a:extLst>
          </p:cNvPr>
          <p:cNvSpPr>
            <a:spLocks noGrp="1"/>
          </p:cNvSpPr>
          <p:nvPr>
            <p:ph type="subTitle" idx="1"/>
          </p:nvPr>
        </p:nvSpPr>
        <p:spPr/>
        <p:txBody>
          <a:bodyPr>
            <a:normAutofit fontScale="77500" lnSpcReduction="20000"/>
          </a:bodyPr>
          <a:lstStyle/>
          <a:p>
            <a:endParaRPr lang="da-DK"/>
          </a:p>
        </p:txBody>
      </p:sp>
    </p:spTree>
    <p:extLst>
      <p:ext uri="{BB962C8B-B14F-4D97-AF65-F5344CB8AC3E}">
        <p14:creationId xmlns:p14="http://schemas.microsoft.com/office/powerpoint/2010/main" val="22193657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289" y="195486"/>
            <a:ext cx="8341096" cy="675000"/>
          </a:xfrm>
        </p:spPr>
        <p:txBody>
          <a:bodyPr anchor="t">
            <a:normAutofit fontScale="90000"/>
          </a:bodyPr>
          <a:lstStyle/>
          <a:p>
            <a:r>
              <a:rPr lang="da-DK" dirty="0"/>
              <a:t>Samarbejdskontrakten</a:t>
            </a:r>
            <a:br>
              <a:rPr lang="da-DK" dirty="0"/>
            </a:br>
            <a:r>
              <a:rPr lang="da-DK" sz="1800" dirty="0"/>
              <a:t>Opsummering</a:t>
            </a:r>
            <a:endParaRPr lang="da-DK" dirty="0"/>
          </a:p>
        </p:txBody>
      </p:sp>
      <p:graphicFrame>
        <p:nvGraphicFramePr>
          <p:cNvPr id="7" name="Pladsholder til indhold 3"/>
          <p:cNvGraphicFramePr>
            <a:graphicFrameLocks/>
          </p:cNvGraphicFramePr>
          <p:nvPr>
            <p:extLst>
              <p:ext uri="{D42A27DB-BD31-4B8C-83A1-F6EECF244321}">
                <p14:modId xmlns:p14="http://schemas.microsoft.com/office/powerpoint/2010/main" val="2796372248"/>
              </p:ext>
            </p:extLst>
          </p:nvPr>
        </p:nvGraphicFramePr>
        <p:xfrm>
          <a:off x="611560" y="915566"/>
          <a:ext cx="7704856" cy="3887395"/>
        </p:xfrm>
        <a:graphic>
          <a:graphicData uri="http://schemas.openxmlformats.org/drawingml/2006/table">
            <a:tbl>
              <a:tblPr firstRow="1" bandRow="1">
                <a:tableStyleId>{5C22544A-7EE6-4342-B048-85BDC9FD1C3A}</a:tableStyleId>
              </a:tblPr>
              <a:tblGrid>
                <a:gridCol w="1724982">
                  <a:extLst>
                    <a:ext uri="{9D8B030D-6E8A-4147-A177-3AD203B41FA5}">
                      <a16:colId xmlns:a16="http://schemas.microsoft.com/office/drawing/2014/main" val="20000"/>
                    </a:ext>
                  </a:extLst>
                </a:gridCol>
                <a:gridCol w="5979874">
                  <a:extLst>
                    <a:ext uri="{9D8B030D-6E8A-4147-A177-3AD203B41FA5}">
                      <a16:colId xmlns:a16="http://schemas.microsoft.com/office/drawing/2014/main" val="20001"/>
                    </a:ext>
                  </a:extLst>
                </a:gridCol>
              </a:tblGrid>
              <a:tr h="317771">
                <a:tc gridSpan="2">
                  <a:txBody>
                    <a:bodyPr/>
                    <a:lstStyle/>
                    <a:p>
                      <a:r>
                        <a:rPr lang="da-DK" sz="1800" b="1" dirty="0"/>
                        <a:t>Aftale om </a:t>
                      </a:r>
                      <a:r>
                        <a:rPr lang="da-DK" sz="1800" b="1" baseline="0" dirty="0"/>
                        <a:t>samarbejde</a:t>
                      </a:r>
                      <a:endParaRPr lang="da-DK" sz="1800" b="1" dirty="0"/>
                    </a:p>
                  </a:txBody>
                  <a:tcPr marL="60531" marR="60531" marT="30266" marB="30266"/>
                </a:tc>
                <a:tc hMerge="1">
                  <a:txBody>
                    <a:bodyPr/>
                    <a:lstStyle/>
                    <a:p>
                      <a:endParaRPr lang="da-DK"/>
                    </a:p>
                  </a:txBody>
                  <a:tcPr/>
                </a:tc>
                <a:extLst>
                  <a:ext uri="{0D108BD9-81ED-4DB2-BD59-A6C34878D82A}">
                    <a16:rowId xmlns:a16="http://schemas.microsoft.com/office/drawing/2014/main" val="10000"/>
                  </a:ext>
                </a:extLst>
              </a:tr>
              <a:tr h="867349">
                <a:tc>
                  <a:txBody>
                    <a:bodyPr/>
                    <a:lstStyle/>
                    <a:p>
                      <a:r>
                        <a:rPr lang="da-DK" sz="1400"/>
                        <a:t>Retning </a:t>
                      </a:r>
                    </a:p>
                  </a:txBody>
                  <a:tcPr marL="60531" marR="60531" marT="30266" marB="30266"/>
                </a:tc>
                <a:tc>
                  <a:txBody>
                    <a:bodyPr/>
                    <a:lstStyle/>
                    <a:p>
                      <a:pPr marL="285750" indent="-285750">
                        <a:buFont typeface="Wingdings" pitchFamily="2" charset="2"/>
                        <a:buChar char="§"/>
                      </a:pPr>
                      <a:r>
                        <a:rPr lang="da-DK" sz="1400" dirty="0"/>
                        <a:t>Mission</a:t>
                      </a:r>
                    </a:p>
                    <a:p>
                      <a:pPr marL="285750" indent="-285750">
                        <a:buFont typeface="Wingdings" pitchFamily="2" charset="2"/>
                        <a:buChar char="§"/>
                      </a:pPr>
                      <a:r>
                        <a:rPr lang="da-DK" sz="1400" dirty="0"/>
                        <a:t>Mål – afdeling &amp; team</a:t>
                      </a:r>
                    </a:p>
                    <a:p>
                      <a:pPr marL="285750" indent="-285750">
                        <a:buFont typeface="Wingdings" pitchFamily="2" charset="2"/>
                        <a:buChar char="§"/>
                      </a:pPr>
                      <a:r>
                        <a:rPr lang="da-DK" sz="1400" dirty="0"/>
                        <a:t>Succeskriterier </a:t>
                      </a:r>
                    </a:p>
                    <a:p>
                      <a:pPr marL="285750" indent="-285750">
                        <a:buFont typeface="Wingdings" pitchFamily="2" charset="2"/>
                        <a:buChar char="§"/>
                      </a:pPr>
                      <a:r>
                        <a:rPr lang="da-DK" sz="1400" dirty="0"/>
                        <a:t>Hvordan følger vi op på mål?</a:t>
                      </a:r>
                    </a:p>
                  </a:txBody>
                  <a:tcPr marL="60531" marR="60531" marT="30266" marB="30266"/>
                </a:tc>
                <a:extLst>
                  <a:ext uri="{0D108BD9-81ED-4DB2-BD59-A6C34878D82A}">
                    <a16:rowId xmlns:a16="http://schemas.microsoft.com/office/drawing/2014/main" val="10001"/>
                  </a:ext>
                </a:extLst>
              </a:tr>
              <a:tr h="1474777">
                <a:tc>
                  <a:txBody>
                    <a:bodyPr/>
                    <a:lstStyle/>
                    <a:p>
                      <a:r>
                        <a:rPr lang="da-DK" sz="1400" err="1"/>
                        <a:t>Alignment</a:t>
                      </a:r>
                      <a:endParaRPr lang="da-DK" sz="1400"/>
                    </a:p>
                  </a:txBody>
                  <a:tcPr marL="60531" marR="60531" marT="30266" marB="30266"/>
                </a:tc>
                <a:tc>
                  <a:txBody>
                    <a:bodyPr/>
                    <a:lstStyle/>
                    <a:p>
                      <a:pPr marL="285750" indent="-285750">
                        <a:buFont typeface="Wingdings" pitchFamily="2" charset="2"/>
                        <a:buChar char="§"/>
                      </a:pPr>
                      <a:r>
                        <a:rPr lang="da-DK" sz="1400" dirty="0"/>
                        <a:t>Hvilke opgaver har vi i dette team?</a:t>
                      </a:r>
                    </a:p>
                    <a:p>
                      <a:pPr marL="285750" indent="-285750">
                        <a:buFont typeface="Wingdings" pitchFamily="2" charset="2"/>
                        <a:buChar char="§"/>
                      </a:pPr>
                      <a:r>
                        <a:rPr lang="da-DK" sz="1400" dirty="0"/>
                        <a:t>Roller og ansvar</a:t>
                      </a:r>
                    </a:p>
                    <a:p>
                      <a:pPr marL="285750" indent="-285750">
                        <a:buFont typeface="Wingdings" pitchFamily="2" charset="2"/>
                        <a:buChar char="§"/>
                      </a:pPr>
                      <a:r>
                        <a:rPr lang="da-DK" sz="1400" dirty="0"/>
                        <a:t>Fælles processer: Hvordan løses opgaver?</a:t>
                      </a:r>
                    </a:p>
                    <a:p>
                      <a:pPr marL="285750" indent="-285750">
                        <a:buFont typeface="Wingdings" pitchFamily="2" charset="2"/>
                        <a:buChar char="§"/>
                      </a:pPr>
                      <a:r>
                        <a:rPr lang="da-DK" sz="1400" dirty="0"/>
                        <a:t>Fælles værktøjer:</a:t>
                      </a:r>
                      <a:r>
                        <a:rPr lang="da-DK" sz="1400" baseline="0" dirty="0"/>
                        <a:t> Hvordan kommunikeres der?</a:t>
                      </a:r>
                    </a:p>
                    <a:p>
                      <a:pPr marL="285750" indent="-285750">
                        <a:buFont typeface="Wingdings" pitchFamily="2" charset="2"/>
                        <a:buChar char="§"/>
                      </a:pPr>
                      <a:r>
                        <a:rPr lang="da-DK" sz="1400" baseline="0" dirty="0"/>
                        <a:t>Samarbejde: Hvor meget forventer vi at rejse? - og hvornår kan jeg kontakte en kollega?</a:t>
                      </a:r>
                    </a:p>
                    <a:p>
                      <a:pPr marL="285750" indent="-285750">
                        <a:buFont typeface="Wingdings" pitchFamily="2" charset="2"/>
                        <a:buChar char="§"/>
                      </a:pPr>
                      <a:r>
                        <a:rPr lang="da-DK" sz="1400" baseline="0" dirty="0"/>
                        <a:t>Dokumentation og arkivering</a:t>
                      </a:r>
                      <a:endParaRPr lang="da-DK" sz="1400" dirty="0"/>
                    </a:p>
                  </a:txBody>
                  <a:tcPr marL="60531" marR="60531" marT="30266" marB="30266"/>
                </a:tc>
                <a:extLst>
                  <a:ext uri="{0D108BD9-81ED-4DB2-BD59-A6C34878D82A}">
                    <a16:rowId xmlns:a16="http://schemas.microsoft.com/office/drawing/2014/main" val="10002"/>
                  </a:ext>
                </a:extLst>
              </a:tr>
              <a:tr h="1084519">
                <a:tc>
                  <a:txBody>
                    <a:bodyPr/>
                    <a:lstStyle/>
                    <a:p>
                      <a:r>
                        <a:rPr lang="da-DK" sz="1400"/>
                        <a:t>Engagement</a:t>
                      </a:r>
                    </a:p>
                  </a:txBody>
                  <a:tcPr marL="60531" marR="60531" marT="30266" marB="30266"/>
                </a:tc>
                <a:tc>
                  <a:txBody>
                    <a:bodyPr/>
                    <a:lstStyle/>
                    <a:p>
                      <a:pPr marL="285750" indent="-285750">
                        <a:buFont typeface="Wingdings" pitchFamily="2" charset="2"/>
                        <a:buChar char="§"/>
                      </a:pPr>
                      <a:r>
                        <a:rPr lang="da-DK" sz="1400" dirty="0"/>
                        <a:t>Teamværdier og -forventninger</a:t>
                      </a:r>
                      <a:r>
                        <a:rPr lang="da-DK" sz="1400" baseline="0" dirty="0"/>
                        <a:t> til hinandens adfærd:</a:t>
                      </a:r>
                    </a:p>
                    <a:p>
                      <a:pPr marL="542925" indent="-285750">
                        <a:buFont typeface="Wingdings" pitchFamily="2" charset="2"/>
                        <a:buChar char="§"/>
                      </a:pPr>
                      <a:r>
                        <a:rPr lang="da-DK" sz="1400" dirty="0"/>
                        <a:t>”hvordan gør vi tingene</a:t>
                      </a:r>
                      <a:r>
                        <a:rPr lang="da-DK" sz="1400" baseline="0" dirty="0"/>
                        <a:t> her?”</a:t>
                      </a:r>
                    </a:p>
                    <a:p>
                      <a:pPr marL="542925" indent="-285750">
                        <a:buFont typeface="Wingdings" pitchFamily="2" charset="2"/>
                        <a:buChar char="§"/>
                      </a:pPr>
                      <a:r>
                        <a:rPr lang="da-DK" sz="1400" baseline="0" dirty="0"/>
                        <a:t>”hvordan netværker vi?”</a:t>
                      </a:r>
                    </a:p>
                    <a:p>
                      <a:pPr marL="542925" indent="-285750">
                        <a:buFont typeface="Wingdings" pitchFamily="2" charset="2"/>
                        <a:buChar char="§"/>
                      </a:pPr>
                      <a:r>
                        <a:rPr lang="da-DK" sz="1400" baseline="0" dirty="0"/>
                        <a:t>”hvordan sikrer vi loyalitet?”</a:t>
                      </a:r>
                      <a:endParaRPr lang="da-DK" sz="1400" dirty="0"/>
                    </a:p>
                  </a:txBody>
                  <a:tcPr marL="60531" marR="60531" marT="30266" marB="30266"/>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5068093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endParaRPr lang="da-DK"/>
          </a:p>
        </p:txBody>
      </p:sp>
      <p:sp>
        <p:nvSpPr>
          <p:cNvPr id="4" name="Pladsholder til indhold 3"/>
          <p:cNvSpPr>
            <a:spLocks noGrp="1"/>
          </p:cNvSpPr>
          <p:nvPr>
            <p:ph sz="quarter" idx="13"/>
          </p:nvPr>
        </p:nvSpPr>
        <p:spPr/>
        <p:txBody>
          <a:bodyPr/>
          <a:lstStyle/>
          <a:p>
            <a:endParaRPr lang="da-DK"/>
          </a:p>
        </p:txBody>
      </p:sp>
      <p:sp>
        <p:nvSpPr>
          <p:cNvPr id="5" name="Pladsholder til billede 4"/>
          <p:cNvSpPr>
            <a:spLocks noGrp="1"/>
          </p:cNvSpPr>
          <p:nvPr>
            <p:ph type="pic" sz="quarter" idx="15"/>
          </p:nvPr>
        </p:nvSpPr>
        <p:spPr/>
      </p:sp>
      <p:pic>
        <p:nvPicPr>
          <p:cNvPr id="1026" name="Picture 2" descr="Papir, Rodet, Noter, Abstrakt, Papirarbejde, Dokumenter"/>
          <p:cNvPicPr>
            <a:picLocks noChangeAspect="1" noChangeArrowheads="1"/>
          </p:cNvPicPr>
          <p:nvPr/>
        </p:nvPicPr>
        <p:blipFill rotWithShape="1">
          <a:blip r:embed="rId2">
            <a:extLst>
              <a:ext uri="{28A0092B-C50C-407E-A947-70E740481C1C}">
                <a14:useLocalDpi xmlns:a14="http://schemas.microsoft.com/office/drawing/2010/main" val="0"/>
              </a:ext>
            </a:extLst>
          </a:blip>
          <a:srcRect b="8855"/>
          <a:stretch/>
        </p:blipFill>
        <p:spPr bwMode="auto">
          <a:xfrm>
            <a:off x="0" y="0"/>
            <a:ext cx="9144000" cy="4688036"/>
          </a:xfrm>
          <a:prstGeom prst="rect">
            <a:avLst/>
          </a:prstGeom>
          <a:noFill/>
          <a:extLst>
            <a:ext uri="{909E8E84-426E-40DD-AFC4-6F175D3DCCD1}">
              <a14:hiddenFill xmlns:a14="http://schemas.microsoft.com/office/drawing/2010/main">
                <a:solidFill>
                  <a:srgbClr val="FFFFFF"/>
                </a:solidFill>
              </a14:hiddenFill>
            </a:ext>
          </a:extLst>
        </p:spPr>
      </p:pic>
      <p:sp>
        <p:nvSpPr>
          <p:cNvPr id="7" name="Tekstboks 6"/>
          <p:cNvSpPr txBox="1"/>
          <p:nvPr/>
        </p:nvSpPr>
        <p:spPr>
          <a:xfrm rot="608310">
            <a:off x="4268035" y="1749525"/>
            <a:ext cx="2185727" cy="830997"/>
          </a:xfrm>
          <a:prstGeom prst="rect">
            <a:avLst/>
          </a:prstGeom>
          <a:noFill/>
        </p:spPr>
        <p:txBody>
          <a:bodyPr wrap="none" rtlCol="0">
            <a:spAutoFit/>
          </a:bodyPr>
          <a:lstStyle/>
          <a:p>
            <a:r>
              <a:rPr lang="da-DK" sz="2400" dirty="0"/>
              <a:t>Refleksioner </a:t>
            </a:r>
          </a:p>
          <a:p>
            <a:r>
              <a:rPr lang="da-DK" sz="2400" dirty="0"/>
              <a:t>fra dagen …</a:t>
            </a:r>
          </a:p>
        </p:txBody>
      </p:sp>
    </p:spTree>
    <p:extLst>
      <p:ext uri="{BB962C8B-B14F-4D97-AF65-F5344CB8AC3E}">
        <p14:creationId xmlns:p14="http://schemas.microsoft.com/office/powerpoint/2010/main" val="42141990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a:t>Velkommen til dag 2</a:t>
            </a:r>
          </a:p>
        </p:txBody>
      </p:sp>
      <p:sp>
        <p:nvSpPr>
          <p:cNvPr id="3" name="Undertitel 2"/>
          <p:cNvSpPr>
            <a:spLocks noGrp="1"/>
          </p:cNvSpPr>
          <p:nvPr>
            <p:ph type="subTitle" idx="1"/>
          </p:nvPr>
        </p:nvSpPr>
        <p:spPr/>
        <p:txBody>
          <a:bodyPr>
            <a:normAutofit fontScale="25000" lnSpcReduction="20000"/>
          </a:bodyPr>
          <a:lstStyle/>
          <a:p>
            <a:r>
              <a:rPr lang="da-DK" sz="4800" dirty="0"/>
              <a:t>Udvikling af ledergruppen</a:t>
            </a:r>
          </a:p>
          <a:p>
            <a:endParaRPr lang="da-DK" dirty="0"/>
          </a:p>
        </p:txBody>
      </p:sp>
      <p:sp>
        <p:nvSpPr>
          <p:cNvPr id="4" name="Pladsholder til billede 3"/>
          <p:cNvSpPr>
            <a:spLocks noGrp="1"/>
          </p:cNvSpPr>
          <p:nvPr>
            <p:ph type="pic" sz="quarter" idx="15"/>
          </p:nvPr>
        </p:nvSpPr>
        <p:spPr/>
      </p:sp>
    </p:spTree>
    <p:extLst>
      <p:ext uri="{BB962C8B-B14F-4D97-AF65-F5344CB8AC3E}">
        <p14:creationId xmlns:p14="http://schemas.microsoft.com/office/powerpoint/2010/main" val="38502794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Tanker siden i går?</a:t>
            </a:r>
          </a:p>
        </p:txBody>
      </p:sp>
      <p:sp>
        <p:nvSpPr>
          <p:cNvPr id="5" name="Pladsholder til billede 4"/>
          <p:cNvSpPr>
            <a:spLocks noGrp="1"/>
          </p:cNvSpPr>
          <p:nvPr>
            <p:ph type="pic" sz="quarter" idx="15"/>
          </p:nvPr>
        </p:nvSpPr>
        <p:spPr/>
      </p:sp>
      <p:sp>
        <p:nvSpPr>
          <p:cNvPr id="7" name="Pladsholder til indhold 2"/>
          <p:cNvSpPr txBox="1">
            <a:spLocks/>
          </p:cNvSpPr>
          <p:nvPr/>
        </p:nvSpPr>
        <p:spPr>
          <a:xfrm>
            <a:off x="756000" y="1627200"/>
            <a:ext cx="3673124" cy="4525963"/>
          </a:xfrm>
          <a:prstGeom prst="rect">
            <a:avLst/>
          </a:prstGeom>
          <a:noFill/>
        </p:spPr>
        <p:txBody>
          <a:bodyPr vert="horz" lIns="0" tIns="0" rIns="0" bIns="0" rtlCol="0">
            <a:noAutofit/>
          </a:bodyPr>
          <a:lstStyle>
            <a:lvl1pPr marL="0" indent="0" algn="l" defTabSz="914400" rtl="0" eaLnBrk="1" latinLnBrk="0" hangingPunct="1">
              <a:spcBef>
                <a:spcPts val="200"/>
              </a:spcBef>
              <a:spcAft>
                <a:spcPts val="200"/>
              </a:spcAft>
              <a:buClr>
                <a:schemeClr val="accent1"/>
              </a:buClr>
              <a:buFont typeface="Wingdings" pitchFamily="2" charset="2"/>
              <a:buNone/>
              <a:defRPr sz="1800" kern="1200">
                <a:solidFill>
                  <a:schemeClr val="tx1"/>
                </a:solidFill>
                <a:latin typeface="+mn-lt"/>
                <a:ea typeface="+mn-ea"/>
                <a:cs typeface="+mn-cs"/>
              </a:defRPr>
            </a:lvl1pPr>
            <a:lvl2pPr marL="53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2pPr>
            <a:lvl3pPr marL="896400" indent="-1872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3pPr>
            <a:lvl4pPr marL="1260000" indent="-1800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4pPr>
            <a:lvl5pPr marL="161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pPr>
            <a:endParaRPr lang="da-DK" altLang="da-DK" sz="1600" dirty="0"/>
          </a:p>
          <a:p>
            <a:pPr>
              <a:spcBef>
                <a:spcPts val="1200"/>
              </a:spcBef>
            </a:pPr>
            <a:endParaRPr lang="da-DK" altLang="da-DK" sz="1600" dirty="0"/>
          </a:p>
          <a:p>
            <a:pPr>
              <a:spcBef>
                <a:spcPts val="1200"/>
              </a:spcBef>
            </a:pPr>
            <a:endParaRPr lang="da-DK" altLang="da-DK" sz="1600" dirty="0"/>
          </a:p>
          <a:p>
            <a:pPr>
              <a:spcBef>
                <a:spcPts val="1200"/>
              </a:spcBef>
            </a:pPr>
            <a:endParaRPr lang="da-DK" altLang="da-DK" sz="1600" dirty="0"/>
          </a:p>
          <a:p>
            <a:pPr>
              <a:spcBef>
                <a:spcPts val="1200"/>
              </a:spcBef>
            </a:pPr>
            <a:endParaRPr lang="da-DK" altLang="da-DK" sz="1600" dirty="0"/>
          </a:p>
          <a:p>
            <a:pPr>
              <a:spcBef>
                <a:spcPts val="1200"/>
              </a:spcBef>
            </a:pPr>
            <a:endParaRPr lang="da-DK" altLang="da-DK" sz="1600" dirty="0"/>
          </a:p>
          <a:p>
            <a:pPr>
              <a:spcBef>
                <a:spcPts val="1200"/>
              </a:spcBef>
            </a:pPr>
            <a:endParaRPr lang="da-DK" altLang="da-DK" sz="1600" dirty="0"/>
          </a:p>
          <a:p>
            <a:pPr>
              <a:spcBef>
                <a:spcPts val="1200"/>
              </a:spcBef>
            </a:pPr>
            <a:endParaRPr lang="da-DK" altLang="da-DK" sz="1600" dirty="0"/>
          </a:p>
          <a:p>
            <a:pPr>
              <a:spcBef>
                <a:spcPts val="1200"/>
              </a:spcBef>
            </a:pPr>
            <a:endParaRPr lang="da-DK" altLang="da-DK" sz="1600" dirty="0"/>
          </a:p>
        </p:txBody>
      </p:sp>
      <p:sp>
        <p:nvSpPr>
          <p:cNvPr id="8" name="Pladsholder til indhold 1"/>
          <p:cNvSpPr txBox="1">
            <a:spLocks/>
          </p:cNvSpPr>
          <p:nvPr/>
        </p:nvSpPr>
        <p:spPr>
          <a:xfrm>
            <a:off x="4716424" y="1627200"/>
            <a:ext cx="3672000" cy="4525200"/>
          </a:xfrm>
          <a:prstGeom prst="rect">
            <a:avLst/>
          </a:prstGeom>
          <a:noFill/>
        </p:spPr>
        <p:txBody>
          <a:bodyPr vert="horz" lIns="0" tIns="0" rIns="0" bIns="0" rtlCol="0">
            <a:noAutofit/>
          </a:bodyPr>
          <a:lstStyle>
            <a:lvl1pPr marL="0" indent="0" algn="l" defTabSz="914400" rtl="0" eaLnBrk="1" latinLnBrk="0" hangingPunct="1">
              <a:spcBef>
                <a:spcPts val="200"/>
              </a:spcBef>
              <a:spcAft>
                <a:spcPts val="200"/>
              </a:spcAft>
              <a:buClr>
                <a:schemeClr val="accent1"/>
              </a:buClr>
              <a:buFont typeface="Wingdings" pitchFamily="2" charset="2"/>
              <a:buNone/>
              <a:defRPr sz="1800" kern="1200">
                <a:solidFill>
                  <a:schemeClr val="tx1"/>
                </a:solidFill>
                <a:latin typeface="+mn-lt"/>
                <a:ea typeface="+mn-ea"/>
                <a:cs typeface="+mn-cs"/>
              </a:defRPr>
            </a:lvl1pPr>
            <a:lvl2pPr marL="53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2pPr>
            <a:lvl3pPr marL="896400" indent="-1872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3pPr>
            <a:lvl4pPr marL="1260000" indent="-1800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4pPr>
            <a:lvl5pPr marL="1612800" indent="-172800" algn="l" defTabSz="914400" rtl="0" eaLnBrk="1" latinLnBrk="0" hangingPunct="1">
              <a:spcBef>
                <a:spcPts val="300"/>
              </a:spcBef>
              <a:spcAft>
                <a:spcPts val="6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pPr>
            <a:endParaRPr lang="da-DK" altLang="da-DK" sz="1600" dirty="0"/>
          </a:p>
        </p:txBody>
      </p:sp>
      <p:pic>
        <p:nvPicPr>
          <p:cNvPr id="9" name="Picture 2" descr="Mælkebøtte, Farverige, Farvet, Farveændring, Popar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6512" y="936312"/>
            <a:ext cx="9183712" cy="3743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2905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p:txBody>
          <a:bodyPr/>
          <a:lstStyle/>
          <a:p>
            <a:r>
              <a:rPr lang="da-DK" dirty="0"/>
              <a:t>Introduktion til Jungs Typeindeks - JTI</a:t>
            </a:r>
          </a:p>
        </p:txBody>
      </p:sp>
      <p:sp>
        <p:nvSpPr>
          <p:cNvPr id="8" name="Undertitel 7"/>
          <p:cNvSpPr>
            <a:spLocks noGrp="1"/>
          </p:cNvSpPr>
          <p:nvPr>
            <p:ph type="subTitle" idx="1"/>
          </p:nvPr>
        </p:nvSpPr>
        <p:spPr/>
        <p:txBody>
          <a:bodyPr>
            <a:normAutofit fontScale="25000" lnSpcReduction="20000"/>
          </a:bodyPr>
          <a:lstStyle/>
          <a:p>
            <a:r>
              <a:rPr lang="da-DK" sz="4800" dirty="0"/>
              <a:t>Udvikling af ledergruppen</a:t>
            </a:r>
          </a:p>
          <a:p>
            <a:endParaRPr lang="da-DK" dirty="0"/>
          </a:p>
        </p:txBody>
      </p:sp>
      <p:sp>
        <p:nvSpPr>
          <p:cNvPr id="9" name="Pladsholder til billede 8"/>
          <p:cNvSpPr>
            <a:spLocks noGrp="1"/>
          </p:cNvSpPr>
          <p:nvPr>
            <p:ph type="pic" sz="quarter" idx="15"/>
          </p:nvPr>
        </p:nvSpPr>
        <p:spPr/>
      </p:sp>
    </p:spTree>
    <p:extLst>
      <p:ext uri="{BB962C8B-B14F-4D97-AF65-F5344CB8AC3E}">
        <p14:creationId xmlns:p14="http://schemas.microsoft.com/office/powerpoint/2010/main" val="40924693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pe 20"/>
          <p:cNvGrpSpPr/>
          <p:nvPr/>
        </p:nvGrpSpPr>
        <p:grpSpPr>
          <a:xfrm>
            <a:off x="13428984" y="123478"/>
            <a:ext cx="3960428" cy="3960440"/>
            <a:chOff x="6592644" y="123478"/>
            <a:chExt cx="1980000" cy="3960440"/>
          </a:xfrm>
        </p:grpSpPr>
        <p:sp>
          <p:nvSpPr>
            <p:cNvPr id="6" name="Tekstboks 5"/>
            <p:cNvSpPr txBox="1"/>
            <p:nvPr/>
          </p:nvSpPr>
          <p:spPr>
            <a:xfrm>
              <a:off x="6592644" y="123478"/>
              <a:ext cx="1980000" cy="576064"/>
            </a:xfrm>
            <a:prstGeom prst="rect">
              <a:avLst/>
            </a:prstGeom>
            <a:solidFill>
              <a:schemeClr val="accent1"/>
            </a:solidFill>
          </p:spPr>
          <p:txBody>
            <a:bodyPr wrap="square" rtlCol="0" anchor="ctr">
              <a:noAutofit/>
            </a:bodyPr>
            <a:lstStyle/>
            <a:p>
              <a:r>
                <a:rPr lang="da-DK" sz="1200" b="1" dirty="0"/>
                <a:t>Future </a:t>
              </a:r>
              <a:r>
                <a:rPr lang="da-DK" sz="1200" b="1" dirty="0" err="1"/>
                <a:t>state</a:t>
              </a:r>
              <a:endParaRPr lang="da-DK" sz="1200" b="1" dirty="0"/>
            </a:p>
            <a:p>
              <a:r>
                <a:rPr lang="da-DK" sz="800" i="1" dirty="0"/>
                <a:t>Lederrollen som leder af kliniske ledere</a:t>
              </a:r>
            </a:p>
          </p:txBody>
        </p:sp>
        <p:sp>
          <p:nvSpPr>
            <p:cNvPr id="11" name="Tekstboks 10"/>
            <p:cNvSpPr txBox="1"/>
            <p:nvPr/>
          </p:nvSpPr>
          <p:spPr>
            <a:xfrm>
              <a:off x="6592644" y="753850"/>
              <a:ext cx="1980000" cy="1313844"/>
            </a:xfrm>
            <a:prstGeom prst="rect">
              <a:avLst/>
            </a:prstGeom>
            <a:solidFill>
              <a:schemeClr val="accent1"/>
            </a:solidFill>
          </p:spPr>
          <p:txBody>
            <a:bodyPr wrap="square" rtlCol="0">
              <a:noAutofit/>
            </a:bodyPr>
            <a:lstStyle/>
            <a:p>
              <a:r>
                <a:rPr lang="da-DK" sz="800" b="1" i="1" dirty="0"/>
                <a:t>Formålet</a:t>
              </a:r>
              <a:r>
                <a:rPr lang="da-DK" sz="800" i="1" dirty="0"/>
                <a:t> er at rammesætte ledelsesrollen blandt deltagerne – hvordan bidrager man bedst til forbedringer i Sundhedsvæsnet, og hvordan fastholdes fokus på forbedringer i egen organisation. </a:t>
              </a:r>
            </a:p>
            <a:p>
              <a:endParaRPr lang="da-DK" sz="800" i="1" dirty="0"/>
            </a:p>
            <a:p>
              <a:r>
                <a:rPr lang="da-DK" sz="800" i="1" dirty="0"/>
                <a:t>Videndeling og </a:t>
              </a:r>
              <a:r>
                <a:rPr lang="da-DK" sz="800" i="1" dirty="0" err="1"/>
                <a:t>best</a:t>
              </a:r>
              <a:r>
                <a:rPr lang="da-DK" sz="800" i="1" dirty="0"/>
                <a:t> </a:t>
              </a:r>
              <a:r>
                <a:rPr lang="da-DK" sz="800" i="1" dirty="0" err="1"/>
                <a:t>practise</a:t>
              </a:r>
              <a:endParaRPr lang="da-DK" sz="800" i="1" dirty="0"/>
            </a:p>
          </p:txBody>
        </p:sp>
        <p:sp>
          <p:nvSpPr>
            <p:cNvPr id="15" name="Tekstboks 14"/>
            <p:cNvSpPr txBox="1"/>
            <p:nvPr/>
          </p:nvSpPr>
          <p:spPr>
            <a:xfrm>
              <a:off x="6592644" y="2122450"/>
              <a:ext cx="1980000" cy="1961468"/>
            </a:xfrm>
            <a:prstGeom prst="rect">
              <a:avLst/>
            </a:prstGeom>
            <a:solidFill>
              <a:schemeClr val="accent1"/>
            </a:solidFill>
          </p:spPr>
          <p:txBody>
            <a:bodyPr wrap="square" rtlCol="0">
              <a:noAutofit/>
            </a:bodyPr>
            <a:lstStyle/>
            <a:p>
              <a:pPr>
                <a:spcBef>
                  <a:spcPts val="1200"/>
                </a:spcBef>
              </a:pPr>
              <a:r>
                <a:rPr lang="da-DK" sz="800" dirty="0"/>
                <a:t>Holdningsmobilisering</a:t>
              </a:r>
            </a:p>
            <a:p>
              <a:r>
                <a:rPr lang="da-DK" sz="800" dirty="0"/>
                <a:t>Forandringsledelse</a:t>
              </a:r>
            </a:p>
            <a:p>
              <a:pPr>
                <a:spcBef>
                  <a:spcPts val="1200"/>
                </a:spcBef>
              </a:pPr>
              <a:r>
                <a:rPr lang="da-DK" sz="800" dirty="0"/>
                <a:t>Ledelseskommunikation</a:t>
              </a:r>
            </a:p>
            <a:p>
              <a:pPr>
                <a:spcBef>
                  <a:spcPts val="1200"/>
                </a:spcBef>
              </a:pPr>
              <a:r>
                <a:rPr lang="da-DK" sz="800" dirty="0"/>
                <a:t>Brief/</a:t>
              </a:r>
              <a:r>
                <a:rPr lang="da-DK" sz="800" dirty="0" err="1"/>
                <a:t>Backbrief</a:t>
              </a:r>
              <a:endParaRPr lang="da-DK" sz="800" dirty="0"/>
            </a:p>
            <a:p>
              <a:pPr>
                <a:spcBef>
                  <a:spcPts val="1200"/>
                </a:spcBef>
              </a:pPr>
              <a:r>
                <a:rPr lang="da-DK" sz="800" dirty="0"/>
                <a:t>Synlighed og integritet</a:t>
              </a:r>
            </a:p>
            <a:p>
              <a:pPr>
                <a:spcBef>
                  <a:spcPts val="1200"/>
                </a:spcBef>
              </a:pPr>
              <a:r>
                <a:rPr lang="da-DK" sz="800" dirty="0"/>
                <a:t>Ledelse af cirkler og ekspertgrupper</a:t>
              </a:r>
            </a:p>
            <a:p>
              <a:pPr>
                <a:spcBef>
                  <a:spcPts val="1200"/>
                </a:spcBef>
              </a:pPr>
              <a:r>
                <a:rPr lang="da-DK" sz="800" dirty="0"/>
                <a:t>Eksekvering via simple </a:t>
              </a:r>
              <a:r>
                <a:rPr lang="da-DK" sz="800" dirty="0" err="1"/>
                <a:t>rules</a:t>
              </a:r>
              <a:endParaRPr lang="da-DK" sz="800" dirty="0"/>
            </a:p>
            <a:p>
              <a:pPr>
                <a:spcBef>
                  <a:spcPts val="1200"/>
                </a:spcBef>
              </a:pPr>
              <a:endParaRPr lang="da-DK" sz="800" dirty="0"/>
            </a:p>
            <a:p>
              <a:pPr>
                <a:spcBef>
                  <a:spcPts val="1200"/>
                </a:spcBef>
              </a:pPr>
              <a:r>
                <a:rPr lang="da-DK" sz="800" dirty="0"/>
                <a:t>Højt præsterende ledelsesgrupper</a:t>
              </a:r>
            </a:p>
            <a:p>
              <a:pPr>
                <a:spcBef>
                  <a:spcPts val="1200"/>
                </a:spcBef>
              </a:pPr>
              <a:endParaRPr lang="da-DK" sz="800" dirty="0"/>
            </a:p>
            <a:p>
              <a:pPr>
                <a:spcBef>
                  <a:spcPts val="1200"/>
                </a:spcBef>
              </a:pPr>
              <a:endParaRPr lang="da-DK" sz="800" dirty="0"/>
            </a:p>
            <a:p>
              <a:pPr>
                <a:spcBef>
                  <a:spcPts val="1200"/>
                </a:spcBef>
              </a:pPr>
              <a:endParaRPr lang="da-DK" sz="800" dirty="0"/>
            </a:p>
          </p:txBody>
        </p:sp>
      </p:grpSp>
      <p:graphicFrame>
        <p:nvGraphicFramePr>
          <p:cNvPr id="2" name="Tabel 1"/>
          <p:cNvGraphicFramePr>
            <a:graphicFrameLocks noGrp="1"/>
          </p:cNvGraphicFramePr>
          <p:nvPr/>
        </p:nvGraphicFramePr>
        <p:xfrm>
          <a:off x="396000" y="843558"/>
          <a:ext cx="8352464" cy="3427440"/>
        </p:xfrm>
        <a:graphic>
          <a:graphicData uri="http://schemas.openxmlformats.org/drawingml/2006/table">
            <a:tbl>
              <a:tblPr firstRow="1" bandRow="1">
                <a:tableStyleId>{5C22544A-7EE6-4342-B048-85BDC9FD1C3A}</a:tableStyleId>
              </a:tblPr>
              <a:tblGrid>
                <a:gridCol w="4176004">
                  <a:extLst>
                    <a:ext uri="{9D8B030D-6E8A-4147-A177-3AD203B41FA5}">
                      <a16:colId xmlns:a16="http://schemas.microsoft.com/office/drawing/2014/main" val="20000"/>
                    </a:ext>
                  </a:extLst>
                </a:gridCol>
                <a:gridCol w="4176460">
                  <a:extLst>
                    <a:ext uri="{9D8B030D-6E8A-4147-A177-3AD203B41FA5}">
                      <a16:colId xmlns:a16="http://schemas.microsoft.com/office/drawing/2014/main" val="20001"/>
                    </a:ext>
                  </a:extLst>
                </a:gridCol>
              </a:tblGrid>
              <a:tr h="612000">
                <a:tc>
                  <a:txBody>
                    <a:bodyPr/>
                    <a:lstStyle/>
                    <a:p>
                      <a:pPr marL="0" indent="0">
                        <a:buFont typeface="Arial" panose="020B0604020202020204" pitchFamily="34" charset="0"/>
                        <a:buNone/>
                      </a:pPr>
                      <a:r>
                        <a:rPr lang="da-DK" sz="1300" b="1" dirty="0">
                          <a:solidFill>
                            <a:schemeClr val="tx2"/>
                          </a:solidFill>
                        </a:rPr>
                        <a:t>Formål:</a:t>
                      </a:r>
                    </a:p>
                    <a:p>
                      <a:pPr marL="285750" indent="-285750">
                        <a:buFont typeface="Arial" panose="020B0604020202020204" pitchFamily="34" charset="0"/>
                        <a:buChar char="•"/>
                      </a:pPr>
                      <a:endParaRPr lang="da-DK" sz="1300" b="0" i="0" u="none" strike="noStrike" kern="1200" baseline="0" dirty="0">
                        <a:solidFill>
                          <a:schemeClr val="tx1"/>
                        </a:solidFill>
                        <a:latin typeface="+mn-lt"/>
                        <a:ea typeface="+mn-ea"/>
                        <a:cs typeface="+mn-cs"/>
                      </a:endParaRPr>
                    </a:p>
                    <a:p>
                      <a:pPr marL="285750" indent="-285750">
                        <a:buFont typeface="Arial" panose="020B0604020202020204" pitchFamily="34" charset="0"/>
                        <a:buChar char="•"/>
                      </a:pPr>
                      <a:r>
                        <a:rPr lang="da-DK" sz="1300" b="0" i="0" u="none" strike="noStrike" kern="1200" baseline="0" dirty="0">
                          <a:solidFill>
                            <a:schemeClr val="tx1"/>
                          </a:solidFill>
                          <a:latin typeface="+mn-lt"/>
                          <a:ea typeface="+mn-ea"/>
                          <a:cs typeface="+mn-cs"/>
                        </a:rPr>
                        <a:t>Formålet med dagen, er at arbejde med </a:t>
                      </a:r>
                      <a:r>
                        <a:rPr lang="da-DK" sz="1300" b="1" i="0" u="none" strike="noStrike" kern="1200" baseline="0" dirty="0">
                          <a:solidFill>
                            <a:schemeClr val="tx1"/>
                          </a:solidFill>
                          <a:latin typeface="+mn-lt"/>
                          <a:ea typeface="+mn-ea"/>
                          <a:cs typeface="+mn-cs"/>
                        </a:rPr>
                        <a:t>forskellen i JTI profiler </a:t>
                      </a:r>
                      <a:r>
                        <a:rPr lang="da-DK" sz="1300" b="0" i="0" u="none" strike="noStrike" kern="1200" baseline="0" dirty="0">
                          <a:solidFill>
                            <a:schemeClr val="tx1"/>
                          </a:solidFill>
                          <a:latin typeface="+mn-lt"/>
                          <a:ea typeface="+mn-ea"/>
                          <a:cs typeface="+mn-cs"/>
                        </a:rPr>
                        <a:t>og betydningen for måden I agerer og kommunikerer på </a:t>
                      </a:r>
                      <a:br>
                        <a:rPr lang="da-DK" sz="1300" b="0" i="0" u="none" strike="noStrike" kern="1200" baseline="0" dirty="0">
                          <a:solidFill>
                            <a:schemeClr val="tx1"/>
                          </a:solidFill>
                          <a:latin typeface="+mn-lt"/>
                          <a:ea typeface="+mn-ea"/>
                          <a:cs typeface="+mn-cs"/>
                        </a:rPr>
                      </a:br>
                      <a:r>
                        <a:rPr lang="da-DK" sz="1300" b="0" i="0" u="none" strike="noStrike" kern="1200" baseline="0" dirty="0">
                          <a:solidFill>
                            <a:schemeClr val="tx1"/>
                          </a:solidFill>
                          <a:latin typeface="+mn-lt"/>
                          <a:ea typeface="+mn-ea"/>
                          <a:cs typeface="+mn-cs"/>
                        </a:rPr>
                        <a:t>i det daglige. </a:t>
                      </a:r>
                    </a:p>
                    <a:p>
                      <a:pPr marL="285750" indent="-285750">
                        <a:buFont typeface="Arial" panose="020B0604020202020204" pitchFamily="34" charset="0"/>
                        <a:buChar char="•"/>
                      </a:pPr>
                      <a:endParaRPr lang="da-DK" sz="1300" b="0" i="0" u="none" strike="noStrike" kern="1200" baseline="0" dirty="0">
                        <a:solidFill>
                          <a:schemeClr val="tx1"/>
                        </a:solidFill>
                        <a:latin typeface="+mn-lt"/>
                        <a:ea typeface="+mn-ea"/>
                        <a:cs typeface="+mn-cs"/>
                      </a:endParaRPr>
                    </a:p>
                    <a:p>
                      <a:pPr marL="285750" indent="-285750">
                        <a:buFont typeface="Arial" panose="020B0604020202020204" pitchFamily="34" charset="0"/>
                        <a:buChar char="•"/>
                      </a:pPr>
                      <a:r>
                        <a:rPr lang="da-DK" sz="1300" b="0" i="0" u="none" strike="noStrike" kern="1200" baseline="0" dirty="0">
                          <a:solidFill>
                            <a:schemeClr val="tx1"/>
                          </a:solidFill>
                          <a:latin typeface="+mn-lt"/>
                          <a:ea typeface="+mn-ea"/>
                          <a:cs typeface="+mn-cs"/>
                        </a:rPr>
                        <a:t>Den enkelte deltager får indblik i sig selv </a:t>
                      </a:r>
                      <a:br>
                        <a:rPr lang="da-DK" sz="1300" b="0" i="0" u="none" strike="noStrike" kern="1200" baseline="0" dirty="0">
                          <a:solidFill>
                            <a:schemeClr val="tx1"/>
                          </a:solidFill>
                          <a:latin typeface="+mn-lt"/>
                          <a:ea typeface="+mn-ea"/>
                          <a:cs typeface="+mn-cs"/>
                        </a:rPr>
                      </a:br>
                      <a:r>
                        <a:rPr lang="da-DK" sz="1300" b="0" i="0" u="none" strike="noStrike" kern="1200" baseline="0" dirty="0">
                          <a:solidFill>
                            <a:schemeClr val="tx1"/>
                          </a:solidFill>
                          <a:latin typeface="+mn-lt"/>
                          <a:ea typeface="+mn-ea"/>
                          <a:cs typeface="+mn-cs"/>
                        </a:rPr>
                        <a:t>i </a:t>
                      </a:r>
                      <a:r>
                        <a:rPr lang="da-DK" sz="1300" b="1" i="0" u="none" strike="noStrike" kern="1200" baseline="0" dirty="0">
                          <a:solidFill>
                            <a:schemeClr val="tx1"/>
                          </a:solidFill>
                          <a:latin typeface="+mn-lt"/>
                          <a:ea typeface="+mn-ea"/>
                          <a:cs typeface="+mn-cs"/>
                        </a:rPr>
                        <a:t>relation til andre </a:t>
                      </a:r>
                      <a:r>
                        <a:rPr lang="da-DK" sz="1300" b="0" i="0" u="none" strike="noStrike" kern="1200" baseline="0" dirty="0">
                          <a:solidFill>
                            <a:schemeClr val="tx1"/>
                          </a:solidFill>
                          <a:latin typeface="+mn-lt"/>
                          <a:ea typeface="+mn-ea"/>
                          <a:cs typeface="+mn-cs"/>
                        </a:rPr>
                        <a:t>og der oprette et </a:t>
                      </a:r>
                      <a:br>
                        <a:rPr lang="da-DK" sz="1300" b="0" i="0" u="none" strike="noStrike" kern="1200" baseline="0" dirty="0">
                          <a:solidFill>
                            <a:schemeClr val="tx1"/>
                          </a:solidFill>
                          <a:latin typeface="+mn-lt"/>
                          <a:ea typeface="+mn-ea"/>
                          <a:cs typeface="+mn-cs"/>
                        </a:rPr>
                      </a:br>
                      <a:r>
                        <a:rPr lang="da-DK" sz="1300" b="0" i="0" u="none" strike="noStrike" kern="1200" baseline="0" dirty="0">
                          <a:solidFill>
                            <a:schemeClr val="tx1"/>
                          </a:solidFill>
                          <a:latin typeface="+mn-lt"/>
                          <a:ea typeface="+mn-ea"/>
                          <a:cs typeface="+mn-cs"/>
                        </a:rPr>
                        <a:t>fælles sprog til grundlag for samarbejde. </a:t>
                      </a:r>
                    </a:p>
                    <a:p>
                      <a:pPr marL="285750" indent="-285750">
                        <a:buFont typeface="Arial" panose="020B0604020202020204" pitchFamily="34" charset="0"/>
                        <a:buChar char="•"/>
                      </a:pPr>
                      <a:endParaRPr lang="da-DK" sz="1300" b="0" i="0" u="none" strike="noStrike" kern="1200" baseline="0" dirty="0">
                        <a:solidFill>
                          <a:schemeClr val="tx1"/>
                        </a:solidFill>
                        <a:latin typeface="+mn-lt"/>
                        <a:ea typeface="+mn-ea"/>
                        <a:cs typeface="+mn-cs"/>
                      </a:endParaRPr>
                    </a:p>
                    <a:p>
                      <a:pPr marL="285750" indent="-285750">
                        <a:buFont typeface="Arial" panose="020B0604020202020204" pitchFamily="34" charset="0"/>
                        <a:buChar char="•"/>
                      </a:pPr>
                      <a:r>
                        <a:rPr lang="da-DK" sz="1300" b="0" i="0" u="none" strike="noStrike" kern="1200" baseline="0" dirty="0">
                          <a:solidFill>
                            <a:schemeClr val="tx1"/>
                          </a:solidFill>
                          <a:latin typeface="+mn-lt"/>
                          <a:ea typeface="+mn-ea"/>
                          <a:cs typeface="+mn-cs"/>
                        </a:rPr>
                        <a:t>Hvilken betydning har profilen for din måde at </a:t>
                      </a:r>
                      <a:r>
                        <a:rPr lang="da-DK" sz="1300" b="1" i="0" u="none" strike="noStrike" kern="1200" baseline="0" dirty="0">
                          <a:solidFill>
                            <a:schemeClr val="tx1"/>
                          </a:solidFill>
                          <a:latin typeface="+mn-lt"/>
                          <a:ea typeface="+mn-ea"/>
                          <a:cs typeface="+mn-cs"/>
                        </a:rPr>
                        <a:t>kommunikere</a:t>
                      </a:r>
                      <a:r>
                        <a:rPr lang="da-DK" sz="1300" b="0" i="0" u="none" strike="noStrike" kern="1200" baseline="0" dirty="0">
                          <a:solidFill>
                            <a:schemeClr val="tx1"/>
                          </a:solidFill>
                          <a:latin typeface="+mn-lt"/>
                          <a:ea typeface="+mn-ea"/>
                          <a:cs typeface="+mn-cs"/>
                        </a:rPr>
                        <a:t>  og hvordan I bedst gør brug af hinanden i hverdagen.</a:t>
                      </a:r>
                    </a:p>
                  </a:txBody>
                  <a:tcPr marT="144000" marB="144000">
                    <a:lnR w="76200" cap="flat" cmpd="sng" algn="ctr">
                      <a:solidFill>
                        <a:schemeClr val="bg2"/>
                      </a:solidFill>
                      <a:prstDash val="solid"/>
                      <a:round/>
                      <a:headEnd type="none" w="med" len="med"/>
                      <a:tailEnd type="none" w="med" len="med"/>
                    </a:lnR>
                    <a:lnB w="76200" cap="flat" cmpd="sng" algn="ctr">
                      <a:solidFill>
                        <a:schemeClr val="bg2"/>
                      </a:solidFill>
                      <a:prstDash val="solid"/>
                      <a:round/>
                      <a:headEnd type="none" w="med" len="med"/>
                      <a:tailEnd type="none" w="med" len="med"/>
                    </a:lnB>
                    <a:solidFill>
                      <a:schemeClr val="accent3"/>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300" b="1" kern="1200" dirty="0">
                          <a:solidFill>
                            <a:schemeClr val="tx2"/>
                          </a:solidFill>
                          <a:latin typeface="+mn-lt"/>
                          <a:ea typeface="+mn-ea"/>
                          <a:cs typeface="+mn-cs"/>
                        </a:rPr>
                        <a:t>Udbytte: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300" b="1" kern="1200" dirty="0">
                        <a:solidFill>
                          <a:schemeClr val="tx2"/>
                        </a:solidFill>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300" b="0" i="0" u="none" strike="noStrike" kern="1200" baseline="0" dirty="0">
                          <a:solidFill>
                            <a:schemeClr val="tx1"/>
                          </a:solidFill>
                          <a:latin typeface="+mn-lt"/>
                          <a:ea typeface="+mn-ea"/>
                          <a:cs typeface="+mn-cs"/>
                        </a:rPr>
                        <a:t>I lærer jer selv og hinanden bedre at kende.</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300" b="0" i="0" u="none" strike="noStrike" kern="1200" baseline="0" dirty="0">
                        <a:solidFill>
                          <a:schemeClr val="tx1"/>
                        </a:solidFill>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300" b="0" i="0" u="none" strike="noStrike" kern="1200" baseline="0" dirty="0" err="1">
                          <a:solidFill>
                            <a:schemeClr val="tx1"/>
                          </a:solidFill>
                          <a:latin typeface="+mn-lt"/>
                          <a:ea typeface="+mn-ea"/>
                          <a:cs typeface="+mn-cs"/>
                        </a:rPr>
                        <a:t>AHA-oplevelser</a:t>
                      </a:r>
                      <a:r>
                        <a:rPr lang="da-DK" sz="1300" b="0" i="0" u="none" strike="noStrike" kern="1200" baseline="0" dirty="0">
                          <a:solidFill>
                            <a:schemeClr val="tx1"/>
                          </a:solidFill>
                          <a:latin typeface="+mn-lt"/>
                          <a:ea typeface="+mn-ea"/>
                          <a:cs typeface="+mn-cs"/>
                        </a:rPr>
                        <a:t> omkring hvordan forskellighed påvirker jeres samarbejdet.</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300" b="0" i="0" u="none" strike="noStrike" kern="1200" baseline="0" dirty="0">
                        <a:solidFill>
                          <a:schemeClr val="tx1"/>
                        </a:solidFill>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300" b="0" i="0" u="none" strike="noStrike" kern="1200" baseline="0" dirty="0">
                          <a:solidFill>
                            <a:schemeClr val="tx1"/>
                          </a:solidFill>
                          <a:latin typeface="+mn-lt"/>
                          <a:ea typeface="+mn-ea"/>
                          <a:cs typeface="+mn-cs"/>
                        </a:rPr>
                        <a:t>Bedre og mere konstruktiv kommunikation </a:t>
                      </a:r>
                      <a:br>
                        <a:rPr lang="da-DK" sz="1300" b="0" i="0" u="none" strike="noStrike" kern="1200" baseline="0" dirty="0">
                          <a:solidFill>
                            <a:schemeClr val="tx1"/>
                          </a:solidFill>
                          <a:latin typeface="+mn-lt"/>
                          <a:ea typeface="+mn-ea"/>
                          <a:cs typeface="+mn-cs"/>
                        </a:rPr>
                      </a:br>
                      <a:r>
                        <a:rPr lang="da-DK" sz="1300" b="0" i="0" u="none" strike="noStrike" kern="1200" baseline="0" dirty="0">
                          <a:solidFill>
                            <a:schemeClr val="tx1"/>
                          </a:solidFill>
                          <a:latin typeface="+mn-lt"/>
                          <a:ea typeface="+mn-ea"/>
                          <a:cs typeface="+mn-cs"/>
                        </a:rPr>
                        <a:t>i det daglige.</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300" b="0" i="0" u="none" strike="noStrike" kern="1200" baseline="0" dirty="0">
                        <a:solidFill>
                          <a:schemeClr val="tx1"/>
                        </a:solidFill>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300" b="0" i="0" u="none" strike="noStrike" kern="1200" baseline="0" dirty="0">
                          <a:solidFill>
                            <a:schemeClr val="tx1"/>
                          </a:solidFill>
                          <a:latin typeface="+mn-lt"/>
                          <a:ea typeface="+mn-ea"/>
                          <a:cs typeface="+mn-cs"/>
                        </a:rPr>
                        <a:t>Styrke åbenhed og relationer med øget </a:t>
                      </a:r>
                      <a:br>
                        <a:rPr lang="da-DK" sz="1300" b="0" i="0" u="none" strike="noStrike" kern="1200" baseline="0" dirty="0">
                          <a:solidFill>
                            <a:schemeClr val="tx1"/>
                          </a:solidFill>
                          <a:latin typeface="+mn-lt"/>
                          <a:ea typeface="+mn-ea"/>
                          <a:cs typeface="+mn-cs"/>
                        </a:rPr>
                      </a:br>
                      <a:r>
                        <a:rPr lang="da-DK" sz="1300" b="0" i="0" u="none" strike="noStrike" kern="1200" baseline="0" dirty="0">
                          <a:solidFill>
                            <a:schemeClr val="tx1"/>
                          </a:solidFill>
                          <a:latin typeface="+mn-lt"/>
                          <a:ea typeface="+mn-ea"/>
                          <a:cs typeface="+mn-cs"/>
                        </a:rPr>
                        <a:t>tillid og tryghed til følge.</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300" b="0" i="0" u="none" strike="noStrike" kern="1200" baseline="0" dirty="0">
                        <a:solidFill>
                          <a:schemeClr val="tx1"/>
                        </a:solidFill>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300" b="0" i="0" u="none" strike="noStrike" kern="1200" baseline="0" dirty="0" err="1">
                          <a:solidFill>
                            <a:schemeClr val="tx1"/>
                          </a:solidFill>
                          <a:latin typeface="+mn-lt"/>
                          <a:ea typeface="+mn-ea"/>
                          <a:cs typeface="+mn-cs"/>
                        </a:rPr>
                        <a:t>Team-building</a:t>
                      </a:r>
                      <a:r>
                        <a:rPr lang="da-DK" sz="1300" b="0" i="0" u="none" strike="noStrike" kern="1200" baseline="0" dirty="0">
                          <a:solidFill>
                            <a:schemeClr val="tx1"/>
                          </a:solidFill>
                          <a:latin typeface="+mn-lt"/>
                          <a:ea typeface="+mn-ea"/>
                          <a:cs typeface="+mn-cs"/>
                        </a:rPr>
                        <a:t> i en sjov og hyggelig atmosfære for at øge fokus på fællesskab.</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100" b="0" i="0" u="none" strike="noStrike" kern="1200" baseline="0" dirty="0">
                        <a:solidFill>
                          <a:schemeClr val="tx1"/>
                        </a:solidFill>
                        <a:latin typeface="+mn-lt"/>
                        <a:ea typeface="+mn-ea"/>
                        <a:cs typeface="+mn-cs"/>
                      </a:endParaRPr>
                    </a:p>
                  </a:txBody>
                  <a:tcPr marT="144000" marB="144000">
                    <a:lnL w="76200" cap="flat" cmpd="sng" algn="ctr">
                      <a:solidFill>
                        <a:schemeClr val="bg2"/>
                      </a:solidFill>
                      <a:prstDash val="solid"/>
                      <a:round/>
                      <a:headEnd type="none" w="med" len="med"/>
                      <a:tailEnd type="none" w="med" len="med"/>
                    </a:lnL>
                    <a:lnB w="762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8" name="Slide Number Placeholder 5"/>
          <p:cNvSpPr txBox="1">
            <a:spLocks/>
          </p:cNvSpPr>
          <p:nvPr/>
        </p:nvSpPr>
        <p:spPr>
          <a:xfrm>
            <a:off x="6830888" y="4846500"/>
            <a:ext cx="2133600" cy="173522"/>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FF3CFDD-2D56-4519-B779-BFFEF2995BE6}" type="slidenum">
              <a:rPr lang="da-DK" sz="800" smtClean="0">
                <a:solidFill>
                  <a:schemeClr val="tx1">
                    <a:lumMod val="85000"/>
                    <a:lumOff val="15000"/>
                  </a:schemeClr>
                </a:solidFill>
              </a:rPr>
              <a:pPr algn="r"/>
              <a:t>68</a:t>
            </a:fld>
            <a:endParaRPr lang="da-DK" sz="800" dirty="0">
              <a:solidFill>
                <a:schemeClr val="tx1">
                  <a:lumMod val="85000"/>
                  <a:lumOff val="15000"/>
                </a:schemeClr>
              </a:solidFill>
            </a:endParaRPr>
          </a:p>
        </p:txBody>
      </p:sp>
      <p:sp>
        <p:nvSpPr>
          <p:cNvPr id="12" name="Titel 1"/>
          <p:cNvSpPr>
            <a:spLocks noGrp="1"/>
          </p:cNvSpPr>
          <p:nvPr>
            <p:ph type="title"/>
          </p:nvPr>
        </p:nvSpPr>
        <p:spPr>
          <a:xfrm>
            <a:off x="611560" y="267494"/>
            <a:ext cx="7992888" cy="566988"/>
          </a:xfrm>
        </p:spPr>
        <p:txBody>
          <a:bodyPr anchor="t">
            <a:noAutofit/>
          </a:bodyPr>
          <a:lstStyle/>
          <a:p>
            <a:r>
              <a:rPr lang="da-DK" sz="2200" b="1" dirty="0">
                <a:solidFill>
                  <a:srgbClr val="111111"/>
                </a:solidFill>
              </a:rPr>
              <a:t>Formål og udbytte</a:t>
            </a:r>
          </a:p>
        </p:txBody>
      </p:sp>
    </p:spTree>
    <p:extLst>
      <p:ext uri="{BB962C8B-B14F-4D97-AF65-F5344CB8AC3E}">
        <p14:creationId xmlns:p14="http://schemas.microsoft.com/office/powerpoint/2010/main" val="25710087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Titel 1"/>
          <p:cNvSpPr>
            <a:spLocks noGrp="1"/>
          </p:cNvSpPr>
          <p:nvPr>
            <p:ph type="title"/>
          </p:nvPr>
        </p:nvSpPr>
        <p:spPr/>
        <p:txBody>
          <a:bodyPr/>
          <a:lstStyle/>
          <a:p>
            <a:pPr algn="ctr"/>
            <a:r>
              <a:rPr lang="da-DK" altLang="da-DK" sz="2200" b="1" dirty="0"/>
              <a:t>Typologi – hvad er det?</a:t>
            </a:r>
          </a:p>
        </p:txBody>
      </p:sp>
      <p:sp>
        <p:nvSpPr>
          <p:cNvPr id="3" name="Pladsholder til indhold 2"/>
          <p:cNvSpPr>
            <a:spLocks noGrp="1"/>
          </p:cNvSpPr>
          <p:nvPr>
            <p:ph idx="1"/>
          </p:nvPr>
        </p:nvSpPr>
        <p:spPr>
          <a:xfrm>
            <a:off x="756000" y="1220401"/>
            <a:ext cx="6264272" cy="3394472"/>
          </a:xfrm>
        </p:spPr>
        <p:txBody>
          <a:bodyPr/>
          <a:lstStyle/>
          <a:p>
            <a:pPr>
              <a:spcBef>
                <a:spcPts val="900"/>
              </a:spcBef>
              <a:defRPr/>
            </a:pPr>
            <a:r>
              <a:rPr lang="da-DK" sz="1600" b="1" dirty="0"/>
              <a:t>Jungs værk ”</a:t>
            </a:r>
            <a:r>
              <a:rPr lang="da-DK" sz="1600" b="1" i="1" dirty="0" err="1"/>
              <a:t>Psychological</a:t>
            </a:r>
            <a:r>
              <a:rPr lang="da-DK" sz="1600" b="1" i="1" dirty="0"/>
              <a:t> Types” fra</a:t>
            </a:r>
            <a:r>
              <a:rPr lang="da-DK" sz="1600" b="1" dirty="0"/>
              <a:t> 1921</a:t>
            </a:r>
          </a:p>
          <a:p>
            <a:pPr>
              <a:spcBef>
                <a:spcPts val="900"/>
              </a:spcBef>
              <a:defRPr/>
            </a:pPr>
            <a:r>
              <a:rPr lang="da-DK" sz="1600" dirty="0"/>
              <a:t>Baseret på tanken om der findes forskellige universelle typer</a:t>
            </a:r>
          </a:p>
          <a:p>
            <a:pPr>
              <a:spcBef>
                <a:spcPts val="900"/>
              </a:spcBef>
              <a:defRPr/>
            </a:pPr>
            <a:r>
              <a:rPr lang="da-DK" sz="1600" dirty="0"/>
              <a:t>Typologien inddeler folk i forskellige grupper, </a:t>
            </a:r>
            <a:br>
              <a:rPr lang="da-DK" sz="1600" dirty="0"/>
            </a:br>
            <a:r>
              <a:rPr lang="da-DK" sz="1600" dirty="0"/>
              <a:t>hvor der er ligheder og fællestræk</a:t>
            </a:r>
          </a:p>
          <a:p>
            <a:pPr>
              <a:spcBef>
                <a:spcPts val="900"/>
              </a:spcBef>
              <a:defRPr/>
            </a:pPr>
            <a:endParaRPr lang="da-DK" sz="1600" dirty="0"/>
          </a:p>
          <a:p>
            <a:pPr>
              <a:spcBef>
                <a:spcPts val="900"/>
              </a:spcBef>
              <a:defRPr/>
            </a:pPr>
            <a:r>
              <a:rPr lang="da-DK" sz="1600" b="1" dirty="0"/>
              <a:t>Typologien tager udgangspunkt i: </a:t>
            </a:r>
          </a:p>
          <a:p>
            <a:pPr lvl="1">
              <a:spcBef>
                <a:spcPts val="900"/>
              </a:spcBef>
              <a:defRPr/>
            </a:pPr>
            <a:r>
              <a:rPr lang="da-DK" sz="1600" dirty="0"/>
              <a:t>4 dimensioner</a:t>
            </a:r>
          </a:p>
          <a:p>
            <a:pPr lvl="1">
              <a:spcBef>
                <a:spcPts val="900"/>
              </a:spcBef>
              <a:defRPr/>
            </a:pPr>
            <a:r>
              <a:rPr lang="da-DK" sz="1600" dirty="0"/>
              <a:t>8 præferencer</a:t>
            </a:r>
          </a:p>
          <a:p>
            <a:pPr lvl="1">
              <a:spcBef>
                <a:spcPts val="900"/>
              </a:spcBef>
              <a:defRPr/>
            </a:pPr>
            <a:r>
              <a:rPr lang="da-DK" sz="1600" dirty="0"/>
              <a:t>16 typekoder</a:t>
            </a:r>
          </a:p>
          <a:p>
            <a:pPr>
              <a:spcBef>
                <a:spcPts val="900"/>
              </a:spcBef>
              <a:defRPr/>
            </a:pPr>
            <a:endParaRPr lang="da-DK" sz="1600" dirty="0"/>
          </a:p>
          <a:p>
            <a:pPr>
              <a:spcBef>
                <a:spcPts val="900"/>
              </a:spcBef>
              <a:defRPr/>
            </a:pPr>
            <a:endParaRPr lang="da-DK" sz="1600" dirty="0"/>
          </a:p>
          <a:p>
            <a:pPr>
              <a:spcBef>
                <a:spcPts val="900"/>
              </a:spcBef>
              <a:defRPr/>
            </a:pPr>
            <a:endParaRPr lang="da-DK" sz="1600" dirty="0"/>
          </a:p>
        </p:txBody>
      </p:sp>
      <p:pic>
        <p:nvPicPr>
          <p:cNvPr id="5" name="Picture 4">
            <a:extLst>
              <a:ext uri="{FF2B5EF4-FFF2-40B4-BE49-F238E27FC236}">
                <a16:creationId xmlns:a16="http://schemas.microsoft.com/office/drawing/2014/main" id="{C07C6D9C-A49E-0340-A44C-7DB2C362CBF2}"/>
              </a:ext>
            </a:extLst>
          </p:cNvPr>
          <p:cNvPicPr>
            <a:picLocks noChangeAspect="1"/>
          </p:cNvPicPr>
          <p:nvPr/>
        </p:nvPicPr>
        <p:blipFill rotWithShape="1">
          <a:blip r:embed="rId3">
            <a:extLst>
              <a:ext uri="{28A0092B-C50C-407E-A947-70E740481C1C}">
                <a14:useLocalDpi xmlns:a14="http://schemas.microsoft.com/office/drawing/2010/main" val="0"/>
              </a:ext>
            </a:extLst>
          </a:blip>
          <a:srcRect l="18107" t="16926" r="18107" b="2161"/>
          <a:stretch/>
        </p:blipFill>
        <p:spPr>
          <a:xfrm>
            <a:off x="5900828" y="2427734"/>
            <a:ext cx="2343580" cy="2229655"/>
          </a:xfrm>
          <a:prstGeom prst="rect">
            <a:avLst/>
          </a:prstGeom>
        </p:spPr>
      </p:pic>
    </p:spTree>
    <p:extLst>
      <p:ext uri="{BB962C8B-B14F-4D97-AF65-F5344CB8AC3E}">
        <p14:creationId xmlns:p14="http://schemas.microsoft.com/office/powerpoint/2010/main" val="244223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3276"/>
          <a:stretch/>
        </p:blipFill>
        <p:spPr bwMode="auto">
          <a:xfrm>
            <a:off x="0" y="-6855"/>
            <a:ext cx="9144000" cy="4676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pPr algn="l"/>
            <a:r>
              <a:rPr lang="da-DK" sz="3600" dirty="0"/>
              <a:t> Kursusform</a:t>
            </a:r>
          </a:p>
        </p:txBody>
      </p:sp>
      <p:sp>
        <p:nvSpPr>
          <p:cNvPr id="9" name="Pladsholder til billede 8"/>
          <p:cNvSpPr>
            <a:spLocks noGrp="1"/>
          </p:cNvSpPr>
          <p:nvPr>
            <p:ph type="pic" sz="quarter" idx="15"/>
          </p:nvPr>
        </p:nvSpPr>
        <p:spPr/>
      </p:sp>
      <p:sp>
        <p:nvSpPr>
          <p:cNvPr id="5" name="Pladsholder til indhold 2"/>
          <p:cNvSpPr txBox="1">
            <a:spLocks/>
          </p:cNvSpPr>
          <p:nvPr/>
        </p:nvSpPr>
        <p:spPr>
          <a:xfrm>
            <a:off x="539552" y="987574"/>
            <a:ext cx="3895198" cy="3744416"/>
          </a:xfrm>
          <a:prstGeom prst="rect">
            <a:avLst/>
          </a:prstGeom>
          <a:solidFill>
            <a:srgbClr val="FFFFFF">
              <a:alpha val="80000"/>
            </a:srgbClr>
          </a:solidFill>
        </p:spPr>
        <p:txBody>
          <a:bodyPr vert="horz" lIns="144000" tIns="144000" rIns="144000" bIns="144000" rtlCol="0">
            <a:noAutofit/>
          </a:bodyPr>
          <a:lstStyle>
            <a:lvl1pPr marL="180000" indent="-180000" algn="l" defTabSz="914400" rtl="0" eaLnBrk="1" latinLnBrk="0" hangingPunct="1">
              <a:spcBef>
                <a:spcPts val="24"/>
              </a:spcBef>
              <a:buClr>
                <a:schemeClr val="accent1"/>
              </a:buClr>
              <a:buFont typeface="Wingdings" pitchFamily="2" charset="2"/>
              <a:buChar char="§"/>
              <a:defRPr sz="2000" kern="1200">
                <a:solidFill>
                  <a:schemeClr val="tx1"/>
                </a:solidFill>
                <a:latin typeface="+mn-lt"/>
                <a:ea typeface="+mn-ea"/>
                <a:cs typeface="+mn-cs"/>
              </a:defRPr>
            </a:lvl1pPr>
            <a:lvl2pPr marL="532800" indent="-172800" algn="l" defTabSz="914400" rtl="0" eaLnBrk="1" latinLnBrk="0" hangingPunct="1">
              <a:spcBef>
                <a:spcPts val="432"/>
              </a:spcBef>
              <a:spcAft>
                <a:spcPts val="0"/>
              </a:spcAft>
              <a:buClr>
                <a:schemeClr val="accent1"/>
              </a:buClr>
              <a:buFont typeface="Wingdings" pitchFamily="2" charset="2"/>
              <a:buChar char="§"/>
              <a:defRPr sz="1500" kern="1200">
                <a:solidFill>
                  <a:schemeClr val="tx1"/>
                </a:solidFill>
                <a:latin typeface="+mn-lt"/>
                <a:ea typeface="+mn-ea"/>
                <a:cs typeface="+mn-cs"/>
              </a:defRPr>
            </a:lvl2pPr>
            <a:lvl3pPr marL="896400" indent="-187200" algn="l" defTabSz="914400" rtl="0" eaLnBrk="1" latinLnBrk="0" hangingPunct="1">
              <a:spcBef>
                <a:spcPct val="20000"/>
              </a:spcBef>
              <a:buClr>
                <a:schemeClr val="accent1"/>
              </a:buClr>
              <a:buFont typeface="Wingdings" pitchFamily="2" charset="2"/>
              <a:buChar char="§"/>
              <a:defRPr sz="1600" kern="1200">
                <a:solidFill>
                  <a:schemeClr val="tx1"/>
                </a:solidFill>
                <a:latin typeface="+mn-lt"/>
                <a:ea typeface="+mn-ea"/>
                <a:cs typeface="+mn-cs"/>
              </a:defRPr>
            </a:lvl3pPr>
            <a:lvl4pPr marL="1260000" indent="-180000" algn="l" defTabSz="914400" rtl="0" eaLnBrk="1" latinLnBrk="0" hangingPunct="1">
              <a:spcBef>
                <a:spcPct val="20000"/>
              </a:spcBef>
              <a:buClr>
                <a:schemeClr val="accent1"/>
              </a:buClr>
              <a:buFont typeface="Wingdings" pitchFamily="2" charset="2"/>
              <a:buChar char="§"/>
              <a:defRPr sz="1400" kern="1200">
                <a:solidFill>
                  <a:schemeClr val="tx1"/>
                </a:solidFill>
                <a:latin typeface="+mn-lt"/>
                <a:ea typeface="+mn-ea"/>
                <a:cs typeface="+mn-cs"/>
              </a:defRPr>
            </a:lvl4pPr>
            <a:lvl5pPr marL="1612800" indent="-172800" algn="l" defTabSz="914400" rtl="0" eaLnBrk="1" latinLnBrk="0" hangingPunct="1">
              <a:spcBef>
                <a:spcPct val="20000"/>
              </a:spcBef>
              <a:buClr>
                <a:schemeClr val="accent1"/>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464156"/>
              </a:buClr>
              <a:defRPr/>
            </a:pPr>
            <a:r>
              <a:rPr lang="da-DK" sz="1650" dirty="0">
                <a:solidFill>
                  <a:srgbClr val="000000"/>
                </a:solidFill>
              </a:rPr>
              <a:t>Programmet er et udviklingsforløb, hvor du selv vælger dit udviklingsområder.</a:t>
            </a:r>
          </a:p>
          <a:p>
            <a:pPr>
              <a:buClr>
                <a:srgbClr val="464156"/>
              </a:buClr>
              <a:defRPr/>
            </a:pPr>
            <a:endParaRPr lang="da-DK" sz="1650" dirty="0">
              <a:solidFill>
                <a:srgbClr val="000000"/>
              </a:solidFill>
            </a:endParaRPr>
          </a:p>
          <a:p>
            <a:pPr>
              <a:buClr>
                <a:srgbClr val="464156"/>
              </a:buClr>
              <a:defRPr/>
            </a:pPr>
            <a:r>
              <a:rPr lang="da-DK" sz="1650" dirty="0">
                <a:solidFill>
                  <a:srgbClr val="000000"/>
                </a:solidFill>
              </a:rPr>
              <a:t>Mellem de 2 moduler arbejder du med dine personlige og ledelsesrelaterede udfordringer i forhold til din ledergruppe</a:t>
            </a:r>
          </a:p>
          <a:p>
            <a:pPr>
              <a:buClr>
                <a:srgbClr val="464156"/>
              </a:buClr>
              <a:defRPr/>
            </a:pPr>
            <a:endParaRPr lang="da-DK" sz="1650" dirty="0">
              <a:solidFill>
                <a:srgbClr val="000000"/>
              </a:solidFill>
            </a:endParaRPr>
          </a:p>
          <a:p>
            <a:pPr>
              <a:buClr>
                <a:srgbClr val="464156"/>
              </a:buClr>
              <a:defRPr/>
            </a:pPr>
            <a:r>
              <a:rPr lang="da-DK" sz="1650" dirty="0">
                <a:solidFill>
                  <a:srgbClr val="000000"/>
                </a:solidFill>
              </a:rPr>
              <a:t>Vi arbejder med en høj grad af afveksling i undervisningen, hvor vi konsekvent skifter mellem oplæg, øvelser og tid til refleksion. </a:t>
            </a:r>
            <a:br>
              <a:rPr lang="da-DK" sz="1650" dirty="0">
                <a:solidFill>
                  <a:srgbClr val="000000"/>
                </a:solidFill>
              </a:rPr>
            </a:br>
            <a:endParaRPr lang="da-DK" sz="1650" dirty="0">
              <a:solidFill>
                <a:srgbClr val="000000"/>
              </a:solidFill>
            </a:endParaRPr>
          </a:p>
          <a:p>
            <a:pPr>
              <a:buClr>
                <a:srgbClr val="464156"/>
              </a:buClr>
              <a:defRPr/>
            </a:pPr>
            <a:endParaRPr lang="da-DK" sz="1800" dirty="0">
              <a:solidFill>
                <a:srgbClr val="000000"/>
              </a:solidFill>
            </a:endParaRPr>
          </a:p>
          <a:p>
            <a:pPr>
              <a:buClr>
                <a:srgbClr val="464156"/>
              </a:buClr>
              <a:defRPr/>
            </a:pPr>
            <a:endParaRPr lang="da-DK" sz="1800" dirty="0">
              <a:solidFill>
                <a:srgbClr val="000000"/>
              </a:solidFill>
            </a:endParaRPr>
          </a:p>
        </p:txBody>
      </p:sp>
      <p:sp>
        <p:nvSpPr>
          <p:cNvPr id="6" name="Pladsholder til indhold 3"/>
          <p:cNvSpPr txBox="1">
            <a:spLocks/>
          </p:cNvSpPr>
          <p:nvPr/>
        </p:nvSpPr>
        <p:spPr>
          <a:xfrm>
            <a:off x="4722050" y="987490"/>
            <a:ext cx="3672000" cy="3744499"/>
          </a:xfrm>
          <a:prstGeom prst="rect">
            <a:avLst/>
          </a:prstGeom>
          <a:solidFill>
            <a:srgbClr val="FFFFFF">
              <a:alpha val="80000"/>
            </a:srgbClr>
          </a:solidFill>
        </p:spPr>
        <p:txBody>
          <a:bodyPr vert="horz" lIns="144000" tIns="144000" rIns="144000" bIns="144000" rtlCol="0">
            <a:noAutofit/>
          </a:bodyPr>
          <a:lstStyle>
            <a:lvl1pPr marL="180000" indent="-180000" algn="l" defTabSz="914400" rtl="0" eaLnBrk="1" latinLnBrk="0" hangingPunct="1">
              <a:spcBef>
                <a:spcPts val="24"/>
              </a:spcBef>
              <a:buClr>
                <a:schemeClr val="accent1"/>
              </a:buClr>
              <a:buFont typeface="Wingdings" pitchFamily="2" charset="2"/>
              <a:buChar char="§"/>
              <a:defRPr sz="2000" kern="1200">
                <a:solidFill>
                  <a:schemeClr val="tx1"/>
                </a:solidFill>
                <a:latin typeface="+mn-lt"/>
                <a:ea typeface="+mn-ea"/>
                <a:cs typeface="+mn-cs"/>
              </a:defRPr>
            </a:lvl1pPr>
            <a:lvl2pPr marL="532800" indent="-172800" algn="l" defTabSz="914400" rtl="0" eaLnBrk="1" latinLnBrk="0" hangingPunct="1">
              <a:spcBef>
                <a:spcPts val="432"/>
              </a:spcBef>
              <a:spcAft>
                <a:spcPts val="0"/>
              </a:spcAft>
              <a:buClr>
                <a:schemeClr val="accent1"/>
              </a:buClr>
              <a:buFont typeface="Wingdings" pitchFamily="2" charset="2"/>
              <a:buChar char="§"/>
              <a:defRPr sz="1500" kern="1200">
                <a:solidFill>
                  <a:schemeClr val="tx1"/>
                </a:solidFill>
                <a:latin typeface="+mn-lt"/>
                <a:ea typeface="+mn-ea"/>
                <a:cs typeface="+mn-cs"/>
              </a:defRPr>
            </a:lvl2pPr>
            <a:lvl3pPr marL="896400" indent="-187200" algn="l" defTabSz="914400" rtl="0" eaLnBrk="1" latinLnBrk="0" hangingPunct="1">
              <a:spcBef>
                <a:spcPct val="20000"/>
              </a:spcBef>
              <a:buClr>
                <a:schemeClr val="accent1"/>
              </a:buClr>
              <a:buFont typeface="Wingdings" pitchFamily="2" charset="2"/>
              <a:buChar char="§"/>
              <a:defRPr sz="1600" kern="1200">
                <a:solidFill>
                  <a:schemeClr val="tx1"/>
                </a:solidFill>
                <a:latin typeface="+mn-lt"/>
                <a:ea typeface="+mn-ea"/>
                <a:cs typeface="+mn-cs"/>
              </a:defRPr>
            </a:lvl3pPr>
            <a:lvl4pPr marL="1260000" indent="-180000" algn="l" defTabSz="914400" rtl="0" eaLnBrk="1" latinLnBrk="0" hangingPunct="1">
              <a:spcBef>
                <a:spcPct val="20000"/>
              </a:spcBef>
              <a:buClr>
                <a:schemeClr val="accent1"/>
              </a:buClr>
              <a:buFont typeface="Wingdings" pitchFamily="2" charset="2"/>
              <a:buChar char="§"/>
              <a:defRPr sz="1400" kern="1200">
                <a:solidFill>
                  <a:schemeClr val="tx1"/>
                </a:solidFill>
                <a:latin typeface="+mn-lt"/>
                <a:ea typeface="+mn-ea"/>
                <a:cs typeface="+mn-cs"/>
              </a:defRPr>
            </a:lvl4pPr>
            <a:lvl5pPr marL="1612800" indent="-172800" algn="l" defTabSz="914400" rtl="0" eaLnBrk="1" latinLnBrk="0" hangingPunct="1">
              <a:spcBef>
                <a:spcPct val="20000"/>
              </a:spcBef>
              <a:buClr>
                <a:schemeClr val="accent1"/>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464156"/>
              </a:buClr>
              <a:defRPr/>
            </a:pPr>
            <a:r>
              <a:rPr lang="da-DK" sz="1650" dirty="0">
                <a:solidFill>
                  <a:srgbClr val="000000"/>
                </a:solidFill>
              </a:rPr>
              <a:t>Indholdet fra modulerne kan med det samme relateres til din hverdag.</a:t>
            </a:r>
            <a:br>
              <a:rPr lang="da-DK" sz="1650" dirty="0">
                <a:solidFill>
                  <a:srgbClr val="000000"/>
                </a:solidFill>
              </a:rPr>
            </a:br>
            <a:endParaRPr lang="da-DK" sz="1650" dirty="0">
              <a:solidFill>
                <a:srgbClr val="000000"/>
              </a:solidFill>
            </a:endParaRPr>
          </a:p>
          <a:p>
            <a:pPr>
              <a:buClr>
                <a:srgbClr val="464156"/>
              </a:buClr>
              <a:defRPr/>
            </a:pPr>
            <a:r>
              <a:rPr lang="da-DK" sz="1650" dirty="0">
                <a:solidFill>
                  <a:srgbClr val="000000"/>
                </a:solidFill>
              </a:rPr>
              <a:t>Som deltager er du medskaber af de erfaringer og input, der deles på holdet.</a:t>
            </a:r>
            <a:br>
              <a:rPr lang="da-DK" sz="1650" dirty="0">
                <a:solidFill>
                  <a:srgbClr val="000000"/>
                </a:solidFill>
              </a:rPr>
            </a:br>
            <a:endParaRPr lang="da-DK" sz="1650" dirty="0">
              <a:solidFill>
                <a:srgbClr val="000000"/>
              </a:solidFill>
            </a:endParaRPr>
          </a:p>
          <a:p>
            <a:pPr>
              <a:buClr>
                <a:srgbClr val="464156"/>
              </a:buClr>
              <a:defRPr/>
            </a:pPr>
            <a:r>
              <a:rPr lang="da-DK" sz="1650" dirty="0">
                <a:solidFill>
                  <a:srgbClr val="000000"/>
                </a:solidFill>
              </a:rPr>
              <a:t>Vi er med i hele forløbet, </a:t>
            </a:r>
            <a:r>
              <a:rPr lang="da-DK" sz="1650" dirty="0" err="1">
                <a:solidFill>
                  <a:srgbClr val="000000"/>
                </a:solidFill>
              </a:rPr>
              <a:t>faciliterer</a:t>
            </a:r>
            <a:r>
              <a:rPr lang="da-DK" sz="1650" dirty="0">
                <a:solidFill>
                  <a:srgbClr val="000000"/>
                </a:solidFill>
              </a:rPr>
              <a:t> og leverer.</a:t>
            </a:r>
          </a:p>
          <a:p>
            <a:pPr>
              <a:buClr>
                <a:srgbClr val="464156"/>
              </a:buClr>
              <a:defRPr/>
            </a:pPr>
            <a:endParaRPr lang="da-DK" sz="1650" dirty="0">
              <a:solidFill>
                <a:srgbClr val="000000"/>
              </a:solidFill>
            </a:endParaRPr>
          </a:p>
        </p:txBody>
      </p:sp>
    </p:spTree>
    <p:extLst>
      <p:ext uri="{BB962C8B-B14F-4D97-AF65-F5344CB8AC3E}">
        <p14:creationId xmlns:p14="http://schemas.microsoft.com/office/powerpoint/2010/main" val="26904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0" end="0"/>
                                            </p:txEl>
                                          </p:spTgt>
                                        </p:tgtEl>
                                        <p:attrNameLst>
                                          <p:attrName>ppt_c</p:attrName>
                                        </p:attrNameLst>
                                      </p:cBhvr>
                                      <p:to>
                                        <a:srgbClr val="B2B2B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2" end="2"/>
                                            </p:txEl>
                                          </p:spTgt>
                                        </p:tgtEl>
                                        <p:attrNameLst>
                                          <p:attrName>ppt_c</p:attrName>
                                        </p:attrNameLst>
                                      </p:cBhvr>
                                      <p:to>
                                        <a:srgbClr val="B2B2B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4" end="4"/>
                                            </p:txEl>
                                          </p:spTgt>
                                        </p:tgtEl>
                                        <p:attrNameLst>
                                          <p:attrName>ppt_c</p:attrName>
                                        </p:attrNameLst>
                                      </p:cBhvr>
                                      <p:to>
                                        <a:srgbClr val="B2B2B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rgbClr val="B2B2B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B2B2B2"/>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B2B2B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Titel 1"/>
          <p:cNvSpPr>
            <a:spLocks noGrp="1"/>
          </p:cNvSpPr>
          <p:nvPr>
            <p:ph type="title"/>
          </p:nvPr>
        </p:nvSpPr>
        <p:spPr/>
        <p:txBody>
          <a:bodyPr/>
          <a:lstStyle/>
          <a:p>
            <a:pPr algn="ctr"/>
            <a:r>
              <a:rPr lang="da-DK" altLang="da-DK" sz="2200" b="1" dirty="0"/>
              <a:t>Hvorfor bruge JTI?</a:t>
            </a:r>
          </a:p>
        </p:txBody>
      </p:sp>
      <p:sp>
        <p:nvSpPr>
          <p:cNvPr id="3" name="Pladsholder til indhold 2"/>
          <p:cNvSpPr>
            <a:spLocks noGrp="1"/>
          </p:cNvSpPr>
          <p:nvPr>
            <p:ph idx="13"/>
          </p:nvPr>
        </p:nvSpPr>
        <p:spPr>
          <a:xfrm>
            <a:off x="1259632" y="1220401"/>
            <a:ext cx="6480720" cy="3394472"/>
          </a:xfrm>
        </p:spPr>
        <p:txBody>
          <a:bodyPr>
            <a:normAutofit/>
          </a:bodyPr>
          <a:lstStyle/>
          <a:p>
            <a:pPr marL="285750" indent="-285750">
              <a:lnSpc>
                <a:spcPct val="110000"/>
              </a:lnSpc>
              <a:spcBef>
                <a:spcPts val="1500"/>
              </a:spcBef>
              <a:buFont typeface="Arial" panose="020B0604020202020204" pitchFamily="34" charset="0"/>
              <a:buChar char="•"/>
              <a:defRPr/>
            </a:pPr>
            <a:r>
              <a:rPr lang="da-DK" sz="1600" dirty="0"/>
              <a:t>Fungerer som redskab til at belyse og </a:t>
            </a:r>
            <a:r>
              <a:rPr lang="da-DK" sz="1600" b="1" dirty="0"/>
              <a:t>forstå individuelle forskelligheder </a:t>
            </a:r>
            <a:r>
              <a:rPr lang="da-DK" sz="1600" dirty="0"/>
              <a:t>med øget tillid og åbenhed til følge</a:t>
            </a:r>
          </a:p>
          <a:p>
            <a:pPr marL="285750" indent="-285750">
              <a:lnSpc>
                <a:spcPct val="110000"/>
              </a:lnSpc>
              <a:spcBef>
                <a:spcPts val="1500"/>
              </a:spcBef>
              <a:buFont typeface="Arial" panose="020B0604020202020204" pitchFamily="34" charset="0"/>
              <a:buChar char="•"/>
              <a:defRPr/>
            </a:pPr>
            <a:r>
              <a:rPr lang="da-DK" sz="1600" dirty="0"/>
              <a:t>Giver et </a:t>
            </a:r>
            <a:r>
              <a:rPr lang="da-DK" sz="1600" b="1" dirty="0"/>
              <a:t>fælles sprog</a:t>
            </a:r>
            <a:r>
              <a:rPr lang="da-DK" sz="1600" dirty="0"/>
              <a:t>/en fælles reference-ramme, så feedback og justering af det interne samarbejde kvalificeres/optimeres</a:t>
            </a:r>
          </a:p>
          <a:p>
            <a:pPr marL="285750" indent="-285750">
              <a:lnSpc>
                <a:spcPct val="110000"/>
              </a:lnSpc>
              <a:spcBef>
                <a:spcPts val="1500"/>
              </a:spcBef>
              <a:buFont typeface="Arial" panose="020B0604020202020204" pitchFamily="34" charset="0"/>
              <a:buChar char="•"/>
              <a:defRPr/>
            </a:pPr>
            <a:r>
              <a:rPr lang="da-DK" sz="1600" dirty="0"/>
              <a:t>Kan bruges til at sætte fokus på den samlede afdelingsprofil,</a:t>
            </a:r>
            <a:r>
              <a:rPr lang="da-DK" sz="1600" b="1" dirty="0"/>
              <a:t> samarbejde </a:t>
            </a:r>
            <a:br>
              <a:rPr lang="da-DK" sz="1600" b="1" dirty="0"/>
            </a:br>
            <a:r>
              <a:rPr lang="da-DK" sz="1600" dirty="0"/>
              <a:t>og særlige udfordringer</a:t>
            </a:r>
          </a:p>
        </p:txBody>
      </p:sp>
    </p:spTree>
    <p:extLst>
      <p:ext uri="{BB962C8B-B14F-4D97-AF65-F5344CB8AC3E}">
        <p14:creationId xmlns:p14="http://schemas.microsoft.com/office/powerpoint/2010/main" val="2274718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 1">
            <a:extLst>
              <a:ext uri="{FF2B5EF4-FFF2-40B4-BE49-F238E27FC236}">
                <a16:creationId xmlns:a16="http://schemas.microsoft.com/office/drawing/2014/main" id="{67767D86-9139-F347-BC81-EDDF08A3A4C6}"/>
              </a:ext>
            </a:extLst>
          </p:cNvPr>
          <p:cNvGraphicFramePr>
            <a:graphicFrameLocks noGrp="1"/>
          </p:cNvGraphicFramePr>
          <p:nvPr/>
        </p:nvGraphicFramePr>
        <p:xfrm>
          <a:off x="395536" y="1131590"/>
          <a:ext cx="8352464" cy="2952328"/>
        </p:xfrm>
        <a:graphic>
          <a:graphicData uri="http://schemas.openxmlformats.org/drawingml/2006/table">
            <a:tbl>
              <a:tblPr firstRow="1" bandRow="1">
                <a:tableStyleId>{5C22544A-7EE6-4342-B048-85BDC9FD1C3A}</a:tableStyleId>
              </a:tblPr>
              <a:tblGrid>
                <a:gridCol w="4176004">
                  <a:extLst>
                    <a:ext uri="{9D8B030D-6E8A-4147-A177-3AD203B41FA5}">
                      <a16:colId xmlns:a16="http://schemas.microsoft.com/office/drawing/2014/main" val="20000"/>
                    </a:ext>
                  </a:extLst>
                </a:gridCol>
                <a:gridCol w="4176460">
                  <a:extLst>
                    <a:ext uri="{9D8B030D-6E8A-4147-A177-3AD203B41FA5}">
                      <a16:colId xmlns:a16="http://schemas.microsoft.com/office/drawing/2014/main" val="20001"/>
                    </a:ext>
                  </a:extLst>
                </a:gridCol>
              </a:tblGrid>
              <a:tr h="2952328">
                <a:tc>
                  <a:txBody>
                    <a:bodyPr/>
                    <a:lstStyle/>
                    <a:p>
                      <a:endParaRPr lang="da-DK" sz="1100" b="0" i="0" u="none" strike="noStrike" kern="1200" baseline="0" dirty="0">
                        <a:solidFill>
                          <a:schemeClr val="tx1"/>
                        </a:solidFill>
                        <a:latin typeface="+mn-lt"/>
                        <a:ea typeface="+mn-ea"/>
                        <a:cs typeface="+mn-cs"/>
                      </a:endParaRPr>
                    </a:p>
                    <a:p>
                      <a:endParaRPr lang="da-DK" sz="1100" b="0" i="0" u="none" strike="noStrike" kern="1200" baseline="0" dirty="0">
                        <a:solidFill>
                          <a:schemeClr val="tx1"/>
                        </a:solidFill>
                        <a:latin typeface="+mn-lt"/>
                        <a:ea typeface="+mn-ea"/>
                        <a:cs typeface="+mn-cs"/>
                      </a:endParaRPr>
                    </a:p>
                    <a:p>
                      <a:endParaRPr lang="da-DK" sz="1100" b="0" i="0" u="none" strike="noStrike" kern="1200" baseline="0" dirty="0">
                        <a:solidFill>
                          <a:schemeClr val="tx1"/>
                        </a:solidFill>
                        <a:latin typeface="+mn-lt"/>
                        <a:ea typeface="+mn-ea"/>
                        <a:cs typeface="+mn-cs"/>
                      </a:endParaRPr>
                    </a:p>
                    <a:p>
                      <a:endParaRPr lang="da-DK" sz="1100" b="0" i="0" u="none" strike="noStrike" kern="1200" baseline="0" dirty="0">
                        <a:solidFill>
                          <a:schemeClr val="tx1"/>
                        </a:solidFill>
                        <a:latin typeface="+mn-lt"/>
                        <a:ea typeface="+mn-ea"/>
                        <a:cs typeface="+mn-cs"/>
                      </a:endParaRPr>
                    </a:p>
                    <a:p>
                      <a:endParaRPr lang="da-DK" sz="1100" b="0" i="0" u="none" strike="noStrike" kern="1200" baseline="0" dirty="0">
                        <a:solidFill>
                          <a:schemeClr val="tx1"/>
                        </a:solidFill>
                        <a:latin typeface="+mn-lt"/>
                        <a:ea typeface="+mn-ea"/>
                        <a:cs typeface="+mn-cs"/>
                      </a:endParaRPr>
                    </a:p>
                    <a:p>
                      <a:endParaRPr lang="da-DK" sz="1100" b="0" i="0" u="none" strike="noStrike" kern="1200" baseline="0" dirty="0">
                        <a:solidFill>
                          <a:schemeClr val="tx1"/>
                        </a:solidFill>
                        <a:latin typeface="+mn-lt"/>
                        <a:ea typeface="+mn-ea"/>
                        <a:cs typeface="+mn-cs"/>
                      </a:endParaRPr>
                    </a:p>
                    <a:p>
                      <a:endParaRPr lang="da-DK" sz="1100" b="0" i="0" u="none" strike="noStrike" kern="1200" baseline="0" dirty="0">
                        <a:solidFill>
                          <a:schemeClr val="tx1"/>
                        </a:solidFill>
                        <a:latin typeface="+mn-lt"/>
                        <a:ea typeface="+mn-ea"/>
                        <a:cs typeface="+mn-cs"/>
                      </a:endParaRPr>
                    </a:p>
                  </a:txBody>
                  <a:tcPr marT="144000" marB="144000">
                    <a:lnR w="76200" cap="flat" cmpd="sng" algn="ctr">
                      <a:solidFill>
                        <a:schemeClr val="bg2"/>
                      </a:solidFill>
                      <a:prstDash val="solid"/>
                      <a:round/>
                      <a:headEnd type="none" w="med" len="med"/>
                      <a:tailEnd type="none" w="med" len="med"/>
                    </a:lnR>
                    <a:lnB w="76200" cap="flat" cmpd="sng" algn="ctr">
                      <a:solidFill>
                        <a:schemeClr val="bg2"/>
                      </a:solidFill>
                      <a:prstDash val="solid"/>
                      <a:round/>
                      <a:headEnd type="none" w="med" len="med"/>
                      <a:tailEnd type="none" w="med" len="med"/>
                    </a:lnB>
                    <a:solidFill>
                      <a:schemeClr val="accent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a-DK" sz="1100" b="0" i="0" u="none" strike="noStrike" kern="1200" baseline="0" dirty="0">
                        <a:solidFill>
                          <a:schemeClr val="tx1"/>
                        </a:solidFill>
                        <a:latin typeface="+mn-lt"/>
                        <a:ea typeface="+mn-ea"/>
                        <a:cs typeface="+mn-cs"/>
                      </a:endParaRPr>
                    </a:p>
                  </a:txBody>
                  <a:tcPr marT="144000" marB="144000">
                    <a:lnL w="76200" cap="flat" cmpd="sng" algn="ctr">
                      <a:solidFill>
                        <a:schemeClr val="bg2"/>
                      </a:solidFill>
                      <a:prstDash val="solid"/>
                      <a:round/>
                      <a:headEnd type="none" w="med" len="med"/>
                      <a:tailEnd type="none" w="med" len="med"/>
                    </a:lnL>
                    <a:lnB w="762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269314" name="Rectangle 2"/>
          <p:cNvSpPr>
            <a:spLocks noGrp="1" noChangeArrowheads="1"/>
          </p:cNvSpPr>
          <p:nvPr>
            <p:ph type="title"/>
          </p:nvPr>
        </p:nvSpPr>
        <p:spPr/>
        <p:txBody>
          <a:bodyPr/>
          <a:lstStyle/>
          <a:p>
            <a:pPr algn="ctr" eaLnBrk="1" hangingPunct="1"/>
            <a:r>
              <a:rPr lang="da-DK" altLang="da-DK" sz="2200" b="1" dirty="0"/>
              <a:t>Værd at huske vedrørende typer</a:t>
            </a:r>
          </a:p>
        </p:txBody>
      </p:sp>
      <p:sp>
        <p:nvSpPr>
          <p:cNvPr id="44035" name="Text Box 5"/>
          <p:cNvSpPr>
            <a:spLocks noGrp="1" noChangeArrowheads="1"/>
          </p:cNvSpPr>
          <p:nvPr>
            <p:ph idx="1"/>
          </p:nvPr>
        </p:nvSpPr>
        <p:spPr>
          <a:xfrm>
            <a:off x="755575" y="1419622"/>
            <a:ext cx="3527929" cy="3394472"/>
          </a:xfrm>
        </p:spPr>
        <p:txBody>
          <a:bodyPr/>
          <a:lstStyle/>
          <a:p>
            <a:pPr>
              <a:spcBef>
                <a:spcPts val="900"/>
              </a:spcBef>
              <a:tabLst>
                <a:tab pos="272654" algn="l"/>
              </a:tabLst>
            </a:pPr>
            <a:r>
              <a:rPr lang="da-DK" altLang="da-DK" sz="1600" dirty="0"/>
              <a:t>Information om din type skal hjælpe dig til bedre at </a:t>
            </a:r>
            <a:r>
              <a:rPr lang="da-DK" altLang="da-DK" sz="1600" b="1" dirty="0"/>
              <a:t>forstå dig </a:t>
            </a:r>
            <a:r>
              <a:rPr lang="da-DK" altLang="da-DK" sz="1600" dirty="0"/>
              <a:t>selv </a:t>
            </a:r>
            <a:r>
              <a:rPr lang="da-DK" altLang="da-DK" sz="1600" b="1" dirty="0"/>
              <a:t>i forhold til andre</a:t>
            </a:r>
          </a:p>
          <a:p>
            <a:pPr>
              <a:spcBef>
                <a:spcPts val="900"/>
              </a:spcBef>
              <a:tabLst>
                <a:tab pos="272654" algn="l"/>
              </a:tabLst>
            </a:pPr>
            <a:r>
              <a:rPr lang="da-DK" altLang="da-DK" sz="1600" dirty="0"/>
              <a:t>Din type er kombinationer af de </a:t>
            </a:r>
            <a:r>
              <a:rPr lang="da-DK" altLang="da-DK" sz="1600" b="1" dirty="0"/>
              <a:t>præferencer</a:t>
            </a:r>
            <a:r>
              <a:rPr lang="da-DK" altLang="da-DK" sz="1600" dirty="0"/>
              <a:t>, du har valgt</a:t>
            </a:r>
          </a:p>
          <a:p>
            <a:pPr>
              <a:spcBef>
                <a:spcPts val="900"/>
              </a:spcBef>
              <a:tabLst>
                <a:tab pos="272654" algn="l"/>
              </a:tabLst>
            </a:pPr>
            <a:r>
              <a:rPr lang="da-DK" altLang="da-DK" sz="1600" b="1" dirty="0"/>
              <a:t>Du bestemmer </a:t>
            </a:r>
            <a:r>
              <a:rPr lang="da-DK" altLang="da-DK" sz="1600" dirty="0"/>
              <a:t>selv din type</a:t>
            </a:r>
          </a:p>
          <a:p>
            <a:pPr>
              <a:spcBef>
                <a:spcPts val="900"/>
              </a:spcBef>
              <a:tabLst>
                <a:tab pos="272654" algn="l"/>
              </a:tabLst>
            </a:pPr>
            <a:r>
              <a:rPr lang="da-DK" sz="1600" dirty="0"/>
              <a:t>Vi bruger </a:t>
            </a:r>
            <a:r>
              <a:rPr lang="da-DK" sz="1600" b="1" dirty="0"/>
              <a:t>alle præferencer </a:t>
            </a:r>
            <a:br>
              <a:rPr lang="da-DK" sz="1600" b="1" dirty="0"/>
            </a:br>
            <a:r>
              <a:rPr lang="da-DK" sz="1600" dirty="0"/>
              <a:t>på forskellige tidspunkter</a:t>
            </a:r>
          </a:p>
          <a:p>
            <a:pPr>
              <a:spcBef>
                <a:spcPts val="900"/>
              </a:spcBef>
              <a:tabLst>
                <a:tab pos="272654" algn="l"/>
              </a:tabLst>
            </a:pPr>
            <a:endParaRPr lang="da-DK" altLang="da-DK" sz="1400" dirty="0"/>
          </a:p>
        </p:txBody>
      </p:sp>
      <p:sp>
        <p:nvSpPr>
          <p:cNvPr id="2" name="Pladsholder til indhold 1"/>
          <p:cNvSpPr>
            <a:spLocks noGrp="1"/>
          </p:cNvSpPr>
          <p:nvPr>
            <p:ph sz="quarter" idx="13"/>
          </p:nvPr>
        </p:nvSpPr>
        <p:spPr>
          <a:xfrm>
            <a:off x="4860496" y="1419622"/>
            <a:ext cx="3743952" cy="3393900"/>
          </a:xfrm>
        </p:spPr>
        <p:txBody>
          <a:bodyPr>
            <a:normAutofit/>
          </a:bodyPr>
          <a:lstStyle/>
          <a:p>
            <a:pPr>
              <a:spcBef>
                <a:spcPts val="900"/>
              </a:spcBef>
              <a:tabLst>
                <a:tab pos="272654" algn="l"/>
              </a:tabLst>
              <a:defRPr/>
            </a:pPr>
            <a:r>
              <a:rPr lang="da-DK" altLang="da-DK" sz="1600" dirty="0"/>
              <a:t>Der er </a:t>
            </a:r>
            <a:r>
              <a:rPr lang="da-DK" altLang="da-DK" sz="1600" b="1" dirty="0"/>
              <a:t>ingen ”gode” </a:t>
            </a:r>
            <a:r>
              <a:rPr lang="da-DK" altLang="da-DK" sz="1600" dirty="0"/>
              <a:t>eller ”dårlige” typer</a:t>
            </a:r>
          </a:p>
          <a:p>
            <a:pPr>
              <a:spcBef>
                <a:spcPts val="900"/>
              </a:spcBef>
              <a:tabLst>
                <a:tab pos="272654" algn="l"/>
              </a:tabLst>
              <a:defRPr/>
            </a:pPr>
            <a:r>
              <a:rPr lang="da-DK" sz="1600" dirty="0"/>
              <a:t>Der er ingen ”bedre” eller ”værre” </a:t>
            </a:r>
            <a:r>
              <a:rPr lang="da-DK" sz="1600" b="1" dirty="0"/>
              <a:t>kombinationer af præferencer</a:t>
            </a:r>
          </a:p>
          <a:p>
            <a:pPr>
              <a:spcBef>
                <a:spcPts val="900"/>
              </a:spcBef>
              <a:tabLst>
                <a:tab pos="272654" algn="l"/>
              </a:tabLst>
              <a:defRPr/>
            </a:pPr>
            <a:r>
              <a:rPr lang="da-DK" sz="1600" dirty="0"/>
              <a:t>Type er </a:t>
            </a:r>
            <a:r>
              <a:rPr lang="da-DK" sz="1600" b="1" dirty="0"/>
              <a:t>ikke en undskyldning </a:t>
            </a:r>
            <a:r>
              <a:rPr lang="da-DK" sz="1600" dirty="0"/>
              <a:t>for at gøre noget - eller ikke gøre noget</a:t>
            </a:r>
          </a:p>
          <a:p>
            <a:pPr>
              <a:spcBef>
                <a:spcPts val="900"/>
              </a:spcBef>
              <a:tabLst>
                <a:tab pos="272654" algn="l"/>
              </a:tabLst>
              <a:defRPr/>
            </a:pPr>
            <a:r>
              <a:rPr lang="da-DK" sz="1600" dirty="0"/>
              <a:t>Type </a:t>
            </a:r>
            <a:r>
              <a:rPr lang="da-DK" sz="1600" b="1" dirty="0"/>
              <a:t>forklarer ikke alt</a:t>
            </a:r>
            <a:r>
              <a:rPr lang="da-DK" sz="1600" dirty="0"/>
              <a:t>; </a:t>
            </a:r>
            <a:br>
              <a:rPr lang="da-DK" sz="1600" dirty="0"/>
            </a:br>
            <a:r>
              <a:rPr lang="da-DK" sz="1600" dirty="0"/>
              <a:t>måler fx. ikke evner/kompetencer</a:t>
            </a:r>
          </a:p>
          <a:p>
            <a:pPr>
              <a:defRPr/>
            </a:pPr>
            <a:endParaRPr lang="da-DK" sz="1600" dirty="0"/>
          </a:p>
        </p:txBody>
      </p:sp>
      <p:sp>
        <p:nvSpPr>
          <p:cNvPr id="269317" name="Rectangle 3"/>
          <p:cNvSpPr>
            <a:spLocks noChangeArrowheads="1"/>
          </p:cNvSpPr>
          <p:nvPr/>
        </p:nvSpPr>
        <p:spPr bwMode="auto">
          <a:xfrm>
            <a:off x="3912394" y="2688431"/>
            <a:ext cx="8016"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100">
                <a:solidFill>
                  <a:schemeClr val="tx1"/>
                </a:solidFill>
                <a:latin typeface="Arial" charset="0"/>
                <a:cs typeface="Arial" charset="0"/>
              </a:defRPr>
            </a:lvl1pPr>
            <a:lvl2pPr marL="742950" indent="-285750">
              <a:defRPr sz="1100">
                <a:solidFill>
                  <a:schemeClr val="tx1"/>
                </a:solidFill>
                <a:latin typeface="Arial" charset="0"/>
                <a:cs typeface="Arial" charset="0"/>
              </a:defRPr>
            </a:lvl2pPr>
            <a:lvl3pPr marL="1143000" indent="-228600">
              <a:defRPr sz="1100">
                <a:solidFill>
                  <a:schemeClr val="tx1"/>
                </a:solidFill>
                <a:latin typeface="Arial" charset="0"/>
                <a:cs typeface="Arial" charset="0"/>
              </a:defRPr>
            </a:lvl3pPr>
            <a:lvl4pPr marL="1600200" indent="-228600">
              <a:defRPr sz="1100">
                <a:solidFill>
                  <a:schemeClr val="tx1"/>
                </a:solidFill>
                <a:latin typeface="Arial" charset="0"/>
                <a:cs typeface="Arial" charset="0"/>
              </a:defRPr>
            </a:lvl4pPr>
            <a:lvl5pPr marL="2057400" indent="-22860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r>
              <a:rPr lang="da-DK" altLang="da-DK" sz="300">
                <a:solidFill>
                  <a:srgbClr val="000000"/>
                </a:solidFill>
                <a:latin typeface="Arial Narrow" pitchFamily="34" charset="0"/>
              </a:rPr>
              <a:t> </a:t>
            </a:r>
            <a:endParaRPr lang="da-DK" altLang="da-DK" sz="1800">
              <a:solidFill>
                <a:srgbClr val="000066"/>
              </a:solidFill>
              <a:latin typeface="Gill Sans" pitchFamily="34" charset="0"/>
            </a:endParaRPr>
          </a:p>
        </p:txBody>
      </p:sp>
      <p:sp>
        <p:nvSpPr>
          <p:cNvPr id="269318" name="Rectangle 4"/>
          <p:cNvSpPr>
            <a:spLocks noChangeArrowheads="1"/>
          </p:cNvSpPr>
          <p:nvPr/>
        </p:nvSpPr>
        <p:spPr bwMode="auto">
          <a:xfrm>
            <a:off x="5055394" y="2688431"/>
            <a:ext cx="8016"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100">
                <a:solidFill>
                  <a:schemeClr val="tx1"/>
                </a:solidFill>
                <a:latin typeface="Arial" charset="0"/>
                <a:cs typeface="Arial" charset="0"/>
              </a:defRPr>
            </a:lvl1pPr>
            <a:lvl2pPr marL="742950" indent="-285750">
              <a:defRPr sz="1100">
                <a:solidFill>
                  <a:schemeClr val="tx1"/>
                </a:solidFill>
                <a:latin typeface="Arial" charset="0"/>
                <a:cs typeface="Arial" charset="0"/>
              </a:defRPr>
            </a:lvl2pPr>
            <a:lvl3pPr marL="1143000" indent="-228600">
              <a:defRPr sz="1100">
                <a:solidFill>
                  <a:schemeClr val="tx1"/>
                </a:solidFill>
                <a:latin typeface="Arial" charset="0"/>
                <a:cs typeface="Arial" charset="0"/>
              </a:defRPr>
            </a:lvl3pPr>
            <a:lvl4pPr marL="1600200" indent="-228600">
              <a:defRPr sz="1100">
                <a:solidFill>
                  <a:schemeClr val="tx1"/>
                </a:solidFill>
                <a:latin typeface="Arial" charset="0"/>
                <a:cs typeface="Arial" charset="0"/>
              </a:defRPr>
            </a:lvl4pPr>
            <a:lvl5pPr marL="2057400" indent="-22860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r>
              <a:rPr lang="da-DK" altLang="da-DK" sz="300">
                <a:solidFill>
                  <a:srgbClr val="000000"/>
                </a:solidFill>
                <a:latin typeface="Arial Narrow" pitchFamily="34" charset="0"/>
              </a:rPr>
              <a:t> </a:t>
            </a:r>
            <a:endParaRPr lang="da-DK" altLang="da-DK" sz="1800">
              <a:solidFill>
                <a:srgbClr val="000066"/>
              </a:solidFill>
              <a:latin typeface="Gill Sans" pitchFamily="34" charset="0"/>
            </a:endParaRPr>
          </a:p>
        </p:txBody>
      </p:sp>
    </p:spTree>
    <p:extLst>
      <p:ext uri="{BB962C8B-B14F-4D97-AF65-F5344CB8AC3E}">
        <p14:creationId xmlns:p14="http://schemas.microsoft.com/office/powerpoint/2010/main" val="3288740702"/>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0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03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P spid="2"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1029"/>
          <p:cNvSpPr>
            <a:spLocks noGrp="1" noChangeArrowheads="1"/>
          </p:cNvSpPr>
          <p:nvPr>
            <p:ph type="title"/>
          </p:nvPr>
        </p:nvSpPr>
        <p:spPr/>
        <p:txBody>
          <a:bodyPr/>
          <a:lstStyle/>
          <a:p>
            <a:pPr algn="ctr" eaLnBrk="1" hangingPunct="1"/>
            <a:r>
              <a:rPr lang="da-DK" altLang="da-DK" sz="2200" b="1" dirty="0"/>
              <a:t>Det bedste du kan gøre er….. </a:t>
            </a:r>
          </a:p>
        </p:txBody>
      </p:sp>
      <p:sp>
        <p:nvSpPr>
          <p:cNvPr id="270340" name="Pladsholder til diasnumm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sz="825">
                <a:solidFill>
                  <a:schemeClr val="tx1"/>
                </a:solidFill>
                <a:latin typeface="Arial" charset="0"/>
                <a:cs typeface="Arial" charset="0"/>
              </a:defRPr>
            </a:lvl1pPr>
            <a:lvl2pPr marL="557213" indent="-214313">
              <a:defRPr sz="825">
                <a:solidFill>
                  <a:schemeClr val="tx1"/>
                </a:solidFill>
                <a:latin typeface="Arial" charset="0"/>
                <a:cs typeface="Arial" charset="0"/>
              </a:defRPr>
            </a:lvl2pPr>
            <a:lvl3pPr marL="857250" indent="-171450">
              <a:defRPr sz="825">
                <a:solidFill>
                  <a:schemeClr val="tx1"/>
                </a:solidFill>
                <a:latin typeface="Arial" charset="0"/>
                <a:cs typeface="Arial" charset="0"/>
              </a:defRPr>
            </a:lvl3pPr>
            <a:lvl4pPr marL="1200150" indent="-171450">
              <a:defRPr sz="825">
                <a:solidFill>
                  <a:schemeClr val="tx1"/>
                </a:solidFill>
                <a:latin typeface="Arial" charset="0"/>
                <a:cs typeface="Arial" charset="0"/>
              </a:defRPr>
            </a:lvl4pPr>
            <a:lvl5pPr marL="1543050" indent="-171450">
              <a:defRPr sz="825">
                <a:solidFill>
                  <a:schemeClr val="tx1"/>
                </a:solidFill>
                <a:latin typeface="Arial" charset="0"/>
                <a:cs typeface="Arial" charset="0"/>
              </a:defRPr>
            </a:lvl5pPr>
            <a:lvl6pPr marL="1885950" indent="-171450" eaLnBrk="0" fontAlgn="base" hangingPunct="0">
              <a:spcBef>
                <a:spcPct val="0"/>
              </a:spcBef>
              <a:spcAft>
                <a:spcPct val="0"/>
              </a:spcAft>
              <a:defRPr sz="825">
                <a:solidFill>
                  <a:schemeClr val="tx1"/>
                </a:solidFill>
                <a:latin typeface="Arial" charset="0"/>
                <a:cs typeface="Arial" charset="0"/>
              </a:defRPr>
            </a:lvl6pPr>
            <a:lvl7pPr marL="2228850" indent="-171450" eaLnBrk="0" fontAlgn="base" hangingPunct="0">
              <a:spcBef>
                <a:spcPct val="0"/>
              </a:spcBef>
              <a:spcAft>
                <a:spcPct val="0"/>
              </a:spcAft>
              <a:defRPr sz="825">
                <a:solidFill>
                  <a:schemeClr val="tx1"/>
                </a:solidFill>
                <a:latin typeface="Arial" charset="0"/>
                <a:cs typeface="Arial" charset="0"/>
              </a:defRPr>
            </a:lvl7pPr>
            <a:lvl8pPr marL="2571750" indent="-171450" eaLnBrk="0" fontAlgn="base" hangingPunct="0">
              <a:spcBef>
                <a:spcPct val="0"/>
              </a:spcBef>
              <a:spcAft>
                <a:spcPct val="0"/>
              </a:spcAft>
              <a:defRPr sz="825">
                <a:solidFill>
                  <a:schemeClr val="tx1"/>
                </a:solidFill>
                <a:latin typeface="Arial" charset="0"/>
                <a:cs typeface="Arial" charset="0"/>
              </a:defRPr>
            </a:lvl8pPr>
            <a:lvl9pPr marL="2914650" indent="-171450" eaLnBrk="0" fontAlgn="base" hangingPunct="0">
              <a:spcBef>
                <a:spcPct val="0"/>
              </a:spcBef>
              <a:spcAft>
                <a:spcPct val="0"/>
              </a:spcAft>
              <a:defRPr sz="825">
                <a:solidFill>
                  <a:schemeClr val="tx1"/>
                </a:solidFill>
                <a:latin typeface="Arial" charset="0"/>
                <a:cs typeface="Arial" charset="0"/>
              </a:defRPr>
            </a:lvl9pPr>
          </a:lstStyle>
          <a:p>
            <a:r>
              <a:rPr lang="da-DK" altLang="da-DK" sz="675"/>
              <a:t>  </a:t>
            </a:r>
          </a:p>
        </p:txBody>
      </p:sp>
      <p:pic>
        <p:nvPicPr>
          <p:cNvPr id="270339" name="Picture 1028" descr="C:\DESKSCAN\Dennis.bmp"/>
          <p:cNvPicPr>
            <a:picLocks noGrp="1" noChangeAspect="1" noChangeArrowheads="1"/>
          </p:cNvPicPr>
          <p:nvPr>
            <p:ph idx="13"/>
          </p:nvPr>
        </p:nvPicPr>
        <p:blipFill>
          <a:blip r:embed="rId3" cstate="print">
            <a:extLst>
              <a:ext uri="{28A0092B-C50C-407E-A947-70E740481C1C}">
                <a14:useLocalDpi xmlns:a14="http://schemas.microsoft.com/office/drawing/2010/main" val="0"/>
              </a:ext>
            </a:extLst>
          </a:blip>
          <a:stretch>
            <a:fillRect/>
          </a:stretch>
        </p:blipFill>
        <p:spPr>
          <a:xfrm>
            <a:off x="2857277" y="1019329"/>
            <a:ext cx="3429446" cy="4072701"/>
          </a:xfrm>
        </p:spPr>
      </p:pic>
      <p:sp>
        <p:nvSpPr>
          <p:cNvPr id="270341" name="Rectangle 1026"/>
          <p:cNvSpPr>
            <a:spLocks noChangeArrowheads="1"/>
          </p:cNvSpPr>
          <p:nvPr/>
        </p:nvSpPr>
        <p:spPr bwMode="auto">
          <a:xfrm>
            <a:off x="3912394" y="2688431"/>
            <a:ext cx="8016"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100">
                <a:solidFill>
                  <a:schemeClr val="tx1"/>
                </a:solidFill>
                <a:latin typeface="Arial" charset="0"/>
                <a:cs typeface="Arial" charset="0"/>
              </a:defRPr>
            </a:lvl1pPr>
            <a:lvl2pPr marL="742950" indent="-285750">
              <a:defRPr sz="1100">
                <a:solidFill>
                  <a:schemeClr val="tx1"/>
                </a:solidFill>
                <a:latin typeface="Arial" charset="0"/>
                <a:cs typeface="Arial" charset="0"/>
              </a:defRPr>
            </a:lvl2pPr>
            <a:lvl3pPr marL="1143000" indent="-228600">
              <a:defRPr sz="1100">
                <a:solidFill>
                  <a:schemeClr val="tx1"/>
                </a:solidFill>
                <a:latin typeface="Arial" charset="0"/>
                <a:cs typeface="Arial" charset="0"/>
              </a:defRPr>
            </a:lvl3pPr>
            <a:lvl4pPr marL="1600200" indent="-228600">
              <a:defRPr sz="1100">
                <a:solidFill>
                  <a:schemeClr val="tx1"/>
                </a:solidFill>
                <a:latin typeface="Arial" charset="0"/>
                <a:cs typeface="Arial" charset="0"/>
              </a:defRPr>
            </a:lvl4pPr>
            <a:lvl5pPr marL="2057400" indent="-22860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r>
              <a:rPr lang="da-DK" altLang="da-DK" sz="300">
                <a:solidFill>
                  <a:srgbClr val="000000"/>
                </a:solidFill>
                <a:latin typeface="Arial Narrow" pitchFamily="34" charset="0"/>
              </a:rPr>
              <a:t> </a:t>
            </a:r>
            <a:endParaRPr lang="da-DK" altLang="da-DK" sz="1800">
              <a:solidFill>
                <a:srgbClr val="000066"/>
              </a:solidFill>
              <a:latin typeface="Gill Sans" pitchFamily="34" charset="0"/>
            </a:endParaRPr>
          </a:p>
        </p:txBody>
      </p:sp>
      <p:sp>
        <p:nvSpPr>
          <p:cNvPr id="270342" name="Rectangle 1027"/>
          <p:cNvSpPr>
            <a:spLocks noChangeArrowheads="1"/>
          </p:cNvSpPr>
          <p:nvPr/>
        </p:nvSpPr>
        <p:spPr bwMode="auto">
          <a:xfrm>
            <a:off x="5055394" y="2688431"/>
            <a:ext cx="8016"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100">
                <a:solidFill>
                  <a:schemeClr val="tx1"/>
                </a:solidFill>
                <a:latin typeface="Arial" charset="0"/>
                <a:cs typeface="Arial" charset="0"/>
              </a:defRPr>
            </a:lvl1pPr>
            <a:lvl2pPr marL="742950" indent="-285750">
              <a:defRPr sz="1100">
                <a:solidFill>
                  <a:schemeClr val="tx1"/>
                </a:solidFill>
                <a:latin typeface="Arial" charset="0"/>
                <a:cs typeface="Arial" charset="0"/>
              </a:defRPr>
            </a:lvl2pPr>
            <a:lvl3pPr marL="1143000" indent="-228600">
              <a:defRPr sz="1100">
                <a:solidFill>
                  <a:schemeClr val="tx1"/>
                </a:solidFill>
                <a:latin typeface="Arial" charset="0"/>
                <a:cs typeface="Arial" charset="0"/>
              </a:defRPr>
            </a:lvl3pPr>
            <a:lvl4pPr marL="1600200" indent="-228600">
              <a:defRPr sz="1100">
                <a:solidFill>
                  <a:schemeClr val="tx1"/>
                </a:solidFill>
                <a:latin typeface="Arial" charset="0"/>
                <a:cs typeface="Arial" charset="0"/>
              </a:defRPr>
            </a:lvl4pPr>
            <a:lvl5pPr marL="2057400" indent="-22860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r>
              <a:rPr lang="da-DK" altLang="da-DK" sz="300">
                <a:solidFill>
                  <a:srgbClr val="000000"/>
                </a:solidFill>
                <a:latin typeface="Arial Narrow" pitchFamily="34" charset="0"/>
              </a:rPr>
              <a:t> </a:t>
            </a:r>
            <a:endParaRPr lang="da-DK" altLang="da-DK" sz="1800">
              <a:solidFill>
                <a:srgbClr val="000066"/>
              </a:solidFill>
              <a:latin typeface="Gill Sans" pitchFamily="34" charset="0"/>
            </a:endParaRPr>
          </a:p>
        </p:txBody>
      </p:sp>
    </p:spTree>
    <p:extLst>
      <p:ext uri="{BB962C8B-B14F-4D97-AF65-F5344CB8AC3E}">
        <p14:creationId xmlns:p14="http://schemas.microsoft.com/office/powerpoint/2010/main" val="82777561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357188"/>
            <a:ext cx="9143999" cy="675085"/>
          </a:xfrm>
        </p:spPr>
        <p:txBody>
          <a:bodyPr>
            <a:normAutofit/>
          </a:bodyPr>
          <a:lstStyle/>
          <a:p>
            <a:pPr>
              <a:defRPr/>
            </a:pPr>
            <a:r>
              <a:rPr lang="da-DK" sz="2200" b="1" dirty="0"/>
              <a:t>Naturlig præference vs. Tillært kompetence?</a:t>
            </a:r>
          </a:p>
        </p:txBody>
      </p:sp>
      <p:pic>
        <p:nvPicPr>
          <p:cNvPr id="10" name="Picture 9">
            <a:extLst>
              <a:ext uri="{FF2B5EF4-FFF2-40B4-BE49-F238E27FC236}">
                <a16:creationId xmlns:a16="http://schemas.microsoft.com/office/drawing/2014/main" id="{B2693C50-36C5-F84C-ABC3-35169FCD136B}"/>
              </a:ext>
            </a:extLst>
          </p:cNvPr>
          <p:cNvPicPr>
            <a:picLocks noChangeAspect="1"/>
          </p:cNvPicPr>
          <p:nvPr/>
        </p:nvPicPr>
        <p:blipFill rotWithShape="1">
          <a:blip r:embed="rId3">
            <a:extLst>
              <a:ext uri="{28A0092B-C50C-407E-A947-70E740481C1C}">
                <a14:useLocalDpi xmlns:a14="http://schemas.microsoft.com/office/drawing/2010/main" val="0"/>
              </a:ext>
            </a:extLst>
          </a:blip>
          <a:srcRect r="7881"/>
          <a:stretch/>
        </p:blipFill>
        <p:spPr>
          <a:xfrm>
            <a:off x="2667543" y="1419622"/>
            <a:ext cx="5936905" cy="3744416"/>
          </a:xfrm>
          <a:prstGeom prst="rect">
            <a:avLst/>
          </a:prstGeom>
        </p:spPr>
      </p:pic>
      <p:pic>
        <p:nvPicPr>
          <p:cNvPr id="3" name="Picture 2">
            <a:extLst>
              <a:ext uri="{FF2B5EF4-FFF2-40B4-BE49-F238E27FC236}">
                <a16:creationId xmlns:a16="http://schemas.microsoft.com/office/drawing/2014/main" id="{C4A65592-0AB9-F84B-A6D6-A14D1E2FE579}"/>
              </a:ext>
            </a:extLst>
          </p:cNvPr>
          <p:cNvPicPr>
            <a:picLocks noChangeAspect="1"/>
          </p:cNvPicPr>
          <p:nvPr/>
        </p:nvPicPr>
        <p:blipFill rotWithShape="1">
          <a:blip r:embed="rId4"/>
          <a:srcRect r="33898"/>
          <a:stretch/>
        </p:blipFill>
        <p:spPr>
          <a:xfrm>
            <a:off x="683568" y="2859782"/>
            <a:ext cx="2808312" cy="1475785"/>
          </a:xfrm>
          <a:prstGeom prst="rect">
            <a:avLst/>
          </a:prstGeom>
        </p:spPr>
      </p:pic>
    </p:spTree>
    <p:extLst>
      <p:ext uri="{BB962C8B-B14F-4D97-AF65-F5344CB8AC3E}">
        <p14:creationId xmlns:p14="http://schemas.microsoft.com/office/powerpoint/2010/main" val="270430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5"/>
          <p:cNvSpPr>
            <a:spLocks noGrp="1" noChangeArrowheads="1"/>
          </p:cNvSpPr>
          <p:nvPr>
            <p:ph type="title"/>
          </p:nvPr>
        </p:nvSpPr>
        <p:spPr/>
        <p:txBody>
          <a:bodyPr/>
          <a:lstStyle/>
          <a:p>
            <a:pPr algn="ctr" eaLnBrk="1" hangingPunct="1"/>
            <a:r>
              <a:rPr lang="da-DK" altLang="da-DK" sz="2200" b="1" dirty="0"/>
              <a:t>Jeg troede, at jeg måske ... (Radiserne)</a:t>
            </a:r>
          </a:p>
        </p:txBody>
      </p:sp>
      <p:pic>
        <p:nvPicPr>
          <p:cNvPr id="272387" name="Picture 4" descr="C:\DESKSCAN\radiserne.bmp"/>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78055" y="1347614"/>
            <a:ext cx="8714425" cy="2572876"/>
          </a:xfrm>
        </p:spPr>
      </p:pic>
      <p:sp>
        <p:nvSpPr>
          <p:cNvPr id="272388" name="Pladsholder til diasnumm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sz="825">
                <a:solidFill>
                  <a:schemeClr val="tx1"/>
                </a:solidFill>
                <a:latin typeface="Arial" charset="0"/>
                <a:cs typeface="Arial" charset="0"/>
              </a:defRPr>
            </a:lvl1pPr>
            <a:lvl2pPr marL="557213" indent="-214313">
              <a:defRPr sz="825">
                <a:solidFill>
                  <a:schemeClr val="tx1"/>
                </a:solidFill>
                <a:latin typeface="Arial" charset="0"/>
                <a:cs typeface="Arial" charset="0"/>
              </a:defRPr>
            </a:lvl2pPr>
            <a:lvl3pPr marL="857250" indent="-171450">
              <a:defRPr sz="825">
                <a:solidFill>
                  <a:schemeClr val="tx1"/>
                </a:solidFill>
                <a:latin typeface="Arial" charset="0"/>
                <a:cs typeface="Arial" charset="0"/>
              </a:defRPr>
            </a:lvl3pPr>
            <a:lvl4pPr marL="1200150" indent="-171450">
              <a:defRPr sz="825">
                <a:solidFill>
                  <a:schemeClr val="tx1"/>
                </a:solidFill>
                <a:latin typeface="Arial" charset="0"/>
                <a:cs typeface="Arial" charset="0"/>
              </a:defRPr>
            </a:lvl4pPr>
            <a:lvl5pPr marL="1543050" indent="-171450">
              <a:defRPr sz="825">
                <a:solidFill>
                  <a:schemeClr val="tx1"/>
                </a:solidFill>
                <a:latin typeface="Arial" charset="0"/>
                <a:cs typeface="Arial" charset="0"/>
              </a:defRPr>
            </a:lvl5pPr>
            <a:lvl6pPr marL="1885950" indent="-171450" eaLnBrk="0" fontAlgn="base" hangingPunct="0">
              <a:spcBef>
                <a:spcPct val="0"/>
              </a:spcBef>
              <a:spcAft>
                <a:spcPct val="0"/>
              </a:spcAft>
              <a:defRPr sz="825">
                <a:solidFill>
                  <a:schemeClr val="tx1"/>
                </a:solidFill>
                <a:latin typeface="Arial" charset="0"/>
                <a:cs typeface="Arial" charset="0"/>
              </a:defRPr>
            </a:lvl6pPr>
            <a:lvl7pPr marL="2228850" indent="-171450" eaLnBrk="0" fontAlgn="base" hangingPunct="0">
              <a:spcBef>
                <a:spcPct val="0"/>
              </a:spcBef>
              <a:spcAft>
                <a:spcPct val="0"/>
              </a:spcAft>
              <a:defRPr sz="825">
                <a:solidFill>
                  <a:schemeClr val="tx1"/>
                </a:solidFill>
                <a:latin typeface="Arial" charset="0"/>
                <a:cs typeface="Arial" charset="0"/>
              </a:defRPr>
            </a:lvl7pPr>
            <a:lvl8pPr marL="2571750" indent="-171450" eaLnBrk="0" fontAlgn="base" hangingPunct="0">
              <a:spcBef>
                <a:spcPct val="0"/>
              </a:spcBef>
              <a:spcAft>
                <a:spcPct val="0"/>
              </a:spcAft>
              <a:defRPr sz="825">
                <a:solidFill>
                  <a:schemeClr val="tx1"/>
                </a:solidFill>
                <a:latin typeface="Arial" charset="0"/>
                <a:cs typeface="Arial" charset="0"/>
              </a:defRPr>
            </a:lvl8pPr>
            <a:lvl9pPr marL="2914650" indent="-171450" eaLnBrk="0" fontAlgn="base" hangingPunct="0">
              <a:spcBef>
                <a:spcPct val="0"/>
              </a:spcBef>
              <a:spcAft>
                <a:spcPct val="0"/>
              </a:spcAft>
              <a:defRPr sz="825">
                <a:solidFill>
                  <a:schemeClr val="tx1"/>
                </a:solidFill>
                <a:latin typeface="Arial" charset="0"/>
                <a:cs typeface="Arial" charset="0"/>
              </a:defRPr>
            </a:lvl9pPr>
          </a:lstStyle>
          <a:p>
            <a:r>
              <a:rPr lang="da-DK" altLang="da-DK" sz="675"/>
              <a:t>  </a:t>
            </a:r>
          </a:p>
        </p:txBody>
      </p:sp>
      <p:sp>
        <p:nvSpPr>
          <p:cNvPr id="272389" name="Rectangle 2"/>
          <p:cNvSpPr>
            <a:spLocks noChangeArrowheads="1"/>
          </p:cNvSpPr>
          <p:nvPr/>
        </p:nvSpPr>
        <p:spPr bwMode="auto">
          <a:xfrm>
            <a:off x="3912394" y="2688431"/>
            <a:ext cx="8016"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100">
                <a:solidFill>
                  <a:schemeClr val="tx1"/>
                </a:solidFill>
                <a:latin typeface="Arial" charset="0"/>
                <a:cs typeface="Arial" charset="0"/>
              </a:defRPr>
            </a:lvl1pPr>
            <a:lvl2pPr marL="742950" indent="-285750">
              <a:defRPr sz="1100">
                <a:solidFill>
                  <a:schemeClr val="tx1"/>
                </a:solidFill>
                <a:latin typeface="Arial" charset="0"/>
                <a:cs typeface="Arial" charset="0"/>
              </a:defRPr>
            </a:lvl2pPr>
            <a:lvl3pPr marL="1143000" indent="-228600">
              <a:defRPr sz="1100">
                <a:solidFill>
                  <a:schemeClr val="tx1"/>
                </a:solidFill>
                <a:latin typeface="Arial" charset="0"/>
                <a:cs typeface="Arial" charset="0"/>
              </a:defRPr>
            </a:lvl3pPr>
            <a:lvl4pPr marL="1600200" indent="-228600">
              <a:defRPr sz="1100">
                <a:solidFill>
                  <a:schemeClr val="tx1"/>
                </a:solidFill>
                <a:latin typeface="Arial" charset="0"/>
                <a:cs typeface="Arial" charset="0"/>
              </a:defRPr>
            </a:lvl4pPr>
            <a:lvl5pPr marL="2057400" indent="-22860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r>
              <a:rPr lang="da-DK" altLang="da-DK" sz="300">
                <a:solidFill>
                  <a:srgbClr val="000000"/>
                </a:solidFill>
                <a:latin typeface="Arial Narrow" pitchFamily="34" charset="0"/>
              </a:rPr>
              <a:t> </a:t>
            </a:r>
            <a:endParaRPr lang="da-DK" altLang="da-DK" sz="1800">
              <a:solidFill>
                <a:srgbClr val="000066"/>
              </a:solidFill>
              <a:latin typeface="Gill Sans" pitchFamily="34" charset="0"/>
            </a:endParaRPr>
          </a:p>
        </p:txBody>
      </p:sp>
      <p:sp>
        <p:nvSpPr>
          <p:cNvPr id="272390" name="Rectangle 3"/>
          <p:cNvSpPr>
            <a:spLocks noChangeArrowheads="1"/>
          </p:cNvSpPr>
          <p:nvPr/>
        </p:nvSpPr>
        <p:spPr bwMode="auto">
          <a:xfrm>
            <a:off x="5055394" y="2688431"/>
            <a:ext cx="8016"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100">
                <a:solidFill>
                  <a:schemeClr val="tx1"/>
                </a:solidFill>
                <a:latin typeface="Arial" charset="0"/>
                <a:cs typeface="Arial" charset="0"/>
              </a:defRPr>
            </a:lvl1pPr>
            <a:lvl2pPr marL="742950" indent="-285750">
              <a:defRPr sz="1100">
                <a:solidFill>
                  <a:schemeClr val="tx1"/>
                </a:solidFill>
                <a:latin typeface="Arial" charset="0"/>
                <a:cs typeface="Arial" charset="0"/>
              </a:defRPr>
            </a:lvl2pPr>
            <a:lvl3pPr marL="1143000" indent="-228600">
              <a:defRPr sz="1100">
                <a:solidFill>
                  <a:schemeClr val="tx1"/>
                </a:solidFill>
                <a:latin typeface="Arial" charset="0"/>
                <a:cs typeface="Arial" charset="0"/>
              </a:defRPr>
            </a:lvl3pPr>
            <a:lvl4pPr marL="1600200" indent="-228600">
              <a:defRPr sz="1100">
                <a:solidFill>
                  <a:schemeClr val="tx1"/>
                </a:solidFill>
                <a:latin typeface="Arial" charset="0"/>
                <a:cs typeface="Arial" charset="0"/>
              </a:defRPr>
            </a:lvl4pPr>
            <a:lvl5pPr marL="2057400" indent="-22860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r>
              <a:rPr lang="da-DK" altLang="da-DK" sz="300">
                <a:solidFill>
                  <a:srgbClr val="000000"/>
                </a:solidFill>
                <a:latin typeface="Arial Narrow" pitchFamily="34" charset="0"/>
              </a:rPr>
              <a:t> </a:t>
            </a:r>
            <a:endParaRPr lang="da-DK" altLang="da-DK" sz="1800">
              <a:solidFill>
                <a:srgbClr val="000066"/>
              </a:solidFill>
              <a:latin typeface="Gill Sans" pitchFamily="34" charset="0"/>
            </a:endParaRPr>
          </a:p>
        </p:txBody>
      </p:sp>
    </p:spTree>
    <p:extLst>
      <p:ext uri="{BB962C8B-B14F-4D97-AF65-F5344CB8AC3E}">
        <p14:creationId xmlns:p14="http://schemas.microsoft.com/office/powerpoint/2010/main" val="388499316"/>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p:txBody>
          <a:bodyPr/>
          <a:lstStyle/>
          <a:p>
            <a:r>
              <a:rPr lang="da-DK" sz="2200" b="1" dirty="0"/>
              <a:t>Naturlig præference vs. Tillært kompetence?</a:t>
            </a:r>
            <a:endParaRPr lang="da-DK" altLang="da-DK" sz="2200" b="1" dirty="0"/>
          </a:p>
        </p:txBody>
      </p:sp>
      <p:graphicFrame>
        <p:nvGraphicFramePr>
          <p:cNvPr id="273411" name="Object 3"/>
          <p:cNvGraphicFramePr>
            <a:graphicFrameLocks noGrp="1" noChangeAspect="1"/>
          </p:cNvGraphicFramePr>
          <p:nvPr>
            <p:ph idx="1"/>
          </p:nvPr>
        </p:nvGraphicFramePr>
        <p:xfrm>
          <a:off x="457847" y="1200651"/>
          <a:ext cx="8146601" cy="3243307"/>
        </p:xfrm>
        <a:graphic>
          <a:graphicData uri="http://schemas.openxmlformats.org/presentationml/2006/ole">
            <mc:AlternateContent xmlns:mc="http://schemas.openxmlformats.org/markup-compatibility/2006">
              <mc:Choice xmlns:v="urn:schemas-microsoft-com:vml" Requires="v">
                <p:oleObj name="Bitmap Image" r:id="rId3" imgW="4904762" imgH="1952898" progId="PBrush">
                  <p:embed/>
                </p:oleObj>
              </mc:Choice>
              <mc:Fallback>
                <p:oleObj name="Bitmap Image" r:id="rId3" imgW="4904762" imgH="1952898" progId="PBrush">
                  <p:embed/>
                  <p:pic>
                    <p:nvPicPr>
                      <p:cNvPr id="273411"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847" y="1200651"/>
                        <a:ext cx="8146601" cy="3243307"/>
                      </a:xfrm>
                      <a:prstGeom prst="rect">
                        <a:avLst/>
                      </a:prstGeom>
                      <a:noFill/>
                      <a:ln>
                        <a:noFill/>
                      </a:ln>
                    </p:spPr>
                  </p:pic>
                </p:oleObj>
              </mc:Fallback>
            </mc:AlternateContent>
          </a:graphicData>
        </a:graphic>
      </p:graphicFrame>
      <p:sp>
        <p:nvSpPr>
          <p:cNvPr id="273412" name="Pladsholder til diasnumm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sz="825">
                <a:solidFill>
                  <a:schemeClr val="tx1"/>
                </a:solidFill>
                <a:latin typeface="Arial" charset="0"/>
                <a:cs typeface="Arial" charset="0"/>
              </a:defRPr>
            </a:lvl1pPr>
            <a:lvl2pPr marL="557213" indent="-214313">
              <a:defRPr sz="825">
                <a:solidFill>
                  <a:schemeClr val="tx1"/>
                </a:solidFill>
                <a:latin typeface="Arial" charset="0"/>
                <a:cs typeface="Arial" charset="0"/>
              </a:defRPr>
            </a:lvl2pPr>
            <a:lvl3pPr marL="857250" indent="-171450">
              <a:defRPr sz="825">
                <a:solidFill>
                  <a:schemeClr val="tx1"/>
                </a:solidFill>
                <a:latin typeface="Arial" charset="0"/>
                <a:cs typeface="Arial" charset="0"/>
              </a:defRPr>
            </a:lvl3pPr>
            <a:lvl4pPr marL="1200150" indent="-171450">
              <a:defRPr sz="825">
                <a:solidFill>
                  <a:schemeClr val="tx1"/>
                </a:solidFill>
                <a:latin typeface="Arial" charset="0"/>
                <a:cs typeface="Arial" charset="0"/>
              </a:defRPr>
            </a:lvl4pPr>
            <a:lvl5pPr marL="1543050" indent="-171450">
              <a:defRPr sz="825">
                <a:solidFill>
                  <a:schemeClr val="tx1"/>
                </a:solidFill>
                <a:latin typeface="Arial" charset="0"/>
                <a:cs typeface="Arial" charset="0"/>
              </a:defRPr>
            </a:lvl5pPr>
            <a:lvl6pPr marL="1885950" indent="-171450" eaLnBrk="0" fontAlgn="base" hangingPunct="0">
              <a:spcBef>
                <a:spcPct val="0"/>
              </a:spcBef>
              <a:spcAft>
                <a:spcPct val="0"/>
              </a:spcAft>
              <a:defRPr sz="825">
                <a:solidFill>
                  <a:schemeClr val="tx1"/>
                </a:solidFill>
                <a:latin typeface="Arial" charset="0"/>
                <a:cs typeface="Arial" charset="0"/>
              </a:defRPr>
            </a:lvl6pPr>
            <a:lvl7pPr marL="2228850" indent="-171450" eaLnBrk="0" fontAlgn="base" hangingPunct="0">
              <a:spcBef>
                <a:spcPct val="0"/>
              </a:spcBef>
              <a:spcAft>
                <a:spcPct val="0"/>
              </a:spcAft>
              <a:defRPr sz="825">
                <a:solidFill>
                  <a:schemeClr val="tx1"/>
                </a:solidFill>
                <a:latin typeface="Arial" charset="0"/>
                <a:cs typeface="Arial" charset="0"/>
              </a:defRPr>
            </a:lvl7pPr>
            <a:lvl8pPr marL="2571750" indent="-171450" eaLnBrk="0" fontAlgn="base" hangingPunct="0">
              <a:spcBef>
                <a:spcPct val="0"/>
              </a:spcBef>
              <a:spcAft>
                <a:spcPct val="0"/>
              </a:spcAft>
              <a:defRPr sz="825">
                <a:solidFill>
                  <a:schemeClr val="tx1"/>
                </a:solidFill>
                <a:latin typeface="Arial" charset="0"/>
                <a:cs typeface="Arial" charset="0"/>
              </a:defRPr>
            </a:lvl8pPr>
            <a:lvl9pPr marL="2914650" indent="-171450" eaLnBrk="0" fontAlgn="base" hangingPunct="0">
              <a:spcBef>
                <a:spcPct val="0"/>
              </a:spcBef>
              <a:spcAft>
                <a:spcPct val="0"/>
              </a:spcAft>
              <a:defRPr sz="825">
                <a:solidFill>
                  <a:schemeClr val="tx1"/>
                </a:solidFill>
                <a:latin typeface="Arial" charset="0"/>
                <a:cs typeface="Arial" charset="0"/>
              </a:defRPr>
            </a:lvl9pPr>
          </a:lstStyle>
          <a:p>
            <a:r>
              <a:rPr lang="da-DK" altLang="da-DK" sz="675"/>
              <a:t> </a:t>
            </a:r>
            <a:r>
              <a:rPr lang="da-DK" altLang="da-DK" sz="675">
                <a:solidFill>
                  <a:srgbClr val="82C2BF"/>
                </a:solidFill>
              </a:rPr>
              <a:t> </a:t>
            </a:r>
            <a:endParaRPr lang="da-DK" altLang="da-DK" sz="675"/>
          </a:p>
        </p:txBody>
      </p:sp>
    </p:spTree>
    <p:extLst>
      <p:ext uri="{BB962C8B-B14F-4D97-AF65-F5344CB8AC3E}">
        <p14:creationId xmlns:p14="http://schemas.microsoft.com/office/powerpoint/2010/main" val="1452105839"/>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p:txBody>
          <a:bodyPr/>
          <a:lstStyle/>
          <a:p>
            <a:pPr algn="ctr" eaLnBrk="1" hangingPunct="1"/>
            <a:r>
              <a:rPr lang="da-DK" altLang="da-DK" sz="2200" b="1" dirty="0"/>
              <a:t>Hvad handler JTI om?</a:t>
            </a:r>
            <a:endParaRPr lang="en-GB" altLang="da-DK" sz="2200" b="1" dirty="0"/>
          </a:p>
        </p:txBody>
      </p:sp>
      <p:sp>
        <p:nvSpPr>
          <p:cNvPr id="46083" name="Rectangle 3"/>
          <p:cNvSpPr>
            <a:spLocks noGrp="1" noChangeArrowheads="1"/>
          </p:cNvSpPr>
          <p:nvPr>
            <p:ph idx="1"/>
          </p:nvPr>
        </p:nvSpPr>
        <p:spPr>
          <a:xfrm>
            <a:off x="395288" y="1005905"/>
            <a:ext cx="8353423" cy="341709"/>
          </a:xfrm>
          <a:noFill/>
        </p:spPr>
        <p:txBody>
          <a:bodyPr rtlCol="0">
            <a:normAutofit/>
          </a:bodyPr>
          <a:lstStyle/>
          <a:p>
            <a:pPr marL="135000" indent="-135000" algn="ctr">
              <a:spcBef>
                <a:spcPts val="18"/>
              </a:spcBef>
              <a:defRPr/>
            </a:pPr>
            <a:r>
              <a:rPr lang="da-DK" sz="1800" b="1" dirty="0"/>
              <a:t>Menneskers værdifulde forskellighed i 4 fokus områder:</a:t>
            </a:r>
          </a:p>
        </p:txBody>
      </p:sp>
      <p:sp>
        <p:nvSpPr>
          <p:cNvPr id="2" name="Tekstboks 1"/>
          <p:cNvSpPr txBox="1"/>
          <p:nvPr/>
        </p:nvSpPr>
        <p:spPr>
          <a:xfrm>
            <a:off x="2555776" y="1707654"/>
            <a:ext cx="4141043" cy="3693319"/>
          </a:xfrm>
          <a:prstGeom prst="rect">
            <a:avLst/>
          </a:prstGeom>
          <a:noFill/>
        </p:spPr>
        <p:txBody>
          <a:bodyPr wrap="square">
            <a:spAutoFit/>
          </a:bodyPr>
          <a:lstStyle/>
          <a:p>
            <a:pPr algn="ctr">
              <a:defRPr/>
            </a:pPr>
            <a:r>
              <a:rPr lang="da-DK" dirty="0">
                <a:solidFill>
                  <a:prstClr val="black"/>
                </a:solidFill>
                <a:latin typeface="Verdana"/>
              </a:rPr>
              <a:t>Hvorhen den enkelte foretrækker at rette sin opmærksomhed</a:t>
            </a:r>
          </a:p>
          <a:p>
            <a:pPr algn="ctr">
              <a:defRPr/>
            </a:pPr>
            <a:endParaRPr lang="da-DK" dirty="0">
              <a:solidFill>
                <a:prstClr val="black"/>
              </a:solidFill>
              <a:latin typeface="Verdana"/>
            </a:endParaRPr>
          </a:p>
          <a:p>
            <a:pPr algn="ctr">
              <a:defRPr/>
            </a:pPr>
            <a:r>
              <a:rPr lang="da-DK" dirty="0">
                <a:solidFill>
                  <a:prstClr val="black"/>
                </a:solidFill>
              </a:rPr>
              <a:t>Hvordan den enkelte foretrækker at modtage indtryk</a:t>
            </a:r>
          </a:p>
          <a:p>
            <a:pPr algn="ctr">
              <a:defRPr/>
            </a:pPr>
            <a:endParaRPr lang="da-DK" dirty="0">
              <a:solidFill>
                <a:prstClr val="black"/>
              </a:solidFill>
            </a:endParaRPr>
          </a:p>
          <a:p>
            <a:pPr algn="ctr">
              <a:defRPr/>
            </a:pPr>
            <a:r>
              <a:rPr lang="da-DK" dirty="0">
                <a:solidFill>
                  <a:prstClr val="black"/>
                </a:solidFill>
              </a:rPr>
              <a:t>Hvordan den enkelte foretrækker at træffe afgørelser</a:t>
            </a:r>
          </a:p>
          <a:p>
            <a:pPr algn="ctr">
              <a:defRPr/>
            </a:pPr>
            <a:endParaRPr lang="da-DK" dirty="0">
              <a:solidFill>
                <a:prstClr val="black"/>
              </a:solidFill>
            </a:endParaRPr>
          </a:p>
          <a:p>
            <a:pPr algn="ctr">
              <a:defRPr/>
            </a:pPr>
            <a:r>
              <a:rPr lang="da-DK" dirty="0">
                <a:solidFill>
                  <a:prstClr val="black"/>
                </a:solidFill>
              </a:rPr>
              <a:t>Hvilken livsstil den enkelte foretrækker</a:t>
            </a:r>
          </a:p>
          <a:p>
            <a:pPr algn="ctr">
              <a:defRPr/>
            </a:pPr>
            <a:endParaRPr lang="da-DK" dirty="0">
              <a:solidFill>
                <a:prstClr val="black"/>
              </a:solidFill>
            </a:endParaRPr>
          </a:p>
          <a:p>
            <a:pPr algn="ctr">
              <a:defRPr/>
            </a:pPr>
            <a:endParaRPr lang="da-DK" dirty="0">
              <a:solidFill>
                <a:prstClr val="black"/>
              </a:solidFill>
              <a:latin typeface="Verdana"/>
            </a:endParaRPr>
          </a:p>
        </p:txBody>
      </p:sp>
      <p:pic>
        <p:nvPicPr>
          <p:cNvPr id="274440" name="Picture 17" descr="C:\Users\ane\AppData\Local\Microsoft\Windows\Temporary Internet Files\Content.Outlook\71UJXZEF\Lu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2532" y="2560765"/>
            <a:ext cx="485775" cy="558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41" name="Picture 20" descr="C:\Users\ane\AppData\Local\Microsoft\Windows\Temporary Internet Files\Content.Outlook\71UJXZEF\Pær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95679" y="2571750"/>
            <a:ext cx="372665" cy="60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42" name="Picture 18" descr="C:\Users\ane\AppData\Local\Microsoft\Windows\Temporary Internet Files\Content.Outlook\71UJXZEF\Hjern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9417" y="3368579"/>
            <a:ext cx="648890" cy="579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43" name="Picture 19" descr="C:\Users\ane\AppData\Local\Microsoft\Windows\Temporary Internet Files\Content.Outlook\71UJXZEF\Hjert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29699" y="3399110"/>
            <a:ext cx="51077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44" name="Picture 12" descr="C:\Users\ane\AppData\Local\Microsoft\Windows\Temporary Internet Files\Content.Outlook\71UJXZEF\Tænkebobe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92280" y="1851422"/>
            <a:ext cx="591740" cy="527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45" name="Picture 13" descr="C:\Users\ane\AppData\Local\Microsoft\Windows\Temporary Internet Files\Content.Outlook\71UJXZEF\Talebobe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06104" y="1851423"/>
            <a:ext cx="482203" cy="46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uppe 7">
            <a:extLst>
              <a:ext uri="{FF2B5EF4-FFF2-40B4-BE49-F238E27FC236}">
                <a16:creationId xmlns:a16="http://schemas.microsoft.com/office/drawing/2014/main" id="{424EC0A6-DD95-AC4F-A976-9383C277EAEE}"/>
              </a:ext>
            </a:extLst>
          </p:cNvPr>
          <p:cNvGrpSpPr/>
          <p:nvPr/>
        </p:nvGrpSpPr>
        <p:grpSpPr>
          <a:xfrm>
            <a:off x="7092280" y="3831878"/>
            <a:ext cx="929441" cy="900112"/>
            <a:chOff x="5508104" y="1136808"/>
            <a:chExt cx="2664296" cy="2580224"/>
          </a:xfrm>
        </p:grpSpPr>
        <p:pic>
          <p:nvPicPr>
            <p:cNvPr id="25" name="Billede 32">
              <a:extLst>
                <a:ext uri="{FF2B5EF4-FFF2-40B4-BE49-F238E27FC236}">
                  <a16:creationId xmlns:a16="http://schemas.microsoft.com/office/drawing/2014/main" id="{4FDE68F2-59F2-9D45-B7F1-633F67FDF3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08104" y="2420888"/>
              <a:ext cx="1296144" cy="1296144"/>
            </a:xfrm>
            <a:prstGeom prst="rect">
              <a:avLst/>
            </a:prstGeom>
          </p:spPr>
        </p:pic>
        <p:pic>
          <p:nvPicPr>
            <p:cNvPr id="26" name="Billede 6">
              <a:extLst>
                <a:ext uri="{FF2B5EF4-FFF2-40B4-BE49-F238E27FC236}">
                  <a16:creationId xmlns:a16="http://schemas.microsoft.com/office/drawing/2014/main" id="{562D084F-3CF5-2B40-B7A4-E8FD201D6ED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56176" y="1136808"/>
              <a:ext cx="2016224" cy="1932151"/>
            </a:xfrm>
            <a:prstGeom prst="rect">
              <a:avLst/>
            </a:prstGeom>
          </p:spPr>
        </p:pic>
      </p:grpSp>
      <p:pic>
        <p:nvPicPr>
          <p:cNvPr id="27" name="Billede 30">
            <a:extLst>
              <a:ext uri="{FF2B5EF4-FFF2-40B4-BE49-F238E27FC236}">
                <a16:creationId xmlns:a16="http://schemas.microsoft.com/office/drawing/2014/main" id="{18DE536C-24F3-6147-81A0-45449534F6C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36819" y="3981131"/>
            <a:ext cx="730925" cy="750859"/>
          </a:xfrm>
          <a:prstGeom prst="rect">
            <a:avLst/>
          </a:prstGeom>
        </p:spPr>
      </p:pic>
    </p:spTree>
    <p:extLst>
      <p:ext uri="{BB962C8B-B14F-4D97-AF65-F5344CB8AC3E}">
        <p14:creationId xmlns:p14="http://schemas.microsoft.com/office/powerpoint/2010/main" val="3881828883"/>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a:xfrm>
            <a:off x="395289" y="267494"/>
            <a:ext cx="8353424" cy="675000"/>
          </a:xfrm>
        </p:spPr>
        <p:txBody>
          <a:bodyPr/>
          <a:lstStyle/>
          <a:p>
            <a:pPr algn="ctr" eaLnBrk="1" hangingPunct="1"/>
            <a:r>
              <a:rPr lang="da-DK" altLang="da-DK" sz="2200" b="1" dirty="0"/>
              <a:t>De fire dimensioner</a:t>
            </a:r>
          </a:p>
        </p:txBody>
      </p:sp>
      <p:sp>
        <p:nvSpPr>
          <p:cNvPr id="49157" name="Text Box 4"/>
          <p:cNvSpPr txBox="1">
            <a:spLocks noChangeArrowheads="1"/>
          </p:cNvSpPr>
          <p:nvPr/>
        </p:nvSpPr>
        <p:spPr bwMode="auto">
          <a:xfrm>
            <a:off x="3974880" y="915566"/>
            <a:ext cx="1935070" cy="336782"/>
          </a:xfrm>
          <a:prstGeom prst="rect">
            <a:avLst/>
          </a:prstGeom>
          <a:noFill/>
          <a:ln w="9525">
            <a:noFill/>
            <a:miter lim="800000"/>
            <a:headEnd/>
            <a:tailEnd/>
          </a:ln>
        </p:spPr>
        <p:txBody>
          <a:bodyPr wrap="none" lIns="40500" tIns="27000">
            <a:spAutoFit/>
          </a:bodyPr>
          <a:lstStyle/>
          <a:p>
            <a:pPr>
              <a:defRPr/>
            </a:pPr>
            <a:r>
              <a:rPr lang="en-GB" sz="1350" dirty="0">
                <a:latin typeface="+mj-lt"/>
              </a:rPr>
              <a:t>Indstilling/Energi</a:t>
            </a:r>
          </a:p>
        </p:txBody>
      </p:sp>
      <p:sp>
        <p:nvSpPr>
          <p:cNvPr id="49158" name="Rectangle 5"/>
          <p:cNvSpPr>
            <a:spLocks noChangeArrowheads="1"/>
          </p:cNvSpPr>
          <p:nvPr/>
        </p:nvSpPr>
        <p:spPr bwMode="auto">
          <a:xfrm>
            <a:off x="4144580" y="2640835"/>
            <a:ext cx="15871" cy="54653"/>
          </a:xfrm>
          <a:prstGeom prst="rect">
            <a:avLst/>
          </a:prstGeom>
          <a:noFill/>
          <a:ln w="9525">
            <a:noFill/>
            <a:miter lim="800000"/>
            <a:headEnd/>
            <a:tailEnd/>
          </a:ln>
        </p:spPr>
        <p:txBody>
          <a:bodyPr wrap="none" lIns="0" tIns="0" rIns="0" bIns="0">
            <a:spAutoFit/>
          </a:bodyPr>
          <a:lstStyle/>
          <a:p>
            <a:pPr>
              <a:defRPr/>
            </a:pPr>
            <a:r>
              <a:rPr lang="da-DK" sz="300" dirty="0">
                <a:solidFill>
                  <a:srgbClr val="000000"/>
                </a:solidFill>
                <a:latin typeface="+mj-lt"/>
              </a:rPr>
              <a:t> </a:t>
            </a:r>
            <a:endParaRPr lang="da-DK" dirty="0">
              <a:solidFill>
                <a:srgbClr val="000066"/>
              </a:solidFill>
              <a:latin typeface="+mj-lt"/>
            </a:endParaRPr>
          </a:p>
        </p:txBody>
      </p:sp>
      <p:sp>
        <p:nvSpPr>
          <p:cNvPr id="49159" name="Rectangle 6"/>
          <p:cNvSpPr>
            <a:spLocks noChangeArrowheads="1"/>
          </p:cNvSpPr>
          <p:nvPr/>
        </p:nvSpPr>
        <p:spPr bwMode="auto">
          <a:xfrm>
            <a:off x="5316610" y="2640835"/>
            <a:ext cx="15871" cy="54653"/>
          </a:xfrm>
          <a:prstGeom prst="rect">
            <a:avLst/>
          </a:prstGeom>
          <a:noFill/>
          <a:ln w="9525">
            <a:noFill/>
            <a:miter lim="800000"/>
            <a:headEnd/>
            <a:tailEnd/>
          </a:ln>
        </p:spPr>
        <p:txBody>
          <a:bodyPr wrap="none" lIns="0" tIns="0" rIns="0" bIns="0">
            <a:spAutoFit/>
          </a:bodyPr>
          <a:lstStyle/>
          <a:p>
            <a:pPr>
              <a:defRPr/>
            </a:pPr>
            <a:r>
              <a:rPr lang="da-DK" sz="300" dirty="0">
                <a:solidFill>
                  <a:srgbClr val="000000"/>
                </a:solidFill>
                <a:latin typeface="+mj-lt"/>
              </a:rPr>
              <a:t> </a:t>
            </a:r>
            <a:endParaRPr lang="da-DK" dirty="0">
              <a:solidFill>
                <a:srgbClr val="000066"/>
              </a:solidFill>
              <a:latin typeface="+mj-lt"/>
            </a:endParaRPr>
          </a:p>
        </p:txBody>
      </p:sp>
      <p:sp>
        <p:nvSpPr>
          <p:cNvPr id="49188" name="Text Box 8"/>
          <p:cNvSpPr txBox="1">
            <a:spLocks noChangeArrowheads="1"/>
          </p:cNvSpPr>
          <p:nvPr/>
        </p:nvSpPr>
        <p:spPr bwMode="auto">
          <a:xfrm>
            <a:off x="2749181" y="4521201"/>
            <a:ext cx="2038843" cy="234861"/>
          </a:xfrm>
          <a:prstGeom prst="rect">
            <a:avLst/>
          </a:prstGeom>
          <a:noFill/>
          <a:ln w="9525">
            <a:noFill/>
            <a:miter lim="800000"/>
            <a:headEnd/>
            <a:tailEnd/>
          </a:ln>
        </p:spPr>
        <p:txBody>
          <a:bodyPr wrap="none">
            <a:spAutoFit/>
          </a:bodyPr>
          <a:lstStyle/>
          <a:p>
            <a:pPr>
              <a:defRPr/>
            </a:pPr>
            <a:r>
              <a:rPr lang="da-DK" sz="675" dirty="0">
                <a:latin typeface="+mj-lt"/>
              </a:rPr>
              <a:t>meget klar - klar - moderat - uklar</a:t>
            </a:r>
          </a:p>
        </p:txBody>
      </p:sp>
      <p:sp>
        <p:nvSpPr>
          <p:cNvPr id="49189" name="Text Box 9"/>
          <p:cNvSpPr txBox="1">
            <a:spLocks noChangeArrowheads="1"/>
          </p:cNvSpPr>
          <p:nvPr/>
        </p:nvSpPr>
        <p:spPr bwMode="auto">
          <a:xfrm>
            <a:off x="4693397" y="4521201"/>
            <a:ext cx="2038843" cy="234861"/>
          </a:xfrm>
          <a:prstGeom prst="rect">
            <a:avLst/>
          </a:prstGeom>
          <a:noFill/>
          <a:ln w="9525">
            <a:noFill/>
            <a:miter lim="800000"/>
            <a:headEnd/>
            <a:tailEnd/>
          </a:ln>
        </p:spPr>
        <p:txBody>
          <a:bodyPr wrap="none">
            <a:spAutoFit/>
          </a:bodyPr>
          <a:lstStyle/>
          <a:p>
            <a:pPr>
              <a:defRPr/>
            </a:pPr>
            <a:r>
              <a:rPr lang="da-DK" sz="675" dirty="0">
                <a:latin typeface="+mj-lt"/>
              </a:rPr>
              <a:t>uklar - moderat - klar - meget klar</a:t>
            </a:r>
          </a:p>
        </p:txBody>
      </p:sp>
      <p:sp>
        <p:nvSpPr>
          <p:cNvPr id="49161" name="Line 10"/>
          <p:cNvSpPr>
            <a:spLocks noChangeShapeType="1"/>
          </p:cNvSpPr>
          <p:nvPr/>
        </p:nvSpPr>
        <p:spPr bwMode="auto">
          <a:xfrm>
            <a:off x="2922495" y="1586176"/>
            <a:ext cx="3400107"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dirty="0">
              <a:latin typeface="+mj-lt"/>
            </a:endParaRPr>
          </a:p>
        </p:txBody>
      </p:sp>
      <p:sp>
        <p:nvSpPr>
          <p:cNvPr id="49162" name="Line 11"/>
          <p:cNvSpPr>
            <a:spLocks noChangeShapeType="1"/>
          </p:cNvSpPr>
          <p:nvPr/>
        </p:nvSpPr>
        <p:spPr bwMode="auto">
          <a:xfrm>
            <a:off x="4563337" y="1444373"/>
            <a:ext cx="0" cy="283606"/>
          </a:xfrm>
          <a:prstGeom prst="line">
            <a:avLst/>
          </a:prstGeom>
          <a:noFill/>
          <a:ln w="9525">
            <a:solidFill>
              <a:schemeClr val="tx1"/>
            </a:solidFill>
            <a:round/>
            <a:headEnd/>
            <a:tailEnd/>
          </a:ln>
        </p:spPr>
        <p:txBody>
          <a:bodyPr wrap="none" anchor="ctr"/>
          <a:lstStyle/>
          <a:p>
            <a:pPr>
              <a:defRPr/>
            </a:pPr>
            <a:endParaRPr lang="da-DK" sz="1350" dirty="0">
              <a:latin typeface="+mj-lt"/>
            </a:endParaRPr>
          </a:p>
        </p:txBody>
      </p:sp>
      <p:sp>
        <p:nvSpPr>
          <p:cNvPr id="49163" name="Line 12"/>
          <p:cNvSpPr>
            <a:spLocks noChangeShapeType="1"/>
          </p:cNvSpPr>
          <p:nvPr/>
        </p:nvSpPr>
        <p:spPr bwMode="auto">
          <a:xfrm>
            <a:off x="2922495" y="2507895"/>
            <a:ext cx="3400107"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dirty="0">
              <a:latin typeface="+mj-lt"/>
            </a:endParaRPr>
          </a:p>
        </p:txBody>
      </p:sp>
      <p:sp>
        <p:nvSpPr>
          <p:cNvPr id="49164" name="Line 13"/>
          <p:cNvSpPr>
            <a:spLocks noChangeShapeType="1"/>
          </p:cNvSpPr>
          <p:nvPr/>
        </p:nvSpPr>
        <p:spPr bwMode="auto">
          <a:xfrm>
            <a:off x="4563337" y="2366092"/>
            <a:ext cx="0" cy="283606"/>
          </a:xfrm>
          <a:prstGeom prst="line">
            <a:avLst/>
          </a:prstGeom>
          <a:noFill/>
          <a:ln w="9525">
            <a:solidFill>
              <a:schemeClr val="tx1"/>
            </a:solidFill>
            <a:round/>
            <a:headEnd/>
            <a:tailEnd/>
          </a:ln>
        </p:spPr>
        <p:txBody>
          <a:bodyPr wrap="none" anchor="ctr"/>
          <a:lstStyle/>
          <a:p>
            <a:pPr>
              <a:defRPr/>
            </a:pPr>
            <a:endParaRPr lang="da-DK" sz="1350" dirty="0">
              <a:latin typeface="+mj-lt"/>
            </a:endParaRPr>
          </a:p>
        </p:txBody>
      </p:sp>
      <p:sp>
        <p:nvSpPr>
          <p:cNvPr id="49165" name="Line 14"/>
          <p:cNvSpPr>
            <a:spLocks noChangeShapeType="1"/>
          </p:cNvSpPr>
          <p:nvPr/>
        </p:nvSpPr>
        <p:spPr bwMode="auto">
          <a:xfrm>
            <a:off x="2922495" y="3500516"/>
            <a:ext cx="3400107"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dirty="0">
              <a:latin typeface="+mj-lt"/>
            </a:endParaRPr>
          </a:p>
        </p:txBody>
      </p:sp>
      <p:sp>
        <p:nvSpPr>
          <p:cNvPr id="49166" name="Line 15"/>
          <p:cNvSpPr>
            <a:spLocks noChangeShapeType="1"/>
          </p:cNvSpPr>
          <p:nvPr/>
        </p:nvSpPr>
        <p:spPr bwMode="auto">
          <a:xfrm>
            <a:off x="4563337" y="3358713"/>
            <a:ext cx="0" cy="283606"/>
          </a:xfrm>
          <a:prstGeom prst="line">
            <a:avLst/>
          </a:prstGeom>
          <a:noFill/>
          <a:ln w="9525">
            <a:solidFill>
              <a:schemeClr val="tx1"/>
            </a:solidFill>
            <a:round/>
            <a:headEnd/>
            <a:tailEnd/>
          </a:ln>
        </p:spPr>
        <p:txBody>
          <a:bodyPr wrap="none" anchor="ctr"/>
          <a:lstStyle/>
          <a:p>
            <a:pPr>
              <a:defRPr/>
            </a:pPr>
            <a:endParaRPr lang="da-DK" sz="1350" dirty="0">
              <a:latin typeface="+mj-lt"/>
            </a:endParaRPr>
          </a:p>
        </p:txBody>
      </p:sp>
      <p:sp>
        <p:nvSpPr>
          <p:cNvPr id="49167" name="Line 16"/>
          <p:cNvSpPr>
            <a:spLocks noChangeShapeType="1"/>
          </p:cNvSpPr>
          <p:nvPr/>
        </p:nvSpPr>
        <p:spPr bwMode="auto">
          <a:xfrm>
            <a:off x="2922495" y="4422235"/>
            <a:ext cx="3400107"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dirty="0">
              <a:latin typeface="+mj-lt"/>
            </a:endParaRPr>
          </a:p>
        </p:txBody>
      </p:sp>
      <p:sp>
        <p:nvSpPr>
          <p:cNvPr id="49168" name="Line 17"/>
          <p:cNvSpPr>
            <a:spLocks noChangeShapeType="1"/>
          </p:cNvSpPr>
          <p:nvPr/>
        </p:nvSpPr>
        <p:spPr bwMode="auto">
          <a:xfrm>
            <a:off x="4563337" y="4280432"/>
            <a:ext cx="0" cy="283606"/>
          </a:xfrm>
          <a:prstGeom prst="line">
            <a:avLst/>
          </a:prstGeom>
          <a:noFill/>
          <a:ln w="9525">
            <a:solidFill>
              <a:schemeClr val="tx1"/>
            </a:solidFill>
            <a:round/>
            <a:headEnd/>
            <a:tailEnd/>
          </a:ln>
        </p:spPr>
        <p:txBody>
          <a:bodyPr wrap="none" anchor="ctr"/>
          <a:lstStyle/>
          <a:p>
            <a:pPr>
              <a:defRPr/>
            </a:pPr>
            <a:endParaRPr lang="da-DK" sz="1350" dirty="0">
              <a:latin typeface="+mj-lt"/>
            </a:endParaRPr>
          </a:p>
        </p:txBody>
      </p:sp>
      <p:sp>
        <p:nvSpPr>
          <p:cNvPr id="49169" name="Text Box 18"/>
          <p:cNvSpPr txBox="1">
            <a:spLocks noChangeArrowheads="1"/>
          </p:cNvSpPr>
          <p:nvPr/>
        </p:nvSpPr>
        <p:spPr bwMode="auto">
          <a:xfrm>
            <a:off x="686747" y="1376426"/>
            <a:ext cx="1645725" cy="774008"/>
          </a:xfrm>
          <a:prstGeom prst="rect">
            <a:avLst/>
          </a:prstGeom>
          <a:noFill/>
          <a:ln w="9525">
            <a:noFill/>
            <a:miter lim="800000"/>
            <a:headEnd/>
            <a:tailEnd/>
          </a:ln>
        </p:spPr>
        <p:txBody>
          <a:bodyPr wrap="none">
            <a:spAutoFit/>
          </a:bodyPr>
          <a:lstStyle/>
          <a:p>
            <a:pPr>
              <a:defRPr/>
            </a:pPr>
            <a:r>
              <a:rPr lang="da-DK" dirty="0">
                <a:latin typeface="+mj-lt"/>
              </a:rPr>
              <a:t>Ekstrovert</a:t>
            </a:r>
            <a:endParaRPr lang="da-DK" sz="900" dirty="0">
              <a:latin typeface="+mj-lt"/>
            </a:endParaRPr>
          </a:p>
          <a:p>
            <a:pPr>
              <a:defRPr/>
            </a:pPr>
            <a:r>
              <a:rPr lang="da-DK" sz="900" dirty="0">
                <a:latin typeface="+mj-lt"/>
              </a:rPr>
              <a:t>Får energi fra den</a:t>
            </a:r>
          </a:p>
          <a:p>
            <a:pPr>
              <a:defRPr/>
            </a:pPr>
            <a:r>
              <a:rPr lang="da-DK" sz="900" dirty="0">
                <a:latin typeface="+mj-lt"/>
              </a:rPr>
              <a:t>ydre verden</a:t>
            </a:r>
            <a:endParaRPr lang="da-DK" dirty="0">
              <a:latin typeface="+mj-lt"/>
            </a:endParaRPr>
          </a:p>
        </p:txBody>
      </p:sp>
      <p:sp>
        <p:nvSpPr>
          <p:cNvPr id="49170" name="Text Box 19"/>
          <p:cNvSpPr txBox="1">
            <a:spLocks noChangeArrowheads="1"/>
          </p:cNvSpPr>
          <p:nvPr/>
        </p:nvSpPr>
        <p:spPr bwMode="auto">
          <a:xfrm>
            <a:off x="7092280" y="1376426"/>
            <a:ext cx="1469921" cy="774008"/>
          </a:xfrm>
          <a:prstGeom prst="rect">
            <a:avLst/>
          </a:prstGeom>
          <a:noFill/>
          <a:ln w="9525">
            <a:noFill/>
            <a:miter lim="800000"/>
            <a:headEnd/>
            <a:tailEnd/>
          </a:ln>
        </p:spPr>
        <p:txBody>
          <a:bodyPr wrap="none">
            <a:spAutoFit/>
          </a:bodyPr>
          <a:lstStyle/>
          <a:p>
            <a:pPr>
              <a:defRPr/>
            </a:pPr>
            <a:r>
              <a:rPr lang="da-DK" dirty="0">
                <a:latin typeface="+mj-lt"/>
              </a:rPr>
              <a:t>Introvert</a:t>
            </a:r>
            <a:endParaRPr lang="da-DK" sz="900" dirty="0">
              <a:latin typeface="+mj-lt"/>
            </a:endParaRPr>
          </a:p>
          <a:p>
            <a:pPr>
              <a:defRPr/>
            </a:pPr>
            <a:r>
              <a:rPr lang="da-DK" sz="900" dirty="0">
                <a:latin typeface="+mj-lt"/>
              </a:rPr>
              <a:t>Får energi fra den</a:t>
            </a:r>
          </a:p>
          <a:p>
            <a:pPr>
              <a:defRPr/>
            </a:pPr>
            <a:r>
              <a:rPr lang="da-DK" sz="900" dirty="0">
                <a:latin typeface="+mj-lt"/>
              </a:rPr>
              <a:t>indre verden</a:t>
            </a:r>
            <a:endParaRPr lang="da-DK" dirty="0">
              <a:latin typeface="+mj-lt"/>
            </a:endParaRPr>
          </a:p>
        </p:txBody>
      </p:sp>
      <p:sp>
        <p:nvSpPr>
          <p:cNvPr id="49171" name="Text Box 20"/>
          <p:cNvSpPr txBox="1">
            <a:spLocks noChangeArrowheads="1"/>
          </p:cNvSpPr>
          <p:nvPr/>
        </p:nvSpPr>
        <p:spPr bwMode="auto">
          <a:xfrm>
            <a:off x="686747" y="2298145"/>
            <a:ext cx="1490675" cy="774008"/>
          </a:xfrm>
          <a:prstGeom prst="rect">
            <a:avLst/>
          </a:prstGeom>
          <a:noFill/>
          <a:ln w="9525">
            <a:noFill/>
            <a:miter lim="800000"/>
            <a:headEnd/>
            <a:tailEnd/>
          </a:ln>
        </p:spPr>
        <p:txBody>
          <a:bodyPr wrap="none">
            <a:spAutoFit/>
          </a:bodyPr>
          <a:lstStyle/>
          <a:p>
            <a:pPr>
              <a:defRPr/>
            </a:pPr>
            <a:r>
              <a:rPr lang="da-DK" dirty="0">
                <a:latin typeface="+mj-lt"/>
              </a:rPr>
              <a:t>Sansning</a:t>
            </a:r>
            <a:endParaRPr lang="da-DK" sz="900" dirty="0">
              <a:latin typeface="+mj-lt"/>
            </a:endParaRPr>
          </a:p>
          <a:p>
            <a:pPr>
              <a:defRPr/>
            </a:pPr>
            <a:r>
              <a:rPr lang="da-DK" sz="900" dirty="0">
                <a:latin typeface="+mj-lt"/>
              </a:rPr>
              <a:t>Arbejder med</a:t>
            </a:r>
          </a:p>
          <a:p>
            <a:pPr>
              <a:defRPr/>
            </a:pPr>
            <a:r>
              <a:rPr lang="da-DK" sz="900" dirty="0">
                <a:latin typeface="+mj-lt"/>
              </a:rPr>
              <a:t>kendte facts</a:t>
            </a:r>
            <a:endParaRPr lang="da-DK" dirty="0">
              <a:latin typeface="+mj-lt"/>
            </a:endParaRPr>
          </a:p>
        </p:txBody>
      </p:sp>
      <p:sp>
        <p:nvSpPr>
          <p:cNvPr id="49172" name="Text Box 21"/>
          <p:cNvSpPr txBox="1">
            <a:spLocks noChangeArrowheads="1"/>
          </p:cNvSpPr>
          <p:nvPr/>
        </p:nvSpPr>
        <p:spPr bwMode="auto">
          <a:xfrm>
            <a:off x="7092280" y="2298145"/>
            <a:ext cx="1882573" cy="774008"/>
          </a:xfrm>
          <a:prstGeom prst="rect">
            <a:avLst/>
          </a:prstGeom>
          <a:noFill/>
          <a:ln w="9525">
            <a:noFill/>
            <a:miter lim="800000"/>
            <a:headEnd/>
            <a:tailEnd/>
          </a:ln>
        </p:spPr>
        <p:txBody>
          <a:bodyPr wrap="none">
            <a:spAutoFit/>
          </a:bodyPr>
          <a:lstStyle/>
          <a:p>
            <a:pPr>
              <a:defRPr/>
            </a:pPr>
            <a:r>
              <a:rPr lang="da-DK" dirty="0">
                <a:latin typeface="+mj-lt"/>
              </a:rPr>
              <a:t>Intuition</a:t>
            </a:r>
            <a:endParaRPr lang="da-DK" sz="900" dirty="0">
              <a:latin typeface="+mj-lt"/>
            </a:endParaRPr>
          </a:p>
          <a:p>
            <a:pPr>
              <a:defRPr/>
            </a:pPr>
            <a:r>
              <a:rPr lang="da-DK" sz="900" dirty="0">
                <a:latin typeface="+mj-lt"/>
              </a:rPr>
              <a:t>Ser efter muligheder og</a:t>
            </a:r>
          </a:p>
          <a:p>
            <a:pPr>
              <a:defRPr/>
            </a:pPr>
            <a:r>
              <a:rPr lang="da-DK" sz="900" dirty="0">
                <a:latin typeface="+mj-lt"/>
              </a:rPr>
              <a:t>sammenhænge</a:t>
            </a:r>
            <a:endParaRPr lang="da-DK" dirty="0">
              <a:latin typeface="+mj-lt"/>
            </a:endParaRPr>
          </a:p>
        </p:txBody>
      </p:sp>
      <p:sp>
        <p:nvSpPr>
          <p:cNvPr id="49173" name="Text Box 22"/>
          <p:cNvSpPr txBox="1">
            <a:spLocks noChangeArrowheads="1"/>
          </p:cNvSpPr>
          <p:nvPr/>
        </p:nvSpPr>
        <p:spPr bwMode="auto">
          <a:xfrm>
            <a:off x="686747" y="3219864"/>
            <a:ext cx="1890261" cy="646331"/>
          </a:xfrm>
          <a:prstGeom prst="rect">
            <a:avLst/>
          </a:prstGeom>
          <a:noFill/>
          <a:ln w="9525">
            <a:noFill/>
            <a:miter lim="800000"/>
            <a:headEnd/>
            <a:tailEnd/>
          </a:ln>
        </p:spPr>
        <p:txBody>
          <a:bodyPr wrap="none">
            <a:spAutoFit/>
          </a:bodyPr>
          <a:lstStyle/>
          <a:p>
            <a:pPr>
              <a:defRPr/>
            </a:pPr>
            <a:r>
              <a:rPr lang="da-DK" dirty="0">
                <a:latin typeface="+mj-lt"/>
              </a:rPr>
              <a:t>Tænkning</a:t>
            </a:r>
            <a:endParaRPr lang="da-DK" sz="900" dirty="0">
              <a:latin typeface="+mj-lt"/>
            </a:endParaRPr>
          </a:p>
          <a:p>
            <a:pPr>
              <a:defRPr/>
            </a:pPr>
            <a:r>
              <a:rPr lang="da-DK" sz="900" dirty="0">
                <a:latin typeface="+mj-lt"/>
              </a:rPr>
              <a:t>Baserer beslutninger på</a:t>
            </a:r>
          </a:p>
          <a:p>
            <a:pPr>
              <a:defRPr/>
            </a:pPr>
            <a:r>
              <a:rPr lang="da-DK" sz="900" dirty="0">
                <a:latin typeface="+mj-lt"/>
              </a:rPr>
              <a:t>upersonlige analyser og logik</a:t>
            </a:r>
            <a:endParaRPr lang="da-DK" dirty="0">
              <a:latin typeface="+mj-lt"/>
            </a:endParaRPr>
          </a:p>
        </p:txBody>
      </p:sp>
      <p:sp>
        <p:nvSpPr>
          <p:cNvPr id="49174" name="Text Box 23"/>
          <p:cNvSpPr txBox="1">
            <a:spLocks noChangeArrowheads="1"/>
          </p:cNvSpPr>
          <p:nvPr/>
        </p:nvSpPr>
        <p:spPr bwMode="auto">
          <a:xfrm>
            <a:off x="7092280" y="3219864"/>
            <a:ext cx="1883794" cy="774008"/>
          </a:xfrm>
          <a:prstGeom prst="rect">
            <a:avLst/>
          </a:prstGeom>
          <a:noFill/>
          <a:ln w="9525">
            <a:noFill/>
            <a:miter lim="800000"/>
            <a:headEnd/>
            <a:tailEnd/>
          </a:ln>
        </p:spPr>
        <p:txBody>
          <a:bodyPr wrap="none">
            <a:spAutoFit/>
          </a:bodyPr>
          <a:lstStyle/>
          <a:p>
            <a:pPr>
              <a:defRPr/>
            </a:pPr>
            <a:r>
              <a:rPr lang="da-DK" dirty="0">
                <a:latin typeface="+mj-lt"/>
              </a:rPr>
              <a:t>Følen</a:t>
            </a:r>
            <a:endParaRPr lang="da-DK" sz="900" dirty="0">
              <a:latin typeface="+mj-lt"/>
            </a:endParaRPr>
          </a:p>
          <a:p>
            <a:pPr>
              <a:defRPr/>
            </a:pPr>
            <a:r>
              <a:rPr lang="da-DK" sz="900" dirty="0">
                <a:latin typeface="+mj-lt"/>
              </a:rPr>
              <a:t>Baserer beslutninger på</a:t>
            </a:r>
          </a:p>
          <a:p>
            <a:pPr>
              <a:defRPr/>
            </a:pPr>
            <a:r>
              <a:rPr lang="da-DK" sz="900" dirty="0">
                <a:latin typeface="+mj-lt"/>
              </a:rPr>
              <a:t>personlige værdier</a:t>
            </a:r>
            <a:endParaRPr lang="da-DK" dirty="0">
              <a:latin typeface="+mj-lt"/>
            </a:endParaRPr>
          </a:p>
        </p:txBody>
      </p:sp>
      <p:sp>
        <p:nvSpPr>
          <p:cNvPr id="49175" name="Text Box 24"/>
          <p:cNvSpPr txBox="1">
            <a:spLocks noChangeArrowheads="1"/>
          </p:cNvSpPr>
          <p:nvPr/>
        </p:nvSpPr>
        <p:spPr bwMode="auto">
          <a:xfrm>
            <a:off x="686747" y="4212484"/>
            <a:ext cx="2013045" cy="646331"/>
          </a:xfrm>
          <a:prstGeom prst="rect">
            <a:avLst/>
          </a:prstGeom>
          <a:noFill/>
          <a:ln w="9525">
            <a:noFill/>
            <a:miter lim="800000"/>
            <a:headEnd/>
            <a:tailEnd/>
          </a:ln>
        </p:spPr>
        <p:txBody>
          <a:bodyPr wrap="square">
            <a:spAutoFit/>
          </a:bodyPr>
          <a:lstStyle/>
          <a:p>
            <a:pPr>
              <a:defRPr/>
            </a:pPr>
            <a:r>
              <a:rPr lang="da-DK" dirty="0">
                <a:latin typeface="+mj-lt"/>
              </a:rPr>
              <a:t>Vurdering</a:t>
            </a:r>
            <a:endParaRPr lang="da-DK" sz="900" dirty="0">
              <a:latin typeface="+mj-lt"/>
            </a:endParaRPr>
          </a:p>
          <a:p>
            <a:pPr>
              <a:defRPr/>
            </a:pPr>
            <a:r>
              <a:rPr lang="da-DK" sz="900" dirty="0">
                <a:latin typeface="+mj-lt"/>
              </a:rPr>
              <a:t>Foretrækker en planlagt, ordnet livsstil</a:t>
            </a:r>
            <a:endParaRPr lang="da-DK" dirty="0">
              <a:latin typeface="+mj-lt"/>
            </a:endParaRPr>
          </a:p>
        </p:txBody>
      </p:sp>
      <p:sp>
        <p:nvSpPr>
          <p:cNvPr id="49176" name="Text Box 25"/>
          <p:cNvSpPr txBox="1">
            <a:spLocks noChangeArrowheads="1"/>
          </p:cNvSpPr>
          <p:nvPr/>
        </p:nvSpPr>
        <p:spPr bwMode="auto">
          <a:xfrm>
            <a:off x="7092280" y="4212484"/>
            <a:ext cx="1964371" cy="774008"/>
          </a:xfrm>
          <a:prstGeom prst="rect">
            <a:avLst/>
          </a:prstGeom>
          <a:noFill/>
          <a:ln w="9525">
            <a:noFill/>
            <a:miter lim="800000"/>
            <a:headEnd/>
            <a:tailEnd/>
          </a:ln>
        </p:spPr>
        <p:txBody>
          <a:bodyPr wrap="none">
            <a:spAutoFit/>
          </a:bodyPr>
          <a:lstStyle/>
          <a:p>
            <a:pPr>
              <a:defRPr/>
            </a:pPr>
            <a:r>
              <a:rPr lang="da-DK" dirty="0">
                <a:latin typeface="+mj-lt"/>
              </a:rPr>
              <a:t>Opfatte</a:t>
            </a:r>
            <a:endParaRPr lang="da-DK" sz="900" dirty="0">
              <a:latin typeface="+mj-lt"/>
            </a:endParaRPr>
          </a:p>
          <a:p>
            <a:pPr>
              <a:defRPr/>
            </a:pPr>
            <a:r>
              <a:rPr lang="da-DK" sz="900" dirty="0">
                <a:latin typeface="+mj-lt"/>
              </a:rPr>
              <a:t>Foretrækker en fleksibel,</a:t>
            </a:r>
          </a:p>
          <a:p>
            <a:pPr>
              <a:defRPr/>
            </a:pPr>
            <a:r>
              <a:rPr lang="da-DK" sz="900" dirty="0">
                <a:latin typeface="+mj-lt"/>
              </a:rPr>
              <a:t>spontan livsstil</a:t>
            </a:r>
            <a:endParaRPr lang="da-DK" dirty="0">
              <a:latin typeface="+mj-lt"/>
            </a:endParaRPr>
          </a:p>
        </p:txBody>
      </p:sp>
      <p:sp>
        <p:nvSpPr>
          <p:cNvPr id="60" name="Text Box 26"/>
          <p:cNvSpPr txBox="1">
            <a:spLocks noChangeArrowheads="1"/>
          </p:cNvSpPr>
          <p:nvPr/>
        </p:nvSpPr>
        <p:spPr bwMode="auto">
          <a:xfrm>
            <a:off x="2411760" y="1283367"/>
            <a:ext cx="472474" cy="552441"/>
          </a:xfrm>
          <a:prstGeom prst="rect">
            <a:avLst/>
          </a:prstGeom>
          <a:noFill/>
          <a:ln w="9525">
            <a:noFill/>
            <a:miter lim="800000"/>
            <a:headEnd/>
            <a:tailEnd/>
          </a:ln>
          <a:effectLst/>
        </p:spPr>
        <p:txBody>
          <a:bodyPr wrap="none">
            <a:spAutoFit/>
          </a:bodyPr>
          <a:lstStyle/>
          <a:p>
            <a:pPr>
              <a:defRPr/>
            </a:pPr>
            <a:r>
              <a:rPr lang="da-DK" sz="2400" b="1" dirty="0">
                <a:effectLst>
                  <a:outerShdw blurRad="38100" dist="38100" dir="2700000" algn="tl">
                    <a:srgbClr val="000000"/>
                  </a:outerShdw>
                </a:effectLst>
                <a:latin typeface="+mj-lt"/>
              </a:rPr>
              <a:t>E</a:t>
            </a:r>
          </a:p>
        </p:txBody>
      </p:sp>
      <p:sp>
        <p:nvSpPr>
          <p:cNvPr id="61" name="Text Box 27"/>
          <p:cNvSpPr txBox="1">
            <a:spLocks noChangeArrowheads="1"/>
          </p:cNvSpPr>
          <p:nvPr/>
        </p:nvSpPr>
        <p:spPr bwMode="auto">
          <a:xfrm>
            <a:off x="6486754" y="1283367"/>
            <a:ext cx="422419" cy="552441"/>
          </a:xfrm>
          <a:prstGeom prst="rect">
            <a:avLst/>
          </a:prstGeom>
          <a:noFill/>
          <a:ln w="9525">
            <a:noFill/>
            <a:miter lim="800000"/>
            <a:headEnd/>
            <a:tailEnd/>
          </a:ln>
          <a:effectLst/>
        </p:spPr>
        <p:txBody>
          <a:bodyPr wrap="none">
            <a:spAutoFit/>
          </a:bodyPr>
          <a:lstStyle/>
          <a:p>
            <a:pPr>
              <a:defRPr/>
            </a:pPr>
            <a:r>
              <a:rPr lang="da-DK" sz="2400" b="1" dirty="0">
                <a:effectLst>
                  <a:outerShdw blurRad="38100" dist="38100" dir="2700000" algn="tl">
                    <a:srgbClr val="000000"/>
                  </a:outerShdw>
                </a:effectLst>
                <a:latin typeface="+mj-lt"/>
              </a:rPr>
              <a:t>I</a:t>
            </a:r>
          </a:p>
        </p:txBody>
      </p:sp>
      <p:sp>
        <p:nvSpPr>
          <p:cNvPr id="62" name="Text Box 28"/>
          <p:cNvSpPr txBox="1">
            <a:spLocks noChangeArrowheads="1"/>
          </p:cNvSpPr>
          <p:nvPr/>
        </p:nvSpPr>
        <p:spPr bwMode="auto">
          <a:xfrm>
            <a:off x="2411760" y="2225766"/>
            <a:ext cx="482241" cy="552441"/>
          </a:xfrm>
          <a:prstGeom prst="rect">
            <a:avLst/>
          </a:prstGeom>
          <a:noFill/>
          <a:ln w="9525">
            <a:noFill/>
            <a:miter lim="800000"/>
            <a:headEnd/>
            <a:tailEnd/>
          </a:ln>
          <a:effectLst/>
        </p:spPr>
        <p:txBody>
          <a:bodyPr wrap="none">
            <a:spAutoFit/>
          </a:bodyPr>
          <a:lstStyle/>
          <a:p>
            <a:pPr>
              <a:defRPr/>
            </a:pPr>
            <a:r>
              <a:rPr lang="da-DK" sz="2400" b="1" dirty="0">
                <a:effectLst>
                  <a:outerShdw blurRad="38100" dist="38100" dir="2700000" algn="tl">
                    <a:srgbClr val="000000"/>
                  </a:outerShdw>
                </a:effectLst>
                <a:latin typeface="+mj-lt"/>
              </a:rPr>
              <a:t>S</a:t>
            </a:r>
          </a:p>
        </p:txBody>
      </p:sp>
      <p:sp>
        <p:nvSpPr>
          <p:cNvPr id="63" name="Text Box 29"/>
          <p:cNvSpPr txBox="1">
            <a:spLocks noChangeArrowheads="1"/>
          </p:cNvSpPr>
          <p:nvPr/>
        </p:nvSpPr>
        <p:spPr bwMode="auto">
          <a:xfrm>
            <a:off x="6486754" y="2225766"/>
            <a:ext cx="533518" cy="552441"/>
          </a:xfrm>
          <a:prstGeom prst="rect">
            <a:avLst/>
          </a:prstGeom>
          <a:noFill/>
          <a:ln w="9525">
            <a:noFill/>
            <a:miter lim="800000"/>
            <a:headEnd/>
            <a:tailEnd/>
          </a:ln>
          <a:effectLst/>
        </p:spPr>
        <p:txBody>
          <a:bodyPr wrap="none">
            <a:spAutoFit/>
          </a:bodyPr>
          <a:lstStyle/>
          <a:p>
            <a:pPr>
              <a:defRPr/>
            </a:pPr>
            <a:r>
              <a:rPr lang="da-DK" sz="2400" b="1" dirty="0">
                <a:effectLst>
                  <a:outerShdw blurRad="38100" dist="38100" dir="2700000" algn="tl">
                    <a:srgbClr val="000000"/>
                  </a:outerShdw>
                </a:effectLst>
                <a:latin typeface="+mj-lt"/>
              </a:rPr>
              <a:t>N</a:t>
            </a:r>
          </a:p>
        </p:txBody>
      </p:sp>
      <p:sp>
        <p:nvSpPr>
          <p:cNvPr id="64" name="Text Box 30"/>
          <p:cNvSpPr txBox="1">
            <a:spLocks noChangeArrowheads="1"/>
          </p:cNvSpPr>
          <p:nvPr/>
        </p:nvSpPr>
        <p:spPr bwMode="auto">
          <a:xfrm>
            <a:off x="2411760" y="3147485"/>
            <a:ext cx="472474" cy="552441"/>
          </a:xfrm>
          <a:prstGeom prst="rect">
            <a:avLst/>
          </a:prstGeom>
          <a:noFill/>
          <a:ln w="9525">
            <a:noFill/>
            <a:miter lim="800000"/>
            <a:headEnd/>
            <a:tailEnd/>
          </a:ln>
          <a:effectLst/>
        </p:spPr>
        <p:txBody>
          <a:bodyPr wrap="none">
            <a:spAutoFit/>
          </a:bodyPr>
          <a:lstStyle/>
          <a:p>
            <a:pPr>
              <a:defRPr/>
            </a:pPr>
            <a:r>
              <a:rPr lang="da-DK" sz="2400" b="1" dirty="0">
                <a:effectLst>
                  <a:outerShdw blurRad="38100" dist="38100" dir="2700000" algn="tl">
                    <a:srgbClr val="000000"/>
                  </a:outerShdw>
                </a:effectLst>
                <a:latin typeface="+mj-lt"/>
              </a:rPr>
              <a:t>T</a:t>
            </a:r>
          </a:p>
        </p:txBody>
      </p:sp>
      <p:sp>
        <p:nvSpPr>
          <p:cNvPr id="65" name="Text Box 31"/>
          <p:cNvSpPr txBox="1">
            <a:spLocks noChangeArrowheads="1"/>
          </p:cNvSpPr>
          <p:nvPr/>
        </p:nvSpPr>
        <p:spPr bwMode="auto">
          <a:xfrm>
            <a:off x="6486754" y="3147485"/>
            <a:ext cx="460266" cy="552441"/>
          </a:xfrm>
          <a:prstGeom prst="rect">
            <a:avLst/>
          </a:prstGeom>
          <a:noFill/>
          <a:ln w="9525">
            <a:noFill/>
            <a:miter lim="800000"/>
            <a:headEnd/>
            <a:tailEnd/>
          </a:ln>
          <a:effectLst/>
        </p:spPr>
        <p:txBody>
          <a:bodyPr wrap="none">
            <a:spAutoFit/>
          </a:bodyPr>
          <a:lstStyle/>
          <a:p>
            <a:pPr>
              <a:defRPr/>
            </a:pPr>
            <a:r>
              <a:rPr lang="da-DK" sz="2400" b="1" dirty="0">
                <a:effectLst>
                  <a:outerShdw blurRad="38100" dist="38100" dir="2700000" algn="tl">
                    <a:srgbClr val="000000"/>
                  </a:outerShdw>
                </a:effectLst>
                <a:latin typeface="+mj-lt"/>
              </a:rPr>
              <a:t>F</a:t>
            </a:r>
          </a:p>
        </p:txBody>
      </p:sp>
      <p:sp>
        <p:nvSpPr>
          <p:cNvPr id="66" name="Text Box 32"/>
          <p:cNvSpPr txBox="1">
            <a:spLocks noChangeArrowheads="1"/>
          </p:cNvSpPr>
          <p:nvPr/>
        </p:nvSpPr>
        <p:spPr bwMode="auto">
          <a:xfrm>
            <a:off x="2411760" y="4140106"/>
            <a:ext cx="426082" cy="552441"/>
          </a:xfrm>
          <a:prstGeom prst="rect">
            <a:avLst/>
          </a:prstGeom>
          <a:noFill/>
          <a:ln w="9525">
            <a:noFill/>
            <a:miter lim="800000"/>
            <a:headEnd/>
            <a:tailEnd/>
          </a:ln>
          <a:effectLst/>
        </p:spPr>
        <p:txBody>
          <a:bodyPr wrap="none">
            <a:spAutoFit/>
          </a:bodyPr>
          <a:lstStyle/>
          <a:p>
            <a:pPr>
              <a:defRPr/>
            </a:pPr>
            <a:r>
              <a:rPr lang="da-DK" sz="2400" b="1" dirty="0">
                <a:effectLst>
                  <a:outerShdw blurRad="38100" dist="38100" dir="2700000" algn="tl">
                    <a:srgbClr val="000000"/>
                  </a:outerShdw>
                </a:effectLst>
                <a:latin typeface="+mj-lt"/>
              </a:rPr>
              <a:t>J</a:t>
            </a:r>
          </a:p>
        </p:txBody>
      </p:sp>
      <p:sp>
        <p:nvSpPr>
          <p:cNvPr id="67" name="Text Box 33"/>
          <p:cNvSpPr txBox="1">
            <a:spLocks noChangeArrowheads="1"/>
          </p:cNvSpPr>
          <p:nvPr/>
        </p:nvSpPr>
        <p:spPr bwMode="auto">
          <a:xfrm>
            <a:off x="6486754" y="4140106"/>
            <a:ext cx="492008" cy="552441"/>
          </a:xfrm>
          <a:prstGeom prst="rect">
            <a:avLst/>
          </a:prstGeom>
          <a:noFill/>
          <a:ln w="9525">
            <a:noFill/>
            <a:miter lim="800000"/>
            <a:headEnd/>
            <a:tailEnd/>
          </a:ln>
          <a:effectLst/>
        </p:spPr>
        <p:txBody>
          <a:bodyPr wrap="none">
            <a:spAutoFit/>
          </a:bodyPr>
          <a:lstStyle/>
          <a:p>
            <a:pPr>
              <a:defRPr/>
            </a:pPr>
            <a:r>
              <a:rPr lang="da-DK" sz="2400" b="1" dirty="0">
                <a:effectLst>
                  <a:outerShdw blurRad="38100" dist="38100" dir="2700000" algn="tl">
                    <a:srgbClr val="000000"/>
                  </a:outerShdw>
                </a:effectLst>
                <a:latin typeface="+mj-lt"/>
              </a:rPr>
              <a:t>P</a:t>
            </a:r>
          </a:p>
        </p:txBody>
      </p:sp>
      <p:sp>
        <p:nvSpPr>
          <p:cNvPr id="49185" name="Text Box 34"/>
          <p:cNvSpPr txBox="1">
            <a:spLocks noChangeArrowheads="1"/>
          </p:cNvSpPr>
          <p:nvPr/>
        </p:nvSpPr>
        <p:spPr bwMode="auto">
          <a:xfrm>
            <a:off x="4234924" y="1857965"/>
            <a:ext cx="936403" cy="336782"/>
          </a:xfrm>
          <a:prstGeom prst="rect">
            <a:avLst/>
          </a:prstGeom>
          <a:noFill/>
          <a:ln w="9525">
            <a:noFill/>
            <a:miter lim="800000"/>
            <a:headEnd/>
            <a:tailEnd/>
          </a:ln>
        </p:spPr>
        <p:txBody>
          <a:bodyPr wrap="none" lIns="40500" tIns="27000">
            <a:spAutoFit/>
          </a:bodyPr>
          <a:lstStyle/>
          <a:p>
            <a:pPr>
              <a:defRPr/>
            </a:pPr>
            <a:r>
              <a:rPr lang="en-GB" sz="1350" dirty="0">
                <a:latin typeface="+mj-lt"/>
              </a:rPr>
              <a:t>Opfatte</a:t>
            </a:r>
          </a:p>
        </p:txBody>
      </p:sp>
      <p:sp>
        <p:nvSpPr>
          <p:cNvPr id="49186" name="Text Box 35"/>
          <p:cNvSpPr txBox="1">
            <a:spLocks noChangeArrowheads="1"/>
          </p:cNvSpPr>
          <p:nvPr/>
        </p:nvSpPr>
        <p:spPr bwMode="auto">
          <a:xfrm>
            <a:off x="4208065" y="2759004"/>
            <a:ext cx="1169588" cy="336782"/>
          </a:xfrm>
          <a:prstGeom prst="rect">
            <a:avLst/>
          </a:prstGeom>
          <a:noFill/>
          <a:ln w="9525">
            <a:noFill/>
            <a:miter lim="800000"/>
            <a:headEnd/>
            <a:tailEnd/>
          </a:ln>
        </p:spPr>
        <p:txBody>
          <a:bodyPr wrap="none" lIns="40500" tIns="27000">
            <a:spAutoFit/>
          </a:bodyPr>
          <a:lstStyle/>
          <a:p>
            <a:pPr>
              <a:defRPr/>
            </a:pPr>
            <a:r>
              <a:rPr lang="en-GB" sz="1350" dirty="0">
                <a:latin typeface="+mj-lt"/>
              </a:rPr>
              <a:t>Vurdering</a:t>
            </a:r>
          </a:p>
        </p:txBody>
      </p:sp>
      <p:sp>
        <p:nvSpPr>
          <p:cNvPr id="49187" name="Text Box 36"/>
          <p:cNvSpPr txBox="1">
            <a:spLocks noChangeArrowheads="1"/>
          </p:cNvSpPr>
          <p:nvPr/>
        </p:nvSpPr>
        <p:spPr bwMode="auto">
          <a:xfrm>
            <a:off x="3883315" y="3751625"/>
            <a:ext cx="2132850" cy="336782"/>
          </a:xfrm>
          <a:prstGeom prst="rect">
            <a:avLst/>
          </a:prstGeom>
          <a:noFill/>
          <a:ln w="9525">
            <a:noFill/>
            <a:miter lim="800000"/>
            <a:headEnd/>
            <a:tailEnd/>
          </a:ln>
        </p:spPr>
        <p:txBody>
          <a:bodyPr wrap="none" lIns="40500" tIns="27000">
            <a:spAutoFit/>
          </a:bodyPr>
          <a:lstStyle/>
          <a:p>
            <a:pPr>
              <a:defRPr/>
            </a:pPr>
            <a:r>
              <a:rPr lang="en-GB" sz="1350" dirty="0">
                <a:latin typeface="+mj-lt"/>
              </a:rPr>
              <a:t>Orientering/Livsstil</a:t>
            </a:r>
          </a:p>
        </p:txBody>
      </p:sp>
    </p:spTree>
    <p:extLst>
      <p:ext uri="{BB962C8B-B14F-4D97-AF65-F5344CB8AC3E}">
        <p14:creationId xmlns:p14="http://schemas.microsoft.com/office/powerpoint/2010/main" val="2313082032"/>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p:txBody>
          <a:bodyPr/>
          <a:lstStyle/>
          <a:p>
            <a:pPr algn="ctr" eaLnBrk="1" hangingPunct="1"/>
            <a:r>
              <a:rPr lang="da-DK" altLang="da-DK" sz="2200" b="1" dirty="0"/>
              <a:t>Arbejdsproces</a:t>
            </a:r>
            <a:endParaRPr lang="en-GB" altLang="da-DK" sz="2200" b="1" dirty="0"/>
          </a:p>
        </p:txBody>
      </p:sp>
      <p:sp>
        <p:nvSpPr>
          <p:cNvPr id="276483" name="Pladsholder til indhold 5"/>
          <p:cNvSpPr>
            <a:spLocks noGrp="1"/>
          </p:cNvSpPr>
          <p:nvPr>
            <p:ph idx="1"/>
          </p:nvPr>
        </p:nvSpPr>
        <p:spPr>
          <a:xfrm>
            <a:off x="2468414" y="1841574"/>
            <a:ext cx="4551858" cy="3394472"/>
          </a:xfrm>
        </p:spPr>
        <p:txBody>
          <a:bodyPr/>
          <a:lstStyle/>
          <a:p>
            <a:pPr marL="457200" indent="-457200">
              <a:spcBef>
                <a:spcPts val="900"/>
              </a:spcBef>
              <a:buFont typeface="+mj-lt"/>
              <a:buAutoNum type="arabicPeriod"/>
            </a:pPr>
            <a:r>
              <a:rPr lang="da-DK" altLang="da-DK" sz="2200" dirty="0"/>
              <a:t>Øvelse</a:t>
            </a:r>
          </a:p>
          <a:p>
            <a:pPr marL="457200" indent="-457200">
              <a:spcBef>
                <a:spcPts val="900"/>
              </a:spcBef>
              <a:buFont typeface="+mj-lt"/>
              <a:buAutoNum type="arabicPeriod"/>
            </a:pPr>
            <a:r>
              <a:rPr lang="da-DK" altLang="da-DK" sz="2200" dirty="0"/>
              <a:t>Afrapportering i plenum</a:t>
            </a:r>
          </a:p>
          <a:p>
            <a:pPr marL="457200" indent="-457200">
              <a:spcBef>
                <a:spcPts val="900"/>
              </a:spcBef>
              <a:buFont typeface="+mj-lt"/>
              <a:buAutoNum type="arabicPeriod"/>
            </a:pPr>
            <a:r>
              <a:rPr lang="da-DK" altLang="da-DK" sz="2200" dirty="0"/>
              <a:t>Teori og eksempler</a:t>
            </a:r>
          </a:p>
        </p:txBody>
      </p:sp>
      <p:sp>
        <p:nvSpPr>
          <p:cNvPr id="276485" name="Pladsholder til diasnummer 4"/>
          <p:cNvSpPr>
            <a:spLocks noGrp="1"/>
          </p:cNvSpPr>
          <p:nvPr>
            <p:ph type="sldNum" sz="quarter" idx="4294967295"/>
          </p:nvPr>
        </p:nvSpPr>
        <p:spPr bwMode="auto">
          <a:xfrm>
            <a:off x="6224400" y="6462000"/>
            <a:ext cx="2133600" cy="180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b" anchorCtr="0" compatLnSpc="1">
            <a:prstTxWarp prst="textNoShape">
              <a:avLst/>
            </a:prstTxWarp>
          </a:bodyPr>
          <a:lstStyle>
            <a:defPPr>
              <a:defRPr lang="da-DK"/>
            </a:defPPr>
            <a:lvl1pPr algn="r" rtl="0" eaLnBrk="0" fontAlgn="base" hangingPunct="0">
              <a:spcBef>
                <a:spcPct val="0"/>
              </a:spcBef>
              <a:spcAft>
                <a:spcPct val="0"/>
              </a:spcAft>
              <a:defRPr sz="900" kern="1200">
                <a:solidFill>
                  <a:schemeClr val="tx1"/>
                </a:solidFill>
                <a:latin typeface="Arial" charset="0"/>
                <a:ea typeface="+mn-ea"/>
                <a:cs typeface="Arial" charset="0"/>
              </a:defRPr>
            </a:lvl1pPr>
            <a:lvl2pPr marL="457200" algn="l" rtl="0" eaLnBrk="0" fontAlgn="base" hangingPunct="0">
              <a:spcBef>
                <a:spcPct val="0"/>
              </a:spcBef>
              <a:spcAft>
                <a:spcPct val="0"/>
              </a:spcAft>
              <a:defRPr sz="1100" kern="1200">
                <a:solidFill>
                  <a:schemeClr val="tx1"/>
                </a:solidFill>
                <a:latin typeface="Arial" charset="0"/>
                <a:ea typeface="+mn-ea"/>
                <a:cs typeface="Arial" charset="0"/>
              </a:defRPr>
            </a:lvl2pPr>
            <a:lvl3pPr marL="914400" algn="l" rtl="0" eaLnBrk="0" fontAlgn="base" hangingPunct="0">
              <a:spcBef>
                <a:spcPct val="0"/>
              </a:spcBef>
              <a:spcAft>
                <a:spcPct val="0"/>
              </a:spcAft>
              <a:defRPr sz="1100" kern="1200">
                <a:solidFill>
                  <a:schemeClr val="tx1"/>
                </a:solidFill>
                <a:latin typeface="Arial" charset="0"/>
                <a:ea typeface="+mn-ea"/>
                <a:cs typeface="Arial" charset="0"/>
              </a:defRPr>
            </a:lvl3pPr>
            <a:lvl4pPr marL="1371600" algn="l" rtl="0" eaLnBrk="0" fontAlgn="base" hangingPunct="0">
              <a:spcBef>
                <a:spcPct val="0"/>
              </a:spcBef>
              <a:spcAft>
                <a:spcPct val="0"/>
              </a:spcAft>
              <a:defRPr sz="1100" kern="1200">
                <a:solidFill>
                  <a:schemeClr val="tx1"/>
                </a:solidFill>
                <a:latin typeface="Arial" charset="0"/>
                <a:ea typeface="+mn-ea"/>
                <a:cs typeface="Arial" charset="0"/>
              </a:defRPr>
            </a:lvl4pPr>
            <a:lvl5pPr marL="1828800" algn="l" rtl="0" eaLnBrk="0" fontAlgn="base" hangingPunct="0">
              <a:spcBef>
                <a:spcPct val="0"/>
              </a:spcBef>
              <a:spcAft>
                <a:spcPct val="0"/>
              </a:spcAft>
              <a:defRPr sz="1100" kern="1200">
                <a:solidFill>
                  <a:schemeClr val="tx1"/>
                </a:solidFill>
                <a:latin typeface="Arial" charset="0"/>
                <a:ea typeface="+mn-ea"/>
                <a:cs typeface="Arial" charset="0"/>
              </a:defRPr>
            </a:lvl5pPr>
            <a:lvl6pPr marL="2286000" algn="l" defTabSz="914400" rtl="0" eaLnBrk="1" latinLnBrk="0" hangingPunct="1">
              <a:defRPr sz="1100" kern="1200">
                <a:solidFill>
                  <a:schemeClr val="tx1"/>
                </a:solidFill>
                <a:latin typeface="Arial" charset="0"/>
                <a:ea typeface="+mn-ea"/>
                <a:cs typeface="Arial" charset="0"/>
              </a:defRPr>
            </a:lvl6pPr>
            <a:lvl7pPr marL="2743200" algn="l" defTabSz="914400" rtl="0" eaLnBrk="1" latinLnBrk="0" hangingPunct="1">
              <a:defRPr sz="1100" kern="1200">
                <a:solidFill>
                  <a:schemeClr val="tx1"/>
                </a:solidFill>
                <a:latin typeface="Arial" charset="0"/>
                <a:ea typeface="+mn-ea"/>
                <a:cs typeface="Arial" charset="0"/>
              </a:defRPr>
            </a:lvl7pPr>
            <a:lvl8pPr marL="3200400" algn="l" defTabSz="914400" rtl="0" eaLnBrk="1" latinLnBrk="0" hangingPunct="1">
              <a:defRPr sz="1100" kern="1200">
                <a:solidFill>
                  <a:schemeClr val="tx1"/>
                </a:solidFill>
                <a:latin typeface="Arial" charset="0"/>
                <a:ea typeface="+mn-ea"/>
                <a:cs typeface="Arial" charset="0"/>
              </a:defRPr>
            </a:lvl8pPr>
            <a:lvl9pPr marL="3657600" algn="l" defTabSz="914400" rtl="0" eaLnBrk="1" latinLnBrk="0" hangingPunct="1">
              <a:defRPr sz="1100" kern="1200">
                <a:solidFill>
                  <a:schemeClr val="tx1"/>
                </a:solidFill>
                <a:latin typeface="Arial" charset="0"/>
                <a:ea typeface="+mn-ea"/>
                <a:cs typeface="Arial" charset="0"/>
              </a:defRPr>
            </a:lvl9pPr>
          </a:lstStyle>
          <a:p>
            <a:pPr>
              <a:defRPr/>
            </a:pPr>
            <a:fld id="{7D313278-2B27-4D05-8CF0-55DE0ABC5287}" type="slidenum">
              <a:rPr lang="da-DK" smtClean="0"/>
              <a:pPr>
                <a:defRPr/>
              </a:pPr>
              <a:t>78</a:t>
            </a:fld>
            <a:endParaRPr lang="da-DK" altLang="da-DK" sz="675"/>
          </a:p>
        </p:txBody>
      </p:sp>
    </p:spTree>
    <p:extLst>
      <p:ext uri="{BB962C8B-B14F-4D97-AF65-F5344CB8AC3E}">
        <p14:creationId xmlns:p14="http://schemas.microsoft.com/office/powerpoint/2010/main" val="282718453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Kampe, Lys, Zündhölzer, Lighter, Match Hoveder"/>
          <p:cNvPicPr>
            <a:picLocks noChangeAspect="1" noChangeArrowheads="1"/>
          </p:cNvPicPr>
          <p:nvPr/>
        </p:nvPicPr>
        <p:blipFill rotWithShape="1">
          <a:blip r:embed="rId2">
            <a:extLst>
              <a:ext uri="{28A0092B-C50C-407E-A947-70E740481C1C}">
                <a14:useLocalDpi xmlns:a14="http://schemas.microsoft.com/office/drawing/2010/main" val="0"/>
              </a:ext>
            </a:extLst>
          </a:blip>
          <a:srcRect t="22780" b="1182"/>
          <a:stretch/>
        </p:blipFill>
        <p:spPr bwMode="auto">
          <a:xfrm>
            <a:off x="-497" y="0"/>
            <a:ext cx="9144001" cy="463530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pPr algn="l"/>
            <a:r>
              <a:rPr lang="da-DK" altLang="da-DK" sz="3600" b="1" dirty="0">
                <a:solidFill>
                  <a:schemeClr val="bg1"/>
                </a:solidFill>
              </a:rPr>
              <a:t>Øvelse: </a:t>
            </a:r>
            <a:r>
              <a:rPr lang="da-DK" altLang="da-DK" sz="3600" b="1" dirty="0" err="1">
                <a:solidFill>
                  <a:schemeClr val="bg1"/>
                </a:solidFill>
              </a:rPr>
              <a:t>Talking</a:t>
            </a:r>
            <a:r>
              <a:rPr lang="da-DK" altLang="da-DK" sz="3600" b="1" dirty="0">
                <a:solidFill>
                  <a:schemeClr val="bg1"/>
                </a:solidFill>
              </a:rPr>
              <a:t> </a:t>
            </a:r>
            <a:r>
              <a:rPr lang="da-DK" altLang="da-DK" sz="3600" b="1" dirty="0" err="1">
                <a:solidFill>
                  <a:schemeClr val="bg1"/>
                </a:solidFill>
              </a:rPr>
              <a:t>sticks</a:t>
            </a:r>
            <a:endParaRPr lang="da-DK" sz="3600" b="1" dirty="0">
              <a:solidFill>
                <a:schemeClr val="bg1"/>
              </a:solidFill>
            </a:endParaRPr>
          </a:p>
        </p:txBody>
      </p:sp>
      <p:sp>
        <p:nvSpPr>
          <p:cNvPr id="5" name="Pladsholder til billede 4"/>
          <p:cNvSpPr>
            <a:spLocks noGrp="1"/>
          </p:cNvSpPr>
          <p:nvPr>
            <p:ph type="pic" sz="quarter" idx="15"/>
          </p:nvPr>
        </p:nvSpPr>
        <p:spPr/>
      </p:sp>
      <p:sp>
        <p:nvSpPr>
          <p:cNvPr id="8" name="Pladsholder til indhold 2"/>
          <p:cNvSpPr>
            <a:spLocks noGrp="1"/>
          </p:cNvSpPr>
          <p:nvPr>
            <p:ph idx="1"/>
          </p:nvPr>
        </p:nvSpPr>
        <p:spPr>
          <a:xfrm>
            <a:off x="683568" y="1419623"/>
            <a:ext cx="3673124" cy="2472430"/>
          </a:xfrm>
          <a:solidFill>
            <a:schemeClr val="bg1"/>
          </a:solidFill>
        </p:spPr>
        <p:txBody>
          <a:bodyPr lIns="144000" tIns="144000" rIns="144000" bIns="144000"/>
          <a:lstStyle/>
          <a:p>
            <a:pPr>
              <a:spcBef>
                <a:spcPts val="1200"/>
              </a:spcBef>
            </a:pPr>
            <a:r>
              <a:rPr lang="da-DK" altLang="da-DK" sz="1600" dirty="0"/>
              <a:t>Del tændstikkerne imellem jer, så I har 3 stykker hver</a:t>
            </a:r>
          </a:p>
          <a:p>
            <a:pPr>
              <a:spcBef>
                <a:spcPts val="1200"/>
              </a:spcBef>
            </a:pPr>
            <a:r>
              <a:rPr lang="da-DK" altLang="da-DK" sz="1600" dirty="0"/>
              <a:t>Hver gang én i gruppen tager ordet, skal han/hun aflevere en tændstik (lægges ind midt på bordet)</a:t>
            </a:r>
          </a:p>
          <a:p>
            <a:pPr>
              <a:spcBef>
                <a:spcPts val="1200"/>
              </a:spcBef>
            </a:pPr>
            <a:endParaRPr lang="da-DK" altLang="da-DK" dirty="0"/>
          </a:p>
        </p:txBody>
      </p:sp>
      <p:sp>
        <p:nvSpPr>
          <p:cNvPr id="9" name="Pladsholder til indhold 1"/>
          <p:cNvSpPr>
            <a:spLocks noGrp="1"/>
          </p:cNvSpPr>
          <p:nvPr>
            <p:ph sz="quarter" idx="13"/>
          </p:nvPr>
        </p:nvSpPr>
        <p:spPr>
          <a:xfrm>
            <a:off x="4644008" y="1419622"/>
            <a:ext cx="3672000" cy="2448272"/>
          </a:xfrm>
          <a:solidFill>
            <a:schemeClr val="bg1"/>
          </a:solidFill>
        </p:spPr>
        <p:txBody>
          <a:bodyPr lIns="144000" tIns="144000" rIns="144000" bIns="144000"/>
          <a:lstStyle/>
          <a:p>
            <a:pPr>
              <a:spcBef>
                <a:spcPts val="1200"/>
              </a:spcBef>
            </a:pPr>
            <a:r>
              <a:rPr lang="da-DK" altLang="da-DK" sz="1600" dirty="0"/>
              <a:t>Når man er løbet tør for tændstikker, har man mistet sin taleret – og må ikke sige noget.</a:t>
            </a:r>
          </a:p>
          <a:p>
            <a:pPr>
              <a:spcBef>
                <a:spcPts val="1200"/>
              </a:spcBef>
            </a:pPr>
            <a:r>
              <a:rPr lang="da-DK" altLang="da-DK" sz="1600" dirty="0"/>
              <a:t>Når alle har brugt deres tændstikker, uddeles de igen.</a:t>
            </a:r>
          </a:p>
          <a:p>
            <a:pPr>
              <a:spcBef>
                <a:spcPts val="1200"/>
              </a:spcBef>
            </a:pPr>
            <a:r>
              <a:rPr lang="da-DK" altLang="da-DK" sz="1600" dirty="0"/>
              <a:t>Diskussionsemne: </a:t>
            </a:r>
            <a:br>
              <a:rPr lang="da-DK" altLang="da-DK" sz="1600" dirty="0"/>
            </a:br>
            <a:r>
              <a:rPr lang="da-DK" altLang="da-DK" sz="1600" b="1" dirty="0"/>
              <a:t>Hvad er god ledelse?</a:t>
            </a:r>
          </a:p>
          <a:p>
            <a:endParaRPr lang="da-DK" altLang="da-DK" dirty="0"/>
          </a:p>
        </p:txBody>
      </p:sp>
    </p:spTree>
    <p:extLst>
      <p:ext uri="{BB962C8B-B14F-4D97-AF65-F5344CB8AC3E}">
        <p14:creationId xmlns:p14="http://schemas.microsoft.com/office/powerpoint/2010/main" val="1433619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Pladsholder til indhold 1"/>
          <p:cNvGraphicFramePr>
            <a:graphicFrameLocks noGrp="1"/>
          </p:cNvGraphicFramePr>
          <p:nvPr>
            <p:ph idx="1"/>
            <p:extLst>
              <p:ext uri="{D42A27DB-BD31-4B8C-83A1-F6EECF244321}">
                <p14:modId xmlns:p14="http://schemas.microsoft.com/office/powerpoint/2010/main" val="639459600"/>
              </p:ext>
            </p:extLst>
          </p:nvPr>
        </p:nvGraphicFramePr>
        <p:xfrm>
          <a:off x="611560" y="685211"/>
          <a:ext cx="3884138" cy="3974771"/>
        </p:xfrm>
        <a:graphic>
          <a:graphicData uri="http://schemas.openxmlformats.org/drawingml/2006/table">
            <a:tbl>
              <a:tblPr firstRow="1" bandRow="1">
                <a:tableStyleId>{5C22544A-7EE6-4342-B048-85BDC9FD1C3A}</a:tableStyleId>
              </a:tblPr>
              <a:tblGrid>
                <a:gridCol w="985418">
                  <a:extLst>
                    <a:ext uri="{9D8B030D-6E8A-4147-A177-3AD203B41FA5}">
                      <a16:colId xmlns:a16="http://schemas.microsoft.com/office/drawing/2014/main" val="20000"/>
                    </a:ext>
                  </a:extLst>
                </a:gridCol>
                <a:gridCol w="2898720">
                  <a:extLst>
                    <a:ext uri="{9D8B030D-6E8A-4147-A177-3AD203B41FA5}">
                      <a16:colId xmlns:a16="http://schemas.microsoft.com/office/drawing/2014/main" val="20001"/>
                    </a:ext>
                  </a:extLst>
                </a:gridCol>
              </a:tblGrid>
              <a:tr h="0">
                <a:tc gridSpan="2">
                  <a:txBody>
                    <a:bodyPr/>
                    <a:lstStyle/>
                    <a:p>
                      <a:pPr algn="ctr"/>
                      <a:r>
                        <a:rPr lang="da-DK" sz="1400" dirty="0"/>
                        <a:t>Program Dag 1</a:t>
                      </a:r>
                    </a:p>
                  </a:txBody>
                  <a:tcPr marT="34290" marB="34290"/>
                </a:tc>
                <a:tc hMerge="1">
                  <a:txBody>
                    <a:bodyPr/>
                    <a:lstStyle/>
                    <a:p>
                      <a:endParaRPr lang="da-DK" dirty="0"/>
                    </a:p>
                  </a:txBody>
                  <a:tcPr/>
                </a:tc>
                <a:extLst>
                  <a:ext uri="{0D108BD9-81ED-4DB2-BD59-A6C34878D82A}">
                    <a16:rowId xmlns:a16="http://schemas.microsoft.com/office/drawing/2014/main" val="10000"/>
                  </a:ext>
                </a:extLst>
              </a:tr>
              <a:tr h="1399623">
                <a:tc>
                  <a:txBody>
                    <a:bodyPr/>
                    <a:lstStyle/>
                    <a:p>
                      <a:pPr>
                        <a:spcAft>
                          <a:spcPts val="1200"/>
                        </a:spcAft>
                      </a:pPr>
                      <a:r>
                        <a:rPr lang="da-DK" sz="1200" dirty="0"/>
                        <a:t>09.00</a:t>
                      </a:r>
                    </a:p>
                  </a:txBody>
                  <a:tcPr marT="34290" marB="34290"/>
                </a:tc>
                <a:tc>
                  <a:txBody>
                    <a:bodyPr/>
                    <a:lstStyle/>
                    <a:p>
                      <a:pPr>
                        <a:spcAft>
                          <a:spcPts val="1200"/>
                        </a:spcAft>
                      </a:pPr>
                      <a:r>
                        <a:rPr lang="da-DK" sz="1200" dirty="0"/>
                        <a:t>Velkomst program</a:t>
                      </a:r>
                      <a:r>
                        <a:rPr lang="da-DK" sz="1200" baseline="0" dirty="0"/>
                        <a:t> og læringsrum</a:t>
                      </a:r>
                      <a:r>
                        <a:rPr lang="da-DK" sz="1200" dirty="0"/>
                        <a:t> Præsentation</a:t>
                      </a:r>
                      <a:br>
                        <a:rPr lang="da-DK" sz="1200" dirty="0"/>
                      </a:br>
                      <a:r>
                        <a:rPr lang="da-DK" sz="1200" dirty="0"/>
                        <a:t>Hvorfor er det vigtigt? Fremtidens krav til ledelse og ledergrupper</a:t>
                      </a:r>
                      <a:br>
                        <a:rPr lang="da-DK" sz="1200" dirty="0"/>
                      </a:br>
                      <a:r>
                        <a:rPr lang="da-DK" sz="1200" dirty="0"/>
                        <a:t>Hvad karakteriserer en velfungerende ledergruppe</a:t>
                      </a:r>
                      <a:br>
                        <a:rPr lang="da-DK" sz="1200" dirty="0"/>
                      </a:br>
                      <a:r>
                        <a:rPr lang="da-DK" sz="1200" baseline="0" dirty="0"/>
                        <a:t>Ledel</a:t>
                      </a:r>
                      <a:r>
                        <a:rPr lang="da-DK" sz="1200" dirty="0"/>
                        <a:t>se og autonomi i teams</a:t>
                      </a:r>
                    </a:p>
                  </a:txBody>
                  <a:tcPr marT="34290" marB="34290"/>
                </a:tc>
                <a:extLst>
                  <a:ext uri="{0D108BD9-81ED-4DB2-BD59-A6C34878D82A}">
                    <a16:rowId xmlns:a16="http://schemas.microsoft.com/office/drawing/2014/main" val="10001"/>
                  </a:ext>
                </a:extLst>
              </a:tr>
              <a:tr h="327248">
                <a:tc>
                  <a:txBody>
                    <a:bodyPr/>
                    <a:lstStyle/>
                    <a:p>
                      <a:pPr>
                        <a:spcAft>
                          <a:spcPts val="1200"/>
                        </a:spcAft>
                      </a:pPr>
                      <a:r>
                        <a:rPr lang="da-DK" sz="1200" dirty="0"/>
                        <a:t>12.00</a:t>
                      </a:r>
                    </a:p>
                  </a:txBody>
                  <a:tcPr marT="34290" marB="34290"/>
                </a:tc>
                <a:tc>
                  <a:txBody>
                    <a:bodyPr/>
                    <a:lstStyle/>
                    <a:p>
                      <a:pPr>
                        <a:spcAft>
                          <a:spcPts val="1200"/>
                        </a:spcAft>
                      </a:pPr>
                      <a:r>
                        <a:rPr lang="da-DK" sz="1200" dirty="0"/>
                        <a:t>Frokost</a:t>
                      </a:r>
                    </a:p>
                  </a:txBody>
                  <a:tcPr marT="34290" marB="34290"/>
                </a:tc>
                <a:extLst>
                  <a:ext uri="{0D108BD9-81ED-4DB2-BD59-A6C34878D82A}">
                    <a16:rowId xmlns:a16="http://schemas.microsoft.com/office/drawing/2014/main" val="10002"/>
                  </a:ext>
                </a:extLst>
              </a:tr>
              <a:tr h="794592">
                <a:tc>
                  <a:txBody>
                    <a:bodyPr/>
                    <a:lstStyle/>
                    <a:p>
                      <a:pPr>
                        <a:spcAft>
                          <a:spcPts val="1200"/>
                        </a:spcAft>
                      </a:pPr>
                      <a:r>
                        <a:rPr lang="da-DK" sz="1200" dirty="0"/>
                        <a:t>12.45</a:t>
                      </a:r>
                    </a:p>
                    <a:p>
                      <a:pPr>
                        <a:spcAft>
                          <a:spcPts val="1200"/>
                        </a:spcAft>
                      </a:pPr>
                      <a:endParaRPr lang="da-DK" sz="1200" dirty="0"/>
                    </a:p>
                  </a:txBody>
                  <a:tcPr marT="34290" marB="34290"/>
                </a:tc>
                <a:tc>
                  <a:txBody>
                    <a:bodyPr/>
                    <a:lstStyle/>
                    <a:p>
                      <a:r>
                        <a:rPr lang="da-DK" sz="1200" dirty="0"/>
                        <a:t>Etablering og facilitering af ledergruppens fundament</a:t>
                      </a:r>
                    </a:p>
                    <a:p>
                      <a:r>
                        <a:rPr lang="da-DK" sz="1200" dirty="0"/>
                        <a:t>Strukturelle betingelser for teamets samarbejde og succes</a:t>
                      </a:r>
                    </a:p>
                    <a:p>
                      <a:r>
                        <a:rPr lang="da-DK" sz="1200" dirty="0"/>
                        <a:t>Visionen og de fælles mål for teamet</a:t>
                      </a:r>
                    </a:p>
                    <a:p>
                      <a:r>
                        <a:rPr lang="da-DK" sz="1200" dirty="0"/>
                        <a:t>Hvordan skal roller og ansvar defineres</a:t>
                      </a:r>
                    </a:p>
                    <a:p>
                      <a:r>
                        <a:rPr lang="da-DK" sz="1200" dirty="0"/>
                        <a:t>Opsamling</a:t>
                      </a:r>
                    </a:p>
                  </a:txBody>
                  <a:tcPr marT="34290" marB="34290"/>
                </a:tc>
                <a:extLst>
                  <a:ext uri="{0D108BD9-81ED-4DB2-BD59-A6C34878D82A}">
                    <a16:rowId xmlns:a16="http://schemas.microsoft.com/office/drawing/2014/main" val="10003"/>
                  </a:ext>
                </a:extLst>
              </a:tr>
              <a:tr h="122860">
                <a:tc>
                  <a:txBody>
                    <a:bodyPr/>
                    <a:lstStyle/>
                    <a:p>
                      <a:pPr>
                        <a:spcAft>
                          <a:spcPts val="1200"/>
                        </a:spcAft>
                      </a:pPr>
                      <a:r>
                        <a:rPr lang="da-DK" sz="1200" dirty="0"/>
                        <a:t>16.30</a:t>
                      </a:r>
                    </a:p>
                  </a:txBody>
                  <a:tcPr marT="34290" marB="34290"/>
                </a:tc>
                <a:tc>
                  <a:txBody>
                    <a:bodyPr/>
                    <a:lstStyle/>
                    <a:p>
                      <a:pPr>
                        <a:spcAft>
                          <a:spcPts val="1200"/>
                        </a:spcAft>
                      </a:pPr>
                      <a:r>
                        <a:rPr lang="da-DK" sz="1200" dirty="0"/>
                        <a:t>På</a:t>
                      </a:r>
                      <a:r>
                        <a:rPr lang="da-DK" sz="1200" baseline="0" dirty="0"/>
                        <a:t> gensyn i morgen</a:t>
                      </a:r>
                      <a:endParaRPr lang="da-DK" sz="1200" dirty="0"/>
                    </a:p>
                  </a:txBody>
                  <a:tcPr marT="34290" marB="34290"/>
                </a:tc>
                <a:extLst>
                  <a:ext uri="{0D108BD9-81ED-4DB2-BD59-A6C34878D82A}">
                    <a16:rowId xmlns:a16="http://schemas.microsoft.com/office/drawing/2014/main" val="10004"/>
                  </a:ext>
                </a:extLst>
              </a:tr>
            </a:tbl>
          </a:graphicData>
        </a:graphic>
      </p:graphicFrame>
      <p:sp>
        <p:nvSpPr>
          <p:cNvPr id="7" name="Pladsholder til indhold 6"/>
          <p:cNvSpPr>
            <a:spLocks noGrp="1"/>
          </p:cNvSpPr>
          <p:nvPr>
            <p:ph sz="quarter" idx="13"/>
          </p:nvPr>
        </p:nvSpPr>
        <p:spPr/>
        <p:txBody>
          <a:bodyPr/>
          <a:lstStyle/>
          <a:p>
            <a:endParaRPr lang="da-DK" dirty="0"/>
          </a:p>
        </p:txBody>
      </p:sp>
      <p:graphicFrame>
        <p:nvGraphicFramePr>
          <p:cNvPr id="8" name="Pladsholder til indhold 1"/>
          <p:cNvGraphicFramePr>
            <a:graphicFrameLocks/>
          </p:cNvGraphicFramePr>
          <p:nvPr>
            <p:extLst>
              <p:ext uri="{D42A27DB-BD31-4B8C-83A1-F6EECF244321}">
                <p14:modId xmlns:p14="http://schemas.microsoft.com/office/powerpoint/2010/main" val="2647679891"/>
              </p:ext>
            </p:extLst>
          </p:nvPr>
        </p:nvGraphicFramePr>
        <p:xfrm>
          <a:off x="4716016" y="627534"/>
          <a:ext cx="4032448" cy="4104456"/>
        </p:xfrm>
        <a:graphic>
          <a:graphicData uri="http://schemas.openxmlformats.org/drawingml/2006/table">
            <a:tbl>
              <a:tblPr firstRow="1" bandRow="1">
                <a:tableStyleId>{5C22544A-7EE6-4342-B048-85BDC9FD1C3A}</a:tableStyleId>
              </a:tblPr>
              <a:tblGrid>
                <a:gridCol w="1023045">
                  <a:extLst>
                    <a:ext uri="{9D8B030D-6E8A-4147-A177-3AD203B41FA5}">
                      <a16:colId xmlns:a16="http://schemas.microsoft.com/office/drawing/2014/main" val="20000"/>
                    </a:ext>
                  </a:extLst>
                </a:gridCol>
                <a:gridCol w="3009403">
                  <a:extLst>
                    <a:ext uri="{9D8B030D-6E8A-4147-A177-3AD203B41FA5}">
                      <a16:colId xmlns:a16="http://schemas.microsoft.com/office/drawing/2014/main" val="20001"/>
                    </a:ext>
                  </a:extLst>
                </a:gridCol>
              </a:tblGrid>
              <a:tr h="314463">
                <a:tc gridSpan="2">
                  <a:txBody>
                    <a:bodyPr/>
                    <a:lstStyle/>
                    <a:p>
                      <a:pPr algn="ctr"/>
                      <a:r>
                        <a:rPr lang="da-DK" sz="1400" dirty="0"/>
                        <a:t>Program Dag 2</a:t>
                      </a:r>
                    </a:p>
                  </a:txBody>
                  <a:tcPr marT="34290" marB="34290"/>
                </a:tc>
                <a:tc hMerge="1">
                  <a:txBody>
                    <a:bodyPr/>
                    <a:lstStyle/>
                    <a:p>
                      <a:endParaRPr lang="da-DK" dirty="0"/>
                    </a:p>
                  </a:txBody>
                  <a:tcPr/>
                </a:tc>
                <a:extLst>
                  <a:ext uri="{0D108BD9-81ED-4DB2-BD59-A6C34878D82A}">
                    <a16:rowId xmlns:a16="http://schemas.microsoft.com/office/drawing/2014/main" val="10000"/>
                  </a:ext>
                </a:extLst>
              </a:tr>
              <a:tr h="1782942">
                <a:tc>
                  <a:txBody>
                    <a:bodyPr/>
                    <a:lstStyle/>
                    <a:p>
                      <a:pPr>
                        <a:spcAft>
                          <a:spcPts val="1200"/>
                        </a:spcAft>
                      </a:pPr>
                      <a:r>
                        <a:rPr lang="da-DK" sz="1200" dirty="0"/>
                        <a:t>09.00</a:t>
                      </a:r>
                    </a:p>
                  </a:txBody>
                  <a:tcPr marT="34290" marB="34290"/>
                </a:tc>
                <a:tc>
                  <a:txBody>
                    <a:bodyPr/>
                    <a:lstStyle/>
                    <a:p>
                      <a:pPr>
                        <a:spcAft>
                          <a:spcPts val="1200"/>
                        </a:spcAft>
                      </a:pPr>
                      <a:r>
                        <a:rPr lang="da-DK" sz="1200" dirty="0"/>
                        <a:t>Godmorgen, program  og tjek ind</a:t>
                      </a:r>
                      <a:br>
                        <a:rPr lang="da-DK" sz="1200" dirty="0"/>
                      </a:br>
                      <a:r>
                        <a:rPr lang="da-DK" sz="1200" dirty="0"/>
                        <a:t>Gruppedynamik i ledelsesteamet</a:t>
                      </a:r>
                      <a:br>
                        <a:rPr lang="da-DK" sz="1200" dirty="0"/>
                      </a:br>
                      <a:r>
                        <a:rPr lang="da-DK" sz="1200" dirty="0"/>
                        <a:t>JTI er et værktøj, der beskriver de grundlæggende forskelle mellem mennesker og fokuserer på,</a:t>
                      </a:r>
                      <a:r>
                        <a:rPr lang="da-DK" sz="1200" baseline="0" dirty="0"/>
                        <a:t> </a:t>
                      </a:r>
                      <a:r>
                        <a:rPr lang="da-DK" sz="1200" dirty="0"/>
                        <a:t>hvordan forskellighederne kan bruges konstruktivt</a:t>
                      </a:r>
                    </a:p>
                    <a:p>
                      <a:r>
                        <a:rPr lang="da-DK" sz="1200" dirty="0"/>
                        <a:t>Udnyt lederteamets relationelle potentiale – z-modellen</a:t>
                      </a:r>
                    </a:p>
                  </a:txBody>
                  <a:tcPr marT="34290" marB="34290"/>
                </a:tc>
                <a:extLst>
                  <a:ext uri="{0D108BD9-81ED-4DB2-BD59-A6C34878D82A}">
                    <a16:rowId xmlns:a16="http://schemas.microsoft.com/office/drawing/2014/main" val="10001"/>
                  </a:ext>
                </a:extLst>
              </a:tr>
              <a:tr h="341187">
                <a:tc>
                  <a:txBody>
                    <a:bodyPr/>
                    <a:lstStyle/>
                    <a:p>
                      <a:pPr>
                        <a:spcAft>
                          <a:spcPts val="1200"/>
                        </a:spcAft>
                      </a:pPr>
                      <a:r>
                        <a:rPr lang="da-DK" sz="1200" dirty="0"/>
                        <a:t>12.00</a:t>
                      </a:r>
                    </a:p>
                  </a:txBody>
                  <a:tcPr marT="34290" marB="34290"/>
                </a:tc>
                <a:tc>
                  <a:txBody>
                    <a:bodyPr/>
                    <a:lstStyle/>
                    <a:p>
                      <a:pPr>
                        <a:spcAft>
                          <a:spcPts val="1200"/>
                        </a:spcAft>
                      </a:pPr>
                      <a:r>
                        <a:rPr lang="da-DK" sz="1200" dirty="0"/>
                        <a:t>Frokost</a:t>
                      </a:r>
                    </a:p>
                  </a:txBody>
                  <a:tcPr marT="34290" marB="34290"/>
                </a:tc>
                <a:extLst>
                  <a:ext uri="{0D108BD9-81ED-4DB2-BD59-A6C34878D82A}">
                    <a16:rowId xmlns:a16="http://schemas.microsoft.com/office/drawing/2014/main" val="10002"/>
                  </a:ext>
                </a:extLst>
              </a:tr>
              <a:tr h="1221866">
                <a:tc>
                  <a:txBody>
                    <a:bodyPr/>
                    <a:lstStyle/>
                    <a:p>
                      <a:pPr>
                        <a:spcAft>
                          <a:spcPts val="1200"/>
                        </a:spcAft>
                      </a:pPr>
                      <a:r>
                        <a:rPr lang="da-DK" sz="1200" dirty="0"/>
                        <a:t>12.45</a:t>
                      </a:r>
                    </a:p>
                    <a:p>
                      <a:pPr>
                        <a:spcAft>
                          <a:spcPts val="1200"/>
                        </a:spcAft>
                      </a:pPr>
                      <a:endParaRPr lang="da-DK" sz="1200" dirty="0"/>
                    </a:p>
                  </a:txBody>
                  <a:tcPr marT="34290" marB="34290"/>
                </a:tc>
                <a:tc>
                  <a:txBody>
                    <a:bodyPr/>
                    <a:lstStyle/>
                    <a:p>
                      <a:r>
                        <a:rPr lang="da-DK" sz="1200" dirty="0"/>
                        <a:t>Teamets udvikling</a:t>
                      </a:r>
                    </a:p>
                    <a:p>
                      <a:r>
                        <a:rPr lang="da-DK" sz="1200" dirty="0"/>
                        <a:t>Teamets udviklingsfaser og ledelsesbehov’</a:t>
                      </a:r>
                    </a:p>
                    <a:p>
                      <a:r>
                        <a:rPr lang="da-DK" sz="1200" dirty="0"/>
                        <a:t>Psykologisk tryghed</a:t>
                      </a:r>
                    </a:p>
                    <a:p>
                      <a:r>
                        <a:rPr lang="da-DK" sz="1200" dirty="0"/>
                        <a:t>Bygge tillid</a:t>
                      </a:r>
                    </a:p>
                    <a:p>
                      <a:r>
                        <a:rPr lang="da-DK" sz="1200" dirty="0"/>
                        <a:t>Udviklingsplan for mit team</a:t>
                      </a:r>
                    </a:p>
                  </a:txBody>
                  <a:tcPr marT="34290" marB="34290"/>
                </a:tc>
                <a:extLst>
                  <a:ext uri="{0D108BD9-81ED-4DB2-BD59-A6C34878D82A}">
                    <a16:rowId xmlns:a16="http://schemas.microsoft.com/office/drawing/2014/main" val="10003"/>
                  </a:ext>
                </a:extLst>
              </a:tr>
              <a:tr h="360040">
                <a:tc>
                  <a:txBody>
                    <a:bodyPr/>
                    <a:lstStyle/>
                    <a:p>
                      <a:pPr>
                        <a:spcAft>
                          <a:spcPts val="1200"/>
                        </a:spcAft>
                      </a:pPr>
                      <a:r>
                        <a:rPr lang="da-DK" sz="1200" dirty="0"/>
                        <a:t>16.30</a:t>
                      </a:r>
                    </a:p>
                  </a:txBody>
                  <a:tcPr marT="34290" marB="34290"/>
                </a:tc>
                <a:tc>
                  <a:txBody>
                    <a:bodyPr/>
                    <a:lstStyle/>
                    <a:p>
                      <a:pPr marL="0" marR="0" indent="0" algn="l" defTabSz="914400" rtl="0" eaLnBrk="1" fontAlgn="auto" latinLnBrk="0" hangingPunct="1">
                        <a:lnSpc>
                          <a:spcPct val="100000"/>
                        </a:lnSpc>
                        <a:spcBef>
                          <a:spcPts val="0"/>
                        </a:spcBef>
                        <a:spcAft>
                          <a:spcPts val="1200"/>
                        </a:spcAft>
                        <a:buClrTx/>
                        <a:buSzTx/>
                        <a:buFontTx/>
                        <a:buNone/>
                        <a:tabLst/>
                        <a:defRPr/>
                      </a:pPr>
                      <a:r>
                        <a:rPr lang="da-DK" sz="1200" dirty="0"/>
                        <a:t>Afrunding og opgave til </a:t>
                      </a:r>
                      <a:r>
                        <a:rPr lang="da-DK" sz="1200" baseline="0" dirty="0"/>
                        <a:t> </a:t>
                      </a:r>
                      <a:r>
                        <a:rPr lang="da-DK" sz="1200" dirty="0"/>
                        <a:t>modul 2</a:t>
                      </a:r>
                    </a:p>
                  </a:txBody>
                  <a:tcPr marT="34290" marB="34290"/>
                </a:tc>
                <a:extLst>
                  <a:ext uri="{0D108BD9-81ED-4DB2-BD59-A6C34878D82A}">
                    <a16:rowId xmlns:a16="http://schemas.microsoft.com/office/drawing/2014/main" val="10004"/>
                  </a:ext>
                </a:extLst>
              </a:tr>
            </a:tbl>
          </a:graphicData>
        </a:graphic>
      </p:graphicFrame>
      <p:sp>
        <p:nvSpPr>
          <p:cNvPr id="9" name="Titel 1"/>
          <p:cNvSpPr>
            <a:spLocks noGrp="1"/>
          </p:cNvSpPr>
          <p:nvPr>
            <p:ph type="title"/>
          </p:nvPr>
        </p:nvSpPr>
        <p:spPr>
          <a:xfrm>
            <a:off x="395536" y="123478"/>
            <a:ext cx="8496944" cy="675000"/>
          </a:xfrm>
        </p:spPr>
        <p:txBody>
          <a:bodyPr/>
          <a:lstStyle/>
          <a:p>
            <a:pPr algn="l"/>
            <a:r>
              <a:rPr lang="da-DK" sz="2200" dirty="0"/>
              <a:t>  Modul 1: Udvikling af ledergrupper</a:t>
            </a:r>
          </a:p>
        </p:txBody>
      </p:sp>
    </p:spTree>
    <p:extLst>
      <p:ext uri="{BB962C8B-B14F-4D97-AF65-F5344CB8AC3E}">
        <p14:creationId xmlns:p14="http://schemas.microsoft.com/office/powerpoint/2010/main" val="56878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Titel 1"/>
          <p:cNvSpPr>
            <a:spLocks noGrp="1"/>
          </p:cNvSpPr>
          <p:nvPr>
            <p:ph type="title"/>
          </p:nvPr>
        </p:nvSpPr>
        <p:spPr/>
        <p:txBody>
          <a:bodyPr/>
          <a:lstStyle/>
          <a:p>
            <a:pPr algn="ctr"/>
            <a:r>
              <a:rPr lang="da-DK" altLang="da-DK" sz="2200" b="1" dirty="0" err="1"/>
              <a:t>Talking</a:t>
            </a:r>
            <a:r>
              <a:rPr lang="da-DK" altLang="da-DK" sz="2200" b="1" dirty="0"/>
              <a:t> </a:t>
            </a:r>
            <a:r>
              <a:rPr lang="da-DK" altLang="da-DK" sz="2200" b="1" dirty="0" err="1"/>
              <a:t>sticks</a:t>
            </a:r>
            <a:endParaRPr lang="da-DK" altLang="da-DK" sz="2200" b="1" dirty="0"/>
          </a:p>
        </p:txBody>
      </p:sp>
      <p:sp>
        <p:nvSpPr>
          <p:cNvPr id="278531" name="Pladsholder til indhold 2"/>
          <p:cNvSpPr>
            <a:spLocks noGrp="1"/>
          </p:cNvSpPr>
          <p:nvPr>
            <p:ph idx="1"/>
          </p:nvPr>
        </p:nvSpPr>
        <p:spPr>
          <a:xfrm>
            <a:off x="1475656" y="1409526"/>
            <a:ext cx="2863922" cy="3394472"/>
          </a:xfrm>
        </p:spPr>
        <p:txBody>
          <a:bodyPr/>
          <a:lstStyle/>
          <a:p>
            <a:pPr algn="r">
              <a:spcBef>
                <a:spcPts val="1500"/>
              </a:spcBef>
            </a:pPr>
            <a:r>
              <a:rPr lang="da-DK" altLang="da-DK" sz="1800" dirty="0"/>
              <a:t>Hvem løb </a:t>
            </a:r>
            <a:br>
              <a:rPr lang="da-DK" altLang="da-DK" sz="1800" dirty="0"/>
            </a:br>
            <a:r>
              <a:rPr lang="da-DK" altLang="da-DK" sz="1800" dirty="0"/>
              <a:t>først tør for pinde?</a:t>
            </a:r>
          </a:p>
          <a:p>
            <a:pPr algn="r">
              <a:spcBef>
                <a:spcPts val="1500"/>
              </a:spcBef>
            </a:pPr>
            <a:r>
              <a:rPr lang="da-DK" altLang="da-DK" sz="1800" dirty="0"/>
              <a:t>Hvordan føltes </a:t>
            </a:r>
            <a:br>
              <a:rPr lang="da-DK" altLang="da-DK" sz="1800" dirty="0"/>
            </a:br>
            <a:r>
              <a:rPr lang="da-DK" altLang="da-DK" sz="1800" dirty="0"/>
              <a:t>det at løbe tør?</a:t>
            </a:r>
          </a:p>
          <a:p>
            <a:pPr algn="r">
              <a:spcBef>
                <a:spcPts val="1500"/>
              </a:spcBef>
            </a:pPr>
            <a:r>
              <a:rPr lang="da-DK" altLang="da-DK" sz="1800" dirty="0"/>
              <a:t>Hvem snakkede længe – fremførte monologer?</a:t>
            </a:r>
          </a:p>
          <a:p>
            <a:pPr algn="r">
              <a:spcBef>
                <a:spcPts val="1500"/>
              </a:spcBef>
            </a:pPr>
            <a:endParaRPr lang="da-DK" altLang="da-DK" sz="1800" dirty="0"/>
          </a:p>
          <a:p>
            <a:pPr algn="r">
              <a:spcBef>
                <a:spcPts val="1500"/>
              </a:spcBef>
            </a:pPr>
            <a:endParaRPr lang="da-DK" altLang="da-DK" sz="1800" dirty="0"/>
          </a:p>
          <a:p>
            <a:pPr algn="r">
              <a:spcBef>
                <a:spcPts val="1500"/>
              </a:spcBef>
            </a:pPr>
            <a:endParaRPr lang="da-DK" altLang="da-DK" sz="1800" dirty="0"/>
          </a:p>
        </p:txBody>
      </p:sp>
      <p:sp>
        <p:nvSpPr>
          <p:cNvPr id="278532" name="Pladsholder til indhold 1"/>
          <p:cNvSpPr>
            <a:spLocks noGrp="1"/>
          </p:cNvSpPr>
          <p:nvPr>
            <p:ph sz="quarter" idx="13"/>
          </p:nvPr>
        </p:nvSpPr>
        <p:spPr>
          <a:xfrm>
            <a:off x="5076056" y="1409525"/>
            <a:ext cx="2612802" cy="3393900"/>
          </a:xfrm>
        </p:spPr>
        <p:txBody>
          <a:bodyPr/>
          <a:lstStyle/>
          <a:p>
            <a:pPr>
              <a:spcBef>
                <a:spcPts val="1500"/>
              </a:spcBef>
            </a:pPr>
            <a:r>
              <a:rPr lang="da-DK" altLang="da-DK" sz="1800" dirty="0"/>
              <a:t>Var der nogen som følte sig lidt utilpas fordi de var ”presset” til at tale?</a:t>
            </a:r>
          </a:p>
          <a:p>
            <a:pPr>
              <a:spcBef>
                <a:spcPts val="1500"/>
              </a:spcBef>
            </a:pPr>
            <a:r>
              <a:rPr lang="da-DK" altLang="da-DK" sz="1800" dirty="0"/>
              <a:t>Snakkede nogen af jer mere fordi det ”var forventet” som en del af øvelsen?</a:t>
            </a:r>
          </a:p>
          <a:p>
            <a:pPr>
              <a:spcBef>
                <a:spcPts val="1500"/>
              </a:spcBef>
            </a:pPr>
            <a:endParaRPr lang="da-DK" altLang="da-DK" sz="1800" dirty="0"/>
          </a:p>
        </p:txBody>
      </p:sp>
      <p:sp>
        <p:nvSpPr>
          <p:cNvPr id="4" name="Højre klammeparentes 3"/>
          <p:cNvSpPr/>
          <p:nvPr/>
        </p:nvSpPr>
        <p:spPr>
          <a:xfrm rot="10800000">
            <a:off x="1025849" y="1248966"/>
            <a:ext cx="269080" cy="2546920"/>
          </a:xfrm>
          <a:prstGeom prst="rightBrace">
            <a:avLst>
              <a:gd name="adj1" fmla="val 0"/>
              <a:gd name="adj2" fmla="val 50799"/>
            </a:avLst>
          </a:prstGeom>
          <a:ln w="28575"/>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da-DK" sz="1350"/>
          </a:p>
        </p:txBody>
      </p:sp>
      <p:sp>
        <p:nvSpPr>
          <p:cNvPr id="5" name="Højre klammeparentes 4"/>
          <p:cNvSpPr/>
          <p:nvPr/>
        </p:nvSpPr>
        <p:spPr>
          <a:xfrm>
            <a:off x="7957940" y="1158479"/>
            <a:ext cx="269081" cy="2637407"/>
          </a:xfrm>
          <a:prstGeom prst="rightBrace">
            <a:avLst/>
          </a:prstGeom>
          <a:ln w="28575"/>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da-DK" sz="1350"/>
          </a:p>
        </p:txBody>
      </p:sp>
      <p:sp>
        <p:nvSpPr>
          <p:cNvPr id="6" name="Tekstboks 5"/>
          <p:cNvSpPr txBox="1">
            <a:spLocks noChangeArrowheads="1"/>
          </p:cNvSpPr>
          <p:nvPr/>
        </p:nvSpPr>
        <p:spPr bwMode="auto">
          <a:xfrm>
            <a:off x="755576" y="2327771"/>
            <a:ext cx="27027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100">
                <a:solidFill>
                  <a:schemeClr val="tx1"/>
                </a:solidFill>
                <a:latin typeface="Arial" charset="0"/>
                <a:cs typeface="Arial" charset="0"/>
              </a:defRPr>
            </a:lvl1pPr>
            <a:lvl2pPr marL="742950" indent="-285750">
              <a:defRPr sz="1100">
                <a:solidFill>
                  <a:schemeClr val="tx1"/>
                </a:solidFill>
                <a:latin typeface="Arial" charset="0"/>
                <a:cs typeface="Arial" charset="0"/>
              </a:defRPr>
            </a:lvl2pPr>
            <a:lvl3pPr marL="1143000" indent="-228600">
              <a:defRPr sz="1100">
                <a:solidFill>
                  <a:schemeClr val="tx1"/>
                </a:solidFill>
                <a:latin typeface="Arial" charset="0"/>
                <a:cs typeface="Arial" charset="0"/>
              </a:defRPr>
            </a:lvl3pPr>
            <a:lvl4pPr marL="1600200" indent="-228600">
              <a:defRPr sz="1100">
                <a:solidFill>
                  <a:schemeClr val="tx1"/>
                </a:solidFill>
                <a:latin typeface="Arial" charset="0"/>
                <a:cs typeface="Arial" charset="0"/>
              </a:defRPr>
            </a:lvl4pPr>
            <a:lvl5pPr marL="2057400" indent="-22860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r>
              <a:rPr lang="da-DK" altLang="da-DK" sz="1500" b="1"/>
              <a:t>E</a:t>
            </a:r>
          </a:p>
        </p:txBody>
      </p:sp>
      <p:sp>
        <p:nvSpPr>
          <p:cNvPr id="7" name="Tekstboks 6"/>
          <p:cNvSpPr txBox="1">
            <a:spLocks noChangeArrowheads="1"/>
          </p:cNvSpPr>
          <p:nvPr/>
        </p:nvSpPr>
        <p:spPr bwMode="auto">
          <a:xfrm>
            <a:off x="8334176" y="2283718"/>
            <a:ext cx="27027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100">
                <a:solidFill>
                  <a:schemeClr val="tx1"/>
                </a:solidFill>
                <a:latin typeface="Arial" charset="0"/>
                <a:cs typeface="Arial" charset="0"/>
              </a:defRPr>
            </a:lvl1pPr>
            <a:lvl2pPr marL="742950" indent="-285750">
              <a:defRPr sz="1100">
                <a:solidFill>
                  <a:schemeClr val="tx1"/>
                </a:solidFill>
                <a:latin typeface="Arial" charset="0"/>
                <a:cs typeface="Arial" charset="0"/>
              </a:defRPr>
            </a:lvl2pPr>
            <a:lvl3pPr marL="1143000" indent="-228600">
              <a:defRPr sz="1100">
                <a:solidFill>
                  <a:schemeClr val="tx1"/>
                </a:solidFill>
                <a:latin typeface="Arial" charset="0"/>
                <a:cs typeface="Arial" charset="0"/>
              </a:defRPr>
            </a:lvl3pPr>
            <a:lvl4pPr marL="1600200" indent="-228600">
              <a:defRPr sz="1100">
                <a:solidFill>
                  <a:schemeClr val="tx1"/>
                </a:solidFill>
                <a:latin typeface="Arial" charset="0"/>
                <a:cs typeface="Arial" charset="0"/>
              </a:defRPr>
            </a:lvl4pPr>
            <a:lvl5pPr marL="2057400" indent="-22860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r>
              <a:rPr lang="da-DK" altLang="da-DK" sz="1500" b="1"/>
              <a:t>I</a:t>
            </a:r>
          </a:p>
        </p:txBody>
      </p:sp>
    </p:spTree>
    <p:extLst>
      <p:ext uri="{BB962C8B-B14F-4D97-AF65-F5344CB8AC3E}">
        <p14:creationId xmlns:p14="http://schemas.microsoft.com/office/powerpoint/2010/main" val="9533254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1026"/>
          <p:cNvSpPr>
            <a:spLocks noGrp="1" noChangeArrowheads="1"/>
          </p:cNvSpPr>
          <p:nvPr>
            <p:ph type="title"/>
          </p:nvPr>
        </p:nvSpPr>
        <p:spPr/>
        <p:txBody>
          <a:bodyPr/>
          <a:lstStyle/>
          <a:p>
            <a:pPr algn="ctr" eaLnBrk="1" hangingPunct="1"/>
            <a:r>
              <a:rPr lang="da-DK" altLang="en-US" sz="2200" b="1" dirty="0"/>
              <a:t>Energi/Indstilling </a:t>
            </a:r>
          </a:p>
        </p:txBody>
      </p:sp>
      <p:sp>
        <p:nvSpPr>
          <p:cNvPr id="279555" name="Pladsholder til indhold 40"/>
          <p:cNvSpPr>
            <a:spLocks noGrp="1"/>
          </p:cNvSpPr>
          <p:nvPr>
            <p:ph idx="1"/>
          </p:nvPr>
        </p:nvSpPr>
        <p:spPr/>
        <p:txBody>
          <a:bodyPr/>
          <a:lstStyle/>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r>
              <a:rPr lang="da-DK" altLang="en-US" sz="2550" b="1" dirty="0">
                <a:solidFill>
                  <a:schemeClr val="accent1"/>
                </a:solidFill>
              </a:rPr>
              <a:t>E</a:t>
            </a:r>
          </a:p>
          <a:p>
            <a:pPr algn="ctr" eaLnBrk="1" hangingPunct="1">
              <a:buFont typeface="Wingdings" pitchFamily="2" charset="2"/>
              <a:buNone/>
            </a:pPr>
            <a:endParaRPr lang="da-DK" altLang="en-US" sz="1350" dirty="0"/>
          </a:p>
          <a:p>
            <a:pPr algn="ctr" eaLnBrk="1" hangingPunct="1">
              <a:buFont typeface="Wingdings" pitchFamily="2" charset="2"/>
              <a:buNone/>
            </a:pPr>
            <a:r>
              <a:rPr kumimoji="1" lang="da-DK" altLang="en-US" sz="1800" dirty="0"/>
              <a:t>Taler før de tænker</a:t>
            </a:r>
          </a:p>
          <a:p>
            <a:pPr algn="ctr" eaLnBrk="1" hangingPunct="1">
              <a:buFont typeface="Wingdings" pitchFamily="2" charset="2"/>
              <a:buNone/>
            </a:pPr>
            <a:r>
              <a:rPr kumimoji="1" lang="da-DK" altLang="en-US" sz="1800" dirty="0"/>
              <a:t>Energi fra andre</a:t>
            </a:r>
          </a:p>
          <a:p>
            <a:pPr algn="ctr" eaLnBrk="1" hangingPunct="1">
              <a:buFont typeface="Wingdings" pitchFamily="2" charset="2"/>
              <a:buNone/>
            </a:pPr>
            <a:r>
              <a:rPr kumimoji="1" lang="da-DK" altLang="en-US" sz="1800" dirty="0"/>
              <a:t>Variation</a:t>
            </a:r>
          </a:p>
          <a:p>
            <a:pPr algn="ctr" eaLnBrk="1" hangingPunct="1">
              <a:buFont typeface="Wingdings" pitchFamily="2" charset="2"/>
              <a:buNone/>
            </a:pPr>
            <a:r>
              <a:rPr kumimoji="1" lang="da-DK" altLang="en-US" sz="1800" dirty="0"/>
              <a:t>Handling</a:t>
            </a:r>
          </a:p>
        </p:txBody>
      </p:sp>
      <p:sp>
        <p:nvSpPr>
          <p:cNvPr id="279556" name="Pladsholder til indhold 41"/>
          <p:cNvSpPr>
            <a:spLocks noGrp="1"/>
          </p:cNvSpPr>
          <p:nvPr>
            <p:ph sz="quarter" idx="13"/>
          </p:nvPr>
        </p:nvSpPr>
        <p:spPr/>
        <p:txBody>
          <a:bodyPr/>
          <a:lstStyle/>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r>
              <a:rPr lang="da-DK" altLang="en-US" sz="2550" b="1" dirty="0">
                <a:solidFill>
                  <a:schemeClr val="accent1"/>
                </a:solidFill>
              </a:rPr>
              <a:t>I</a:t>
            </a:r>
          </a:p>
          <a:p>
            <a:pPr algn="ctr" eaLnBrk="1" hangingPunct="1">
              <a:buFont typeface="Wingdings" pitchFamily="2" charset="2"/>
              <a:buNone/>
            </a:pPr>
            <a:endParaRPr lang="da-DK" altLang="en-US" sz="1350" dirty="0"/>
          </a:p>
          <a:p>
            <a:pPr algn="ctr" eaLnBrk="1" hangingPunct="1">
              <a:buFont typeface="Wingdings" pitchFamily="2" charset="2"/>
              <a:buNone/>
            </a:pPr>
            <a:r>
              <a:rPr kumimoji="1" lang="da-DK" altLang="en-US" sz="1800" dirty="0"/>
              <a:t>Tænker før de taler</a:t>
            </a:r>
          </a:p>
          <a:p>
            <a:pPr algn="ctr" eaLnBrk="1" hangingPunct="1">
              <a:buFont typeface="Wingdings" pitchFamily="2" charset="2"/>
              <a:buNone/>
            </a:pPr>
            <a:r>
              <a:rPr kumimoji="1" lang="da-DK" altLang="en-US" sz="1800" dirty="0"/>
              <a:t>Energi fra indre verden</a:t>
            </a:r>
          </a:p>
          <a:p>
            <a:pPr algn="ctr" eaLnBrk="1" hangingPunct="1">
              <a:buFont typeface="Wingdings" pitchFamily="2" charset="2"/>
              <a:buNone/>
            </a:pPr>
            <a:r>
              <a:rPr kumimoji="1" lang="da-DK" altLang="en-US" sz="1800" dirty="0"/>
              <a:t>Koncentration</a:t>
            </a:r>
          </a:p>
          <a:p>
            <a:pPr algn="ctr" eaLnBrk="1" hangingPunct="1">
              <a:buFont typeface="Wingdings" pitchFamily="2" charset="2"/>
              <a:buNone/>
            </a:pPr>
            <a:r>
              <a:rPr kumimoji="1" lang="da-DK" altLang="en-US" sz="1800" dirty="0"/>
              <a:t>Iagttagelse</a:t>
            </a:r>
          </a:p>
        </p:txBody>
      </p:sp>
      <p:pic>
        <p:nvPicPr>
          <p:cNvPr id="279557" name="Picture 13" descr="C:\Users\ane\AppData\Local\Microsoft\Windows\Temporary Internet Files\Content.Outlook\71UJXZEF\Talebobe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1250156"/>
            <a:ext cx="142517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558" name="Picture 12" descr="C:\Users\ane\AppData\Local\Microsoft\Windows\Temporary Internet Files\Content.Outlook\71UJXZEF\Tænkebobe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4671" y="1250156"/>
            <a:ext cx="157162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5929065"/>
      </p:ext>
    </p:extLst>
  </p:cSld>
  <p:clrMapOvr>
    <a:masterClrMapping/>
  </p:clrMapOvr>
  <p:transition>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059"/>
          <p:cNvSpPr>
            <a:spLocks noGrp="1" noChangeArrowheads="1"/>
          </p:cNvSpPr>
          <p:nvPr>
            <p:ph type="title"/>
          </p:nvPr>
        </p:nvSpPr>
        <p:spPr/>
        <p:txBody>
          <a:bodyPr/>
          <a:lstStyle/>
          <a:p>
            <a:pPr algn="ctr" eaLnBrk="1" hangingPunct="1">
              <a:buClr>
                <a:schemeClr val="bg2"/>
              </a:buClr>
            </a:pPr>
            <a:r>
              <a:rPr lang="da-DK" altLang="da-DK" sz="2200" b="1" dirty="0"/>
              <a:t>Indstilling</a:t>
            </a:r>
            <a:endParaRPr lang="en-GB" altLang="da-DK" sz="2200" b="1" dirty="0"/>
          </a:p>
        </p:txBody>
      </p:sp>
      <p:sp>
        <p:nvSpPr>
          <p:cNvPr id="280579" name="Pladsholder til indhold 19"/>
          <p:cNvSpPr>
            <a:spLocks noGrp="1"/>
          </p:cNvSpPr>
          <p:nvPr>
            <p:ph idx="1"/>
          </p:nvPr>
        </p:nvSpPr>
        <p:spPr>
          <a:xfrm>
            <a:off x="251520" y="1834561"/>
            <a:ext cx="3997299" cy="3394472"/>
          </a:xfrm>
        </p:spPr>
        <p:txBody>
          <a:bodyPr/>
          <a:lstStyle/>
          <a:p>
            <a:pPr algn="r">
              <a:lnSpc>
                <a:spcPct val="120000"/>
              </a:lnSpc>
              <a:spcBef>
                <a:spcPts val="450"/>
              </a:spcBef>
            </a:pPr>
            <a:r>
              <a:rPr kumimoji="1" lang="da-DK" altLang="da-DK" sz="1350" dirty="0"/>
              <a:t>Mod den ydre verden</a:t>
            </a:r>
          </a:p>
          <a:p>
            <a:pPr algn="r">
              <a:lnSpc>
                <a:spcPct val="120000"/>
              </a:lnSpc>
              <a:spcBef>
                <a:spcPts val="450"/>
              </a:spcBef>
            </a:pPr>
            <a:r>
              <a:rPr kumimoji="1" lang="da-DK" altLang="da-DK" sz="1350" dirty="0"/>
              <a:t>Tillidsfuld</a:t>
            </a:r>
          </a:p>
          <a:p>
            <a:pPr algn="r">
              <a:lnSpc>
                <a:spcPct val="120000"/>
              </a:lnSpc>
              <a:spcBef>
                <a:spcPts val="450"/>
              </a:spcBef>
            </a:pPr>
            <a:r>
              <a:rPr kumimoji="1" lang="da-DK" altLang="da-DK" sz="1350" dirty="0"/>
              <a:t>Relativt åben for stimuli</a:t>
            </a:r>
          </a:p>
          <a:p>
            <a:pPr algn="r">
              <a:lnSpc>
                <a:spcPct val="120000"/>
              </a:lnSpc>
              <a:spcBef>
                <a:spcPts val="450"/>
              </a:spcBef>
            </a:pPr>
            <a:r>
              <a:rPr kumimoji="1" lang="da-DK" altLang="da-DK" sz="1350" dirty="0"/>
              <a:t>Åbner sig gerne</a:t>
            </a:r>
          </a:p>
          <a:p>
            <a:pPr algn="r">
              <a:lnSpc>
                <a:spcPct val="120000"/>
              </a:lnSpc>
              <a:spcBef>
                <a:spcPts val="450"/>
              </a:spcBef>
            </a:pPr>
            <a:r>
              <a:rPr kumimoji="1" lang="da-DK" altLang="da-DK" sz="1350" dirty="0"/>
              <a:t>Lære ved afprøvning</a:t>
            </a:r>
          </a:p>
          <a:p>
            <a:pPr algn="r">
              <a:lnSpc>
                <a:spcPct val="120000"/>
              </a:lnSpc>
              <a:spcBef>
                <a:spcPts val="450"/>
              </a:spcBef>
            </a:pPr>
            <a:r>
              <a:rPr kumimoji="1" lang="da-DK" altLang="da-DK" sz="1350" dirty="0"/>
              <a:t>Vil gerne påvirke og påvirkes</a:t>
            </a:r>
          </a:p>
          <a:p>
            <a:pPr algn="r">
              <a:lnSpc>
                <a:spcPct val="120000"/>
              </a:lnSpc>
              <a:spcBef>
                <a:spcPts val="450"/>
              </a:spcBef>
            </a:pPr>
            <a:r>
              <a:rPr kumimoji="1" lang="da-DK" altLang="da-DK" sz="1350" dirty="0"/>
              <a:t>Foretrækker at være sammen med andre</a:t>
            </a:r>
          </a:p>
          <a:p>
            <a:pPr algn="r">
              <a:lnSpc>
                <a:spcPct val="120000"/>
              </a:lnSpc>
              <a:spcBef>
                <a:spcPts val="450"/>
              </a:spcBef>
            </a:pPr>
            <a:r>
              <a:rPr kumimoji="1" lang="da-DK" altLang="da-DK" sz="1350" dirty="0"/>
              <a:t>Går i bredden</a:t>
            </a:r>
          </a:p>
        </p:txBody>
      </p:sp>
      <p:sp>
        <p:nvSpPr>
          <p:cNvPr id="280580" name="Pladsholder til indhold 20"/>
          <p:cNvSpPr>
            <a:spLocks noGrp="1"/>
          </p:cNvSpPr>
          <p:nvPr>
            <p:ph sz="quarter" idx="13"/>
          </p:nvPr>
        </p:nvSpPr>
        <p:spPr>
          <a:xfrm>
            <a:off x="4536302" y="1834560"/>
            <a:ext cx="4284170" cy="3393900"/>
          </a:xfrm>
        </p:spPr>
        <p:txBody>
          <a:bodyPr/>
          <a:lstStyle/>
          <a:p>
            <a:pPr marL="285750" indent="-285750">
              <a:lnSpc>
                <a:spcPct val="120000"/>
              </a:lnSpc>
              <a:spcBef>
                <a:spcPts val="450"/>
              </a:spcBef>
              <a:buFont typeface="Arial" panose="020B0604020202020204" pitchFamily="34" charset="0"/>
              <a:buChar char="•"/>
              <a:defRPr/>
            </a:pPr>
            <a:r>
              <a:rPr kumimoji="1" lang="da-DK" altLang="da-DK" sz="1350" dirty="0"/>
              <a:t>Mod den indre verden</a:t>
            </a:r>
          </a:p>
          <a:p>
            <a:pPr marL="285750" indent="-285750">
              <a:lnSpc>
                <a:spcPct val="120000"/>
              </a:lnSpc>
              <a:spcBef>
                <a:spcPts val="450"/>
              </a:spcBef>
              <a:buFont typeface="Arial" panose="020B0604020202020204" pitchFamily="34" charset="0"/>
              <a:buChar char="•"/>
              <a:defRPr/>
            </a:pPr>
            <a:r>
              <a:rPr kumimoji="1" lang="da-DK" altLang="da-DK" sz="1350" dirty="0"/>
              <a:t>Reserveret/mystiske</a:t>
            </a:r>
          </a:p>
          <a:p>
            <a:pPr marL="285750" indent="-285750">
              <a:lnSpc>
                <a:spcPct val="120000"/>
              </a:lnSpc>
              <a:spcBef>
                <a:spcPts val="450"/>
              </a:spcBef>
              <a:buFont typeface="Arial" panose="020B0604020202020204" pitchFamily="34" charset="0"/>
              <a:buChar char="•"/>
              <a:defRPr/>
            </a:pPr>
            <a:r>
              <a:rPr kumimoji="1" lang="da-DK" altLang="da-DK" sz="1350" dirty="0"/>
              <a:t>Relativt lukket for stimuli</a:t>
            </a:r>
          </a:p>
          <a:p>
            <a:pPr marL="285750" indent="-285750">
              <a:lnSpc>
                <a:spcPct val="120000"/>
              </a:lnSpc>
              <a:spcBef>
                <a:spcPts val="450"/>
              </a:spcBef>
              <a:buFont typeface="Arial" panose="020B0604020202020204" pitchFamily="34" charset="0"/>
              <a:buChar char="•"/>
              <a:defRPr/>
            </a:pPr>
            <a:r>
              <a:rPr kumimoji="1" lang="da-DK" altLang="da-DK" sz="1350" dirty="0"/>
              <a:t>Åbner sig sjældent</a:t>
            </a:r>
          </a:p>
          <a:p>
            <a:pPr marL="285750" indent="-285750">
              <a:lnSpc>
                <a:spcPct val="120000"/>
              </a:lnSpc>
              <a:spcBef>
                <a:spcPts val="450"/>
              </a:spcBef>
              <a:buFont typeface="Arial" panose="020B0604020202020204" pitchFamily="34" charset="0"/>
              <a:buChar char="•"/>
              <a:defRPr/>
            </a:pPr>
            <a:r>
              <a:rPr kumimoji="1" lang="da-DK" altLang="da-DK" sz="1350" dirty="0"/>
              <a:t>Vil forstå først og afprøve bagefter</a:t>
            </a:r>
          </a:p>
          <a:p>
            <a:pPr marL="285750" indent="-285750">
              <a:lnSpc>
                <a:spcPct val="120000"/>
              </a:lnSpc>
              <a:spcBef>
                <a:spcPts val="450"/>
              </a:spcBef>
              <a:buFont typeface="Arial" panose="020B0604020202020204" pitchFamily="34" charset="0"/>
              <a:buChar char="•"/>
              <a:defRPr/>
            </a:pPr>
            <a:r>
              <a:rPr kumimoji="1" lang="da-DK" altLang="da-DK" sz="1350" dirty="0"/>
              <a:t>Har ringe behov for at påvirke og påvirkes</a:t>
            </a:r>
          </a:p>
          <a:p>
            <a:pPr marL="285750" indent="-285750">
              <a:lnSpc>
                <a:spcPct val="120000"/>
              </a:lnSpc>
              <a:spcBef>
                <a:spcPts val="450"/>
              </a:spcBef>
              <a:buFont typeface="Arial" panose="020B0604020202020204" pitchFamily="34" charset="0"/>
              <a:buChar char="•"/>
              <a:defRPr/>
            </a:pPr>
            <a:r>
              <a:rPr kumimoji="1" lang="da-DK" altLang="da-DK" sz="1350" dirty="0"/>
              <a:t>Foretrækker at være alene</a:t>
            </a:r>
          </a:p>
          <a:p>
            <a:pPr marL="285750" indent="-285750">
              <a:lnSpc>
                <a:spcPct val="120000"/>
              </a:lnSpc>
              <a:spcBef>
                <a:spcPts val="450"/>
              </a:spcBef>
              <a:buFont typeface="Arial" panose="020B0604020202020204" pitchFamily="34" charset="0"/>
              <a:buChar char="•"/>
              <a:defRPr/>
            </a:pPr>
            <a:r>
              <a:rPr kumimoji="1" lang="da-DK" altLang="da-DK" sz="1350" dirty="0"/>
              <a:t>Går i dybden</a:t>
            </a:r>
          </a:p>
        </p:txBody>
      </p:sp>
      <p:grpSp>
        <p:nvGrpSpPr>
          <p:cNvPr id="280581" name="Gruppe 29"/>
          <p:cNvGrpSpPr>
            <a:grpSpLocks/>
          </p:cNvGrpSpPr>
          <p:nvPr/>
        </p:nvGrpSpPr>
        <p:grpSpPr bwMode="auto">
          <a:xfrm>
            <a:off x="1670448" y="1285876"/>
            <a:ext cx="5901928" cy="369332"/>
            <a:chOff x="702916" y="2015471"/>
            <a:chExt cx="7869612" cy="492124"/>
          </a:xfrm>
        </p:grpSpPr>
        <p:sp>
          <p:nvSpPr>
            <p:cNvPr id="22" name="Tekstboks 21"/>
            <p:cNvSpPr txBox="1"/>
            <p:nvPr/>
          </p:nvSpPr>
          <p:spPr>
            <a:xfrm>
              <a:off x="702916" y="2045615"/>
              <a:ext cx="1941604" cy="430608"/>
            </a:xfrm>
            <a:prstGeom prst="rect">
              <a:avLst/>
            </a:prstGeom>
            <a:noFill/>
          </p:spPr>
          <p:txBody>
            <a:bodyPr>
              <a:spAutoFit/>
            </a:bodyPr>
            <a:lstStyle/>
            <a:p>
              <a:pPr>
                <a:defRPr/>
              </a:pPr>
              <a:r>
                <a:rPr kumimoji="1" lang="da-DK" sz="1500" dirty="0" err="1">
                  <a:latin typeface="+mj-lt"/>
                </a:rPr>
                <a:t>Ekstrovertion</a:t>
              </a:r>
              <a:endParaRPr lang="da-DK" sz="1500" dirty="0">
                <a:latin typeface="+mj-lt"/>
              </a:endParaRPr>
            </a:p>
          </p:txBody>
        </p:sp>
        <p:sp>
          <p:nvSpPr>
            <p:cNvPr id="23" name="Tekstboks 22"/>
            <p:cNvSpPr txBox="1"/>
            <p:nvPr/>
          </p:nvSpPr>
          <p:spPr>
            <a:xfrm>
              <a:off x="6643624" y="2045615"/>
              <a:ext cx="1928904" cy="461366"/>
            </a:xfrm>
            <a:prstGeom prst="rect">
              <a:avLst/>
            </a:prstGeom>
            <a:noFill/>
          </p:spPr>
          <p:txBody>
            <a:bodyPr>
              <a:spAutoFit/>
            </a:bodyPr>
            <a:lstStyle/>
            <a:p>
              <a:pPr>
                <a:defRPr/>
              </a:pPr>
              <a:r>
                <a:rPr kumimoji="1" lang="da-DK" sz="1650" dirty="0" err="1">
                  <a:latin typeface="+mj-lt"/>
                </a:rPr>
                <a:t>Introvertion</a:t>
              </a:r>
              <a:endParaRPr lang="da-DK" sz="1650" dirty="0">
                <a:latin typeface="+mj-lt"/>
              </a:endParaRPr>
            </a:p>
          </p:txBody>
        </p:sp>
        <p:sp>
          <p:nvSpPr>
            <p:cNvPr id="24" name="Tekstboks 23"/>
            <p:cNvSpPr txBox="1"/>
            <p:nvPr/>
          </p:nvSpPr>
          <p:spPr>
            <a:xfrm>
              <a:off x="2520691" y="2015471"/>
              <a:ext cx="357205" cy="492124"/>
            </a:xfrm>
            <a:prstGeom prst="rect">
              <a:avLst/>
            </a:prstGeom>
            <a:noFill/>
          </p:spPr>
          <p:txBody>
            <a:bodyPr>
              <a:spAutoFit/>
            </a:bodyPr>
            <a:lstStyle/>
            <a:p>
              <a:pPr>
                <a:defRPr/>
              </a:pPr>
              <a:r>
                <a:rPr lang="da-DK" b="1" dirty="0">
                  <a:latin typeface="+mj-lt"/>
                </a:rPr>
                <a:t>E</a:t>
              </a:r>
            </a:p>
          </p:txBody>
        </p:sp>
        <p:sp>
          <p:nvSpPr>
            <p:cNvPr id="25" name="Tekstboks 24"/>
            <p:cNvSpPr txBox="1"/>
            <p:nvPr/>
          </p:nvSpPr>
          <p:spPr>
            <a:xfrm>
              <a:off x="6286419" y="2015471"/>
              <a:ext cx="357205" cy="492124"/>
            </a:xfrm>
            <a:prstGeom prst="rect">
              <a:avLst/>
            </a:prstGeom>
            <a:noFill/>
          </p:spPr>
          <p:txBody>
            <a:bodyPr>
              <a:spAutoFit/>
            </a:bodyPr>
            <a:lstStyle/>
            <a:p>
              <a:pPr>
                <a:defRPr/>
              </a:pPr>
              <a:r>
                <a:rPr lang="da-DK" b="1" dirty="0">
                  <a:latin typeface="+mj-lt"/>
                </a:rPr>
                <a:t>I</a:t>
              </a:r>
            </a:p>
          </p:txBody>
        </p:sp>
        <p:cxnSp>
          <p:nvCxnSpPr>
            <p:cNvPr id="29" name="Lige forbindelse 28"/>
            <p:cNvCxnSpPr/>
            <p:nvPr/>
          </p:nvCxnSpPr>
          <p:spPr>
            <a:xfrm rot="5400000">
              <a:off x="4408417" y="2272480"/>
              <a:ext cx="287153"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6" name="Lige pilforbindelse 15"/>
          <p:cNvCxnSpPr>
            <a:stCxn id="24" idx="3"/>
            <a:endCxn id="25" idx="1"/>
          </p:cNvCxnSpPr>
          <p:nvPr/>
        </p:nvCxnSpPr>
        <p:spPr>
          <a:xfrm>
            <a:off x="3301605" y="1470542"/>
            <a:ext cx="2556271"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735564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K:\sannes billeder\Sticky-E-Fix.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4657" y="482203"/>
            <a:ext cx="3113485" cy="388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28"/>
          <p:cNvSpPr txBox="1">
            <a:spLocks noChangeArrowheads="1"/>
          </p:cNvSpPr>
          <p:nvPr/>
        </p:nvSpPr>
        <p:spPr bwMode="auto">
          <a:xfrm>
            <a:off x="4086226" y="1600200"/>
            <a:ext cx="975122" cy="1200329"/>
          </a:xfrm>
          <a:prstGeom prst="rect">
            <a:avLst/>
          </a:prstGeom>
          <a:solidFill>
            <a:schemeClr val="bg2"/>
          </a:solidFill>
          <a:ln w="9525">
            <a:noFill/>
            <a:miter lim="800000"/>
            <a:headEnd/>
            <a:tailEnd/>
          </a:ln>
          <a:effectLst/>
        </p:spPr>
        <p:txBody>
          <a:bodyPr>
            <a:spAutoFit/>
          </a:bodyPr>
          <a:lstStyle/>
          <a:p>
            <a:pPr eaLnBrk="0" hangingPunct="0">
              <a:defRPr/>
            </a:pPr>
            <a:r>
              <a:rPr lang="da-DK" sz="7200" b="1" dirty="0">
                <a:solidFill>
                  <a:srgbClr val="E3A51A"/>
                </a:solidFill>
                <a:latin typeface="Verdana"/>
              </a:rPr>
              <a:t>E</a:t>
            </a:r>
          </a:p>
        </p:txBody>
      </p:sp>
      <p:sp>
        <p:nvSpPr>
          <p:cNvPr id="5" name="Rektangel 4"/>
          <p:cNvSpPr/>
          <p:nvPr/>
        </p:nvSpPr>
        <p:spPr>
          <a:xfrm>
            <a:off x="2767975" y="1453754"/>
            <a:ext cx="1532792" cy="323165"/>
          </a:xfrm>
          <a:prstGeom prst="rect">
            <a:avLst/>
          </a:prstGeom>
          <a:solidFill>
            <a:schemeClr val="bg2"/>
          </a:solidFill>
        </p:spPr>
        <p:txBody>
          <a:bodyPr wrap="none">
            <a:spAutoFit/>
          </a:bodyPr>
          <a:lstStyle/>
          <a:p>
            <a:pPr algn="ctr">
              <a:defRPr/>
            </a:pPr>
            <a:r>
              <a:rPr lang="da-DK" sz="750" dirty="0">
                <a:solidFill>
                  <a:srgbClr val="000000"/>
                </a:solidFill>
                <a:latin typeface="Verdana"/>
              </a:rPr>
              <a:t>Er ofte åbne, snakkesalige, </a:t>
            </a:r>
            <a:br>
              <a:rPr lang="da-DK" sz="750" dirty="0">
                <a:solidFill>
                  <a:srgbClr val="000000"/>
                </a:solidFill>
                <a:latin typeface="Verdana"/>
              </a:rPr>
            </a:br>
            <a:r>
              <a:rPr lang="da-DK" sz="750" dirty="0">
                <a:solidFill>
                  <a:srgbClr val="000000"/>
                </a:solidFill>
                <a:latin typeface="Verdana"/>
              </a:rPr>
              <a:t>nemme at lære at kende</a:t>
            </a:r>
          </a:p>
        </p:txBody>
      </p:sp>
      <p:sp>
        <p:nvSpPr>
          <p:cNvPr id="7" name="Rektangel 6"/>
          <p:cNvSpPr/>
          <p:nvPr/>
        </p:nvSpPr>
        <p:spPr>
          <a:xfrm>
            <a:off x="4640688" y="1453754"/>
            <a:ext cx="1274708" cy="323165"/>
          </a:xfrm>
          <a:prstGeom prst="rect">
            <a:avLst/>
          </a:prstGeom>
          <a:solidFill>
            <a:schemeClr val="bg2"/>
          </a:solidFill>
        </p:spPr>
        <p:txBody>
          <a:bodyPr wrap="none">
            <a:spAutoFit/>
          </a:bodyPr>
          <a:lstStyle/>
          <a:p>
            <a:pPr algn="ctr">
              <a:defRPr/>
            </a:pPr>
            <a:r>
              <a:rPr lang="da-DK" sz="750" dirty="0">
                <a:solidFill>
                  <a:srgbClr val="000000"/>
                </a:solidFill>
                <a:latin typeface="Verdana"/>
              </a:rPr>
              <a:t>Har behov for samvær</a:t>
            </a:r>
            <a:br>
              <a:rPr lang="da-DK" sz="750" dirty="0">
                <a:solidFill>
                  <a:srgbClr val="000000"/>
                </a:solidFill>
                <a:latin typeface="Verdana"/>
              </a:rPr>
            </a:br>
            <a:r>
              <a:rPr lang="da-DK" sz="750" dirty="0">
                <a:solidFill>
                  <a:srgbClr val="000000"/>
                </a:solidFill>
                <a:latin typeface="Verdana"/>
              </a:rPr>
              <a:t>med andre</a:t>
            </a:r>
          </a:p>
        </p:txBody>
      </p:sp>
      <p:sp>
        <p:nvSpPr>
          <p:cNvPr id="8" name="Rektangel 7"/>
          <p:cNvSpPr/>
          <p:nvPr/>
        </p:nvSpPr>
        <p:spPr>
          <a:xfrm>
            <a:off x="2799507" y="2811066"/>
            <a:ext cx="1495923" cy="323165"/>
          </a:xfrm>
          <a:prstGeom prst="rect">
            <a:avLst/>
          </a:prstGeom>
          <a:solidFill>
            <a:schemeClr val="bg2"/>
          </a:solidFill>
        </p:spPr>
        <p:txBody>
          <a:bodyPr wrap="none">
            <a:spAutoFit/>
          </a:bodyPr>
          <a:lstStyle/>
          <a:p>
            <a:pPr algn="ctr">
              <a:defRPr/>
            </a:pPr>
            <a:r>
              <a:rPr lang="da-DK" sz="750" dirty="0">
                <a:solidFill>
                  <a:srgbClr val="000000"/>
                </a:solidFill>
                <a:latin typeface="Verdana"/>
              </a:rPr>
              <a:t>Handler først og overvejer </a:t>
            </a:r>
            <a:br>
              <a:rPr lang="da-DK" sz="750" dirty="0">
                <a:solidFill>
                  <a:srgbClr val="000000"/>
                </a:solidFill>
                <a:latin typeface="Verdana"/>
              </a:rPr>
            </a:br>
            <a:r>
              <a:rPr lang="da-DK" sz="750" dirty="0">
                <a:solidFill>
                  <a:srgbClr val="000000"/>
                </a:solidFill>
                <a:latin typeface="Verdana"/>
              </a:rPr>
              <a:t>bagefter (måske)</a:t>
            </a:r>
          </a:p>
        </p:txBody>
      </p:sp>
      <p:grpSp>
        <p:nvGrpSpPr>
          <p:cNvPr id="17415" name="Gruppe 9"/>
          <p:cNvGrpSpPr>
            <a:grpSpLocks/>
          </p:cNvGrpSpPr>
          <p:nvPr/>
        </p:nvGrpSpPr>
        <p:grpSpPr bwMode="auto">
          <a:xfrm>
            <a:off x="4733925" y="2811066"/>
            <a:ext cx="1707585" cy="438582"/>
            <a:chOff x="4788024" y="3747765"/>
            <a:chExt cx="2277050" cy="584734"/>
          </a:xfrm>
        </p:grpSpPr>
        <p:sp>
          <p:nvSpPr>
            <p:cNvPr id="9" name="Rektangel 8"/>
            <p:cNvSpPr/>
            <p:nvPr/>
          </p:nvSpPr>
          <p:spPr>
            <a:xfrm>
              <a:off x="5021109" y="3747765"/>
              <a:ext cx="2043965" cy="584734"/>
            </a:xfrm>
            <a:prstGeom prst="rect">
              <a:avLst/>
            </a:prstGeom>
            <a:solidFill>
              <a:schemeClr val="bg2"/>
            </a:solidFill>
          </p:spPr>
          <p:txBody>
            <a:bodyPr wrap="none">
              <a:spAutoFit/>
            </a:bodyPr>
            <a:lstStyle/>
            <a:p>
              <a:pPr algn="ctr">
                <a:defRPr/>
              </a:pPr>
              <a:r>
                <a:rPr lang="da-DK" sz="750" dirty="0">
                  <a:solidFill>
                    <a:srgbClr val="000000"/>
                  </a:solidFill>
                  <a:latin typeface="Verdana"/>
                </a:rPr>
                <a:t>Er imødekommende overfor</a:t>
              </a:r>
            </a:p>
            <a:p>
              <a:pPr algn="ctr">
                <a:defRPr/>
              </a:pPr>
              <a:r>
                <a:rPr lang="da-DK" sz="750" dirty="0">
                  <a:solidFill>
                    <a:srgbClr val="000000"/>
                  </a:solidFill>
                  <a:latin typeface="Verdana"/>
                </a:rPr>
                <a:t>Nye indtryk og muligheder</a:t>
              </a:r>
            </a:p>
            <a:p>
              <a:pPr algn="ctr">
                <a:defRPr/>
              </a:pPr>
              <a:r>
                <a:rPr lang="da-DK" sz="750" dirty="0">
                  <a:solidFill>
                    <a:srgbClr val="000000"/>
                  </a:solidFill>
                  <a:latin typeface="Verdana"/>
                </a:rPr>
                <a:t>i omverdenen</a:t>
              </a:r>
            </a:p>
          </p:txBody>
        </p:sp>
        <p:sp>
          <p:nvSpPr>
            <p:cNvPr id="17419" name="Rektangel 5"/>
            <p:cNvSpPr>
              <a:spLocks noChangeArrowheads="1"/>
            </p:cNvSpPr>
            <p:nvPr/>
          </p:nvSpPr>
          <p:spPr bwMode="auto">
            <a:xfrm>
              <a:off x="4788024" y="3747765"/>
              <a:ext cx="288032" cy="415498"/>
            </a:xfrm>
            <a:prstGeom prst="rect">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endParaRPr lang="da-DK" altLang="da-DK" sz="1500">
                <a:solidFill>
                  <a:srgbClr val="000000"/>
                </a:solidFill>
                <a:latin typeface="Verdana" pitchFamily="34" charset="0"/>
              </a:endParaRPr>
            </a:p>
          </p:txBody>
        </p:sp>
      </p:grpSp>
      <p:sp>
        <p:nvSpPr>
          <p:cNvPr id="12" name="Rektangel 11"/>
          <p:cNvSpPr/>
          <p:nvPr/>
        </p:nvSpPr>
        <p:spPr>
          <a:xfrm>
            <a:off x="2735579" y="4296966"/>
            <a:ext cx="1502334" cy="207749"/>
          </a:xfrm>
          <a:prstGeom prst="rect">
            <a:avLst/>
          </a:prstGeom>
          <a:solidFill>
            <a:schemeClr val="bg2"/>
          </a:solidFill>
        </p:spPr>
        <p:txBody>
          <a:bodyPr wrap="none">
            <a:spAutoFit/>
          </a:bodyPr>
          <a:lstStyle/>
          <a:p>
            <a:pPr algn="ctr">
              <a:defRPr/>
            </a:pPr>
            <a:r>
              <a:rPr lang="da-DK" sz="750" dirty="0">
                <a:solidFill>
                  <a:srgbClr val="000000"/>
                </a:solidFill>
                <a:latin typeface="Verdana"/>
              </a:rPr>
              <a:t>Søger bredder i tilværelsen</a:t>
            </a:r>
          </a:p>
        </p:txBody>
      </p:sp>
      <p:sp>
        <p:nvSpPr>
          <p:cNvPr id="13" name="Rektangel 12"/>
          <p:cNvSpPr/>
          <p:nvPr/>
        </p:nvSpPr>
        <p:spPr>
          <a:xfrm>
            <a:off x="4496625" y="4042173"/>
            <a:ext cx="1848583" cy="323165"/>
          </a:xfrm>
          <a:prstGeom prst="rect">
            <a:avLst/>
          </a:prstGeom>
          <a:solidFill>
            <a:schemeClr val="bg2"/>
          </a:solidFill>
        </p:spPr>
        <p:txBody>
          <a:bodyPr wrap="none">
            <a:spAutoFit/>
          </a:bodyPr>
          <a:lstStyle/>
          <a:p>
            <a:pPr algn="ctr">
              <a:defRPr/>
            </a:pPr>
            <a:r>
              <a:rPr lang="da-DK" sz="750" dirty="0">
                <a:solidFill>
                  <a:srgbClr val="000000"/>
                </a:solidFill>
                <a:latin typeface="Verdana"/>
              </a:rPr>
              <a:t>Får energi af samvær med andre, </a:t>
            </a:r>
            <a:br>
              <a:rPr lang="da-DK" sz="750" dirty="0">
                <a:solidFill>
                  <a:srgbClr val="000000"/>
                </a:solidFill>
                <a:latin typeface="Verdana"/>
              </a:rPr>
            </a:br>
            <a:r>
              <a:rPr lang="da-DK" sz="750" dirty="0">
                <a:solidFill>
                  <a:srgbClr val="000000"/>
                </a:solidFill>
                <a:latin typeface="Verdana"/>
              </a:rPr>
              <a:t>af oplevelser i den ydre verden</a:t>
            </a:r>
          </a:p>
        </p:txBody>
      </p:sp>
      <p:sp>
        <p:nvSpPr>
          <p:cNvPr id="2" name="Pladsholder til diasnummer 1"/>
          <p:cNvSpPr>
            <a:spLocks noGrp="1"/>
          </p:cNvSpPr>
          <p:nvPr>
            <p:ph type="sldNum" sz="quarter" idx="12"/>
          </p:nvPr>
        </p:nvSpPr>
        <p:spPr/>
        <p:txBody>
          <a:bodyPr/>
          <a:lstStyle/>
          <a:p>
            <a:pPr>
              <a:defRPr/>
            </a:pPr>
            <a:r>
              <a:rPr lang="da-DK"/>
              <a:t> </a:t>
            </a:r>
            <a:r>
              <a:rPr lang="da-DK" sz="750">
                <a:solidFill>
                  <a:srgbClr val="82C2BF"/>
                </a:solidFill>
              </a:rPr>
              <a:t> </a:t>
            </a:r>
            <a:fld id="{444C5D5C-53FB-492A-B2EC-7F77448B9E4F}" type="slidenum">
              <a:rPr lang="da-DK" sz="750" b="1">
                <a:solidFill>
                  <a:schemeClr val="tx2"/>
                </a:solidFill>
              </a:rPr>
              <a:pPr>
                <a:defRPr/>
              </a:pPr>
              <a:t>83</a:t>
            </a:fld>
            <a:endParaRPr lang="da-DK" sz="750" b="1">
              <a:solidFill>
                <a:schemeClr val="tx2"/>
              </a:solidFill>
            </a:endParaRPr>
          </a:p>
        </p:txBody>
      </p:sp>
    </p:spTree>
    <p:extLst>
      <p:ext uri="{BB962C8B-B14F-4D97-AF65-F5344CB8AC3E}">
        <p14:creationId xmlns:p14="http://schemas.microsoft.com/office/powerpoint/2010/main" val="15740460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K:\sannes billeder\Sticky-I-Fix.jpg"/>
          <p:cNvPicPr>
            <a:picLocks noChangeAspect="1" noChangeArrowheads="1"/>
          </p:cNvPicPr>
          <p:nvPr/>
        </p:nvPicPr>
        <p:blipFill>
          <a:blip r:embed="rId2" cstate="print">
            <a:extLst>
              <a:ext uri="{28A0092B-C50C-407E-A947-70E740481C1C}">
                <a14:useLocalDpi xmlns:a14="http://schemas.microsoft.com/office/drawing/2010/main" val="0"/>
              </a:ext>
            </a:extLst>
          </a:blip>
          <a:srcRect b="70926"/>
          <a:stretch>
            <a:fillRect/>
          </a:stretch>
        </p:blipFill>
        <p:spPr bwMode="auto">
          <a:xfrm>
            <a:off x="2839641" y="519113"/>
            <a:ext cx="3161109"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ktangel 5"/>
          <p:cNvSpPr/>
          <p:nvPr/>
        </p:nvSpPr>
        <p:spPr>
          <a:xfrm>
            <a:off x="2927066" y="1282304"/>
            <a:ext cx="1462260" cy="438582"/>
          </a:xfrm>
          <a:prstGeom prst="rect">
            <a:avLst/>
          </a:prstGeom>
          <a:solidFill>
            <a:schemeClr val="bg2"/>
          </a:solidFill>
        </p:spPr>
        <p:txBody>
          <a:bodyPr wrap="none">
            <a:spAutoFit/>
          </a:bodyPr>
          <a:lstStyle/>
          <a:p>
            <a:pPr algn="ctr">
              <a:defRPr/>
            </a:pPr>
            <a:r>
              <a:rPr lang="da-DK" sz="750" dirty="0">
                <a:solidFill>
                  <a:srgbClr val="000000"/>
                </a:solidFill>
                <a:latin typeface="Verdana"/>
              </a:rPr>
              <a:t>Er forbeholdne overfor </a:t>
            </a:r>
            <a:br>
              <a:rPr lang="da-DK" sz="750" dirty="0">
                <a:solidFill>
                  <a:srgbClr val="000000"/>
                </a:solidFill>
                <a:latin typeface="Verdana"/>
              </a:rPr>
            </a:br>
            <a:r>
              <a:rPr lang="da-DK" sz="750" dirty="0">
                <a:solidFill>
                  <a:srgbClr val="000000"/>
                </a:solidFill>
                <a:latin typeface="Verdana"/>
              </a:rPr>
              <a:t>nye indtryk og muligheder</a:t>
            </a:r>
            <a:br>
              <a:rPr lang="da-DK" sz="750" dirty="0">
                <a:solidFill>
                  <a:srgbClr val="000000"/>
                </a:solidFill>
                <a:latin typeface="Verdana"/>
              </a:rPr>
            </a:br>
            <a:r>
              <a:rPr lang="da-DK" sz="750" dirty="0">
                <a:solidFill>
                  <a:srgbClr val="000000"/>
                </a:solidFill>
                <a:latin typeface="Verdana"/>
              </a:rPr>
              <a:t>i omverdenen</a:t>
            </a:r>
          </a:p>
        </p:txBody>
      </p:sp>
      <p:sp>
        <p:nvSpPr>
          <p:cNvPr id="7" name="Rektangel 6"/>
          <p:cNvSpPr/>
          <p:nvPr/>
        </p:nvSpPr>
        <p:spPr>
          <a:xfrm>
            <a:off x="4806500" y="1181100"/>
            <a:ext cx="1332417" cy="438582"/>
          </a:xfrm>
          <a:prstGeom prst="rect">
            <a:avLst/>
          </a:prstGeom>
          <a:solidFill>
            <a:schemeClr val="bg2"/>
          </a:solidFill>
        </p:spPr>
        <p:txBody>
          <a:bodyPr wrap="none">
            <a:spAutoFit/>
          </a:bodyPr>
          <a:lstStyle/>
          <a:p>
            <a:pPr algn="ctr">
              <a:defRPr/>
            </a:pPr>
            <a:r>
              <a:rPr lang="da-DK" sz="750" dirty="0">
                <a:solidFill>
                  <a:srgbClr val="000000"/>
                </a:solidFill>
                <a:latin typeface="Verdana"/>
              </a:rPr>
              <a:t>Indre energikilder er de</a:t>
            </a:r>
            <a:br>
              <a:rPr lang="da-DK" sz="750" dirty="0">
                <a:solidFill>
                  <a:srgbClr val="000000"/>
                </a:solidFill>
                <a:latin typeface="Verdana"/>
              </a:rPr>
            </a:br>
            <a:r>
              <a:rPr lang="da-DK" sz="750" dirty="0">
                <a:solidFill>
                  <a:srgbClr val="000000"/>
                </a:solidFill>
                <a:latin typeface="Verdana"/>
              </a:rPr>
              <a:t>vigtigste. Oplades af</a:t>
            </a:r>
            <a:br>
              <a:rPr lang="da-DK" sz="750" dirty="0">
                <a:solidFill>
                  <a:srgbClr val="000000"/>
                </a:solidFill>
                <a:latin typeface="Verdana"/>
              </a:rPr>
            </a:br>
            <a:r>
              <a:rPr lang="da-DK" sz="750" dirty="0">
                <a:solidFill>
                  <a:srgbClr val="000000"/>
                </a:solidFill>
                <a:latin typeface="Verdana"/>
              </a:rPr>
              <a:t>indre oplevelser</a:t>
            </a:r>
          </a:p>
        </p:txBody>
      </p:sp>
      <p:sp>
        <p:nvSpPr>
          <p:cNvPr id="18437" name="Rektangel 4"/>
          <p:cNvSpPr>
            <a:spLocks noChangeArrowheads="1"/>
          </p:cNvSpPr>
          <p:nvPr/>
        </p:nvSpPr>
        <p:spPr bwMode="auto">
          <a:xfrm>
            <a:off x="4301728" y="1826420"/>
            <a:ext cx="432197" cy="745331"/>
          </a:xfrm>
          <a:prstGeom prst="rect">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endParaRPr lang="da-DK" altLang="da-DK" sz="1500">
              <a:solidFill>
                <a:srgbClr val="000000"/>
              </a:solidFill>
              <a:latin typeface="Verdana" pitchFamily="34" charset="0"/>
            </a:endParaRPr>
          </a:p>
        </p:txBody>
      </p:sp>
      <p:grpSp>
        <p:nvGrpSpPr>
          <p:cNvPr id="18438" name="Gruppe 13"/>
          <p:cNvGrpSpPr>
            <a:grpSpLocks/>
          </p:cNvGrpSpPr>
          <p:nvPr/>
        </p:nvGrpSpPr>
        <p:grpSpPr bwMode="auto">
          <a:xfrm>
            <a:off x="2465785" y="1747837"/>
            <a:ext cx="1900238" cy="1225585"/>
            <a:chOff x="1835696" y="2564904"/>
            <a:chExt cx="2533898" cy="1633088"/>
          </a:xfrm>
        </p:grpSpPr>
        <p:sp>
          <p:nvSpPr>
            <p:cNvPr id="18446" name="Rektangel 12"/>
            <p:cNvSpPr>
              <a:spLocks noChangeArrowheads="1"/>
            </p:cNvSpPr>
            <p:nvPr/>
          </p:nvSpPr>
          <p:spPr bwMode="auto">
            <a:xfrm>
              <a:off x="3707904" y="3429000"/>
              <a:ext cx="661690" cy="487164"/>
            </a:xfrm>
            <a:prstGeom prst="rect">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endParaRPr lang="da-DK" altLang="da-DK" sz="1500">
                <a:solidFill>
                  <a:srgbClr val="000000"/>
                </a:solidFill>
                <a:latin typeface="Verdana" pitchFamily="34" charset="0"/>
              </a:endParaRPr>
            </a:p>
          </p:txBody>
        </p:sp>
        <p:grpSp>
          <p:nvGrpSpPr>
            <p:cNvPr id="18447" name="Gruppe 10"/>
            <p:cNvGrpSpPr>
              <a:grpSpLocks/>
            </p:cNvGrpSpPr>
            <p:nvPr/>
          </p:nvGrpSpPr>
          <p:grpSpPr bwMode="auto">
            <a:xfrm>
              <a:off x="1835696" y="2564904"/>
              <a:ext cx="2331759" cy="1633088"/>
              <a:chOff x="-36512" y="3348484"/>
              <a:chExt cx="2331759" cy="1633088"/>
            </a:xfrm>
          </p:grpSpPr>
          <p:grpSp>
            <p:nvGrpSpPr>
              <p:cNvPr id="18448" name="Gruppe 9"/>
              <p:cNvGrpSpPr>
                <a:grpSpLocks/>
              </p:cNvGrpSpPr>
              <p:nvPr/>
            </p:nvGrpSpPr>
            <p:grpSpPr bwMode="auto">
              <a:xfrm>
                <a:off x="-36512" y="3348484"/>
                <a:ext cx="2028192" cy="1480047"/>
                <a:chOff x="-36512" y="3348484"/>
                <a:chExt cx="2028192" cy="1480047"/>
              </a:xfrm>
            </p:grpSpPr>
            <p:pic>
              <p:nvPicPr>
                <p:cNvPr id="18450" name="Picture 2" descr="K:\sannes billeder\Sticky-I-Fix.jpg"/>
                <p:cNvPicPr>
                  <a:picLocks noChangeAspect="1" noChangeArrowheads="1"/>
                </p:cNvPicPr>
                <p:nvPr/>
              </p:nvPicPr>
              <p:blipFill>
                <a:blip r:embed="rId3" cstate="print">
                  <a:extLst>
                    <a:ext uri="{28A0092B-C50C-407E-A947-70E740481C1C}">
                      <a14:useLocalDpi xmlns:a14="http://schemas.microsoft.com/office/drawing/2010/main" val="0"/>
                    </a:ext>
                  </a:extLst>
                </a:blip>
                <a:srcRect t="29553" r="51880" b="39616"/>
                <a:stretch>
                  <a:fillRect/>
                </a:stretch>
              </p:blipFill>
              <p:spPr bwMode="auto">
                <a:xfrm>
                  <a:off x="-36512" y="3348484"/>
                  <a:ext cx="2028192" cy="1480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1" name="Rektangel 8"/>
                <p:cNvSpPr>
                  <a:spLocks noChangeArrowheads="1"/>
                </p:cNvSpPr>
                <p:nvPr/>
              </p:nvSpPr>
              <p:spPr bwMode="auto">
                <a:xfrm>
                  <a:off x="539552" y="4411712"/>
                  <a:ext cx="1452128" cy="288032"/>
                </a:xfrm>
                <a:prstGeom prst="rect">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endParaRPr lang="da-DK" altLang="da-DK" sz="1500">
                    <a:solidFill>
                      <a:srgbClr val="000000"/>
                    </a:solidFill>
                    <a:latin typeface="Verdana" pitchFamily="34" charset="0"/>
                  </a:endParaRPr>
                </a:p>
              </p:txBody>
            </p:sp>
          </p:grpSp>
          <p:sp>
            <p:nvSpPr>
              <p:cNvPr id="12" name="Rektangel 11"/>
              <p:cNvSpPr/>
              <p:nvPr/>
            </p:nvSpPr>
            <p:spPr>
              <a:xfrm>
                <a:off x="473630" y="4397163"/>
                <a:ext cx="1821617" cy="584409"/>
              </a:xfrm>
              <a:prstGeom prst="rect">
                <a:avLst/>
              </a:prstGeom>
              <a:solidFill>
                <a:schemeClr val="bg2"/>
              </a:solidFill>
            </p:spPr>
            <p:txBody>
              <a:bodyPr wrap="none">
                <a:spAutoFit/>
              </a:bodyPr>
              <a:lstStyle/>
              <a:p>
                <a:pPr algn="ctr">
                  <a:defRPr/>
                </a:pPr>
                <a:r>
                  <a:rPr lang="da-DK" sz="750" dirty="0">
                    <a:solidFill>
                      <a:srgbClr val="000000"/>
                    </a:solidFill>
                    <a:latin typeface="Verdana"/>
                  </a:rPr>
                  <a:t>Er ofte reserverede, </a:t>
                </a:r>
                <a:br>
                  <a:rPr lang="da-DK" sz="750" dirty="0">
                    <a:solidFill>
                      <a:srgbClr val="000000"/>
                    </a:solidFill>
                    <a:latin typeface="Verdana"/>
                  </a:rPr>
                </a:br>
                <a:r>
                  <a:rPr lang="da-DK" sz="750" dirty="0">
                    <a:solidFill>
                      <a:srgbClr val="000000"/>
                    </a:solidFill>
                    <a:latin typeface="Verdana"/>
                  </a:rPr>
                  <a:t>stille, vanskelige at lære</a:t>
                </a:r>
                <a:br>
                  <a:rPr lang="da-DK" sz="750" dirty="0">
                    <a:solidFill>
                      <a:srgbClr val="000000"/>
                    </a:solidFill>
                    <a:latin typeface="Verdana"/>
                  </a:rPr>
                </a:br>
                <a:r>
                  <a:rPr lang="da-DK" sz="750" dirty="0">
                    <a:solidFill>
                      <a:srgbClr val="000000"/>
                    </a:solidFill>
                    <a:latin typeface="Verdana"/>
                  </a:rPr>
                  <a:t>at kende</a:t>
                </a:r>
              </a:p>
            </p:txBody>
          </p:sp>
        </p:grpSp>
      </p:grpSp>
      <p:pic>
        <p:nvPicPr>
          <p:cNvPr id="18439" name="Picture 2" descr="K:\sannes billeder\Sticky-I-Fix.jpg"/>
          <p:cNvPicPr>
            <a:picLocks noChangeAspect="1" noChangeArrowheads="1"/>
          </p:cNvPicPr>
          <p:nvPr/>
        </p:nvPicPr>
        <p:blipFill>
          <a:blip r:embed="rId2" cstate="print">
            <a:extLst>
              <a:ext uri="{28A0092B-C50C-407E-A947-70E740481C1C}">
                <a14:useLocalDpi xmlns:a14="http://schemas.microsoft.com/office/drawing/2010/main" val="0"/>
              </a:ext>
            </a:extLst>
          </a:blip>
          <a:srcRect t="61703"/>
          <a:stretch>
            <a:fillRect/>
          </a:stretch>
        </p:blipFill>
        <p:spPr bwMode="auto">
          <a:xfrm>
            <a:off x="3139680" y="3137298"/>
            <a:ext cx="3159919" cy="137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40" name="Gruppe 14"/>
          <p:cNvGrpSpPr>
            <a:grpSpLocks/>
          </p:cNvGrpSpPr>
          <p:nvPr/>
        </p:nvGrpSpPr>
        <p:grpSpPr bwMode="auto">
          <a:xfrm>
            <a:off x="5035014" y="1791893"/>
            <a:ext cx="1555234" cy="1018565"/>
            <a:chOff x="5430846" y="2346768"/>
            <a:chExt cx="2072758" cy="1359419"/>
          </a:xfrm>
        </p:grpSpPr>
        <p:sp>
          <p:nvSpPr>
            <p:cNvPr id="17" name="Rektangel 16"/>
            <p:cNvSpPr/>
            <p:nvPr/>
          </p:nvSpPr>
          <p:spPr>
            <a:xfrm>
              <a:off x="5430846" y="3428916"/>
              <a:ext cx="2072758" cy="277271"/>
            </a:xfrm>
            <a:prstGeom prst="rect">
              <a:avLst/>
            </a:prstGeom>
            <a:solidFill>
              <a:schemeClr val="bg2"/>
            </a:solidFill>
          </p:spPr>
          <p:txBody>
            <a:bodyPr wrap="none">
              <a:spAutoFit/>
            </a:bodyPr>
            <a:lstStyle/>
            <a:p>
              <a:pPr algn="ctr">
                <a:defRPr/>
              </a:pPr>
              <a:r>
                <a:rPr lang="da-DK" sz="750" dirty="0">
                  <a:solidFill>
                    <a:srgbClr val="000000"/>
                  </a:solidFill>
                  <a:latin typeface="Verdana"/>
                </a:rPr>
                <a:t>Har behov for at være alene</a:t>
              </a:r>
            </a:p>
          </p:txBody>
        </p:sp>
        <p:pic>
          <p:nvPicPr>
            <p:cNvPr id="18445" name="Picture 2" descr="K:\sannes billeder\Sticky-I-Fix.jpg"/>
            <p:cNvPicPr>
              <a:picLocks noChangeAspect="1" noChangeArrowheads="1"/>
            </p:cNvPicPr>
            <p:nvPr/>
          </p:nvPicPr>
          <p:blipFill>
            <a:blip r:embed="rId4" cstate="print">
              <a:extLst>
                <a:ext uri="{28A0092B-C50C-407E-A947-70E740481C1C}">
                  <a14:useLocalDpi xmlns:a14="http://schemas.microsoft.com/office/drawing/2010/main" val="0"/>
                </a:ext>
              </a:extLst>
            </a:blip>
            <a:srcRect l="74385" t="32484" r="8646" b="44972"/>
            <a:stretch>
              <a:fillRect/>
            </a:stretch>
          </p:blipFill>
          <p:spPr bwMode="auto">
            <a:xfrm>
              <a:off x="6109613" y="2346768"/>
              <a:ext cx="715224" cy="1082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 Box 28"/>
          <p:cNvSpPr txBox="1">
            <a:spLocks noChangeArrowheads="1"/>
          </p:cNvSpPr>
          <p:nvPr/>
        </p:nvSpPr>
        <p:spPr bwMode="auto">
          <a:xfrm>
            <a:off x="4177903" y="1566863"/>
            <a:ext cx="594122" cy="1200329"/>
          </a:xfrm>
          <a:prstGeom prst="rect">
            <a:avLst/>
          </a:prstGeom>
          <a:noFill/>
          <a:ln w="9525">
            <a:noFill/>
            <a:miter lim="800000"/>
            <a:headEnd/>
            <a:tailEnd/>
          </a:ln>
          <a:effectLst/>
        </p:spPr>
        <p:txBody>
          <a:bodyPr>
            <a:spAutoFit/>
          </a:bodyPr>
          <a:lstStyle/>
          <a:p>
            <a:pPr eaLnBrk="0" hangingPunct="0">
              <a:defRPr/>
            </a:pPr>
            <a:r>
              <a:rPr lang="da-DK" sz="7200" b="1" dirty="0">
                <a:solidFill>
                  <a:srgbClr val="E3A51A"/>
                </a:solidFill>
                <a:latin typeface="Verdana"/>
              </a:rPr>
              <a:t>I</a:t>
            </a:r>
          </a:p>
        </p:txBody>
      </p:sp>
      <p:sp>
        <p:nvSpPr>
          <p:cNvPr id="20" name="Rektangel 19"/>
          <p:cNvSpPr/>
          <p:nvPr/>
        </p:nvSpPr>
        <p:spPr>
          <a:xfrm>
            <a:off x="4809215" y="4137423"/>
            <a:ext cx="1468672" cy="323165"/>
          </a:xfrm>
          <a:prstGeom prst="rect">
            <a:avLst/>
          </a:prstGeom>
          <a:solidFill>
            <a:schemeClr val="bg2"/>
          </a:solidFill>
        </p:spPr>
        <p:txBody>
          <a:bodyPr wrap="none">
            <a:spAutoFit/>
          </a:bodyPr>
          <a:lstStyle/>
          <a:p>
            <a:pPr algn="ctr">
              <a:defRPr/>
            </a:pPr>
            <a:r>
              <a:rPr lang="da-DK" sz="750" dirty="0">
                <a:solidFill>
                  <a:srgbClr val="000000"/>
                </a:solidFill>
                <a:latin typeface="Verdana"/>
              </a:rPr>
              <a:t>Overvejer først og handler</a:t>
            </a:r>
            <a:br>
              <a:rPr lang="da-DK" sz="750" dirty="0">
                <a:solidFill>
                  <a:srgbClr val="000000"/>
                </a:solidFill>
                <a:latin typeface="Verdana"/>
              </a:rPr>
            </a:br>
            <a:r>
              <a:rPr lang="da-DK" sz="750" dirty="0">
                <a:solidFill>
                  <a:srgbClr val="000000"/>
                </a:solidFill>
                <a:latin typeface="Verdana"/>
              </a:rPr>
              <a:t>bagefter (måske)</a:t>
            </a:r>
          </a:p>
        </p:txBody>
      </p:sp>
      <p:sp>
        <p:nvSpPr>
          <p:cNvPr id="21" name="Rektangel 20"/>
          <p:cNvSpPr/>
          <p:nvPr/>
        </p:nvSpPr>
        <p:spPr>
          <a:xfrm>
            <a:off x="3167187" y="4370785"/>
            <a:ext cx="1418979" cy="207749"/>
          </a:xfrm>
          <a:prstGeom prst="rect">
            <a:avLst/>
          </a:prstGeom>
          <a:solidFill>
            <a:schemeClr val="bg2"/>
          </a:solidFill>
        </p:spPr>
        <p:txBody>
          <a:bodyPr wrap="none">
            <a:spAutoFit/>
          </a:bodyPr>
          <a:lstStyle/>
          <a:p>
            <a:pPr algn="ctr">
              <a:defRPr/>
            </a:pPr>
            <a:r>
              <a:rPr lang="da-DK" sz="750" dirty="0">
                <a:solidFill>
                  <a:srgbClr val="000000"/>
                </a:solidFill>
                <a:latin typeface="Verdana"/>
              </a:rPr>
              <a:t>Søger dybde i tilværelsen</a:t>
            </a:r>
          </a:p>
        </p:txBody>
      </p:sp>
      <p:sp>
        <p:nvSpPr>
          <p:cNvPr id="2" name="Pladsholder til diasnummer 1"/>
          <p:cNvSpPr>
            <a:spLocks noGrp="1"/>
          </p:cNvSpPr>
          <p:nvPr>
            <p:ph type="sldNum" sz="quarter" idx="12"/>
          </p:nvPr>
        </p:nvSpPr>
        <p:spPr/>
        <p:txBody>
          <a:bodyPr/>
          <a:lstStyle/>
          <a:p>
            <a:pPr>
              <a:defRPr/>
            </a:pPr>
            <a:r>
              <a:rPr lang="da-DK"/>
              <a:t> </a:t>
            </a:r>
            <a:r>
              <a:rPr lang="da-DK" sz="750">
                <a:solidFill>
                  <a:srgbClr val="82C2BF"/>
                </a:solidFill>
              </a:rPr>
              <a:t> </a:t>
            </a:r>
            <a:fld id="{444C5D5C-53FB-492A-B2EC-7F77448B9E4F}" type="slidenum">
              <a:rPr lang="da-DK" sz="750" b="1">
                <a:solidFill>
                  <a:schemeClr val="tx2"/>
                </a:solidFill>
              </a:rPr>
              <a:pPr>
                <a:defRPr/>
              </a:pPr>
              <a:t>84</a:t>
            </a:fld>
            <a:endParaRPr lang="da-DK" sz="750" b="1">
              <a:solidFill>
                <a:schemeClr val="tx2"/>
              </a:solidFill>
            </a:endParaRPr>
          </a:p>
        </p:txBody>
      </p:sp>
    </p:spTree>
    <p:extLst>
      <p:ext uri="{BB962C8B-B14F-4D97-AF65-F5344CB8AC3E}">
        <p14:creationId xmlns:p14="http://schemas.microsoft.com/office/powerpoint/2010/main" val="22493373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uppe 6"/>
          <p:cNvGrpSpPr>
            <a:grpSpLocks/>
          </p:cNvGrpSpPr>
          <p:nvPr/>
        </p:nvGrpSpPr>
        <p:grpSpPr bwMode="auto">
          <a:xfrm>
            <a:off x="1518048" y="627461"/>
            <a:ext cx="6140053" cy="3425428"/>
            <a:chOff x="500063" y="928670"/>
            <a:chExt cx="8186737" cy="4567238"/>
          </a:xfrm>
        </p:grpSpPr>
        <p:pic>
          <p:nvPicPr>
            <p:cNvPr id="19463" name="Picture 2" descr="K:\sannes billeder\Extro--Intro-[Converted].jpg"/>
            <p:cNvPicPr>
              <a:picLocks noChangeAspect="1" noChangeArrowheads="1"/>
            </p:cNvPicPr>
            <p:nvPr/>
          </p:nvPicPr>
          <p:blipFill>
            <a:blip r:embed="rId2" cstate="print">
              <a:extLst>
                <a:ext uri="{28A0092B-C50C-407E-A947-70E740481C1C}">
                  <a14:useLocalDpi xmlns:a14="http://schemas.microsoft.com/office/drawing/2010/main" val="0"/>
                </a:ext>
              </a:extLst>
            </a:blip>
            <a:srcRect t="13419"/>
            <a:stretch>
              <a:fillRect/>
            </a:stretch>
          </p:blipFill>
          <p:spPr bwMode="auto">
            <a:xfrm>
              <a:off x="500063" y="1603358"/>
              <a:ext cx="8186737"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6" descr="K:\Videncentre og afdelinger\Medlems- og kunderelationer\Personlige mapper\Ditte Egeberg Ottosen\Blandet\JTI billede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7775" y="928670"/>
              <a:ext cx="233362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ktangel 5"/>
          <p:cNvSpPr/>
          <p:nvPr/>
        </p:nvSpPr>
        <p:spPr>
          <a:xfrm>
            <a:off x="1518047" y="3706417"/>
            <a:ext cx="2675334" cy="438582"/>
          </a:xfrm>
          <a:prstGeom prst="rect">
            <a:avLst/>
          </a:prstGeom>
          <a:solidFill>
            <a:schemeClr val="bg2"/>
          </a:solidFill>
        </p:spPr>
        <p:txBody>
          <a:bodyPr>
            <a:spAutoFit/>
          </a:bodyPr>
          <a:lstStyle/>
          <a:p>
            <a:pPr algn="ctr">
              <a:defRPr/>
            </a:pPr>
            <a:r>
              <a:rPr lang="da-DK" sz="1125" dirty="0">
                <a:solidFill>
                  <a:srgbClr val="000000"/>
                </a:solidFill>
                <a:latin typeface="Verdana"/>
              </a:rPr>
              <a:t>Introverte kan synes, at </a:t>
            </a:r>
            <a:br>
              <a:rPr lang="da-DK" sz="1125" dirty="0">
                <a:solidFill>
                  <a:srgbClr val="000000"/>
                </a:solidFill>
                <a:latin typeface="Verdana"/>
              </a:rPr>
            </a:br>
            <a:r>
              <a:rPr lang="da-DK" sz="1125" dirty="0">
                <a:solidFill>
                  <a:srgbClr val="000000"/>
                </a:solidFill>
                <a:latin typeface="Verdana"/>
              </a:rPr>
              <a:t>ekstroverte er overfladiske</a:t>
            </a:r>
          </a:p>
        </p:txBody>
      </p:sp>
      <p:sp>
        <p:nvSpPr>
          <p:cNvPr id="9" name="Rektangel 8"/>
          <p:cNvSpPr/>
          <p:nvPr/>
        </p:nvSpPr>
        <p:spPr>
          <a:xfrm>
            <a:off x="1763317" y="627461"/>
            <a:ext cx="2106215" cy="692497"/>
          </a:xfrm>
          <a:prstGeom prst="rect">
            <a:avLst/>
          </a:prstGeom>
          <a:solidFill>
            <a:schemeClr val="bg2"/>
          </a:solidFill>
        </p:spPr>
        <p:txBody>
          <a:bodyPr>
            <a:spAutoFit/>
          </a:bodyPr>
          <a:lstStyle/>
          <a:p>
            <a:pPr algn="ctr">
              <a:defRPr/>
            </a:pPr>
            <a:r>
              <a:rPr lang="da-DK" sz="1500" b="1" dirty="0">
                <a:solidFill>
                  <a:srgbClr val="E3A51A"/>
                </a:solidFill>
                <a:latin typeface="Verdana"/>
              </a:rPr>
              <a:t>Ekstroverte</a:t>
            </a:r>
          </a:p>
          <a:p>
            <a:pPr algn="ctr">
              <a:defRPr/>
            </a:pPr>
            <a:r>
              <a:rPr lang="da-DK" sz="2400" b="1" dirty="0">
                <a:solidFill>
                  <a:srgbClr val="E3A51A"/>
                </a:solidFill>
                <a:latin typeface="Verdana"/>
              </a:rPr>
              <a:t>E</a:t>
            </a:r>
          </a:p>
        </p:txBody>
      </p:sp>
      <p:sp>
        <p:nvSpPr>
          <p:cNvPr id="10" name="Rektangel 9"/>
          <p:cNvSpPr/>
          <p:nvPr/>
        </p:nvSpPr>
        <p:spPr>
          <a:xfrm>
            <a:off x="5004197" y="627461"/>
            <a:ext cx="1770459" cy="692497"/>
          </a:xfrm>
          <a:prstGeom prst="rect">
            <a:avLst/>
          </a:prstGeom>
          <a:noFill/>
        </p:spPr>
        <p:txBody>
          <a:bodyPr>
            <a:spAutoFit/>
          </a:bodyPr>
          <a:lstStyle/>
          <a:p>
            <a:pPr algn="ctr">
              <a:defRPr/>
            </a:pPr>
            <a:r>
              <a:rPr lang="da-DK" sz="1500" b="1" dirty="0">
                <a:solidFill>
                  <a:srgbClr val="E3A51A"/>
                </a:solidFill>
                <a:latin typeface="Verdana"/>
              </a:rPr>
              <a:t>Introverte</a:t>
            </a:r>
          </a:p>
          <a:p>
            <a:pPr algn="ctr">
              <a:defRPr/>
            </a:pPr>
            <a:r>
              <a:rPr lang="da-DK" sz="2400" b="1" dirty="0">
                <a:solidFill>
                  <a:srgbClr val="E3A51A"/>
                </a:solidFill>
                <a:latin typeface="Verdana"/>
              </a:rPr>
              <a:t>I</a:t>
            </a:r>
          </a:p>
        </p:txBody>
      </p:sp>
      <p:sp>
        <p:nvSpPr>
          <p:cNvPr id="12" name="Rektangel 11"/>
          <p:cNvSpPr/>
          <p:nvPr/>
        </p:nvSpPr>
        <p:spPr>
          <a:xfrm>
            <a:off x="4743450" y="3725467"/>
            <a:ext cx="2430066" cy="438582"/>
          </a:xfrm>
          <a:prstGeom prst="rect">
            <a:avLst/>
          </a:prstGeom>
          <a:solidFill>
            <a:schemeClr val="bg2"/>
          </a:solidFill>
        </p:spPr>
        <p:txBody>
          <a:bodyPr>
            <a:spAutoFit/>
          </a:bodyPr>
          <a:lstStyle/>
          <a:p>
            <a:pPr algn="ctr">
              <a:defRPr/>
            </a:pPr>
            <a:r>
              <a:rPr lang="da-DK" sz="1125" dirty="0">
                <a:solidFill>
                  <a:srgbClr val="000000"/>
                </a:solidFill>
                <a:latin typeface="Verdana"/>
              </a:rPr>
              <a:t>Ekstroverte kan synes, at </a:t>
            </a:r>
            <a:br>
              <a:rPr lang="da-DK" sz="1125" dirty="0">
                <a:solidFill>
                  <a:srgbClr val="000000"/>
                </a:solidFill>
                <a:latin typeface="Verdana"/>
              </a:rPr>
            </a:br>
            <a:r>
              <a:rPr lang="da-DK" sz="1125" dirty="0">
                <a:solidFill>
                  <a:srgbClr val="000000"/>
                </a:solidFill>
                <a:latin typeface="Verdana"/>
              </a:rPr>
              <a:t>introverte er uselskabelige</a:t>
            </a:r>
          </a:p>
        </p:txBody>
      </p:sp>
      <p:sp>
        <p:nvSpPr>
          <p:cNvPr id="2" name="Pladsholder til diasnummer 1"/>
          <p:cNvSpPr>
            <a:spLocks noGrp="1"/>
          </p:cNvSpPr>
          <p:nvPr>
            <p:ph type="sldNum" sz="quarter" idx="12"/>
          </p:nvPr>
        </p:nvSpPr>
        <p:spPr/>
        <p:txBody>
          <a:bodyPr/>
          <a:lstStyle/>
          <a:p>
            <a:pPr>
              <a:defRPr/>
            </a:pPr>
            <a:r>
              <a:rPr lang="da-DK"/>
              <a:t> </a:t>
            </a:r>
            <a:r>
              <a:rPr lang="da-DK" sz="750">
                <a:solidFill>
                  <a:srgbClr val="82C2BF"/>
                </a:solidFill>
              </a:rPr>
              <a:t> </a:t>
            </a:r>
            <a:fld id="{444C5D5C-53FB-492A-B2EC-7F77448B9E4F}" type="slidenum">
              <a:rPr lang="da-DK" sz="750" b="1">
                <a:solidFill>
                  <a:schemeClr val="tx2"/>
                </a:solidFill>
              </a:rPr>
              <a:pPr>
                <a:defRPr/>
              </a:pPr>
              <a:t>85</a:t>
            </a:fld>
            <a:endParaRPr lang="da-DK" sz="750" b="1">
              <a:solidFill>
                <a:schemeClr val="tx2"/>
              </a:solidFill>
            </a:endParaRPr>
          </a:p>
        </p:txBody>
      </p:sp>
    </p:spTree>
    <p:extLst>
      <p:ext uri="{BB962C8B-B14F-4D97-AF65-F5344CB8AC3E}">
        <p14:creationId xmlns:p14="http://schemas.microsoft.com/office/powerpoint/2010/main" val="4942033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p:txBody>
          <a:bodyPr/>
          <a:lstStyle/>
          <a:p>
            <a:pPr algn="ctr" eaLnBrk="1" hangingPunct="1"/>
            <a:r>
              <a:rPr lang="da-DK" altLang="da-DK" sz="2200" b="1" dirty="0"/>
              <a:t>Sæt et kryds på </a:t>
            </a:r>
            <a:r>
              <a:rPr lang="da-DK" altLang="da-DK" sz="2200" b="1" dirty="0">
                <a:solidFill>
                  <a:srgbClr val="FF0000"/>
                </a:solidFill>
              </a:rPr>
              <a:t>E-I </a:t>
            </a:r>
            <a:r>
              <a:rPr lang="da-DK" altLang="da-DK" sz="2200" b="1" dirty="0"/>
              <a:t>dimensionen</a:t>
            </a:r>
          </a:p>
        </p:txBody>
      </p:sp>
      <p:grpSp>
        <p:nvGrpSpPr>
          <p:cNvPr id="282627" name="Group 3"/>
          <p:cNvGrpSpPr>
            <a:grpSpLocks noGrp="1"/>
          </p:cNvGrpSpPr>
          <p:nvPr/>
        </p:nvGrpSpPr>
        <p:grpSpPr bwMode="auto">
          <a:xfrm>
            <a:off x="1472804" y="1221581"/>
            <a:ext cx="6385310" cy="3540562"/>
            <a:chOff x="-155" y="1090"/>
            <a:chExt cx="6258" cy="2868"/>
          </a:xfrm>
        </p:grpSpPr>
        <p:sp>
          <p:nvSpPr>
            <p:cNvPr id="49157" name="Text Box 4"/>
            <p:cNvSpPr txBox="1">
              <a:spLocks noChangeArrowheads="1"/>
            </p:cNvSpPr>
            <p:nvPr/>
          </p:nvSpPr>
          <p:spPr bwMode="auto">
            <a:xfrm>
              <a:off x="2187" y="1090"/>
              <a:ext cx="1585" cy="228"/>
            </a:xfrm>
            <a:prstGeom prst="rect">
              <a:avLst/>
            </a:prstGeom>
            <a:noFill/>
            <a:ln w="9525">
              <a:noFill/>
              <a:miter lim="800000"/>
              <a:headEnd/>
              <a:tailEnd/>
            </a:ln>
          </p:spPr>
          <p:txBody>
            <a:bodyPr wrap="none" lIns="40500" tIns="27000">
              <a:spAutoFit/>
            </a:bodyPr>
            <a:lstStyle/>
            <a:p>
              <a:pPr>
                <a:defRPr/>
              </a:pPr>
              <a:r>
                <a:rPr lang="en-GB" sz="1350" dirty="0" err="1">
                  <a:latin typeface="+mj-lt"/>
                </a:rPr>
                <a:t>Indstilling</a:t>
              </a:r>
              <a:r>
                <a:rPr lang="en-GB" sz="1350" dirty="0">
                  <a:latin typeface="+mj-lt"/>
                </a:rPr>
                <a:t>/</a:t>
              </a:r>
              <a:r>
                <a:rPr lang="en-GB" sz="1350" dirty="0" err="1">
                  <a:latin typeface="+mj-lt"/>
                </a:rPr>
                <a:t>Energi</a:t>
              </a:r>
              <a:endParaRPr lang="en-GB" sz="1350" dirty="0">
                <a:latin typeface="+mj-lt"/>
              </a:endParaRPr>
            </a:p>
          </p:txBody>
        </p:sp>
        <p:sp>
          <p:nvSpPr>
            <p:cNvPr id="49158" name="Rectangle 5"/>
            <p:cNvSpPr>
              <a:spLocks noChangeArrowheads="1"/>
            </p:cNvSpPr>
            <p:nvPr/>
          </p:nvSpPr>
          <p:spPr bwMode="auto">
            <a:xfrm>
              <a:off x="2326" y="2258"/>
              <a:ext cx="13" cy="37"/>
            </a:xfrm>
            <a:prstGeom prst="rect">
              <a:avLst/>
            </a:prstGeom>
            <a:noFill/>
            <a:ln w="9525">
              <a:noFill/>
              <a:miter lim="800000"/>
              <a:headEnd/>
              <a:tailEnd/>
            </a:ln>
          </p:spPr>
          <p:txBody>
            <a:bodyPr wrap="none" lIns="0" tIns="0" rIns="0" bIns="0">
              <a:spAutoFit/>
            </a:bodyPr>
            <a:lstStyle/>
            <a:p>
              <a:pPr>
                <a:defRPr/>
              </a:pPr>
              <a:r>
                <a:rPr lang="da-DK" sz="300">
                  <a:solidFill>
                    <a:srgbClr val="000000"/>
                  </a:solidFill>
                  <a:latin typeface="+mj-lt"/>
                </a:rPr>
                <a:t> </a:t>
              </a:r>
              <a:endParaRPr lang="da-DK">
                <a:solidFill>
                  <a:srgbClr val="000066"/>
                </a:solidFill>
                <a:latin typeface="+mj-lt"/>
              </a:endParaRPr>
            </a:p>
          </p:txBody>
        </p:sp>
        <p:sp>
          <p:nvSpPr>
            <p:cNvPr id="49159" name="Rectangle 6"/>
            <p:cNvSpPr>
              <a:spLocks noChangeArrowheads="1"/>
            </p:cNvSpPr>
            <p:nvPr/>
          </p:nvSpPr>
          <p:spPr bwMode="auto">
            <a:xfrm>
              <a:off x="3286" y="2258"/>
              <a:ext cx="13" cy="37"/>
            </a:xfrm>
            <a:prstGeom prst="rect">
              <a:avLst/>
            </a:prstGeom>
            <a:noFill/>
            <a:ln w="9525">
              <a:noFill/>
              <a:miter lim="800000"/>
              <a:headEnd/>
              <a:tailEnd/>
            </a:ln>
          </p:spPr>
          <p:txBody>
            <a:bodyPr wrap="none" lIns="0" tIns="0" rIns="0" bIns="0">
              <a:spAutoFit/>
            </a:bodyPr>
            <a:lstStyle/>
            <a:p>
              <a:pPr>
                <a:defRPr/>
              </a:pPr>
              <a:r>
                <a:rPr lang="da-DK" sz="300">
                  <a:solidFill>
                    <a:srgbClr val="000000"/>
                  </a:solidFill>
                  <a:latin typeface="+mj-lt"/>
                </a:rPr>
                <a:t> </a:t>
              </a:r>
              <a:endParaRPr lang="da-DK">
                <a:solidFill>
                  <a:srgbClr val="000066"/>
                </a:solidFill>
                <a:latin typeface="+mj-lt"/>
              </a:endParaRPr>
            </a:p>
          </p:txBody>
        </p:sp>
        <p:grpSp>
          <p:nvGrpSpPr>
            <p:cNvPr id="282631" name="Group 7"/>
            <p:cNvGrpSpPr>
              <a:grpSpLocks/>
            </p:cNvGrpSpPr>
            <p:nvPr/>
          </p:nvGrpSpPr>
          <p:grpSpPr bwMode="auto">
            <a:xfrm>
              <a:off x="1083" y="3531"/>
              <a:ext cx="3258" cy="159"/>
              <a:chOff x="1055" y="3653"/>
              <a:chExt cx="3258" cy="159"/>
            </a:xfrm>
          </p:grpSpPr>
          <p:sp>
            <p:nvSpPr>
              <p:cNvPr id="49188" name="Text Box 8"/>
              <p:cNvSpPr txBox="1">
                <a:spLocks noChangeArrowheads="1"/>
              </p:cNvSpPr>
              <p:nvPr/>
            </p:nvSpPr>
            <p:spPr bwMode="auto">
              <a:xfrm>
                <a:off x="1055" y="3653"/>
                <a:ext cx="1670" cy="159"/>
              </a:xfrm>
              <a:prstGeom prst="rect">
                <a:avLst/>
              </a:prstGeom>
              <a:noFill/>
              <a:ln w="9525">
                <a:noFill/>
                <a:miter lim="800000"/>
                <a:headEnd/>
                <a:tailEnd/>
              </a:ln>
            </p:spPr>
            <p:txBody>
              <a:bodyPr wrap="none">
                <a:spAutoFit/>
              </a:bodyPr>
              <a:lstStyle/>
              <a:p>
                <a:pPr>
                  <a:defRPr/>
                </a:pPr>
                <a:r>
                  <a:rPr lang="da-DK" sz="675" dirty="0">
                    <a:latin typeface="+mj-lt"/>
                  </a:rPr>
                  <a:t>meget klar - klar - moderat - uklar</a:t>
                </a:r>
              </a:p>
            </p:txBody>
          </p:sp>
          <p:sp>
            <p:nvSpPr>
              <p:cNvPr id="49189" name="Text Box 9"/>
              <p:cNvSpPr txBox="1">
                <a:spLocks noChangeArrowheads="1"/>
              </p:cNvSpPr>
              <p:nvPr/>
            </p:nvSpPr>
            <p:spPr bwMode="auto">
              <a:xfrm>
                <a:off x="2643" y="3653"/>
                <a:ext cx="1670" cy="159"/>
              </a:xfrm>
              <a:prstGeom prst="rect">
                <a:avLst/>
              </a:prstGeom>
              <a:noFill/>
              <a:ln w="9525">
                <a:noFill/>
                <a:miter lim="800000"/>
                <a:headEnd/>
                <a:tailEnd/>
              </a:ln>
            </p:spPr>
            <p:txBody>
              <a:bodyPr wrap="none">
                <a:spAutoFit/>
              </a:bodyPr>
              <a:lstStyle/>
              <a:p>
                <a:pPr>
                  <a:defRPr/>
                </a:pPr>
                <a:r>
                  <a:rPr lang="da-DK" sz="675" dirty="0">
                    <a:latin typeface="+mj-lt"/>
                  </a:rPr>
                  <a:t>uklar - moderat - klar - meget klar</a:t>
                </a:r>
              </a:p>
            </p:txBody>
          </p:sp>
        </p:grpSp>
        <p:sp>
          <p:nvSpPr>
            <p:cNvPr id="49161" name="Line 10"/>
            <p:cNvSpPr>
              <a:spLocks noChangeShapeType="1"/>
            </p:cNvSpPr>
            <p:nvPr/>
          </p:nvSpPr>
          <p:spPr bwMode="auto">
            <a:xfrm>
              <a:off x="1325" y="1544"/>
              <a:ext cx="2785"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a:latin typeface="+mj-lt"/>
              </a:endParaRPr>
            </a:p>
          </p:txBody>
        </p:sp>
        <p:sp>
          <p:nvSpPr>
            <p:cNvPr id="49162" name="Line 11"/>
            <p:cNvSpPr>
              <a:spLocks noChangeShapeType="1"/>
            </p:cNvSpPr>
            <p:nvPr/>
          </p:nvSpPr>
          <p:spPr bwMode="auto">
            <a:xfrm>
              <a:off x="2669" y="1448"/>
              <a:ext cx="0" cy="192"/>
            </a:xfrm>
            <a:prstGeom prst="line">
              <a:avLst/>
            </a:prstGeom>
            <a:noFill/>
            <a:ln w="9525">
              <a:solidFill>
                <a:schemeClr val="tx1"/>
              </a:solidFill>
              <a:round/>
              <a:headEnd/>
              <a:tailEnd/>
            </a:ln>
          </p:spPr>
          <p:txBody>
            <a:bodyPr wrap="none" anchor="ctr"/>
            <a:lstStyle/>
            <a:p>
              <a:pPr>
                <a:defRPr/>
              </a:pPr>
              <a:endParaRPr lang="da-DK" sz="1350">
                <a:latin typeface="+mj-lt"/>
              </a:endParaRPr>
            </a:p>
          </p:txBody>
        </p:sp>
        <p:sp>
          <p:nvSpPr>
            <p:cNvPr id="49163" name="Line 12"/>
            <p:cNvSpPr>
              <a:spLocks noChangeShapeType="1"/>
            </p:cNvSpPr>
            <p:nvPr/>
          </p:nvSpPr>
          <p:spPr bwMode="auto">
            <a:xfrm>
              <a:off x="1325" y="2168"/>
              <a:ext cx="2785"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a:latin typeface="+mj-lt"/>
              </a:endParaRPr>
            </a:p>
          </p:txBody>
        </p:sp>
        <p:sp>
          <p:nvSpPr>
            <p:cNvPr id="49164" name="Line 13"/>
            <p:cNvSpPr>
              <a:spLocks noChangeShapeType="1"/>
            </p:cNvSpPr>
            <p:nvPr/>
          </p:nvSpPr>
          <p:spPr bwMode="auto">
            <a:xfrm>
              <a:off x="2669" y="2072"/>
              <a:ext cx="0" cy="192"/>
            </a:xfrm>
            <a:prstGeom prst="line">
              <a:avLst/>
            </a:prstGeom>
            <a:noFill/>
            <a:ln w="9525">
              <a:solidFill>
                <a:schemeClr val="tx1"/>
              </a:solidFill>
              <a:round/>
              <a:headEnd/>
              <a:tailEnd/>
            </a:ln>
          </p:spPr>
          <p:txBody>
            <a:bodyPr wrap="none" anchor="ctr"/>
            <a:lstStyle/>
            <a:p>
              <a:pPr>
                <a:defRPr/>
              </a:pPr>
              <a:endParaRPr lang="da-DK" sz="1350">
                <a:latin typeface="+mj-lt"/>
              </a:endParaRPr>
            </a:p>
          </p:txBody>
        </p:sp>
        <p:sp>
          <p:nvSpPr>
            <p:cNvPr id="49165" name="Line 14"/>
            <p:cNvSpPr>
              <a:spLocks noChangeShapeType="1"/>
            </p:cNvSpPr>
            <p:nvPr/>
          </p:nvSpPr>
          <p:spPr bwMode="auto">
            <a:xfrm>
              <a:off x="1325" y="2840"/>
              <a:ext cx="2785"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a:latin typeface="+mj-lt"/>
              </a:endParaRPr>
            </a:p>
          </p:txBody>
        </p:sp>
        <p:sp>
          <p:nvSpPr>
            <p:cNvPr id="49166" name="Line 15"/>
            <p:cNvSpPr>
              <a:spLocks noChangeShapeType="1"/>
            </p:cNvSpPr>
            <p:nvPr/>
          </p:nvSpPr>
          <p:spPr bwMode="auto">
            <a:xfrm>
              <a:off x="2669" y="2744"/>
              <a:ext cx="0" cy="192"/>
            </a:xfrm>
            <a:prstGeom prst="line">
              <a:avLst/>
            </a:prstGeom>
            <a:noFill/>
            <a:ln w="9525">
              <a:solidFill>
                <a:schemeClr val="tx1"/>
              </a:solidFill>
              <a:round/>
              <a:headEnd/>
              <a:tailEnd/>
            </a:ln>
          </p:spPr>
          <p:txBody>
            <a:bodyPr wrap="none" anchor="ctr"/>
            <a:lstStyle/>
            <a:p>
              <a:pPr>
                <a:defRPr/>
              </a:pPr>
              <a:endParaRPr lang="da-DK" sz="1350">
                <a:latin typeface="+mj-lt"/>
              </a:endParaRPr>
            </a:p>
          </p:txBody>
        </p:sp>
        <p:sp>
          <p:nvSpPr>
            <p:cNvPr id="49167" name="Line 16"/>
            <p:cNvSpPr>
              <a:spLocks noChangeShapeType="1"/>
            </p:cNvSpPr>
            <p:nvPr/>
          </p:nvSpPr>
          <p:spPr bwMode="auto">
            <a:xfrm>
              <a:off x="1325" y="3464"/>
              <a:ext cx="2785"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a:latin typeface="+mj-lt"/>
              </a:endParaRPr>
            </a:p>
          </p:txBody>
        </p:sp>
        <p:sp>
          <p:nvSpPr>
            <p:cNvPr id="49168" name="Line 17"/>
            <p:cNvSpPr>
              <a:spLocks noChangeShapeType="1"/>
            </p:cNvSpPr>
            <p:nvPr/>
          </p:nvSpPr>
          <p:spPr bwMode="auto">
            <a:xfrm>
              <a:off x="2669" y="3368"/>
              <a:ext cx="0" cy="192"/>
            </a:xfrm>
            <a:prstGeom prst="line">
              <a:avLst/>
            </a:prstGeom>
            <a:noFill/>
            <a:ln w="9525">
              <a:solidFill>
                <a:schemeClr val="tx1"/>
              </a:solidFill>
              <a:round/>
              <a:headEnd/>
              <a:tailEnd/>
            </a:ln>
          </p:spPr>
          <p:txBody>
            <a:bodyPr wrap="none" anchor="ctr"/>
            <a:lstStyle/>
            <a:p>
              <a:pPr>
                <a:defRPr/>
              </a:pPr>
              <a:endParaRPr lang="da-DK" sz="1350">
                <a:latin typeface="+mj-lt"/>
              </a:endParaRPr>
            </a:p>
          </p:txBody>
        </p:sp>
        <p:sp>
          <p:nvSpPr>
            <p:cNvPr id="49169" name="Text Box 18"/>
            <p:cNvSpPr txBox="1">
              <a:spLocks noChangeArrowheads="1"/>
            </p:cNvSpPr>
            <p:nvPr/>
          </p:nvSpPr>
          <p:spPr bwMode="auto">
            <a:xfrm>
              <a:off x="-155" y="1402"/>
              <a:ext cx="1348" cy="524"/>
            </a:xfrm>
            <a:prstGeom prst="rect">
              <a:avLst/>
            </a:prstGeom>
            <a:noFill/>
            <a:ln w="9525">
              <a:noFill/>
              <a:miter lim="800000"/>
              <a:headEnd/>
              <a:tailEnd/>
            </a:ln>
          </p:spPr>
          <p:txBody>
            <a:bodyPr wrap="none">
              <a:spAutoFit/>
            </a:bodyPr>
            <a:lstStyle/>
            <a:p>
              <a:pPr>
                <a:defRPr/>
              </a:pPr>
              <a:r>
                <a:rPr lang="da-DK" dirty="0">
                  <a:latin typeface="+mj-lt"/>
                </a:rPr>
                <a:t>Ekstrovert</a:t>
              </a:r>
              <a:endParaRPr lang="da-DK" sz="900" dirty="0">
                <a:latin typeface="+mj-lt"/>
              </a:endParaRPr>
            </a:p>
            <a:p>
              <a:pPr>
                <a:defRPr/>
              </a:pPr>
              <a:r>
                <a:rPr lang="da-DK" sz="900" dirty="0">
                  <a:latin typeface="+mj-lt"/>
                </a:rPr>
                <a:t>Får energi fra den</a:t>
              </a:r>
            </a:p>
            <a:p>
              <a:pPr>
                <a:defRPr/>
              </a:pPr>
              <a:r>
                <a:rPr lang="da-DK" sz="900" dirty="0">
                  <a:latin typeface="+mj-lt"/>
                </a:rPr>
                <a:t>ydre verden</a:t>
              </a:r>
              <a:endParaRPr lang="da-DK" dirty="0">
                <a:latin typeface="+mj-lt"/>
              </a:endParaRPr>
            </a:p>
          </p:txBody>
        </p:sp>
        <p:sp>
          <p:nvSpPr>
            <p:cNvPr id="49170" name="Text Box 19"/>
            <p:cNvSpPr txBox="1">
              <a:spLocks noChangeArrowheads="1"/>
            </p:cNvSpPr>
            <p:nvPr/>
          </p:nvSpPr>
          <p:spPr bwMode="auto">
            <a:xfrm>
              <a:off x="4494" y="1402"/>
              <a:ext cx="1204" cy="524"/>
            </a:xfrm>
            <a:prstGeom prst="rect">
              <a:avLst/>
            </a:prstGeom>
            <a:noFill/>
            <a:ln w="9525">
              <a:noFill/>
              <a:miter lim="800000"/>
              <a:headEnd/>
              <a:tailEnd/>
            </a:ln>
          </p:spPr>
          <p:txBody>
            <a:bodyPr wrap="none">
              <a:spAutoFit/>
            </a:bodyPr>
            <a:lstStyle/>
            <a:p>
              <a:pPr>
                <a:defRPr/>
              </a:pPr>
              <a:r>
                <a:rPr lang="da-DK">
                  <a:latin typeface="+mj-lt"/>
                </a:rPr>
                <a:t>Introvert</a:t>
              </a:r>
              <a:endParaRPr lang="da-DK" sz="900">
                <a:latin typeface="+mj-lt"/>
              </a:endParaRPr>
            </a:p>
            <a:p>
              <a:pPr>
                <a:defRPr/>
              </a:pPr>
              <a:r>
                <a:rPr lang="da-DK" sz="900">
                  <a:latin typeface="+mj-lt"/>
                </a:rPr>
                <a:t>Får energi fra den</a:t>
              </a:r>
            </a:p>
            <a:p>
              <a:pPr>
                <a:defRPr/>
              </a:pPr>
              <a:r>
                <a:rPr lang="da-DK" sz="900">
                  <a:latin typeface="+mj-lt"/>
                </a:rPr>
                <a:t>indre verden</a:t>
              </a:r>
              <a:endParaRPr lang="da-DK">
                <a:latin typeface="+mj-lt"/>
              </a:endParaRPr>
            </a:p>
          </p:txBody>
        </p:sp>
        <p:sp>
          <p:nvSpPr>
            <p:cNvPr id="49171" name="Text Box 20"/>
            <p:cNvSpPr txBox="1">
              <a:spLocks noChangeArrowheads="1"/>
            </p:cNvSpPr>
            <p:nvPr/>
          </p:nvSpPr>
          <p:spPr bwMode="auto">
            <a:xfrm>
              <a:off x="-155" y="2026"/>
              <a:ext cx="1221" cy="524"/>
            </a:xfrm>
            <a:prstGeom prst="rect">
              <a:avLst/>
            </a:prstGeom>
            <a:noFill/>
            <a:ln w="9525">
              <a:noFill/>
              <a:miter lim="800000"/>
              <a:headEnd/>
              <a:tailEnd/>
            </a:ln>
          </p:spPr>
          <p:txBody>
            <a:bodyPr wrap="none">
              <a:spAutoFit/>
            </a:bodyPr>
            <a:lstStyle/>
            <a:p>
              <a:pPr>
                <a:defRPr/>
              </a:pPr>
              <a:r>
                <a:rPr lang="da-DK" dirty="0">
                  <a:latin typeface="+mj-lt"/>
                </a:rPr>
                <a:t>Sansning</a:t>
              </a:r>
              <a:endParaRPr lang="da-DK" sz="900" dirty="0">
                <a:latin typeface="+mj-lt"/>
              </a:endParaRPr>
            </a:p>
            <a:p>
              <a:pPr>
                <a:defRPr/>
              </a:pPr>
              <a:r>
                <a:rPr lang="da-DK" sz="900" dirty="0">
                  <a:latin typeface="+mj-lt"/>
                </a:rPr>
                <a:t>Arbejder med</a:t>
              </a:r>
            </a:p>
            <a:p>
              <a:pPr>
                <a:defRPr/>
              </a:pPr>
              <a:r>
                <a:rPr lang="da-DK" sz="900" dirty="0">
                  <a:latin typeface="+mj-lt"/>
                </a:rPr>
                <a:t>kendte facts</a:t>
              </a:r>
              <a:endParaRPr lang="da-DK" dirty="0">
                <a:latin typeface="+mj-lt"/>
              </a:endParaRPr>
            </a:p>
          </p:txBody>
        </p:sp>
        <p:sp>
          <p:nvSpPr>
            <p:cNvPr id="49172" name="Text Box 21"/>
            <p:cNvSpPr txBox="1">
              <a:spLocks noChangeArrowheads="1"/>
            </p:cNvSpPr>
            <p:nvPr/>
          </p:nvSpPr>
          <p:spPr bwMode="auto">
            <a:xfrm>
              <a:off x="4494" y="2026"/>
              <a:ext cx="1542" cy="524"/>
            </a:xfrm>
            <a:prstGeom prst="rect">
              <a:avLst/>
            </a:prstGeom>
            <a:noFill/>
            <a:ln w="9525">
              <a:noFill/>
              <a:miter lim="800000"/>
              <a:headEnd/>
              <a:tailEnd/>
            </a:ln>
          </p:spPr>
          <p:txBody>
            <a:bodyPr wrap="none">
              <a:spAutoFit/>
            </a:bodyPr>
            <a:lstStyle/>
            <a:p>
              <a:pPr>
                <a:defRPr/>
              </a:pPr>
              <a:r>
                <a:rPr lang="da-DK">
                  <a:latin typeface="+mj-lt"/>
                </a:rPr>
                <a:t>Intuition</a:t>
              </a:r>
              <a:endParaRPr lang="da-DK" sz="900">
                <a:latin typeface="+mj-lt"/>
              </a:endParaRPr>
            </a:p>
            <a:p>
              <a:pPr>
                <a:defRPr/>
              </a:pPr>
              <a:r>
                <a:rPr lang="da-DK" sz="900">
                  <a:latin typeface="+mj-lt"/>
                </a:rPr>
                <a:t>Ser efter muligheder og</a:t>
              </a:r>
            </a:p>
            <a:p>
              <a:pPr>
                <a:defRPr/>
              </a:pPr>
              <a:r>
                <a:rPr lang="da-DK" sz="900">
                  <a:latin typeface="+mj-lt"/>
                </a:rPr>
                <a:t>sammenhænge</a:t>
              </a:r>
              <a:endParaRPr lang="da-DK">
                <a:latin typeface="+mj-lt"/>
              </a:endParaRPr>
            </a:p>
          </p:txBody>
        </p:sp>
        <p:sp>
          <p:nvSpPr>
            <p:cNvPr id="49173" name="Text Box 22"/>
            <p:cNvSpPr txBox="1">
              <a:spLocks noChangeArrowheads="1"/>
            </p:cNvSpPr>
            <p:nvPr/>
          </p:nvSpPr>
          <p:spPr bwMode="auto">
            <a:xfrm>
              <a:off x="-155" y="2650"/>
              <a:ext cx="1543" cy="636"/>
            </a:xfrm>
            <a:prstGeom prst="rect">
              <a:avLst/>
            </a:prstGeom>
            <a:noFill/>
            <a:ln w="9525">
              <a:noFill/>
              <a:miter lim="800000"/>
              <a:headEnd/>
              <a:tailEnd/>
            </a:ln>
          </p:spPr>
          <p:txBody>
            <a:bodyPr wrap="none">
              <a:spAutoFit/>
            </a:bodyPr>
            <a:lstStyle/>
            <a:p>
              <a:pPr>
                <a:defRPr/>
              </a:pPr>
              <a:r>
                <a:rPr lang="da-DK">
                  <a:latin typeface="+mj-lt"/>
                </a:rPr>
                <a:t>Tænkning</a:t>
              </a:r>
              <a:endParaRPr lang="da-DK" sz="900">
                <a:latin typeface="+mj-lt"/>
              </a:endParaRPr>
            </a:p>
            <a:p>
              <a:pPr>
                <a:defRPr/>
              </a:pPr>
              <a:r>
                <a:rPr lang="da-DK" sz="900">
                  <a:latin typeface="+mj-lt"/>
                </a:rPr>
                <a:t>Baserer beslutninger på</a:t>
              </a:r>
            </a:p>
            <a:p>
              <a:pPr>
                <a:defRPr/>
              </a:pPr>
              <a:r>
                <a:rPr lang="da-DK" sz="900">
                  <a:latin typeface="+mj-lt"/>
                </a:rPr>
                <a:t>upersonlige analyser og</a:t>
              </a:r>
            </a:p>
            <a:p>
              <a:pPr>
                <a:defRPr/>
              </a:pPr>
              <a:r>
                <a:rPr lang="da-DK" sz="900">
                  <a:latin typeface="+mj-lt"/>
                </a:rPr>
                <a:t>logik</a:t>
              </a:r>
              <a:endParaRPr lang="da-DK">
                <a:latin typeface="+mj-lt"/>
              </a:endParaRPr>
            </a:p>
          </p:txBody>
        </p:sp>
        <p:sp>
          <p:nvSpPr>
            <p:cNvPr id="49174" name="Text Box 23"/>
            <p:cNvSpPr txBox="1">
              <a:spLocks noChangeArrowheads="1"/>
            </p:cNvSpPr>
            <p:nvPr/>
          </p:nvSpPr>
          <p:spPr bwMode="auto">
            <a:xfrm>
              <a:off x="4494" y="2650"/>
              <a:ext cx="1543" cy="524"/>
            </a:xfrm>
            <a:prstGeom prst="rect">
              <a:avLst/>
            </a:prstGeom>
            <a:noFill/>
            <a:ln w="9525">
              <a:noFill/>
              <a:miter lim="800000"/>
              <a:headEnd/>
              <a:tailEnd/>
            </a:ln>
          </p:spPr>
          <p:txBody>
            <a:bodyPr wrap="none">
              <a:spAutoFit/>
            </a:bodyPr>
            <a:lstStyle/>
            <a:p>
              <a:pPr>
                <a:defRPr/>
              </a:pPr>
              <a:r>
                <a:rPr lang="da-DK">
                  <a:latin typeface="+mj-lt"/>
                </a:rPr>
                <a:t>Følen</a:t>
              </a:r>
              <a:endParaRPr lang="da-DK" sz="900">
                <a:latin typeface="+mj-lt"/>
              </a:endParaRPr>
            </a:p>
            <a:p>
              <a:pPr>
                <a:defRPr/>
              </a:pPr>
              <a:r>
                <a:rPr lang="da-DK" sz="900">
                  <a:latin typeface="+mj-lt"/>
                </a:rPr>
                <a:t>Baserer beslutninger på</a:t>
              </a:r>
            </a:p>
            <a:p>
              <a:pPr>
                <a:defRPr/>
              </a:pPr>
              <a:r>
                <a:rPr lang="da-DK" sz="900">
                  <a:latin typeface="+mj-lt"/>
                </a:rPr>
                <a:t>personlige værdier</a:t>
              </a:r>
              <a:endParaRPr lang="da-DK">
                <a:latin typeface="+mj-lt"/>
              </a:endParaRPr>
            </a:p>
          </p:txBody>
        </p:sp>
        <p:sp>
          <p:nvSpPr>
            <p:cNvPr id="49175" name="Text Box 24"/>
            <p:cNvSpPr txBox="1">
              <a:spLocks noChangeArrowheads="1"/>
            </p:cNvSpPr>
            <p:nvPr/>
          </p:nvSpPr>
          <p:spPr bwMode="auto">
            <a:xfrm>
              <a:off x="-155" y="3322"/>
              <a:ext cx="1478" cy="636"/>
            </a:xfrm>
            <a:prstGeom prst="rect">
              <a:avLst/>
            </a:prstGeom>
            <a:noFill/>
            <a:ln w="9525">
              <a:noFill/>
              <a:miter lim="800000"/>
              <a:headEnd/>
              <a:tailEnd/>
            </a:ln>
          </p:spPr>
          <p:txBody>
            <a:bodyPr>
              <a:spAutoFit/>
            </a:bodyPr>
            <a:lstStyle/>
            <a:p>
              <a:pPr>
                <a:defRPr/>
              </a:pPr>
              <a:r>
                <a:rPr lang="da-DK" dirty="0">
                  <a:latin typeface="+mj-lt"/>
                </a:rPr>
                <a:t>Vurdering</a:t>
              </a:r>
              <a:endParaRPr lang="da-DK" sz="900" dirty="0">
                <a:latin typeface="+mj-lt"/>
              </a:endParaRPr>
            </a:p>
            <a:p>
              <a:pPr>
                <a:defRPr/>
              </a:pPr>
              <a:r>
                <a:rPr lang="da-DK" sz="900" dirty="0">
                  <a:latin typeface="+mj-lt"/>
                </a:rPr>
                <a:t>Foretrækker en planlagt, ordnet</a:t>
              </a:r>
            </a:p>
            <a:p>
              <a:pPr>
                <a:defRPr/>
              </a:pPr>
              <a:r>
                <a:rPr lang="da-DK" sz="900" dirty="0">
                  <a:latin typeface="+mj-lt"/>
                </a:rPr>
                <a:t>livsstil</a:t>
              </a:r>
              <a:endParaRPr lang="da-DK" dirty="0">
                <a:latin typeface="+mj-lt"/>
              </a:endParaRPr>
            </a:p>
          </p:txBody>
        </p:sp>
        <p:sp>
          <p:nvSpPr>
            <p:cNvPr id="49176" name="Text Box 25"/>
            <p:cNvSpPr txBox="1">
              <a:spLocks noChangeArrowheads="1"/>
            </p:cNvSpPr>
            <p:nvPr/>
          </p:nvSpPr>
          <p:spPr bwMode="auto">
            <a:xfrm>
              <a:off x="4494" y="3322"/>
              <a:ext cx="1609" cy="524"/>
            </a:xfrm>
            <a:prstGeom prst="rect">
              <a:avLst/>
            </a:prstGeom>
            <a:noFill/>
            <a:ln w="9525">
              <a:noFill/>
              <a:miter lim="800000"/>
              <a:headEnd/>
              <a:tailEnd/>
            </a:ln>
          </p:spPr>
          <p:txBody>
            <a:bodyPr wrap="none">
              <a:spAutoFit/>
            </a:bodyPr>
            <a:lstStyle/>
            <a:p>
              <a:pPr>
                <a:defRPr/>
              </a:pPr>
              <a:r>
                <a:rPr lang="da-DK" dirty="0">
                  <a:latin typeface="+mj-lt"/>
                </a:rPr>
                <a:t>Opfatte</a:t>
              </a:r>
              <a:endParaRPr lang="da-DK" sz="900" dirty="0">
                <a:latin typeface="+mj-lt"/>
              </a:endParaRPr>
            </a:p>
            <a:p>
              <a:pPr>
                <a:defRPr/>
              </a:pPr>
              <a:r>
                <a:rPr lang="da-DK" sz="900" dirty="0">
                  <a:latin typeface="+mj-lt"/>
                </a:rPr>
                <a:t>Foretrækker en fleksibel,</a:t>
              </a:r>
            </a:p>
            <a:p>
              <a:pPr>
                <a:defRPr/>
              </a:pPr>
              <a:r>
                <a:rPr lang="da-DK" sz="900" dirty="0">
                  <a:latin typeface="+mj-lt"/>
                </a:rPr>
                <a:t>spontan livsstil</a:t>
              </a:r>
              <a:endParaRPr lang="da-DK" dirty="0">
                <a:latin typeface="+mj-lt"/>
              </a:endParaRPr>
            </a:p>
          </p:txBody>
        </p:sp>
        <p:sp>
          <p:nvSpPr>
            <p:cNvPr id="60" name="Text Box 26"/>
            <p:cNvSpPr txBox="1">
              <a:spLocks noChangeArrowheads="1"/>
            </p:cNvSpPr>
            <p:nvPr/>
          </p:nvSpPr>
          <p:spPr bwMode="auto">
            <a:xfrm>
              <a:off x="1021" y="1339"/>
              <a:ext cx="387" cy="374"/>
            </a:xfrm>
            <a:prstGeom prst="rect">
              <a:avLst/>
            </a:prstGeom>
            <a:noFill/>
            <a:ln w="9525">
              <a:noFill/>
              <a:miter lim="800000"/>
              <a:headEnd/>
              <a:tailEnd/>
            </a:ln>
            <a:effectLst/>
          </p:spPr>
          <p:txBody>
            <a:bodyPr wrap="none">
              <a:spAutoFit/>
            </a:bodyPr>
            <a:lstStyle/>
            <a:p>
              <a:pPr>
                <a:defRPr/>
              </a:pPr>
              <a:r>
                <a:rPr lang="da-DK" sz="2400" b="1" dirty="0">
                  <a:effectLst>
                    <a:outerShdw blurRad="38100" dist="38100" dir="2700000" algn="tl">
                      <a:srgbClr val="000000"/>
                    </a:outerShdw>
                  </a:effectLst>
                  <a:latin typeface="+mj-lt"/>
                </a:rPr>
                <a:t>E</a:t>
              </a:r>
            </a:p>
          </p:txBody>
        </p:sp>
        <p:sp>
          <p:nvSpPr>
            <p:cNvPr id="61" name="Text Box 27"/>
            <p:cNvSpPr txBox="1">
              <a:spLocks noChangeArrowheads="1"/>
            </p:cNvSpPr>
            <p:nvPr/>
          </p:nvSpPr>
          <p:spPr bwMode="auto">
            <a:xfrm>
              <a:off x="4207" y="1339"/>
              <a:ext cx="346"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I</a:t>
              </a:r>
            </a:p>
          </p:txBody>
        </p:sp>
        <p:sp>
          <p:nvSpPr>
            <p:cNvPr id="62" name="Text Box 28"/>
            <p:cNvSpPr txBox="1">
              <a:spLocks noChangeArrowheads="1"/>
            </p:cNvSpPr>
            <p:nvPr/>
          </p:nvSpPr>
          <p:spPr bwMode="auto">
            <a:xfrm>
              <a:off x="1021" y="1977"/>
              <a:ext cx="395"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S</a:t>
              </a:r>
            </a:p>
          </p:txBody>
        </p:sp>
        <p:sp>
          <p:nvSpPr>
            <p:cNvPr id="63" name="Text Box 29"/>
            <p:cNvSpPr txBox="1">
              <a:spLocks noChangeArrowheads="1"/>
            </p:cNvSpPr>
            <p:nvPr/>
          </p:nvSpPr>
          <p:spPr bwMode="auto">
            <a:xfrm>
              <a:off x="4207" y="1977"/>
              <a:ext cx="437"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N</a:t>
              </a:r>
            </a:p>
          </p:txBody>
        </p:sp>
        <p:sp>
          <p:nvSpPr>
            <p:cNvPr id="64" name="Text Box 30"/>
            <p:cNvSpPr txBox="1">
              <a:spLocks noChangeArrowheads="1"/>
            </p:cNvSpPr>
            <p:nvPr/>
          </p:nvSpPr>
          <p:spPr bwMode="auto">
            <a:xfrm>
              <a:off x="1021" y="2601"/>
              <a:ext cx="387"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T</a:t>
              </a:r>
            </a:p>
          </p:txBody>
        </p:sp>
        <p:sp>
          <p:nvSpPr>
            <p:cNvPr id="65" name="Text Box 31"/>
            <p:cNvSpPr txBox="1">
              <a:spLocks noChangeArrowheads="1"/>
            </p:cNvSpPr>
            <p:nvPr/>
          </p:nvSpPr>
          <p:spPr bwMode="auto">
            <a:xfrm>
              <a:off x="4207" y="2601"/>
              <a:ext cx="377"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F</a:t>
              </a:r>
            </a:p>
          </p:txBody>
        </p:sp>
        <p:sp>
          <p:nvSpPr>
            <p:cNvPr id="66" name="Text Box 32"/>
            <p:cNvSpPr txBox="1">
              <a:spLocks noChangeArrowheads="1"/>
            </p:cNvSpPr>
            <p:nvPr/>
          </p:nvSpPr>
          <p:spPr bwMode="auto">
            <a:xfrm>
              <a:off x="1021" y="3273"/>
              <a:ext cx="349"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J</a:t>
              </a:r>
            </a:p>
          </p:txBody>
        </p:sp>
        <p:sp>
          <p:nvSpPr>
            <p:cNvPr id="67" name="Text Box 33"/>
            <p:cNvSpPr txBox="1">
              <a:spLocks noChangeArrowheads="1"/>
            </p:cNvSpPr>
            <p:nvPr/>
          </p:nvSpPr>
          <p:spPr bwMode="auto">
            <a:xfrm>
              <a:off x="4207" y="3273"/>
              <a:ext cx="403" cy="374"/>
            </a:xfrm>
            <a:prstGeom prst="rect">
              <a:avLst/>
            </a:prstGeom>
            <a:noFill/>
            <a:ln w="9525">
              <a:noFill/>
              <a:miter lim="800000"/>
              <a:headEnd/>
              <a:tailEnd/>
            </a:ln>
            <a:effectLst/>
          </p:spPr>
          <p:txBody>
            <a:bodyPr wrap="none">
              <a:spAutoFit/>
            </a:bodyPr>
            <a:lstStyle/>
            <a:p>
              <a:pPr>
                <a:defRPr/>
              </a:pPr>
              <a:r>
                <a:rPr lang="da-DK" sz="2400" b="1" dirty="0">
                  <a:effectLst>
                    <a:outerShdw blurRad="38100" dist="38100" dir="2700000" algn="tl">
                      <a:srgbClr val="000000"/>
                    </a:outerShdw>
                  </a:effectLst>
                  <a:latin typeface="+mj-lt"/>
                </a:rPr>
                <a:t>P</a:t>
              </a:r>
            </a:p>
          </p:txBody>
        </p:sp>
        <p:sp>
          <p:nvSpPr>
            <p:cNvPr id="49185" name="Text Box 34"/>
            <p:cNvSpPr txBox="1">
              <a:spLocks noChangeArrowheads="1"/>
            </p:cNvSpPr>
            <p:nvPr/>
          </p:nvSpPr>
          <p:spPr bwMode="auto">
            <a:xfrm>
              <a:off x="2400" y="1728"/>
              <a:ext cx="767" cy="228"/>
            </a:xfrm>
            <a:prstGeom prst="rect">
              <a:avLst/>
            </a:prstGeom>
            <a:noFill/>
            <a:ln w="9525">
              <a:noFill/>
              <a:miter lim="800000"/>
              <a:headEnd/>
              <a:tailEnd/>
            </a:ln>
          </p:spPr>
          <p:txBody>
            <a:bodyPr wrap="none" lIns="40500" tIns="27000">
              <a:spAutoFit/>
            </a:bodyPr>
            <a:lstStyle/>
            <a:p>
              <a:pPr>
                <a:defRPr/>
              </a:pPr>
              <a:r>
                <a:rPr lang="en-GB" sz="1350">
                  <a:latin typeface="+mj-lt"/>
                </a:rPr>
                <a:t>Opfatte</a:t>
              </a:r>
            </a:p>
          </p:txBody>
        </p:sp>
        <p:sp>
          <p:nvSpPr>
            <p:cNvPr id="49186" name="Text Box 35"/>
            <p:cNvSpPr txBox="1">
              <a:spLocks noChangeArrowheads="1"/>
            </p:cNvSpPr>
            <p:nvPr/>
          </p:nvSpPr>
          <p:spPr bwMode="auto">
            <a:xfrm>
              <a:off x="2378" y="2338"/>
              <a:ext cx="958" cy="228"/>
            </a:xfrm>
            <a:prstGeom prst="rect">
              <a:avLst/>
            </a:prstGeom>
            <a:noFill/>
            <a:ln w="9525">
              <a:noFill/>
              <a:miter lim="800000"/>
              <a:headEnd/>
              <a:tailEnd/>
            </a:ln>
          </p:spPr>
          <p:txBody>
            <a:bodyPr wrap="none" lIns="40500" tIns="27000">
              <a:spAutoFit/>
            </a:bodyPr>
            <a:lstStyle/>
            <a:p>
              <a:pPr>
                <a:defRPr/>
              </a:pPr>
              <a:r>
                <a:rPr lang="en-GB" sz="1350">
                  <a:latin typeface="+mj-lt"/>
                </a:rPr>
                <a:t>Vurdering</a:t>
              </a:r>
            </a:p>
          </p:txBody>
        </p:sp>
        <p:sp>
          <p:nvSpPr>
            <p:cNvPr id="49187" name="Text Box 36"/>
            <p:cNvSpPr txBox="1">
              <a:spLocks noChangeArrowheads="1"/>
            </p:cNvSpPr>
            <p:nvPr/>
          </p:nvSpPr>
          <p:spPr bwMode="auto">
            <a:xfrm>
              <a:off x="2112" y="3010"/>
              <a:ext cx="1747" cy="228"/>
            </a:xfrm>
            <a:prstGeom prst="rect">
              <a:avLst/>
            </a:prstGeom>
            <a:noFill/>
            <a:ln w="9525">
              <a:noFill/>
              <a:miter lim="800000"/>
              <a:headEnd/>
              <a:tailEnd/>
            </a:ln>
          </p:spPr>
          <p:txBody>
            <a:bodyPr wrap="none" lIns="40500" tIns="27000">
              <a:spAutoFit/>
            </a:bodyPr>
            <a:lstStyle/>
            <a:p>
              <a:pPr>
                <a:defRPr/>
              </a:pPr>
              <a:r>
                <a:rPr lang="en-GB" sz="1350">
                  <a:latin typeface="+mj-lt"/>
                </a:rPr>
                <a:t>Orientering/Livsstil</a:t>
              </a:r>
            </a:p>
          </p:txBody>
        </p:sp>
      </p:grpSp>
    </p:spTree>
    <p:extLst>
      <p:ext uri="{BB962C8B-B14F-4D97-AF65-F5344CB8AC3E}">
        <p14:creationId xmlns:p14="http://schemas.microsoft.com/office/powerpoint/2010/main" val="91440905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descr="C:\DESKSCAN\Nancy.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4481" y="627534"/>
            <a:ext cx="6172200" cy="3764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4121257"/>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pPr eaLnBrk="1" hangingPunct="1"/>
            <a:r>
              <a:rPr lang="da-DK" altLang="da-DK"/>
              <a:t>Forskellige præferencer – et eksempel</a:t>
            </a:r>
            <a:endParaRPr lang="en-GB" altLang="da-DK"/>
          </a:p>
        </p:txBody>
      </p:sp>
      <p:sp>
        <p:nvSpPr>
          <p:cNvPr id="285699" name="Rectangle 3"/>
          <p:cNvSpPr>
            <a:spLocks noGrp="1" noChangeArrowheads="1"/>
          </p:cNvSpPr>
          <p:nvPr>
            <p:ph idx="1"/>
          </p:nvPr>
        </p:nvSpPr>
        <p:spPr>
          <a:xfrm>
            <a:off x="755576" y="915566"/>
            <a:ext cx="7560840" cy="3960439"/>
          </a:xfrm>
        </p:spPr>
        <p:txBody>
          <a:bodyPr/>
          <a:lstStyle/>
          <a:p>
            <a:pPr>
              <a:lnSpc>
                <a:spcPct val="120000"/>
              </a:lnSpc>
            </a:pPr>
            <a:r>
              <a:rPr lang="da-DK" altLang="da-DK" sz="1400" dirty="0"/>
              <a:t>Den ekstroverte leder Kari skal have medarbejdersamtale med den introverte medarbejder Per. </a:t>
            </a:r>
          </a:p>
          <a:p>
            <a:pPr>
              <a:lnSpc>
                <a:spcPct val="120000"/>
              </a:lnSpc>
            </a:pPr>
            <a:r>
              <a:rPr lang="da-DK" altLang="da-DK" sz="1400" dirty="0"/>
              <a:t>Kari indleder samtalen og stiller et spørgsmål, men Per nøler med at svare. </a:t>
            </a:r>
          </a:p>
          <a:p>
            <a:pPr>
              <a:lnSpc>
                <a:spcPct val="120000"/>
              </a:lnSpc>
            </a:pPr>
            <a:r>
              <a:rPr lang="da-DK" altLang="da-DK" sz="1400" dirty="0"/>
              <a:t>Kari oplever tavsheden som trykkende, tager ordet med en reformulering og stiller samtidig et opfølgningsspørgsmål. </a:t>
            </a:r>
          </a:p>
          <a:p>
            <a:pPr>
              <a:lnSpc>
                <a:spcPct val="120000"/>
              </a:lnSpc>
            </a:pPr>
            <a:r>
              <a:rPr lang="da-DK" altLang="da-DK" sz="1400" dirty="0"/>
              <a:t>Ny tavshed. </a:t>
            </a:r>
          </a:p>
          <a:p>
            <a:pPr>
              <a:lnSpc>
                <a:spcPct val="120000"/>
              </a:lnSpc>
            </a:pPr>
            <a:r>
              <a:rPr lang="da-DK" altLang="da-DK" sz="1400" dirty="0"/>
              <a:t>Kari vrider sig i stolen og kommer med en ledende formulering: ”Ja, er du enig i, at . . .”, og får efter lidt tid et nølende, ”</a:t>
            </a:r>
            <a:r>
              <a:rPr lang="da-DK" altLang="da-DK" sz="1400" dirty="0" err="1"/>
              <a:t>jooo</a:t>
            </a:r>
            <a:r>
              <a:rPr lang="da-DK" altLang="da-DK" sz="1400" dirty="0"/>
              <a:t> . . .” fra Per. </a:t>
            </a:r>
          </a:p>
          <a:p>
            <a:pPr>
              <a:lnSpc>
                <a:spcPct val="120000"/>
              </a:lnSpc>
            </a:pPr>
            <a:r>
              <a:rPr lang="da-DK" altLang="da-DK" sz="1400" dirty="0"/>
              <a:t>Resten af samtalen forløber ved, at Kari snakker det meste af tiden, kun afbrudt af et og andet ”</a:t>
            </a:r>
            <a:r>
              <a:rPr lang="da-DK" altLang="da-DK" sz="1400" dirty="0" err="1"/>
              <a:t>joo</a:t>
            </a:r>
            <a:r>
              <a:rPr lang="da-DK" altLang="da-DK" sz="1400" dirty="0"/>
              <a:t> . . .” eller ”jeg ved ikke helt . . .” fra Per. </a:t>
            </a:r>
          </a:p>
          <a:p>
            <a:pPr>
              <a:lnSpc>
                <a:spcPct val="120000"/>
              </a:lnSpc>
            </a:pPr>
            <a:endParaRPr lang="da-DK" altLang="da-DK" sz="1400" dirty="0"/>
          </a:p>
          <a:p>
            <a:pPr>
              <a:lnSpc>
                <a:spcPct val="120000"/>
              </a:lnSpc>
            </a:pPr>
            <a:r>
              <a:rPr lang="da-DK" altLang="da-DK" sz="1400" dirty="0"/>
              <a:t>Efter samtalen tænker en opgivende Kari: ”Det er jo helt umuligt at få noget ud af ham”, mens en frustreret Per tænker: ”Hun tager jo ordet ud af munden på mig, hver gang jeg skal til at sige noget, det er jo umuligt at komme til!”</a:t>
            </a:r>
            <a:endParaRPr lang="en-GB" altLang="da-DK" sz="1400" dirty="0"/>
          </a:p>
        </p:txBody>
      </p:sp>
    </p:spTree>
    <p:extLst>
      <p:ext uri="{BB962C8B-B14F-4D97-AF65-F5344CB8AC3E}">
        <p14:creationId xmlns:p14="http://schemas.microsoft.com/office/powerpoint/2010/main" val="54569036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1CDD41CF-923D-B744-AAFE-B20C0F86E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419622"/>
            <a:ext cx="7927122" cy="3663616"/>
          </a:xfrm>
          <a:prstGeom prst="rect">
            <a:avLst/>
          </a:prstGeom>
        </p:spPr>
      </p:pic>
      <p:sp>
        <p:nvSpPr>
          <p:cNvPr id="12292" name="Rectangle 3"/>
          <p:cNvSpPr>
            <a:spLocks noGrp="1" noChangeArrowheads="1"/>
          </p:cNvSpPr>
          <p:nvPr>
            <p:ph type="title"/>
          </p:nvPr>
        </p:nvSpPr>
        <p:spPr>
          <a:noFill/>
        </p:spPr>
        <p:txBody>
          <a:bodyPr/>
          <a:lstStyle/>
          <a:p>
            <a:pPr eaLnBrk="1" hangingPunct="1"/>
            <a:r>
              <a:rPr lang="da-DK" sz="2200" b="1" dirty="0"/>
              <a:t>Øvelse: Hvad er der sket? </a:t>
            </a:r>
            <a:endParaRPr lang="en-GB" sz="2200" b="1" dirty="0"/>
          </a:p>
        </p:txBody>
      </p:sp>
      <p:sp>
        <p:nvSpPr>
          <p:cNvPr id="6" name="Pladsholder til indhold 5"/>
          <p:cNvSpPr>
            <a:spLocks noGrp="1"/>
          </p:cNvSpPr>
          <p:nvPr>
            <p:ph idx="1"/>
          </p:nvPr>
        </p:nvSpPr>
        <p:spPr>
          <a:xfrm>
            <a:off x="790576" y="915566"/>
            <a:ext cx="8353424" cy="815565"/>
          </a:xfrm>
          <a:noFill/>
        </p:spPr>
        <p:txBody>
          <a:bodyPr>
            <a:normAutofit/>
          </a:bodyPr>
          <a:lstStyle/>
          <a:p>
            <a:pPr>
              <a:spcBef>
                <a:spcPct val="50000"/>
              </a:spcBef>
            </a:pPr>
            <a:r>
              <a:rPr lang="da-DK" sz="1500" dirty="0"/>
              <a:t>Studér og diskutér tegningen og forbered jer på at kunne præsentere et svar. </a:t>
            </a:r>
          </a:p>
          <a:p>
            <a:pPr>
              <a:spcBef>
                <a:spcPct val="50000"/>
              </a:spcBef>
              <a:buNone/>
            </a:pPr>
            <a:r>
              <a:rPr lang="da-DK" sz="1500" dirty="0"/>
              <a:t>Vi vil også gerne høre lidt om jeres arbejdsproces.</a:t>
            </a:r>
          </a:p>
          <a:p>
            <a:pPr>
              <a:spcBef>
                <a:spcPct val="50000"/>
              </a:spcBef>
              <a:buNone/>
            </a:pPr>
            <a:endParaRPr lang="da-DK" sz="1350" dirty="0"/>
          </a:p>
          <a:p>
            <a:pPr>
              <a:buNone/>
            </a:pPr>
            <a:endParaRPr lang="da-DK" sz="1350" dirty="0"/>
          </a:p>
        </p:txBody>
      </p:sp>
    </p:spTree>
    <p:extLst>
      <p:ext uri="{BB962C8B-B14F-4D97-AF65-F5344CB8AC3E}">
        <p14:creationId xmlns:p14="http://schemas.microsoft.com/office/powerpoint/2010/main" val="1477554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øb, Fodbold, Græs, Spil, Strategi, Taktik, Sport"/>
          <p:cNvPicPr>
            <a:picLocks noChangeAspect="1" noChangeArrowheads="1"/>
          </p:cNvPicPr>
          <p:nvPr/>
        </p:nvPicPr>
        <p:blipFill rotWithShape="1">
          <a:blip r:embed="rId3">
            <a:extLst>
              <a:ext uri="{28A0092B-C50C-407E-A947-70E740481C1C}">
                <a14:useLocalDpi xmlns:a14="http://schemas.microsoft.com/office/drawing/2010/main" val="0"/>
              </a:ext>
            </a:extLst>
          </a:blip>
          <a:srcRect t="27199"/>
          <a:stretch/>
        </p:blipFill>
        <p:spPr bwMode="auto">
          <a:xfrm>
            <a:off x="0" y="-20663"/>
            <a:ext cx="9144000" cy="468064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pPr algn="l"/>
            <a:r>
              <a:rPr lang="da-DK" dirty="0">
                <a:solidFill>
                  <a:schemeClr val="bg1"/>
                </a:solidFill>
              </a:rPr>
              <a:t>Spillereglerne på forløbet</a:t>
            </a:r>
          </a:p>
        </p:txBody>
      </p:sp>
      <p:sp>
        <p:nvSpPr>
          <p:cNvPr id="3" name="Pladsholder til indhold 2"/>
          <p:cNvSpPr>
            <a:spLocks noGrp="1"/>
          </p:cNvSpPr>
          <p:nvPr>
            <p:ph idx="1"/>
          </p:nvPr>
        </p:nvSpPr>
        <p:spPr/>
        <p:txBody>
          <a:bodyPr/>
          <a:lstStyle/>
          <a:p>
            <a:endParaRPr lang="da-DK" dirty="0">
              <a:solidFill>
                <a:schemeClr val="bg1"/>
              </a:solidFill>
            </a:endParaRPr>
          </a:p>
        </p:txBody>
      </p:sp>
      <p:sp>
        <p:nvSpPr>
          <p:cNvPr id="5" name="Pladsholder til billede 4"/>
          <p:cNvSpPr>
            <a:spLocks noGrp="1"/>
          </p:cNvSpPr>
          <p:nvPr>
            <p:ph type="pic" sz="quarter" idx="15"/>
          </p:nvPr>
        </p:nvSpPr>
        <p:spPr/>
      </p:sp>
    </p:spTree>
    <p:extLst>
      <p:ext uri="{BB962C8B-B14F-4D97-AF65-F5344CB8AC3E}">
        <p14:creationId xmlns:p14="http://schemas.microsoft.com/office/powerpoint/2010/main" val="5200711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1026"/>
          <p:cNvSpPr>
            <a:spLocks noGrp="1" noChangeArrowheads="1"/>
          </p:cNvSpPr>
          <p:nvPr>
            <p:ph type="title"/>
          </p:nvPr>
        </p:nvSpPr>
        <p:spPr/>
        <p:txBody>
          <a:bodyPr/>
          <a:lstStyle/>
          <a:p>
            <a:pPr algn="ctr" eaLnBrk="1" hangingPunct="1">
              <a:buClr>
                <a:schemeClr val="bg2"/>
              </a:buClr>
            </a:pPr>
            <a:r>
              <a:rPr lang="da-DK" altLang="da-DK" sz="2200" b="1" dirty="0"/>
              <a:t>Hvad er der sket? (S-N)</a:t>
            </a:r>
            <a:endParaRPr lang="en-GB" altLang="da-DK" sz="2200" b="1" dirty="0"/>
          </a:p>
        </p:txBody>
      </p:sp>
      <p:sp>
        <p:nvSpPr>
          <p:cNvPr id="53251" name="Pladsholder til indhold 7"/>
          <p:cNvSpPr>
            <a:spLocks noGrp="1"/>
          </p:cNvSpPr>
          <p:nvPr>
            <p:ph idx="1"/>
          </p:nvPr>
        </p:nvSpPr>
        <p:spPr>
          <a:xfrm>
            <a:off x="467544" y="1337518"/>
            <a:ext cx="3816424" cy="3394472"/>
          </a:xfrm>
        </p:spPr>
        <p:txBody>
          <a:bodyPr>
            <a:noAutofit/>
          </a:bodyPr>
          <a:lstStyle/>
          <a:p>
            <a:pPr algn="r">
              <a:buClr>
                <a:schemeClr val="bg2"/>
              </a:buClr>
              <a:defRPr/>
            </a:pPr>
            <a:r>
              <a:rPr kumimoji="1" lang="da-DK" sz="1500" b="1" dirty="0"/>
              <a:t> S-grupper</a:t>
            </a:r>
            <a:br>
              <a:rPr kumimoji="1" lang="da-DK" sz="1500" b="1" dirty="0"/>
            </a:br>
            <a:endParaRPr kumimoji="1" lang="da-DK" sz="1500" b="1" dirty="0"/>
          </a:p>
          <a:p>
            <a:pPr algn="r">
              <a:buClr>
                <a:schemeClr val="bg2"/>
              </a:buClr>
              <a:defRPr/>
            </a:pPr>
            <a:r>
              <a:rPr kumimoji="1" lang="da-DK" sz="1500" dirty="0"/>
              <a:t>Detaljeret analyse</a:t>
            </a:r>
          </a:p>
          <a:p>
            <a:pPr algn="r">
              <a:buClr>
                <a:schemeClr val="bg2"/>
              </a:buClr>
              <a:defRPr/>
            </a:pPr>
            <a:endParaRPr kumimoji="1" lang="da-DK" sz="1500" dirty="0"/>
          </a:p>
          <a:p>
            <a:pPr algn="r">
              <a:buClr>
                <a:schemeClr val="bg2"/>
              </a:buClr>
              <a:defRPr/>
            </a:pPr>
            <a:r>
              <a:rPr kumimoji="1" lang="da-DK" sz="1500" dirty="0"/>
              <a:t>Næsten videnskabelig præcision </a:t>
            </a:r>
          </a:p>
          <a:p>
            <a:pPr algn="r">
              <a:buClr>
                <a:schemeClr val="bg2"/>
              </a:buClr>
              <a:defRPr/>
            </a:pPr>
            <a:endParaRPr kumimoji="1" lang="da-DK" sz="1500" dirty="0"/>
          </a:p>
          <a:p>
            <a:pPr algn="r">
              <a:buClr>
                <a:schemeClr val="bg2"/>
              </a:buClr>
              <a:defRPr/>
            </a:pPr>
            <a:r>
              <a:rPr kumimoji="1" lang="da-DK" sz="1500" dirty="0"/>
              <a:t>Kun én mulighed</a:t>
            </a:r>
          </a:p>
          <a:p>
            <a:pPr algn="r">
              <a:buClr>
                <a:schemeClr val="bg2"/>
              </a:buClr>
              <a:defRPr/>
            </a:pPr>
            <a:endParaRPr kumimoji="1" lang="da-DK" sz="1500" dirty="0"/>
          </a:p>
          <a:p>
            <a:pPr algn="r">
              <a:buClr>
                <a:schemeClr val="bg2"/>
              </a:buClr>
              <a:defRPr/>
            </a:pPr>
            <a:r>
              <a:rPr kumimoji="1" lang="da-DK" sz="1500" dirty="0"/>
              <a:t>Følger konkrete ”</a:t>
            </a:r>
            <a:r>
              <a:rPr kumimoji="1" lang="da-DK" sz="1500" dirty="0" err="1"/>
              <a:t>clues</a:t>
            </a:r>
            <a:r>
              <a:rPr kumimoji="1" lang="da-DK" sz="1500" dirty="0"/>
              <a:t>” i billedet</a:t>
            </a:r>
          </a:p>
        </p:txBody>
      </p:sp>
      <p:sp>
        <p:nvSpPr>
          <p:cNvPr id="287748" name="Pladsholder til indhold 8"/>
          <p:cNvSpPr>
            <a:spLocks noGrp="1"/>
          </p:cNvSpPr>
          <p:nvPr>
            <p:ph sz="quarter" idx="13"/>
          </p:nvPr>
        </p:nvSpPr>
        <p:spPr>
          <a:xfrm>
            <a:off x="4858892" y="1327422"/>
            <a:ext cx="4177604" cy="3394472"/>
          </a:xfrm>
        </p:spPr>
        <p:txBody>
          <a:bodyPr/>
          <a:lstStyle/>
          <a:p>
            <a:pPr>
              <a:buClr>
                <a:schemeClr val="bg2"/>
              </a:buClr>
              <a:defRPr/>
            </a:pPr>
            <a:r>
              <a:rPr kumimoji="1" lang="da-DK" altLang="da-DK" sz="1500" b="1" dirty="0"/>
              <a:t>N-grupper</a:t>
            </a:r>
            <a:br>
              <a:rPr kumimoji="1" lang="da-DK" altLang="da-DK" sz="1500" b="1" dirty="0"/>
            </a:br>
            <a:endParaRPr kumimoji="1" lang="da-DK" altLang="da-DK" sz="1500" dirty="0"/>
          </a:p>
          <a:p>
            <a:pPr>
              <a:buClr>
                <a:schemeClr val="bg2"/>
              </a:buClr>
              <a:defRPr/>
            </a:pPr>
            <a:r>
              <a:rPr kumimoji="1" lang="da-DK" altLang="da-DK" sz="1500" dirty="0"/>
              <a:t>Episk fortælling</a:t>
            </a:r>
          </a:p>
          <a:p>
            <a:pPr>
              <a:buClr>
                <a:schemeClr val="bg2"/>
              </a:buClr>
              <a:defRPr/>
            </a:pPr>
            <a:endParaRPr kumimoji="1" lang="da-DK" altLang="da-DK" sz="1500" dirty="0"/>
          </a:p>
          <a:p>
            <a:pPr>
              <a:buClr>
                <a:schemeClr val="bg2"/>
              </a:buClr>
              <a:defRPr/>
            </a:pPr>
            <a:r>
              <a:rPr kumimoji="1" lang="da-DK" altLang="da-DK" sz="1500" dirty="0"/>
              <a:t>Historie om hvad der går forud og bagud</a:t>
            </a:r>
          </a:p>
          <a:p>
            <a:pPr>
              <a:buClr>
                <a:schemeClr val="bg2"/>
              </a:buClr>
              <a:defRPr/>
            </a:pPr>
            <a:endParaRPr kumimoji="1" lang="da-DK" altLang="da-DK" sz="1500" dirty="0"/>
          </a:p>
          <a:p>
            <a:pPr>
              <a:buClr>
                <a:schemeClr val="bg2"/>
              </a:buClr>
              <a:defRPr/>
            </a:pPr>
            <a:r>
              <a:rPr kumimoji="1" lang="da-DK" altLang="da-DK" sz="1500" dirty="0"/>
              <a:t>Fantasi og fortolkning</a:t>
            </a:r>
          </a:p>
          <a:p>
            <a:pPr>
              <a:buClr>
                <a:schemeClr val="bg2"/>
              </a:buClr>
              <a:defRPr/>
            </a:pPr>
            <a:endParaRPr kumimoji="1" lang="da-DK" altLang="da-DK" sz="1500" dirty="0"/>
          </a:p>
          <a:p>
            <a:pPr>
              <a:buClr>
                <a:schemeClr val="bg2"/>
              </a:buClr>
              <a:defRPr/>
            </a:pPr>
            <a:r>
              <a:rPr kumimoji="1" lang="da-DK" altLang="da-DK" sz="1500" dirty="0"/>
              <a:t>Mange muligheder</a:t>
            </a:r>
          </a:p>
        </p:txBody>
      </p:sp>
    </p:spTree>
    <p:extLst>
      <p:ext uri="{BB962C8B-B14F-4D97-AF65-F5344CB8AC3E}">
        <p14:creationId xmlns:p14="http://schemas.microsoft.com/office/powerpoint/2010/main" val="2705822330"/>
      </p:ext>
    </p:extLst>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1026"/>
          <p:cNvSpPr>
            <a:spLocks noGrp="1" noChangeArrowheads="1"/>
          </p:cNvSpPr>
          <p:nvPr>
            <p:ph type="title"/>
          </p:nvPr>
        </p:nvSpPr>
        <p:spPr>
          <a:xfrm>
            <a:off x="770400" y="267494"/>
            <a:ext cx="7599600" cy="675000"/>
          </a:xfrm>
        </p:spPr>
        <p:txBody>
          <a:bodyPr/>
          <a:lstStyle/>
          <a:p>
            <a:pPr algn="ctr" eaLnBrk="1" hangingPunct="1"/>
            <a:r>
              <a:rPr lang="da-DK" altLang="en-US" sz="2200" b="1" dirty="0"/>
              <a:t>Information/opfatte</a:t>
            </a:r>
          </a:p>
        </p:txBody>
      </p:sp>
      <p:sp>
        <p:nvSpPr>
          <p:cNvPr id="288771" name="Pladsholder til indhold 40"/>
          <p:cNvSpPr>
            <a:spLocks noGrp="1"/>
          </p:cNvSpPr>
          <p:nvPr>
            <p:ph idx="1"/>
          </p:nvPr>
        </p:nvSpPr>
        <p:spPr>
          <a:xfrm>
            <a:off x="107504" y="771551"/>
            <a:ext cx="4896544" cy="3394472"/>
          </a:xfrm>
        </p:spPr>
        <p:txBody>
          <a:bodyPr/>
          <a:lstStyle/>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r>
              <a:rPr lang="da-DK" altLang="en-US" sz="2550" b="1" dirty="0">
                <a:solidFill>
                  <a:schemeClr val="accent1"/>
                </a:solidFill>
              </a:rPr>
              <a:t>S</a:t>
            </a:r>
          </a:p>
          <a:p>
            <a:pPr algn="ctr" eaLnBrk="1" hangingPunct="1">
              <a:buFont typeface="Wingdings" pitchFamily="2" charset="2"/>
              <a:buNone/>
            </a:pPr>
            <a:endParaRPr lang="da-DK" altLang="en-US" sz="1350" dirty="0"/>
          </a:p>
          <a:p>
            <a:pPr algn="ctr" eaLnBrk="1" hangingPunct="1">
              <a:buFont typeface="Wingdings" pitchFamily="2" charset="2"/>
              <a:buNone/>
            </a:pPr>
            <a:r>
              <a:rPr kumimoji="1" lang="da-DK" altLang="en-US" sz="1600" dirty="0"/>
              <a:t>Konkret</a:t>
            </a:r>
          </a:p>
          <a:p>
            <a:pPr algn="ctr" eaLnBrk="1" hangingPunct="1">
              <a:buFont typeface="Wingdings" pitchFamily="2" charset="2"/>
              <a:buNone/>
            </a:pPr>
            <a:r>
              <a:rPr kumimoji="1" lang="da-DK" altLang="en-US" sz="1600" dirty="0"/>
              <a:t>Detalje</a:t>
            </a:r>
          </a:p>
          <a:p>
            <a:pPr algn="ctr" eaLnBrk="1" hangingPunct="1">
              <a:buFont typeface="Wingdings" pitchFamily="2" charset="2"/>
              <a:buNone/>
            </a:pPr>
            <a:r>
              <a:rPr kumimoji="1" lang="da-DK" altLang="en-US" sz="1600" dirty="0"/>
              <a:t>Klarhed</a:t>
            </a:r>
          </a:p>
          <a:p>
            <a:pPr algn="ctr" eaLnBrk="1" hangingPunct="1">
              <a:buFont typeface="Wingdings" pitchFamily="2" charset="2"/>
              <a:buNone/>
            </a:pPr>
            <a:r>
              <a:rPr kumimoji="1" lang="da-DK" altLang="en-US" sz="1600" dirty="0"/>
              <a:t>Realisme</a:t>
            </a:r>
          </a:p>
          <a:p>
            <a:pPr algn="ctr" eaLnBrk="1" hangingPunct="1">
              <a:buFont typeface="Wingdings" pitchFamily="2" charset="2"/>
              <a:buNone/>
            </a:pPr>
            <a:r>
              <a:rPr kumimoji="1" lang="da-DK" altLang="en-US" sz="1600" dirty="0"/>
              <a:t>Bruge det, man kan</a:t>
            </a:r>
          </a:p>
          <a:p>
            <a:pPr algn="ctr" eaLnBrk="1" hangingPunct="1">
              <a:buFont typeface="Wingdings" pitchFamily="2" charset="2"/>
              <a:buNone/>
            </a:pPr>
            <a:r>
              <a:rPr kumimoji="1" lang="da-DK" altLang="en-US" sz="1600" dirty="0"/>
              <a:t>Nutid</a:t>
            </a:r>
          </a:p>
        </p:txBody>
      </p:sp>
      <p:sp>
        <p:nvSpPr>
          <p:cNvPr id="288772" name="Pladsholder til indhold 41"/>
          <p:cNvSpPr>
            <a:spLocks noGrp="1"/>
          </p:cNvSpPr>
          <p:nvPr>
            <p:ph sz="quarter" idx="13"/>
          </p:nvPr>
        </p:nvSpPr>
        <p:spPr>
          <a:xfrm>
            <a:off x="4716424" y="771550"/>
            <a:ext cx="3672000" cy="3393900"/>
          </a:xfrm>
        </p:spPr>
        <p:txBody>
          <a:bodyPr/>
          <a:lstStyle/>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endParaRPr lang="da-DK" altLang="en-US" sz="2550" b="1" dirty="0">
              <a:solidFill>
                <a:schemeClr val="accent1"/>
              </a:solidFill>
            </a:endParaRPr>
          </a:p>
          <a:p>
            <a:pPr algn="ctr" eaLnBrk="1" hangingPunct="1">
              <a:buFont typeface="Wingdings" pitchFamily="2" charset="2"/>
              <a:buNone/>
            </a:pPr>
            <a:r>
              <a:rPr lang="da-DK" altLang="en-US" sz="2550" b="1" dirty="0">
                <a:solidFill>
                  <a:schemeClr val="accent1"/>
                </a:solidFill>
              </a:rPr>
              <a:t>N</a:t>
            </a:r>
          </a:p>
          <a:p>
            <a:pPr algn="ctr" eaLnBrk="1" hangingPunct="1">
              <a:buFont typeface="Wingdings" pitchFamily="2" charset="2"/>
              <a:buNone/>
            </a:pPr>
            <a:endParaRPr lang="da-DK" altLang="en-US" sz="1350" dirty="0"/>
          </a:p>
          <a:p>
            <a:pPr algn="ctr" eaLnBrk="1" hangingPunct="1">
              <a:buFont typeface="Wingdings" pitchFamily="2" charset="2"/>
              <a:buNone/>
            </a:pPr>
            <a:r>
              <a:rPr kumimoji="1" lang="da-DK" altLang="en-US" sz="1600" dirty="0"/>
              <a:t>Abstrakt</a:t>
            </a:r>
          </a:p>
          <a:p>
            <a:pPr algn="ctr" eaLnBrk="1" hangingPunct="1">
              <a:buFont typeface="Wingdings" pitchFamily="2" charset="2"/>
              <a:buNone/>
            </a:pPr>
            <a:r>
              <a:rPr kumimoji="1" lang="da-DK" altLang="en-US" sz="1600" dirty="0"/>
              <a:t>Helhed og overblik</a:t>
            </a:r>
          </a:p>
          <a:p>
            <a:pPr algn="ctr" eaLnBrk="1" hangingPunct="1">
              <a:buFont typeface="Wingdings" pitchFamily="2" charset="2"/>
              <a:buNone/>
            </a:pPr>
            <a:r>
              <a:rPr kumimoji="1" lang="da-DK" altLang="en-US" sz="1600" dirty="0"/>
              <a:t>Uklarhed</a:t>
            </a:r>
          </a:p>
          <a:p>
            <a:pPr algn="ctr" eaLnBrk="1" hangingPunct="1">
              <a:buFont typeface="Wingdings" pitchFamily="2" charset="2"/>
              <a:buNone/>
            </a:pPr>
            <a:r>
              <a:rPr kumimoji="1" lang="da-DK" altLang="en-US" sz="1600" dirty="0"/>
              <a:t>Muligheder</a:t>
            </a:r>
          </a:p>
          <a:p>
            <a:pPr algn="ctr" eaLnBrk="1" hangingPunct="1">
              <a:buFont typeface="Wingdings" pitchFamily="2" charset="2"/>
              <a:buNone/>
            </a:pPr>
            <a:r>
              <a:rPr kumimoji="1" lang="da-DK" altLang="en-US" sz="1600" dirty="0"/>
              <a:t>Lære nyt</a:t>
            </a:r>
          </a:p>
          <a:p>
            <a:pPr algn="ctr" eaLnBrk="1" hangingPunct="1">
              <a:buFont typeface="Wingdings" pitchFamily="2" charset="2"/>
              <a:buNone/>
            </a:pPr>
            <a:r>
              <a:rPr kumimoji="1" lang="da-DK" altLang="en-US" sz="1600" dirty="0"/>
              <a:t>Fremtid</a:t>
            </a:r>
          </a:p>
        </p:txBody>
      </p:sp>
      <p:pic>
        <p:nvPicPr>
          <p:cNvPr id="288773" name="Picture 17" descr="C:\Users\ane\AppData\Local\Microsoft\Windows\Temporary Internet Files\Content.Outlook\71UJXZEF\Lu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856076"/>
            <a:ext cx="1196579" cy="1373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lede 25">
            <a:extLst>
              <a:ext uri="{FF2B5EF4-FFF2-40B4-BE49-F238E27FC236}">
                <a16:creationId xmlns:a16="http://schemas.microsoft.com/office/drawing/2014/main" id="{EE6CD801-BD23-AF42-A03B-4785A205E4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2427" y="1042780"/>
            <a:ext cx="1323507" cy="1176452"/>
          </a:xfrm>
          <a:prstGeom prst="rect">
            <a:avLst/>
          </a:prstGeom>
        </p:spPr>
      </p:pic>
    </p:spTree>
    <p:extLst>
      <p:ext uri="{BB962C8B-B14F-4D97-AF65-F5344CB8AC3E}">
        <p14:creationId xmlns:p14="http://schemas.microsoft.com/office/powerpoint/2010/main" val="2683242792"/>
      </p:ext>
    </p:extLst>
  </p:cSld>
  <p:clrMapOvr>
    <a:masterClrMapping/>
  </p:clrMapOvr>
  <p:transition>
    <p:cu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059"/>
          <p:cNvSpPr>
            <a:spLocks noGrp="1" noChangeArrowheads="1"/>
          </p:cNvSpPr>
          <p:nvPr>
            <p:ph type="title"/>
          </p:nvPr>
        </p:nvSpPr>
        <p:spPr/>
        <p:txBody>
          <a:bodyPr/>
          <a:lstStyle/>
          <a:p>
            <a:pPr algn="ctr" eaLnBrk="1" hangingPunct="1"/>
            <a:r>
              <a:rPr lang="da-DK" altLang="da-DK" sz="2200" b="1" dirty="0"/>
              <a:t>Opfattefunktionerne</a:t>
            </a:r>
          </a:p>
        </p:txBody>
      </p:sp>
      <p:sp>
        <p:nvSpPr>
          <p:cNvPr id="54275" name="Rectangle 2060"/>
          <p:cNvSpPr>
            <a:spLocks noGrp="1" noChangeArrowheads="1"/>
          </p:cNvSpPr>
          <p:nvPr>
            <p:ph idx="1"/>
          </p:nvPr>
        </p:nvSpPr>
        <p:spPr>
          <a:solidFill>
            <a:schemeClr val="bg1">
              <a:alpha val="52000"/>
            </a:schemeClr>
          </a:solidFill>
        </p:spPr>
        <p:txBody>
          <a:bodyPr>
            <a:normAutofit/>
          </a:bodyPr>
          <a:lstStyle/>
          <a:p>
            <a:pPr marL="540000" eaLnBrk="1" hangingPunct="1">
              <a:lnSpc>
                <a:spcPct val="120000"/>
              </a:lnSpc>
              <a:spcBef>
                <a:spcPct val="0"/>
              </a:spcBef>
              <a:buClr>
                <a:schemeClr val="bg2"/>
              </a:buClr>
              <a:defRPr/>
            </a:pPr>
            <a:endParaRPr kumimoji="1" lang="da-DK" sz="1600" dirty="0"/>
          </a:p>
          <a:p>
            <a:pPr marL="540000" eaLnBrk="1" hangingPunct="1">
              <a:lnSpc>
                <a:spcPct val="120000"/>
              </a:lnSpc>
              <a:spcBef>
                <a:spcPct val="0"/>
              </a:spcBef>
              <a:buClr>
                <a:schemeClr val="bg2"/>
              </a:buClr>
              <a:defRPr/>
            </a:pPr>
            <a:endParaRPr kumimoji="1" lang="da-DK" sz="1600" dirty="0"/>
          </a:p>
          <a:p>
            <a:pPr marL="540000" indent="-64294">
              <a:lnSpc>
                <a:spcPct val="120000"/>
              </a:lnSpc>
              <a:spcBef>
                <a:spcPct val="0"/>
              </a:spcBef>
              <a:buClr>
                <a:schemeClr val="bg2"/>
              </a:buClr>
              <a:defRPr/>
            </a:pPr>
            <a:endParaRPr kumimoji="1" lang="da-DK" sz="1600" dirty="0"/>
          </a:p>
        </p:txBody>
      </p:sp>
      <p:sp>
        <p:nvSpPr>
          <p:cNvPr id="289797" name="Rectangle 2050"/>
          <p:cNvSpPr>
            <a:spLocks noChangeArrowheads="1"/>
          </p:cNvSpPr>
          <p:nvPr/>
        </p:nvSpPr>
        <p:spPr bwMode="auto">
          <a:xfrm>
            <a:off x="3137297" y="2692003"/>
            <a:ext cx="11222"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100">
                <a:solidFill>
                  <a:schemeClr val="tx1"/>
                </a:solidFill>
                <a:latin typeface="Arial" charset="0"/>
                <a:cs typeface="Arial" charset="0"/>
              </a:defRPr>
            </a:lvl1pPr>
            <a:lvl2pPr marL="742950" indent="-285750">
              <a:defRPr sz="1100">
                <a:solidFill>
                  <a:schemeClr val="tx1"/>
                </a:solidFill>
                <a:latin typeface="Arial" charset="0"/>
                <a:cs typeface="Arial" charset="0"/>
              </a:defRPr>
            </a:lvl2pPr>
            <a:lvl3pPr marL="1143000" indent="-228600">
              <a:defRPr sz="1100">
                <a:solidFill>
                  <a:schemeClr val="tx1"/>
                </a:solidFill>
                <a:latin typeface="Arial" charset="0"/>
                <a:cs typeface="Arial" charset="0"/>
              </a:defRPr>
            </a:lvl3pPr>
            <a:lvl4pPr marL="1600200" indent="-228600">
              <a:defRPr sz="1100">
                <a:solidFill>
                  <a:schemeClr val="tx1"/>
                </a:solidFill>
                <a:latin typeface="Arial" charset="0"/>
                <a:cs typeface="Arial" charset="0"/>
              </a:defRPr>
            </a:lvl4pPr>
            <a:lvl5pPr marL="2057400" indent="-22860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r>
              <a:rPr lang="da-DK" altLang="da-DK" sz="300">
                <a:solidFill>
                  <a:srgbClr val="000000"/>
                </a:solidFill>
              </a:rPr>
              <a:t> </a:t>
            </a:r>
            <a:endParaRPr lang="da-DK" altLang="da-DK" sz="1800">
              <a:solidFill>
                <a:srgbClr val="000066"/>
              </a:solidFill>
            </a:endParaRPr>
          </a:p>
        </p:txBody>
      </p:sp>
      <p:sp>
        <p:nvSpPr>
          <p:cNvPr id="289798" name="Rectangle 2051"/>
          <p:cNvSpPr>
            <a:spLocks noChangeArrowheads="1"/>
          </p:cNvSpPr>
          <p:nvPr/>
        </p:nvSpPr>
        <p:spPr bwMode="auto">
          <a:xfrm>
            <a:off x="4280297" y="2692003"/>
            <a:ext cx="11222"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100">
                <a:solidFill>
                  <a:schemeClr val="tx1"/>
                </a:solidFill>
                <a:latin typeface="Arial" charset="0"/>
                <a:cs typeface="Arial" charset="0"/>
              </a:defRPr>
            </a:lvl1pPr>
            <a:lvl2pPr marL="742950" indent="-285750">
              <a:defRPr sz="1100">
                <a:solidFill>
                  <a:schemeClr val="tx1"/>
                </a:solidFill>
                <a:latin typeface="Arial" charset="0"/>
                <a:cs typeface="Arial" charset="0"/>
              </a:defRPr>
            </a:lvl2pPr>
            <a:lvl3pPr marL="1143000" indent="-228600">
              <a:defRPr sz="1100">
                <a:solidFill>
                  <a:schemeClr val="tx1"/>
                </a:solidFill>
                <a:latin typeface="Arial" charset="0"/>
                <a:cs typeface="Arial" charset="0"/>
              </a:defRPr>
            </a:lvl3pPr>
            <a:lvl4pPr marL="1600200" indent="-228600">
              <a:defRPr sz="1100">
                <a:solidFill>
                  <a:schemeClr val="tx1"/>
                </a:solidFill>
                <a:latin typeface="Arial" charset="0"/>
                <a:cs typeface="Arial" charset="0"/>
              </a:defRPr>
            </a:lvl4pPr>
            <a:lvl5pPr marL="2057400" indent="-22860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r>
              <a:rPr lang="da-DK" altLang="da-DK" sz="300">
                <a:solidFill>
                  <a:srgbClr val="000000"/>
                </a:solidFill>
              </a:rPr>
              <a:t> </a:t>
            </a:r>
            <a:endParaRPr lang="da-DK" altLang="da-DK" sz="1800">
              <a:solidFill>
                <a:srgbClr val="000066"/>
              </a:solidFill>
            </a:endParaRPr>
          </a:p>
        </p:txBody>
      </p:sp>
      <p:grpSp>
        <p:nvGrpSpPr>
          <p:cNvPr id="289799" name="Group 2052"/>
          <p:cNvGrpSpPr>
            <a:grpSpLocks/>
          </p:cNvGrpSpPr>
          <p:nvPr/>
        </p:nvGrpSpPr>
        <p:grpSpPr bwMode="auto">
          <a:xfrm>
            <a:off x="1670447" y="1314454"/>
            <a:ext cx="6026944" cy="461963"/>
            <a:chOff x="116" y="1200"/>
            <a:chExt cx="5062" cy="388"/>
          </a:xfrm>
        </p:grpSpPr>
        <p:sp>
          <p:nvSpPr>
            <p:cNvPr id="289800" name="Line 2053"/>
            <p:cNvSpPr>
              <a:spLocks noChangeShapeType="1"/>
            </p:cNvSpPr>
            <p:nvPr/>
          </p:nvSpPr>
          <p:spPr bwMode="auto">
            <a:xfrm>
              <a:off x="1470" y="1373"/>
              <a:ext cx="2208"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da-DK" sz="1350"/>
            </a:p>
          </p:txBody>
        </p:sp>
        <p:sp>
          <p:nvSpPr>
            <p:cNvPr id="289801" name="Line 2054"/>
            <p:cNvSpPr>
              <a:spLocks noChangeShapeType="1"/>
            </p:cNvSpPr>
            <p:nvPr/>
          </p:nvSpPr>
          <p:spPr bwMode="auto">
            <a:xfrm>
              <a:off x="2598" y="1277"/>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a-DK" sz="1350"/>
            </a:p>
          </p:txBody>
        </p:sp>
        <p:sp>
          <p:nvSpPr>
            <p:cNvPr id="642055" name="Text Box 2055"/>
            <p:cNvSpPr txBox="1">
              <a:spLocks noChangeArrowheads="1"/>
            </p:cNvSpPr>
            <p:nvPr/>
          </p:nvSpPr>
          <p:spPr bwMode="auto">
            <a:xfrm>
              <a:off x="116" y="1219"/>
              <a:ext cx="1046" cy="310"/>
            </a:xfrm>
            <a:prstGeom prst="rect">
              <a:avLst/>
            </a:prstGeom>
            <a:noFill/>
            <a:ln w="9525">
              <a:noFill/>
              <a:miter lim="800000"/>
              <a:headEnd/>
              <a:tailEnd/>
            </a:ln>
            <a:effectLst/>
          </p:spPr>
          <p:txBody>
            <a:bodyPr wrap="none">
              <a:spAutoFit/>
            </a:bodyPr>
            <a:lstStyle/>
            <a:p>
              <a:pPr algn="ctr">
                <a:defRPr/>
              </a:pPr>
              <a:r>
                <a:rPr kumimoji="1" lang="da-DK" dirty="0"/>
                <a:t>Sansning</a:t>
              </a:r>
              <a:endParaRPr kumimoji="1" lang="da-DK" sz="900" dirty="0"/>
            </a:p>
          </p:txBody>
        </p:sp>
        <p:sp>
          <p:nvSpPr>
            <p:cNvPr id="642056" name="Text Box 2056"/>
            <p:cNvSpPr txBox="1">
              <a:spLocks noChangeArrowheads="1"/>
            </p:cNvSpPr>
            <p:nvPr/>
          </p:nvSpPr>
          <p:spPr bwMode="auto">
            <a:xfrm>
              <a:off x="3714" y="1247"/>
              <a:ext cx="1464" cy="310"/>
            </a:xfrm>
            <a:prstGeom prst="rect">
              <a:avLst/>
            </a:prstGeom>
            <a:noFill/>
            <a:ln w="9525">
              <a:noFill/>
              <a:miter lim="800000"/>
              <a:headEnd/>
              <a:tailEnd/>
            </a:ln>
            <a:effectLst/>
          </p:spPr>
          <p:txBody>
            <a:bodyPr wrap="none">
              <a:spAutoFit/>
            </a:bodyPr>
            <a:lstStyle/>
            <a:p>
              <a:pPr algn="ctr">
                <a:defRPr/>
              </a:pPr>
              <a:r>
                <a:rPr kumimoji="1" lang="da-DK" dirty="0"/>
                <a:t>       Intuition</a:t>
              </a:r>
              <a:endParaRPr kumimoji="1" lang="da-DK" sz="900" dirty="0"/>
            </a:p>
          </p:txBody>
        </p:sp>
        <p:sp>
          <p:nvSpPr>
            <p:cNvPr id="642057" name="Text Box 2057"/>
            <p:cNvSpPr txBox="1">
              <a:spLocks noChangeArrowheads="1"/>
            </p:cNvSpPr>
            <p:nvPr/>
          </p:nvSpPr>
          <p:spPr bwMode="auto">
            <a:xfrm>
              <a:off x="1077" y="1200"/>
              <a:ext cx="338" cy="388"/>
            </a:xfrm>
            <a:prstGeom prst="rect">
              <a:avLst/>
            </a:prstGeom>
            <a:noFill/>
            <a:ln w="9525">
              <a:noFill/>
              <a:miter lim="800000"/>
              <a:headEnd/>
              <a:tailEnd/>
            </a:ln>
            <a:effectLst/>
          </p:spPr>
          <p:txBody>
            <a:bodyPr wrap="none">
              <a:spAutoFit/>
            </a:bodyPr>
            <a:lstStyle/>
            <a:p>
              <a:pPr algn="ctr">
                <a:defRPr/>
              </a:pPr>
              <a:r>
                <a:rPr kumimoji="1" lang="da-DK" sz="2400" b="1" dirty="0">
                  <a:effectLst>
                    <a:outerShdw blurRad="38100" dist="38100" dir="2700000" algn="tl">
                      <a:srgbClr val="000000"/>
                    </a:outerShdw>
                  </a:effectLst>
                  <a:latin typeface="+mj-lt"/>
                </a:rPr>
                <a:t>S</a:t>
              </a:r>
            </a:p>
          </p:txBody>
        </p:sp>
        <p:sp>
          <p:nvSpPr>
            <p:cNvPr id="642058" name="Text Box 2058"/>
            <p:cNvSpPr txBox="1">
              <a:spLocks noChangeArrowheads="1"/>
            </p:cNvSpPr>
            <p:nvPr/>
          </p:nvSpPr>
          <p:spPr bwMode="auto">
            <a:xfrm>
              <a:off x="3717" y="1200"/>
              <a:ext cx="375" cy="388"/>
            </a:xfrm>
            <a:prstGeom prst="rect">
              <a:avLst/>
            </a:prstGeom>
            <a:noFill/>
            <a:ln w="9525">
              <a:noFill/>
              <a:miter lim="800000"/>
              <a:headEnd/>
              <a:tailEnd/>
            </a:ln>
            <a:effectLst/>
          </p:spPr>
          <p:txBody>
            <a:bodyPr wrap="none">
              <a:spAutoFit/>
            </a:bodyPr>
            <a:lstStyle/>
            <a:p>
              <a:pPr algn="ctr">
                <a:defRPr/>
              </a:pPr>
              <a:r>
                <a:rPr kumimoji="1" lang="da-DK" sz="2400" b="1" dirty="0">
                  <a:effectLst>
                    <a:outerShdw blurRad="38100" dist="38100" dir="2700000" algn="tl">
                      <a:srgbClr val="000000"/>
                    </a:outerShdw>
                  </a:effectLst>
                  <a:latin typeface="+mj-lt"/>
                </a:rPr>
                <a:t>N</a:t>
              </a:r>
            </a:p>
          </p:txBody>
        </p:sp>
      </p:grpSp>
      <p:sp>
        <p:nvSpPr>
          <p:cNvPr id="2" name="TextBox 1">
            <a:extLst>
              <a:ext uri="{FF2B5EF4-FFF2-40B4-BE49-F238E27FC236}">
                <a16:creationId xmlns:a16="http://schemas.microsoft.com/office/drawing/2014/main" id="{8F57215B-5A11-4D49-806F-0BDA8C3FFB27}"/>
              </a:ext>
            </a:extLst>
          </p:cNvPr>
          <p:cNvSpPr txBox="1"/>
          <p:nvPr/>
        </p:nvSpPr>
        <p:spPr>
          <a:xfrm>
            <a:off x="1115616" y="1995686"/>
            <a:ext cx="3344954" cy="2539157"/>
          </a:xfrm>
          <a:prstGeom prst="rect">
            <a:avLst/>
          </a:prstGeom>
          <a:noFill/>
        </p:spPr>
        <p:txBody>
          <a:bodyPr wrap="none" rtlCol="0">
            <a:spAutoFit/>
          </a:bodyPr>
          <a:lstStyle/>
          <a:p>
            <a:pPr marL="540000" indent="-64294" algn="r">
              <a:lnSpc>
                <a:spcPct val="120000"/>
              </a:lnSpc>
              <a:spcBef>
                <a:spcPct val="0"/>
              </a:spcBef>
              <a:buClr>
                <a:schemeClr val="bg2"/>
              </a:buClr>
              <a:defRPr/>
            </a:pPr>
            <a:r>
              <a:rPr kumimoji="1" lang="da-DK" sz="1500" dirty="0"/>
              <a:t>De fem sanser</a:t>
            </a:r>
          </a:p>
          <a:p>
            <a:pPr marL="540000" indent="-64294" algn="r">
              <a:lnSpc>
                <a:spcPct val="120000"/>
              </a:lnSpc>
              <a:spcBef>
                <a:spcPct val="0"/>
              </a:spcBef>
              <a:buClr>
                <a:schemeClr val="bg2"/>
              </a:buClr>
              <a:defRPr/>
            </a:pPr>
            <a:r>
              <a:rPr kumimoji="1" lang="da-DK" sz="1500" dirty="0"/>
              <a:t>Enkeltheder</a:t>
            </a:r>
          </a:p>
          <a:p>
            <a:pPr marL="540000" indent="-64294" algn="r">
              <a:lnSpc>
                <a:spcPct val="120000"/>
              </a:lnSpc>
              <a:spcBef>
                <a:spcPct val="0"/>
              </a:spcBef>
              <a:buClr>
                <a:schemeClr val="bg2"/>
              </a:buClr>
              <a:defRPr/>
            </a:pPr>
            <a:r>
              <a:rPr kumimoji="1" lang="da-DK" sz="1500" dirty="0"/>
              <a:t>Det, som er</a:t>
            </a:r>
          </a:p>
          <a:p>
            <a:pPr marL="540000" indent="-64294" algn="r">
              <a:lnSpc>
                <a:spcPct val="120000"/>
              </a:lnSpc>
              <a:spcBef>
                <a:spcPct val="0"/>
              </a:spcBef>
              <a:buClr>
                <a:schemeClr val="bg2"/>
              </a:buClr>
              <a:defRPr/>
            </a:pPr>
            <a:r>
              <a:rPr kumimoji="1" lang="da-DK" sz="1500" dirty="0"/>
              <a:t>Sansekvalitet</a:t>
            </a:r>
          </a:p>
          <a:p>
            <a:pPr marL="540000" indent="-64294" algn="r">
              <a:lnSpc>
                <a:spcPct val="120000"/>
              </a:lnSpc>
              <a:spcBef>
                <a:spcPct val="0"/>
              </a:spcBef>
              <a:buClr>
                <a:schemeClr val="bg2"/>
              </a:buClr>
              <a:defRPr/>
            </a:pPr>
            <a:r>
              <a:rPr kumimoji="1" lang="da-DK" sz="1500" dirty="0"/>
              <a:t>At indsamle data</a:t>
            </a:r>
          </a:p>
          <a:p>
            <a:pPr marL="540000" indent="-64294" algn="r">
              <a:lnSpc>
                <a:spcPct val="120000"/>
              </a:lnSpc>
              <a:spcBef>
                <a:spcPct val="0"/>
              </a:spcBef>
              <a:buClr>
                <a:schemeClr val="bg2"/>
              </a:buClr>
              <a:defRPr/>
            </a:pPr>
            <a:r>
              <a:rPr kumimoji="1" lang="da-DK" sz="1500" dirty="0"/>
              <a:t>Her og nu</a:t>
            </a:r>
          </a:p>
          <a:p>
            <a:pPr marL="540000" indent="-64294" algn="r">
              <a:lnSpc>
                <a:spcPct val="120000"/>
              </a:lnSpc>
              <a:spcBef>
                <a:spcPct val="0"/>
              </a:spcBef>
              <a:buClr>
                <a:schemeClr val="bg2"/>
              </a:buClr>
              <a:defRPr/>
            </a:pPr>
            <a:r>
              <a:rPr kumimoji="1" lang="da-DK" sz="1500" dirty="0"/>
              <a:t>Ét skridt ad gangen</a:t>
            </a:r>
          </a:p>
          <a:p>
            <a:pPr marL="540000" indent="-64294" algn="r">
              <a:lnSpc>
                <a:spcPct val="120000"/>
              </a:lnSpc>
              <a:spcBef>
                <a:spcPct val="0"/>
              </a:spcBef>
              <a:buClr>
                <a:schemeClr val="bg2"/>
              </a:buClr>
              <a:defRPr/>
            </a:pPr>
            <a:r>
              <a:rPr kumimoji="1" lang="da-DK" sz="1500" dirty="0"/>
              <a:t>Bruger gerne kendte måder</a:t>
            </a:r>
            <a:endParaRPr kumimoji="1" lang="en-GB" sz="1500" dirty="0"/>
          </a:p>
          <a:p>
            <a:pPr algn="r"/>
            <a:endParaRPr lang="da-DK" sz="1500" dirty="0"/>
          </a:p>
        </p:txBody>
      </p:sp>
      <p:sp>
        <p:nvSpPr>
          <p:cNvPr id="15" name="Pladsholder til indhold 20">
            <a:extLst>
              <a:ext uri="{FF2B5EF4-FFF2-40B4-BE49-F238E27FC236}">
                <a16:creationId xmlns:a16="http://schemas.microsoft.com/office/drawing/2014/main" id="{8ED70001-DDBF-3A46-9B1E-CE8E90D69317}"/>
              </a:ext>
            </a:extLst>
          </p:cNvPr>
          <p:cNvSpPr txBox="1">
            <a:spLocks/>
          </p:cNvSpPr>
          <p:nvPr/>
        </p:nvSpPr>
        <p:spPr>
          <a:xfrm>
            <a:off x="4536302" y="1995686"/>
            <a:ext cx="4284170" cy="3393900"/>
          </a:xfrm>
          <a:prstGeom prst="rect">
            <a:avLst/>
          </a:prstGeom>
        </p:spPr>
        <p:txBody>
          <a:bodyPr/>
          <a:lstStyle>
            <a:lvl1pPr marL="0" indent="0" algn="l" defTabSz="914400" rtl="0" eaLnBrk="1" latinLnBrk="0" hangingPunct="1">
              <a:spcBef>
                <a:spcPts val="0"/>
              </a:spcBef>
              <a:spcAft>
                <a:spcPts val="0"/>
              </a:spcAft>
              <a:buClr>
                <a:schemeClr val="accent1"/>
              </a:buClr>
              <a:buFont typeface="Wingdings" pitchFamily="2" charset="2"/>
              <a:buNone/>
              <a:defRPr sz="1200" kern="1200">
                <a:solidFill>
                  <a:schemeClr val="tx1"/>
                </a:solidFill>
                <a:latin typeface="+mn-lt"/>
                <a:ea typeface="+mn-ea"/>
                <a:cs typeface="+mn-cs"/>
              </a:defRPr>
            </a:lvl1pPr>
            <a:lvl2pPr marL="532800" indent="-172800" algn="l" defTabSz="914400" rtl="0" eaLnBrk="1" latinLnBrk="0" hangingPunct="1">
              <a:spcBef>
                <a:spcPts val="300"/>
              </a:spcBef>
              <a:spcAft>
                <a:spcPts val="600"/>
              </a:spcAft>
              <a:buClr>
                <a:schemeClr val="accent1"/>
              </a:buClr>
              <a:buFont typeface="Wingdings" pitchFamily="2" charset="2"/>
              <a:buChar char="§"/>
              <a:defRPr sz="1000" kern="1200">
                <a:solidFill>
                  <a:schemeClr val="tx1"/>
                </a:solidFill>
                <a:latin typeface="+mn-lt"/>
                <a:ea typeface="+mn-ea"/>
                <a:cs typeface="+mn-cs"/>
              </a:defRPr>
            </a:lvl2pPr>
            <a:lvl3pPr marL="896400" indent="-187200" algn="l" defTabSz="914400" rtl="0" eaLnBrk="1" latinLnBrk="0" hangingPunct="1">
              <a:spcBef>
                <a:spcPts val="300"/>
              </a:spcBef>
              <a:spcAft>
                <a:spcPts val="600"/>
              </a:spcAft>
              <a:buClr>
                <a:schemeClr val="accent1"/>
              </a:buClr>
              <a:buFont typeface="Wingdings" pitchFamily="2" charset="2"/>
              <a:buChar char="§"/>
              <a:defRPr sz="1000" kern="1200">
                <a:solidFill>
                  <a:schemeClr val="tx1"/>
                </a:solidFill>
                <a:latin typeface="+mn-lt"/>
                <a:ea typeface="+mn-ea"/>
                <a:cs typeface="+mn-cs"/>
              </a:defRPr>
            </a:lvl3pPr>
            <a:lvl4pPr marL="1260000" indent="-180000" algn="l" defTabSz="914400" rtl="0" eaLnBrk="1" latinLnBrk="0" hangingPunct="1">
              <a:spcBef>
                <a:spcPct val="20000"/>
              </a:spcBef>
              <a:buClr>
                <a:schemeClr val="accent1"/>
              </a:buClr>
              <a:buFont typeface="Wingdings" pitchFamily="2" charset="2"/>
              <a:buChar char="§"/>
              <a:defRPr sz="1000" kern="1200">
                <a:solidFill>
                  <a:schemeClr val="tx1"/>
                </a:solidFill>
                <a:latin typeface="+mn-lt"/>
                <a:ea typeface="+mn-ea"/>
                <a:cs typeface="+mn-cs"/>
              </a:defRPr>
            </a:lvl4pPr>
            <a:lvl5pPr marL="1612800" indent="-172800" algn="l" defTabSz="914400" rtl="0" eaLnBrk="1" latinLnBrk="0" hangingPunct="1">
              <a:spcBef>
                <a:spcPct val="20000"/>
              </a:spcBef>
              <a:buClr>
                <a:schemeClr val="accent1"/>
              </a:buClr>
              <a:buFont typeface="Wingdings" pitchFamily="2" charset="2"/>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nSpc>
                <a:spcPct val="120000"/>
              </a:lnSpc>
              <a:buFont typeface="Arial" panose="020B0604020202020204" pitchFamily="34" charset="0"/>
              <a:buChar char="•"/>
              <a:defRPr/>
            </a:pPr>
            <a:r>
              <a:rPr kumimoji="1" lang="da-DK" altLang="da-DK" sz="1500" dirty="0"/>
              <a:t>Inspiration og indskydelser</a:t>
            </a:r>
          </a:p>
          <a:p>
            <a:pPr marL="285750" indent="-285750">
              <a:lnSpc>
                <a:spcPct val="120000"/>
              </a:lnSpc>
              <a:buFont typeface="Arial" panose="020B0604020202020204" pitchFamily="34" charset="0"/>
              <a:buChar char="•"/>
              <a:defRPr/>
            </a:pPr>
            <a:r>
              <a:rPr kumimoji="1" lang="da-DK" altLang="da-DK" sz="1500" dirty="0"/>
              <a:t>Mønstre og sammenhænge</a:t>
            </a:r>
          </a:p>
          <a:p>
            <a:pPr marL="285750" indent="-285750">
              <a:lnSpc>
                <a:spcPct val="120000"/>
              </a:lnSpc>
              <a:buFont typeface="Arial" panose="020B0604020202020204" pitchFamily="34" charset="0"/>
              <a:buChar char="•"/>
              <a:defRPr/>
            </a:pPr>
            <a:r>
              <a:rPr kumimoji="1" lang="da-DK" altLang="da-DK" sz="1500" dirty="0"/>
              <a:t>Muligheder</a:t>
            </a:r>
          </a:p>
          <a:p>
            <a:pPr marL="285750" indent="-285750">
              <a:lnSpc>
                <a:spcPct val="120000"/>
              </a:lnSpc>
              <a:buFont typeface="Arial" panose="020B0604020202020204" pitchFamily="34" charset="0"/>
              <a:buChar char="•"/>
              <a:defRPr/>
            </a:pPr>
            <a:r>
              <a:rPr kumimoji="1" lang="da-DK" altLang="da-DK" sz="1500" dirty="0"/>
              <a:t>Betydningskvalitet</a:t>
            </a:r>
          </a:p>
          <a:p>
            <a:pPr marL="285750" indent="-285750">
              <a:lnSpc>
                <a:spcPct val="120000"/>
              </a:lnSpc>
              <a:buFont typeface="Arial" panose="020B0604020202020204" pitchFamily="34" charset="0"/>
              <a:buChar char="•"/>
              <a:defRPr/>
            </a:pPr>
            <a:r>
              <a:rPr kumimoji="1" lang="da-DK" altLang="da-DK" sz="1500" dirty="0"/>
              <a:t>At tolke data</a:t>
            </a:r>
          </a:p>
          <a:p>
            <a:pPr marL="285750" indent="-285750">
              <a:lnSpc>
                <a:spcPct val="120000"/>
              </a:lnSpc>
              <a:buFont typeface="Arial" panose="020B0604020202020204" pitchFamily="34" charset="0"/>
              <a:buChar char="•"/>
              <a:defRPr/>
            </a:pPr>
            <a:r>
              <a:rPr kumimoji="1" lang="da-DK" altLang="da-DK" sz="1500" dirty="0"/>
              <a:t>Vil ændre, forbedre og udvikle</a:t>
            </a:r>
          </a:p>
          <a:p>
            <a:pPr marL="285750" indent="-285750">
              <a:lnSpc>
                <a:spcPct val="120000"/>
              </a:lnSpc>
              <a:buFont typeface="Arial" panose="020B0604020202020204" pitchFamily="34" charset="0"/>
              <a:buChar char="•"/>
              <a:defRPr/>
            </a:pPr>
            <a:r>
              <a:rPr kumimoji="1" lang="da-DK" altLang="da-DK" sz="1500" dirty="0"/>
              <a:t>Overblikket først</a:t>
            </a:r>
          </a:p>
          <a:p>
            <a:pPr marL="285750" indent="-285750">
              <a:lnSpc>
                <a:spcPct val="120000"/>
              </a:lnSpc>
              <a:buFont typeface="Arial" panose="020B0604020202020204" pitchFamily="34" charset="0"/>
              <a:buChar char="•"/>
              <a:defRPr/>
            </a:pPr>
            <a:r>
              <a:rPr kumimoji="1" lang="da-DK" altLang="da-DK" sz="1500" dirty="0"/>
              <a:t>Vil gerne lære nyt</a:t>
            </a:r>
          </a:p>
          <a:p>
            <a:pPr marL="285750" indent="-285750">
              <a:lnSpc>
                <a:spcPct val="120000"/>
              </a:lnSpc>
              <a:buFont typeface="Arial" panose="020B0604020202020204" pitchFamily="34" charset="0"/>
              <a:buChar char="•"/>
              <a:defRPr/>
            </a:pPr>
            <a:endParaRPr kumimoji="1" lang="da-DK" altLang="da-DK" sz="1500" dirty="0"/>
          </a:p>
        </p:txBody>
      </p:sp>
    </p:spTree>
    <p:extLst>
      <p:ext uri="{BB962C8B-B14F-4D97-AF65-F5344CB8AC3E}">
        <p14:creationId xmlns:p14="http://schemas.microsoft.com/office/powerpoint/2010/main" val="30014887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K:\sannes billeder\Sticky-S-Fi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4650" y="642939"/>
            <a:ext cx="3324225" cy="3455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ktangel 2"/>
          <p:cNvSpPr/>
          <p:nvPr/>
        </p:nvSpPr>
        <p:spPr>
          <a:xfrm>
            <a:off x="3473224" y="778669"/>
            <a:ext cx="1409361" cy="323165"/>
          </a:xfrm>
          <a:prstGeom prst="rect">
            <a:avLst/>
          </a:prstGeom>
          <a:solidFill>
            <a:schemeClr val="bg2"/>
          </a:solidFill>
        </p:spPr>
        <p:txBody>
          <a:bodyPr wrap="none">
            <a:spAutoFit/>
          </a:bodyPr>
          <a:lstStyle/>
          <a:p>
            <a:pPr algn="ctr">
              <a:defRPr/>
            </a:pPr>
            <a:r>
              <a:rPr lang="da-DK" sz="750" dirty="0">
                <a:latin typeface="+mj-lt"/>
              </a:rPr>
              <a:t>Starter ved begyndelsen,</a:t>
            </a:r>
            <a:br>
              <a:rPr lang="da-DK" sz="750" dirty="0">
                <a:latin typeface="+mj-lt"/>
              </a:rPr>
            </a:br>
            <a:r>
              <a:rPr lang="da-DK" sz="750" dirty="0" err="1">
                <a:latin typeface="+mj-lt"/>
              </a:rPr>
              <a:t>ta’r</a:t>
            </a:r>
            <a:r>
              <a:rPr lang="da-DK" sz="750" dirty="0">
                <a:latin typeface="+mj-lt"/>
              </a:rPr>
              <a:t> et skridt ad gangen</a:t>
            </a:r>
          </a:p>
        </p:txBody>
      </p:sp>
      <p:grpSp>
        <p:nvGrpSpPr>
          <p:cNvPr id="23556" name="Gruppe 6"/>
          <p:cNvGrpSpPr>
            <a:grpSpLocks/>
          </p:cNvGrpSpPr>
          <p:nvPr/>
        </p:nvGrpSpPr>
        <p:grpSpPr bwMode="auto">
          <a:xfrm>
            <a:off x="4031456" y="1566863"/>
            <a:ext cx="972741" cy="1200329"/>
            <a:chOff x="3851920" y="2088406"/>
            <a:chExt cx="1296144" cy="1601673"/>
          </a:xfrm>
        </p:grpSpPr>
        <p:sp>
          <p:nvSpPr>
            <p:cNvPr id="23561" name="Rektangel 5"/>
            <p:cNvSpPr>
              <a:spLocks noChangeArrowheads="1"/>
            </p:cNvSpPr>
            <p:nvPr/>
          </p:nvSpPr>
          <p:spPr bwMode="auto">
            <a:xfrm>
              <a:off x="3851920" y="2492896"/>
              <a:ext cx="1296144" cy="864096"/>
            </a:xfrm>
            <a:prstGeom prst="rect">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endParaRPr lang="da-DK" altLang="da-DK" sz="1500">
                <a:latin typeface="Verdana" pitchFamily="34" charset="0"/>
              </a:endParaRPr>
            </a:p>
          </p:txBody>
        </p:sp>
        <p:sp>
          <p:nvSpPr>
            <p:cNvPr id="4" name="Text Box 28"/>
            <p:cNvSpPr txBox="1">
              <a:spLocks noChangeArrowheads="1"/>
            </p:cNvSpPr>
            <p:nvPr/>
          </p:nvSpPr>
          <p:spPr bwMode="auto">
            <a:xfrm>
              <a:off x="4047056" y="2088406"/>
              <a:ext cx="791647" cy="1601673"/>
            </a:xfrm>
            <a:prstGeom prst="rect">
              <a:avLst/>
            </a:prstGeom>
            <a:noFill/>
            <a:ln w="9525">
              <a:noFill/>
              <a:miter lim="800000"/>
              <a:headEnd/>
              <a:tailEnd/>
            </a:ln>
            <a:effectLst/>
          </p:spPr>
          <p:txBody>
            <a:bodyPr>
              <a:spAutoFit/>
            </a:bodyPr>
            <a:lstStyle/>
            <a:p>
              <a:pPr eaLnBrk="0" hangingPunct="0">
                <a:defRPr/>
              </a:pPr>
              <a:r>
                <a:rPr lang="da-DK" sz="7200" b="1" dirty="0">
                  <a:solidFill>
                    <a:schemeClr val="accent1"/>
                  </a:solidFill>
                  <a:latin typeface="+mj-lt"/>
                </a:rPr>
                <a:t>s</a:t>
              </a:r>
            </a:p>
          </p:txBody>
        </p:sp>
      </p:grpSp>
      <p:sp>
        <p:nvSpPr>
          <p:cNvPr id="9" name="Rektangel 8"/>
          <p:cNvSpPr/>
          <p:nvPr/>
        </p:nvSpPr>
        <p:spPr>
          <a:xfrm>
            <a:off x="4860131" y="1497807"/>
            <a:ext cx="953691" cy="323165"/>
          </a:xfrm>
          <a:prstGeom prst="rect">
            <a:avLst/>
          </a:prstGeom>
          <a:solidFill>
            <a:schemeClr val="bg2"/>
          </a:solidFill>
        </p:spPr>
        <p:txBody>
          <a:bodyPr>
            <a:spAutoFit/>
          </a:bodyPr>
          <a:lstStyle/>
          <a:p>
            <a:pPr algn="ctr">
              <a:defRPr/>
            </a:pPr>
            <a:r>
              <a:rPr lang="da-DK" sz="750" dirty="0">
                <a:latin typeface="+mj-lt"/>
              </a:rPr>
              <a:t>Ser de enkelte</a:t>
            </a:r>
            <a:br>
              <a:rPr lang="da-DK" sz="750" dirty="0">
                <a:latin typeface="+mj-lt"/>
              </a:rPr>
            </a:br>
            <a:r>
              <a:rPr lang="da-DK" sz="750" dirty="0">
                <a:latin typeface="+mj-lt"/>
              </a:rPr>
              <a:t>stykker og dele</a:t>
            </a:r>
          </a:p>
        </p:txBody>
      </p:sp>
      <p:sp>
        <p:nvSpPr>
          <p:cNvPr id="10" name="Rektangel 9"/>
          <p:cNvSpPr/>
          <p:nvPr/>
        </p:nvSpPr>
        <p:spPr>
          <a:xfrm>
            <a:off x="2519364" y="2859882"/>
            <a:ext cx="1837135" cy="323165"/>
          </a:xfrm>
          <a:prstGeom prst="rect">
            <a:avLst/>
          </a:prstGeom>
          <a:solidFill>
            <a:schemeClr val="bg2"/>
          </a:solidFill>
        </p:spPr>
        <p:txBody>
          <a:bodyPr>
            <a:spAutoFit/>
          </a:bodyPr>
          <a:lstStyle/>
          <a:p>
            <a:pPr algn="ctr">
              <a:defRPr/>
            </a:pPr>
            <a:r>
              <a:rPr lang="da-DK" sz="750" dirty="0">
                <a:latin typeface="+mj-lt"/>
              </a:rPr>
              <a:t>Foretrækker gennemprøvede</a:t>
            </a:r>
            <a:br>
              <a:rPr lang="da-DK" sz="750" dirty="0">
                <a:latin typeface="+mj-lt"/>
              </a:rPr>
            </a:br>
            <a:r>
              <a:rPr lang="da-DK" sz="750" dirty="0">
                <a:latin typeface="+mj-lt"/>
              </a:rPr>
              <a:t>procedurer</a:t>
            </a:r>
          </a:p>
        </p:txBody>
      </p:sp>
      <p:sp>
        <p:nvSpPr>
          <p:cNvPr id="11" name="Rektangel 10"/>
          <p:cNvSpPr/>
          <p:nvPr/>
        </p:nvSpPr>
        <p:spPr>
          <a:xfrm>
            <a:off x="4772026" y="3207544"/>
            <a:ext cx="2002631" cy="323165"/>
          </a:xfrm>
          <a:prstGeom prst="rect">
            <a:avLst/>
          </a:prstGeom>
          <a:solidFill>
            <a:schemeClr val="bg2"/>
          </a:solidFill>
        </p:spPr>
        <p:txBody>
          <a:bodyPr>
            <a:spAutoFit/>
          </a:bodyPr>
          <a:lstStyle/>
          <a:p>
            <a:pPr algn="ctr">
              <a:defRPr/>
            </a:pPr>
            <a:r>
              <a:rPr lang="da-DK" sz="750" dirty="0">
                <a:latin typeface="+mj-lt"/>
              </a:rPr>
              <a:t>Foretrækker at arbejde</a:t>
            </a:r>
            <a:br>
              <a:rPr lang="da-DK" sz="750" dirty="0">
                <a:latin typeface="+mj-lt"/>
              </a:rPr>
            </a:br>
            <a:r>
              <a:rPr lang="da-DK" sz="750" dirty="0">
                <a:latin typeface="+mj-lt"/>
              </a:rPr>
              <a:t>praktisk, konkret</a:t>
            </a:r>
          </a:p>
        </p:txBody>
      </p:sp>
      <p:sp>
        <p:nvSpPr>
          <p:cNvPr id="12" name="Rektangel 11"/>
          <p:cNvSpPr/>
          <p:nvPr/>
        </p:nvSpPr>
        <p:spPr>
          <a:xfrm>
            <a:off x="3325417" y="3910013"/>
            <a:ext cx="2002631" cy="323165"/>
          </a:xfrm>
          <a:prstGeom prst="rect">
            <a:avLst/>
          </a:prstGeom>
          <a:solidFill>
            <a:schemeClr val="bg2"/>
          </a:solidFill>
        </p:spPr>
        <p:txBody>
          <a:bodyPr>
            <a:spAutoFit/>
          </a:bodyPr>
          <a:lstStyle/>
          <a:p>
            <a:pPr algn="ctr">
              <a:defRPr/>
            </a:pPr>
            <a:r>
              <a:rPr lang="da-DK" sz="750" dirty="0">
                <a:latin typeface="+mj-lt"/>
              </a:rPr>
              <a:t>Arbejder helst konkret med delene</a:t>
            </a:r>
            <a:br>
              <a:rPr lang="da-DK" sz="750" dirty="0">
                <a:latin typeface="+mj-lt"/>
              </a:rPr>
            </a:br>
            <a:r>
              <a:rPr lang="da-DK" sz="750" dirty="0">
                <a:latin typeface="+mj-lt"/>
              </a:rPr>
              <a:t>for at opdage helheden</a:t>
            </a:r>
          </a:p>
        </p:txBody>
      </p:sp>
      <p:sp>
        <p:nvSpPr>
          <p:cNvPr id="2" name="Pladsholder til diasnummer 1"/>
          <p:cNvSpPr>
            <a:spLocks noGrp="1"/>
          </p:cNvSpPr>
          <p:nvPr>
            <p:ph type="sldNum" sz="quarter" idx="12"/>
          </p:nvPr>
        </p:nvSpPr>
        <p:spPr/>
        <p:txBody>
          <a:bodyPr/>
          <a:lstStyle/>
          <a:p>
            <a:pPr>
              <a:defRPr/>
            </a:pPr>
            <a:r>
              <a:rPr lang="da-DK"/>
              <a:t> </a:t>
            </a:r>
            <a:r>
              <a:rPr lang="da-DK" sz="750">
                <a:solidFill>
                  <a:srgbClr val="82C2BF"/>
                </a:solidFill>
              </a:rPr>
              <a:t> </a:t>
            </a:r>
            <a:fld id="{444C5D5C-53FB-492A-B2EC-7F77448B9E4F}" type="slidenum">
              <a:rPr lang="da-DK" sz="750" b="1">
                <a:solidFill>
                  <a:schemeClr val="tx2"/>
                </a:solidFill>
              </a:rPr>
              <a:pPr>
                <a:defRPr/>
              </a:pPr>
              <a:t>93</a:t>
            </a:fld>
            <a:endParaRPr lang="da-DK" sz="750" b="1">
              <a:solidFill>
                <a:schemeClr val="tx2"/>
              </a:solidFill>
            </a:endParaRPr>
          </a:p>
        </p:txBody>
      </p:sp>
    </p:spTree>
    <p:extLst>
      <p:ext uri="{BB962C8B-B14F-4D97-AF65-F5344CB8AC3E}">
        <p14:creationId xmlns:p14="http://schemas.microsoft.com/office/powerpoint/2010/main" val="292398503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uppe 14"/>
          <p:cNvGrpSpPr>
            <a:grpSpLocks/>
          </p:cNvGrpSpPr>
          <p:nvPr/>
        </p:nvGrpSpPr>
        <p:grpSpPr bwMode="auto">
          <a:xfrm>
            <a:off x="2914650" y="589360"/>
            <a:ext cx="3486150" cy="3657600"/>
            <a:chOff x="2362200" y="785813"/>
            <a:chExt cx="4648200" cy="4876800"/>
          </a:xfrm>
        </p:grpSpPr>
        <p:grpSp>
          <p:nvGrpSpPr>
            <p:cNvPr id="24593" name="Gruppe 8"/>
            <p:cNvGrpSpPr>
              <a:grpSpLocks/>
            </p:cNvGrpSpPr>
            <p:nvPr/>
          </p:nvGrpSpPr>
          <p:grpSpPr bwMode="auto">
            <a:xfrm>
              <a:off x="2362200" y="785813"/>
              <a:ext cx="4648200" cy="4876800"/>
              <a:chOff x="2362200" y="785813"/>
              <a:chExt cx="4648200" cy="4876800"/>
            </a:xfrm>
          </p:grpSpPr>
          <p:pic>
            <p:nvPicPr>
              <p:cNvPr id="24595" name="Picture 3" descr="K:\sannes billeder\Sticky-N.Fix.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785813"/>
                <a:ext cx="4648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6" name="Rektangel 7"/>
              <p:cNvSpPr>
                <a:spLocks noChangeArrowheads="1"/>
              </p:cNvSpPr>
              <p:nvPr/>
            </p:nvSpPr>
            <p:spPr bwMode="auto">
              <a:xfrm>
                <a:off x="3203848" y="908720"/>
                <a:ext cx="1872208" cy="144016"/>
              </a:xfrm>
              <a:prstGeom prst="rect">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endParaRPr lang="da-DK" altLang="da-DK" sz="1500">
                  <a:latin typeface="Verdana" pitchFamily="34" charset="0"/>
                </a:endParaRPr>
              </a:p>
            </p:txBody>
          </p:sp>
          <p:sp>
            <p:nvSpPr>
              <p:cNvPr id="24597" name="Rektangel 9"/>
              <p:cNvSpPr>
                <a:spLocks noChangeArrowheads="1"/>
              </p:cNvSpPr>
              <p:nvPr/>
            </p:nvSpPr>
            <p:spPr bwMode="auto">
              <a:xfrm>
                <a:off x="3347864" y="1052736"/>
                <a:ext cx="1872208" cy="144016"/>
              </a:xfrm>
              <a:prstGeom prst="rect">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endParaRPr lang="da-DK" altLang="da-DK" sz="1500">
                  <a:latin typeface="Verdana" pitchFamily="34" charset="0"/>
                </a:endParaRPr>
              </a:p>
            </p:txBody>
          </p:sp>
        </p:grpSp>
        <p:sp>
          <p:nvSpPr>
            <p:cNvPr id="24594" name="Rektangel 10"/>
            <p:cNvSpPr>
              <a:spLocks noChangeArrowheads="1"/>
            </p:cNvSpPr>
            <p:nvPr/>
          </p:nvSpPr>
          <p:spPr bwMode="auto">
            <a:xfrm>
              <a:off x="2987824" y="3068960"/>
              <a:ext cx="2088232" cy="288032"/>
            </a:xfrm>
            <a:prstGeom prst="rect">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endParaRPr lang="da-DK" altLang="da-DK" sz="1500">
                <a:latin typeface="Verdana" pitchFamily="34" charset="0"/>
              </a:endParaRPr>
            </a:p>
          </p:txBody>
        </p:sp>
      </p:grpSp>
      <p:grpSp>
        <p:nvGrpSpPr>
          <p:cNvPr id="24579" name="Gruppe 2"/>
          <p:cNvGrpSpPr>
            <a:grpSpLocks/>
          </p:cNvGrpSpPr>
          <p:nvPr/>
        </p:nvGrpSpPr>
        <p:grpSpPr bwMode="auto">
          <a:xfrm>
            <a:off x="4037411" y="1221581"/>
            <a:ext cx="972740" cy="1200329"/>
            <a:chOff x="3851920" y="2088406"/>
            <a:chExt cx="1296144" cy="1600054"/>
          </a:xfrm>
        </p:grpSpPr>
        <p:sp>
          <p:nvSpPr>
            <p:cNvPr id="24591" name="Rektangel 3"/>
            <p:cNvSpPr>
              <a:spLocks noChangeArrowheads="1"/>
            </p:cNvSpPr>
            <p:nvPr/>
          </p:nvSpPr>
          <p:spPr bwMode="auto">
            <a:xfrm>
              <a:off x="3851920" y="2492896"/>
              <a:ext cx="1296144" cy="864096"/>
            </a:xfrm>
            <a:prstGeom prst="rect">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endParaRPr lang="da-DK" altLang="da-DK" sz="1500">
                <a:latin typeface="Verdana" pitchFamily="34" charset="0"/>
              </a:endParaRPr>
            </a:p>
          </p:txBody>
        </p:sp>
        <p:sp>
          <p:nvSpPr>
            <p:cNvPr id="5" name="Text Box 28"/>
            <p:cNvSpPr txBox="1">
              <a:spLocks noChangeArrowheads="1"/>
            </p:cNvSpPr>
            <p:nvPr/>
          </p:nvSpPr>
          <p:spPr bwMode="auto">
            <a:xfrm>
              <a:off x="4047054" y="2088406"/>
              <a:ext cx="791648" cy="1600054"/>
            </a:xfrm>
            <a:prstGeom prst="rect">
              <a:avLst/>
            </a:prstGeom>
            <a:noFill/>
            <a:ln w="9525">
              <a:noFill/>
              <a:miter lim="800000"/>
              <a:headEnd/>
              <a:tailEnd/>
            </a:ln>
            <a:effectLst/>
          </p:spPr>
          <p:txBody>
            <a:bodyPr>
              <a:spAutoFit/>
            </a:bodyPr>
            <a:lstStyle/>
            <a:p>
              <a:pPr eaLnBrk="0" hangingPunct="0">
                <a:defRPr/>
              </a:pPr>
              <a:r>
                <a:rPr lang="da-DK" sz="7200" b="1" dirty="0">
                  <a:solidFill>
                    <a:schemeClr val="accent1"/>
                  </a:solidFill>
                  <a:latin typeface="+mj-lt"/>
                </a:rPr>
                <a:t>N</a:t>
              </a:r>
            </a:p>
          </p:txBody>
        </p:sp>
      </p:grpSp>
      <p:sp>
        <p:nvSpPr>
          <p:cNvPr id="6" name="Rektangel 5"/>
          <p:cNvSpPr/>
          <p:nvPr/>
        </p:nvSpPr>
        <p:spPr>
          <a:xfrm>
            <a:off x="3383756" y="627460"/>
            <a:ext cx="1625204" cy="323165"/>
          </a:xfrm>
          <a:prstGeom prst="rect">
            <a:avLst/>
          </a:prstGeom>
          <a:noFill/>
        </p:spPr>
        <p:txBody>
          <a:bodyPr>
            <a:spAutoFit/>
          </a:bodyPr>
          <a:lstStyle/>
          <a:p>
            <a:pPr algn="ctr">
              <a:defRPr/>
            </a:pPr>
            <a:r>
              <a:rPr lang="da-DK" sz="750" dirty="0">
                <a:latin typeface="+mj-lt"/>
              </a:rPr>
              <a:t>Hopper ind hvor som helst, </a:t>
            </a:r>
            <a:br>
              <a:rPr lang="da-DK" sz="750" dirty="0">
                <a:latin typeface="+mj-lt"/>
              </a:rPr>
            </a:br>
            <a:r>
              <a:rPr lang="da-DK" sz="750" dirty="0">
                <a:latin typeface="+mj-lt"/>
              </a:rPr>
              <a:t>springer trin over</a:t>
            </a:r>
          </a:p>
        </p:txBody>
      </p:sp>
      <p:sp>
        <p:nvSpPr>
          <p:cNvPr id="12" name="Rektangel 11"/>
          <p:cNvSpPr/>
          <p:nvPr/>
        </p:nvSpPr>
        <p:spPr>
          <a:xfrm>
            <a:off x="5107781" y="1363266"/>
            <a:ext cx="1624013" cy="323165"/>
          </a:xfrm>
          <a:prstGeom prst="rect">
            <a:avLst/>
          </a:prstGeom>
          <a:solidFill>
            <a:schemeClr val="bg2"/>
          </a:solidFill>
        </p:spPr>
        <p:txBody>
          <a:bodyPr>
            <a:spAutoFit/>
          </a:bodyPr>
          <a:lstStyle/>
          <a:p>
            <a:pPr algn="ctr">
              <a:defRPr/>
            </a:pPr>
            <a:r>
              <a:rPr lang="da-DK" sz="750" dirty="0">
                <a:latin typeface="+mj-lt"/>
              </a:rPr>
              <a:t>Foretrækker ændringer</a:t>
            </a:r>
            <a:br>
              <a:rPr lang="da-DK" sz="750" dirty="0">
                <a:latin typeface="+mj-lt"/>
              </a:rPr>
            </a:br>
            <a:r>
              <a:rPr lang="da-DK" sz="750" dirty="0">
                <a:latin typeface="+mj-lt"/>
              </a:rPr>
              <a:t>og variation</a:t>
            </a:r>
          </a:p>
        </p:txBody>
      </p:sp>
      <p:sp>
        <p:nvSpPr>
          <p:cNvPr id="13" name="Rektangel 12"/>
          <p:cNvSpPr/>
          <p:nvPr/>
        </p:nvSpPr>
        <p:spPr>
          <a:xfrm>
            <a:off x="4842272" y="2849166"/>
            <a:ext cx="1624013" cy="323165"/>
          </a:xfrm>
          <a:prstGeom prst="rect">
            <a:avLst/>
          </a:prstGeom>
          <a:solidFill>
            <a:schemeClr val="bg2"/>
          </a:solidFill>
        </p:spPr>
        <p:txBody>
          <a:bodyPr>
            <a:spAutoFit/>
          </a:bodyPr>
          <a:lstStyle/>
          <a:p>
            <a:pPr algn="ctr">
              <a:defRPr/>
            </a:pPr>
            <a:r>
              <a:rPr lang="da-DK" sz="750" dirty="0">
                <a:latin typeface="+mj-lt"/>
              </a:rPr>
              <a:t>Foretrækker at arbejde</a:t>
            </a:r>
            <a:br>
              <a:rPr lang="da-DK" sz="750" dirty="0">
                <a:latin typeface="+mj-lt"/>
              </a:rPr>
            </a:br>
            <a:r>
              <a:rPr lang="da-DK" sz="750" dirty="0">
                <a:latin typeface="+mj-lt"/>
              </a:rPr>
              <a:t>teoretisk, abstrakt</a:t>
            </a:r>
          </a:p>
        </p:txBody>
      </p:sp>
      <p:grpSp>
        <p:nvGrpSpPr>
          <p:cNvPr id="24583" name="Gruppe 24"/>
          <p:cNvGrpSpPr>
            <a:grpSpLocks/>
          </p:cNvGrpSpPr>
          <p:nvPr/>
        </p:nvGrpSpPr>
        <p:grpSpPr bwMode="auto">
          <a:xfrm>
            <a:off x="2797970" y="1663305"/>
            <a:ext cx="1179910" cy="1335881"/>
            <a:chOff x="2207382" y="2217443"/>
            <a:chExt cx="1572530" cy="1781906"/>
          </a:xfrm>
        </p:grpSpPr>
        <p:grpSp>
          <p:nvGrpSpPr>
            <p:cNvPr id="24587" name="Gruppe 22"/>
            <p:cNvGrpSpPr>
              <a:grpSpLocks/>
            </p:cNvGrpSpPr>
            <p:nvPr/>
          </p:nvGrpSpPr>
          <p:grpSpPr bwMode="auto">
            <a:xfrm>
              <a:off x="2207382" y="2217443"/>
              <a:ext cx="1431391" cy="1333956"/>
              <a:chOff x="323528" y="2401982"/>
              <a:chExt cx="1431391" cy="1333956"/>
            </a:xfrm>
          </p:grpSpPr>
          <p:pic>
            <p:nvPicPr>
              <p:cNvPr id="24589" name="Picture 3" descr="K:\sannes billeder\Sticky-N.Fix.jpg"/>
              <p:cNvPicPr>
                <a:picLocks noChangeAspect="1" noChangeArrowheads="1"/>
              </p:cNvPicPr>
              <p:nvPr/>
            </p:nvPicPr>
            <p:blipFill>
              <a:blip r:embed="rId3" cstate="print">
                <a:extLst>
                  <a:ext uri="{28A0092B-C50C-407E-A947-70E740481C1C}">
                    <a14:useLocalDpi xmlns:a14="http://schemas.microsoft.com/office/drawing/2010/main" val="0"/>
                  </a:ext>
                </a:extLst>
              </a:blip>
              <a:srcRect t="34808" r="69206" b="37839"/>
              <a:stretch>
                <a:fillRect/>
              </a:stretch>
            </p:blipFill>
            <p:spPr bwMode="auto">
              <a:xfrm>
                <a:off x="323528" y="2401982"/>
                <a:ext cx="1431391" cy="133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0" name="Rektangel 15"/>
              <p:cNvSpPr>
                <a:spLocks noChangeArrowheads="1"/>
              </p:cNvSpPr>
              <p:nvPr/>
            </p:nvSpPr>
            <p:spPr bwMode="auto">
              <a:xfrm>
                <a:off x="899592" y="2996952"/>
                <a:ext cx="855327" cy="288032"/>
              </a:xfrm>
              <a:prstGeom prst="rect">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endParaRPr lang="da-DK" altLang="da-DK" sz="1500">
                  <a:latin typeface="Verdana" pitchFamily="34" charset="0"/>
                </a:endParaRPr>
              </a:p>
            </p:txBody>
          </p:sp>
        </p:grpSp>
        <p:sp>
          <p:nvSpPr>
            <p:cNvPr id="24588" name="Rektangel 23"/>
            <p:cNvSpPr>
              <a:spLocks noChangeArrowheads="1"/>
            </p:cNvSpPr>
            <p:nvPr/>
          </p:nvSpPr>
          <p:spPr bwMode="auto">
            <a:xfrm>
              <a:off x="2555776" y="3429000"/>
              <a:ext cx="1224136" cy="570349"/>
            </a:xfrm>
            <a:prstGeom prst="rect">
              <a:avLst/>
            </a:prstGeom>
            <a:solidFill>
              <a:schemeClr val="bg2"/>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endParaRPr lang="da-DK" altLang="da-DK" sz="1500">
                <a:latin typeface="Verdana" pitchFamily="34" charset="0"/>
              </a:endParaRPr>
            </a:p>
          </p:txBody>
        </p:sp>
      </p:grpSp>
      <p:sp>
        <p:nvSpPr>
          <p:cNvPr id="14" name="Rektangel 13"/>
          <p:cNvSpPr/>
          <p:nvPr/>
        </p:nvSpPr>
        <p:spPr>
          <a:xfrm>
            <a:off x="2519362" y="2625329"/>
            <a:ext cx="1625204" cy="553998"/>
          </a:xfrm>
          <a:prstGeom prst="rect">
            <a:avLst/>
          </a:prstGeom>
          <a:noFill/>
        </p:spPr>
        <p:txBody>
          <a:bodyPr>
            <a:spAutoFit/>
          </a:bodyPr>
          <a:lstStyle/>
          <a:p>
            <a:pPr algn="ctr">
              <a:defRPr/>
            </a:pPr>
            <a:r>
              <a:rPr lang="da-DK" sz="750" dirty="0">
                <a:latin typeface="+mj-lt"/>
              </a:rPr>
              <a:t>Studerer helheden for at </a:t>
            </a:r>
            <a:br>
              <a:rPr lang="da-DK" sz="750" dirty="0">
                <a:latin typeface="+mj-lt"/>
              </a:rPr>
            </a:br>
            <a:r>
              <a:rPr lang="da-DK" sz="750" dirty="0">
                <a:latin typeface="+mj-lt"/>
              </a:rPr>
              <a:t>finde ud af hvordan de enkelte</a:t>
            </a:r>
            <a:br>
              <a:rPr lang="da-DK" sz="750" dirty="0">
                <a:latin typeface="+mj-lt"/>
              </a:rPr>
            </a:br>
            <a:r>
              <a:rPr lang="da-DK" sz="750" dirty="0">
                <a:latin typeface="+mj-lt"/>
              </a:rPr>
              <a:t>dele passer sammen</a:t>
            </a:r>
          </a:p>
        </p:txBody>
      </p:sp>
      <p:sp>
        <p:nvSpPr>
          <p:cNvPr id="27" name="Rektangel 26"/>
          <p:cNvSpPr/>
          <p:nvPr/>
        </p:nvSpPr>
        <p:spPr>
          <a:xfrm>
            <a:off x="4680347" y="3621882"/>
            <a:ext cx="1079897" cy="323165"/>
          </a:xfrm>
          <a:prstGeom prst="rect">
            <a:avLst/>
          </a:prstGeom>
          <a:solidFill>
            <a:schemeClr val="bg2"/>
          </a:solidFill>
        </p:spPr>
        <p:txBody>
          <a:bodyPr>
            <a:spAutoFit/>
          </a:bodyPr>
          <a:lstStyle/>
          <a:p>
            <a:pPr algn="ctr">
              <a:defRPr/>
            </a:pPr>
            <a:r>
              <a:rPr lang="da-DK" sz="750" dirty="0">
                <a:latin typeface="+mj-lt"/>
              </a:rPr>
              <a:t>Ser mønstre og </a:t>
            </a:r>
            <a:br>
              <a:rPr lang="da-DK" sz="750" dirty="0">
                <a:latin typeface="+mj-lt"/>
              </a:rPr>
            </a:br>
            <a:r>
              <a:rPr lang="da-DK" sz="750" dirty="0">
                <a:latin typeface="+mj-lt"/>
              </a:rPr>
              <a:t>sammenhænge</a:t>
            </a:r>
          </a:p>
        </p:txBody>
      </p:sp>
      <p:sp>
        <p:nvSpPr>
          <p:cNvPr id="28" name="Rektangel 27"/>
          <p:cNvSpPr/>
          <p:nvPr/>
        </p:nvSpPr>
        <p:spPr>
          <a:xfrm>
            <a:off x="3120629" y="3901679"/>
            <a:ext cx="1343025" cy="438582"/>
          </a:xfrm>
          <a:prstGeom prst="rect">
            <a:avLst/>
          </a:prstGeom>
          <a:solidFill>
            <a:schemeClr val="bg2"/>
          </a:solidFill>
        </p:spPr>
        <p:txBody>
          <a:bodyPr>
            <a:spAutoFit/>
          </a:bodyPr>
          <a:lstStyle/>
          <a:p>
            <a:pPr algn="ctr">
              <a:defRPr/>
            </a:pPr>
            <a:r>
              <a:rPr lang="da-DK" sz="750" dirty="0">
                <a:latin typeface="+mj-lt"/>
              </a:rPr>
              <a:t>Optaget af hvad tingene</a:t>
            </a:r>
            <a:br>
              <a:rPr lang="da-DK" sz="750" dirty="0">
                <a:latin typeface="+mj-lt"/>
              </a:rPr>
            </a:br>
            <a:r>
              <a:rPr lang="da-DK" sz="750" dirty="0">
                <a:latin typeface="+mj-lt"/>
              </a:rPr>
              <a:t>kan udvikle sig til</a:t>
            </a:r>
          </a:p>
        </p:txBody>
      </p:sp>
      <p:sp>
        <p:nvSpPr>
          <p:cNvPr id="2" name="Pladsholder til diasnummer 1"/>
          <p:cNvSpPr>
            <a:spLocks noGrp="1"/>
          </p:cNvSpPr>
          <p:nvPr>
            <p:ph type="sldNum" sz="quarter" idx="12"/>
          </p:nvPr>
        </p:nvSpPr>
        <p:spPr/>
        <p:txBody>
          <a:bodyPr/>
          <a:lstStyle/>
          <a:p>
            <a:pPr>
              <a:defRPr/>
            </a:pPr>
            <a:r>
              <a:rPr lang="da-DK"/>
              <a:t> </a:t>
            </a:r>
            <a:r>
              <a:rPr lang="da-DK" sz="750">
                <a:solidFill>
                  <a:srgbClr val="82C2BF"/>
                </a:solidFill>
              </a:rPr>
              <a:t> </a:t>
            </a:r>
            <a:fld id="{444C5D5C-53FB-492A-B2EC-7F77448B9E4F}" type="slidenum">
              <a:rPr lang="da-DK" sz="750" b="1">
                <a:solidFill>
                  <a:schemeClr val="tx2"/>
                </a:solidFill>
              </a:rPr>
              <a:pPr>
                <a:defRPr/>
              </a:pPr>
              <a:t>94</a:t>
            </a:fld>
            <a:endParaRPr lang="da-DK" sz="750" b="1">
              <a:solidFill>
                <a:schemeClr val="tx2"/>
              </a:solidFill>
            </a:endParaRPr>
          </a:p>
        </p:txBody>
      </p:sp>
    </p:spTree>
    <p:extLst>
      <p:ext uri="{BB962C8B-B14F-4D97-AF65-F5344CB8AC3E}">
        <p14:creationId xmlns:p14="http://schemas.microsoft.com/office/powerpoint/2010/main" val="315665731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K:\Kurser\Åbne kurser\Test\JTI\JTI - drift\Sannes billeder\Sticky-matera-drøm-[Conve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1187" y="750094"/>
            <a:ext cx="5662613" cy="3373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ktangel 2"/>
          <p:cNvSpPr/>
          <p:nvPr/>
        </p:nvSpPr>
        <p:spPr>
          <a:xfrm>
            <a:off x="1980011" y="750095"/>
            <a:ext cx="2106215" cy="692497"/>
          </a:xfrm>
          <a:prstGeom prst="rect">
            <a:avLst/>
          </a:prstGeom>
          <a:solidFill>
            <a:schemeClr val="bg2"/>
          </a:solidFill>
        </p:spPr>
        <p:txBody>
          <a:bodyPr>
            <a:spAutoFit/>
          </a:bodyPr>
          <a:lstStyle/>
          <a:p>
            <a:pPr algn="ctr">
              <a:defRPr/>
            </a:pPr>
            <a:r>
              <a:rPr lang="da-DK" sz="1500" b="1" dirty="0">
                <a:solidFill>
                  <a:schemeClr val="accent1"/>
                </a:solidFill>
                <a:latin typeface="+mj-lt"/>
              </a:rPr>
              <a:t>Sansning</a:t>
            </a:r>
          </a:p>
          <a:p>
            <a:pPr algn="ctr">
              <a:defRPr/>
            </a:pPr>
            <a:r>
              <a:rPr lang="da-DK" sz="2400" b="1" dirty="0">
                <a:solidFill>
                  <a:schemeClr val="accent1"/>
                </a:solidFill>
                <a:latin typeface="+mj-lt"/>
              </a:rPr>
              <a:t>S</a:t>
            </a:r>
          </a:p>
        </p:txBody>
      </p:sp>
      <p:sp>
        <p:nvSpPr>
          <p:cNvPr id="6" name="Rektangel 5"/>
          <p:cNvSpPr/>
          <p:nvPr/>
        </p:nvSpPr>
        <p:spPr>
          <a:xfrm>
            <a:off x="4787505" y="750095"/>
            <a:ext cx="2106215" cy="692497"/>
          </a:xfrm>
          <a:prstGeom prst="rect">
            <a:avLst/>
          </a:prstGeom>
          <a:solidFill>
            <a:schemeClr val="bg2"/>
          </a:solidFill>
        </p:spPr>
        <p:txBody>
          <a:bodyPr>
            <a:spAutoFit/>
          </a:bodyPr>
          <a:lstStyle/>
          <a:p>
            <a:pPr algn="ctr">
              <a:defRPr/>
            </a:pPr>
            <a:r>
              <a:rPr lang="da-DK" sz="1500" b="1" dirty="0">
                <a:solidFill>
                  <a:schemeClr val="accent1"/>
                </a:solidFill>
                <a:latin typeface="+mj-lt"/>
              </a:rPr>
              <a:t>Intuition</a:t>
            </a:r>
          </a:p>
          <a:p>
            <a:pPr algn="ctr">
              <a:defRPr/>
            </a:pPr>
            <a:r>
              <a:rPr lang="da-DK" sz="2400" b="1" dirty="0">
                <a:solidFill>
                  <a:schemeClr val="accent1"/>
                </a:solidFill>
                <a:latin typeface="+mj-lt"/>
              </a:rPr>
              <a:t>N</a:t>
            </a:r>
          </a:p>
        </p:txBody>
      </p:sp>
      <p:sp>
        <p:nvSpPr>
          <p:cNvPr id="7" name="Rektangel 6"/>
          <p:cNvSpPr/>
          <p:nvPr/>
        </p:nvSpPr>
        <p:spPr>
          <a:xfrm>
            <a:off x="4572001" y="3651648"/>
            <a:ext cx="2675335" cy="438582"/>
          </a:xfrm>
          <a:prstGeom prst="rect">
            <a:avLst/>
          </a:prstGeom>
          <a:solidFill>
            <a:schemeClr val="bg2"/>
          </a:solidFill>
        </p:spPr>
        <p:txBody>
          <a:bodyPr>
            <a:spAutoFit/>
          </a:bodyPr>
          <a:lstStyle/>
          <a:p>
            <a:pPr algn="ctr">
              <a:defRPr/>
            </a:pPr>
            <a:r>
              <a:rPr lang="da-DK" sz="1125" dirty="0" err="1">
                <a:latin typeface="+mj-lt"/>
              </a:rPr>
              <a:t>N’ere</a:t>
            </a:r>
            <a:r>
              <a:rPr lang="da-DK" sz="1125" dirty="0">
                <a:latin typeface="+mj-lt"/>
              </a:rPr>
              <a:t> kan opfattes som flyvske</a:t>
            </a:r>
            <a:br>
              <a:rPr lang="da-DK" sz="1125" dirty="0">
                <a:latin typeface="+mj-lt"/>
              </a:rPr>
            </a:br>
            <a:r>
              <a:rPr lang="da-DK" sz="1125" dirty="0">
                <a:latin typeface="+mj-lt"/>
              </a:rPr>
              <a:t>og upraktiske af </a:t>
            </a:r>
            <a:r>
              <a:rPr lang="da-DK" sz="1125" dirty="0" err="1">
                <a:latin typeface="+mj-lt"/>
              </a:rPr>
              <a:t>S’ere</a:t>
            </a:r>
            <a:endParaRPr lang="da-DK" sz="1125" dirty="0">
              <a:latin typeface="+mj-lt"/>
            </a:endParaRPr>
          </a:p>
        </p:txBody>
      </p:sp>
      <p:sp>
        <p:nvSpPr>
          <p:cNvPr id="8" name="Rektangel 7"/>
          <p:cNvSpPr/>
          <p:nvPr/>
        </p:nvSpPr>
        <p:spPr>
          <a:xfrm>
            <a:off x="1601391" y="3651647"/>
            <a:ext cx="2676525" cy="611706"/>
          </a:xfrm>
          <a:prstGeom prst="rect">
            <a:avLst/>
          </a:prstGeom>
          <a:solidFill>
            <a:schemeClr val="bg2"/>
          </a:solidFill>
        </p:spPr>
        <p:txBody>
          <a:bodyPr>
            <a:spAutoFit/>
          </a:bodyPr>
          <a:lstStyle/>
          <a:p>
            <a:pPr algn="ctr">
              <a:defRPr/>
            </a:pPr>
            <a:r>
              <a:rPr lang="da-DK" sz="1125" dirty="0" err="1">
                <a:latin typeface="+mj-lt"/>
              </a:rPr>
              <a:t>S’ere</a:t>
            </a:r>
            <a:r>
              <a:rPr lang="da-DK" sz="1125" dirty="0">
                <a:latin typeface="+mj-lt"/>
              </a:rPr>
              <a:t> kan opfattes som materialistiske og </a:t>
            </a:r>
            <a:br>
              <a:rPr lang="da-DK" sz="1125" dirty="0">
                <a:latin typeface="+mj-lt"/>
              </a:rPr>
            </a:br>
            <a:r>
              <a:rPr lang="da-DK" sz="1125" dirty="0">
                <a:latin typeface="+mj-lt"/>
              </a:rPr>
              <a:t>firkantede af </a:t>
            </a:r>
            <a:r>
              <a:rPr lang="da-DK" sz="1125" dirty="0" err="1">
                <a:latin typeface="+mj-lt"/>
              </a:rPr>
              <a:t>N’ere</a:t>
            </a:r>
            <a:endParaRPr lang="da-DK" sz="1125" dirty="0">
              <a:latin typeface="+mj-lt"/>
            </a:endParaRPr>
          </a:p>
        </p:txBody>
      </p:sp>
      <p:sp>
        <p:nvSpPr>
          <p:cNvPr id="2" name="Pladsholder til diasnummer 1"/>
          <p:cNvSpPr>
            <a:spLocks noGrp="1"/>
          </p:cNvSpPr>
          <p:nvPr>
            <p:ph type="sldNum" sz="quarter" idx="12"/>
          </p:nvPr>
        </p:nvSpPr>
        <p:spPr/>
        <p:txBody>
          <a:bodyPr/>
          <a:lstStyle/>
          <a:p>
            <a:pPr>
              <a:defRPr/>
            </a:pPr>
            <a:r>
              <a:rPr lang="da-DK"/>
              <a:t> </a:t>
            </a:r>
            <a:r>
              <a:rPr lang="da-DK" sz="750">
                <a:solidFill>
                  <a:srgbClr val="82C2BF"/>
                </a:solidFill>
              </a:rPr>
              <a:t> </a:t>
            </a:r>
            <a:fld id="{444C5D5C-53FB-492A-B2EC-7F77448B9E4F}" type="slidenum">
              <a:rPr lang="da-DK" sz="750" b="1">
                <a:solidFill>
                  <a:schemeClr val="tx2"/>
                </a:solidFill>
              </a:rPr>
              <a:pPr>
                <a:defRPr/>
              </a:pPr>
              <a:t>95</a:t>
            </a:fld>
            <a:endParaRPr lang="da-DK" sz="750" b="1">
              <a:solidFill>
                <a:schemeClr val="tx2"/>
              </a:solidFill>
            </a:endParaRPr>
          </a:p>
        </p:txBody>
      </p:sp>
    </p:spTree>
    <p:extLst>
      <p:ext uri="{BB962C8B-B14F-4D97-AF65-F5344CB8AC3E}">
        <p14:creationId xmlns:p14="http://schemas.microsoft.com/office/powerpoint/2010/main" val="2793330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p:txBody>
          <a:bodyPr/>
          <a:lstStyle/>
          <a:p>
            <a:pPr algn="ctr" eaLnBrk="1" hangingPunct="1"/>
            <a:r>
              <a:rPr lang="da-DK" altLang="da-DK" sz="2200" b="1" dirty="0"/>
              <a:t>Sæt et kryds på </a:t>
            </a:r>
            <a:r>
              <a:rPr lang="da-DK" altLang="da-DK" sz="2200" b="1" dirty="0">
                <a:solidFill>
                  <a:srgbClr val="FF0000"/>
                </a:solidFill>
              </a:rPr>
              <a:t>S-N </a:t>
            </a:r>
            <a:r>
              <a:rPr lang="da-DK" altLang="da-DK" sz="2200" b="1" dirty="0"/>
              <a:t>dimensionen</a:t>
            </a:r>
          </a:p>
        </p:txBody>
      </p:sp>
      <p:grpSp>
        <p:nvGrpSpPr>
          <p:cNvPr id="291843" name="Group 3"/>
          <p:cNvGrpSpPr>
            <a:grpSpLocks noGrp="1"/>
          </p:cNvGrpSpPr>
          <p:nvPr/>
        </p:nvGrpSpPr>
        <p:grpSpPr bwMode="auto">
          <a:xfrm>
            <a:off x="1472804" y="1221581"/>
            <a:ext cx="6385310" cy="3540562"/>
            <a:chOff x="-155" y="1090"/>
            <a:chExt cx="6258" cy="2868"/>
          </a:xfrm>
        </p:grpSpPr>
        <p:sp>
          <p:nvSpPr>
            <p:cNvPr id="49157" name="Text Box 4"/>
            <p:cNvSpPr txBox="1">
              <a:spLocks noChangeArrowheads="1"/>
            </p:cNvSpPr>
            <p:nvPr/>
          </p:nvSpPr>
          <p:spPr bwMode="auto">
            <a:xfrm>
              <a:off x="2187" y="1090"/>
              <a:ext cx="1585" cy="228"/>
            </a:xfrm>
            <a:prstGeom prst="rect">
              <a:avLst/>
            </a:prstGeom>
            <a:noFill/>
            <a:ln w="9525">
              <a:noFill/>
              <a:miter lim="800000"/>
              <a:headEnd/>
              <a:tailEnd/>
            </a:ln>
          </p:spPr>
          <p:txBody>
            <a:bodyPr wrap="none" lIns="40500" tIns="27000">
              <a:spAutoFit/>
            </a:bodyPr>
            <a:lstStyle/>
            <a:p>
              <a:pPr>
                <a:defRPr/>
              </a:pPr>
              <a:r>
                <a:rPr lang="en-GB" sz="1350" dirty="0" err="1">
                  <a:latin typeface="+mj-lt"/>
                </a:rPr>
                <a:t>Indstilling</a:t>
              </a:r>
              <a:r>
                <a:rPr lang="en-GB" sz="1350" dirty="0">
                  <a:latin typeface="+mj-lt"/>
                </a:rPr>
                <a:t>/</a:t>
              </a:r>
              <a:r>
                <a:rPr lang="en-GB" sz="1350" dirty="0" err="1">
                  <a:latin typeface="+mj-lt"/>
                </a:rPr>
                <a:t>Energi</a:t>
              </a:r>
              <a:endParaRPr lang="en-GB" sz="1350" dirty="0">
                <a:latin typeface="+mj-lt"/>
              </a:endParaRPr>
            </a:p>
          </p:txBody>
        </p:sp>
        <p:sp>
          <p:nvSpPr>
            <p:cNvPr id="49158" name="Rectangle 5"/>
            <p:cNvSpPr>
              <a:spLocks noChangeArrowheads="1"/>
            </p:cNvSpPr>
            <p:nvPr/>
          </p:nvSpPr>
          <p:spPr bwMode="auto">
            <a:xfrm>
              <a:off x="2326" y="2258"/>
              <a:ext cx="13" cy="37"/>
            </a:xfrm>
            <a:prstGeom prst="rect">
              <a:avLst/>
            </a:prstGeom>
            <a:noFill/>
            <a:ln w="9525">
              <a:noFill/>
              <a:miter lim="800000"/>
              <a:headEnd/>
              <a:tailEnd/>
            </a:ln>
          </p:spPr>
          <p:txBody>
            <a:bodyPr wrap="none" lIns="0" tIns="0" rIns="0" bIns="0">
              <a:spAutoFit/>
            </a:bodyPr>
            <a:lstStyle/>
            <a:p>
              <a:pPr>
                <a:defRPr/>
              </a:pPr>
              <a:r>
                <a:rPr lang="da-DK" sz="300">
                  <a:solidFill>
                    <a:srgbClr val="000000"/>
                  </a:solidFill>
                  <a:latin typeface="+mj-lt"/>
                </a:rPr>
                <a:t> </a:t>
              </a:r>
              <a:endParaRPr lang="da-DK">
                <a:solidFill>
                  <a:srgbClr val="000066"/>
                </a:solidFill>
                <a:latin typeface="+mj-lt"/>
              </a:endParaRPr>
            </a:p>
          </p:txBody>
        </p:sp>
        <p:sp>
          <p:nvSpPr>
            <p:cNvPr id="49159" name="Rectangle 6"/>
            <p:cNvSpPr>
              <a:spLocks noChangeArrowheads="1"/>
            </p:cNvSpPr>
            <p:nvPr/>
          </p:nvSpPr>
          <p:spPr bwMode="auto">
            <a:xfrm>
              <a:off x="3286" y="2258"/>
              <a:ext cx="13" cy="37"/>
            </a:xfrm>
            <a:prstGeom prst="rect">
              <a:avLst/>
            </a:prstGeom>
            <a:noFill/>
            <a:ln w="9525">
              <a:noFill/>
              <a:miter lim="800000"/>
              <a:headEnd/>
              <a:tailEnd/>
            </a:ln>
          </p:spPr>
          <p:txBody>
            <a:bodyPr wrap="none" lIns="0" tIns="0" rIns="0" bIns="0">
              <a:spAutoFit/>
            </a:bodyPr>
            <a:lstStyle/>
            <a:p>
              <a:pPr>
                <a:defRPr/>
              </a:pPr>
              <a:r>
                <a:rPr lang="da-DK" sz="300">
                  <a:solidFill>
                    <a:srgbClr val="000000"/>
                  </a:solidFill>
                  <a:latin typeface="+mj-lt"/>
                </a:rPr>
                <a:t> </a:t>
              </a:r>
              <a:endParaRPr lang="da-DK">
                <a:solidFill>
                  <a:srgbClr val="000066"/>
                </a:solidFill>
                <a:latin typeface="+mj-lt"/>
              </a:endParaRPr>
            </a:p>
          </p:txBody>
        </p:sp>
        <p:grpSp>
          <p:nvGrpSpPr>
            <p:cNvPr id="291847" name="Group 7"/>
            <p:cNvGrpSpPr>
              <a:grpSpLocks/>
            </p:cNvGrpSpPr>
            <p:nvPr/>
          </p:nvGrpSpPr>
          <p:grpSpPr bwMode="auto">
            <a:xfrm>
              <a:off x="1083" y="3531"/>
              <a:ext cx="3258" cy="159"/>
              <a:chOff x="1055" y="3653"/>
              <a:chExt cx="3258" cy="159"/>
            </a:xfrm>
          </p:grpSpPr>
          <p:sp>
            <p:nvSpPr>
              <p:cNvPr id="49188" name="Text Box 8"/>
              <p:cNvSpPr txBox="1">
                <a:spLocks noChangeArrowheads="1"/>
              </p:cNvSpPr>
              <p:nvPr/>
            </p:nvSpPr>
            <p:spPr bwMode="auto">
              <a:xfrm>
                <a:off x="1055" y="3653"/>
                <a:ext cx="1670" cy="159"/>
              </a:xfrm>
              <a:prstGeom prst="rect">
                <a:avLst/>
              </a:prstGeom>
              <a:noFill/>
              <a:ln w="9525">
                <a:noFill/>
                <a:miter lim="800000"/>
                <a:headEnd/>
                <a:tailEnd/>
              </a:ln>
            </p:spPr>
            <p:txBody>
              <a:bodyPr wrap="none">
                <a:spAutoFit/>
              </a:bodyPr>
              <a:lstStyle/>
              <a:p>
                <a:pPr>
                  <a:defRPr/>
                </a:pPr>
                <a:r>
                  <a:rPr lang="da-DK" sz="675" dirty="0">
                    <a:latin typeface="+mj-lt"/>
                  </a:rPr>
                  <a:t>meget klar - klar - moderat - uklar</a:t>
                </a:r>
              </a:p>
            </p:txBody>
          </p:sp>
          <p:sp>
            <p:nvSpPr>
              <p:cNvPr id="49189" name="Text Box 9"/>
              <p:cNvSpPr txBox="1">
                <a:spLocks noChangeArrowheads="1"/>
              </p:cNvSpPr>
              <p:nvPr/>
            </p:nvSpPr>
            <p:spPr bwMode="auto">
              <a:xfrm>
                <a:off x="2643" y="3653"/>
                <a:ext cx="1670" cy="159"/>
              </a:xfrm>
              <a:prstGeom prst="rect">
                <a:avLst/>
              </a:prstGeom>
              <a:noFill/>
              <a:ln w="9525">
                <a:noFill/>
                <a:miter lim="800000"/>
                <a:headEnd/>
                <a:tailEnd/>
              </a:ln>
            </p:spPr>
            <p:txBody>
              <a:bodyPr wrap="none">
                <a:spAutoFit/>
              </a:bodyPr>
              <a:lstStyle/>
              <a:p>
                <a:pPr>
                  <a:defRPr/>
                </a:pPr>
                <a:r>
                  <a:rPr lang="da-DK" sz="675" dirty="0">
                    <a:latin typeface="+mj-lt"/>
                  </a:rPr>
                  <a:t>uklar - moderat - klar - meget klar</a:t>
                </a:r>
              </a:p>
            </p:txBody>
          </p:sp>
        </p:grpSp>
        <p:sp>
          <p:nvSpPr>
            <p:cNvPr id="49161" name="Line 10"/>
            <p:cNvSpPr>
              <a:spLocks noChangeShapeType="1"/>
            </p:cNvSpPr>
            <p:nvPr/>
          </p:nvSpPr>
          <p:spPr bwMode="auto">
            <a:xfrm>
              <a:off x="1325" y="1544"/>
              <a:ext cx="2785"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a:latin typeface="+mj-lt"/>
              </a:endParaRPr>
            </a:p>
          </p:txBody>
        </p:sp>
        <p:sp>
          <p:nvSpPr>
            <p:cNvPr id="49162" name="Line 11"/>
            <p:cNvSpPr>
              <a:spLocks noChangeShapeType="1"/>
            </p:cNvSpPr>
            <p:nvPr/>
          </p:nvSpPr>
          <p:spPr bwMode="auto">
            <a:xfrm>
              <a:off x="2669" y="1448"/>
              <a:ext cx="0" cy="192"/>
            </a:xfrm>
            <a:prstGeom prst="line">
              <a:avLst/>
            </a:prstGeom>
            <a:noFill/>
            <a:ln w="9525">
              <a:solidFill>
                <a:schemeClr val="tx1"/>
              </a:solidFill>
              <a:round/>
              <a:headEnd/>
              <a:tailEnd/>
            </a:ln>
          </p:spPr>
          <p:txBody>
            <a:bodyPr wrap="none" anchor="ctr"/>
            <a:lstStyle/>
            <a:p>
              <a:pPr>
                <a:defRPr/>
              </a:pPr>
              <a:endParaRPr lang="da-DK" sz="1350">
                <a:latin typeface="+mj-lt"/>
              </a:endParaRPr>
            </a:p>
          </p:txBody>
        </p:sp>
        <p:sp>
          <p:nvSpPr>
            <p:cNvPr id="49163" name="Line 12"/>
            <p:cNvSpPr>
              <a:spLocks noChangeShapeType="1"/>
            </p:cNvSpPr>
            <p:nvPr/>
          </p:nvSpPr>
          <p:spPr bwMode="auto">
            <a:xfrm>
              <a:off x="1325" y="2168"/>
              <a:ext cx="2785"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a:latin typeface="+mj-lt"/>
              </a:endParaRPr>
            </a:p>
          </p:txBody>
        </p:sp>
        <p:sp>
          <p:nvSpPr>
            <p:cNvPr id="49164" name="Line 13"/>
            <p:cNvSpPr>
              <a:spLocks noChangeShapeType="1"/>
            </p:cNvSpPr>
            <p:nvPr/>
          </p:nvSpPr>
          <p:spPr bwMode="auto">
            <a:xfrm>
              <a:off x="2669" y="2072"/>
              <a:ext cx="0" cy="192"/>
            </a:xfrm>
            <a:prstGeom prst="line">
              <a:avLst/>
            </a:prstGeom>
            <a:noFill/>
            <a:ln w="9525">
              <a:solidFill>
                <a:schemeClr val="tx1"/>
              </a:solidFill>
              <a:round/>
              <a:headEnd/>
              <a:tailEnd/>
            </a:ln>
          </p:spPr>
          <p:txBody>
            <a:bodyPr wrap="none" anchor="ctr"/>
            <a:lstStyle/>
            <a:p>
              <a:pPr>
                <a:defRPr/>
              </a:pPr>
              <a:endParaRPr lang="da-DK" sz="1350">
                <a:latin typeface="+mj-lt"/>
              </a:endParaRPr>
            </a:p>
          </p:txBody>
        </p:sp>
        <p:sp>
          <p:nvSpPr>
            <p:cNvPr id="49165" name="Line 14"/>
            <p:cNvSpPr>
              <a:spLocks noChangeShapeType="1"/>
            </p:cNvSpPr>
            <p:nvPr/>
          </p:nvSpPr>
          <p:spPr bwMode="auto">
            <a:xfrm>
              <a:off x="1325" y="2840"/>
              <a:ext cx="2785"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a:latin typeface="+mj-lt"/>
              </a:endParaRPr>
            </a:p>
          </p:txBody>
        </p:sp>
        <p:sp>
          <p:nvSpPr>
            <p:cNvPr id="49166" name="Line 15"/>
            <p:cNvSpPr>
              <a:spLocks noChangeShapeType="1"/>
            </p:cNvSpPr>
            <p:nvPr/>
          </p:nvSpPr>
          <p:spPr bwMode="auto">
            <a:xfrm>
              <a:off x="2669" y="2744"/>
              <a:ext cx="0" cy="192"/>
            </a:xfrm>
            <a:prstGeom prst="line">
              <a:avLst/>
            </a:prstGeom>
            <a:noFill/>
            <a:ln w="9525">
              <a:solidFill>
                <a:schemeClr val="tx1"/>
              </a:solidFill>
              <a:round/>
              <a:headEnd/>
              <a:tailEnd/>
            </a:ln>
          </p:spPr>
          <p:txBody>
            <a:bodyPr wrap="none" anchor="ctr"/>
            <a:lstStyle/>
            <a:p>
              <a:pPr>
                <a:defRPr/>
              </a:pPr>
              <a:endParaRPr lang="da-DK" sz="1350">
                <a:latin typeface="+mj-lt"/>
              </a:endParaRPr>
            </a:p>
          </p:txBody>
        </p:sp>
        <p:sp>
          <p:nvSpPr>
            <p:cNvPr id="49167" name="Line 16"/>
            <p:cNvSpPr>
              <a:spLocks noChangeShapeType="1"/>
            </p:cNvSpPr>
            <p:nvPr/>
          </p:nvSpPr>
          <p:spPr bwMode="auto">
            <a:xfrm>
              <a:off x="1325" y="3464"/>
              <a:ext cx="2785" cy="0"/>
            </a:xfrm>
            <a:prstGeom prst="line">
              <a:avLst/>
            </a:prstGeom>
            <a:noFill/>
            <a:ln w="9525">
              <a:solidFill>
                <a:schemeClr val="tx1"/>
              </a:solidFill>
              <a:round/>
              <a:headEnd type="triangle" w="med" len="med"/>
              <a:tailEnd type="triangle" w="med" len="med"/>
            </a:ln>
          </p:spPr>
          <p:txBody>
            <a:bodyPr wrap="none" anchor="ctr"/>
            <a:lstStyle/>
            <a:p>
              <a:pPr>
                <a:defRPr/>
              </a:pPr>
              <a:endParaRPr lang="da-DK" sz="1350">
                <a:latin typeface="+mj-lt"/>
              </a:endParaRPr>
            </a:p>
          </p:txBody>
        </p:sp>
        <p:sp>
          <p:nvSpPr>
            <p:cNvPr id="49168" name="Line 17"/>
            <p:cNvSpPr>
              <a:spLocks noChangeShapeType="1"/>
            </p:cNvSpPr>
            <p:nvPr/>
          </p:nvSpPr>
          <p:spPr bwMode="auto">
            <a:xfrm>
              <a:off x="2669" y="3368"/>
              <a:ext cx="0" cy="192"/>
            </a:xfrm>
            <a:prstGeom prst="line">
              <a:avLst/>
            </a:prstGeom>
            <a:noFill/>
            <a:ln w="9525">
              <a:solidFill>
                <a:schemeClr val="tx1"/>
              </a:solidFill>
              <a:round/>
              <a:headEnd/>
              <a:tailEnd/>
            </a:ln>
          </p:spPr>
          <p:txBody>
            <a:bodyPr wrap="none" anchor="ctr"/>
            <a:lstStyle/>
            <a:p>
              <a:pPr>
                <a:defRPr/>
              </a:pPr>
              <a:endParaRPr lang="da-DK" sz="1350">
                <a:latin typeface="+mj-lt"/>
              </a:endParaRPr>
            </a:p>
          </p:txBody>
        </p:sp>
        <p:sp>
          <p:nvSpPr>
            <p:cNvPr id="49169" name="Text Box 18"/>
            <p:cNvSpPr txBox="1">
              <a:spLocks noChangeArrowheads="1"/>
            </p:cNvSpPr>
            <p:nvPr/>
          </p:nvSpPr>
          <p:spPr bwMode="auto">
            <a:xfrm>
              <a:off x="-155" y="1402"/>
              <a:ext cx="1348" cy="524"/>
            </a:xfrm>
            <a:prstGeom prst="rect">
              <a:avLst/>
            </a:prstGeom>
            <a:noFill/>
            <a:ln w="9525">
              <a:noFill/>
              <a:miter lim="800000"/>
              <a:headEnd/>
              <a:tailEnd/>
            </a:ln>
          </p:spPr>
          <p:txBody>
            <a:bodyPr wrap="none">
              <a:spAutoFit/>
            </a:bodyPr>
            <a:lstStyle/>
            <a:p>
              <a:pPr>
                <a:defRPr/>
              </a:pPr>
              <a:r>
                <a:rPr lang="da-DK" dirty="0">
                  <a:latin typeface="+mj-lt"/>
                </a:rPr>
                <a:t>Ekstrovert</a:t>
              </a:r>
              <a:endParaRPr lang="da-DK" sz="900" dirty="0">
                <a:latin typeface="+mj-lt"/>
              </a:endParaRPr>
            </a:p>
            <a:p>
              <a:pPr>
                <a:defRPr/>
              </a:pPr>
              <a:r>
                <a:rPr lang="da-DK" sz="900" dirty="0">
                  <a:latin typeface="+mj-lt"/>
                </a:rPr>
                <a:t>Får energi fra den</a:t>
              </a:r>
            </a:p>
            <a:p>
              <a:pPr>
                <a:defRPr/>
              </a:pPr>
              <a:r>
                <a:rPr lang="da-DK" sz="900" dirty="0">
                  <a:latin typeface="+mj-lt"/>
                </a:rPr>
                <a:t>ydre verden</a:t>
              </a:r>
              <a:endParaRPr lang="da-DK" dirty="0">
                <a:latin typeface="+mj-lt"/>
              </a:endParaRPr>
            </a:p>
          </p:txBody>
        </p:sp>
        <p:sp>
          <p:nvSpPr>
            <p:cNvPr id="49170" name="Text Box 19"/>
            <p:cNvSpPr txBox="1">
              <a:spLocks noChangeArrowheads="1"/>
            </p:cNvSpPr>
            <p:nvPr/>
          </p:nvSpPr>
          <p:spPr bwMode="auto">
            <a:xfrm>
              <a:off x="4494" y="1402"/>
              <a:ext cx="1204" cy="524"/>
            </a:xfrm>
            <a:prstGeom prst="rect">
              <a:avLst/>
            </a:prstGeom>
            <a:noFill/>
            <a:ln w="9525">
              <a:noFill/>
              <a:miter lim="800000"/>
              <a:headEnd/>
              <a:tailEnd/>
            </a:ln>
          </p:spPr>
          <p:txBody>
            <a:bodyPr wrap="none">
              <a:spAutoFit/>
            </a:bodyPr>
            <a:lstStyle/>
            <a:p>
              <a:pPr>
                <a:defRPr/>
              </a:pPr>
              <a:r>
                <a:rPr lang="da-DK">
                  <a:latin typeface="+mj-lt"/>
                </a:rPr>
                <a:t>Introvert</a:t>
              </a:r>
              <a:endParaRPr lang="da-DK" sz="900">
                <a:latin typeface="+mj-lt"/>
              </a:endParaRPr>
            </a:p>
            <a:p>
              <a:pPr>
                <a:defRPr/>
              </a:pPr>
              <a:r>
                <a:rPr lang="da-DK" sz="900">
                  <a:latin typeface="+mj-lt"/>
                </a:rPr>
                <a:t>Får energi fra den</a:t>
              </a:r>
            </a:p>
            <a:p>
              <a:pPr>
                <a:defRPr/>
              </a:pPr>
              <a:r>
                <a:rPr lang="da-DK" sz="900">
                  <a:latin typeface="+mj-lt"/>
                </a:rPr>
                <a:t>indre verden</a:t>
              </a:r>
              <a:endParaRPr lang="da-DK">
                <a:latin typeface="+mj-lt"/>
              </a:endParaRPr>
            </a:p>
          </p:txBody>
        </p:sp>
        <p:sp>
          <p:nvSpPr>
            <p:cNvPr id="49171" name="Text Box 20"/>
            <p:cNvSpPr txBox="1">
              <a:spLocks noChangeArrowheads="1"/>
            </p:cNvSpPr>
            <p:nvPr/>
          </p:nvSpPr>
          <p:spPr bwMode="auto">
            <a:xfrm>
              <a:off x="-155" y="2026"/>
              <a:ext cx="1221" cy="524"/>
            </a:xfrm>
            <a:prstGeom prst="rect">
              <a:avLst/>
            </a:prstGeom>
            <a:noFill/>
            <a:ln w="9525">
              <a:noFill/>
              <a:miter lim="800000"/>
              <a:headEnd/>
              <a:tailEnd/>
            </a:ln>
          </p:spPr>
          <p:txBody>
            <a:bodyPr wrap="none">
              <a:spAutoFit/>
            </a:bodyPr>
            <a:lstStyle/>
            <a:p>
              <a:pPr>
                <a:defRPr/>
              </a:pPr>
              <a:r>
                <a:rPr lang="da-DK" dirty="0">
                  <a:latin typeface="+mj-lt"/>
                </a:rPr>
                <a:t>Sansning</a:t>
              </a:r>
              <a:endParaRPr lang="da-DK" sz="900" dirty="0">
                <a:latin typeface="+mj-lt"/>
              </a:endParaRPr>
            </a:p>
            <a:p>
              <a:pPr>
                <a:defRPr/>
              </a:pPr>
              <a:r>
                <a:rPr lang="da-DK" sz="900" dirty="0">
                  <a:latin typeface="+mj-lt"/>
                </a:rPr>
                <a:t>Arbejder med</a:t>
              </a:r>
            </a:p>
            <a:p>
              <a:pPr>
                <a:defRPr/>
              </a:pPr>
              <a:r>
                <a:rPr lang="da-DK" sz="900" dirty="0">
                  <a:latin typeface="+mj-lt"/>
                </a:rPr>
                <a:t>kendte facts</a:t>
              </a:r>
              <a:endParaRPr lang="da-DK" dirty="0">
                <a:latin typeface="+mj-lt"/>
              </a:endParaRPr>
            </a:p>
          </p:txBody>
        </p:sp>
        <p:sp>
          <p:nvSpPr>
            <p:cNvPr id="49172" name="Text Box 21"/>
            <p:cNvSpPr txBox="1">
              <a:spLocks noChangeArrowheads="1"/>
            </p:cNvSpPr>
            <p:nvPr/>
          </p:nvSpPr>
          <p:spPr bwMode="auto">
            <a:xfrm>
              <a:off x="4494" y="2026"/>
              <a:ext cx="1542" cy="524"/>
            </a:xfrm>
            <a:prstGeom prst="rect">
              <a:avLst/>
            </a:prstGeom>
            <a:noFill/>
            <a:ln w="9525">
              <a:noFill/>
              <a:miter lim="800000"/>
              <a:headEnd/>
              <a:tailEnd/>
            </a:ln>
          </p:spPr>
          <p:txBody>
            <a:bodyPr wrap="none">
              <a:spAutoFit/>
            </a:bodyPr>
            <a:lstStyle/>
            <a:p>
              <a:pPr>
                <a:defRPr/>
              </a:pPr>
              <a:r>
                <a:rPr lang="da-DK">
                  <a:latin typeface="+mj-lt"/>
                </a:rPr>
                <a:t>Intuition</a:t>
              </a:r>
              <a:endParaRPr lang="da-DK" sz="900">
                <a:latin typeface="+mj-lt"/>
              </a:endParaRPr>
            </a:p>
            <a:p>
              <a:pPr>
                <a:defRPr/>
              </a:pPr>
              <a:r>
                <a:rPr lang="da-DK" sz="900">
                  <a:latin typeface="+mj-lt"/>
                </a:rPr>
                <a:t>Ser efter muligheder og</a:t>
              </a:r>
            </a:p>
            <a:p>
              <a:pPr>
                <a:defRPr/>
              </a:pPr>
              <a:r>
                <a:rPr lang="da-DK" sz="900">
                  <a:latin typeface="+mj-lt"/>
                </a:rPr>
                <a:t>sammenhænge</a:t>
              </a:r>
              <a:endParaRPr lang="da-DK">
                <a:latin typeface="+mj-lt"/>
              </a:endParaRPr>
            </a:p>
          </p:txBody>
        </p:sp>
        <p:sp>
          <p:nvSpPr>
            <p:cNvPr id="49173" name="Text Box 22"/>
            <p:cNvSpPr txBox="1">
              <a:spLocks noChangeArrowheads="1"/>
            </p:cNvSpPr>
            <p:nvPr/>
          </p:nvSpPr>
          <p:spPr bwMode="auto">
            <a:xfrm>
              <a:off x="-155" y="2650"/>
              <a:ext cx="1543" cy="636"/>
            </a:xfrm>
            <a:prstGeom prst="rect">
              <a:avLst/>
            </a:prstGeom>
            <a:noFill/>
            <a:ln w="9525">
              <a:noFill/>
              <a:miter lim="800000"/>
              <a:headEnd/>
              <a:tailEnd/>
            </a:ln>
          </p:spPr>
          <p:txBody>
            <a:bodyPr wrap="none">
              <a:spAutoFit/>
            </a:bodyPr>
            <a:lstStyle/>
            <a:p>
              <a:pPr>
                <a:defRPr/>
              </a:pPr>
              <a:r>
                <a:rPr lang="da-DK">
                  <a:latin typeface="+mj-lt"/>
                </a:rPr>
                <a:t>Tænkning</a:t>
              </a:r>
              <a:endParaRPr lang="da-DK" sz="900">
                <a:latin typeface="+mj-lt"/>
              </a:endParaRPr>
            </a:p>
            <a:p>
              <a:pPr>
                <a:defRPr/>
              </a:pPr>
              <a:r>
                <a:rPr lang="da-DK" sz="900">
                  <a:latin typeface="+mj-lt"/>
                </a:rPr>
                <a:t>Baserer beslutninger på</a:t>
              </a:r>
            </a:p>
            <a:p>
              <a:pPr>
                <a:defRPr/>
              </a:pPr>
              <a:r>
                <a:rPr lang="da-DK" sz="900">
                  <a:latin typeface="+mj-lt"/>
                </a:rPr>
                <a:t>upersonlige analyser og</a:t>
              </a:r>
            </a:p>
            <a:p>
              <a:pPr>
                <a:defRPr/>
              </a:pPr>
              <a:r>
                <a:rPr lang="da-DK" sz="900">
                  <a:latin typeface="+mj-lt"/>
                </a:rPr>
                <a:t>logik</a:t>
              </a:r>
              <a:endParaRPr lang="da-DK">
                <a:latin typeface="+mj-lt"/>
              </a:endParaRPr>
            </a:p>
          </p:txBody>
        </p:sp>
        <p:sp>
          <p:nvSpPr>
            <p:cNvPr id="49174" name="Text Box 23"/>
            <p:cNvSpPr txBox="1">
              <a:spLocks noChangeArrowheads="1"/>
            </p:cNvSpPr>
            <p:nvPr/>
          </p:nvSpPr>
          <p:spPr bwMode="auto">
            <a:xfrm>
              <a:off x="4494" y="2650"/>
              <a:ext cx="1543" cy="524"/>
            </a:xfrm>
            <a:prstGeom prst="rect">
              <a:avLst/>
            </a:prstGeom>
            <a:noFill/>
            <a:ln w="9525">
              <a:noFill/>
              <a:miter lim="800000"/>
              <a:headEnd/>
              <a:tailEnd/>
            </a:ln>
          </p:spPr>
          <p:txBody>
            <a:bodyPr wrap="none">
              <a:spAutoFit/>
            </a:bodyPr>
            <a:lstStyle/>
            <a:p>
              <a:pPr>
                <a:defRPr/>
              </a:pPr>
              <a:r>
                <a:rPr lang="da-DK">
                  <a:latin typeface="+mj-lt"/>
                </a:rPr>
                <a:t>Følen</a:t>
              </a:r>
              <a:endParaRPr lang="da-DK" sz="900">
                <a:latin typeface="+mj-lt"/>
              </a:endParaRPr>
            </a:p>
            <a:p>
              <a:pPr>
                <a:defRPr/>
              </a:pPr>
              <a:r>
                <a:rPr lang="da-DK" sz="900">
                  <a:latin typeface="+mj-lt"/>
                </a:rPr>
                <a:t>Baserer beslutninger på</a:t>
              </a:r>
            </a:p>
            <a:p>
              <a:pPr>
                <a:defRPr/>
              </a:pPr>
              <a:r>
                <a:rPr lang="da-DK" sz="900">
                  <a:latin typeface="+mj-lt"/>
                </a:rPr>
                <a:t>personlige værdier</a:t>
              </a:r>
              <a:endParaRPr lang="da-DK">
                <a:latin typeface="+mj-lt"/>
              </a:endParaRPr>
            </a:p>
          </p:txBody>
        </p:sp>
        <p:sp>
          <p:nvSpPr>
            <p:cNvPr id="49175" name="Text Box 24"/>
            <p:cNvSpPr txBox="1">
              <a:spLocks noChangeArrowheads="1"/>
            </p:cNvSpPr>
            <p:nvPr/>
          </p:nvSpPr>
          <p:spPr bwMode="auto">
            <a:xfrm>
              <a:off x="-155" y="3322"/>
              <a:ext cx="1478" cy="636"/>
            </a:xfrm>
            <a:prstGeom prst="rect">
              <a:avLst/>
            </a:prstGeom>
            <a:noFill/>
            <a:ln w="9525">
              <a:noFill/>
              <a:miter lim="800000"/>
              <a:headEnd/>
              <a:tailEnd/>
            </a:ln>
          </p:spPr>
          <p:txBody>
            <a:bodyPr>
              <a:spAutoFit/>
            </a:bodyPr>
            <a:lstStyle/>
            <a:p>
              <a:pPr>
                <a:defRPr/>
              </a:pPr>
              <a:r>
                <a:rPr lang="da-DK" dirty="0">
                  <a:latin typeface="+mj-lt"/>
                </a:rPr>
                <a:t>Vurdering</a:t>
              </a:r>
              <a:endParaRPr lang="da-DK" sz="900" dirty="0">
                <a:latin typeface="+mj-lt"/>
              </a:endParaRPr>
            </a:p>
            <a:p>
              <a:pPr>
                <a:defRPr/>
              </a:pPr>
              <a:r>
                <a:rPr lang="da-DK" sz="900" dirty="0">
                  <a:latin typeface="+mj-lt"/>
                </a:rPr>
                <a:t>Foretrækker en planlagt, ordnet</a:t>
              </a:r>
            </a:p>
            <a:p>
              <a:pPr>
                <a:defRPr/>
              </a:pPr>
              <a:r>
                <a:rPr lang="da-DK" sz="900" dirty="0">
                  <a:latin typeface="+mj-lt"/>
                </a:rPr>
                <a:t>livsstil</a:t>
              </a:r>
              <a:endParaRPr lang="da-DK" dirty="0">
                <a:latin typeface="+mj-lt"/>
              </a:endParaRPr>
            </a:p>
          </p:txBody>
        </p:sp>
        <p:sp>
          <p:nvSpPr>
            <p:cNvPr id="49176" name="Text Box 25"/>
            <p:cNvSpPr txBox="1">
              <a:spLocks noChangeArrowheads="1"/>
            </p:cNvSpPr>
            <p:nvPr/>
          </p:nvSpPr>
          <p:spPr bwMode="auto">
            <a:xfrm>
              <a:off x="4494" y="3322"/>
              <a:ext cx="1609" cy="524"/>
            </a:xfrm>
            <a:prstGeom prst="rect">
              <a:avLst/>
            </a:prstGeom>
            <a:noFill/>
            <a:ln w="9525">
              <a:noFill/>
              <a:miter lim="800000"/>
              <a:headEnd/>
              <a:tailEnd/>
            </a:ln>
          </p:spPr>
          <p:txBody>
            <a:bodyPr wrap="none">
              <a:spAutoFit/>
            </a:bodyPr>
            <a:lstStyle/>
            <a:p>
              <a:pPr>
                <a:defRPr/>
              </a:pPr>
              <a:r>
                <a:rPr lang="da-DK" dirty="0">
                  <a:latin typeface="+mj-lt"/>
                </a:rPr>
                <a:t>Opfatte</a:t>
              </a:r>
              <a:endParaRPr lang="da-DK" sz="900" dirty="0">
                <a:latin typeface="+mj-lt"/>
              </a:endParaRPr>
            </a:p>
            <a:p>
              <a:pPr>
                <a:defRPr/>
              </a:pPr>
              <a:r>
                <a:rPr lang="da-DK" sz="900" dirty="0">
                  <a:latin typeface="+mj-lt"/>
                </a:rPr>
                <a:t>Foretrækker en fleksibel,</a:t>
              </a:r>
            </a:p>
            <a:p>
              <a:pPr>
                <a:defRPr/>
              </a:pPr>
              <a:r>
                <a:rPr lang="da-DK" sz="900" dirty="0">
                  <a:latin typeface="+mj-lt"/>
                </a:rPr>
                <a:t>spontan livsstil</a:t>
              </a:r>
              <a:endParaRPr lang="da-DK" dirty="0">
                <a:latin typeface="+mj-lt"/>
              </a:endParaRPr>
            </a:p>
          </p:txBody>
        </p:sp>
        <p:sp>
          <p:nvSpPr>
            <p:cNvPr id="60" name="Text Box 26"/>
            <p:cNvSpPr txBox="1">
              <a:spLocks noChangeArrowheads="1"/>
            </p:cNvSpPr>
            <p:nvPr/>
          </p:nvSpPr>
          <p:spPr bwMode="auto">
            <a:xfrm>
              <a:off x="1021" y="1339"/>
              <a:ext cx="387" cy="374"/>
            </a:xfrm>
            <a:prstGeom prst="rect">
              <a:avLst/>
            </a:prstGeom>
            <a:noFill/>
            <a:ln w="9525">
              <a:noFill/>
              <a:miter lim="800000"/>
              <a:headEnd/>
              <a:tailEnd/>
            </a:ln>
            <a:effectLst/>
          </p:spPr>
          <p:txBody>
            <a:bodyPr wrap="none">
              <a:spAutoFit/>
            </a:bodyPr>
            <a:lstStyle/>
            <a:p>
              <a:pPr>
                <a:defRPr/>
              </a:pPr>
              <a:r>
                <a:rPr lang="da-DK" sz="2400" b="1" dirty="0">
                  <a:effectLst>
                    <a:outerShdw blurRad="38100" dist="38100" dir="2700000" algn="tl">
                      <a:srgbClr val="000000"/>
                    </a:outerShdw>
                  </a:effectLst>
                  <a:latin typeface="+mj-lt"/>
                </a:rPr>
                <a:t>E</a:t>
              </a:r>
            </a:p>
          </p:txBody>
        </p:sp>
        <p:sp>
          <p:nvSpPr>
            <p:cNvPr id="61" name="Text Box 27"/>
            <p:cNvSpPr txBox="1">
              <a:spLocks noChangeArrowheads="1"/>
            </p:cNvSpPr>
            <p:nvPr/>
          </p:nvSpPr>
          <p:spPr bwMode="auto">
            <a:xfrm>
              <a:off x="4207" y="1339"/>
              <a:ext cx="346"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I</a:t>
              </a:r>
            </a:p>
          </p:txBody>
        </p:sp>
        <p:sp>
          <p:nvSpPr>
            <p:cNvPr id="62" name="Text Box 28"/>
            <p:cNvSpPr txBox="1">
              <a:spLocks noChangeArrowheads="1"/>
            </p:cNvSpPr>
            <p:nvPr/>
          </p:nvSpPr>
          <p:spPr bwMode="auto">
            <a:xfrm>
              <a:off x="1021" y="1977"/>
              <a:ext cx="395"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S</a:t>
              </a:r>
            </a:p>
          </p:txBody>
        </p:sp>
        <p:sp>
          <p:nvSpPr>
            <p:cNvPr id="63" name="Text Box 29"/>
            <p:cNvSpPr txBox="1">
              <a:spLocks noChangeArrowheads="1"/>
            </p:cNvSpPr>
            <p:nvPr/>
          </p:nvSpPr>
          <p:spPr bwMode="auto">
            <a:xfrm>
              <a:off x="4207" y="1977"/>
              <a:ext cx="437"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N</a:t>
              </a:r>
            </a:p>
          </p:txBody>
        </p:sp>
        <p:sp>
          <p:nvSpPr>
            <p:cNvPr id="64" name="Text Box 30"/>
            <p:cNvSpPr txBox="1">
              <a:spLocks noChangeArrowheads="1"/>
            </p:cNvSpPr>
            <p:nvPr/>
          </p:nvSpPr>
          <p:spPr bwMode="auto">
            <a:xfrm>
              <a:off x="1021" y="2601"/>
              <a:ext cx="387"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T</a:t>
              </a:r>
            </a:p>
          </p:txBody>
        </p:sp>
        <p:sp>
          <p:nvSpPr>
            <p:cNvPr id="65" name="Text Box 31"/>
            <p:cNvSpPr txBox="1">
              <a:spLocks noChangeArrowheads="1"/>
            </p:cNvSpPr>
            <p:nvPr/>
          </p:nvSpPr>
          <p:spPr bwMode="auto">
            <a:xfrm>
              <a:off x="4207" y="2601"/>
              <a:ext cx="377"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F</a:t>
              </a:r>
            </a:p>
          </p:txBody>
        </p:sp>
        <p:sp>
          <p:nvSpPr>
            <p:cNvPr id="66" name="Text Box 32"/>
            <p:cNvSpPr txBox="1">
              <a:spLocks noChangeArrowheads="1"/>
            </p:cNvSpPr>
            <p:nvPr/>
          </p:nvSpPr>
          <p:spPr bwMode="auto">
            <a:xfrm>
              <a:off x="1021" y="3273"/>
              <a:ext cx="349" cy="374"/>
            </a:xfrm>
            <a:prstGeom prst="rect">
              <a:avLst/>
            </a:prstGeom>
            <a:noFill/>
            <a:ln w="9525">
              <a:noFill/>
              <a:miter lim="800000"/>
              <a:headEnd/>
              <a:tailEnd/>
            </a:ln>
            <a:effectLst/>
          </p:spPr>
          <p:txBody>
            <a:bodyPr wrap="none">
              <a:spAutoFit/>
            </a:bodyPr>
            <a:lstStyle/>
            <a:p>
              <a:pPr>
                <a:defRPr/>
              </a:pPr>
              <a:r>
                <a:rPr lang="da-DK" sz="2400" b="1">
                  <a:effectLst>
                    <a:outerShdw blurRad="38100" dist="38100" dir="2700000" algn="tl">
                      <a:srgbClr val="000000"/>
                    </a:outerShdw>
                  </a:effectLst>
                  <a:latin typeface="+mj-lt"/>
                </a:rPr>
                <a:t>J</a:t>
              </a:r>
            </a:p>
          </p:txBody>
        </p:sp>
        <p:sp>
          <p:nvSpPr>
            <p:cNvPr id="67" name="Text Box 33"/>
            <p:cNvSpPr txBox="1">
              <a:spLocks noChangeArrowheads="1"/>
            </p:cNvSpPr>
            <p:nvPr/>
          </p:nvSpPr>
          <p:spPr bwMode="auto">
            <a:xfrm>
              <a:off x="4207" y="3273"/>
              <a:ext cx="403" cy="374"/>
            </a:xfrm>
            <a:prstGeom prst="rect">
              <a:avLst/>
            </a:prstGeom>
            <a:noFill/>
            <a:ln w="9525">
              <a:noFill/>
              <a:miter lim="800000"/>
              <a:headEnd/>
              <a:tailEnd/>
            </a:ln>
            <a:effectLst/>
          </p:spPr>
          <p:txBody>
            <a:bodyPr wrap="none">
              <a:spAutoFit/>
            </a:bodyPr>
            <a:lstStyle/>
            <a:p>
              <a:pPr>
                <a:defRPr/>
              </a:pPr>
              <a:r>
                <a:rPr lang="da-DK" sz="2400" b="1" dirty="0">
                  <a:effectLst>
                    <a:outerShdw blurRad="38100" dist="38100" dir="2700000" algn="tl">
                      <a:srgbClr val="000000"/>
                    </a:outerShdw>
                  </a:effectLst>
                  <a:latin typeface="+mj-lt"/>
                </a:rPr>
                <a:t>P</a:t>
              </a:r>
            </a:p>
          </p:txBody>
        </p:sp>
        <p:sp>
          <p:nvSpPr>
            <p:cNvPr id="49185" name="Text Box 34"/>
            <p:cNvSpPr txBox="1">
              <a:spLocks noChangeArrowheads="1"/>
            </p:cNvSpPr>
            <p:nvPr/>
          </p:nvSpPr>
          <p:spPr bwMode="auto">
            <a:xfrm>
              <a:off x="2400" y="1728"/>
              <a:ext cx="767" cy="228"/>
            </a:xfrm>
            <a:prstGeom prst="rect">
              <a:avLst/>
            </a:prstGeom>
            <a:noFill/>
            <a:ln w="9525">
              <a:noFill/>
              <a:miter lim="800000"/>
              <a:headEnd/>
              <a:tailEnd/>
            </a:ln>
          </p:spPr>
          <p:txBody>
            <a:bodyPr wrap="none" lIns="40500" tIns="27000">
              <a:spAutoFit/>
            </a:bodyPr>
            <a:lstStyle/>
            <a:p>
              <a:pPr>
                <a:defRPr/>
              </a:pPr>
              <a:r>
                <a:rPr lang="en-GB" sz="1350">
                  <a:latin typeface="+mj-lt"/>
                </a:rPr>
                <a:t>Opfatte</a:t>
              </a:r>
            </a:p>
          </p:txBody>
        </p:sp>
        <p:sp>
          <p:nvSpPr>
            <p:cNvPr id="49186" name="Text Box 35"/>
            <p:cNvSpPr txBox="1">
              <a:spLocks noChangeArrowheads="1"/>
            </p:cNvSpPr>
            <p:nvPr/>
          </p:nvSpPr>
          <p:spPr bwMode="auto">
            <a:xfrm>
              <a:off x="2378" y="2338"/>
              <a:ext cx="958" cy="228"/>
            </a:xfrm>
            <a:prstGeom prst="rect">
              <a:avLst/>
            </a:prstGeom>
            <a:noFill/>
            <a:ln w="9525">
              <a:noFill/>
              <a:miter lim="800000"/>
              <a:headEnd/>
              <a:tailEnd/>
            </a:ln>
          </p:spPr>
          <p:txBody>
            <a:bodyPr wrap="none" lIns="40500" tIns="27000">
              <a:spAutoFit/>
            </a:bodyPr>
            <a:lstStyle/>
            <a:p>
              <a:pPr>
                <a:defRPr/>
              </a:pPr>
              <a:r>
                <a:rPr lang="en-GB" sz="1350">
                  <a:latin typeface="+mj-lt"/>
                </a:rPr>
                <a:t>Vurdering</a:t>
              </a:r>
            </a:p>
          </p:txBody>
        </p:sp>
        <p:sp>
          <p:nvSpPr>
            <p:cNvPr id="49187" name="Text Box 36"/>
            <p:cNvSpPr txBox="1">
              <a:spLocks noChangeArrowheads="1"/>
            </p:cNvSpPr>
            <p:nvPr/>
          </p:nvSpPr>
          <p:spPr bwMode="auto">
            <a:xfrm>
              <a:off x="2112" y="3010"/>
              <a:ext cx="1747" cy="228"/>
            </a:xfrm>
            <a:prstGeom prst="rect">
              <a:avLst/>
            </a:prstGeom>
            <a:noFill/>
            <a:ln w="9525">
              <a:noFill/>
              <a:miter lim="800000"/>
              <a:headEnd/>
              <a:tailEnd/>
            </a:ln>
          </p:spPr>
          <p:txBody>
            <a:bodyPr wrap="none" lIns="40500" tIns="27000">
              <a:spAutoFit/>
            </a:bodyPr>
            <a:lstStyle/>
            <a:p>
              <a:pPr>
                <a:defRPr/>
              </a:pPr>
              <a:r>
                <a:rPr lang="en-GB" sz="1350">
                  <a:latin typeface="+mj-lt"/>
                </a:rPr>
                <a:t>Orientering/Livsstil</a:t>
              </a:r>
            </a:p>
          </p:txBody>
        </p:sp>
      </p:grpSp>
    </p:spTree>
    <p:extLst>
      <p:ext uri="{BB962C8B-B14F-4D97-AF65-F5344CB8AC3E}">
        <p14:creationId xmlns:p14="http://schemas.microsoft.com/office/powerpoint/2010/main" val="3850676767"/>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1029"/>
          <p:cNvSpPr>
            <a:spLocks noGrp="1" noChangeArrowheads="1"/>
          </p:cNvSpPr>
          <p:nvPr>
            <p:ph type="title"/>
          </p:nvPr>
        </p:nvSpPr>
        <p:spPr/>
        <p:txBody>
          <a:bodyPr/>
          <a:lstStyle/>
          <a:p>
            <a:pPr algn="ctr" eaLnBrk="1" hangingPunct="1"/>
            <a:r>
              <a:rPr lang="da-DK" altLang="da-DK" sz="2200" b="1" dirty="0"/>
              <a:t>Magisk tæppe</a:t>
            </a:r>
          </a:p>
        </p:txBody>
      </p:sp>
      <p:pic>
        <p:nvPicPr>
          <p:cNvPr id="292867" name="Picture 1028" descr="C:\DESKSCAN\Steen og stoffer.bmp"/>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509585" y="1218421"/>
            <a:ext cx="8670927" cy="3081521"/>
          </a:xfrm>
        </p:spPr>
      </p:pic>
      <p:sp>
        <p:nvSpPr>
          <p:cNvPr id="7" name="Pladsholder til diasnummer 5"/>
          <p:cNvSpPr>
            <a:spLocks noGrp="1"/>
          </p:cNvSpPr>
          <p:nvPr>
            <p:ph type="sldNum" sz="quarter" idx="12"/>
          </p:nvPr>
        </p:nvSpPr>
        <p:spPr/>
        <p:txBody>
          <a:bodyPr anchor="t"/>
          <a:lstStyle/>
          <a:p>
            <a:pPr>
              <a:buClr>
                <a:schemeClr val="bg2"/>
              </a:buClr>
              <a:defRPr/>
            </a:pPr>
            <a:r>
              <a:rPr lang="da-DK" dirty="0">
                <a:latin typeface="+mj-lt"/>
              </a:rPr>
              <a:t> </a:t>
            </a:r>
          </a:p>
        </p:txBody>
      </p:sp>
      <p:sp>
        <p:nvSpPr>
          <p:cNvPr id="292869" name="Rectangle 1026"/>
          <p:cNvSpPr>
            <a:spLocks noChangeArrowheads="1"/>
          </p:cNvSpPr>
          <p:nvPr/>
        </p:nvSpPr>
        <p:spPr bwMode="auto">
          <a:xfrm>
            <a:off x="3912394" y="2688431"/>
            <a:ext cx="8016"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100">
                <a:solidFill>
                  <a:schemeClr val="tx1"/>
                </a:solidFill>
                <a:latin typeface="Arial" charset="0"/>
                <a:cs typeface="Arial" charset="0"/>
              </a:defRPr>
            </a:lvl1pPr>
            <a:lvl2pPr marL="742950" indent="-285750">
              <a:defRPr sz="1100">
                <a:solidFill>
                  <a:schemeClr val="tx1"/>
                </a:solidFill>
                <a:latin typeface="Arial" charset="0"/>
                <a:cs typeface="Arial" charset="0"/>
              </a:defRPr>
            </a:lvl2pPr>
            <a:lvl3pPr marL="1143000" indent="-228600">
              <a:defRPr sz="1100">
                <a:solidFill>
                  <a:schemeClr val="tx1"/>
                </a:solidFill>
                <a:latin typeface="Arial" charset="0"/>
                <a:cs typeface="Arial" charset="0"/>
              </a:defRPr>
            </a:lvl3pPr>
            <a:lvl4pPr marL="1600200" indent="-228600">
              <a:defRPr sz="1100">
                <a:solidFill>
                  <a:schemeClr val="tx1"/>
                </a:solidFill>
                <a:latin typeface="Arial" charset="0"/>
                <a:cs typeface="Arial" charset="0"/>
              </a:defRPr>
            </a:lvl4pPr>
            <a:lvl5pPr marL="2057400" indent="-22860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r>
              <a:rPr lang="da-DK" altLang="da-DK" sz="300">
                <a:solidFill>
                  <a:srgbClr val="000000"/>
                </a:solidFill>
                <a:latin typeface="Arial Narrow" pitchFamily="34" charset="0"/>
              </a:rPr>
              <a:t> </a:t>
            </a:r>
            <a:endParaRPr lang="da-DK" altLang="da-DK" sz="1800">
              <a:solidFill>
                <a:srgbClr val="000066"/>
              </a:solidFill>
              <a:latin typeface="Gill Sans" pitchFamily="34" charset="0"/>
            </a:endParaRPr>
          </a:p>
        </p:txBody>
      </p:sp>
      <p:sp>
        <p:nvSpPr>
          <p:cNvPr id="292870" name="Rectangle 1027"/>
          <p:cNvSpPr>
            <a:spLocks noChangeArrowheads="1"/>
          </p:cNvSpPr>
          <p:nvPr/>
        </p:nvSpPr>
        <p:spPr bwMode="auto">
          <a:xfrm>
            <a:off x="5055394" y="2688431"/>
            <a:ext cx="8016"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100">
                <a:solidFill>
                  <a:schemeClr val="tx1"/>
                </a:solidFill>
                <a:latin typeface="Arial" charset="0"/>
                <a:cs typeface="Arial" charset="0"/>
              </a:defRPr>
            </a:lvl1pPr>
            <a:lvl2pPr marL="742950" indent="-285750">
              <a:defRPr sz="1100">
                <a:solidFill>
                  <a:schemeClr val="tx1"/>
                </a:solidFill>
                <a:latin typeface="Arial" charset="0"/>
                <a:cs typeface="Arial" charset="0"/>
              </a:defRPr>
            </a:lvl2pPr>
            <a:lvl3pPr marL="1143000" indent="-228600">
              <a:defRPr sz="1100">
                <a:solidFill>
                  <a:schemeClr val="tx1"/>
                </a:solidFill>
                <a:latin typeface="Arial" charset="0"/>
                <a:cs typeface="Arial" charset="0"/>
              </a:defRPr>
            </a:lvl3pPr>
            <a:lvl4pPr marL="1600200" indent="-228600">
              <a:defRPr sz="1100">
                <a:solidFill>
                  <a:schemeClr val="tx1"/>
                </a:solidFill>
                <a:latin typeface="Arial" charset="0"/>
                <a:cs typeface="Arial" charset="0"/>
              </a:defRPr>
            </a:lvl4pPr>
            <a:lvl5pPr marL="2057400" indent="-228600">
              <a:defRPr sz="1100">
                <a:solidFill>
                  <a:schemeClr val="tx1"/>
                </a:solidFill>
                <a:latin typeface="Arial" charset="0"/>
                <a:cs typeface="Arial" charset="0"/>
              </a:defRPr>
            </a:lvl5pPr>
            <a:lvl6pPr marL="2514600" indent="-228600" eaLnBrk="0" fontAlgn="base" hangingPunct="0">
              <a:spcBef>
                <a:spcPct val="0"/>
              </a:spcBef>
              <a:spcAft>
                <a:spcPct val="0"/>
              </a:spcAft>
              <a:defRPr sz="1100">
                <a:solidFill>
                  <a:schemeClr val="tx1"/>
                </a:solidFill>
                <a:latin typeface="Arial" charset="0"/>
                <a:cs typeface="Arial" charset="0"/>
              </a:defRPr>
            </a:lvl6pPr>
            <a:lvl7pPr marL="2971800" indent="-228600" eaLnBrk="0" fontAlgn="base" hangingPunct="0">
              <a:spcBef>
                <a:spcPct val="0"/>
              </a:spcBef>
              <a:spcAft>
                <a:spcPct val="0"/>
              </a:spcAft>
              <a:defRPr sz="1100">
                <a:solidFill>
                  <a:schemeClr val="tx1"/>
                </a:solidFill>
                <a:latin typeface="Arial" charset="0"/>
                <a:cs typeface="Arial" charset="0"/>
              </a:defRPr>
            </a:lvl7pPr>
            <a:lvl8pPr marL="3429000" indent="-228600" eaLnBrk="0" fontAlgn="base" hangingPunct="0">
              <a:spcBef>
                <a:spcPct val="0"/>
              </a:spcBef>
              <a:spcAft>
                <a:spcPct val="0"/>
              </a:spcAft>
              <a:defRPr sz="1100">
                <a:solidFill>
                  <a:schemeClr val="tx1"/>
                </a:solidFill>
                <a:latin typeface="Arial" charset="0"/>
                <a:cs typeface="Arial" charset="0"/>
              </a:defRPr>
            </a:lvl8pPr>
            <a:lvl9pPr marL="3886200" indent="-228600" eaLnBrk="0" fontAlgn="base" hangingPunct="0">
              <a:spcBef>
                <a:spcPct val="0"/>
              </a:spcBef>
              <a:spcAft>
                <a:spcPct val="0"/>
              </a:spcAft>
              <a:defRPr sz="1100">
                <a:solidFill>
                  <a:schemeClr val="tx1"/>
                </a:solidFill>
                <a:latin typeface="Arial" charset="0"/>
                <a:cs typeface="Arial" charset="0"/>
              </a:defRPr>
            </a:lvl9pPr>
          </a:lstStyle>
          <a:p>
            <a:r>
              <a:rPr lang="da-DK" altLang="da-DK" sz="300">
                <a:solidFill>
                  <a:srgbClr val="000000"/>
                </a:solidFill>
                <a:latin typeface="Arial Narrow" pitchFamily="34" charset="0"/>
              </a:rPr>
              <a:t> </a:t>
            </a:r>
            <a:endParaRPr lang="da-DK" altLang="da-DK" sz="1800">
              <a:solidFill>
                <a:srgbClr val="000066"/>
              </a:solidFill>
              <a:latin typeface="Gill Sans" pitchFamily="34" charset="0"/>
            </a:endParaRPr>
          </a:p>
        </p:txBody>
      </p:sp>
    </p:spTree>
    <p:extLst>
      <p:ext uri="{BB962C8B-B14F-4D97-AF65-F5344CB8AC3E}">
        <p14:creationId xmlns:p14="http://schemas.microsoft.com/office/powerpoint/2010/main" val="3285173603"/>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3"/>
          <p:cNvSpPr>
            <a:spLocks noGrp="1" noChangeArrowheads="1"/>
          </p:cNvSpPr>
          <p:nvPr>
            <p:ph type="title"/>
          </p:nvPr>
        </p:nvSpPr>
        <p:spPr/>
        <p:txBody>
          <a:bodyPr/>
          <a:lstStyle/>
          <a:p>
            <a:pPr algn="ctr" eaLnBrk="1" hangingPunct="1"/>
            <a:r>
              <a:rPr lang="da-DK" altLang="da-DK" sz="2200" b="1" dirty="0"/>
              <a:t>P-pladsen</a:t>
            </a:r>
          </a:p>
        </p:txBody>
      </p:sp>
      <p:sp>
        <p:nvSpPr>
          <p:cNvPr id="293891" name="Pladsholder til indhold 4"/>
          <p:cNvSpPr>
            <a:spLocks noGrp="1"/>
          </p:cNvSpPr>
          <p:nvPr>
            <p:ph idx="1"/>
          </p:nvPr>
        </p:nvSpPr>
        <p:spPr>
          <a:xfrm>
            <a:off x="683568" y="1220401"/>
            <a:ext cx="3673124" cy="3394472"/>
          </a:xfrm>
        </p:spPr>
        <p:txBody>
          <a:bodyPr/>
          <a:lstStyle/>
          <a:p>
            <a:pPr eaLnBrk="1" hangingPunct="1">
              <a:lnSpc>
                <a:spcPct val="90000"/>
              </a:lnSpc>
              <a:spcBef>
                <a:spcPts val="1200"/>
              </a:spcBef>
              <a:spcAft>
                <a:spcPct val="25000"/>
              </a:spcAft>
            </a:pPr>
            <a:r>
              <a:rPr kumimoji="1" lang="da-DK" altLang="da-DK" sz="1500" dirty="0">
                <a:cs typeface="Times New Roman" pitchFamily="18" charset="0"/>
              </a:rPr>
              <a:t>I</a:t>
            </a:r>
            <a:r>
              <a:rPr kumimoji="1" lang="da-DK" altLang="da-DK" sz="1500" dirty="0">
                <a:solidFill>
                  <a:schemeClr val="accent2"/>
                </a:solidFill>
                <a:cs typeface="Times New Roman" pitchFamily="18" charset="0"/>
              </a:rPr>
              <a:t> </a:t>
            </a:r>
            <a:r>
              <a:rPr kumimoji="1" lang="da-DK" altLang="da-DK" sz="1500" dirty="0">
                <a:cs typeface="Times New Roman" pitchFamily="18" charset="0"/>
              </a:rPr>
              <a:t>er en beslutningsdygtig ledergruppe i en funktionærtung virksomhed.</a:t>
            </a:r>
          </a:p>
          <a:p>
            <a:pPr eaLnBrk="1" hangingPunct="1">
              <a:lnSpc>
                <a:spcPct val="90000"/>
              </a:lnSpc>
              <a:spcBef>
                <a:spcPts val="1200"/>
              </a:spcBef>
              <a:spcAft>
                <a:spcPct val="25000"/>
              </a:spcAft>
            </a:pPr>
            <a:r>
              <a:rPr kumimoji="1" lang="da-DK" altLang="da-DK" sz="1500" dirty="0">
                <a:cs typeface="Times New Roman" pitchFamily="18" charset="0"/>
              </a:rPr>
              <a:t>Firmaet har hovedkontor nær centrum, og der er ca. 250 medarbejdere.</a:t>
            </a:r>
          </a:p>
          <a:p>
            <a:pPr eaLnBrk="1" hangingPunct="1">
              <a:lnSpc>
                <a:spcPct val="90000"/>
              </a:lnSpc>
              <a:spcBef>
                <a:spcPts val="1200"/>
              </a:spcBef>
              <a:spcAft>
                <a:spcPct val="25000"/>
              </a:spcAft>
            </a:pPr>
            <a:r>
              <a:rPr kumimoji="1" lang="da-DK" altLang="da-DK" sz="1500" dirty="0">
                <a:cs typeface="Times New Roman" pitchFamily="18" charset="0"/>
              </a:rPr>
              <a:t>Lokalerne er blevet for små. Man ønsker at bevare beliggenheden, og har valgt at bygge til. </a:t>
            </a:r>
          </a:p>
          <a:p>
            <a:pPr eaLnBrk="1" hangingPunct="1">
              <a:lnSpc>
                <a:spcPct val="90000"/>
              </a:lnSpc>
              <a:spcBef>
                <a:spcPts val="1200"/>
              </a:spcBef>
              <a:spcAft>
                <a:spcPct val="25000"/>
              </a:spcAft>
            </a:pPr>
            <a:r>
              <a:rPr kumimoji="1" lang="da-DK" altLang="da-DK" sz="1500" dirty="0">
                <a:cs typeface="Times New Roman" pitchFamily="18" charset="0"/>
              </a:rPr>
              <a:t>Imidlertid har man derved halveret antallet af parkeringspladser, der var til rådighed på firmaets grund.</a:t>
            </a:r>
          </a:p>
        </p:txBody>
      </p:sp>
      <p:sp>
        <p:nvSpPr>
          <p:cNvPr id="293892" name="Pladsholder til indhold 1"/>
          <p:cNvSpPr>
            <a:spLocks noGrp="1"/>
          </p:cNvSpPr>
          <p:nvPr>
            <p:ph sz="quarter" idx="13"/>
          </p:nvPr>
        </p:nvSpPr>
        <p:spPr>
          <a:xfrm>
            <a:off x="4716424" y="1220400"/>
            <a:ext cx="3960032" cy="3393900"/>
          </a:xfrm>
        </p:spPr>
        <p:txBody>
          <a:bodyPr/>
          <a:lstStyle/>
          <a:p>
            <a:pPr>
              <a:lnSpc>
                <a:spcPct val="90000"/>
              </a:lnSpc>
              <a:spcBef>
                <a:spcPts val="1200"/>
              </a:spcBef>
              <a:spcAft>
                <a:spcPct val="25000"/>
              </a:spcAft>
            </a:pPr>
            <a:r>
              <a:rPr kumimoji="1" lang="da-DK" altLang="da-DK" sz="1500" dirty="0">
                <a:cs typeface="Times New Roman" pitchFamily="18" charset="0"/>
              </a:rPr>
              <a:t>Beslut hvordan I vil fordele de resterende p-pladser. </a:t>
            </a:r>
          </a:p>
          <a:p>
            <a:pPr>
              <a:lnSpc>
                <a:spcPct val="90000"/>
              </a:lnSpc>
              <a:spcBef>
                <a:spcPts val="1200"/>
              </a:spcBef>
              <a:spcAft>
                <a:spcPct val="25000"/>
              </a:spcAft>
            </a:pPr>
            <a:r>
              <a:rPr kumimoji="1" lang="da-DK" altLang="da-DK" sz="1500" dirty="0">
                <a:cs typeface="Times New Roman" pitchFamily="18" charset="0"/>
              </a:rPr>
              <a:t>Skriv/tegn jeres beslutning på en </a:t>
            </a:r>
            <a:r>
              <a:rPr kumimoji="1" lang="da-DK" altLang="da-DK" sz="1500" dirty="0" err="1">
                <a:cs typeface="Times New Roman" pitchFamily="18" charset="0"/>
              </a:rPr>
              <a:t>flip-over</a:t>
            </a:r>
            <a:r>
              <a:rPr kumimoji="1" lang="da-DK" altLang="da-DK" sz="1500" dirty="0">
                <a:cs typeface="Times New Roman" pitchFamily="18" charset="0"/>
              </a:rPr>
              <a:t>. I har 15 min. til øvelsen.</a:t>
            </a:r>
          </a:p>
          <a:p>
            <a:pPr>
              <a:lnSpc>
                <a:spcPct val="90000"/>
              </a:lnSpc>
              <a:spcBef>
                <a:spcPts val="1200"/>
              </a:spcBef>
              <a:spcAft>
                <a:spcPct val="25000"/>
              </a:spcAft>
            </a:pPr>
            <a:r>
              <a:rPr kumimoji="1" lang="da-DK" altLang="da-DK" sz="1500" dirty="0">
                <a:cs typeface="Times New Roman" pitchFamily="18" charset="0"/>
              </a:rPr>
              <a:t>Når I kommer tilbage, skal I præsentere jeres beslutning samt fortælle:</a:t>
            </a:r>
          </a:p>
          <a:p>
            <a:pPr lvl="1">
              <a:lnSpc>
                <a:spcPct val="90000"/>
              </a:lnSpc>
              <a:spcBef>
                <a:spcPts val="1200"/>
              </a:spcBef>
              <a:spcAft>
                <a:spcPct val="25000"/>
              </a:spcAft>
            </a:pPr>
            <a:r>
              <a:rPr kumimoji="1" lang="da-DK" altLang="da-DK" sz="1500" dirty="0">
                <a:cs typeface="Times New Roman" pitchFamily="18" charset="0"/>
              </a:rPr>
              <a:t>Hvilke overvejelser gjorde I?</a:t>
            </a:r>
          </a:p>
          <a:p>
            <a:pPr lvl="1">
              <a:lnSpc>
                <a:spcPct val="90000"/>
              </a:lnSpc>
              <a:spcBef>
                <a:spcPts val="0"/>
              </a:spcBef>
              <a:spcAft>
                <a:spcPct val="25000"/>
              </a:spcAft>
            </a:pPr>
            <a:r>
              <a:rPr kumimoji="1" lang="da-DK" altLang="da-DK" sz="1500" dirty="0">
                <a:cs typeface="Times New Roman" pitchFamily="18" charset="0"/>
              </a:rPr>
              <a:t>Hvad var vigtigt? </a:t>
            </a:r>
          </a:p>
          <a:p>
            <a:pPr lvl="1">
              <a:lnSpc>
                <a:spcPct val="90000"/>
              </a:lnSpc>
              <a:spcBef>
                <a:spcPts val="0"/>
              </a:spcBef>
              <a:spcAft>
                <a:spcPct val="25000"/>
              </a:spcAft>
            </a:pPr>
            <a:r>
              <a:rPr kumimoji="1" lang="da-DK" altLang="da-DK" sz="1500" dirty="0">
                <a:cs typeface="Times New Roman" pitchFamily="18" charset="0"/>
              </a:rPr>
              <a:t>Hvordan var jeres arbejdsproces</a:t>
            </a:r>
            <a:endParaRPr lang="da-DK" altLang="da-DK" sz="1500" dirty="0"/>
          </a:p>
        </p:txBody>
      </p:sp>
    </p:spTree>
    <p:extLst>
      <p:ext uri="{BB962C8B-B14F-4D97-AF65-F5344CB8AC3E}">
        <p14:creationId xmlns:p14="http://schemas.microsoft.com/office/powerpoint/2010/main" val="3212206482"/>
      </p:ext>
    </p:extLst>
  </p:cSld>
  <p:clrMapOvr>
    <a:masterClrMapping/>
  </p:clrMapOvr>
  <p:transition>
    <p:cu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1026"/>
          <p:cNvSpPr>
            <a:spLocks noGrp="1" noChangeArrowheads="1"/>
          </p:cNvSpPr>
          <p:nvPr>
            <p:ph type="title"/>
          </p:nvPr>
        </p:nvSpPr>
        <p:spPr/>
        <p:txBody>
          <a:bodyPr/>
          <a:lstStyle/>
          <a:p>
            <a:pPr algn="ctr" eaLnBrk="1" hangingPunct="1"/>
            <a:r>
              <a:rPr lang="da-DK" altLang="da-DK" sz="2200" b="1" dirty="0"/>
              <a:t>P-pladsen (T-F)</a:t>
            </a:r>
          </a:p>
        </p:txBody>
      </p:sp>
      <p:sp>
        <p:nvSpPr>
          <p:cNvPr id="294915" name="Rectangle 1027"/>
          <p:cNvSpPr>
            <a:spLocks noGrp="1" noChangeArrowheads="1"/>
          </p:cNvSpPr>
          <p:nvPr>
            <p:ph idx="1"/>
          </p:nvPr>
        </p:nvSpPr>
        <p:spPr>
          <a:xfrm>
            <a:off x="251520" y="1220401"/>
            <a:ext cx="4177604" cy="3394472"/>
          </a:xfrm>
        </p:spPr>
        <p:txBody>
          <a:bodyPr/>
          <a:lstStyle/>
          <a:p>
            <a:pPr marL="36000" algn="r" fontAlgn="t">
              <a:lnSpc>
                <a:spcPct val="90000"/>
              </a:lnSpc>
            </a:pPr>
            <a:r>
              <a:rPr lang="da-DK" altLang="da-DK" sz="1500" b="1" dirty="0">
                <a:latin typeface="Arial" panose="020B0604020202020204" pitchFamily="34" charset="0"/>
                <a:cs typeface="Arial" panose="020B0604020202020204" pitchFamily="34" charset="0"/>
              </a:rPr>
              <a:t>T-grupper</a:t>
            </a:r>
          </a:p>
          <a:p>
            <a:pPr marL="36000" lvl="1" indent="-64294" algn="r" fontAlgn="t">
              <a:lnSpc>
                <a:spcPct val="150000"/>
              </a:lnSpc>
              <a:spcBef>
                <a:spcPts val="0"/>
              </a:spcBef>
              <a:spcAft>
                <a:spcPts val="0"/>
              </a:spcAft>
              <a:buClr>
                <a:schemeClr val="bg2"/>
              </a:buClr>
            </a:pPr>
            <a:r>
              <a:rPr lang="da-DK" altLang="da-DK" sz="1500" dirty="0">
                <a:latin typeface="Arial" panose="020B0604020202020204" pitchFamily="34" charset="0"/>
                <a:cs typeface="Arial" panose="020B0604020202020204" pitchFamily="34" charset="0"/>
              </a:rPr>
              <a:t>Omfattende principkomplekser</a:t>
            </a:r>
          </a:p>
          <a:p>
            <a:pPr marL="36000" lvl="1" indent="-64294" algn="r" fontAlgn="t">
              <a:lnSpc>
                <a:spcPct val="150000"/>
              </a:lnSpc>
              <a:spcBef>
                <a:spcPts val="0"/>
              </a:spcBef>
              <a:spcAft>
                <a:spcPts val="0"/>
              </a:spcAft>
              <a:buClr>
                <a:schemeClr val="bg2"/>
              </a:buClr>
            </a:pPr>
            <a:r>
              <a:rPr lang="da-DK" altLang="da-DK" sz="1500" dirty="0">
                <a:latin typeface="Arial" panose="020B0604020202020204" pitchFamily="34" charset="0"/>
                <a:cs typeface="Arial" panose="020B0604020202020204" pitchFamily="34" charset="0"/>
              </a:rPr>
              <a:t>Fairness er vigtigt</a:t>
            </a:r>
          </a:p>
          <a:p>
            <a:pPr marL="36000" lvl="1" indent="-64294" algn="r" fontAlgn="t">
              <a:lnSpc>
                <a:spcPct val="150000"/>
              </a:lnSpc>
              <a:spcBef>
                <a:spcPts val="0"/>
              </a:spcBef>
              <a:spcAft>
                <a:spcPts val="0"/>
              </a:spcAft>
              <a:buClr>
                <a:schemeClr val="bg2"/>
              </a:buClr>
            </a:pPr>
            <a:r>
              <a:rPr lang="da-DK" altLang="da-DK" sz="1500" dirty="0">
                <a:latin typeface="Arial" panose="020B0604020202020204" pitchFamily="34" charset="0"/>
                <a:cs typeface="Arial" panose="020B0604020202020204" pitchFamily="34" charset="0"/>
              </a:rPr>
              <a:t>Problemet er pr. definition ”problematisk”</a:t>
            </a:r>
          </a:p>
          <a:p>
            <a:pPr marL="36000" lvl="1" indent="-64294" algn="r" fontAlgn="t">
              <a:lnSpc>
                <a:spcPct val="150000"/>
              </a:lnSpc>
              <a:spcBef>
                <a:spcPts val="0"/>
              </a:spcBef>
              <a:spcAft>
                <a:spcPts val="0"/>
              </a:spcAft>
              <a:buClr>
                <a:schemeClr val="bg2"/>
              </a:buClr>
            </a:pPr>
            <a:r>
              <a:rPr lang="da-DK" altLang="da-DK" sz="1500" dirty="0">
                <a:latin typeface="Arial" panose="020B0604020202020204" pitchFamily="34" charset="0"/>
                <a:cs typeface="Arial" panose="020B0604020202020204" pitchFamily="34" charset="0"/>
              </a:rPr>
              <a:t>Fokus på hierarkier og magtbeføjelser</a:t>
            </a:r>
          </a:p>
          <a:p>
            <a:pPr marL="36000" lvl="1" indent="-64294" algn="r" fontAlgn="t">
              <a:lnSpc>
                <a:spcPct val="150000"/>
              </a:lnSpc>
              <a:spcBef>
                <a:spcPts val="0"/>
              </a:spcBef>
              <a:spcAft>
                <a:spcPts val="0"/>
              </a:spcAft>
              <a:buClr>
                <a:schemeClr val="bg2"/>
              </a:buClr>
            </a:pPr>
            <a:r>
              <a:rPr lang="da-DK" altLang="da-DK" sz="1500" dirty="0">
                <a:latin typeface="Arial" panose="020B0604020202020204" pitchFamily="34" charset="0"/>
                <a:cs typeface="Arial" panose="020B0604020202020204" pitchFamily="34" charset="0"/>
              </a:rPr>
              <a:t>Alle undtagelser er medtænkt</a:t>
            </a:r>
          </a:p>
          <a:p>
            <a:pPr marL="36000" lvl="1" indent="-64294" algn="r" fontAlgn="t">
              <a:lnSpc>
                <a:spcPct val="150000"/>
              </a:lnSpc>
              <a:spcBef>
                <a:spcPts val="0"/>
              </a:spcBef>
              <a:spcAft>
                <a:spcPts val="0"/>
              </a:spcAft>
              <a:buClr>
                <a:schemeClr val="bg2"/>
              </a:buClr>
            </a:pPr>
            <a:r>
              <a:rPr lang="da-DK" altLang="da-DK" sz="1500" dirty="0">
                <a:latin typeface="Arial" panose="020B0604020202020204" pitchFamily="34" charset="0"/>
                <a:cs typeface="Arial" panose="020B0604020202020204" pitchFamily="34" charset="0"/>
              </a:rPr>
              <a:t>Mange forskellige idéer diskuteres</a:t>
            </a:r>
          </a:p>
          <a:p>
            <a:pPr marL="36000" lvl="1" indent="-64294" algn="r" fontAlgn="t">
              <a:lnSpc>
                <a:spcPct val="150000"/>
              </a:lnSpc>
              <a:spcBef>
                <a:spcPts val="0"/>
              </a:spcBef>
              <a:spcAft>
                <a:spcPts val="0"/>
              </a:spcAft>
              <a:buClr>
                <a:schemeClr val="bg2"/>
              </a:buClr>
            </a:pPr>
            <a:r>
              <a:rPr lang="da-DK" altLang="da-DK" sz="1500" dirty="0">
                <a:latin typeface="Arial" panose="020B0604020202020204" pitchFamily="34" charset="0"/>
                <a:cs typeface="Arial" panose="020B0604020202020204" pitchFamily="34" charset="0"/>
              </a:rPr>
              <a:t>Praktiske hensyn er større end menneskelige</a:t>
            </a:r>
          </a:p>
          <a:p>
            <a:pPr marL="36000" lvl="1" indent="-64294" algn="r" fontAlgn="t">
              <a:lnSpc>
                <a:spcPct val="150000"/>
              </a:lnSpc>
              <a:spcBef>
                <a:spcPts val="0"/>
              </a:spcBef>
              <a:spcAft>
                <a:spcPts val="0"/>
              </a:spcAft>
              <a:buClr>
                <a:schemeClr val="bg2"/>
              </a:buClr>
            </a:pPr>
            <a:r>
              <a:rPr lang="da-DK" altLang="da-DK" sz="1500" dirty="0">
                <a:latin typeface="Arial" panose="020B0604020202020204" pitchFamily="34" charset="0"/>
                <a:cs typeface="Arial" panose="020B0604020202020204" pitchFamily="34" charset="0"/>
              </a:rPr>
              <a:t>P-pladser fordeles som privilegier</a:t>
            </a:r>
          </a:p>
        </p:txBody>
      </p:sp>
      <p:sp>
        <p:nvSpPr>
          <p:cNvPr id="294917" name="Pladsholder til diasnummer 1"/>
          <p:cNvSpPr>
            <a:spLocks noGrp="1"/>
          </p:cNvSpPr>
          <p:nvPr>
            <p:ph type="sldNum" sz="quarter" idx="4294967295"/>
          </p:nvPr>
        </p:nvSpPr>
        <p:spPr bwMode="auto">
          <a:xfrm>
            <a:off x="6224400" y="6462000"/>
            <a:ext cx="2133600" cy="180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b" anchorCtr="0" compatLnSpc="1">
            <a:prstTxWarp prst="textNoShape">
              <a:avLst/>
            </a:prstTxWarp>
          </a:bodyPr>
          <a:lstStyle>
            <a:defPPr>
              <a:defRPr lang="da-DK"/>
            </a:defPPr>
            <a:lvl1pPr algn="r" rtl="0" eaLnBrk="0" fontAlgn="base" hangingPunct="0">
              <a:spcBef>
                <a:spcPct val="0"/>
              </a:spcBef>
              <a:spcAft>
                <a:spcPct val="0"/>
              </a:spcAft>
              <a:defRPr sz="900" kern="1200">
                <a:solidFill>
                  <a:schemeClr val="tx1"/>
                </a:solidFill>
                <a:latin typeface="Arial" charset="0"/>
                <a:ea typeface="+mn-ea"/>
                <a:cs typeface="Arial" charset="0"/>
              </a:defRPr>
            </a:lvl1pPr>
            <a:lvl2pPr marL="457200" algn="l" rtl="0" eaLnBrk="0" fontAlgn="base" hangingPunct="0">
              <a:spcBef>
                <a:spcPct val="0"/>
              </a:spcBef>
              <a:spcAft>
                <a:spcPct val="0"/>
              </a:spcAft>
              <a:defRPr sz="1100" kern="1200">
                <a:solidFill>
                  <a:schemeClr val="tx1"/>
                </a:solidFill>
                <a:latin typeface="Arial" charset="0"/>
                <a:ea typeface="+mn-ea"/>
                <a:cs typeface="Arial" charset="0"/>
              </a:defRPr>
            </a:lvl2pPr>
            <a:lvl3pPr marL="914400" algn="l" rtl="0" eaLnBrk="0" fontAlgn="base" hangingPunct="0">
              <a:spcBef>
                <a:spcPct val="0"/>
              </a:spcBef>
              <a:spcAft>
                <a:spcPct val="0"/>
              </a:spcAft>
              <a:defRPr sz="1100" kern="1200">
                <a:solidFill>
                  <a:schemeClr val="tx1"/>
                </a:solidFill>
                <a:latin typeface="Arial" charset="0"/>
                <a:ea typeface="+mn-ea"/>
                <a:cs typeface="Arial" charset="0"/>
              </a:defRPr>
            </a:lvl3pPr>
            <a:lvl4pPr marL="1371600" algn="l" rtl="0" eaLnBrk="0" fontAlgn="base" hangingPunct="0">
              <a:spcBef>
                <a:spcPct val="0"/>
              </a:spcBef>
              <a:spcAft>
                <a:spcPct val="0"/>
              </a:spcAft>
              <a:defRPr sz="1100" kern="1200">
                <a:solidFill>
                  <a:schemeClr val="tx1"/>
                </a:solidFill>
                <a:latin typeface="Arial" charset="0"/>
                <a:ea typeface="+mn-ea"/>
                <a:cs typeface="Arial" charset="0"/>
              </a:defRPr>
            </a:lvl4pPr>
            <a:lvl5pPr marL="1828800" algn="l" rtl="0" eaLnBrk="0" fontAlgn="base" hangingPunct="0">
              <a:spcBef>
                <a:spcPct val="0"/>
              </a:spcBef>
              <a:spcAft>
                <a:spcPct val="0"/>
              </a:spcAft>
              <a:defRPr sz="1100" kern="1200">
                <a:solidFill>
                  <a:schemeClr val="tx1"/>
                </a:solidFill>
                <a:latin typeface="Arial" charset="0"/>
                <a:ea typeface="+mn-ea"/>
                <a:cs typeface="Arial" charset="0"/>
              </a:defRPr>
            </a:lvl5pPr>
            <a:lvl6pPr marL="2286000" algn="l" defTabSz="914400" rtl="0" eaLnBrk="1" latinLnBrk="0" hangingPunct="1">
              <a:defRPr sz="1100" kern="1200">
                <a:solidFill>
                  <a:schemeClr val="tx1"/>
                </a:solidFill>
                <a:latin typeface="Arial" charset="0"/>
                <a:ea typeface="+mn-ea"/>
                <a:cs typeface="Arial" charset="0"/>
              </a:defRPr>
            </a:lvl6pPr>
            <a:lvl7pPr marL="2743200" algn="l" defTabSz="914400" rtl="0" eaLnBrk="1" latinLnBrk="0" hangingPunct="1">
              <a:defRPr sz="1100" kern="1200">
                <a:solidFill>
                  <a:schemeClr val="tx1"/>
                </a:solidFill>
                <a:latin typeface="Arial" charset="0"/>
                <a:ea typeface="+mn-ea"/>
                <a:cs typeface="Arial" charset="0"/>
              </a:defRPr>
            </a:lvl7pPr>
            <a:lvl8pPr marL="3200400" algn="l" defTabSz="914400" rtl="0" eaLnBrk="1" latinLnBrk="0" hangingPunct="1">
              <a:defRPr sz="1100" kern="1200">
                <a:solidFill>
                  <a:schemeClr val="tx1"/>
                </a:solidFill>
                <a:latin typeface="Arial" charset="0"/>
                <a:ea typeface="+mn-ea"/>
                <a:cs typeface="Arial" charset="0"/>
              </a:defRPr>
            </a:lvl8pPr>
            <a:lvl9pPr marL="3657600" algn="l" defTabSz="914400" rtl="0" eaLnBrk="1" latinLnBrk="0" hangingPunct="1">
              <a:defRPr sz="1100" kern="1200">
                <a:solidFill>
                  <a:schemeClr val="tx1"/>
                </a:solidFill>
                <a:latin typeface="Arial" charset="0"/>
                <a:ea typeface="+mn-ea"/>
                <a:cs typeface="Arial" charset="0"/>
              </a:defRPr>
            </a:lvl9pPr>
          </a:lstStyle>
          <a:p>
            <a:pPr>
              <a:defRPr/>
            </a:pPr>
            <a:fld id="{7D313278-2B27-4D05-8CF0-55DE0ABC5287}" type="slidenum">
              <a:rPr lang="da-DK" smtClean="0"/>
              <a:pPr>
                <a:defRPr/>
              </a:pPr>
              <a:t>99</a:t>
            </a:fld>
            <a:endParaRPr lang="da-DK" altLang="da-DK" sz="675">
              <a:solidFill>
                <a:srgbClr val="000000"/>
              </a:solidFill>
            </a:endParaRPr>
          </a:p>
        </p:txBody>
      </p:sp>
      <p:sp>
        <p:nvSpPr>
          <p:cNvPr id="294916" name="Rectangle 1028"/>
          <p:cNvSpPr>
            <a:spLocks noGrp="1" noChangeArrowheads="1"/>
          </p:cNvSpPr>
          <p:nvPr>
            <p:ph sz="quarter" idx="13"/>
          </p:nvPr>
        </p:nvSpPr>
        <p:spPr>
          <a:xfrm>
            <a:off x="4644008" y="1220400"/>
            <a:ext cx="4464088" cy="3393900"/>
          </a:xfrm>
        </p:spPr>
        <p:txBody>
          <a:bodyPr/>
          <a:lstStyle/>
          <a:p>
            <a:pPr>
              <a:lnSpc>
                <a:spcPct val="90000"/>
              </a:lnSpc>
            </a:pPr>
            <a:r>
              <a:rPr lang="da-DK" altLang="da-DK" sz="1500" b="1" dirty="0">
                <a:latin typeface="Arial" panose="020B0604020202020204" pitchFamily="34" charset="0"/>
                <a:cs typeface="Arial" panose="020B0604020202020204" pitchFamily="34" charset="0"/>
              </a:rPr>
              <a:t>F-grupper</a:t>
            </a:r>
          </a:p>
          <a:p>
            <a:pPr marL="0" lvl="1" indent="0">
              <a:lnSpc>
                <a:spcPct val="150000"/>
              </a:lnSpc>
              <a:spcBef>
                <a:spcPts val="0"/>
              </a:spcBef>
              <a:spcAft>
                <a:spcPts val="0"/>
              </a:spcAft>
              <a:buClr>
                <a:schemeClr val="bg2"/>
              </a:buClr>
              <a:buNone/>
            </a:pPr>
            <a:r>
              <a:rPr lang="da-DK" altLang="da-DK" sz="1500" dirty="0">
                <a:latin typeface="Arial" panose="020B0604020202020204" pitchFamily="34" charset="0"/>
                <a:cs typeface="Arial" panose="020B0604020202020204" pitchFamily="34" charset="0"/>
              </a:rPr>
              <a:t>Enkle principper</a:t>
            </a:r>
          </a:p>
          <a:p>
            <a:pPr marL="0" lvl="1" indent="0">
              <a:lnSpc>
                <a:spcPct val="150000"/>
              </a:lnSpc>
              <a:spcBef>
                <a:spcPts val="0"/>
              </a:spcBef>
              <a:spcAft>
                <a:spcPts val="0"/>
              </a:spcAft>
              <a:buClr>
                <a:schemeClr val="bg2"/>
              </a:buClr>
              <a:buNone/>
            </a:pPr>
            <a:r>
              <a:rPr lang="da-DK" altLang="da-DK" sz="1500" dirty="0">
                <a:latin typeface="Arial" panose="020B0604020202020204" pitchFamily="34" charset="0"/>
                <a:cs typeface="Arial" panose="020B0604020202020204" pitchFamily="34" charset="0"/>
              </a:rPr>
              <a:t>Rimelighed er vigtigt</a:t>
            </a:r>
          </a:p>
          <a:p>
            <a:pPr marL="0" lvl="1" indent="0">
              <a:lnSpc>
                <a:spcPct val="150000"/>
              </a:lnSpc>
              <a:spcBef>
                <a:spcPts val="0"/>
              </a:spcBef>
              <a:spcAft>
                <a:spcPts val="0"/>
              </a:spcAft>
              <a:buClr>
                <a:schemeClr val="bg2"/>
              </a:buClr>
              <a:buNone/>
            </a:pPr>
            <a:r>
              <a:rPr lang="da-DK" altLang="da-DK" sz="1500" dirty="0">
                <a:latin typeface="Arial" panose="020B0604020202020204" pitchFamily="34" charset="0"/>
                <a:cs typeface="Arial" panose="020B0604020202020204" pitchFamily="34" charset="0"/>
              </a:rPr>
              <a:t>Problemet ønskes opfattet som et ”ikke-problem”</a:t>
            </a:r>
          </a:p>
          <a:p>
            <a:pPr marL="0" lvl="1" indent="0">
              <a:lnSpc>
                <a:spcPct val="150000"/>
              </a:lnSpc>
              <a:spcBef>
                <a:spcPts val="0"/>
              </a:spcBef>
              <a:spcAft>
                <a:spcPts val="0"/>
              </a:spcAft>
              <a:buClr>
                <a:schemeClr val="bg2"/>
              </a:buClr>
              <a:buNone/>
            </a:pPr>
            <a:r>
              <a:rPr lang="da-DK" altLang="da-DK" sz="1500" dirty="0">
                <a:latin typeface="Arial" panose="020B0604020202020204" pitchFamily="34" charset="0"/>
                <a:cs typeface="Arial" panose="020B0604020202020204" pitchFamily="34" charset="0"/>
              </a:rPr>
              <a:t>Harmonisøgende</a:t>
            </a:r>
          </a:p>
          <a:p>
            <a:pPr marL="0" lvl="1" indent="0">
              <a:lnSpc>
                <a:spcPct val="150000"/>
              </a:lnSpc>
              <a:spcBef>
                <a:spcPts val="0"/>
              </a:spcBef>
              <a:spcAft>
                <a:spcPts val="0"/>
              </a:spcAft>
              <a:buClr>
                <a:schemeClr val="bg2"/>
              </a:buClr>
              <a:buNone/>
            </a:pPr>
            <a:r>
              <a:rPr lang="da-DK" altLang="da-DK" sz="1500" dirty="0">
                <a:latin typeface="Arial" panose="020B0604020202020204" pitchFamily="34" charset="0"/>
                <a:cs typeface="Arial" panose="020B0604020202020204" pitchFamily="34" charset="0"/>
              </a:rPr>
              <a:t>Svage grupper er medtænkt (handicappede)</a:t>
            </a:r>
          </a:p>
          <a:p>
            <a:pPr marL="0" lvl="1" indent="0">
              <a:lnSpc>
                <a:spcPct val="150000"/>
              </a:lnSpc>
              <a:spcBef>
                <a:spcPts val="0"/>
              </a:spcBef>
              <a:spcAft>
                <a:spcPts val="0"/>
              </a:spcAft>
              <a:buClr>
                <a:schemeClr val="bg2"/>
              </a:buClr>
              <a:buNone/>
            </a:pPr>
            <a:r>
              <a:rPr lang="da-DK" altLang="da-DK" sz="1500" dirty="0">
                <a:latin typeface="Arial" panose="020B0604020202020204" pitchFamily="34" charset="0"/>
                <a:cs typeface="Arial" panose="020B0604020202020204" pitchFamily="34" charset="0"/>
              </a:rPr>
              <a:t>Medbestemmelse </a:t>
            </a:r>
          </a:p>
          <a:p>
            <a:pPr marL="0" lvl="1" indent="0">
              <a:lnSpc>
                <a:spcPct val="150000"/>
              </a:lnSpc>
              <a:spcBef>
                <a:spcPts val="0"/>
              </a:spcBef>
              <a:spcAft>
                <a:spcPts val="0"/>
              </a:spcAft>
              <a:buClr>
                <a:schemeClr val="bg2"/>
              </a:buClr>
              <a:buNone/>
            </a:pPr>
            <a:r>
              <a:rPr lang="da-DK" altLang="da-DK" sz="1500" dirty="0">
                <a:latin typeface="Arial" panose="020B0604020202020204" pitchFamily="34" charset="0"/>
                <a:cs typeface="Arial" panose="020B0604020202020204" pitchFamily="34" charset="0"/>
              </a:rPr>
              <a:t>Holdningsundersøgelser</a:t>
            </a:r>
          </a:p>
        </p:txBody>
      </p:sp>
    </p:spTree>
    <p:extLst>
      <p:ext uri="{BB962C8B-B14F-4D97-AF65-F5344CB8AC3E}">
        <p14:creationId xmlns:p14="http://schemas.microsoft.com/office/powerpoint/2010/main" val="3019923126"/>
      </p:ext>
    </p:extLst>
  </p:cSld>
  <p:clrMapOvr>
    <a:masterClrMapping/>
  </p:clrMapOvr>
  <p:transition>
    <p:cut/>
  </p:transition>
</p:sld>
</file>

<file path=ppt/theme/theme1.xml><?xml version="1.0" encoding="utf-8"?>
<a:theme xmlns:a="http://schemas.openxmlformats.org/drawingml/2006/main" name="180807, Kompetenceudvikling 16-9-format ny">
  <a:themeElements>
    <a:clrScheme name="rådgiving">
      <a:dk1>
        <a:srgbClr val="000000"/>
      </a:dk1>
      <a:lt1>
        <a:srgbClr val="FFFFFF"/>
      </a:lt1>
      <a:dk2>
        <a:srgbClr val="000000"/>
      </a:dk2>
      <a:lt2>
        <a:srgbClr val="FFFFFF"/>
      </a:lt2>
      <a:accent1>
        <a:srgbClr val="B4C236"/>
      </a:accent1>
      <a:accent2>
        <a:srgbClr val="C4CD5E"/>
      </a:accent2>
      <a:accent3>
        <a:srgbClr val="D3DA89"/>
      </a:accent3>
      <a:accent4>
        <a:srgbClr val="E2E6B3"/>
      </a:accent4>
      <a:accent5>
        <a:srgbClr val="F1F3DA"/>
      </a:accent5>
      <a:accent6>
        <a:srgbClr val="F8F9ED"/>
      </a:accent6>
      <a:hlink>
        <a:srgbClr val="696869"/>
      </a:hlink>
      <a:folHlink>
        <a:srgbClr val="696869"/>
      </a:folHlink>
    </a:clrScheme>
    <a:fontScheme name="CF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CfL - Kurser">
  <a:themeElements>
    <a:clrScheme name="Kurser">
      <a:dk1>
        <a:srgbClr val="000000"/>
      </a:dk1>
      <a:lt1>
        <a:srgbClr val="FFFFFF"/>
      </a:lt1>
      <a:dk2>
        <a:srgbClr val="000000"/>
      </a:dk2>
      <a:lt2>
        <a:srgbClr val="FFFFFF"/>
      </a:lt2>
      <a:accent1>
        <a:srgbClr val="0090D1"/>
      </a:accent1>
      <a:accent2>
        <a:srgbClr val="4BA2DB"/>
      </a:accent2>
      <a:accent3>
        <a:srgbClr val="81B9E5"/>
      </a:accent3>
      <a:accent4>
        <a:srgbClr val="AFD0EF"/>
      </a:accent4>
      <a:accent5>
        <a:srgbClr val="D9E8F7"/>
      </a:accent5>
      <a:accent6>
        <a:srgbClr val="ECF3FB"/>
      </a:accent6>
      <a:hlink>
        <a:srgbClr val="696869"/>
      </a:hlink>
      <a:folHlink>
        <a:srgbClr val="696869"/>
      </a:folHlink>
    </a:clrScheme>
    <a:fontScheme name="CF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CfL_HR Jura/HR">
  <a:themeElements>
    <a:clrScheme name="HR Jura/HR">
      <a:dk1>
        <a:srgbClr val="000000"/>
      </a:dk1>
      <a:lt1>
        <a:srgbClr val="FFFFFF"/>
      </a:lt1>
      <a:dk2>
        <a:srgbClr val="000000"/>
      </a:dk2>
      <a:lt2>
        <a:srgbClr val="FFFFFF"/>
      </a:lt2>
      <a:accent1>
        <a:srgbClr val="655A8B"/>
      </a:accent1>
      <a:accent2>
        <a:srgbClr val="80759F"/>
      </a:accent2>
      <a:accent3>
        <a:srgbClr val="9D94B6"/>
      </a:accent3>
      <a:accent4>
        <a:srgbClr val="BCB7CF"/>
      </a:accent4>
      <a:accent5>
        <a:srgbClr val="DDDAE7"/>
      </a:accent5>
      <a:accent6>
        <a:srgbClr val="EEECF3"/>
      </a:accent6>
      <a:hlink>
        <a:srgbClr val="696869"/>
      </a:hlink>
      <a:folHlink>
        <a:srgbClr val="696869"/>
      </a:folHlink>
    </a:clrScheme>
    <a:fontScheme name="CF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1_CfL - Kurser">
  <a:themeElements>
    <a:clrScheme name="Brugerdefineret 5">
      <a:dk1>
        <a:srgbClr val="000000"/>
      </a:dk1>
      <a:lt1>
        <a:srgbClr val="FFFFFF"/>
      </a:lt1>
      <a:dk2>
        <a:srgbClr val="000000"/>
      </a:dk2>
      <a:lt2>
        <a:srgbClr val="FFFFFF"/>
      </a:lt2>
      <a:accent1>
        <a:srgbClr val="433C53"/>
      </a:accent1>
      <a:accent2>
        <a:srgbClr val="585666"/>
      </a:accent2>
      <a:accent3>
        <a:srgbClr val="73717E"/>
      </a:accent3>
      <a:accent4>
        <a:srgbClr val="9B9AA2"/>
      </a:accent4>
      <a:accent5>
        <a:srgbClr val="C4C3C7"/>
      </a:accent5>
      <a:accent6>
        <a:srgbClr val="FFFFFF"/>
      </a:accent6>
      <a:hlink>
        <a:srgbClr val="696869"/>
      </a:hlink>
      <a:folHlink>
        <a:srgbClr val="696869"/>
      </a:folHlink>
    </a:clrScheme>
    <a:fontScheme name="CF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180807, Kompetenceudvikling 16-9-format ny</Template>
  <TotalTime>1717</TotalTime>
  <Words>10146</Words>
  <Application>Microsoft Office PowerPoint</Application>
  <PresentationFormat>Skærmshow (16:9)</PresentationFormat>
  <Paragraphs>1973</Paragraphs>
  <Slides>171</Slides>
  <Notes>113</Notes>
  <HiddenSlides>2</HiddenSlides>
  <MMClips>0</MMClips>
  <ScaleCrop>false</ScaleCrop>
  <HeadingPairs>
    <vt:vector size="8" baseType="variant">
      <vt:variant>
        <vt:lpstr>Benyttede skrifttyper</vt:lpstr>
      </vt:variant>
      <vt:variant>
        <vt:i4>8</vt:i4>
      </vt:variant>
      <vt:variant>
        <vt:lpstr>Tema</vt:lpstr>
      </vt:variant>
      <vt:variant>
        <vt:i4>4</vt:i4>
      </vt:variant>
      <vt:variant>
        <vt:lpstr>Integrerede OLE-servere</vt:lpstr>
      </vt:variant>
      <vt:variant>
        <vt:i4>1</vt:i4>
      </vt:variant>
      <vt:variant>
        <vt:lpstr>Slidetitler</vt:lpstr>
      </vt:variant>
      <vt:variant>
        <vt:i4>171</vt:i4>
      </vt:variant>
    </vt:vector>
  </HeadingPairs>
  <TitlesOfParts>
    <vt:vector size="184" baseType="lpstr">
      <vt:lpstr>Arial</vt:lpstr>
      <vt:lpstr>Arial Narrow</vt:lpstr>
      <vt:lpstr>Blackadder ITC</vt:lpstr>
      <vt:lpstr>Calibri</vt:lpstr>
      <vt:lpstr>Gill Sans</vt:lpstr>
      <vt:lpstr>Times New Roman</vt:lpstr>
      <vt:lpstr>Verdana</vt:lpstr>
      <vt:lpstr>Wingdings</vt:lpstr>
      <vt:lpstr>180807, Kompetenceudvikling 16-9-format ny</vt:lpstr>
      <vt:lpstr>CfL - Kurser</vt:lpstr>
      <vt:lpstr>CfL_HR Jura/HR</vt:lpstr>
      <vt:lpstr>1_CfL - Kurser</vt:lpstr>
      <vt:lpstr>Bitmap Image</vt:lpstr>
      <vt:lpstr>Velkommen til modul 1  </vt:lpstr>
      <vt:lpstr>PowerPoint-præsentation</vt:lpstr>
      <vt:lpstr>PowerPoint-præsentation</vt:lpstr>
      <vt:lpstr>PowerPoint-præsentation</vt:lpstr>
      <vt:lpstr>Introduktion til forløbet</vt:lpstr>
      <vt:lpstr>  Formål</vt:lpstr>
      <vt:lpstr> Kursusform</vt:lpstr>
      <vt:lpstr>  Modul 1: Udvikling af ledergrupper</vt:lpstr>
      <vt:lpstr>Spillereglerne på forløbet</vt:lpstr>
      <vt:lpstr>Præsentationsrunde - Hvem er du?</vt:lpstr>
      <vt:lpstr>PowerPoint-præsentation</vt:lpstr>
      <vt:lpstr>Lotte Jensen</vt:lpstr>
      <vt:lpstr>PowerPoint-præsentation</vt:lpstr>
      <vt:lpstr>Den vigtige personaleledelse, som skal gøre det hele muligt!</vt:lpstr>
      <vt:lpstr>PowerPoint-præsentation</vt:lpstr>
      <vt:lpstr>PowerPoint-præsentation</vt:lpstr>
      <vt:lpstr>Ledelse af ledergrupper i et leadership pipeline perspektiv</vt:lpstr>
      <vt:lpstr>De kritiske transitioner, som ledere skal passere op gennem Leadership Pipeline</vt:lpstr>
      <vt:lpstr>Tillæring af ny adfærd og aflæring af gammel adfærd inden for tre områder: </vt:lpstr>
      <vt:lpstr>Niveau 2: Ledelse af ledere</vt:lpstr>
      <vt:lpstr>Typiske faresignaler, når transitionen til leder af ledere ikke er lykkedes:  </vt:lpstr>
      <vt:lpstr>Ledergruppers arbejde og effektivitet</vt:lpstr>
      <vt:lpstr>PowerPoint-præsentation</vt:lpstr>
      <vt:lpstr>Overordnet  vurdering af ledergruppen </vt:lpstr>
      <vt:lpstr>Oversigt over resultater for  overordnede områder</vt:lpstr>
      <vt:lpstr>De overordnede områders vigtighed  og vurdering Deltagernes vurderede vigtighed af områder for  at sikre ledergruppens samarbejde og præstation</vt:lpstr>
      <vt:lpstr>Oversigt overordnede områder  – Leder eller medlem af ledergruppen</vt:lpstr>
      <vt:lpstr>7 anbefalinger til  udvikling ledergruppen </vt:lpstr>
      <vt:lpstr>Hvorfor arbejde med at blive et ledelsesteam – at teame op i ledergruppen?</vt:lpstr>
      <vt:lpstr>Gruppedefinition</vt:lpstr>
      <vt:lpstr>Hvad karakteriserer et team?</vt:lpstr>
      <vt:lpstr>Hvad er et team?</vt:lpstr>
      <vt:lpstr>Teamledelse</vt:lpstr>
      <vt:lpstr>The Aristole Project</vt:lpstr>
      <vt:lpstr>Teaming – at teame</vt:lpstr>
      <vt:lpstr>Øvelse i makkerpar</vt:lpstr>
      <vt:lpstr>Patrick Lencioni - Five dysfunctions of teams</vt:lpstr>
      <vt:lpstr>Øvelse: Reflektér og del </vt:lpstr>
      <vt:lpstr>Øvelse i makkerpar</vt:lpstr>
      <vt:lpstr>Lederteamets fundament</vt:lpstr>
      <vt:lpstr>Formålet med Team Charter</vt:lpstr>
      <vt:lpstr>Samarbejdskontrakten </vt:lpstr>
      <vt:lpstr>Samarbejdskontrakten  Lederens guide</vt:lpstr>
      <vt:lpstr>Trin 1: Hvordan forbereder jeg mine teammedlemmer til kick-off?</vt:lpstr>
      <vt:lpstr>Trin 1 (hjemmearbejde): Forbered en personlig præsentation</vt:lpstr>
      <vt:lpstr>Trin 2: Hvordan fastlægger jeg rammerne og præsenterer mine egne ambitioner og visioner for dette team?  Formål, agenda, lederens vision</vt:lpstr>
      <vt:lpstr>Trin 2: Rammesætning </vt:lpstr>
      <vt:lpstr>Trin 2: Rammesætning </vt:lpstr>
      <vt:lpstr>Trin 2: Rammesætning</vt:lpstr>
      <vt:lpstr>Din vision</vt:lpstr>
      <vt:lpstr>Trin 3: Hvordan får jeg folk til at dele deres tanker og personlige præferencer i forbindelse med kick-off? </vt:lpstr>
      <vt:lpstr>Trin 3: Personlig præsentation</vt:lpstr>
      <vt:lpstr>Trin 4: Hvordan fastlægger vi effektivt en fælles retning? </vt:lpstr>
      <vt:lpstr>Trin 4: Teamets retning Spørgsmål til gruppearbejde to og to</vt:lpstr>
      <vt:lpstr>Trin 4: Teamets retning</vt:lpstr>
      <vt:lpstr>STEP 5: Hvordan samstemmer vi vores forventninger til vores samarbejde?  </vt:lpstr>
      <vt:lpstr>Trin 5: Teamets alignment  spørgsmål til gruppearbejde</vt:lpstr>
      <vt:lpstr>Trin 5: Teamets alignment</vt:lpstr>
      <vt:lpstr>Trin 6: Hvordan forbedrer vi engagementet og team spirit i teamet? </vt:lpstr>
      <vt:lpstr>Trin 6: Teamets engagement  spørgsmål til gruppearbejde</vt:lpstr>
      <vt:lpstr>Teamets engagement</vt:lpstr>
      <vt:lpstr>Trin 7: Hvordan skaber vi overblik over teamets grundlag og aftaler?</vt:lpstr>
      <vt:lpstr>Samarbejdskontrakten Opsummering</vt:lpstr>
      <vt:lpstr>PowerPoint-præsentation</vt:lpstr>
      <vt:lpstr>Velkommen til dag 2</vt:lpstr>
      <vt:lpstr>Tanker siden i går?</vt:lpstr>
      <vt:lpstr>Introduktion til Jungs Typeindeks - JTI</vt:lpstr>
      <vt:lpstr>Formål og udbytte</vt:lpstr>
      <vt:lpstr>Typologi – hvad er det?</vt:lpstr>
      <vt:lpstr>Hvorfor bruge JTI?</vt:lpstr>
      <vt:lpstr>Værd at huske vedrørende typer</vt:lpstr>
      <vt:lpstr>Det bedste du kan gøre er….. </vt:lpstr>
      <vt:lpstr>Naturlig præference vs. Tillært kompetence?</vt:lpstr>
      <vt:lpstr>Jeg troede, at jeg måske ... (Radiserne)</vt:lpstr>
      <vt:lpstr>Naturlig præference vs. Tillært kompetence?</vt:lpstr>
      <vt:lpstr>Hvad handler JTI om?</vt:lpstr>
      <vt:lpstr>De fire dimensioner</vt:lpstr>
      <vt:lpstr>Arbejdsproces</vt:lpstr>
      <vt:lpstr>Øvelse: Talking sticks</vt:lpstr>
      <vt:lpstr>Talking sticks</vt:lpstr>
      <vt:lpstr>Energi/Indstilling </vt:lpstr>
      <vt:lpstr>Indstilling</vt:lpstr>
      <vt:lpstr>PowerPoint-præsentation</vt:lpstr>
      <vt:lpstr>PowerPoint-præsentation</vt:lpstr>
      <vt:lpstr>PowerPoint-præsentation</vt:lpstr>
      <vt:lpstr>Sæt et kryds på E-I dimensionen</vt:lpstr>
      <vt:lpstr>PowerPoint-præsentation</vt:lpstr>
      <vt:lpstr>Forskellige præferencer – et eksempel</vt:lpstr>
      <vt:lpstr>Øvelse: Hvad er der sket? </vt:lpstr>
      <vt:lpstr>Hvad er der sket? (S-N)</vt:lpstr>
      <vt:lpstr>Information/opfatte</vt:lpstr>
      <vt:lpstr>Opfattefunktionerne</vt:lpstr>
      <vt:lpstr>PowerPoint-præsentation</vt:lpstr>
      <vt:lpstr>PowerPoint-præsentation</vt:lpstr>
      <vt:lpstr>PowerPoint-præsentation</vt:lpstr>
      <vt:lpstr>Sæt et kryds på S-N dimensionen</vt:lpstr>
      <vt:lpstr>Magisk tæppe</vt:lpstr>
      <vt:lpstr>P-pladsen</vt:lpstr>
      <vt:lpstr>P-pladsen (T-F)</vt:lpstr>
      <vt:lpstr>Vurdering/beslutninger</vt:lpstr>
      <vt:lpstr>I JTI-sammenhæng er FØLE  en vurderingsmetode</vt:lpstr>
      <vt:lpstr>PowerPoint-præsentation</vt:lpstr>
      <vt:lpstr>Vurderefunktionerne</vt:lpstr>
      <vt:lpstr>PowerPoint-præsentation</vt:lpstr>
      <vt:lpstr>PowerPoint-præsentation</vt:lpstr>
      <vt:lpstr>PowerPoint-præsentation</vt:lpstr>
      <vt:lpstr>Sæt et kryds på T-F dimensionen</vt:lpstr>
      <vt:lpstr>Forskellige præferencer – et eksempel</vt:lpstr>
      <vt:lpstr>Orientering/ Livsstil </vt:lpstr>
      <vt:lpstr>Orientering</vt:lpstr>
      <vt:lpstr>PowerPoint-præsentation</vt:lpstr>
      <vt:lpstr>PowerPoint-præsentation</vt:lpstr>
      <vt:lpstr>PowerPoint-præsentation</vt:lpstr>
      <vt:lpstr>Forskellige arbejdsprocesser</vt:lpstr>
      <vt:lpstr>Sæt et kryds på J-P dimensionen</vt:lpstr>
      <vt:lpstr>Hi and Louis </vt:lpstr>
      <vt:lpstr>Den rette stemning</vt:lpstr>
      <vt:lpstr>Udlevering af profil</vt:lpstr>
      <vt:lpstr>Individuel afklaring og reflektion</vt:lpstr>
      <vt:lpstr>PowerPoint-præsentation</vt:lpstr>
      <vt:lpstr>Focus</vt:lpstr>
      <vt:lpstr>Fire lederstile</vt:lpstr>
      <vt:lpstr>Balanceret brug af præferencer</vt:lpstr>
      <vt:lpstr>JTI BØNNER</vt:lpstr>
      <vt:lpstr>Problemløsning i et team Z-modellen</vt:lpstr>
      <vt:lpstr>Opfattelse og Vurderingsstil </vt:lpstr>
      <vt:lpstr>Problemløsning i et team</vt:lpstr>
      <vt:lpstr>PowerPoint-præsentation</vt:lpstr>
      <vt:lpstr>Eksempel - ENTJ</vt:lpstr>
      <vt:lpstr>Teamets aktivitetskode i praksis</vt:lpstr>
      <vt:lpstr>PowerPoint-præsentation</vt:lpstr>
      <vt:lpstr>Lederteamets udviklingsfaser</vt:lpstr>
      <vt:lpstr>Fremdrift og afdrift</vt:lpstr>
      <vt:lpstr>Teamudvikling (Schütz/Anders Risling)</vt:lpstr>
      <vt:lpstr>Første fase: Inde- ude</vt:lpstr>
      <vt:lpstr>Honeymoon</vt:lpstr>
      <vt:lpstr>Anden fase: Oppe-nede</vt:lpstr>
      <vt:lpstr>Hybris</vt:lpstr>
      <vt:lpstr>Tredje fase: Tillid og åbenhed</vt:lpstr>
      <vt:lpstr>Sorg</vt:lpstr>
      <vt:lpstr>PowerPoint-præsentation</vt:lpstr>
      <vt:lpstr>Analyseopgave</vt:lpstr>
      <vt:lpstr>Psykologisk tryghed</vt:lpstr>
      <vt:lpstr>PowerPoint-præsentation</vt:lpstr>
      <vt:lpstr>PowerPoint-præsentation</vt:lpstr>
      <vt:lpstr>PowerPoint-præsentation</vt:lpstr>
      <vt:lpstr>Groupthink</vt:lpstr>
      <vt:lpstr>Harvard Business School - Hospitalstesten</vt:lpstr>
      <vt:lpstr>Definition</vt:lpstr>
      <vt:lpstr>Interpersonelle risici – selvbeskyttende adfærd</vt:lpstr>
      <vt:lpstr>Gå sammen to-og-to Hvordan opleves det?</vt:lpstr>
      <vt:lpstr>PowerPoint-præsentation</vt:lpstr>
      <vt:lpstr>Psykologisk tryghed i dit team (Kilde, Google Aristoteles project)</vt:lpstr>
      <vt:lpstr>Høj psykologisk tryghed</vt:lpstr>
      <vt:lpstr>Psykologisk tryghed/sikkerhed</vt:lpstr>
      <vt:lpstr>PowerPoint-præsentation</vt:lpstr>
      <vt:lpstr>Hvad psykologisk tryghed ikke er </vt:lpstr>
      <vt:lpstr>Katalog til inspiration - Byg psykologisk tryghed: Hvad gør i? Hvilke erfaringer har du der bidrager?    </vt:lpstr>
      <vt:lpstr>PowerPoint-præsentation</vt:lpstr>
      <vt:lpstr>PowerPoint-præsentation</vt:lpstr>
      <vt:lpstr>PowerPoint-præsentation</vt:lpstr>
      <vt:lpstr>2. + 3. Invitér til deltagelse &amp; Anerkend input  </vt:lpstr>
      <vt:lpstr>Nysgerrig for mere – et sted at starte</vt:lpstr>
      <vt:lpstr>PowerPoint-præsentation</vt:lpstr>
      <vt:lpstr>Hvorfor er det vigtigt?</vt:lpstr>
      <vt:lpstr>Noter på flips…</vt:lpstr>
      <vt:lpstr>Lederens tillidselementer</vt:lpstr>
      <vt:lpstr>Flere tillidsskabende adfærdsmønstre</vt:lpstr>
      <vt:lpstr>Hjemmeopgave til modul 2</vt:lpstr>
      <vt:lpstr>På gensyn på modul 2!</vt:lpstr>
      <vt:lpstr>PowerPoint-præsentation</vt:lpstr>
    </vt:vector>
  </TitlesOfParts>
  <Company>Center For Ledelse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Velkommen til modul 1</dc:title>
  <dc:creator>Anja Neiiendam</dc:creator>
  <cp:lastModifiedBy>Henrik Graungaard</cp:lastModifiedBy>
  <cp:revision>49</cp:revision>
  <cp:lastPrinted>2022-12-09T07:15:01Z</cp:lastPrinted>
  <dcterms:created xsi:type="dcterms:W3CDTF">2021-02-19T14:29:44Z</dcterms:created>
  <dcterms:modified xsi:type="dcterms:W3CDTF">2023-04-10T18:22:41Z</dcterms:modified>
</cp:coreProperties>
</file>