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147472853" r:id="rId2"/>
    <p:sldId id="450" r:id="rId3"/>
    <p:sldId id="448" r:id="rId4"/>
  </p:sldIdLst>
  <p:sldSz cx="12192000" cy="6858000"/>
  <p:notesSz cx="6797675" cy="9926638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342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294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C4F01-3ADB-472B-B1B1-D55F477AED72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AE3924-9031-4740-941B-00CD1CC397C1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737197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/>
              <a:t>PRINT</a:t>
            </a:r>
          </a:p>
        </p:txBody>
      </p:sp>
      <p:sp>
        <p:nvSpPr>
          <p:cNvPr id="214020" name="Pladsholder til dias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664930A-143B-4256-82FD-82885DFA75BC}" type="slidenum">
              <a:rPr lang="da-DK" smtClean="0">
                <a:latin typeface="Arial" pitchFamily="34" charset="0"/>
              </a:rPr>
              <a:pPr>
                <a:defRPr/>
              </a:pPr>
              <a:t>1</a:t>
            </a:fld>
            <a:endParaRPr lang="da-DK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77834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7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/>
              <a:t>PRINT</a:t>
            </a:r>
          </a:p>
        </p:txBody>
      </p:sp>
      <p:sp>
        <p:nvSpPr>
          <p:cNvPr id="214020" name="Pladsholder til diasnumm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>
              <a:defRPr/>
            </a:pPr>
            <a:fld id="{C664930A-143B-4256-82FD-82885DFA75BC}" type="slidenum">
              <a:rPr lang="da-DK" smtClean="0">
                <a:latin typeface="Arial" pitchFamily="34" charset="0"/>
              </a:rPr>
              <a:pPr>
                <a:defRPr/>
              </a:pPr>
              <a:t>2</a:t>
            </a:fld>
            <a:endParaRPr lang="da-DK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3714369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954" name="Pladsholder til diasbillede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-223838" y="808038"/>
            <a:ext cx="7185026" cy="40417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5955" name="Pladsholder til not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GB" dirty="0"/>
              <a:t>PRINTES X 3 per </a:t>
            </a:r>
            <a:r>
              <a:rPr lang="en-GB"/>
              <a:t>deltager</a:t>
            </a:r>
          </a:p>
        </p:txBody>
      </p:sp>
      <p:sp>
        <p:nvSpPr>
          <p:cNvPr id="125956" name="Pladsholder til diasnumm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C7768FE-385A-4866-AAA5-B3AA86DFA5AE}" type="slidenum">
              <a:rPr lang="da-DK" smtClean="0">
                <a:latin typeface="Arial" pitchFamily="34" charset="0"/>
              </a:rPr>
              <a:pPr/>
              <a:t>3</a:t>
            </a:fld>
            <a:endParaRPr lang="da-DK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356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9B3E4CB-9E8C-DD2D-26B4-EBD10D8C1C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974DBE5F-AA67-1164-66D1-25E822329A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8834C47-631B-CE3B-D675-1DDB4DDF9C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C3767514-6A36-9A54-7389-54C5803BAF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7ED19B68-C2A7-75A4-7F70-88E55DA84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0401308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A5F9FB4-98C4-92CA-DB8F-558A23041D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DB01DFA3-99D7-71B7-EA21-313C9BA7650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F0E8E2DB-AC41-AF2E-13F6-890F4585F1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F6DC27A-C3C3-6376-2755-6B4CF21B09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3B8AD7-A38D-1240-18CC-E3A3346E07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992240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B26EBED8-120D-6BE2-0E66-492B2D0A0FA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BF4FBA7-3F01-8185-713C-AB9AAC5D0F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5DCE7764-147A-3302-A3FC-E440B0F8E2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1EE0B7AF-AE78-9BFA-FE9E-E6206E0A8C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36AFD3C-7FF0-8BD2-D00C-57010B2E6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42855473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da-DK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da-DK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E878C50-DECA-47F6-AE88-376C2B27D477}" type="slidenum">
              <a:rPr lang="da-DK"/>
              <a:pPr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0583560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9CF6BF9-FC4F-4645-78B7-E8BD264E6B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7A1D9CE-5891-502F-DFB0-3D85FE83FA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CA43D248-FF0E-1F10-9E8E-773F2441C2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C4CBDA1-7C7A-BB58-2EED-4EE7A90221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2DE5ED5F-5B5D-14E9-F0F8-2517C50C59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18045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65C0E5C-FF3D-821F-8149-9137700EBD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506DDE7B-5550-A719-F587-BD30433E19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437BE57A-3D5A-7CD0-57B6-933E230442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BF13DDC4-2DB1-B814-CF61-0C275A6081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113756A-1C5C-563F-DDD4-237EC72ED7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7865676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B93CC6-9B1B-BA20-D565-C3A0BD043F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3B1A9E6A-F5A2-D0ED-23CD-9DE48178BF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83615B06-D6E0-6ABE-96D9-C4DAB69B5B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7804F1C1-4BEC-1C4D-1FF5-3120CDD03A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F1C9197F-6F10-34D0-54BF-8E9CC7497F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B0D28FC7-E203-B955-FA6B-8F1D3642EF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79668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31FADBF-AF36-6AC6-5F2F-17384BCF3C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7DF9EFC3-902E-5E97-B509-7C96DED1D1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FBFB1793-43FE-86A8-09B0-83A22E9260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BC1899F-11B3-F466-A81D-47EA91FCD7D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9D97A0D4-6789-5B80-1BF6-3A17FD24318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15EBABA8-C27F-2E7D-40E2-D79794E89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848F1D04-5068-872B-2090-6C7AE6AC26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313D62A-9184-0A9F-3FF1-FDE88CC753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046592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390AAAD-30C8-FDAF-9C3C-9ECB079DD2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F5950A96-80B5-1FE0-DF81-343F4D17B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7758EA6A-8CF5-11B0-3E75-FF21B45704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90904435-602B-72B2-356F-C89E7FE1B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998706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CD47846-2475-2A63-0918-7FAEDFFEA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3FA0B053-BA32-165C-E4A1-41B135B92B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060C25E0-84FA-6DD3-BD0E-DDB216C62F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596490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D7234D-A76A-3E38-0679-44544A261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DDC356AB-06F4-704F-4BE9-BF1180517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B7AB6CE6-9EC8-909E-B511-EB9227B84F7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3D86B9E3-13F0-568D-B104-F198A1237B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A65C30B2-FEE4-432A-AA13-7BCF7F386E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858E3647-3850-EE55-C199-6E575B9CB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340350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38237D-8729-EBE2-81CF-0DECB198CB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88FD84DC-EBC1-1B2F-7C0A-F1BA75EF4C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DF074A7D-3709-12BA-0EBE-209F7CA50C7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FDE59660-938A-5059-F241-0EC483A4AA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9438E9CF-0A7D-9CAB-4DCA-11BF68FD55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9B86E84-1418-CA2E-D7D7-D9018DF7E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234418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C884B0DC-E695-6EEA-BC14-52C08C5AA1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7DBEADE-1612-037E-92F0-EE816F2479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B29ED9F0-CDFD-FF37-9879-40064E80244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3E88CBB-8810-4424-8F74-9C60A07B1846}" type="datetimeFigureOut">
              <a:rPr lang="da-DK" smtClean="0"/>
              <a:t>22-08-2025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3F01745-DAE3-CDAD-C1AC-FA6E4B114AE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C345436-51BD-FBB4-B2CC-38143C142E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89EE87E-7428-48E2-8917-F288B51C423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601715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1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 descr="What's Your Why? - Nenni and Associates">
            <a:extLst>
              <a:ext uri="{FF2B5EF4-FFF2-40B4-BE49-F238E27FC236}">
                <a16:creationId xmlns:a16="http://schemas.microsoft.com/office/drawing/2014/main" id="{6D24DC20-EB24-C415-C5B7-3735CB861F0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40" r="11791" b="-1"/>
          <a:stretch/>
        </p:blipFill>
        <p:spPr bwMode="auto">
          <a:xfrm>
            <a:off x="4194047" y="1942465"/>
            <a:ext cx="3959887" cy="3360000"/>
          </a:xfrm>
          <a:prstGeom prst="rect">
            <a:avLst/>
          </a:prstGeom>
          <a:solidFill>
            <a:srgbClr val="FFFFFF"/>
          </a:solidFill>
        </p:spPr>
      </p:pic>
      <p:sp>
        <p:nvSpPr>
          <p:cNvPr id="45" name="Tekstboks 10"/>
          <p:cNvSpPr txBox="1">
            <a:spLocks noChangeArrowheads="1"/>
          </p:cNvSpPr>
          <p:nvPr/>
        </p:nvSpPr>
        <p:spPr bwMode="auto">
          <a:xfrm>
            <a:off x="527381" y="836711"/>
            <a:ext cx="11233249" cy="5825363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92D050"/>
            </a:solidFill>
            <a:miter lim="800000"/>
            <a:headEnd/>
            <a:tailEnd/>
          </a:ln>
          <a:effectLst>
            <a:outerShdw blurRad="139700" sx="102000" sy="102000" algn="ctr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algn="ctr">
              <a:defRPr/>
            </a:pPr>
            <a:r>
              <a:rPr lang="da-DK" sz="1867" b="1" dirty="0">
                <a:latin typeface="+mj-lt"/>
              </a:rPr>
              <a:t>Afklaring af formål</a:t>
            </a:r>
            <a:endParaRPr lang="da-DK" sz="1400" b="1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1259429" y="68627"/>
            <a:ext cx="982912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algn="ctr">
              <a:lnSpc>
                <a:spcPts val="3300"/>
              </a:lnSpc>
              <a:defRPr/>
            </a:pPr>
            <a:r>
              <a:rPr lang="da-DK" sz="2667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Hjemmeopgave 1 – Dialog med nærmeste leder</a:t>
            </a:r>
          </a:p>
        </p:txBody>
      </p:sp>
      <p:cxnSp>
        <p:nvCxnSpPr>
          <p:cNvPr id="51" name="Lige forbindelse 50"/>
          <p:cNvCxnSpPr>
            <a:cxnSpLocks/>
          </p:cNvCxnSpPr>
          <p:nvPr/>
        </p:nvCxnSpPr>
        <p:spPr>
          <a:xfrm flipV="1">
            <a:off x="960710" y="2534618"/>
            <a:ext cx="10127845" cy="302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ktangel 37"/>
          <p:cNvSpPr>
            <a:spLocks noChangeArrowheads="1"/>
          </p:cNvSpPr>
          <p:nvPr/>
        </p:nvSpPr>
        <p:spPr bwMode="auto">
          <a:xfrm>
            <a:off x="815414" y="1796819"/>
            <a:ext cx="5209888" cy="31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467" i="1" dirty="0"/>
              <a:t>Hvilken værdi skal dette forløb skabe for dine kunder/brugere? </a:t>
            </a:r>
            <a:endParaRPr lang="da-DK" sz="1467" b="1" i="1" dirty="0"/>
          </a:p>
        </p:txBody>
      </p:sp>
      <p:cxnSp>
        <p:nvCxnSpPr>
          <p:cNvPr id="59" name="Lige forbindelse 58"/>
          <p:cNvCxnSpPr>
            <a:cxnSpLocks/>
          </p:cNvCxnSpPr>
          <p:nvPr/>
        </p:nvCxnSpPr>
        <p:spPr>
          <a:xfrm flipV="1">
            <a:off x="960676" y="3590735"/>
            <a:ext cx="10127845" cy="302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/>
          <p:cNvCxnSpPr>
            <a:cxnSpLocks/>
          </p:cNvCxnSpPr>
          <p:nvPr/>
        </p:nvCxnSpPr>
        <p:spPr>
          <a:xfrm>
            <a:off x="1008998" y="4869160"/>
            <a:ext cx="1007952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Lige forbindelse 63"/>
          <p:cNvCxnSpPr>
            <a:cxnSpLocks/>
          </p:cNvCxnSpPr>
          <p:nvPr/>
        </p:nvCxnSpPr>
        <p:spPr>
          <a:xfrm>
            <a:off x="1008998" y="6021288"/>
            <a:ext cx="10079524" cy="0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Rektangel 37">
            <a:extLst>
              <a:ext uri="{FF2B5EF4-FFF2-40B4-BE49-F238E27FC236}">
                <a16:creationId xmlns:a16="http://schemas.microsoft.com/office/drawing/2014/main" id="{04C37470-E964-973E-392C-0559A2B4DF0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01" y="3025335"/>
            <a:ext cx="4862678" cy="31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467" i="1" dirty="0"/>
              <a:t>Hvilken værdi skal dette forløb skabe for din organisation? </a:t>
            </a:r>
            <a:endParaRPr lang="da-DK" sz="1467" b="1" i="1" dirty="0"/>
          </a:p>
        </p:txBody>
      </p:sp>
      <p:sp>
        <p:nvSpPr>
          <p:cNvPr id="3" name="Rektangel 37">
            <a:extLst>
              <a:ext uri="{FF2B5EF4-FFF2-40B4-BE49-F238E27FC236}">
                <a16:creationId xmlns:a16="http://schemas.microsoft.com/office/drawing/2014/main" id="{C3D4D6CA-D98A-74F3-7CD8-8AEC636CB54B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1424" y="4136304"/>
            <a:ext cx="5099986" cy="31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467" i="1" dirty="0"/>
              <a:t>Hvilken værdi skal dette forløb skabe for dine medarbejdere? </a:t>
            </a:r>
            <a:endParaRPr lang="da-DK" sz="1467" b="1" i="1" dirty="0"/>
          </a:p>
        </p:txBody>
      </p:sp>
      <p:sp>
        <p:nvSpPr>
          <p:cNvPr id="4" name="Rektangel 37">
            <a:extLst>
              <a:ext uri="{FF2B5EF4-FFF2-40B4-BE49-F238E27FC236}">
                <a16:creationId xmlns:a16="http://schemas.microsoft.com/office/drawing/2014/main" id="{7B6F0E81-9B5C-7E44-15A2-0FCB7D142104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3701" y="5384443"/>
            <a:ext cx="5134932" cy="318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467" i="1" dirty="0"/>
              <a:t>Hvilken værdi skal dette forløb skabe for dig og dit lederskab? </a:t>
            </a:r>
            <a:endParaRPr lang="da-DK" sz="1467" b="1" i="1" dirty="0"/>
          </a:p>
        </p:txBody>
      </p:sp>
      <p:sp>
        <p:nvSpPr>
          <p:cNvPr id="11" name="Afrundet rektangel 89">
            <a:extLst>
              <a:ext uri="{FF2B5EF4-FFF2-40B4-BE49-F238E27FC236}">
                <a16:creationId xmlns:a16="http://schemas.microsoft.com/office/drawing/2014/main" id="{9E316245-7868-6F4D-8904-85CE37FFE507}"/>
              </a:ext>
            </a:extLst>
          </p:cNvPr>
          <p:cNvSpPr/>
          <p:nvPr/>
        </p:nvSpPr>
        <p:spPr>
          <a:xfrm>
            <a:off x="11088556" y="164637"/>
            <a:ext cx="960105" cy="3840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Skema 1</a:t>
            </a:r>
          </a:p>
        </p:txBody>
      </p:sp>
    </p:spTree>
    <p:extLst>
      <p:ext uri="{BB962C8B-B14F-4D97-AF65-F5344CB8AC3E}">
        <p14:creationId xmlns:p14="http://schemas.microsoft.com/office/powerpoint/2010/main" val="105577019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52" grpId="0"/>
      <p:bldP spid="2" grpId="0"/>
      <p:bldP spid="3" grpId="0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boks 10"/>
          <p:cNvSpPr txBox="1">
            <a:spLocks noChangeArrowheads="1"/>
          </p:cNvSpPr>
          <p:nvPr/>
        </p:nvSpPr>
        <p:spPr bwMode="auto">
          <a:xfrm>
            <a:off x="155021" y="740702"/>
            <a:ext cx="3888000" cy="5952661"/>
          </a:xfrm>
          <a:prstGeom prst="roundRect">
            <a:avLst/>
          </a:prstGeom>
          <a:solidFill>
            <a:schemeClr val="bg1"/>
          </a:solidFill>
          <a:ln w="25400">
            <a:solidFill>
              <a:schemeClr val="accent2"/>
            </a:solidFill>
            <a:miter lim="800000"/>
            <a:headEnd/>
            <a:tailEnd/>
          </a:ln>
          <a:effectLst>
            <a:outerShdw blurRad="139700" sx="102000" sy="102000" algn="ctr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algn="ctr">
              <a:defRPr/>
            </a:pPr>
            <a:r>
              <a:rPr lang="da-DK" sz="1400" b="1" dirty="0"/>
              <a:t>Relateret til strategien i min enhed – hvad er de to vigtigste ledelsesopgaver indenfor det næste år?</a:t>
            </a:r>
            <a:endParaRPr lang="da-DK" sz="1100" b="1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</p:txBody>
      </p:sp>
      <p:sp>
        <p:nvSpPr>
          <p:cNvPr id="45" name="Tekstboks 10"/>
          <p:cNvSpPr txBox="1">
            <a:spLocks noChangeArrowheads="1"/>
          </p:cNvSpPr>
          <p:nvPr/>
        </p:nvSpPr>
        <p:spPr bwMode="auto">
          <a:xfrm>
            <a:off x="4175787" y="710073"/>
            <a:ext cx="3888000" cy="595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92D050"/>
            </a:solidFill>
            <a:miter lim="800000"/>
            <a:headEnd/>
            <a:tailEnd/>
          </a:ln>
          <a:effectLst>
            <a:outerShdw blurRad="139700" sx="102000" sy="102000" algn="ctr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algn="ctr">
              <a:defRPr/>
            </a:pPr>
            <a:r>
              <a:rPr lang="da-DK" sz="1400" b="1" dirty="0">
                <a:latin typeface="+mj-lt"/>
              </a:rPr>
              <a:t>Mine to hovedkompetencer til at dække det – hvad er jeg god til?</a:t>
            </a:r>
          </a:p>
          <a:p>
            <a:pPr algn="ctr">
              <a:defRPr/>
            </a:pPr>
            <a:endParaRPr lang="da-DK" sz="1100" b="1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  <a:p>
            <a:pPr algn="ctr">
              <a:defRPr/>
            </a:pPr>
            <a:endParaRPr lang="da-DK" sz="1000" dirty="0">
              <a:latin typeface="+mj-lt"/>
            </a:endParaRPr>
          </a:p>
        </p:txBody>
      </p:sp>
      <p:sp>
        <p:nvSpPr>
          <p:cNvPr id="28" name="Rectangle 2"/>
          <p:cNvSpPr txBox="1">
            <a:spLocks noChangeArrowheads="1"/>
          </p:cNvSpPr>
          <p:nvPr/>
        </p:nvSpPr>
        <p:spPr bwMode="auto">
          <a:xfrm>
            <a:off x="1259429" y="68627"/>
            <a:ext cx="982912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algn="ctr">
              <a:lnSpc>
                <a:spcPts val="3300"/>
              </a:lnSpc>
              <a:defRPr/>
            </a:pPr>
            <a:r>
              <a:rPr lang="da-DK" sz="2667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Hjemmeopgave 2 - Dialog med nærmeste leder</a:t>
            </a:r>
          </a:p>
        </p:txBody>
      </p:sp>
      <p:cxnSp>
        <p:nvCxnSpPr>
          <p:cNvPr id="30" name="Lige forbindelse 29"/>
          <p:cNvCxnSpPr/>
          <p:nvPr/>
        </p:nvCxnSpPr>
        <p:spPr>
          <a:xfrm flipV="1">
            <a:off x="539064" y="2388560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Rektangel 37"/>
          <p:cNvSpPr>
            <a:spLocks noChangeArrowheads="1"/>
          </p:cNvSpPr>
          <p:nvPr/>
        </p:nvSpPr>
        <p:spPr bwMode="auto">
          <a:xfrm>
            <a:off x="393769" y="1796819"/>
            <a:ext cx="9621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Udfordring </a:t>
            </a:r>
            <a:r>
              <a:rPr lang="da-DK" sz="1000" b="1" i="1" dirty="0"/>
              <a:t># 1</a:t>
            </a:r>
          </a:p>
        </p:txBody>
      </p:sp>
      <p:sp>
        <p:nvSpPr>
          <p:cNvPr id="37" name="Rektangel 43"/>
          <p:cNvSpPr>
            <a:spLocks noChangeArrowheads="1"/>
          </p:cNvSpPr>
          <p:nvPr/>
        </p:nvSpPr>
        <p:spPr bwMode="auto">
          <a:xfrm>
            <a:off x="539065" y="3039501"/>
            <a:ext cx="5341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Fordi?</a:t>
            </a:r>
          </a:p>
        </p:txBody>
      </p:sp>
      <p:cxnSp>
        <p:nvCxnSpPr>
          <p:cNvPr id="38" name="Lige forbindelse 37"/>
          <p:cNvCxnSpPr/>
          <p:nvPr/>
        </p:nvCxnSpPr>
        <p:spPr>
          <a:xfrm flipV="1">
            <a:off x="539064" y="2777141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Lige forbindelse 38"/>
          <p:cNvCxnSpPr/>
          <p:nvPr/>
        </p:nvCxnSpPr>
        <p:spPr>
          <a:xfrm flipV="1">
            <a:off x="539064" y="3631241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Lige forbindelse 39"/>
          <p:cNvCxnSpPr/>
          <p:nvPr/>
        </p:nvCxnSpPr>
        <p:spPr>
          <a:xfrm flipV="1">
            <a:off x="539031" y="4005064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Lige forbindelse 40"/>
          <p:cNvCxnSpPr/>
          <p:nvPr/>
        </p:nvCxnSpPr>
        <p:spPr>
          <a:xfrm flipV="1">
            <a:off x="587352" y="4788032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Rektangel 37"/>
          <p:cNvSpPr>
            <a:spLocks noChangeArrowheads="1"/>
          </p:cNvSpPr>
          <p:nvPr/>
        </p:nvSpPr>
        <p:spPr bwMode="auto">
          <a:xfrm>
            <a:off x="442057" y="4196291"/>
            <a:ext cx="962123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Udfordring </a:t>
            </a:r>
            <a:r>
              <a:rPr lang="da-DK" sz="1000" b="1" i="1" dirty="0"/>
              <a:t># 2</a:t>
            </a:r>
          </a:p>
        </p:txBody>
      </p:sp>
      <p:sp>
        <p:nvSpPr>
          <p:cNvPr id="44" name="Rektangel 43"/>
          <p:cNvSpPr>
            <a:spLocks noChangeArrowheads="1"/>
          </p:cNvSpPr>
          <p:nvPr/>
        </p:nvSpPr>
        <p:spPr bwMode="auto">
          <a:xfrm>
            <a:off x="539032" y="5438973"/>
            <a:ext cx="5341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Fordi?</a:t>
            </a:r>
          </a:p>
        </p:txBody>
      </p:sp>
      <p:cxnSp>
        <p:nvCxnSpPr>
          <p:cNvPr id="47" name="Lige forbindelse 46"/>
          <p:cNvCxnSpPr/>
          <p:nvPr/>
        </p:nvCxnSpPr>
        <p:spPr>
          <a:xfrm flipV="1">
            <a:off x="587352" y="5176613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Lige forbindelse 47"/>
          <p:cNvCxnSpPr/>
          <p:nvPr/>
        </p:nvCxnSpPr>
        <p:spPr>
          <a:xfrm flipV="1">
            <a:off x="527381" y="6030713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Lige forbindelse 49"/>
          <p:cNvCxnSpPr/>
          <p:nvPr/>
        </p:nvCxnSpPr>
        <p:spPr>
          <a:xfrm flipV="1">
            <a:off x="4559829" y="6404536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Lige forbindelse 50"/>
          <p:cNvCxnSpPr/>
          <p:nvPr/>
        </p:nvCxnSpPr>
        <p:spPr>
          <a:xfrm flipV="1">
            <a:off x="4583901" y="2388560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Rektangel 37"/>
          <p:cNvSpPr>
            <a:spLocks noChangeArrowheads="1"/>
          </p:cNvSpPr>
          <p:nvPr/>
        </p:nvSpPr>
        <p:spPr bwMode="auto">
          <a:xfrm>
            <a:off x="4438606" y="1796819"/>
            <a:ext cx="107753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Kompetence </a:t>
            </a:r>
            <a:r>
              <a:rPr lang="da-DK" sz="1000" b="1" i="1" dirty="0"/>
              <a:t># 1</a:t>
            </a:r>
          </a:p>
        </p:txBody>
      </p:sp>
      <p:sp>
        <p:nvSpPr>
          <p:cNvPr id="55" name="Rektangel 43"/>
          <p:cNvSpPr>
            <a:spLocks noChangeArrowheads="1"/>
          </p:cNvSpPr>
          <p:nvPr/>
        </p:nvSpPr>
        <p:spPr bwMode="auto">
          <a:xfrm>
            <a:off x="4583902" y="3039501"/>
            <a:ext cx="124104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Giver succes fordi?</a:t>
            </a:r>
          </a:p>
        </p:txBody>
      </p:sp>
      <p:cxnSp>
        <p:nvCxnSpPr>
          <p:cNvPr id="56" name="Lige forbindelse 55"/>
          <p:cNvCxnSpPr/>
          <p:nvPr/>
        </p:nvCxnSpPr>
        <p:spPr>
          <a:xfrm flipV="1">
            <a:off x="4583901" y="2777141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Lige forbindelse 57"/>
          <p:cNvCxnSpPr/>
          <p:nvPr/>
        </p:nvCxnSpPr>
        <p:spPr>
          <a:xfrm flipV="1">
            <a:off x="4583901" y="3631241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Lige forbindelse 58"/>
          <p:cNvCxnSpPr/>
          <p:nvPr/>
        </p:nvCxnSpPr>
        <p:spPr>
          <a:xfrm flipV="1">
            <a:off x="4583868" y="4005064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Lige forbindelse 59"/>
          <p:cNvCxnSpPr/>
          <p:nvPr/>
        </p:nvCxnSpPr>
        <p:spPr>
          <a:xfrm flipV="1">
            <a:off x="4632189" y="4788032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2" name="Rektangel 37"/>
          <p:cNvSpPr>
            <a:spLocks noChangeArrowheads="1"/>
          </p:cNvSpPr>
          <p:nvPr/>
        </p:nvSpPr>
        <p:spPr bwMode="auto">
          <a:xfrm>
            <a:off x="4486894" y="4196291"/>
            <a:ext cx="11031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Kompetence  </a:t>
            </a:r>
            <a:r>
              <a:rPr lang="da-DK" sz="1000" b="1" i="1" dirty="0"/>
              <a:t># 2</a:t>
            </a:r>
          </a:p>
        </p:txBody>
      </p:sp>
      <p:sp>
        <p:nvSpPr>
          <p:cNvPr id="63" name="Rektangel 62"/>
          <p:cNvSpPr>
            <a:spLocks noChangeArrowheads="1"/>
          </p:cNvSpPr>
          <p:nvPr/>
        </p:nvSpPr>
        <p:spPr bwMode="auto">
          <a:xfrm>
            <a:off x="4583869" y="5438973"/>
            <a:ext cx="1241045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Giver succes fordi?</a:t>
            </a:r>
          </a:p>
        </p:txBody>
      </p:sp>
      <p:cxnSp>
        <p:nvCxnSpPr>
          <p:cNvPr id="64" name="Lige forbindelse 63"/>
          <p:cNvCxnSpPr/>
          <p:nvPr/>
        </p:nvCxnSpPr>
        <p:spPr>
          <a:xfrm flipV="1">
            <a:off x="4632189" y="5176613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Lige forbindelse 64"/>
          <p:cNvCxnSpPr/>
          <p:nvPr/>
        </p:nvCxnSpPr>
        <p:spPr>
          <a:xfrm flipV="1">
            <a:off x="4559829" y="6030713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Lige forbindelse 65"/>
          <p:cNvCxnSpPr/>
          <p:nvPr/>
        </p:nvCxnSpPr>
        <p:spPr>
          <a:xfrm flipV="1">
            <a:off x="527381" y="6404536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kstboks 10"/>
          <p:cNvSpPr txBox="1">
            <a:spLocks noChangeArrowheads="1"/>
          </p:cNvSpPr>
          <p:nvPr/>
        </p:nvSpPr>
        <p:spPr bwMode="auto">
          <a:xfrm>
            <a:off x="8147977" y="717544"/>
            <a:ext cx="3888000" cy="5952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>
            <a:outerShdw blurRad="139700" sx="102000" sy="102000" algn="ctr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algn="ctr">
              <a:defRPr/>
            </a:pPr>
            <a:r>
              <a:rPr lang="da-DK" sz="1400" b="1" dirty="0"/>
              <a:t>De to vigtigste kompetencer, som jeg skal udvikle for at kunne klare udfordringerne?</a:t>
            </a:r>
          </a:p>
          <a:p>
            <a:pPr algn="ctr">
              <a:defRPr/>
            </a:pPr>
            <a:endParaRPr lang="da-DK" sz="1100" b="1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  <a:p>
            <a:pPr algn="ctr">
              <a:defRPr/>
            </a:pPr>
            <a:endParaRPr lang="da-DK" sz="1000" dirty="0"/>
          </a:p>
        </p:txBody>
      </p:sp>
      <p:cxnSp>
        <p:nvCxnSpPr>
          <p:cNvPr id="77" name="Lige forbindelse 76"/>
          <p:cNvCxnSpPr/>
          <p:nvPr/>
        </p:nvCxnSpPr>
        <p:spPr>
          <a:xfrm flipV="1">
            <a:off x="8544341" y="2388560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Rektangel 37"/>
          <p:cNvSpPr>
            <a:spLocks noChangeArrowheads="1"/>
          </p:cNvSpPr>
          <p:nvPr/>
        </p:nvSpPr>
        <p:spPr bwMode="auto">
          <a:xfrm>
            <a:off x="8399046" y="1796819"/>
            <a:ext cx="11031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Kompetence  </a:t>
            </a:r>
            <a:r>
              <a:rPr lang="da-DK" sz="1000" b="1" i="1" dirty="0"/>
              <a:t># 1</a:t>
            </a:r>
          </a:p>
        </p:txBody>
      </p:sp>
      <p:sp>
        <p:nvSpPr>
          <p:cNvPr id="79" name="Rektangel 43"/>
          <p:cNvSpPr>
            <a:spLocks noChangeArrowheads="1"/>
          </p:cNvSpPr>
          <p:nvPr/>
        </p:nvSpPr>
        <p:spPr bwMode="auto">
          <a:xfrm>
            <a:off x="8544342" y="3039501"/>
            <a:ext cx="5341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Fordi?</a:t>
            </a:r>
          </a:p>
        </p:txBody>
      </p:sp>
      <p:cxnSp>
        <p:nvCxnSpPr>
          <p:cNvPr id="80" name="Lige forbindelse 79"/>
          <p:cNvCxnSpPr/>
          <p:nvPr/>
        </p:nvCxnSpPr>
        <p:spPr>
          <a:xfrm flipV="1">
            <a:off x="8544341" y="2777141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Lige forbindelse 80"/>
          <p:cNvCxnSpPr/>
          <p:nvPr/>
        </p:nvCxnSpPr>
        <p:spPr>
          <a:xfrm flipV="1">
            <a:off x="8544341" y="3631241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Lige forbindelse 81"/>
          <p:cNvCxnSpPr/>
          <p:nvPr/>
        </p:nvCxnSpPr>
        <p:spPr>
          <a:xfrm flipV="1">
            <a:off x="8544308" y="4005064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Lige forbindelse 82"/>
          <p:cNvCxnSpPr/>
          <p:nvPr/>
        </p:nvCxnSpPr>
        <p:spPr>
          <a:xfrm flipV="1">
            <a:off x="8592629" y="4788032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4" name="Rektangel 37"/>
          <p:cNvSpPr>
            <a:spLocks noChangeArrowheads="1"/>
          </p:cNvSpPr>
          <p:nvPr/>
        </p:nvSpPr>
        <p:spPr bwMode="auto">
          <a:xfrm>
            <a:off x="8447334" y="4196291"/>
            <a:ext cx="110318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Kompetence  </a:t>
            </a:r>
            <a:r>
              <a:rPr lang="da-DK" sz="1000" b="1" i="1" dirty="0"/>
              <a:t># 2</a:t>
            </a:r>
          </a:p>
        </p:txBody>
      </p:sp>
      <p:sp>
        <p:nvSpPr>
          <p:cNvPr id="85" name="Rektangel 84"/>
          <p:cNvSpPr>
            <a:spLocks noChangeArrowheads="1"/>
          </p:cNvSpPr>
          <p:nvPr/>
        </p:nvSpPr>
        <p:spPr bwMode="auto">
          <a:xfrm>
            <a:off x="8544309" y="5438973"/>
            <a:ext cx="534121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Fordi?</a:t>
            </a:r>
          </a:p>
        </p:txBody>
      </p:sp>
      <p:cxnSp>
        <p:nvCxnSpPr>
          <p:cNvPr id="86" name="Lige forbindelse 85"/>
          <p:cNvCxnSpPr/>
          <p:nvPr/>
        </p:nvCxnSpPr>
        <p:spPr>
          <a:xfrm flipV="1">
            <a:off x="8592629" y="5176613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7" name="Lige forbindelse 86"/>
          <p:cNvCxnSpPr/>
          <p:nvPr/>
        </p:nvCxnSpPr>
        <p:spPr>
          <a:xfrm flipV="1">
            <a:off x="8592629" y="6030713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Lige forbindelse 87"/>
          <p:cNvCxnSpPr/>
          <p:nvPr/>
        </p:nvCxnSpPr>
        <p:spPr>
          <a:xfrm flipV="1">
            <a:off x="8592596" y="6404536"/>
            <a:ext cx="3168000" cy="795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Afrundet rektangel 89"/>
          <p:cNvSpPr/>
          <p:nvPr/>
        </p:nvSpPr>
        <p:spPr>
          <a:xfrm>
            <a:off x="11088556" y="164637"/>
            <a:ext cx="960105" cy="3840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Skema 2</a:t>
            </a:r>
          </a:p>
        </p:txBody>
      </p:sp>
    </p:spTree>
    <p:extLst>
      <p:ext uri="{BB962C8B-B14F-4D97-AF65-F5344CB8AC3E}">
        <p14:creationId xmlns:p14="http://schemas.microsoft.com/office/powerpoint/2010/main" val="291982368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5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1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9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5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6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9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5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1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4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5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6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9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0" dur="500" fill="hold"/>
                                        <p:tgtEl>
                                          <p:spTgt spid="6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1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2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500" fill="hold"/>
                                        <p:tgtEl>
                                          <p:spTgt spid="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6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9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0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1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4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5" dur="500" fill="hold"/>
                                        <p:tgtEl>
                                          <p:spTgt spid="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6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7" fill="hold">
                      <p:stCondLst>
                        <p:cond delay="indefinite"/>
                      </p:stCondLst>
                      <p:childTnLst>
                        <p:par>
                          <p:cTn id="138" fill="hold">
                            <p:stCondLst>
                              <p:cond delay="0"/>
                            </p:stCondLst>
                            <p:childTnLst>
                              <p:par>
                                <p:cTn id="13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1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500" fill="hold"/>
                                        <p:tgtEl>
                                          <p:spTgt spid="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3" dur="5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6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500" fill="hold"/>
                                        <p:tgtEl>
                                          <p:spTgt spid="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8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500" fill="hold"/>
                                        <p:tgtEl>
                                          <p:spTgt spid="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3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6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7" dur="500" fill="hold"/>
                                        <p:tgtEl>
                                          <p:spTgt spid="7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8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1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2" dur="500" fill="hold"/>
                                        <p:tgtEl>
                                          <p:spTgt spid="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3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6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5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8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1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2" dur="500" fill="hold"/>
                                        <p:tgtEl>
                                          <p:spTgt spid="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3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6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7" dur="500" fill="hold"/>
                                        <p:tgtEl>
                                          <p:spTgt spid="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8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9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1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2" dur="500" fill="hold"/>
                                        <p:tgtEl>
                                          <p:spTgt spid="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3" dur="500"/>
                                        <p:tgtEl>
                                          <p:spTgt spid="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4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6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7" dur="500" fill="hold"/>
                                        <p:tgtEl>
                                          <p:spTgt spid="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8" dur="500"/>
                                        <p:tgtEl>
                                          <p:spTgt spid="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1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6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7" dur="500" fill="hold"/>
                                        <p:tgtEl>
                                          <p:spTgt spid="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8" dur="5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9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1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500" fill="hold"/>
                                        <p:tgtEl>
                                          <p:spTgt spid="8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3" dur="500"/>
                                        <p:tgtEl>
                                          <p:spTgt spid="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45" grpId="0" animBg="1"/>
      <p:bldP spid="31" grpId="0"/>
      <p:bldP spid="37" grpId="0"/>
      <p:bldP spid="43" grpId="0"/>
      <p:bldP spid="44" grpId="0"/>
      <p:bldP spid="52" grpId="0"/>
      <p:bldP spid="55" grpId="0"/>
      <p:bldP spid="62" grpId="0"/>
      <p:bldP spid="63" grpId="0"/>
      <p:bldP spid="67" grpId="0" animBg="1"/>
      <p:bldP spid="78" grpId="0"/>
      <p:bldP spid="79" grpId="0"/>
      <p:bldP spid="84" grpId="0"/>
      <p:bldP spid="8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kstboks 10"/>
          <p:cNvSpPr txBox="1">
            <a:spLocks noChangeArrowheads="1"/>
          </p:cNvSpPr>
          <p:nvPr/>
        </p:nvSpPr>
        <p:spPr bwMode="auto">
          <a:xfrm>
            <a:off x="335360" y="1665040"/>
            <a:ext cx="11521280" cy="2124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00B050"/>
            </a:solidFill>
            <a:miter lim="800000"/>
            <a:headEnd/>
            <a:tailEnd/>
          </a:ln>
          <a:effectLst>
            <a:outerShdw blurRad="139700" sx="102000" sy="102000" algn="ctr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algn="ctr">
              <a:defRPr/>
            </a:pPr>
            <a:r>
              <a:rPr lang="da-DK" sz="1600" b="1" dirty="0">
                <a:latin typeface="Arial" charset="0"/>
              </a:rPr>
              <a:t>Feedback fra medarbejder/kollega/chef: Adfærd jeg bør gøre mere af</a:t>
            </a:r>
          </a:p>
          <a:p>
            <a:pPr algn="ctr">
              <a:defRPr/>
            </a:pPr>
            <a:endParaRPr lang="da-DK" sz="1100" b="1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</p:txBody>
      </p:sp>
      <p:cxnSp>
        <p:nvCxnSpPr>
          <p:cNvPr id="35" name="Lige forbindelse 34"/>
          <p:cNvCxnSpPr/>
          <p:nvPr/>
        </p:nvCxnSpPr>
        <p:spPr>
          <a:xfrm flipV="1">
            <a:off x="911424" y="2520721"/>
            <a:ext cx="10416000" cy="15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27" name="Rektangel 37"/>
          <p:cNvSpPr>
            <a:spLocks noChangeArrowheads="1"/>
          </p:cNvSpPr>
          <p:nvPr/>
        </p:nvSpPr>
        <p:spPr bwMode="auto">
          <a:xfrm>
            <a:off x="2214563" y="2522307"/>
            <a:ext cx="16353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Positiv ledelsesadfærd # 1</a:t>
            </a:r>
          </a:p>
        </p:txBody>
      </p:sp>
      <p:sp>
        <p:nvSpPr>
          <p:cNvPr id="5128" name="Rektangel 38"/>
          <p:cNvSpPr>
            <a:spLocks noChangeArrowheads="1"/>
          </p:cNvSpPr>
          <p:nvPr/>
        </p:nvSpPr>
        <p:spPr bwMode="auto">
          <a:xfrm>
            <a:off x="7277100" y="2522307"/>
            <a:ext cx="24240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Hvorfor bør der gøres mere af adfærden?</a:t>
            </a:r>
          </a:p>
        </p:txBody>
      </p:sp>
      <p:cxnSp>
        <p:nvCxnSpPr>
          <p:cNvPr id="42" name="Lige forbindelse 41"/>
          <p:cNvCxnSpPr/>
          <p:nvPr/>
        </p:nvCxnSpPr>
        <p:spPr>
          <a:xfrm flipV="1">
            <a:off x="911424" y="3203345"/>
            <a:ext cx="10416000" cy="1587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0" name="Rektangel 42"/>
          <p:cNvSpPr>
            <a:spLocks noChangeArrowheads="1"/>
          </p:cNvSpPr>
          <p:nvPr/>
        </p:nvSpPr>
        <p:spPr bwMode="auto">
          <a:xfrm>
            <a:off x="2238375" y="3204933"/>
            <a:ext cx="1635384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Positiv ledelsesadfærd # 2</a:t>
            </a:r>
          </a:p>
        </p:txBody>
      </p:sp>
      <p:sp>
        <p:nvSpPr>
          <p:cNvPr id="5133" name="Rektangel 38"/>
          <p:cNvSpPr>
            <a:spLocks noChangeArrowheads="1"/>
          </p:cNvSpPr>
          <p:nvPr/>
        </p:nvSpPr>
        <p:spPr bwMode="auto">
          <a:xfrm>
            <a:off x="7277100" y="3204933"/>
            <a:ext cx="242406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Hvorfor bør der gøres mere af adfærden?</a:t>
            </a:r>
          </a:p>
        </p:txBody>
      </p:sp>
      <p:sp>
        <p:nvSpPr>
          <p:cNvPr id="30" name="Tekstboks 10"/>
          <p:cNvSpPr txBox="1">
            <a:spLocks noChangeArrowheads="1"/>
          </p:cNvSpPr>
          <p:nvPr/>
        </p:nvSpPr>
        <p:spPr bwMode="auto">
          <a:xfrm>
            <a:off x="335360" y="3897052"/>
            <a:ext cx="11521280" cy="2124000"/>
          </a:xfrm>
          <a:prstGeom prst="roundRect">
            <a:avLst/>
          </a:prstGeom>
          <a:solidFill>
            <a:schemeClr val="bg1"/>
          </a:solidFill>
          <a:ln w="25400">
            <a:solidFill>
              <a:srgbClr val="FF0000"/>
            </a:solidFill>
            <a:miter lim="800000"/>
            <a:headEnd/>
            <a:tailEnd/>
          </a:ln>
          <a:effectLst>
            <a:outerShdw blurRad="139700" sx="102000" sy="102000" algn="ctr" rotWithShape="0">
              <a:schemeClr val="tx1">
                <a:alpha val="40000"/>
              </a:schemeClr>
            </a:outerShdw>
          </a:effectLst>
          <a:scene3d>
            <a:camera prst="orthographicFront"/>
            <a:lightRig rig="threePt" dir="t"/>
          </a:scene3d>
          <a:sp3d/>
        </p:spPr>
        <p:txBody>
          <a:bodyPr/>
          <a:lstStyle/>
          <a:p>
            <a:pPr algn="ctr">
              <a:defRPr/>
            </a:pPr>
            <a:r>
              <a:rPr lang="da-DK" sz="1600" b="1" dirty="0">
                <a:latin typeface="Arial" charset="0"/>
              </a:rPr>
              <a:t>Feedback fra medarbejder/kollega/chef: Adfærd jeg bør gøre mindre af</a:t>
            </a:r>
          </a:p>
          <a:p>
            <a:pPr algn="ctr">
              <a:defRPr/>
            </a:pPr>
            <a:endParaRPr lang="da-DK" sz="1100" b="1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  <a:p>
            <a:pPr algn="ctr">
              <a:defRPr/>
            </a:pPr>
            <a:endParaRPr lang="da-DK" sz="1000" dirty="0">
              <a:latin typeface="Arial" charset="0"/>
            </a:endParaRPr>
          </a:p>
        </p:txBody>
      </p:sp>
      <p:cxnSp>
        <p:nvCxnSpPr>
          <p:cNvPr id="31" name="Lige forbindelse 30"/>
          <p:cNvCxnSpPr/>
          <p:nvPr/>
        </p:nvCxnSpPr>
        <p:spPr>
          <a:xfrm flipV="1">
            <a:off x="1007435" y="4641851"/>
            <a:ext cx="10416000" cy="15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38" name="Rektangel 37"/>
          <p:cNvSpPr>
            <a:spLocks noChangeArrowheads="1"/>
          </p:cNvSpPr>
          <p:nvPr/>
        </p:nvSpPr>
        <p:spPr bwMode="auto">
          <a:xfrm>
            <a:off x="2214565" y="4643439"/>
            <a:ext cx="22573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Uhensigtsmæssig ledelsesadfærd # 1</a:t>
            </a:r>
          </a:p>
        </p:txBody>
      </p:sp>
      <p:sp>
        <p:nvSpPr>
          <p:cNvPr id="5139" name="Rektangel 38"/>
          <p:cNvSpPr>
            <a:spLocks noChangeArrowheads="1"/>
          </p:cNvSpPr>
          <p:nvPr/>
        </p:nvSpPr>
        <p:spPr bwMode="auto">
          <a:xfrm>
            <a:off x="7277100" y="4643439"/>
            <a:ext cx="25298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Hvorfor bør der gøres mindre af adfærden?</a:t>
            </a:r>
          </a:p>
        </p:txBody>
      </p:sp>
      <p:cxnSp>
        <p:nvCxnSpPr>
          <p:cNvPr id="36" name="Lige forbindelse 35"/>
          <p:cNvCxnSpPr/>
          <p:nvPr/>
        </p:nvCxnSpPr>
        <p:spPr>
          <a:xfrm flipV="1">
            <a:off x="1007435" y="5324475"/>
            <a:ext cx="10416000" cy="15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41" name="Rektangel 42"/>
          <p:cNvSpPr>
            <a:spLocks noChangeArrowheads="1"/>
          </p:cNvSpPr>
          <p:nvPr/>
        </p:nvSpPr>
        <p:spPr bwMode="auto">
          <a:xfrm>
            <a:off x="2238377" y="5326065"/>
            <a:ext cx="2257349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Uhensigtsmæssig ledelsesadfærd # 2</a:t>
            </a:r>
          </a:p>
        </p:txBody>
      </p:sp>
      <p:sp>
        <p:nvSpPr>
          <p:cNvPr id="5142" name="Rektangel 38"/>
          <p:cNvSpPr>
            <a:spLocks noChangeArrowheads="1"/>
          </p:cNvSpPr>
          <p:nvPr/>
        </p:nvSpPr>
        <p:spPr bwMode="auto">
          <a:xfrm>
            <a:off x="7277100" y="5326065"/>
            <a:ext cx="2529860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i="1" dirty="0"/>
              <a:t>Hvorfor bør der gøres mindre af adfærden?</a:t>
            </a:r>
          </a:p>
        </p:txBody>
      </p:sp>
      <p:sp>
        <p:nvSpPr>
          <p:cNvPr id="5143" name="Rektangel 64"/>
          <p:cNvSpPr>
            <a:spLocks noChangeArrowheads="1"/>
          </p:cNvSpPr>
          <p:nvPr/>
        </p:nvSpPr>
        <p:spPr bwMode="auto">
          <a:xfrm>
            <a:off x="1871531" y="1130711"/>
            <a:ext cx="296587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da-DK" sz="1000" b="1" i="1" dirty="0"/>
              <a:t>Dialog om daglige ledelsesvaner  (dato &amp; hvem):</a:t>
            </a:r>
            <a:endParaRPr lang="da-DK" sz="1000" i="1" dirty="0"/>
          </a:p>
        </p:txBody>
      </p:sp>
      <p:cxnSp>
        <p:nvCxnSpPr>
          <p:cNvPr id="40" name="Lige forbindelse 39"/>
          <p:cNvCxnSpPr/>
          <p:nvPr/>
        </p:nvCxnSpPr>
        <p:spPr>
          <a:xfrm flipV="1">
            <a:off x="5584827" y="1338031"/>
            <a:ext cx="3859213" cy="1588"/>
          </a:xfrm>
          <a:prstGeom prst="line">
            <a:avLst/>
          </a:prstGeom>
          <a:ln>
            <a:solidFill>
              <a:schemeClr val="tx1">
                <a:lumMod val="50000"/>
                <a:lumOff val="50000"/>
              </a:schemeClr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Rectangle 2"/>
          <p:cNvSpPr txBox="1">
            <a:spLocks noChangeArrowheads="1"/>
          </p:cNvSpPr>
          <p:nvPr/>
        </p:nvSpPr>
        <p:spPr bwMode="auto">
          <a:xfrm>
            <a:off x="2153637" y="282837"/>
            <a:ext cx="7632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/>
          <a:p>
            <a:pPr algn="ctr">
              <a:lnSpc>
                <a:spcPts val="3300"/>
              </a:lnSpc>
              <a:defRPr/>
            </a:pPr>
            <a:r>
              <a:rPr lang="da-DK" sz="2667" b="1" kern="0" dirty="0">
                <a:solidFill>
                  <a:srgbClr val="002060"/>
                </a:solidFill>
                <a:latin typeface="+mj-lt"/>
                <a:ea typeface="+mj-ea"/>
                <a:cs typeface="+mj-cs"/>
              </a:rPr>
              <a:t>Hjemmeopgave 3 - Få feedback</a:t>
            </a:r>
          </a:p>
        </p:txBody>
      </p:sp>
      <p:sp>
        <p:nvSpPr>
          <p:cNvPr id="21" name="Afrundet rektangel 20"/>
          <p:cNvSpPr/>
          <p:nvPr/>
        </p:nvSpPr>
        <p:spPr>
          <a:xfrm>
            <a:off x="11088556" y="164637"/>
            <a:ext cx="960105" cy="384043"/>
          </a:xfrm>
          <a:prstGeom prst="round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a-DK" sz="1200" dirty="0"/>
              <a:t>Skema 3</a:t>
            </a:r>
          </a:p>
        </p:txBody>
      </p:sp>
    </p:spTree>
    <p:extLst>
      <p:ext uri="{BB962C8B-B14F-4D97-AF65-F5344CB8AC3E}">
        <p14:creationId xmlns:p14="http://schemas.microsoft.com/office/powerpoint/2010/main" val="2585641738"/>
      </p:ext>
    </p:extLst>
  </p:cSld>
  <p:clrMapOvr>
    <a:masterClrMapping/>
  </p:clrMapOvr>
  <p:transition/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5720</TotalTime>
  <Words>248</Words>
  <Application>Microsoft Office PowerPoint</Application>
  <PresentationFormat>Widescreen</PresentationFormat>
  <Paragraphs>71</Paragraphs>
  <Slides>3</Slides>
  <Notes>3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3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Office-tema</vt:lpstr>
      <vt:lpstr>PowerPoint-præsentation</vt:lpstr>
      <vt:lpstr>PowerPoint-præsentation</vt:lpstr>
      <vt:lpstr>PowerPoint-præsentation</vt:lpstr>
    </vt:vector>
  </TitlesOfParts>
  <Company>CFL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Reno Månsson</dc:creator>
  <cp:lastModifiedBy>Eva Tiemroth</cp:lastModifiedBy>
  <cp:revision>36</cp:revision>
  <cp:lastPrinted>2025-04-22T06:01:15Z</cp:lastPrinted>
  <dcterms:created xsi:type="dcterms:W3CDTF">2024-07-19T16:45:13Z</dcterms:created>
  <dcterms:modified xsi:type="dcterms:W3CDTF">2025-08-22T07:43:50Z</dcterms:modified>
</cp:coreProperties>
</file>